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60"/>
  </p:notesMasterIdLst>
  <p:sldIdLst>
    <p:sldId id="358" r:id="rId6"/>
    <p:sldId id="412" r:id="rId7"/>
    <p:sldId id="361" r:id="rId8"/>
    <p:sldId id="364" r:id="rId9"/>
    <p:sldId id="374" r:id="rId10"/>
    <p:sldId id="334" r:id="rId11"/>
    <p:sldId id="290" r:id="rId12"/>
    <p:sldId id="297" r:id="rId13"/>
    <p:sldId id="368" r:id="rId14"/>
    <p:sldId id="376" r:id="rId15"/>
    <p:sldId id="378" r:id="rId16"/>
    <p:sldId id="380" r:id="rId17"/>
    <p:sldId id="371" r:id="rId18"/>
    <p:sldId id="372" r:id="rId19"/>
    <p:sldId id="413" r:id="rId20"/>
    <p:sldId id="414" r:id="rId21"/>
    <p:sldId id="415" r:id="rId22"/>
    <p:sldId id="416" r:id="rId23"/>
    <p:sldId id="417" r:id="rId24"/>
    <p:sldId id="418" r:id="rId25"/>
    <p:sldId id="419" r:id="rId26"/>
    <p:sldId id="421" r:id="rId27"/>
    <p:sldId id="423" r:id="rId28"/>
    <p:sldId id="381" r:id="rId29"/>
    <p:sldId id="382" r:id="rId30"/>
    <p:sldId id="383" r:id="rId31"/>
    <p:sldId id="384" r:id="rId32"/>
    <p:sldId id="385" r:id="rId33"/>
    <p:sldId id="386" r:id="rId34"/>
    <p:sldId id="387" r:id="rId35"/>
    <p:sldId id="388" r:id="rId36"/>
    <p:sldId id="424" r:id="rId37"/>
    <p:sldId id="425" r:id="rId38"/>
    <p:sldId id="426" r:id="rId39"/>
    <p:sldId id="427" r:id="rId40"/>
    <p:sldId id="428" r:id="rId41"/>
    <p:sldId id="429" r:id="rId42"/>
    <p:sldId id="430" r:id="rId43"/>
    <p:sldId id="431" r:id="rId44"/>
    <p:sldId id="432" r:id="rId45"/>
    <p:sldId id="433" r:id="rId46"/>
    <p:sldId id="389" r:id="rId47"/>
    <p:sldId id="390" r:id="rId48"/>
    <p:sldId id="391" r:id="rId49"/>
    <p:sldId id="434" r:id="rId50"/>
    <p:sldId id="393" r:id="rId51"/>
    <p:sldId id="394" r:id="rId52"/>
    <p:sldId id="395" r:id="rId53"/>
    <p:sldId id="396" r:id="rId54"/>
    <p:sldId id="397" r:id="rId55"/>
    <p:sldId id="398" r:id="rId56"/>
    <p:sldId id="435" r:id="rId57"/>
    <p:sldId id="399" r:id="rId58"/>
    <p:sldId id="40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58" clrIdx="0"/>
  <p:cmAuthor id="1" name="katiep" initials="k" lastIdx="5" clrIdx="1"/>
  <p:cmAuthor id="2" name=" Kimberly Jackson" initials="KJ" lastIdx="6" clrIdx="2"/>
  <p:cmAuthor id="3" name="Kimberly Jackson" initials="KJ" lastIdx="47" clrIdx="3"/>
  <p:cmAuthor id="4" name="Douglas Steen" initials="dh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B1E383"/>
    <a:srgbClr val="003300"/>
    <a:srgbClr val="000066"/>
    <a:srgbClr val="006666"/>
    <a:srgbClr val="3333CC"/>
    <a:srgbClr val="660066"/>
    <a:srgbClr val="660033"/>
    <a:srgbClr val="B7B7E7"/>
    <a:srgbClr val="C5C5D9"/>
    <a:srgbClr val="008000"/>
  </p:clrMru>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13" autoAdjust="0"/>
    <p:restoredTop sz="70290" autoAdjust="0"/>
  </p:normalViewPr>
  <p:slideViewPr>
    <p:cSldViewPr>
      <p:cViewPr>
        <p:scale>
          <a:sx n="66" d="100"/>
          <a:sy n="66" d="100"/>
        </p:scale>
        <p:origin x="-1728"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924A3D-F318-4B6C-9DBC-5D6DD0F1DA7C}" type="datetimeFigureOut">
              <a:rPr lang="en-US"/>
              <a:pPr>
                <a:defRPr/>
              </a:pPr>
              <a:t>3/23/2009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802782-ADFB-4C90-A530-D3ECA0DBEE91}"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lgn="r">
              <a:spcBef>
                <a:spcPts val="0"/>
              </a:spcBef>
              <a:spcAft>
                <a:spcPts val="0"/>
              </a:spcAft>
              <a:buNone/>
            </a:pPr>
            <a:fld id="{07F96E0B-852B-44EC-8E6C-BEDEA552B303}" type="datetime8">
              <a:rPr lang="en-US" sz="1200" b="0" i="0">
                <a:latin typeface="Calibri"/>
                <a:ea typeface="+mn-ea"/>
                <a:cs typeface="+mn-cs"/>
              </a:rPr>
              <a:pPr algn="r">
                <a:spcBef>
                  <a:spcPts val="0"/>
                </a:spcBef>
                <a:spcAft>
                  <a:spcPts val="0"/>
                </a:spcAft>
                <a:buNone/>
              </a:pPr>
              <a:t>3/23/2009 3:43 PM</a:t>
            </a:fld>
            <a:endParaRPr lang="en-US" sz="1200" b="0" i="0">
              <a:latin typeface="Calibri"/>
              <a:ea typeface="+mn-ea"/>
              <a:cs typeface="+mn-cs"/>
            </a:endParaRPr>
          </a:p>
        </p:txBody>
      </p:sp>
      <p:sp>
        <p:nvSpPr>
          <p:cNvPr id="6144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FECC695B-0BEC-410A-B9B0-3BE25961D8D6}" type="slidenum">
              <a:rPr lang="en-US" sz="1200" b="0" i="0">
                <a:latin typeface="Calibri"/>
                <a:ea typeface="+mn-ea"/>
                <a:cs typeface="+mn-cs"/>
              </a:rPr>
              <a:pPr algn="r">
                <a:spcBef>
                  <a:spcPts val="0"/>
                </a:spcBef>
                <a:spcAft>
                  <a:spcPts val="0"/>
                </a:spcAft>
                <a:buNone/>
              </a:pPr>
              <a:t>1</a:t>
            </a:fld>
            <a:endParaRPr lang="en-US" sz="1200" b="0" i="0">
              <a:latin typeface="Calibri"/>
              <a:ea typeface="+mn-ea"/>
              <a:cs typeface="+mn-cs"/>
            </a:endParaRPr>
          </a:p>
        </p:txBody>
      </p:sp>
      <p:sp>
        <p:nvSpPr>
          <p:cNvPr id="69636"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1" i="0">
                <a:solidFill>
                  <a:schemeClr val="tx1"/>
                </a:solidFill>
                <a:latin typeface="Calibri"/>
                <a:ea typeface="+mn-ea"/>
                <a:cs typeface="+mn-cs"/>
              </a:rPr>
              <a:t>Título: Windows Server 2008 R2</a:t>
            </a:r>
          </a:p>
          <a:p>
            <a:pPr algn="l">
              <a:spcBef>
                <a:spcPts val="0"/>
              </a:spcBef>
              <a:spcAft>
                <a:spcPts val="0"/>
              </a:spcAft>
              <a:buNone/>
            </a:pPr>
            <a:r>
              <a:rPr lang="en-US" sz="1200" b="0" i="0">
                <a:solidFill>
                  <a:schemeClr val="tx1"/>
                </a:solidFill>
                <a:latin typeface="Calibri"/>
                <a:ea typeface="+mn-ea"/>
                <a:cs typeface="+mn-cs"/>
              </a:rPr>
              <a:t> </a:t>
            </a:r>
          </a:p>
          <a:p>
            <a:pPr algn="l">
              <a:spcBef>
                <a:spcPts val="0"/>
              </a:spcBef>
              <a:spcAft>
                <a:spcPts val="0"/>
              </a:spcAft>
              <a:buNone/>
            </a:pPr>
            <a:r>
              <a:rPr lang="en-US" sz="1200" b="0" i="0">
                <a:solidFill>
                  <a:schemeClr val="tx1"/>
                </a:solidFill>
                <a:latin typeface="Calibri"/>
                <a:ea typeface="+mn-ea"/>
                <a:cs typeface="+mn-cs"/>
              </a:rPr>
              <a:t>Esta apresentação oferece aos responsáveis pela tomada de decisões técnicas uma visão geral dos novos recursos do Microsoft Windows Server 2008 R2.</a:t>
            </a:r>
          </a:p>
        </p:txBody>
      </p:sp>
      <p:sp>
        <p:nvSpPr>
          <p:cNvPr id="69637" name="Slide Image Placeholder 8"/>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spcBef>
                <a:spcPts val="0"/>
              </a:spcBef>
              <a:spcAft>
                <a:spcPts val="0"/>
              </a:spcAft>
              <a:buNone/>
            </a:pPr>
            <a:r>
              <a:rPr lang="en-US" sz="1200" b="0" i="0" dirty="0">
                <a:solidFill>
                  <a:schemeClr val="tx1"/>
                </a:solidFill>
                <a:latin typeface="Calibri"/>
                <a:ea typeface="+mn-ea"/>
                <a:cs typeface="+mn-cs"/>
              </a:rPr>
              <a:t>A VDI (Virtual Desktop Infrastructure) é um </a:t>
            </a:r>
            <a:r>
              <a:rPr lang="en-US" sz="1200" b="0" i="0" dirty="0" err="1">
                <a:solidFill>
                  <a:schemeClr val="tx1"/>
                </a:solidFill>
                <a:latin typeface="Calibri"/>
                <a:ea typeface="+mn-ea"/>
                <a:cs typeface="+mn-cs"/>
              </a:rPr>
              <a:t>modelo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arquitetura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aperfeiçoado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portfolio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gerais</a:t>
            </a:r>
            <a:r>
              <a:rPr lang="en-US" sz="1200" b="0" i="0" dirty="0">
                <a:solidFill>
                  <a:schemeClr val="tx1"/>
                </a:solidFill>
                <a:latin typeface="Calibri"/>
                <a:ea typeface="+mn-ea"/>
                <a:cs typeface="+mn-cs"/>
              </a:rPr>
              <a:t> dos Remote Desktop Services, </a:t>
            </a:r>
            <a:r>
              <a:rPr lang="en-US" sz="1200" b="0" i="0" dirty="0" err="1">
                <a:solidFill>
                  <a:schemeClr val="tx1"/>
                </a:solidFill>
                <a:latin typeface="Calibri"/>
                <a:ea typeface="+mn-ea"/>
                <a:cs typeface="+mn-cs"/>
              </a:rPr>
              <a:t>onde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operacionais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individuais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portfolios de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no data center e </a:t>
            </a:r>
            <a:r>
              <a:rPr lang="en-US" sz="1200" b="0" i="0" dirty="0" err="1">
                <a:solidFill>
                  <a:schemeClr val="tx1"/>
                </a:solidFill>
                <a:latin typeface="Calibri"/>
                <a:ea typeface="+mn-ea"/>
                <a:cs typeface="+mn-cs"/>
              </a:rPr>
              <a:t>interagem</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dispositivos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laptops, </a:t>
            </a:r>
            <a:r>
              <a:rPr lang="en-US" sz="1200" b="0" i="0" dirty="0" err="1">
                <a:solidFill>
                  <a:schemeClr val="tx1"/>
                </a:solidFill>
                <a:latin typeface="Calibri"/>
                <a:ea typeface="+mn-ea"/>
                <a:cs typeface="+mn-cs"/>
              </a:rPr>
              <a:t>estações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finos</a:t>
            </a:r>
            <a:r>
              <a:rPr lang="en-US" sz="1200" b="0" i="0" dirty="0">
                <a:solidFill>
                  <a:schemeClr val="tx1"/>
                </a:solidFill>
                <a:latin typeface="Calibri"/>
                <a:ea typeface="+mn-ea"/>
                <a:cs typeface="+mn-cs"/>
              </a:rPr>
              <a:t>. Com a VDI, 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rica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individualizada</a:t>
            </a:r>
            <a:r>
              <a:rPr lang="en-US" sz="1200" b="0" i="0" dirty="0">
                <a:solidFill>
                  <a:schemeClr val="tx1"/>
                </a:solidFill>
                <a:latin typeface="Calibri"/>
                <a:ea typeface="+mn-ea"/>
                <a:cs typeface="+mn-cs"/>
              </a:rPr>
              <a:t>, com total </a:t>
            </a:r>
            <a:r>
              <a:rPr lang="en-US" sz="1200" b="0" i="0" dirty="0" err="1">
                <a:solidFill>
                  <a:schemeClr val="tx1"/>
                </a:solidFill>
                <a:latin typeface="Calibri"/>
                <a:ea typeface="+mn-ea"/>
                <a:cs typeface="+mn-cs"/>
              </a:rPr>
              <a:t>controle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sobre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e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Com o Windows 7,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assinar</a:t>
            </a:r>
            <a:r>
              <a:rPr lang="en-US" sz="1200" b="0" i="0" dirty="0">
                <a:solidFill>
                  <a:schemeClr val="tx1"/>
                </a:solidFill>
                <a:latin typeface="Calibri"/>
                <a:ea typeface="+mn-ea"/>
                <a:cs typeface="+mn-cs"/>
              </a:rPr>
              <a:t> 'feeds'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automaticamente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atualizados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diretiva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grupo</a:t>
            </a:r>
            <a:r>
              <a:rPr lang="en-US" sz="1200" b="0" i="0" dirty="0">
                <a:solidFill>
                  <a:schemeClr val="tx1"/>
                </a:solidFill>
                <a:latin typeface="Calibri"/>
                <a:ea typeface="+mn-ea"/>
                <a:cs typeface="+mn-cs"/>
              </a:rPr>
              <a:t> do AD. </a:t>
            </a:r>
            <a:r>
              <a:rPr lang="en-US" sz="1200" b="0" i="0" dirty="0" err="1">
                <a:solidFill>
                  <a:schemeClr val="tx1"/>
                </a:solidFill>
                <a:latin typeface="Calibri"/>
                <a:ea typeface="+mn-ea"/>
                <a:cs typeface="+mn-cs"/>
              </a:rPr>
              <a:t>Essas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automaticamente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refletidas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e o Windows 7 </a:t>
            </a:r>
            <a:r>
              <a:rPr lang="en-US" sz="1200" b="0" i="0" dirty="0" err="1">
                <a:solidFill>
                  <a:schemeClr val="tx1"/>
                </a:solidFill>
                <a:latin typeface="Calibri"/>
                <a:ea typeface="+mn-ea"/>
                <a:cs typeface="+mn-cs"/>
              </a:rPr>
              <a:t>integra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feed de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forma </a:t>
            </a:r>
            <a:r>
              <a:rPr lang="en-US" sz="1200" b="0" i="0" dirty="0" err="1">
                <a:solidFill>
                  <a:schemeClr val="tx1"/>
                </a:solidFill>
                <a:latin typeface="Calibri"/>
                <a:ea typeface="+mn-ea"/>
                <a:cs typeface="+mn-cs"/>
              </a:rPr>
              <a:t>intensa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suficiente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maioria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consiga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distinguir</a:t>
            </a:r>
            <a:r>
              <a:rPr lang="en-US" sz="1200" b="0" i="0" dirty="0">
                <a:solidFill>
                  <a:schemeClr val="tx1"/>
                </a:solidFill>
                <a:latin typeface="Calibri"/>
                <a:ea typeface="+mn-ea"/>
                <a:cs typeface="+mn-cs"/>
              </a:rPr>
              <a:t> entre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instaladas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localmente</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a:solidFill>
                  <a:schemeClr val="tx1"/>
                </a:solidFill>
                <a:latin typeface="Calibri"/>
                <a:ea typeface="+mn-ea"/>
                <a:cs typeface="+mn-cs"/>
              </a:rPr>
              <a:t>Os </a:t>
            </a:r>
            <a:r>
              <a:rPr lang="en-US" sz="1200" b="1" i="0" dirty="0" err="1">
                <a:solidFill>
                  <a:schemeClr val="tx1"/>
                </a:solidFill>
                <a:latin typeface="Calibri"/>
                <a:ea typeface="+mn-ea"/>
                <a:cs typeface="+mn-cs"/>
              </a:rPr>
              <a:t>componentes</a:t>
            </a:r>
            <a:r>
              <a:rPr lang="en-US" sz="1200" b="1" i="0" dirty="0">
                <a:solidFill>
                  <a:schemeClr val="tx1"/>
                </a:solidFill>
                <a:latin typeface="Calibri"/>
                <a:ea typeface="+mn-ea"/>
                <a:cs typeface="+mn-cs"/>
              </a:rPr>
              <a:t> da VDI </a:t>
            </a:r>
            <a:r>
              <a:rPr lang="en-US" sz="1200" b="1" i="0" dirty="0" err="1">
                <a:solidFill>
                  <a:schemeClr val="tx1"/>
                </a:solidFill>
                <a:latin typeface="Calibri"/>
                <a:ea typeface="+mn-ea"/>
                <a:cs typeface="+mn-cs"/>
              </a:rPr>
              <a:t>incluem</a:t>
            </a:r>
            <a:r>
              <a:rPr lang="en-US" sz="1200" b="1" i="0" dirty="0">
                <a:solidFill>
                  <a:schemeClr val="tx1"/>
                </a:solidFill>
                <a:latin typeface="Calibri"/>
                <a:ea typeface="+mn-ea"/>
                <a:cs typeface="+mn-cs"/>
              </a:rPr>
              <a:t>:</a:t>
            </a:r>
          </a:p>
          <a:p>
            <a:pPr algn="l">
              <a:spcBef>
                <a:spcPts val="0"/>
              </a:spcBef>
              <a:spcAft>
                <a:spcPts val="0"/>
              </a:spcAft>
              <a:buNone/>
            </a:pPr>
            <a:r>
              <a:rPr lang="en-US" sz="1200" b="1" i="0" dirty="0">
                <a:solidFill>
                  <a:schemeClr val="tx1"/>
                </a:solidFill>
                <a:latin typeface="Calibri"/>
                <a:ea typeface="+mn-ea"/>
                <a:cs typeface="+mn-cs"/>
              </a:rPr>
              <a:t>Hyper-V</a:t>
            </a:r>
            <a:r>
              <a:rPr lang="en-US" sz="1200" b="0" i="0" dirty="0">
                <a:solidFill>
                  <a:schemeClr val="tx1"/>
                </a:solidFill>
                <a:latin typeface="Calibri"/>
                <a:ea typeface="+mn-ea"/>
                <a:cs typeface="+mn-cs"/>
              </a:rPr>
              <a:t> –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fornecer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apenas</a:t>
            </a:r>
            <a:r>
              <a:rPr lang="en-US" sz="1200" b="0" i="0" baseline="0" dirty="0">
                <a:solidFill>
                  <a:schemeClr val="tx1"/>
                </a:solidFill>
                <a:latin typeface="Calibri"/>
                <a:ea typeface="+mn-ea"/>
                <a:cs typeface="+mn-cs"/>
              </a:rPr>
              <a:t> a portfolios de </a:t>
            </a:r>
            <a:r>
              <a:rPr lang="en-US" sz="1200" b="0" i="0" baseline="0" dirty="0" err="1">
                <a:solidFill>
                  <a:schemeClr val="tx1"/>
                </a:solidFill>
                <a:latin typeface="Calibri"/>
                <a:ea typeface="+mn-ea"/>
                <a:cs typeface="+mn-cs"/>
              </a:rPr>
              <a:t>aplicações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mas</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configurações</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áreas</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trabalho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inteiras</a:t>
            </a:r>
            <a:r>
              <a:rPr lang="en-US" sz="1200" b="0" i="0" baseline="0" dirty="0">
                <a:solidFill>
                  <a:schemeClr val="tx1"/>
                </a:solidFill>
                <a:latin typeface="Calibri"/>
                <a:ea typeface="+mn-ea"/>
                <a:cs typeface="+mn-cs"/>
              </a:rPr>
              <a:t>, com base no ID, </a:t>
            </a:r>
            <a:r>
              <a:rPr lang="en-US" sz="1200" b="0" i="0" baseline="0" dirty="0" err="1">
                <a:solidFill>
                  <a:schemeClr val="tx1"/>
                </a:solidFill>
                <a:latin typeface="Calibri"/>
                <a:ea typeface="+mn-ea"/>
                <a:cs typeface="+mn-cs"/>
              </a:rPr>
              <a:t>na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função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ou</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grupos</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usuários</a:t>
            </a:r>
            <a:r>
              <a:rPr lang="en-US" sz="1200" b="0" i="0" baseline="0" dirty="0">
                <a:solidFill>
                  <a:schemeClr val="tx1"/>
                </a:solidFill>
                <a:latin typeface="Calibri"/>
                <a:ea typeface="+mn-ea"/>
                <a:cs typeface="+mn-cs"/>
              </a:rPr>
              <a:t>.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plataforma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virtualizados</a:t>
            </a:r>
            <a:r>
              <a:rPr lang="en-US" sz="1200" b="0" i="0" dirty="0">
                <a:solidFill>
                  <a:schemeClr val="tx1"/>
                </a:solidFill>
                <a:latin typeface="Calibri"/>
                <a:ea typeface="+mn-ea"/>
                <a:cs typeface="+mn-cs"/>
              </a:rPr>
              <a:t> e as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a:t>
            </a:r>
          </a:p>
          <a:p>
            <a:pPr algn="l">
              <a:spcBef>
                <a:spcPts val="0"/>
              </a:spcBef>
              <a:spcAft>
                <a:spcPts val="0"/>
              </a:spcAft>
              <a:buNone/>
            </a:pPr>
            <a:r>
              <a:rPr lang="en-US" sz="1200" b="1" i="0" dirty="0" err="1" smtClean="0">
                <a:solidFill>
                  <a:schemeClr val="tx1"/>
                </a:solidFill>
                <a:latin typeface="Calibri"/>
                <a:ea typeface="+mn-ea"/>
                <a:cs typeface="+mn-cs"/>
              </a:rPr>
              <a:t>Infraestrutura</a:t>
            </a:r>
            <a:r>
              <a:rPr lang="en-US" sz="1200" b="1" i="0" baseline="0" dirty="0" smtClean="0">
                <a:solidFill>
                  <a:schemeClr val="tx1"/>
                </a:solidFill>
                <a:latin typeface="Calibri"/>
                <a:ea typeface="+mn-ea"/>
                <a:cs typeface="+mn-cs"/>
              </a:rPr>
              <a:t> </a:t>
            </a:r>
            <a:r>
              <a:rPr lang="en-US" sz="1200" b="1" i="0" baseline="0" dirty="0" err="1">
                <a:solidFill>
                  <a:schemeClr val="tx1"/>
                </a:solidFill>
                <a:latin typeface="Calibri"/>
                <a:ea typeface="+mn-ea"/>
                <a:cs typeface="+mn-cs"/>
              </a:rPr>
              <a:t>única</a:t>
            </a:r>
            <a:r>
              <a:rPr lang="en-US" sz="1200" b="1" i="0" baseline="0" dirty="0">
                <a:solidFill>
                  <a:schemeClr val="tx1"/>
                </a:solidFill>
                <a:latin typeface="Calibri"/>
                <a:ea typeface="+mn-ea"/>
                <a:cs typeface="+mn-cs"/>
              </a:rPr>
              <a:t> e </a:t>
            </a:r>
            <a:r>
              <a:rPr lang="en-US" sz="1200" b="1" i="0" baseline="0" dirty="0" err="1">
                <a:solidFill>
                  <a:schemeClr val="tx1"/>
                </a:solidFill>
                <a:latin typeface="Calibri"/>
                <a:ea typeface="+mn-ea"/>
                <a:cs typeface="+mn-cs"/>
              </a:rPr>
              <a:t>coesa</a:t>
            </a:r>
            <a:r>
              <a:rPr lang="en-US" sz="1200" b="1" i="0" dirty="0">
                <a:solidFill>
                  <a:schemeClr val="tx1"/>
                </a:solidFill>
                <a:latin typeface="Calibri"/>
                <a:ea typeface="+mn-ea"/>
                <a:cs typeface="+mn-cs"/>
              </a:rPr>
              <a:t>– </a:t>
            </a:r>
            <a:r>
              <a:rPr lang="en-US" sz="1200" b="0" i="0" dirty="0" err="1">
                <a:solidFill>
                  <a:schemeClr val="tx1"/>
                </a:solidFill>
                <a:latin typeface="Calibri"/>
                <a:ea typeface="+mn-ea"/>
                <a:cs typeface="+mn-cs"/>
              </a:rPr>
              <a:t>integra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descoberta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segurança</a:t>
            </a:r>
            <a:r>
              <a:rPr lang="en-US" sz="1200" b="0" i="0" baseline="0" dirty="0">
                <a:solidFill>
                  <a:schemeClr val="tx1"/>
                </a:solidFill>
                <a:latin typeface="Calibri"/>
                <a:ea typeface="+mn-ea"/>
                <a:cs typeface="+mn-cs"/>
              </a:rPr>
              <a:t> e </a:t>
            </a:r>
            <a:r>
              <a:rPr lang="en-US" sz="1200" b="0" i="0" baseline="0" dirty="0" err="1">
                <a:solidFill>
                  <a:schemeClr val="tx1"/>
                </a:solidFill>
                <a:latin typeface="Calibri"/>
                <a:ea typeface="+mn-ea"/>
                <a:cs typeface="+mn-cs"/>
              </a:rPr>
              <a:t>gerenciamento</a:t>
            </a:r>
            <a:r>
              <a:rPr lang="en-US" sz="1200" b="0" i="0" baseline="0" dirty="0">
                <a:solidFill>
                  <a:schemeClr val="tx1"/>
                </a:solidFill>
                <a:latin typeface="Calibri"/>
                <a:ea typeface="+mn-ea"/>
                <a:cs typeface="+mn-cs"/>
              </a:rPr>
              <a:t> com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facilitando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hospedados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direto</a:t>
            </a:r>
            <a:r>
              <a:rPr lang="en-US" sz="1200" b="0" i="0" dirty="0">
                <a:solidFill>
                  <a:schemeClr val="tx1"/>
                </a:solidFill>
                <a:latin typeface="Calibri"/>
                <a:ea typeface="+mn-ea"/>
                <a:cs typeface="+mn-cs"/>
              </a:rPr>
              <a:t> do Windows 7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Web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outras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plataformas</a:t>
            </a:r>
            <a:endParaRPr lang="en-US" sz="1200" b="0" i="0" dirty="0">
              <a:solidFill>
                <a:schemeClr val="tx1"/>
              </a:solidFill>
              <a:latin typeface="Calibri"/>
              <a:ea typeface="+mn-ea"/>
              <a:cs typeface="+mn-cs"/>
            </a:endParaRPr>
          </a:p>
          <a:p>
            <a:pPr algn="l">
              <a:spcBef>
                <a:spcPts val="0"/>
              </a:spcBef>
              <a:spcAft>
                <a:spcPts val="0"/>
              </a:spcAft>
              <a:buNone/>
            </a:pPr>
            <a:r>
              <a:rPr lang="en-US" sz="1200" b="1" i="0" dirty="0">
                <a:solidFill>
                  <a:schemeClr val="tx1"/>
                </a:solidFill>
                <a:latin typeface="Calibri"/>
                <a:ea typeface="+mn-ea"/>
                <a:cs typeface="+mn-cs"/>
              </a:rPr>
              <a:t>System Center Virtual Machine Manager 2008 </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Simplifica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implantação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provisionamento</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virtual </a:t>
            </a:r>
            <a:r>
              <a:rPr lang="en-US" sz="1200" b="0" i="0" dirty="0" err="1">
                <a:solidFill>
                  <a:schemeClr val="tx1"/>
                </a:solidFill>
                <a:latin typeface="Calibri"/>
                <a:ea typeface="+mn-ea"/>
                <a:cs typeface="+mn-cs"/>
              </a:rPr>
              <a:t>executada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0" i="0" dirty="0">
                <a:solidFill>
                  <a:schemeClr val="tx1"/>
                </a:solidFill>
                <a:latin typeface="Calibri"/>
                <a:ea typeface="+mn-ea"/>
                <a:cs typeface="+mn-cs"/>
              </a:rPr>
              <a:t>A virtualização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-se a </a:t>
            </a:r>
            <a:r>
              <a:rPr lang="en-US" sz="1200" b="0" i="0" dirty="0" err="1">
                <a:solidFill>
                  <a:schemeClr val="tx1"/>
                </a:solidFill>
                <a:latin typeface="Calibri"/>
                <a:ea typeface="+mn-ea"/>
                <a:cs typeface="+mn-cs"/>
              </a:rPr>
              <a:t>servidores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centralmente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executar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inteiros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abordagem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combina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centralizado</a:t>
            </a:r>
            <a:r>
              <a:rPr lang="en-US" sz="1200" b="0" i="0" dirty="0">
                <a:solidFill>
                  <a:schemeClr val="tx1"/>
                </a:solidFill>
                <a:latin typeface="Calibri"/>
                <a:ea typeface="+mn-ea"/>
                <a:cs typeface="+mn-cs"/>
              </a:rPr>
              <a:t> com a </a:t>
            </a:r>
            <a:r>
              <a:rPr lang="en-US" sz="1200" b="0" i="0" dirty="0" err="1">
                <a:solidFill>
                  <a:schemeClr val="tx1"/>
                </a:solidFill>
                <a:latin typeface="Calibri"/>
                <a:ea typeface="+mn-ea"/>
                <a:cs typeface="+mn-cs"/>
              </a:rPr>
              <a:t>distribuição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eficiente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inclui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série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no Windows Server 2008 R2,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novas </a:t>
            </a:r>
            <a:r>
              <a:rPr lang="en-US" sz="1200" b="0" i="0" dirty="0" err="1">
                <a:solidFill>
                  <a:schemeClr val="tx1"/>
                </a:solidFill>
                <a:latin typeface="Calibri"/>
                <a:ea typeface="+mn-ea"/>
                <a:cs typeface="+mn-cs"/>
              </a:rPr>
              <a:t>ferramentas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final, tais </a:t>
            </a:r>
            <a:r>
              <a:rPr lang="en-US" sz="1200" b="0" i="0" dirty="0" err="1">
                <a:solidFill>
                  <a:schemeClr val="tx1"/>
                </a:solidFill>
                <a:latin typeface="Calibri"/>
                <a:ea typeface="+mn-ea"/>
                <a:cs typeface="+mn-cs"/>
              </a:rPr>
              <a:t>como</a:t>
            </a:r>
            <a:r>
              <a:rPr lang="en-US" sz="1200" b="0" i="0" baseline="0" dirty="0">
                <a:solidFill>
                  <a:schemeClr val="tx1"/>
                </a:solidFill>
                <a:latin typeface="Calibri"/>
                <a:ea typeface="+mn-ea"/>
                <a:cs typeface="+mn-cs"/>
              </a:rPr>
              <a:t> </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entrega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personalização</a:t>
            </a:r>
            <a:r>
              <a:rPr lang="en-US" sz="1200" b="0" i="0" dirty="0">
                <a:solidFill>
                  <a:schemeClr val="tx1"/>
                </a:solidFill>
                <a:latin typeface="Calibri"/>
                <a:ea typeface="+mn-ea"/>
                <a:cs typeface="+mn-cs"/>
              </a:rPr>
              <a:t>. Para </a:t>
            </a:r>
            <a:r>
              <a:rPr lang="en-US" sz="1200" b="0" i="0" dirty="0" err="1">
                <a:solidFill>
                  <a:schemeClr val="tx1"/>
                </a:solidFill>
                <a:latin typeface="Calibri"/>
                <a:ea typeface="+mn-ea"/>
                <a:cs typeface="+mn-cs"/>
              </a:rPr>
              <a:t>destacar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mudamos</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nome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Terminal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Remote Desktop Services,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ilustra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potencial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desse</a:t>
            </a:r>
            <a:r>
              <a:rPr lang="en-US" sz="1200" b="0" i="0" dirty="0">
                <a:solidFill>
                  <a:schemeClr val="tx1"/>
                </a:solidFill>
                <a:latin typeface="Calibri"/>
                <a:ea typeface="+mn-ea"/>
                <a:cs typeface="+mn-cs"/>
              </a:rPr>
              <a:t> portfolio. Com a virtualização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do RDS,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ambiente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inteiro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partir</a:t>
            </a:r>
            <a:r>
              <a:rPr lang="en-US" sz="1200" b="0" i="0" dirty="0">
                <a:solidFill>
                  <a:schemeClr val="tx1"/>
                </a:solidFill>
                <a:latin typeface="Calibri"/>
                <a:ea typeface="+mn-ea"/>
                <a:cs typeface="+mn-cs"/>
              </a:rPr>
              <a:t> do Windows Server 2008 R2, e a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com o Windows 7 é </a:t>
            </a:r>
            <a:r>
              <a:rPr lang="en-US" sz="1200" b="0" i="0" dirty="0" err="1">
                <a:solidFill>
                  <a:schemeClr val="tx1"/>
                </a:solidFill>
                <a:latin typeface="Calibri"/>
                <a:ea typeface="+mn-ea"/>
                <a:cs typeface="+mn-cs"/>
              </a:rPr>
              <a:t>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profunda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maioria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conseguirá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distinguir</a:t>
            </a:r>
            <a:r>
              <a:rPr lang="en-US" sz="1200" b="0" i="0" dirty="0">
                <a:solidFill>
                  <a:schemeClr val="tx1"/>
                </a:solidFill>
                <a:latin typeface="Calibri"/>
                <a:ea typeface="+mn-ea"/>
                <a:cs typeface="+mn-cs"/>
              </a:rPr>
              <a:t> entre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locais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a:t>
            </a:r>
          </a:p>
          <a:p>
            <a:pPr algn="l">
              <a:spcBef>
                <a:spcPts val="0"/>
              </a:spcBef>
              <a:spcAft>
                <a:spcPts val="0"/>
              </a:spcAft>
              <a:buNone/>
            </a:pPr>
            <a:endParaRPr lang="en-US" dirty="0" smtClean="0"/>
          </a:p>
          <a:p>
            <a:pPr algn="l">
              <a:spcBef>
                <a:spcPts val="0"/>
              </a:spcBef>
              <a:spcAft>
                <a:spcPts val="0"/>
              </a:spcAft>
              <a:buNone/>
            </a:pP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instaladas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gerenciadas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centralmente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computador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Remote Desktop Services.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flexível</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seguro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já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controlado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hardware e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software. </a:t>
            </a:r>
            <a:r>
              <a:rPr lang="en-US" sz="1200" b="0" i="0" dirty="0" err="1">
                <a:solidFill>
                  <a:schemeClr val="tx1"/>
                </a:solidFill>
                <a:latin typeface="Calibri"/>
                <a:ea typeface="+mn-ea"/>
                <a:cs typeface="+mn-cs"/>
              </a:rPr>
              <a:t>Ele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responder com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rapidez</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às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demandas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negócios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constante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alteração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significa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o data center se </a:t>
            </a:r>
            <a:r>
              <a:rPr lang="en-US" sz="1200" b="0" i="0" dirty="0" err="1">
                <a:solidFill>
                  <a:schemeClr val="tx1"/>
                </a:solidFill>
                <a:latin typeface="Calibri"/>
                <a:ea typeface="+mn-ea"/>
                <a:cs typeface="+mn-cs"/>
              </a:rPr>
              <a:t>torna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dinâmico</a:t>
            </a:r>
            <a:r>
              <a:rPr lang="en-US" sz="1200" b="0" i="0" dirty="0">
                <a:solidFill>
                  <a:schemeClr val="tx1"/>
                </a:solidFill>
                <a:latin typeface="Calibri"/>
                <a:ea typeface="+mn-ea"/>
                <a:cs typeface="+mn-cs"/>
              </a:rPr>
              <a:t>. </a:t>
            </a:r>
          </a:p>
          <a:p>
            <a:pPr algn="l">
              <a:spcBef>
                <a:spcPts val="0"/>
              </a:spcBef>
              <a:spcAft>
                <a:spcPts val="0"/>
              </a:spcAft>
              <a:buNone/>
            </a:pPr>
            <a:endParaRPr lang="en-US" dirty="0" smtClean="0"/>
          </a:p>
          <a:p>
            <a:pPr algn="l">
              <a:spcBef>
                <a:spcPts val="0"/>
              </a:spcBef>
              <a:spcAft>
                <a:spcPts val="0"/>
              </a:spcAft>
              <a:buNone/>
            </a:pPr>
            <a:r>
              <a:rPr lang="en-US" sz="1200" b="0" i="0" dirty="0">
                <a:solidFill>
                  <a:schemeClr val="tx1"/>
                </a:solidFill>
                <a:latin typeface="Calibri"/>
                <a:ea typeface="+mn-ea"/>
                <a:cs typeface="+mn-cs"/>
              </a:rPr>
              <a:t>Os Remote Desktop Services do Windows Server 2008 R2 </a:t>
            </a:r>
            <a:r>
              <a:rPr lang="en-US" sz="1200" b="0" i="0" dirty="0" err="1">
                <a:solidFill>
                  <a:schemeClr val="tx1"/>
                </a:solidFill>
                <a:latin typeface="Calibri"/>
                <a:ea typeface="+mn-ea"/>
                <a:cs typeface="+mn-cs"/>
              </a:rPr>
              <a:t>incluem</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seguintes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comparação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Windows Server 2008:</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Gerenciamento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aperfeiçoado</a:t>
            </a:r>
            <a:r>
              <a:rPr lang="en-US" sz="1200" b="1" i="0" dirty="0">
                <a:solidFill>
                  <a:schemeClr val="tx1"/>
                </a:solidFill>
                <a:latin typeface="Calibri"/>
                <a:ea typeface="+mn-ea"/>
                <a:cs typeface="+mn-cs"/>
              </a:rPr>
              <a:t> da </a:t>
            </a:r>
            <a:r>
              <a:rPr lang="en-US" sz="1200" b="1" i="0" dirty="0" err="1">
                <a:solidFill>
                  <a:schemeClr val="tx1"/>
                </a:solidFill>
                <a:latin typeface="Calibri"/>
                <a:ea typeface="+mn-ea"/>
                <a:cs typeface="+mn-cs"/>
              </a:rPr>
              <a:t>personalização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áreas</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virtuais</a:t>
            </a:r>
            <a:r>
              <a:rPr lang="en-US" sz="1200" b="0" i="0" dirty="0">
                <a:solidFill>
                  <a:schemeClr val="tx1"/>
                </a:solidFill>
                <a:latin typeface="Calibri"/>
                <a:ea typeface="+mn-ea"/>
                <a:cs typeface="+mn-cs"/>
              </a:rPr>
              <a:t>. O Windows Server 2008 R2 tem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personalização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individuais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personalizem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impedir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outros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modifiquem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Antes, a </a:t>
            </a:r>
            <a:r>
              <a:rPr lang="en-US" sz="1200" b="0" i="0" dirty="0" err="1">
                <a:solidFill>
                  <a:schemeClr val="tx1"/>
                </a:solidFill>
                <a:latin typeface="Calibri"/>
                <a:ea typeface="+mn-ea"/>
                <a:cs typeface="+mn-cs"/>
              </a:rPr>
              <a:t>personalização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ficava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ativada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desativada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Integração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aplicações</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áreas</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virtualizadas</a:t>
            </a:r>
            <a:r>
              <a:rPr lang="en-US" sz="1200" b="1" i="0" dirty="0">
                <a:solidFill>
                  <a:schemeClr val="tx1"/>
                </a:solidFill>
                <a:latin typeface="Calibri"/>
                <a:ea typeface="+mn-ea"/>
                <a:cs typeface="+mn-cs"/>
              </a:rPr>
              <a:t> com a interface do </a:t>
            </a:r>
            <a:r>
              <a:rPr lang="en-US" sz="1200" b="1" i="0" dirty="0" err="1">
                <a:solidFill>
                  <a:schemeClr val="tx1"/>
                </a:solidFill>
                <a:latin typeface="Calibri"/>
                <a:ea typeface="+mn-ea"/>
                <a:cs typeface="+mn-cs"/>
              </a:rPr>
              <a:t>usuário</a:t>
            </a:r>
            <a:r>
              <a:rPr lang="en-US" sz="1200" b="0" i="0" dirty="0">
                <a:solidFill>
                  <a:schemeClr val="tx1"/>
                </a:solidFill>
                <a:latin typeface="Calibri"/>
                <a:ea typeface="+mn-ea"/>
                <a:cs typeface="+mn-cs"/>
              </a:rPr>
              <a:t>. 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utilizam</a:t>
            </a:r>
            <a:r>
              <a:rPr lang="en-US" sz="1200" b="0" i="0" dirty="0">
                <a:solidFill>
                  <a:schemeClr val="tx1"/>
                </a:solidFill>
                <a:latin typeface="Calibri"/>
                <a:ea typeface="+mn-ea"/>
                <a:cs typeface="+mn-cs"/>
              </a:rPr>
              <a:t> o Windows 7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assinar</a:t>
            </a:r>
            <a:r>
              <a:rPr lang="en-US" sz="1200" b="0" i="0" dirty="0">
                <a:solidFill>
                  <a:schemeClr val="tx1"/>
                </a:solidFill>
                <a:latin typeface="Calibri"/>
                <a:ea typeface="+mn-ea"/>
                <a:cs typeface="+mn-cs"/>
              </a:rPr>
              <a:t> feeds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Remote Desktop Services. </a:t>
            </a:r>
            <a:r>
              <a:rPr lang="en-US" sz="1200" b="0" i="0" dirty="0" err="1">
                <a:solidFill>
                  <a:schemeClr val="tx1"/>
                </a:solidFill>
                <a:latin typeface="Calibri"/>
                <a:ea typeface="+mn-ea"/>
                <a:cs typeface="+mn-cs"/>
              </a:rPr>
              <a:t>Eles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assinar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feeds </a:t>
            </a:r>
            <a:r>
              <a:rPr lang="en-US" sz="1200" b="0" i="0" dirty="0" err="1">
                <a:solidFill>
                  <a:schemeClr val="tx1"/>
                </a:solidFill>
                <a:latin typeface="Calibri"/>
                <a:ea typeface="+mn-ea"/>
                <a:cs typeface="+mn-cs"/>
              </a:rPr>
              <a:t>usando</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miniaplicativo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painel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controle</a:t>
            </a:r>
            <a:r>
              <a:rPr lang="en-US" sz="1200" b="0" i="0" dirty="0">
                <a:solidFill>
                  <a:schemeClr val="tx1"/>
                </a:solidFill>
                <a:latin typeface="Calibri"/>
                <a:ea typeface="+mn-ea"/>
                <a:cs typeface="+mn-cs"/>
              </a:rPr>
              <a:t>. Os feeds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disponíveis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computadores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Após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assinatura</a:t>
            </a:r>
            <a:r>
              <a:rPr lang="en-US" sz="1200" b="0" i="0" dirty="0">
                <a:solidFill>
                  <a:schemeClr val="tx1"/>
                </a:solidFill>
                <a:latin typeface="Calibri"/>
                <a:ea typeface="+mn-ea"/>
                <a:cs typeface="+mn-cs"/>
              </a:rPr>
              <a:t> dos feeds, </a:t>
            </a:r>
            <a:r>
              <a:rPr lang="en-US" sz="1200" b="0" i="0" dirty="0" err="1">
                <a:solidFill>
                  <a:schemeClr val="tx1"/>
                </a:solidFill>
                <a:latin typeface="Calibri"/>
                <a:ea typeface="+mn-ea"/>
                <a:cs typeface="+mn-cs"/>
              </a:rPr>
              <a:t>aparecerão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ícones</a:t>
            </a:r>
            <a:r>
              <a:rPr lang="en-US" sz="1200" b="0" i="0" dirty="0">
                <a:solidFill>
                  <a:schemeClr val="tx1"/>
                </a:solidFill>
                <a:latin typeface="Calibri"/>
                <a:ea typeface="+mn-ea"/>
                <a:cs typeface="+mn-cs"/>
              </a:rPr>
              <a:t> das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arquivos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programa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ocorre</a:t>
            </a:r>
            <a:r>
              <a:rPr lang="en-US" sz="1200" b="0" i="0" dirty="0">
                <a:solidFill>
                  <a:schemeClr val="tx1"/>
                </a:solidFill>
                <a:latin typeface="Calibri"/>
                <a:ea typeface="+mn-ea"/>
                <a:cs typeface="+mn-cs"/>
              </a:rPr>
              <a:t> com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instaladas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localmente</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Desempenho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multimídia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aprimorado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 </a:t>
            </a:r>
            <a:r>
              <a:rPr lang="en-US" sz="1200" b="1" i="0" dirty="0" err="1">
                <a:solidFill>
                  <a:schemeClr val="tx1"/>
                </a:solidFill>
                <a:latin typeface="Calibri"/>
                <a:ea typeface="+mn-ea"/>
                <a:cs typeface="+mn-cs"/>
              </a:rPr>
              <a:t>apresentação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virtualizada</a:t>
            </a:r>
            <a:r>
              <a:rPr lang="en-US" sz="1200" b="0" i="0" dirty="0">
                <a:solidFill>
                  <a:schemeClr val="tx1"/>
                </a:solidFill>
                <a:latin typeface="Calibri"/>
                <a:ea typeface="+mn-ea"/>
                <a:cs typeface="+mn-cs"/>
              </a:rPr>
              <a:t>. Os Remote Desktop Services do Windows Server 2008 R2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redirecionamento</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reprodução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multimídia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um media player </a:t>
            </a:r>
            <a:r>
              <a:rPr lang="en-US" sz="1200" b="0" i="0" dirty="0" err="1">
                <a:solidFill>
                  <a:schemeClr val="tx1"/>
                </a:solidFill>
                <a:latin typeface="Calibri"/>
                <a:ea typeface="+mn-ea"/>
                <a:cs typeface="+mn-cs"/>
              </a:rPr>
              <a:t>executado</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RAD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possibilita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reprodução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rápida</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mídia</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maior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fidelidade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reduz</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utilização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processador</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computador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Remote Desktop Services.</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Acesso</a:t>
            </a:r>
            <a:r>
              <a:rPr lang="en-US" sz="1200" b="1" i="0" dirty="0">
                <a:solidFill>
                  <a:schemeClr val="tx1"/>
                </a:solidFill>
                <a:latin typeface="Calibri"/>
                <a:ea typeface="+mn-ea"/>
                <a:cs typeface="+mn-cs"/>
              </a:rPr>
              <a:t> a </a:t>
            </a:r>
            <a:r>
              <a:rPr lang="en-US" sz="1200" b="1" i="0" dirty="0" err="1">
                <a:solidFill>
                  <a:schemeClr val="tx1"/>
                </a:solidFill>
                <a:latin typeface="Calibri"/>
                <a:ea typeface="+mn-ea"/>
                <a:cs typeface="+mn-cs"/>
              </a:rPr>
              <a:t>Aplicações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Remotas</a:t>
            </a:r>
            <a:endParaRPr lang="en-US" sz="1200" b="1" i="0" dirty="0">
              <a:solidFill>
                <a:schemeClr val="tx1"/>
              </a:solidFill>
              <a:latin typeface="Calibri"/>
              <a:ea typeface="+mn-ea"/>
              <a:cs typeface="+mn-cs"/>
            </a:endParaRPr>
          </a:p>
          <a:p>
            <a:pPr algn="l">
              <a:spcBef>
                <a:spcPts val="0"/>
              </a:spcBef>
              <a:spcAft>
                <a:spcPts val="0"/>
              </a:spcAft>
              <a:buNone/>
            </a:pPr>
            <a:r>
              <a:rPr lang="en-US" sz="1200" b="1" i="0" dirty="0" err="1">
                <a:solidFill>
                  <a:schemeClr val="tx1"/>
                </a:solidFill>
                <a:latin typeface="Calibri"/>
                <a:ea typeface="+mn-ea"/>
                <a:cs typeface="+mn-cs"/>
              </a:rPr>
              <a:t>Melhor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aplicações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que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contêm</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muitas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imagens</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RAD e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Remote Desktop Services </a:t>
            </a:r>
            <a:r>
              <a:rPr lang="en-US" sz="1200" b="0" i="0" dirty="0" err="1">
                <a:solidFill>
                  <a:schemeClr val="tx1"/>
                </a:solidFill>
                <a:latin typeface="Calibri"/>
                <a:ea typeface="+mn-ea"/>
                <a:cs typeface="+mn-cs"/>
              </a:rPr>
              <a:t>oferecem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redirecionamento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usam</a:t>
            </a:r>
            <a:r>
              <a:rPr lang="en-US" sz="1200" b="0" i="0" dirty="0">
                <a:solidFill>
                  <a:schemeClr val="tx1"/>
                </a:solidFill>
                <a:latin typeface="Calibri"/>
                <a:ea typeface="+mn-ea"/>
                <a:cs typeface="+mn-cs"/>
              </a:rPr>
              <a:t> o Direct X</a:t>
            </a:r>
            <a:r>
              <a:rPr lang="en-US" sz="1200" b="0" i="0" baseline="30000" dirty="0">
                <a:solidFill>
                  <a:schemeClr val="tx1"/>
                </a:solidFill>
                <a:latin typeface="Calibri"/>
                <a:ea typeface="+mn-ea"/>
                <a:cs typeface="+mn-cs"/>
              </a:rPr>
              <a:t>®</a:t>
            </a:r>
            <a:r>
              <a:rPr lang="en-US" sz="1200" b="0" i="0" dirty="0">
                <a:solidFill>
                  <a:schemeClr val="tx1"/>
                </a:solidFill>
                <a:latin typeface="Calibri"/>
                <a:ea typeface="+mn-ea"/>
                <a:cs typeface="+mn-cs"/>
              </a:rPr>
              <a:t> 10.1 e o Direct 3D</a:t>
            </a:r>
            <a:r>
              <a:rPr lang="en-US" sz="1200" b="0" i="0" baseline="30000" dirty="0">
                <a:solidFill>
                  <a:schemeClr val="tx1"/>
                </a:solidFill>
                <a:latin typeface="Calibri"/>
                <a:ea typeface="+mn-ea"/>
                <a:cs typeface="+mn-cs"/>
              </a:rPr>
              <a:t>®.</a:t>
            </a:r>
            <a:r>
              <a:rPr lang="en-US" sz="1200" b="0" i="0" dirty="0">
                <a:solidFill>
                  <a:schemeClr val="tx1"/>
                </a:solidFill>
                <a:latin typeface="Calibri"/>
                <a:ea typeface="+mn-ea"/>
                <a:cs typeface="+mn-cs"/>
              </a:rPr>
              <a:t> Os </a:t>
            </a:r>
            <a:r>
              <a:rPr lang="en-US" sz="1200" b="0" i="0" dirty="0" err="1">
                <a:solidFill>
                  <a:schemeClr val="tx1"/>
                </a:solidFill>
                <a:latin typeface="Calibri"/>
                <a:ea typeface="+mn-ea"/>
                <a:cs typeface="+mn-cs"/>
              </a:rPr>
              <a:t>comandos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gráficos</a:t>
            </a:r>
            <a:r>
              <a:rPr lang="en-US" sz="1200" b="0" i="0" dirty="0">
                <a:solidFill>
                  <a:schemeClr val="tx1"/>
                </a:solidFill>
                <a:latin typeface="Calibri"/>
                <a:ea typeface="+mn-ea"/>
                <a:cs typeface="+mn-cs"/>
              </a:rPr>
              <a:t> do Direct X e do Direct 3D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enviados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renderizados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localmente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bastante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fidelidade</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desempenho</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gráficos</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Sincronização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áudio</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vídeo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aplicações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remotas</a:t>
            </a:r>
            <a:r>
              <a:rPr lang="en-US" sz="1200" b="0" i="0" dirty="0">
                <a:solidFill>
                  <a:schemeClr val="tx1"/>
                </a:solidFill>
                <a:latin typeface="Calibri"/>
                <a:ea typeface="+mn-ea"/>
                <a:cs typeface="+mn-cs"/>
              </a:rPr>
              <a:t>. O Windows Server 2008 R2 </a:t>
            </a:r>
            <a:r>
              <a:rPr lang="en-US" sz="1200" b="0" i="0" dirty="0" err="1">
                <a:solidFill>
                  <a:schemeClr val="tx1"/>
                </a:solidFill>
                <a:latin typeface="Calibri"/>
                <a:ea typeface="+mn-ea"/>
                <a:cs typeface="+mn-cs"/>
              </a:rPr>
              <a:t>inclui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ajudam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manter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reprodução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áudio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vídeo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sincronizada</a:t>
            </a:r>
            <a:r>
              <a:rPr lang="en-US" sz="1200" b="0" i="0" dirty="0">
                <a:solidFill>
                  <a:schemeClr val="tx1"/>
                </a:solidFill>
                <a:latin typeface="Calibri"/>
                <a:ea typeface="+mn-ea"/>
                <a:cs typeface="+mn-cs"/>
              </a:rPr>
              <a:t> entre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RAD.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sincronização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ajuda</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conseguem</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renderizadas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diretamente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RAD,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redirecionamento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multimídia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de Direct X.</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áudio</a:t>
            </a:r>
            <a:r>
              <a:rPr lang="en-US" sz="1200" b="1" i="0" dirty="0">
                <a:solidFill>
                  <a:schemeClr val="tx1"/>
                </a:solidFill>
                <a:latin typeface="Calibri"/>
                <a:ea typeface="+mn-ea"/>
                <a:cs typeface="+mn-cs"/>
              </a:rPr>
              <a:t> bidirectional</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RAD</a:t>
            </a:r>
            <a:r>
              <a:rPr lang="en-US" sz="1200" b="0" i="0" baseline="0" dirty="0">
                <a:solidFill>
                  <a:schemeClr val="tx1"/>
                </a:solidFill>
                <a:latin typeface="Calibri"/>
                <a:ea typeface="+mn-ea"/>
                <a:cs typeface="+mn-cs"/>
              </a:rPr>
              <a:t> </a:t>
            </a:r>
            <a:r>
              <a:rPr lang="en-US" sz="1200" b="0" i="0" dirty="0">
                <a:solidFill>
                  <a:schemeClr val="tx1"/>
                </a:solidFill>
                <a:latin typeface="Calibri"/>
                <a:ea typeface="+mn-ea"/>
                <a:cs typeface="+mn-cs"/>
              </a:rPr>
              <a:t>do Windows Server 2008 R2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apenas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reprodução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áudio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dos alto-</a:t>
            </a:r>
            <a:r>
              <a:rPr lang="en-US" sz="1200" b="0" i="0" dirty="0" err="1">
                <a:solidFill>
                  <a:schemeClr val="tx1"/>
                </a:solidFill>
                <a:latin typeface="Calibri"/>
                <a:ea typeface="+mn-ea"/>
                <a:cs typeface="+mn-cs"/>
              </a:rPr>
              <a:t>falantes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locais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RAD, </a:t>
            </a: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redirecionamento</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entrada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microfone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virtualizadas</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múltiplos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monitores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versões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anteriores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RAD, </a:t>
            </a:r>
            <a:r>
              <a:rPr lang="en-US" sz="1200" b="0" i="0" dirty="0" err="1">
                <a:solidFill>
                  <a:schemeClr val="tx1"/>
                </a:solidFill>
                <a:latin typeface="Calibri"/>
                <a:ea typeface="+mn-ea"/>
                <a:cs typeface="+mn-cs"/>
              </a:rPr>
              <a:t>eram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múltiplos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monitores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fazer</a:t>
            </a:r>
            <a:r>
              <a:rPr lang="en-US" sz="1200" b="0" i="0" dirty="0">
                <a:solidFill>
                  <a:schemeClr val="tx1"/>
                </a:solidFill>
                <a:latin typeface="Calibri"/>
                <a:ea typeface="+mn-ea"/>
                <a:cs typeface="+mn-cs"/>
              </a:rPr>
              <a:t> a </a:t>
            </a:r>
            <a:r>
              <a:rPr lang="en-US" sz="1200" b="0" i="1" dirty="0" err="1">
                <a:solidFill>
                  <a:schemeClr val="tx1"/>
                </a:solidFill>
                <a:latin typeface="Calibri"/>
                <a:ea typeface="+mn-ea"/>
                <a:cs typeface="+mn-cs"/>
              </a:rPr>
              <a:t>distribuição</a:t>
            </a:r>
            <a:r>
              <a:rPr lang="en-US" sz="1200" b="0" i="1" dirty="0">
                <a:solidFill>
                  <a:schemeClr val="tx1"/>
                </a:solidFill>
                <a:latin typeface="Calibri"/>
                <a:ea typeface="+mn-ea"/>
                <a:cs typeface="+mn-cs"/>
              </a:rPr>
              <a:t> de </a:t>
            </a:r>
            <a:r>
              <a:rPr lang="en-US" sz="1200" b="0" i="1" dirty="0" err="1">
                <a:solidFill>
                  <a:schemeClr val="tx1"/>
                </a:solidFill>
                <a:latin typeface="Calibri"/>
                <a:ea typeface="+mn-ea"/>
                <a:cs typeface="+mn-cs"/>
              </a:rPr>
              <a:t>monitores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distribuição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permitia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exibição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sessão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múltiplos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monitores</a:t>
            </a:r>
            <a:r>
              <a:rPr lang="en-US" sz="1200" b="0" i="0" dirty="0">
                <a:solidFill>
                  <a:schemeClr val="tx1"/>
                </a:solidFill>
                <a:latin typeface="Calibri"/>
                <a:ea typeface="+mn-ea"/>
                <a:cs typeface="+mn-cs"/>
              </a:rPr>
              <a:t>. Agora,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Terminal e o RAD do Windows Server 2008 R2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oito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monitores</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Plataforma</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Houve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série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dos Remote Desktop Services do Windows Server 2008 R2,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a:t>
            </a:r>
          </a:p>
          <a:p>
            <a:pPr marL="457200" lvl="1" algn="l">
              <a:spcBef>
                <a:spcPts val="0"/>
              </a:spcBef>
              <a:spcAft>
                <a:spcPts val="0"/>
              </a:spcAft>
              <a:buClr>
                <a:schemeClr val="tx1"/>
              </a:buClr>
              <a:buFont typeface="Arial"/>
              <a:buChar char="•"/>
            </a:pPr>
            <a:r>
              <a:rPr lang="en-US" sz="1200" b="1" i="0" dirty="0" err="1">
                <a:solidFill>
                  <a:schemeClr val="tx1"/>
                </a:solidFill>
                <a:latin typeface="Calibri"/>
                <a:ea typeface="+mn-ea"/>
                <a:cs typeface="+mn-cs"/>
              </a:rPr>
              <a:t>Novos</a:t>
            </a:r>
            <a:r>
              <a:rPr lang="en-US" sz="1200" b="1" i="0" dirty="0">
                <a:solidFill>
                  <a:schemeClr val="tx1"/>
                </a:solidFill>
                <a:latin typeface="Calibri"/>
                <a:ea typeface="+mn-ea"/>
                <a:cs typeface="+mn-cs"/>
              </a:rPr>
              <a:t> APIs </a:t>
            </a:r>
            <a:r>
              <a:rPr lang="en-US" sz="1200" b="0" i="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melhorar</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reconhecimento</a:t>
            </a:r>
            <a:r>
              <a:rPr lang="en-US" sz="1200" b="0" i="0" baseline="0" dirty="0">
                <a:solidFill>
                  <a:schemeClr val="tx1"/>
                </a:solidFill>
                <a:latin typeface="Calibri"/>
                <a:ea typeface="+mn-ea"/>
                <a:cs typeface="+mn-cs"/>
              </a:rPr>
              <a:t> e a </a:t>
            </a:r>
            <a:r>
              <a:rPr lang="en-US" sz="1200" b="0" i="0" baseline="0" dirty="0" err="1">
                <a:solidFill>
                  <a:schemeClr val="tx1"/>
                </a:solidFill>
                <a:latin typeface="Calibri"/>
                <a:ea typeface="+mn-ea"/>
                <a:cs typeface="+mn-cs"/>
              </a:rPr>
              <a:t>potencialização</a:t>
            </a:r>
            <a:r>
              <a:rPr lang="en-US" sz="1200" b="0" i="0" baseline="0" dirty="0">
                <a:solidFill>
                  <a:schemeClr val="tx1"/>
                </a:solidFill>
                <a:latin typeface="Calibri"/>
                <a:ea typeface="+mn-ea"/>
                <a:cs typeface="+mn-cs"/>
              </a:rPr>
              <a:t> dos </a:t>
            </a:r>
            <a:r>
              <a:rPr lang="en-US" sz="1200" b="0" i="0" baseline="0" dirty="0" err="1">
                <a:solidFill>
                  <a:schemeClr val="tx1"/>
                </a:solidFill>
                <a:latin typeface="Calibri"/>
                <a:ea typeface="+mn-ea"/>
                <a:cs typeface="+mn-cs"/>
              </a:rPr>
              <a:t>softwares</a:t>
            </a:r>
            <a:r>
              <a:rPr lang="en-US" sz="1200" b="0" i="0" dirty="0">
                <a:solidFill>
                  <a:schemeClr val="tx1"/>
                </a:solidFill>
                <a:latin typeface="Calibri"/>
                <a:ea typeface="+mn-ea"/>
                <a:cs typeface="+mn-cs"/>
              </a:rPr>
              <a:t> </a:t>
            </a:r>
          </a:p>
          <a:p>
            <a:pPr marL="457200" lvl="1" algn="l">
              <a:spcBef>
                <a:spcPts val="0"/>
              </a:spcBef>
              <a:spcAft>
                <a:spcPts val="0"/>
              </a:spcAft>
              <a:buClr>
                <a:schemeClr val="tx1"/>
              </a:buClr>
              <a:buFont typeface="Arial"/>
              <a:buChar char="•"/>
            </a:pPr>
            <a:r>
              <a:rPr lang="en-US" sz="1200" b="1" i="0" dirty="0" err="1">
                <a:solidFill>
                  <a:schemeClr val="tx1"/>
                </a:solidFill>
                <a:latin typeface="Calibri"/>
                <a:ea typeface="+mn-ea"/>
                <a:cs typeface="+mn-cs"/>
              </a:rPr>
              <a:t>Maior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integração</a:t>
            </a:r>
            <a:r>
              <a:rPr lang="en-US" sz="1200" b="1" i="0" dirty="0">
                <a:solidFill>
                  <a:schemeClr val="tx1"/>
                </a:solidFill>
                <a:latin typeface="Calibri"/>
                <a:ea typeface="+mn-ea"/>
                <a:cs typeface="+mn-cs"/>
              </a:rPr>
              <a:t> com o </a:t>
            </a:r>
            <a:r>
              <a:rPr lang="en-US" sz="1200" b="1" i="0" dirty="0" err="1" smtClean="0">
                <a:solidFill>
                  <a:schemeClr val="tx1"/>
                </a:solidFill>
                <a:latin typeface="Calibri"/>
                <a:ea typeface="+mn-ea"/>
                <a:cs typeface="+mn-cs"/>
              </a:rPr>
              <a:t>Gerenciador</a:t>
            </a:r>
            <a:r>
              <a:rPr lang="en-US" sz="1200" b="1" i="0" dirty="0" smtClean="0">
                <a:solidFill>
                  <a:schemeClr val="tx1"/>
                </a:solidFill>
                <a:latin typeface="Calibri"/>
                <a:ea typeface="+mn-ea"/>
                <a:cs typeface="+mn-cs"/>
              </a:rPr>
              <a:t> de </a:t>
            </a:r>
            <a:r>
              <a:rPr lang="en-US" sz="1200" b="1"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profunda</a:t>
            </a:r>
            <a:r>
              <a:rPr lang="en-US" sz="1200" b="0" i="0" dirty="0">
                <a:solidFill>
                  <a:schemeClr val="tx1"/>
                </a:solidFill>
                <a:latin typeface="Calibri"/>
                <a:ea typeface="+mn-ea"/>
                <a:cs typeface="+mn-cs"/>
              </a:rPr>
              <a:t> entre 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dos Remote Desktop Services e 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reduz</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número</a:t>
            </a:r>
            <a:r>
              <a:rPr lang="en-US" sz="1200" b="0" i="0" dirty="0">
                <a:solidFill>
                  <a:schemeClr val="tx1"/>
                </a:solidFill>
                <a:latin typeface="Calibri"/>
                <a:ea typeface="+mn-ea"/>
                <a:cs typeface="+mn-cs"/>
              </a:rPr>
              <a:t> de consoles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realizar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tarefas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administrativas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comuns</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diminui</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complexidade</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esforço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Extensibilidade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Agente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Conectado</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flexibilidade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administradores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podem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usar</a:t>
            </a:r>
            <a:r>
              <a:rPr lang="en-US" sz="1200" b="0" i="0" baseline="0" dirty="0">
                <a:solidFill>
                  <a:schemeClr val="tx1"/>
                </a:solidFill>
                <a:latin typeface="Calibri"/>
                <a:ea typeface="+mn-ea"/>
                <a:cs typeface="+mn-cs"/>
              </a:rPr>
              <a:t> no design de </a:t>
            </a:r>
            <a:r>
              <a:rPr lang="en-US" sz="1200" b="0" i="0" baseline="0" dirty="0" err="1">
                <a:solidFill>
                  <a:schemeClr val="tx1"/>
                </a:solidFill>
                <a:latin typeface="Calibri"/>
                <a:ea typeface="+mn-ea"/>
                <a:cs typeface="+mn-cs"/>
              </a:rPr>
              <a:t>uma</a:t>
            </a:r>
            <a:r>
              <a:rPr lang="en-US" sz="1200" b="0" i="0" baseline="0" dirty="0">
                <a:solidFill>
                  <a:schemeClr val="tx1"/>
                </a:solidFill>
                <a:latin typeface="Calibri"/>
                <a:ea typeface="+mn-ea"/>
                <a:cs typeface="+mn-cs"/>
              </a:rPr>
              <a:t> </a:t>
            </a:r>
            <a:r>
              <a:rPr lang="en-US" sz="1200" b="0" i="0" baseline="0" dirty="0" err="1" smtClean="0">
                <a:solidFill>
                  <a:schemeClr val="tx1"/>
                </a:solidFill>
                <a:latin typeface="Calibri"/>
                <a:ea typeface="+mn-ea"/>
                <a:cs typeface="+mn-cs"/>
              </a:rPr>
              <a:t>infraestrutura</a:t>
            </a:r>
            <a:r>
              <a:rPr lang="en-US" sz="1200" b="0" i="0" baseline="0" dirty="0" smtClean="0">
                <a:solidFill>
                  <a:schemeClr val="tx1"/>
                </a:solidFill>
                <a:latin typeface="Calibri"/>
                <a:ea typeface="+mn-ea"/>
                <a:cs typeface="+mn-cs"/>
              </a:rPr>
              <a:t> </a:t>
            </a:r>
            <a:r>
              <a:rPr lang="en-US" sz="1200" b="0" i="0" baseline="0" dirty="0">
                <a:solidFill>
                  <a:schemeClr val="tx1"/>
                </a:solidFill>
                <a:latin typeface="Calibri"/>
                <a:ea typeface="+mn-ea"/>
                <a:cs typeface="+mn-cs"/>
              </a:rPr>
              <a:t>RDS/VDI.</a:t>
            </a:r>
          </a:p>
          <a:p>
            <a:pPr marL="457200" lvl="1" algn="l">
              <a:spcBef>
                <a:spcPts val="0"/>
              </a:spcBef>
              <a:spcAft>
                <a:spcPts val="0"/>
              </a:spcAft>
              <a:buClr>
                <a:schemeClr val="tx1"/>
              </a:buClr>
              <a:buFont typeface="Arial"/>
              <a:buChar char="•"/>
            </a:pP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Linha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comando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aperfeiçoada</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gerenciamento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automatizado</a:t>
            </a:r>
            <a:r>
              <a:rPr lang="en-US" sz="1200" b="0" i="0" dirty="0">
                <a:solidFill>
                  <a:schemeClr val="tx1"/>
                </a:solidFill>
                <a:latin typeface="Calibri"/>
                <a:ea typeface="+mn-ea"/>
                <a:cs typeface="+mn-cs"/>
              </a:rPr>
              <a:t>. Os </a:t>
            </a:r>
            <a:r>
              <a:rPr lang="en-US" sz="1200" b="0" i="0" dirty="0" err="1">
                <a:solidFill>
                  <a:schemeClr val="tx1"/>
                </a:solidFill>
                <a:latin typeface="Calibri"/>
                <a:ea typeface="+mn-ea"/>
                <a:cs typeface="+mn-cs"/>
              </a:rPr>
              <a:t>cmdlets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habilidade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completamente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Remote Desktop Services. </a:t>
            </a:r>
            <a:r>
              <a:rPr lang="en-US" sz="1200" b="0" i="0" dirty="0" err="1">
                <a:solidFill>
                  <a:schemeClr val="tx1"/>
                </a:solidFill>
                <a:latin typeface="Calibri"/>
                <a:ea typeface="+mn-ea"/>
                <a:cs typeface="+mn-cs"/>
              </a:rPr>
              <a:t>Eles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multiplicam</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ferramentas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gráficas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automatizam</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tarefas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repetitivas</a:t>
            </a:r>
            <a:r>
              <a:rPr lang="en-US" sz="1200" b="0" i="0" dirty="0">
                <a:solidFill>
                  <a:schemeClr val="tx1"/>
                </a:solidFill>
                <a:latin typeface="Calibri"/>
                <a:ea typeface="+mn-ea"/>
                <a:cs typeface="+mn-cs"/>
              </a:rPr>
              <a:t>. </a:t>
            </a:r>
          </a:p>
          <a:p>
            <a:pPr marL="457200" lvl="1" algn="l">
              <a:spcBef>
                <a:spcPts val="0"/>
              </a:spcBef>
              <a:spcAft>
                <a:spcPts val="0"/>
              </a:spcAft>
              <a:buClr>
                <a:schemeClr val="tx1"/>
              </a:buClr>
              <a:buFont typeface="Arial"/>
              <a:buChar char="•"/>
            </a:pPr>
            <a:r>
              <a:rPr lang="en-US" sz="1200" b="1" i="0" dirty="0">
                <a:solidFill>
                  <a:schemeClr val="tx1"/>
                </a:solidFill>
                <a:latin typeface="Calibri"/>
                <a:ea typeface="+mn-ea"/>
                <a:cs typeface="+mn-cs"/>
              </a:rPr>
              <a:t>O </a:t>
            </a:r>
            <a:r>
              <a:rPr lang="en-US" sz="1200" b="1" i="0" dirty="0" err="1">
                <a:solidFill>
                  <a:schemeClr val="tx1"/>
                </a:solidFill>
                <a:latin typeface="Calibri"/>
                <a:ea typeface="+mn-ea"/>
                <a:cs typeface="+mn-cs"/>
              </a:rPr>
              <a:t>Analisador</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Práticas</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Recomendadas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oferece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administradores</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validação</a:t>
            </a:r>
            <a:r>
              <a:rPr lang="en-US" sz="1200" b="0" i="0" baseline="0" dirty="0">
                <a:solidFill>
                  <a:schemeClr val="tx1"/>
                </a:solidFill>
                <a:latin typeface="Calibri"/>
                <a:ea typeface="+mn-ea"/>
                <a:cs typeface="+mn-cs"/>
              </a:rPr>
              <a:t> e o feedback </a:t>
            </a:r>
            <a:r>
              <a:rPr lang="en-US" sz="1200" b="0" i="0" baseline="0" dirty="0" err="1">
                <a:solidFill>
                  <a:schemeClr val="tx1"/>
                </a:solidFill>
                <a:latin typeface="Calibri"/>
                <a:ea typeface="+mn-ea"/>
                <a:cs typeface="+mn-cs"/>
              </a:rPr>
              <a:t>instantâneos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novas </a:t>
            </a:r>
            <a:r>
              <a:rPr lang="en-US" sz="1200" b="0" i="0" baseline="0" dirty="0" err="1">
                <a:solidFill>
                  <a:schemeClr val="tx1"/>
                </a:solidFill>
                <a:latin typeface="Calibri"/>
                <a:ea typeface="+mn-ea"/>
                <a:cs typeface="+mn-cs"/>
              </a:rPr>
              <a:t>instalações</a:t>
            </a:r>
            <a:r>
              <a:rPr lang="en-US" sz="1200" b="0" i="0" baseline="0" dirty="0">
                <a:solidFill>
                  <a:schemeClr val="tx1"/>
                </a:solidFill>
                <a:latin typeface="Calibri"/>
                <a:ea typeface="+mn-ea"/>
                <a:cs typeface="+mn-cs"/>
              </a:rPr>
              <a:t> de RDS.</a:t>
            </a:r>
          </a:p>
          <a:p>
            <a:pPr marL="457200" lvl="1" algn="l">
              <a:spcBef>
                <a:spcPts val="0"/>
              </a:spcBef>
              <a:spcAft>
                <a:spcPts val="0"/>
              </a:spcAft>
              <a:buNone/>
            </a:pPr>
            <a:r>
              <a:rPr lang="en-US" sz="1200" b="0" i="0" dirty="0">
                <a:solidFill>
                  <a:schemeClr val="tx1"/>
                </a:solidFill>
                <a:latin typeface="Calibri"/>
                <a:ea typeface="+mn-ea"/>
                <a:cs typeface="+mn-cs"/>
              </a:rPr>
              <a:t> </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10</a:t>
            </a:fld>
            <a:endParaRPr lang="en-US" sz="1200" b="0" i="0">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
              </a:spcBef>
              <a:spcAft>
                <a:spcPts val="0"/>
              </a:spcAft>
              <a:buNone/>
            </a:pP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do Hyper-V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VDI -</a:t>
            </a:r>
            <a:r>
              <a:rPr lang="en-US" sz="1200" b="1" i="0" baseline="0" dirty="0">
                <a:solidFill>
                  <a:schemeClr val="tx1"/>
                </a:solidFill>
                <a:latin typeface="Calibri"/>
                <a:ea typeface="+mn-ea"/>
                <a:cs typeface="+mn-cs"/>
              </a:rPr>
              <a:t> </a:t>
            </a:r>
            <a:r>
              <a:rPr lang="en-US" sz="1200" b="1" i="0" dirty="0" err="1">
                <a:solidFill>
                  <a:schemeClr val="tx1"/>
                </a:solidFill>
                <a:latin typeface="Calibri"/>
                <a:ea typeface="+mn-ea"/>
                <a:cs typeface="+mn-cs"/>
              </a:rPr>
              <a:t>Fornecendo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uma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plataforma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virtualização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melhor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implantações</a:t>
            </a:r>
            <a:r>
              <a:rPr lang="en-US" sz="1200" b="1" i="0" dirty="0">
                <a:solidFill>
                  <a:schemeClr val="tx1"/>
                </a:solidFill>
                <a:latin typeface="Calibri"/>
                <a:ea typeface="+mn-ea"/>
                <a:cs typeface="+mn-cs"/>
              </a:rPr>
              <a:t> de VDI </a:t>
            </a:r>
            <a:r>
              <a:rPr lang="en-US" sz="1200" b="1" i="0" dirty="0" err="1">
                <a:solidFill>
                  <a:schemeClr val="tx1"/>
                </a:solidFill>
                <a:latin typeface="Calibri"/>
                <a:ea typeface="+mn-ea"/>
                <a:cs typeface="+mn-cs"/>
              </a:rPr>
              <a:t>escalonáveis</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altamente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disponíveis</a:t>
            </a:r>
            <a:endParaRPr lang="en-US" sz="1200" b="1" i="0" dirty="0">
              <a:solidFill>
                <a:schemeClr val="tx1"/>
              </a:solidFill>
              <a:latin typeface="Calibri"/>
              <a:ea typeface="+mn-ea"/>
              <a:cs typeface="+mn-cs"/>
            </a:endParaRPr>
          </a:p>
          <a:p>
            <a:pPr marL="457200" lvl="1" algn="l">
              <a:spcBef>
                <a:spcPts val="432"/>
              </a:spcBef>
              <a:spcAft>
                <a:spcPts val="0"/>
              </a:spcAft>
              <a:buNone/>
            </a:pPr>
            <a:r>
              <a:rPr lang="en-US" sz="1200" b="1" i="0" dirty="0" smtClean="0">
                <a:solidFill>
                  <a:schemeClr val="tx1"/>
                </a:solidFill>
                <a:latin typeface="Calibri"/>
                <a:ea typeface="+mn-ea"/>
                <a:cs typeface="+mn-cs"/>
              </a:rPr>
              <a:t>Live Migration </a:t>
            </a:r>
            <a:r>
              <a:rPr lang="en-US" sz="1200" b="1" i="0" dirty="0">
                <a:solidFill>
                  <a:schemeClr val="tx1"/>
                </a:solidFill>
                <a:latin typeface="Calibri"/>
                <a:ea typeface="+mn-ea"/>
                <a:cs typeface="+mn-cs"/>
              </a:rPr>
              <a:t>de </a:t>
            </a:r>
            <a:r>
              <a:rPr lang="en-US" sz="1200" b="1" i="0" dirty="0" err="1">
                <a:solidFill>
                  <a:schemeClr val="tx1"/>
                </a:solidFill>
                <a:latin typeface="Calibri"/>
                <a:ea typeface="+mn-ea"/>
                <a:cs typeface="+mn-cs"/>
              </a:rPr>
              <a:t>Máquinas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Virtuais</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 Com a </a:t>
            </a:r>
            <a:r>
              <a:rPr lang="en-US" sz="1200" b="0" i="0" dirty="0" smtClean="0">
                <a:solidFill>
                  <a:schemeClr val="tx1"/>
                </a:solidFill>
                <a:latin typeface="Calibri"/>
                <a:ea typeface="+mn-ea"/>
                <a:cs typeface="+mn-cs"/>
              </a:rPr>
              <a:t>Live Migration,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haverá</a:t>
            </a:r>
            <a:r>
              <a:rPr lang="en-US" sz="1200" b="0" i="0" dirty="0">
                <a:solidFill>
                  <a:schemeClr val="tx1"/>
                </a:solidFill>
                <a:latin typeface="Calibri"/>
                <a:ea typeface="+mn-ea"/>
                <a:cs typeface="+mn-cs"/>
              </a:rPr>
              <a:t> tempo de </a:t>
            </a:r>
            <a:r>
              <a:rPr lang="en-US" sz="1200" b="0" i="0" dirty="0" err="1">
                <a:solidFill>
                  <a:schemeClr val="tx1"/>
                </a:solidFill>
                <a:latin typeface="Calibri"/>
                <a:ea typeface="+mn-ea"/>
                <a:cs typeface="+mn-cs"/>
              </a:rPr>
              <a:t>indisponibilidade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perceptível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cargas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e as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migrada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permanecerão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estáveis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possível</a:t>
            </a:r>
            <a:r>
              <a:rPr lang="en-US" sz="1200" b="0" i="0" dirty="0">
                <a:solidFill>
                  <a:schemeClr val="tx1"/>
                </a:solidFill>
                <a:latin typeface="Calibri"/>
                <a:ea typeface="+mn-ea"/>
                <a:cs typeface="+mn-cs"/>
              </a:rPr>
              <a:t> entre hosts </a:t>
            </a:r>
            <a:r>
              <a:rPr lang="en-US" sz="1200" b="0" i="0" dirty="0" err="1">
                <a:solidFill>
                  <a:schemeClr val="tx1"/>
                </a:solidFill>
                <a:latin typeface="Calibri"/>
                <a:ea typeface="+mn-ea"/>
                <a:cs typeface="+mn-cs"/>
              </a:rPr>
              <a:t>dentro</a:t>
            </a:r>
            <a:r>
              <a:rPr lang="en-US" sz="1200" b="0" i="0" dirty="0">
                <a:solidFill>
                  <a:schemeClr val="tx1"/>
                </a:solidFill>
                <a:latin typeface="Calibri"/>
                <a:ea typeface="+mn-ea"/>
                <a:cs typeface="+mn-cs"/>
              </a:rPr>
              <a:t> de um cluster de Alta </a:t>
            </a:r>
            <a:r>
              <a:rPr lang="en-US" sz="1200" b="0" i="0" dirty="0" err="1">
                <a:solidFill>
                  <a:schemeClr val="tx1"/>
                </a:solidFill>
                <a:latin typeface="Calibri"/>
                <a:ea typeface="+mn-ea"/>
                <a:cs typeface="+mn-cs"/>
              </a:rPr>
              <a:t>Disponibilidade</a:t>
            </a:r>
            <a:r>
              <a:rPr lang="en-US" sz="1200" b="0" i="0" dirty="0">
                <a:solidFill>
                  <a:schemeClr val="tx1"/>
                </a:solidFill>
                <a:latin typeface="Calibri"/>
                <a:ea typeface="+mn-ea"/>
                <a:cs typeface="+mn-cs"/>
              </a:rPr>
              <a:t>.</a:t>
            </a:r>
          </a:p>
          <a:p>
            <a:pPr marL="457200" lvl="1" algn="l">
              <a:spcBef>
                <a:spcPts val="432"/>
              </a:spcBef>
              <a:spcAft>
                <a:spcPts val="0"/>
              </a:spcAft>
              <a:buNone/>
            </a:pP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Recursos</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Virtualização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Aperfeiçoados</a:t>
            </a:r>
            <a:r>
              <a:rPr lang="en-US" sz="1200" b="1" i="0" dirty="0">
                <a:solidFill>
                  <a:schemeClr val="tx1"/>
                </a:solidFill>
                <a:latin typeface="Calibri"/>
                <a:ea typeface="+mn-ea"/>
                <a:cs typeface="+mn-cs"/>
              </a:rPr>
              <a:t> no Hardware –</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NPT (Nested Page Tables - </a:t>
            </a:r>
            <a:r>
              <a:rPr lang="en-US" sz="1200" b="0" i="0" dirty="0" err="1">
                <a:solidFill>
                  <a:schemeClr val="tx1"/>
                </a:solidFill>
                <a:latin typeface="Calibri"/>
                <a:ea typeface="+mn-ea"/>
                <a:cs typeface="+mn-cs"/>
              </a:rPr>
              <a:t>Tabelas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Aninhada</a:t>
            </a:r>
            <a:r>
              <a:rPr lang="en-US" sz="1200" b="0" i="0" dirty="0">
                <a:solidFill>
                  <a:schemeClr val="tx1"/>
                </a:solidFill>
                <a:latin typeface="Calibri"/>
                <a:ea typeface="+mn-ea"/>
                <a:cs typeface="+mn-cs"/>
              </a:rPr>
              <a:t>) e EPT (Extended Page Tables - </a:t>
            </a:r>
            <a:r>
              <a:rPr lang="en-US" sz="1200" b="0" i="0" dirty="0" err="1">
                <a:solidFill>
                  <a:schemeClr val="tx1"/>
                </a:solidFill>
                <a:latin typeface="Calibri"/>
                <a:ea typeface="+mn-ea"/>
                <a:cs typeface="+mn-cs"/>
              </a:rPr>
              <a:t>Tabelas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Estendida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hardwares</a:t>
            </a:r>
            <a:r>
              <a:rPr lang="en-US" sz="1200" b="0" i="0" dirty="0">
                <a:solidFill>
                  <a:schemeClr val="tx1"/>
                </a:solidFill>
                <a:latin typeface="Calibri"/>
                <a:ea typeface="+mn-ea"/>
                <a:cs typeface="+mn-cs"/>
              </a:rPr>
              <a:t> Intel e AMD.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melhoram</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desempenho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conversão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endereços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memória</a:t>
            </a:r>
            <a:r>
              <a:rPr lang="en-US" sz="1200" b="0" i="0" dirty="0">
                <a:solidFill>
                  <a:schemeClr val="tx1"/>
                </a:solidFill>
                <a:latin typeface="Calibri"/>
                <a:ea typeface="+mn-ea"/>
                <a:cs typeface="+mn-cs"/>
              </a:rPr>
              <a:t>.</a:t>
            </a:r>
          </a:p>
          <a:p>
            <a:pPr marL="457200" lvl="1" algn="l">
              <a:spcBef>
                <a:spcPts val="432"/>
              </a:spcBef>
              <a:spcAft>
                <a:spcPts val="0"/>
              </a:spcAft>
              <a:buNone/>
            </a:pPr>
            <a:endParaRPr lang="en-US" sz="1200" dirty="0" smtClean="0">
              <a:solidFill>
                <a:schemeClr val="tx1"/>
              </a:solidFill>
              <a:latin typeface="+mn-lt"/>
              <a:ea typeface="+mn-ea"/>
              <a:cs typeface="+mn-cs"/>
            </a:endParaRPr>
          </a:p>
          <a:p>
            <a:pPr marL="457200" marR="0" lvl="1" indent="0" algn="l" defTabSz="914400">
              <a:lnSpc>
                <a:spcPct val="100000"/>
              </a:lnSpc>
              <a:spcBef>
                <a:spcPts val="0"/>
              </a:spcBef>
              <a:spcAft>
                <a:spcPts val="0"/>
              </a:spcAft>
              <a:buNone/>
            </a:pPr>
            <a:r>
              <a:rPr lang="en-US" sz="1200" b="0" i="0" dirty="0">
                <a:solidFill>
                  <a:schemeClr val="tx1"/>
                </a:solidFill>
                <a:latin typeface="Calibri"/>
                <a:ea typeface="+mn-ea"/>
                <a:cs typeface="+mn-cs"/>
              </a:rPr>
              <a:t>O</a:t>
            </a:r>
            <a:r>
              <a:rPr lang="en-US" sz="1200" b="0" i="0" baseline="0" dirty="0">
                <a:solidFill>
                  <a:schemeClr val="tx1"/>
                </a:solidFill>
                <a:latin typeface="Calibri"/>
                <a:ea typeface="+mn-ea"/>
                <a:cs typeface="+mn-cs"/>
              </a:rPr>
              <a:t> </a:t>
            </a:r>
            <a:r>
              <a:rPr lang="en-US" sz="1200" b="0" i="0" dirty="0">
                <a:solidFill>
                  <a:schemeClr val="tx1"/>
                </a:solidFill>
                <a:latin typeface="Calibri"/>
                <a:ea typeface="+mn-ea"/>
                <a:cs typeface="+mn-cs"/>
              </a:rPr>
              <a:t>novo </a:t>
            </a:r>
            <a:r>
              <a:rPr lang="en-US" sz="1200" b="1" i="0" dirty="0" err="1">
                <a:solidFill>
                  <a:schemeClr val="tx1"/>
                </a:solidFill>
                <a:latin typeface="Calibri"/>
                <a:ea typeface="+mn-ea"/>
                <a:cs typeface="+mn-cs"/>
              </a:rPr>
              <a:t>Agente</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Conexão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Área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Remota</a:t>
            </a:r>
            <a:r>
              <a:rPr lang="en-US" sz="1200" b="1"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estende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Agente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Sessão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já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presentes</a:t>
            </a:r>
            <a:r>
              <a:rPr lang="en-US" sz="1200" b="0" i="0" dirty="0">
                <a:solidFill>
                  <a:schemeClr val="tx1"/>
                </a:solidFill>
                <a:latin typeface="Calibri"/>
                <a:ea typeface="+mn-ea"/>
                <a:cs typeface="+mn-cs"/>
              </a:rPr>
              <a:t> no Windows Server 2008, </a:t>
            </a:r>
            <a:r>
              <a:rPr lang="en-US" sz="1200" b="0" i="0" dirty="0" err="1">
                <a:solidFill>
                  <a:schemeClr val="tx1"/>
                </a:solidFill>
                <a:latin typeface="Calibri"/>
                <a:ea typeface="+mn-ea"/>
                <a:cs typeface="+mn-cs"/>
              </a:rPr>
              <a:t>cria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administração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unificada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tradicionais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sessão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(novas)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Os </a:t>
            </a:r>
            <a:r>
              <a:rPr lang="en-US" sz="1200" b="0" i="0" dirty="0" err="1">
                <a:solidFill>
                  <a:schemeClr val="tx1"/>
                </a:solidFill>
                <a:latin typeface="Calibri"/>
                <a:ea typeface="+mn-ea"/>
                <a:cs typeface="+mn-cs"/>
              </a:rPr>
              <a:t>dois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principais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cenários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implantação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possuem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Agente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além</a:t>
            </a:r>
            <a:r>
              <a:rPr lang="en-US" sz="1200" b="0" i="0" baseline="0" dirty="0">
                <a:solidFill>
                  <a:schemeClr val="tx1"/>
                </a:solidFill>
                <a:latin typeface="Calibri"/>
                <a:ea typeface="+mn-ea"/>
                <a:cs typeface="+mn-cs"/>
              </a:rPr>
              <a:t> dos </a:t>
            </a:r>
            <a:r>
              <a:rPr lang="en-US" sz="1200" b="0" i="0" baseline="0" dirty="0" err="1">
                <a:solidFill>
                  <a:schemeClr val="tx1"/>
                </a:solidFill>
                <a:latin typeface="Calibri"/>
                <a:ea typeface="+mn-ea"/>
                <a:cs typeface="+mn-cs"/>
              </a:rPr>
              <a:t>tradicionais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Terminal,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persistentes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permanentes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pool.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casos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caixa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entrada</a:t>
            </a:r>
            <a:r>
              <a:rPr lang="en-US" sz="1200" b="0" i="0" dirty="0">
                <a:solidFill>
                  <a:schemeClr val="tx1"/>
                </a:solidFill>
                <a:latin typeface="Calibri"/>
                <a:ea typeface="+mn-ea"/>
                <a:cs typeface="+mn-cs"/>
              </a:rPr>
              <a:t> tem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armazenamento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imagens</a:t>
            </a:r>
            <a:r>
              <a:rPr lang="en-US" sz="1200" b="0" i="0" dirty="0">
                <a:solidFill>
                  <a:schemeClr val="tx1"/>
                </a:solidFill>
                <a:latin typeface="Calibri"/>
                <a:ea typeface="+mn-ea"/>
                <a:cs typeface="+mn-cs"/>
              </a:rPr>
              <a:t> no host do Hyper-V.</a:t>
            </a:r>
          </a:p>
          <a:p>
            <a:pPr marL="457200" marR="0" lvl="1" indent="0" algn="l" defTabSz="914400">
              <a:lnSpc>
                <a:spcPct val="100000"/>
              </a:lnSpc>
              <a:spcBef>
                <a:spcPts val="0"/>
              </a:spcBef>
              <a:spcAft>
                <a:spcPts val="0"/>
              </a:spcAft>
              <a:buNone/>
            </a:pPr>
            <a:endParaRPr lang="en-US" sz="1200" dirty="0" smtClean="0">
              <a:solidFill>
                <a:schemeClr val="tx1"/>
              </a:solidFill>
              <a:latin typeface="+mn-lt"/>
              <a:ea typeface="+mn-ea"/>
              <a:cs typeface="+mn-cs"/>
            </a:endParaRPr>
          </a:p>
          <a:p>
            <a:pPr marL="457200" marR="0" lvl="1" indent="0" algn="l" defTabSz="914400">
              <a:lnSpc>
                <a:spcPct val="100000"/>
              </a:lnSpc>
              <a:spcBef>
                <a:spcPts val="0"/>
              </a:spcBef>
              <a:spcAft>
                <a:spcPts val="0"/>
              </a:spcAft>
              <a:buNone/>
            </a:pPr>
            <a:r>
              <a:rPr lang="en-US" sz="1200" b="1" i="0" dirty="0">
                <a:solidFill>
                  <a:schemeClr val="tx1"/>
                </a:solidFill>
                <a:latin typeface="Calibri"/>
                <a:ea typeface="+mn-ea"/>
                <a:cs typeface="+mn-cs"/>
              </a:rPr>
              <a:t>O </a:t>
            </a: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ao</a:t>
            </a:r>
            <a:r>
              <a:rPr lang="en-US" sz="1200" b="1" i="0" dirty="0">
                <a:solidFill>
                  <a:schemeClr val="tx1"/>
                </a:solidFill>
                <a:latin typeface="Calibri"/>
                <a:ea typeface="+mn-ea"/>
                <a:cs typeface="+mn-cs"/>
              </a:rPr>
              <a:t> SCVMM 2008 </a:t>
            </a:r>
            <a:r>
              <a:rPr lang="en-US" sz="1200" b="0" i="0" dirty="0" err="1">
                <a:solidFill>
                  <a:schemeClr val="tx1"/>
                </a:solidFill>
                <a:latin typeface="Calibri"/>
                <a:ea typeface="+mn-ea"/>
                <a:cs typeface="+mn-cs"/>
              </a:rPr>
              <a:t>oferece</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disposição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inteligente</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máquinas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virtuais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conversões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rápidas</a:t>
            </a:r>
            <a:r>
              <a:rPr lang="en-US" sz="1200" b="0" i="0" baseline="0" dirty="0">
                <a:solidFill>
                  <a:schemeClr val="tx1"/>
                </a:solidFill>
                <a:latin typeface="Calibri"/>
                <a:ea typeface="+mn-ea"/>
                <a:cs typeface="+mn-cs"/>
              </a:rPr>
              <a:t> e </a:t>
            </a:r>
            <a:r>
              <a:rPr lang="en-US" sz="1200" b="0" i="0" baseline="0" dirty="0" err="1">
                <a:solidFill>
                  <a:schemeClr val="tx1"/>
                </a:solidFill>
                <a:latin typeface="Calibri"/>
                <a:ea typeface="+mn-ea"/>
                <a:cs typeface="+mn-cs"/>
              </a:rPr>
              <a:t>confiáveis</a:t>
            </a:r>
            <a:r>
              <a:rPr lang="en-US" sz="1200" b="0" i="0" baseline="0" dirty="0">
                <a:solidFill>
                  <a:schemeClr val="tx1"/>
                </a:solidFill>
                <a:latin typeface="Calibri"/>
                <a:ea typeface="+mn-ea"/>
                <a:cs typeface="+mn-cs"/>
              </a:rPr>
              <a:t> de P2V e V2V (VMware to Hyper-V), e o </a:t>
            </a:r>
            <a:r>
              <a:rPr lang="en-US" sz="1200" b="0" i="0" baseline="0" dirty="0" err="1">
                <a:solidFill>
                  <a:schemeClr val="tx1"/>
                </a:solidFill>
                <a:latin typeface="Calibri"/>
                <a:ea typeface="+mn-ea"/>
                <a:cs typeface="+mn-cs"/>
              </a:rPr>
              <a:t>monitoramento</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todos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ativos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virtuais</a:t>
            </a:r>
            <a:r>
              <a:rPr lang="en-US" sz="1200" b="0" i="0" baseline="0" dirty="0">
                <a:solidFill>
                  <a:schemeClr val="tx1"/>
                </a:solidFill>
                <a:latin typeface="Calibri"/>
                <a:ea typeface="+mn-ea"/>
                <a:cs typeface="+mn-cs"/>
              </a:rPr>
              <a:t> e </a:t>
            </a:r>
            <a:r>
              <a:rPr lang="en-US" sz="1200" b="0" i="0" baseline="0" dirty="0" err="1">
                <a:solidFill>
                  <a:schemeClr val="tx1"/>
                </a:solidFill>
                <a:latin typeface="Calibri"/>
                <a:ea typeface="+mn-ea"/>
                <a:cs typeface="+mn-cs"/>
              </a:rPr>
              <a:t>físicos</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partir</a:t>
            </a:r>
            <a:r>
              <a:rPr lang="en-US" sz="1200" b="0" i="0" baseline="0" dirty="0">
                <a:solidFill>
                  <a:schemeClr val="tx1"/>
                </a:solidFill>
                <a:latin typeface="Calibri"/>
                <a:ea typeface="+mn-ea"/>
                <a:cs typeface="+mn-cs"/>
              </a:rPr>
              <a:t> de "um </a:t>
            </a:r>
            <a:r>
              <a:rPr lang="en-US" sz="1200" b="0" i="0" baseline="0" dirty="0" err="1">
                <a:solidFill>
                  <a:schemeClr val="tx1"/>
                </a:solidFill>
                <a:latin typeface="Calibri"/>
                <a:ea typeface="+mn-ea"/>
                <a:cs typeface="+mn-cs"/>
              </a:rPr>
              <a:t>único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painel</a:t>
            </a:r>
            <a:r>
              <a:rPr lang="en-US" sz="1200" b="0" i="0" baseline="0" dirty="0">
                <a:solidFill>
                  <a:schemeClr val="tx1"/>
                </a:solidFill>
                <a:latin typeface="Calibri"/>
                <a:ea typeface="+mn-ea"/>
                <a:cs typeface="+mn-cs"/>
              </a:rPr>
              <a:t>".</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0766135-5BE9-43B2-B049-D2A7173BE22A}" type="slidenum">
              <a:rPr lang="en-US" sz="1200" b="0" i="0">
                <a:latin typeface="Calibri"/>
                <a:ea typeface="+mn-ea"/>
                <a:cs typeface="+mn-cs"/>
              </a:rPr>
              <a:pPr algn="r">
                <a:spcBef>
                  <a:spcPts val="0"/>
                </a:spcBef>
                <a:spcAft>
                  <a:spcPts val="0"/>
                </a:spcAft>
                <a:buNone/>
              </a:pPr>
              <a:t>11</a:t>
            </a:fld>
            <a:endParaRPr lang="en-US" sz="1200" b="0" i="0">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
              </a:spcBef>
              <a:spcAft>
                <a:spcPts val="0"/>
              </a:spcAft>
              <a:buNone/>
            </a:pP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do Hyper-V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VDI -</a:t>
            </a:r>
            <a:r>
              <a:rPr lang="en-US" sz="1200" b="1" i="0" baseline="0" dirty="0">
                <a:solidFill>
                  <a:schemeClr val="tx1"/>
                </a:solidFill>
                <a:latin typeface="Calibri"/>
                <a:ea typeface="+mn-ea"/>
                <a:cs typeface="+mn-cs"/>
              </a:rPr>
              <a:t> </a:t>
            </a:r>
            <a:r>
              <a:rPr lang="en-US" sz="1200" b="1" i="0" dirty="0" err="1">
                <a:solidFill>
                  <a:schemeClr val="tx1"/>
                </a:solidFill>
                <a:latin typeface="Calibri"/>
                <a:ea typeface="+mn-ea"/>
                <a:cs typeface="+mn-cs"/>
              </a:rPr>
              <a:t>Fornecendo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uma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plataforma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virtualização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melhor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implantações</a:t>
            </a:r>
            <a:r>
              <a:rPr lang="en-US" sz="1200" b="1" i="0" dirty="0">
                <a:solidFill>
                  <a:schemeClr val="tx1"/>
                </a:solidFill>
                <a:latin typeface="Calibri"/>
                <a:ea typeface="+mn-ea"/>
                <a:cs typeface="+mn-cs"/>
              </a:rPr>
              <a:t> de VDI </a:t>
            </a:r>
            <a:r>
              <a:rPr lang="en-US" sz="1200" b="1" i="0" dirty="0" err="1">
                <a:solidFill>
                  <a:schemeClr val="tx1"/>
                </a:solidFill>
                <a:latin typeface="Calibri"/>
                <a:ea typeface="+mn-ea"/>
                <a:cs typeface="+mn-cs"/>
              </a:rPr>
              <a:t>escalonáveis</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altamente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disponíveis</a:t>
            </a:r>
            <a:endParaRPr lang="en-US" sz="1200" b="1" i="0" dirty="0">
              <a:solidFill>
                <a:schemeClr val="tx1"/>
              </a:solidFill>
              <a:latin typeface="Calibri"/>
              <a:ea typeface="+mn-ea"/>
              <a:cs typeface="+mn-cs"/>
            </a:endParaRPr>
          </a:p>
          <a:p>
            <a:pPr marL="457200" lvl="1" algn="l">
              <a:spcBef>
                <a:spcPts val="432"/>
              </a:spcBef>
              <a:spcAft>
                <a:spcPts val="0"/>
              </a:spcAft>
              <a:buNone/>
            </a:pPr>
            <a:r>
              <a:rPr lang="en-US" sz="1200" b="1" i="0" dirty="0" smtClean="0">
                <a:solidFill>
                  <a:schemeClr val="tx1"/>
                </a:solidFill>
                <a:latin typeface="Calibri"/>
                <a:ea typeface="+mn-ea"/>
                <a:cs typeface="+mn-cs"/>
              </a:rPr>
              <a:t>Live Migration </a:t>
            </a:r>
            <a:r>
              <a:rPr lang="en-US" sz="1200" b="1" i="0" dirty="0">
                <a:solidFill>
                  <a:schemeClr val="tx1"/>
                </a:solidFill>
                <a:latin typeface="Calibri"/>
                <a:ea typeface="+mn-ea"/>
                <a:cs typeface="+mn-cs"/>
              </a:rPr>
              <a:t>de </a:t>
            </a:r>
            <a:r>
              <a:rPr lang="en-US" sz="1200" b="1" i="0" dirty="0" err="1">
                <a:solidFill>
                  <a:schemeClr val="tx1"/>
                </a:solidFill>
                <a:latin typeface="Calibri"/>
                <a:ea typeface="+mn-ea"/>
                <a:cs typeface="+mn-cs"/>
              </a:rPr>
              <a:t>Máquinas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Virtuais</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 Com a </a:t>
            </a:r>
            <a:r>
              <a:rPr lang="en-US" sz="1200" b="0" i="0" dirty="0" smtClean="0">
                <a:solidFill>
                  <a:schemeClr val="tx1"/>
                </a:solidFill>
                <a:latin typeface="Calibri"/>
                <a:ea typeface="+mn-ea"/>
                <a:cs typeface="+mn-cs"/>
              </a:rPr>
              <a:t>Live Migration,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haverá</a:t>
            </a:r>
            <a:r>
              <a:rPr lang="en-US" sz="1200" b="0" i="0" dirty="0">
                <a:solidFill>
                  <a:schemeClr val="tx1"/>
                </a:solidFill>
                <a:latin typeface="Calibri"/>
                <a:ea typeface="+mn-ea"/>
                <a:cs typeface="+mn-cs"/>
              </a:rPr>
              <a:t> tempo de </a:t>
            </a:r>
            <a:r>
              <a:rPr lang="en-US" sz="1200" b="0" i="0" dirty="0" err="1">
                <a:solidFill>
                  <a:schemeClr val="tx1"/>
                </a:solidFill>
                <a:latin typeface="Calibri"/>
                <a:ea typeface="+mn-ea"/>
                <a:cs typeface="+mn-cs"/>
              </a:rPr>
              <a:t>indisponibilidade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perceptível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cargas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e as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migrada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permanecerão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estáveis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possível</a:t>
            </a:r>
            <a:r>
              <a:rPr lang="en-US" sz="1200" b="0" i="0" dirty="0">
                <a:solidFill>
                  <a:schemeClr val="tx1"/>
                </a:solidFill>
                <a:latin typeface="Calibri"/>
                <a:ea typeface="+mn-ea"/>
                <a:cs typeface="+mn-cs"/>
              </a:rPr>
              <a:t> entre hosts </a:t>
            </a:r>
            <a:r>
              <a:rPr lang="en-US" sz="1200" b="0" i="0" dirty="0" err="1">
                <a:solidFill>
                  <a:schemeClr val="tx1"/>
                </a:solidFill>
                <a:latin typeface="Calibri"/>
                <a:ea typeface="+mn-ea"/>
                <a:cs typeface="+mn-cs"/>
              </a:rPr>
              <a:t>dentro</a:t>
            </a:r>
            <a:r>
              <a:rPr lang="en-US" sz="1200" b="0" i="0" dirty="0">
                <a:solidFill>
                  <a:schemeClr val="tx1"/>
                </a:solidFill>
                <a:latin typeface="Calibri"/>
                <a:ea typeface="+mn-ea"/>
                <a:cs typeface="+mn-cs"/>
              </a:rPr>
              <a:t> de um cluster de Alta </a:t>
            </a:r>
            <a:r>
              <a:rPr lang="en-US" sz="1200" b="0" i="0" dirty="0" err="1">
                <a:solidFill>
                  <a:schemeClr val="tx1"/>
                </a:solidFill>
                <a:latin typeface="Calibri"/>
                <a:ea typeface="+mn-ea"/>
                <a:cs typeface="+mn-cs"/>
              </a:rPr>
              <a:t>Disponibilidade</a:t>
            </a:r>
            <a:r>
              <a:rPr lang="en-US" sz="1200" b="0" i="0" dirty="0">
                <a:solidFill>
                  <a:schemeClr val="tx1"/>
                </a:solidFill>
                <a:latin typeface="Calibri"/>
                <a:ea typeface="+mn-ea"/>
                <a:cs typeface="+mn-cs"/>
              </a:rPr>
              <a:t>.</a:t>
            </a:r>
          </a:p>
          <a:p>
            <a:pPr marL="457200" lvl="1" algn="l">
              <a:spcBef>
                <a:spcPts val="432"/>
              </a:spcBef>
              <a:spcAft>
                <a:spcPts val="0"/>
              </a:spcAft>
              <a:buNone/>
            </a:pP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Recursos</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Virtualização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Aperfeiçoados</a:t>
            </a:r>
            <a:r>
              <a:rPr lang="en-US" sz="1200" b="1" i="0" dirty="0">
                <a:solidFill>
                  <a:schemeClr val="tx1"/>
                </a:solidFill>
                <a:latin typeface="Calibri"/>
                <a:ea typeface="+mn-ea"/>
                <a:cs typeface="+mn-cs"/>
              </a:rPr>
              <a:t> no Hardware –</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NPT (Nested Page Tables - </a:t>
            </a:r>
            <a:r>
              <a:rPr lang="en-US" sz="1200" b="0" i="0" dirty="0" err="1">
                <a:solidFill>
                  <a:schemeClr val="tx1"/>
                </a:solidFill>
                <a:latin typeface="Calibri"/>
                <a:ea typeface="+mn-ea"/>
                <a:cs typeface="+mn-cs"/>
              </a:rPr>
              <a:t>Tabelas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Aninhada</a:t>
            </a:r>
            <a:r>
              <a:rPr lang="en-US" sz="1200" b="0" i="0" dirty="0">
                <a:solidFill>
                  <a:schemeClr val="tx1"/>
                </a:solidFill>
                <a:latin typeface="Calibri"/>
                <a:ea typeface="+mn-ea"/>
                <a:cs typeface="+mn-cs"/>
              </a:rPr>
              <a:t>) e EPT (Extended Page Tables - </a:t>
            </a:r>
            <a:r>
              <a:rPr lang="en-US" sz="1200" b="0" i="0" dirty="0" err="1">
                <a:solidFill>
                  <a:schemeClr val="tx1"/>
                </a:solidFill>
                <a:latin typeface="Calibri"/>
                <a:ea typeface="+mn-ea"/>
                <a:cs typeface="+mn-cs"/>
              </a:rPr>
              <a:t>Tabelas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Estendida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hardwares</a:t>
            </a:r>
            <a:r>
              <a:rPr lang="en-US" sz="1200" b="0" i="0" dirty="0">
                <a:solidFill>
                  <a:schemeClr val="tx1"/>
                </a:solidFill>
                <a:latin typeface="Calibri"/>
                <a:ea typeface="+mn-ea"/>
                <a:cs typeface="+mn-cs"/>
              </a:rPr>
              <a:t> Intel e AMD.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melhoram</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desempenho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conversão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endereços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memória</a:t>
            </a:r>
            <a:r>
              <a:rPr lang="en-US" sz="1200" b="0" i="0" dirty="0">
                <a:solidFill>
                  <a:schemeClr val="tx1"/>
                </a:solidFill>
                <a:latin typeface="Calibri"/>
                <a:ea typeface="+mn-ea"/>
                <a:cs typeface="+mn-cs"/>
              </a:rPr>
              <a:t>.</a:t>
            </a:r>
          </a:p>
          <a:p>
            <a:pPr marL="457200" lvl="1" algn="l">
              <a:spcBef>
                <a:spcPts val="432"/>
              </a:spcBef>
              <a:spcAft>
                <a:spcPts val="0"/>
              </a:spcAft>
              <a:buNone/>
            </a:pPr>
            <a:endParaRPr lang="en-US" sz="1200" dirty="0" smtClean="0">
              <a:solidFill>
                <a:schemeClr val="tx1"/>
              </a:solidFill>
              <a:latin typeface="+mn-lt"/>
              <a:ea typeface="+mn-ea"/>
              <a:cs typeface="+mn-cs"/>
            </a:endParaRPr>
          </a:p>
          <a:p>
            <a:pPr marL="457200" marR="0" lvl="1" indent="0" algn="l" defTabSz="914400">
              <a:lnSpc>
                <a:spcPct val="100000"/>
              </a:lnSpc>
              <a:spcBef>
                <a:spcPts val="0"/>
              </a:spcBef>
              <a:spcAft>
                <a:spcPts val="0"/>
              </a:spcAft>
              <a:buNone/>
            </a:pPr>
            <a:r>
              <a:rPr lang="en-US" sz="1200" b="0" i="0" dirty="0">
                <a:solidFill>
                  <a:schemeClr val="tx1"/>
                </a:solidFill>
                <a:latin typeface="Calibri"/>
                <a:ea typeface="+mn-ea"/>
                <a:cs typeface="+mn-cs"/>
              </a:rPr>
              <a:t>O</a:t>
            </a:r>
            <a:r>
              <a:rPr lang="en-US" sz="1200" b="0" i="0" baseline="0" dirty="0">
                <a:solidFill>
                  <a:schemeClr val="tx1"/>
                </a:solidFill>
                <a:latin typeface="Calibri"/>
                <a:ea typeface="+mn-ea"/>
                <a:cs typeface="+mn-cs"/>
              </a:rPr>
              <a:t> </a:t>
            </a:r>
            <a:r>
              <a:rPr lang="en-US" sz="1200" b="0" i="0" dirty="0">
                <a:solidFill>
                  <a:schemeClr val="tx1"/>
                </a:solidFill>
                <a:latin typeface="Calibri"/>
                <a:ea typeface="+mn-ea"/>
                <a:cs typeface="+mn-cs"/>
              </a:rPr>
              <a:t>novo </a:t>
            </a:r>
            <a:r>
              <a:rPr lang="en-US" sz="1200" b="1" i="0" dirty="0" err="1">
                <a:solidFill>
                  <a:schemeClr val="tx1"/>
                </a:solidFill>
                <a:latin typeface="Calibri"/>
                <a:ea typeface="+mn-ea"/>
                <a:cs typeface="+mn-cs"/>
              </a:rPr>
              <a:t>Agente</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Conexão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Área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Remota</a:t>
            </a:r>
            <a:r>
              <a:rPr lang="en-US" sz="1200" b="1"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estende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Agente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Sessão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já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presentes</a:t>
            </a:r>
            <a:r>
              <a:rPr lang="en-US" sz="1200" b="0" i="0" dirty="0">
                <a:solidFill>
                  <a:schemeClr val="tx1"/>
                </a:solidFill>
                <a:latin typeface="Calibri"/>
                <a:ea typeface="+mn-ea"/>
                <a:cs typeface="+mn-cs"/>
              </a:rPr>
              <a:t> no Windows Server 2008, </a:t>
            </a:r>
            <a:r>
              <a:rPr lang="en-US" sz="1200" b="0" i="0" dirty="0" err="1">
                <a:solidFill>
                  <a:schemeClr val="tx1"/>
                </a:solidFill>
                <a:latin typeface="Calibri"/>
                <a:ea typeface="+mn-ea"/>
                <a:cs typeface="+mn-cs"/>
              </a:rPr>
              <a:t>cria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administração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unificada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tradicionais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sessão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(novas)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Os </a:t>
            </a:r>
            <a:r>
              <a:rPr lang="en-US" sz="1200" b="0" i="0" dirty="0" err="1">
                <a:solidFill>
                  <a:schemeClr val="tx1"/>
                </a:solidFill>
                <a:latin typeface="Calibri"/>
                <a:ea typeface="+mn-ea"/>
                <a:cs typeface="+mn-cs"/>
              </a:rPr>
              <a:t>dois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principais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cenários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implantação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possuem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Agente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além</a:t>
            </a:r>
            <a:r>
              <a:rPr lang="en-US" sz="1200" b="0" i="0" baseline="0" dirty="0">
                <a:solidFill>
                  <a:schemeClr val="tx1"/>
                </a:solidFill>
                <a:latin typeface="Calibri"/>
                <a:ea typeface="+mn-ea"/>
                <a:cs typeface="+mn-cs"/>
              </a:rPr>
              <a:t> dos </a:t>
            </a:r>
            <a:r>
              <a:rPr lang="en-US" sz="1200" b="0" i="0" baseline="0" dirty="0" err="1">
                <a:solidFill>
                  <a:schemeClr val="tx1"/>
                </a:solidFill>
                <a:latin typeface="Calibri"/>
                <a:ea typeface="+mn-ea"/>
                <a:cs typeface="+mn-cs"/>
              </a:rPr>
              <a:t>tradicionais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Terminal,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persistentes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permanentes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pool.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casos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caixa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entrada</a:t>
            </a:r>
            <a:r>
              <a:rPr lang="en-US" sz="1200" b="0" i="0" dirty="0">
                <a:solidFill>
                  <a:schemeClr val="tx1"/>
                </a:solidFill>
                <a:latin typeface="Calibri"/>
                <a:ea typeface="+mn-ea"/>
                <a:cs typeface="+mn-cs"/>
              </a:rPr>
              <a:t> tem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armazenamento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imagens</a:t>
            </a:r>
            <a:r>
              <a:rPr lang="en-US" sz="1200" b="0" i="0" dirty="0">
                <a:solidFill>
                  <a:schemeClr val="tx1"/>
                </a:solidFill>
                <a:latin typeface="Calibri"/>
                <a:ea typeface="+mn-ea"/>
                <a:cs typeface="+mn-cs"/>
              </a:rPr>
              <a:t> no host do Hyper-V.</a:t>
            </a:r>
          </a:p>
          <a:p>
            <a:pPr marL="457200" marR="0" lvl="1" indent="0" algn="l" defTabSz="914400">
              <a:lnSpc>
                <a:spcPct val="100000"/>
              </a:lnSpc>
              <a:spcBef>
                <a:spcPts val="0"/>
              </a:spcBef>
              <a:spcAft>
                <a:spcPts val="0"/>
              </a:spcAft>
              <a:buNone/>
            </a:pPr>
            <a:endParaRPr lang="en-US" sz="1200" dirty="0" smtClean="0">
              <a:solidFill>
                <a:schemeClr val="tx1"/>
              </a:solidFill>
              <a:latin typeface="+mn-lt"/>
              <a:ea typeface="+mn-ea"/>
              <a:cs typeface="+mn-cs"/>
            </a:endParaRPr>
          </a:p>
          <a:p>
            <a:pPr marL="457200" marR="0" lvl="1" indent="0" algn="l" defTabSz="914400">
              <a:lnSpc>
                <a:spcPct val="100000"/>
              </a:lnSpc>
              <a:spcBef>
                <a:spcPts val="0"/>
              </a:spcBef>
              <a:spcAft>
                <a:spcPts val="0"/>
              </a:spcAft>
              <a:buNone/>
            </a:pPr>
            <a:r>
              <a:rPr lang="en-US" sz="1200" b="1" i="0" dirty="0">
                <a:solidFill>
                  <a:schemeClr val="tx1"/>
                </a:solidFill>
                <a:latin typeface="Calibri"/>
                <a:ea typeface="+mn-ea"/>
                <a:cs typeface="+mn-cs"/>
              </a:rPr>
              <a:t>O </a:t>
            </a:r>
            <a:r>
              <a:rPr lang="en-US" sz="1200" b="1" i="0" dirty="0" err="1">
                <a:solidFill>
                  <a:schemeClr val="tx1"/>
                </a:solidFill>
                <a:latin typeface="Calibri"/>
                <a:ea typeface="+mn-ea"/>
                <a:cs typeface="+mn-cs"/>
              </a:rPr>
              <a:t>suporte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ao</a:t>
            </a:r>
            <a:r>
              <a:rPr lang="en-US" sz="1200" b="1" i="0" dirty="0">
                <a:solidFill>
                  <a:schemeClr val="tx1"/>
                </a:solidFill>
                <a:latin typeface="Calibri"/>
                <a:ea typeface="+mn-ea"/>
                <a:cs typeface="+mn-cs"/>
              </a:rPr>
              <a:t> SCVMM 2008 </a:t>
            </a:r>
            <a:r>
              <a:rPr lang="en-US" sz="1200" b="0" i="0" dirty="0" err="1">
                <a:solidFill>
                  <a:schemeClr val="tx1"/>
                </a:solidFill>
                <a:latin typeface="Calibri"/>
                <a:ea typeface="+mn-ea"/>
                <a:cs typeface="+mn-cs"/>
              </a:rPr>
              <a:t>oferece</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disposição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inteligente</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máquinas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virtuais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conversões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rápidas</a:t>
            </a:r>
            <a:r>
              <a:rPr lang="en-US" sz="1200" b="0" i="0" baseline="0" dirty="0">
                <a:solidFill>
                  <a:schemeClr val="tx1"/>
                </a:solidFill>
                <a:latin typeface="Calibri"/>
                <a:ea typeface="+mn-ea"/>
                <a:cs typeface="+mn-cs"/>
              </a:rPr>
              <a:t> e </a:t>
            </a:r>
            <a:r>
              <a:rPr lang="en-US" sz="1200" b="0" i="0" baseline="0" dirty="0" err="1">
                <a:solidFill>
                  <a:schemeClr val="tx1"/>
                </a:solidFill>
                <a:latin typeface="Calibri"/>
                <a:ea typeface="+mn-ea"/>
                <a:cs typeface="+mn-cs"/>
              </a:rPr>
              <a:t>confiáveis</a:t>
            </a:r>
            <a:r>
              <a:rPr lang="en-US" sz="1200" b="0" i="0" baseline="0" dirty="0">
                <a:solidFill>
                  <a:schemeClr val="tx1"/>
                </a:solidFill>
                <a:latin typeface="Calibri"/>
                <a:ea typeface="+mn-ea"/>
                <a:cs typeface="+mn-cs"/>
              </a:rPr>
              <a:t> de P2V e V2V (VMware to Hyper-V), e o </a:t>
            </a:r>
            <a:r>
              <a:rPr lang="en-US" sz="1200" b="0" i="0" baseline="0" dirty="0" err="1">
                <a:solidFill>
                  <a:schemeClr val="tx1"/>
                </a:solidFill>
                <a:latin typeface="Calibri"/>
                <a:ea typeface="+mn-ea"/>
                <a:cs typeface="+mn-cs"/>
              </a:rPr>
              <a:t>monitoramento</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todos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ativos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virtuais</a:t>
            </a:r>
            <a:r>
              <a:rPr lang="en-US" sz="1200" b="0" i="0" baseline="0" dirty="0">
                <a:solidFill>
                  <a:schemeClr val="tx1"/>
                </a:solidFill>
                <a:latin typeface="Calibri"/>
                <a:ea typeface="+mn-ea"/>
                <a:cs typeface="+mn-cs"/>
              </a:rPr>
              <a:t> e </a:t>
            </a:r>
            <a:r>
              <a:rPr lang="en-US" sz="1200" b="0" i="0" baseline="0" dirty="0" err="1">
                <a:solidFill>
                  <a:schemeClr val="tx1"/>
                </a:solidFill>
                <a:latin typeface="Calibri"/>
                <a:ea typeface="+mn-ea"/>
                <a:cs typeface="+mn-cs"/>
              </a:rPr>
              <a:t>físicos</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partir</a:t>
            </a:r>
            <a:r>
              <a:rPr lang="en-US" sz="1200" b="0" i="0" baseline="0" dirty="0">
                <a:solidFill>
                  <a:schemeClr val="tx1"/>
                </a:solidFill>
                <a:latin typeface="Calibri"/>
                <a:ea typeface="+mn-ea"/>
                <a:cs typeface="+mn-cs"/>
              </a:rPr>
              <a:t> de "um </a:t>
            </a:r>
            <a:r>
              <a:rPr lang="en-US" sz="1200" b="0" i="0" baseline="0" dirty="0" err="1">
                <a:solidFill>
                  <a:schemeClr val="tx1"/>
                </a:solidFill>
                <a:latin typeface="Calibri"/>
                <a:ea typeface="+mn-ea"/>
                <a:cs typeface="+mn-cs"/>
              </a:rPr>
              <a:t>único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painel</a:t>
            </a:r>
            <a:r>
              <a:rPr lang="en-US" sz="1200" b="0" i="0" baseline="0" dirty="0">
                <a:solidFill>
                  <a:schemeClr val="tx1"/>
                </a:solidFill>
                <a:latin typeface="Calibri"/>
                <a:ea typeface="+mn-ea"/>
                <a:cs typeface="+mn-cs"/>
              </a:rPr>
              <a:t>".</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0766135-5BE9-43B2-B049-D2A7173BE22A}" type="slidenum">
              <a:rPr lang="en-US" sz="1200" b="0" i="0">
                <a:latin typeface="Calibri"/>
                <a:ea typeface="+mn-ea"/>
                <a:cs typeface="+mn-cs"/>
              </a:rPr>
              <a:pPr algn="r">
                <a:spcBef>
                  <a:spcPts val="0"/>
                </a:spcBef>
                <a:spcAft>
                  <a:spcPts val="0"/>
                </a:spcAft>
                <a:buNone/>
              </a:pPr>
              <a:t>12</a:t>
            </a:fld>
            <a:endParaRPr lang="en-US" sz="1200" b="0" i="0">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spcBef>
                <a:spcPts val="432"/>
              </a:spcBef>
              <a:spcAft>
                <a:spcPts val="0"/>
              </a:spcAft>
              <a:buNone/>
            </a:pPr>
            <a:r>
              <a:rPr lang="en-US" sz="1200" b="1" i="0">
                <a:solidFill>
                  <a:schemeClr val="tx1"/>
                </a:solidFill>
                <a:latin typeface="Calibri"/>
                <a:ea typeface="+mn-ea"/>
                <a:cs typeface="+mn-cs"/>
              </a:rPr>
              <a:t>Simplificando a publicação e </a:t>
            </a:r>
            <a:r>
              <a:rPr lang="en-US" sz="900" b="0" i="0">
                <a:solidFill>
                  <a:schemeClr val="tx1"/>
                </a:solidFill>
                <a:latin typeface="Calibri"/>
                <a:ea typeface="+mn-ea"/>
                <a:cs typeface="+mn-cs"/>
              </a:rPr>
              <a:t> </a:t>
            </a:r>
            <a:r>
              <a:rPr lang="en-US" sz="1200" b="1" i="0">
                <a:solidFill>
                  <a:schemeClr val="tx1"/>
                </a:solidFill>
                <a:latin typeface="Calibri"/>
                <a:ea typeface="+mn-ea"/>
                <a:cs typeface="+mn-cs"/>
              </a:rPr>
              <a:t>o acesso a Aplicações e Áreas de Trabalho Remotas.  </a:t>
            </a:r>
            <a:r>
              <a:rPr lang="en-US" sz="1200" b="0" i="0">
                <a:solidFill>
                  <a:schemeClr val="tx1"/>
                </a:solidFill>
                <a:latin typeface="Calibri"/>
                <a:ea typeface="+mn-ea"/>
                <a:cs typeface="+mn-cs"/>
              </a:rPr>
              <a:t>As novas Conexões de Aplicação e Área de Trabalho Remota oferece uma série de recursos, como os programas RemoteApp e as Áreas de Trabalho Remotas.  Esses feeds são apresentados aos usuários do Windows 7 que utilizam o novo painel de controle Conexão de RemoteApp e Área de Trabalho.  O novo Acesso via Web a RemoteApp e Área de Trabalho oferece a habilidade de conectar-se a recursos do Vista e do XP, além do Windows 7.</a:t>
            </a:r>
          </a:p>
          <a:p>
            <a:pPr marL="457200" lvl="1" algn="l">
              <a:spcBef>
                <a:spcPts val="432"/>
              </a:spcBef>
              <a:spcAft>
                <a:spcPts val="0"/>
              </a:spcAft>
              <a:buNone/>
            </a:pPr>
            <a:r>
              <a:rPr lang="en-US" sz="1200" b="1" i="0">
                <a:solidFill>
                  <a:schemeClr val="tx1"/>
                </a:solidFill>
                <a:latin typeface="Calibri"/>
                <a:ea typeface="+mn-ea"/>
                <a:cs typeface="+mn-cs"/>
              </a:rPr>
              <a:t>Painel de Controle Conexão de RemoteApp e Área de Trabalho</a:t>
            </a:r>
            <a:r>
              <a:rPr lang="en-US" sz="1200" b="0" i="0">
                <a:solidFill>
                  <a:schemeClr val="tx1"/>
                </a:solidFill>
                <a:latin typeface="Calibri"/>
                <a:ea typeface="+mn-ea"/>
                <a:cs typeface="+mn-cs"/>
              </a:rPr>
              <a:t> - o usuário pode se conectar a programas RemoteApp e Áreas de Trabalho Remotas usando a Conexão de RemoteApp e Área de Trabalho</a:t>
            </a:r>
          </a:p>
          <a:p>
            <a:pPr marL="457200" lvl="1" algn="l">
              <a:spcBef>
                <a:spcPts val="432"/>
              </a:spcBef>
              <a:spcAft>
                <a:spcPts val="0"/>
              </a:spcAft>
              <a:buNone/>
            </a:pPr>
            <a:r>
              <a:rPr lang="en-US" sz="1200" b="1" i="0">
                <a:solidFill>
                  <a:schemeClr val="tx1"/>
                </a:solidFill>
                <a:latin typeface="Calibri"/>
                <a:ea typeface="+mn-ea"/>
                <a:cs typeface="+mn-cs"/>
              </a:rPr>
              <a:t>Integração contínua com o Windows 7 – </a:t>
            </a:r>
            <a:r>
              <a:rPr lang="en-US" sz="1200" b="0" i="0">
                <a:solidFill>
                  <a:schemeClr val="tx1"/>
                </a:solidFill>
                <a:latin typeface="Calibri"/>
                <a:ea typeface="+mn-ea"/>
                <a:cs typeface="+mn-cs"/>
              </a:rPr>
              <a:t>As áreas de trabalho e os programas RemoteApp aparecem no Menu Iniciar; um novo ícone de Bandeja do Sistema mostra o status de conectividade de todas as conexões que o usuário tem</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1" i="0">
                <a:solidFill>
                  <a:schemeClr val="tx1"/>
                </a:solidFill>
                <a:latin typeface="Calibri"/>
                <a:ea typeface="+mn-ea"/>
                <a:cs typeface="+mn-cs"/>
              </a:rPr>
              <a:t>Melhorando a Experiência do Usuário através dos novos recursos do Protocolo RDP. </a:t>
            </a:r>
            <a:r>
              <a:rPr lang="en-US" sz="1200" b="0" i="0">
                <a:solidFill>
                  <a:schemeClr val="tx1"/>
                </a:solidFill>
                <a:latin typeface="Calibri"/>
                <a:ea typeface="+mn-ea"/>
                <a:cs typeface="+mn-cs"/>
              </a:rPr>
              <a:t>TEsses novos recursos, habilitados pelo Windows Server 2008 R2 em combinação com o Windows 7 Enterprise Edition e Ultimate Edition, melhoram significativamente a experiência dos usuários remotos, tornando-a mais similar à experiência de usuários que acessam recursos de computação locais. Essas melhorias incluem:</a:t>
            </a:r>
          </a:p>
          <a:p>
            <a:pPr marL="457200" lvl="1" algn="l">
              <a:spcBef>
                <a:spcPts val="432"/>
              </a:spcBef>
              <a:spcAft>
                <a:spcPts val="0"/>
              </a:spcAft>
              <a:buNone/>
            </a:pPr>
            <a:r>
              <a:rPr lang="en-US" sz="1200" b="1" i="0">
                <a:solidFill>
                  <a:schemeClr val="tx1"/>
                </a:solidFill>
                <a:latin typeface="Calibri"/>
                <a:ea typeface="+mn-ea"/>
                <a:cs typeface="+mn-cs"/>
              </a:rPr>
              <a:t>Redirecionamento de Multimídia</a:t>
            </a:r>
            <a:r>
              <a:rPr lang="en-US" sz="1200" b="0" i="0">
                <a:solidFill>
                  <a:schemeClr val="tx1"/>
                </a:solidFill>
                <a:latin typeface="Calibri"/>
                <a:ea typeface="+mn-ea"/>
                <a:cs typeface="+mn-cs"/>
              </a:rPr>
              <a:t> – Fornece multimídia de alta qualidade através do redirecionamento de arquivos e fluxos de multimídia, de modo que o conteúdo de áudio e vídeo é enviado em seu formato original do servidor ao cliente e renderizado pelos recursos de reprodução de mídia do cliente.</a:t>
            </a:r>
          </a:p>
          <a:p>
            <a:pPr marL="457200" lvl="1" algn="l">
              <a:spcBef>
                <a:spcPts val="432"/>
              </a:spcBef>
              <a:spcAft>
                <a:spcPts val="0"/>
              </a:spcAft>
              <a:buNone/>
            </a:pPr>
            <a:r>
              <a:rPr lang="en-US" sz="1200" b="1" i="0">
                <a:solidFill>
                  <a:schemeClr val="tx1"/>
                </a:solidFill>
                <a:latin typeface="Calibri"/>
                <a:ea typeface="+mn-ea"/>
                <a:cs typeface="+mn-cs"/>
              </a:rPr>
              <a:t>Suporte a múltiplos monitores</a:t>
            </a:r>
            <a:r>
              <a:rPr lang="en-US" sz="1200" b="0" i="0">
                <a:solidFill>
                  <a:schemeClr val="tx1"/>
                </a:solidFill>
                <a:latin typeface="Calibri"/>
                <a:ea typeface="+mn-ea"/>
                <a:cs typeface="+mn-cs"/>
              </a:rPr>
              <a:t> – suporte para até 10 monitores de qualquer tamanho, resolução ou layout com RemoteApp e Área de Trabalho Remota; as aplicações se comportam como se fossem executadas localmente.</a:t>
            </a:r>
          </a:p>
          <a:p>
            <a:pPr marL="457200" lvl="1" algn="l">
              <a:spcBef>
                <a:spcPts val="432"/>
              </a:spcBef>
              <a:spcAft>
                <a:spcPts val="0"/>
              </a:spcAft>
              <a:buNone/>
            </a:pPr>
            <a:r>
              <a:rPr lang="en-US" sz="1200" b="1" i="0">
                <a:solidFill>
                  <a:schemeClr val="tx1"/>
                </a:solidFill>
                <a:latin typeface="Calibri"/>
                <a:ea typeface="+mn-ea"/>
                <a:cs typeface="+mn-cs"/>
              </a:rPr>
              <a:t>Entrada e Gravação de Áudio </a:t>
            </a:r>
            <a:r>
              <a:rPr lang="en-US" sz="1200" b="0" i="0">
                <a:solidFill>
                  <a:schemeClr val="tx1"/>
                </a:solidFill>
                <a:latin typeface="Calibri"/>
                <a:ea typeface="+mn-ea"/>
                <a:cs typeface="+mn-cs"/>
              </a:rPr>
              <a:t>-  Suporte a qualquer microfone conectado à máquina local do usuário, à gravação de áudio para RemoteApp e Área de Trabalho Remota, é ótimo para cenários VoIP e habilita o reconhecimento de fala para os Remote Desktop Services.</a:t>
            </a:r>
          </a:p>
          <a:p>
            <a:pPr marL="457200" lvl="1" algn="l">
              <a:spcBef>
                <a:spcPts val="432"/>
              </a:spcBef>
              <a:spcAft>
                <a:spcPts val="0"/>
              </a:spcAft>
              <a:buNone/>
            </a:pPr>
            <a:r>
              <a:rPr lang="en-US" sz="1200" b="1" i="0">
                <a:solidFill>
                  <a:schemeClr val="tx1"/>
                </a:solidFill>
                <a:latin typeface="Calibri"/>
                <a:ea typeface="+mn-ea"/>
                <a:cs typeface="+mn-cs"/>
              </a:rPr>
              <a:t>Suporte a Aero Glass</a:t>
            </a:r>
            <a:r>
              <a:rPr lang="en-US" sz="1200" b="0" i="0">
                <a:solidFill>
                  <a:schemeClr val="tx1"/>
                </a:solidFill>
                <a:latin typeface="Calibri"/>
                <a:ea typeface="+mn-ea"/>
                <a:cs typeface="+mn-cs"/>
              </a:rPr>
              <a:t> - fornece ao usuário a habilidade de usar o AeroGlass no Servidor de Área de Trabalho Remota, garantindo que as sessões da área de trabalho remota tenham a mesma aparência das sessões da área de trabalho local</a:t>
            </a:r>
          </a:p>
          <a:p>
            <a:pPr marL="457200" lvl="1" algn="l">
              <a:spcBef>
                <a:spcPts val="432"/>
              </a:spcBef>
              <a:spcAft>
                <a:spcPts val="0"/>
              </a:spcAft>
              <a:buNone/>
            </a:pPr>
            <a:r>
              <a:rPr lang="en-US" sz="1200" b="1" i="0">
                <a:solidFill>
                  <a:schemeClr val="tx1"/>
                </a:solidFill>
                <a:latin typeface="Calibri"/>
                <a:ea typeface="+mn-ea"/>
                <a:cs typeface="+mn-cs"/>
              </a:rPr>
              <a:t>Redirecionamento do Direct X</a:t>
            </a:r>
            <a:r>
              <a:rPr lang="en-US" sz="1200" b="0" i="0">
                <a:solidFill>
                  <a:schemeClr val="tx1"/>
                </a:solidFill>
                <a:latin typeface="Calibri"/>
                <a:ea typeface="+mn-ea"/>
                <a:cs typeface="+mn-cs"/>
              </a:rPr>
              <a:t> – No DirectX 9, 10 e 11, a renderização das aplicações ocorrerá no servidor e sua comunicação remota será feita por bitmaps (é necessário o hardware direct3D).  Se a aplicação tiver suporte para o novo API do DirectX 10.1 com extensões de comunicação remota, os gráficos do DirectX (2D e 3D) serão redirecionados para o cliente local para aproveitar a energia da GPU no dispositivo local do usuário, eliminando a necessidade de uma GPU no servidor </a:t>
            </a:r>
          </a:p>
          <a:p>
            <a:pPr marL="457200" lvl="1" algn="l">
              <a:spcBef>
                <a:spcPts val="432"/>
              </a:spcBef>
              <a:spcAft>
                <a:spcPts val="0"/>
              </a:spcAft>
              <a:buNone/>
            </a:pPr>
            <a:r>
              <a:rPr lang="en-US" sz="1200" b="1" i="0">
                <a:solidFill>
                  <a:schemeClr val="tx1"/>
                </a:solidFill>
                <a:latin typeface="Calibri"/>
                <a:ea typeface="+mn-ea"/>
                <a:cs typeface="+mn-cs"/>
              </a:rPr>
              <a:t>Melhor sincronização de áudio / vídeo</a:t>
            </a:r>
            <a:r>
              <a:rPr lang="en-US" sz="1200" b="0" i="0">
                <a:solidFill>
                  <a:schemeClr val="tx1"/>
                </a:solidFill>
                <a:latin typeface="Calibri"/>
                <a:ea typeface="+mn-ea"/>
                <a:cs typeface="+mn-cs"/>
              </a:rPr>
              <a:t> -  Melhorias de RDP no Windows Server 2008 R2 foram projetadas para aprimorar a sincronização de áudio e vídeo na maioria dos cenários.</a:t>
            </a:r>
          </a:p>
          <a:p>
            <a:pPr marL="457200" lvl="1" algn="l">
              <a:spcBef>
                <a:spcPts val="432"/>
              </a:spcBef>
              <a:spcAft>
                <a:spcPts val="0"/>
              </a:spcAft>
              <a:buNone/>
            </a:pPr>
            <a:r>
              <a:rPr lang="en-US" sz="1200" b="1" i="0">
                <a:solidFill>
                  <a:schemeClr val="tx1"/>
                </a:solidFill>
                <a:latin typeface="Calibri"/>
                <a:ea typeface="+mn-ea"/>
                <a:cs typeface="+mn-cs"/>
              </a:rPr>
              <a:t>Redirecionamento da Barra de Idiomas –</a:t>
            </a:r>
            <a:r>
              <a:rPr lang="en-US" sz="1200" b="0" i="0">
                <a:solidFill>
                  <a:schemeClr val="tx1"/>
                </a:solidFill>
                <a:latin typeface="Calibri"/>
                <a:ea typeface="+mn-ea"/>
                <a:cs typeface="+mn-cs"/>
              </a:rPr>
              <a:t>controle a configuração do idioma (ex. da direita para a esquerda) de modo fácil e contínuo para os programas RemoteApp que usam a barra de idiomas local (ótimo para o idioma japonês, por exemplo)</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0766135-5BE9-43B2-B049-D2A7173BE22A}" type="slidenum">
              <a:rPr lang="en-US" sz="1200" b="0" i="0">
                <a:latin typeface="Calibri"/>
                <a:ea typeface="+mn-ea"/>
                <a:cs typeface="+mn-cs"/>
              </a:rPr>
              <a:pPr algn="r">
                <a:spcBef>
                  <a:spcPts val="0"/>
                </a:spcBef>
                <a:spcAft>
                  <a:spcPts val="0"/>
                </a:spcAft>
                <a:buNone/>
              </a:pPr>
              <a:t>13</a:t>
            </a:fld>
            <a:endParaRPr lang="en-US" sz="1200" b="0" i="0">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spcBef>
                <a:spcPts val="432"/>
              </a:spcBef>
              <a:spcAft>
                <a:spcPts val="0"/>
              </a:spcAft>
              <a:buNone/>
            </a:pPr>
            <a:r>
              <a:rPr lang="en-US" sz="1200" b="1" i="0" dirty="0" err="1">
                <a:solidFill>
                  <a:schemeClr val="tx1"/>
                </a:solidFill>
                <a:latin typeface="Calibri"/>
                <a:ea typeface="+mn-ea"/>
                <a:cs typeface="+mn-cs"/>
              </a:rPr>
              <a:t>Simplificando</a:t>
            </a:r>
            <a:r>
              <a:rPr lang="en-US" sz="1200" b="1" i="0" dirty="0">
                <a:solidFill>
                  <a:schemeClr val="tx1"/>
                </a:solidFill>
                <a:latin typeface="Calibri"/>
                <a:ea typeface="+mn-ea"/>
                <a:cs typeface="+mn-cs"/>
              </a:rPr>
              <a:t> a </a:t>
            </a:r>
            <a:r>
              <a:rPr lang="en-US" sz="1200" b="1" i="0" dirty="0" err="1">
                <a:solidFill>
                  <a:schemeClr val="tx1"/>
                </a:solidFill>
                <a:latin typeface="Calibri"/>
                <a:ea typeface="+mn-ea"/>
                <a:cs typeface="+mn-cs"/>
              </a:rPr>
              <a:t>publicação</a:t>
            </a:r>
            <a:r>
              <a:rPr lang="en-US" sz="1200" b="1" i="0" dirty="0">
                <a:solidFill>
                  <a:schemeClr val="tx1"/>
                </a:solidFill>
                <a:latin typeface="Calibri"/>
                <a:ea typeface="+mn-ea"/>
                <a:cs typeface="+mn-cs"/>
              </a:rPr>
              <a:t> e </a:t>
            </a:r>
            <a:r>
              <a:rPr lang="en-US" sz="900" b="0" i="0" dirty="0">
                <a:solidFill>
                  <a:schemeClr val="tx1"/>
                </a:solidFill>
                <a:latin typeface="Calibri"/>
                <a:ea typeface="+mn-ea"/>
                <a:cs typeface="+mn-cs"/>
              </a:rPr>
              <a:t> </a:t>
            </a:r>
            <a:r>
              <a:rPr lang="en-US" sz="1200" b="1" i="0" dirty="0">
                <a:solidFill>
                  <a:schemeClr val="tx1"/>
                </a:solidFill>
                <a:latin typeface="Calibri"/>
                <a:ea typeface="+mn-ea"/>
                <a:cs typeface="+mn-cs"/>
              </a:rPr>
              <a:t>o </a:t>
            </a:r>
            <a:r>
              <a:rPr lang="en-US" sz="1200" b="1" i="0" dirty="0" err="1">
                <a:solidFill>
                  <a:schemeClr val="tx1"/>
                </a:solidFill>
                <a:latin typeface="Calibri"/>
                <a:ea typeface="+mn-ea"/>
                <a:cs typeface="+mn-cs"/>
              </a:rPr>
              <a:t>acesso</a:t>
            </a:r>
            <a:r>
              <a:rPr lang="en-US" sz="1200" b="1" i="0" dirty="0">
                <a:solidFill>
                  <a:schemeClr val="tx1"/>
                </a:solidFill>
                <a:latin typeface="Calibri"/>
                <a:ea typeface="+mn-ea"/>
                <a:cs typeface="+mn-cs"/>
              </a:rPr>
              <a:t> a </a:t>
            </a:r>
            <a:r>
              <a:rPr lang="en-US" sz="1200" b="1" i="0" dirty="0" err="1">
                <a:solidFill>
                  <a:schemeClr val="tx1"/>
                </a:solidFill>
                <a:latin typeface="Calibri"/>
                <a:ea typeface="+mn-ea"/>
                <a:cs typeface="+mn-cs"/>
              </a:rPr>
              <a:t>Aplicações</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Áreas</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Remotas</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O novo feed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série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programas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as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feeds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apresentados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do Windows 7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utilizam</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painel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controle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via Web a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habilidade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-se a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Vista e do XP, </a:t>
            </a:r>
            <a:r>
              <a:rPr lang="en-US" sz="1200" b="0" i="0" dirty="0" err="1">
                <a:solidFill>
                  <a:schemeClr val="tx1"/>
                </a:solidFill>
                <a:latin typeface="Calibri"/>
                <a:ea typeface="+mn-ea"/>
                <a:cs typeface="+mn-cs"/>
              </a:rPr>
              <a:t>além</a:t>
            </a:r>
            <a:r>
              <a:rPr lang="en-US" sz="1200" b="0" i="0" dirty="0">
                <a:solidFill>
                  <a:schemeClr val="tx1"/>
                </a:solidFill>
                <a:latin typeface="Calibri"/>
                <a:ea typeface="+mn-ea"/>
                <a:cs typeface="+mn-cs"/>
              </a:rPr>
              <a:t> do Windows 7.</a:t>
            </a:r>
          </a:p>
          <a:p>
            <a:pPr marL="457200" lvl="1" algn="l">
              <a:spcBef>
                <a:spcPts val="432"/>
              </a:spcBef>
              <a:spcAft>
                <a:spcPts val="0"/>
              </a:spcAft>
              <a:buNone/>
            </a:pPr>
            <a:r>
              <a:rPr lang="en-US" sz="1200" b="1" i="0" dirty="0" err="1">
                <a:solidFill>
                  <a:schemeClr val="tx1"/>
                </a:solidFill>
                <a:latin typeface="Calibri"/>
                <a:ea typeface="+mn-ea"/>
                <a:cs typeface="+mn-cs"/>
              </a:rPr>
              <a:t>Painel</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Controle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Conexão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RemoteApp</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Área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0" i="0" dirty="0">
                <a:solidFill>
                  <a:schemeClr val="tx1"/>
                </a:solidFill>
                <a:latin typeface="Calibri"/>
                <a:ea typeface="+mn-ea"/>
                <a:cs typeface="+mn-cs"/>
              </a:rPr>
              <a:t> - 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programas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usando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endParaRPr lang="en-US" sz="1200" b="0" i="0" dirty="0">
              <a:solidFill>
                <a:schemeClr val="tx1"/>
              </a:solidFill>
              <a:latin typeface="Calibri"/>
              <a:ea typeface="+mn-ea"/>
              <a:cs typeface="+mn-cs"/>
            </a:endParaRPr>
          </a:p>
          <a:p>
            <a:pPr marL="457200" lvl="1" algn="l">
              <a:spcBef>
                <a:spcPts val="432"/>
              </a:spcBef>
              <a:spcAft>
                <a:spcPts val="0"/>
              </a:spcAft>
              <a:buNone/>
            </a:pPr>
            <a:r>
              <a:rPr lang="en-US" sz="1200" b="1" i="0" dirty="0" err="1">
                <a:solidFill>
                  <a:schemeClr val="tx1"/>
                </a:solidFill>
                <a:latin typeface="Calibri"/>
                <a:ea typeface="+mn-ea"/>
                <a:cs typeface="+mn-cs"/>
              </a:rPr>
              <a:t>Integração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contínua</a:t>
            </a:r>
            <a:r>
              <a:rPr lang="en-US" sz="1200" b="1" i="0" dirty="0">
                <a:solidFill>
                  <a:schemeClr val="tx1"/>
                </a:solidFill>
                <a:latin typeface="Calibri"/>
                <a:ea typeface="+mn-ea"/>
                <a:cs typeface="+mn-cs"/>
              </a:rPr>
              <a:t> com o Windows 7 – </a:t>
            </a:r>
            <a:r>
              <a:rPr lang="en-US" sz="1200" b="0" i="0" dirty="0">
                <a:solidFill>
                  <a:schemeClr val="tx1"/>
                </a:solidFill>
                <a:latin typeface="Calibri"/>
                <a:ea typeface="+mn-ea"/>
                <a:cs typeface="+mn-cs"/>
              </a:rPr>
              <a:t>As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programas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aparecem</a:t>
            </a:r>
            <a:r>
              <a:rPr lang="en-US" sz="1200" b="0" i="0" dirty="0">
                <a:solidFill>
                  <a:schemeClr val="tx1"/>
                </a:solidFill>
                <a:latin typeface="Calibri"/>
                <a:ea typeface="+mn-ea"/>
                <a:cs typeface="+mn-cs"/>
              </a:rPr>
              <a:t> no Menu </a:t>
            </a:r>
            <a:r>
              <a:rPr lang="en-US" sz="1200" b="0" i="0" dirty="0" err="1">
                <a:solidFill>
                  <a:schemeClr val="tx1"/>
                </a:solidFill>
                <a:latin typeface="Calibri"/>
                <a:ea typeface="+mn-ea"/>
                <a:cs typeface="+mn-cs"/>
              </a:rPr>
              <a:t>Iniciar</a:t>
            </a:r>
            <a:r>
              <a:rPr lang="en-US" sz="1200" b="0" i="0" dirty="0">
                <a:solidFill>
                  <a:schemeClr val="tx1"/>
                </a:solidFill>
                <a:latin typeface="Calibri"/>
                <a:ea typeface="+mn-ea"/>
                <a:cs typeface="+mn-cs"/>
              </a:rPr>
              <a:t>; um novo </a:t>
            </a:r>
            <a:r>
              <a:rPr lang="en-US" sz="1200" b="0" i="0" dirty="0" err="1">
                <a:solidFill>
                  <a:schemeClr val="tx1"/>
                </a:solidFill>
                <a:latin typeface="Calibri"/>
                <a:ea typeface="+mn-ea"/>
                <a:cs typeface="+mn-cs"/>
              </a:rPr>
              <a:t>ícone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Bandeja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mostra</a:t>
            </a:r>
            <a:r>
              <a:rPr lang="en-US" sz="1200" b="0" i="0" dirty="0">
                <a:solidFill>
                  <a:schemeClr val="tx1"/>
                </a:solidFill>
                <a:latin typeface="Calibri"/>
                <a:ea typeface="+mn-ea"/>
                <a:cs typeface="+mn-cs"/>
              </a:rPr>
              <a:t> o status de </a:t>
            </a:r>
            <a:r>
              <a:rPr lang="en-US" sz="1200" b="0" i="0" dirty="0" err="1">
                <a:solidFill>
                  <a:schemeClr val="tx1"/>
                </a:solidFill>
                <a:latin typeface="Calibri"/>
                <a:ea typeface="+mn-ea"/>
                <a:cs typeface="+mn-cs"/>
              </a:rPr>
              <a:t>conectividade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tem</a:t>
            </a:r>
          </a:p>
          <a:p>
            <a:pPr marL="457200" lvl="1" algn="l">
              <a:spcBef>
                <a:spcPts val="432"/>
              </a:spcBef>
              <a:spcAft>
                <a:spcPts val="0"/>
              </a:spcAft>
              <a:buNone/>
            </a:pPr>
            <a:r>
              <a:rPr lang="en-US" sz="1200" b="1" i="0" dirty="0" err="1">
                <a:solidFill>
                  <a:schemeClr val="tx1"/>
                </a:solidFill>
                <a:latin typeface="Calibri"/>
                <a:ea typeface="+mn-ea"/>
                <a:cs typeface="+mn-cs"/>
              </a:rPr>
              <a:t>Única</a:t>
            </a:r>
            <a:r>
              <a:rPr lang="en-US" sz="1200" b="1" i="0" dirty="0">
                <a:solidFill>
                  <a:schemeClr val="tx1"/>
                </a:solidFill>
                <a:latin typeface="Calibri"/>
                <a:ea typeface="+mn-ea"/>
                <a:cs typeface="+mn-cs"/>
              </a:rPr>
              <a:t> </a:t>
            </a:r>
            <a:r>
              <a:rPr lang="en-US" sz="1200" b="1" i="0" dirty="0" err="1" smtClean="0">
                <a:solidFill>
                  <a:schemeClr val="tx1"/>
                </a:solidFill>
                <a:latin typeface="Calibri"/>
                <a:ea typeface="+mn-ea"/>
                <a:cs typeface="+mn-cs"/>
              </a:rPr>
              <a:t>infraestrutura</a:t>
            </a:r>
            <a:r>
              <a:rPr lang="en-US" sz="1200" b="1" i="0" dirty="0" smtClean="0">
                <a:solidFill>
                  <a:schemeClr val="tx1"/>
                </a:solidFill>
                <a:latin typeface="Calibri"/>
                <a:ea typeface="+mn-ea"/>
                <a:cs typeface="+mn-cs"/>
              </a:rPr>
              <a:t> </a:t>
            </a:r>
            <a:r>
              <a:rPr lang="en-US" sz="1200" b="1" i="0" dirty="0" err="1">
                <a:solidFill>
                  <a:schemeClr val="tx1"/>
                </a:solidFill>
                <a:latin typeface="Calibri"/>
                <a:ea typeface="+mn-ea"/>
                <a:cs typeface="+mn-cs"/>
              </a:rPr>
              <a:t>administrativa</a:t>
            </a:r>
            <a:r>
              <a:rPr lang="en-US" sz="1200" b="1" i="0" dirty="0">
                <a:solidFill>
                  <a:schemeClr val="tx1"/>
                </a:solidFill>
                <a:latin typeface="Calibri"/>
                <a:ea typeface="+mn-ea"/>
                <a:cs typeface="+mn-cs"/>
              </a:rPr>
              <a:t> -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via Web a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(antes </a:t>
            </a:r>
            <a:r>
              <a:rPr lang="en-US" sz="1200" b="0" i="0" dirty="0" err="1">
                <a:solidFill>
                  <a:schemeClr val="tx1"/>
                </a:solidFill>
                <a:latin typeface="Calibri"/>
                <a:ea typeface="+mn-ea"/>
                <a:cs typeface="+mn-cs"/>
              </a:rPr>
              <a:t>chamado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via Web TS); </a:t>
            </a:r>
            <a:r>
              <a:rPr lang="en-US" sz="1200" b="0" i="0" dirty="0" err="1">
                <a:solidFill>
                  <a:schemeClr val="tx1"/>
                </a:solidFill>
                <a:latin typeface="Calibri"/>
                <a:ea typeface="+mn-ea"/>
                <a:cs typeface="+mn-cs"/>
              </a:rPr>
              <a:t>garante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possam</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usadas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partir</a:t>
            </a:r>
            <a:r>
              <a:rPr lang="en-US" sz="1200" b="0" i="0" dirty="0">
                <a:solidFill>
                  <a:schemeClr val="tx1"/>
                </a:solidFill>
                <a:latin typeface="Calibri"/>
                <a:ea typeface="+mn-ea"/>
                <a:cs typeface="+mn-cs"/>
              </a:rPr>
              <a:t> do XP e do Vista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da Web)</a:t>
            </a:r>
          </a:p>
          <a:p>
            <a:pPr marL="457200" lvl="1" algn="l">
              <a:spcBef>
                <a:spcPts val="432"/>
              </a:spcBef>
              <a:spcAft>
                <a:spcPts val="0"/>
              </a:spcAft>
              <a:buNone/>
            </a:pPr>
            <a:r>
              <a:rPr lang="en-US" sz="1200" b="1" i="0" dirty="0" err="1">
                <a:solidFill>
                  <a:schemeClr val="tx1"/>
                </a:solidFill>
                <a:latin typeface="Calibri"/>
                <a:ea typeface="+mn-ea"/>
                <a:cs typeface="+mn-cs"/>
              </a:rPr>
              <a:t>Projetado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computadores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gerenciados</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não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gerenciados</a:t>
            </a:r>
            <a:r>
              <a:rPr lang="en-US" sz="1200" b="1" i="0" dirty="0">
                <a:solidFill>
                  <a:schemeClr val="tx1"/>
                </a:solidFill>
                <a:latin typeface="Calibri"/>
                <a:ea typeface="+mn-ea"/>
                <a:cs typeface="+mn-cs"/>
              </a:rPr>
              <a:t> - </a:t>
            </a:r>
            <a:r>
              <a:rPr lang="en-US" sz="1200" b="0" i="0" dirty="0" err="1">
                <a:solidFill>
                  <a:schemeClr val="tx1"/>
                </a:solidFill>
                <a:latin typeface="Calibri"/>
                <a:ea typeface="+mn-ea"/>
                <a:cs typeface="+mn-cs"/>
              </a:rPr>
              <a:t>Fácil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configurar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computadores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Active Directory)</a:t>
            </a:r>
            <a:r>
              <a:rPr lang="en-US" sz="1200" b="1" i="0" dirty="0">
                <a:solidFill>
                  <a:schemeClr val="tx1"/>
                </a:solidFill>
                <a:latin typeface="Calibri"/>
                <a:ea typeface="+mn-ea"/>
                <a:cs typeface="+mn-cs"/>
              </a:rPr>
              <a:t>.</a:t>
            </a:r>
          </a:p>
          <a:p>
            <a:pPr marL="457200" lvl="1" algn="l">
              <a:spcBef>
                <a:spcPts val="432"/>
              </a:spcBef>
              <a:spcAft>
                <a:spcPts val="0"/>
              </a:spcAft>
              <a:buNone/>
            </a:pPr>
            <a:r>
              <a:rPr lang="en-US" sz="1200" b="1" i="0" dirty="0" err="1">
                <a:solidFill>
                  <a:schemeClr val="tx1"/>
                </a:solidFill>
                <a:latin typeface="Calibri"/>
                <a:ea typeface="+mn-ea"/>
                <a:cs typeface="+mn-cs"/>
              </a:rPr>
              <a:t>Sempre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atualizado</a:t>
            </a:r>
            <a:r>
              <a:rPr lang="en-US" sz="1200" b="1" i="0" dirty="0">
                <a:solidFill>
                  <a:schemeClr val="tx1"/>
                </a:solidFill>
                <a:latin typeface="Calibri"/>
                <a:ea typeface="+mn-ea"/>
                <a:cs typeface="+mn-cs"/>
              </a:rPr>
              <a:t> – </a:t>
            </a:r>
            <a:r>
              <a:rPr lang="en-US" sz="1200" b="0" i="0" dirty="0" err="1">
                <a:solidFill>
                  <a:schemeClr val="tx1"/>
                </a:solidFill>
                <a:latin typeface="Calibri"/>
                <a:ea typeface="+mn-ea"/>
                <a:cs typeface="+mn-cs"/>
              </a:rPr>
              <a:t>Quando</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espaço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instalado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ele</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mantém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removido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quando</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adiciona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aparece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automaticamente</a:t>
            </a:r>
            <a:r>
              <a:rPr lang="en-US" sz="1200" b="0" i="0" dirty="0">
                <a:solidFill>
                  <a:schemeClr val="tx1"/>
                </a:solidFill>
                <a:latin typeface="Calibri"/>
                <a:ea typeface="+mn-ea"/>
                <a:cs typeface="+mn-cs"/>
              </a:rPr>
              <a:t> no menu </a:t>
            </a:r>
            <a:r>
              <a:rPr lang="en-US" sz="1200" b="0" i="0" dirty="0" err="1">
                <a:solidFill>
                  <a:schemeClr val="tx1"/>
                </a:solidFill>
                <a:latin typeface="Calibri"/>
                <a:ea typeface="+mn-ea"/>
                <a:cs typeface="+mn-cs"/>
              </a:rPr>
              <a:t>Iniciar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via Web</a:t>
            </a:r>
          </a:p>
          <a:p>
            <a:pPr marL="457200" lvl="1" algn="l">
              <a:spcBef>
                <a:spcPts val="432"/>
              </a:spcBef>
              <a:spcAft>
                <a:spcPts val="0"/>
              </a:spcAft>
              <a:buNone/>
            </a:pPr>
            <a:r>
              <a:rPr lang="en-US" sz="1200" b="1" i="0" dirty="0" err="1">
                <a:solidFill>
                  <a:schemeClr val="tx1"/>
                </a:solidFill>
                <a:latin typeface="Calibri"/>
                <a:ea typeface="+mn-ea"/>
                <a:cs typeface="+mn-cs"/>
              </a:rPr>
              <a:t>Experiência</a:t>
            </a:r>
            <a:r>
              <a:rPr lang="en-US" sz="1200" b="1" i="0" dirty="0">
                <a:solidFill>
                  <a:schemeClr val="tx1"/>
                </a:solidFill>
                <a:latin typeface="Calibri"/>
                <a:ea typeface="+mn-ea"/>
                <a:cs typeface="+mn-cs"/>
              </a:rPr>
              <a:t> de logon </a:t>
            </a:r>
            <a:r>
              <a:rPr lang="en-US" sz="1200" b="1" i="0" dirty="0" err="1">
                <a:solidFill>
                  <a:schemeClr val="tx1"/>
                </a:solidFill>
                <a:latin typeface="Calibri"/>
                <a:ea typeface="+mn-ea"/>
                <a:cs typeface="+mn-cs"/>
              </a:rPr>
              <a:t>único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dentro</a:t>
            </a:r>
            <a:r>
              <a:rPr lang="en-US" sz="1200" b="1" i="0" dirty="0">
                <a:solidFill>
                  <a:schemeClr val="tx1"/>
                </a:solidFill>
                <a:latin typeface="Calibri"/>
                <a:ea typeface="+mn-ea"/>
                <a:cs typeface="+mn-cs"/>
              </a:rPr>
              <a:t> do </a:t>
            </a:r>
            <a:r>
              <a:rPr lang="en-US" sz="1200" b="1" i="0" dirty="0" err="1">
                <a:solidFill>
                  <a:schemeClr val="tx1"/>
                </a:solidFill>
                <a:latin typeface="Calibri"/>
                <a:ea typeface="+mn-ea"/>
                <a:cs typeface="+mn-cs"/>
              </a:rPr>
              <a:t>espaço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garante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único</a:t>
            </a:r>
            <a:r>
              <a:rPr lang="en-US" sz="1200" b="0" i="0" dirty="0">
                <a:solidFill>
                  <a:schemeClr val="tx1"/>
                </a:solidFill>
                <a:latin typeface="Calibri"/>
                <a:ea typeface="+mn-ea"/>
                <a:cs typeface="+mn-cs"/>
              </a:rPr>
              <a:t> logon </a:t>
            </a:r>
            <a:r>
              <a:rPr lang="en-US" sz="1200" b="0" i="0" dirty="0" err="1">
                <a:solidFill>
                  <a:schemeClr val="tx1"/>
                </a:solidFill>
                <a:latin typeface="Calibri"/>
                <a:ea typeface="+mn-ea"/>
                <a:cs typeface="+mn-cs"/>
              </a:rPr>
              <a:t>seja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endParaRPr lang="en-US" sz="1200" b="0" i="0" dirty="0">
              <a:solidFill>
                <a:schemeClr val="tx1"/>
              </a:solidFill>
              <a:latin typeface="Calibri"/>
              <a:ea typeface="+mn-ea"/>
              <a:cs typeface="+mn-cs"/>
            </a:endParaRPr>
          </a:p>
          <a:p>
            <a:pPr marL="457200" lvl="1" algn="l">
              <a:spcBef>
                <a:spcPts val="432"/>
              </a:spcBef>
              <a:spcAft>
                <a:spcPts val="0"/>
              </a:spcAft>
              <a:buNone/>
            </a:pPr>
            <a:r>
              <a:rPr lang="en-US" sz="1200" b="1" i="0" dirty="0" err="1">
                <a:solidFill>
                  <a:schemeClr val="tx1"/>
                </a:solidFill>
                <a:latin typeface="Calibri"/>
                <a:ea typeface="+mn-ea"/>
                <a:cs typeface="+mn-cs"/>
              </a:rPr>
              <a:t>Acesso</a:t>
            </a:r>
            <a:r>
              <a:rPr lang="en-US" sz="1200" b="1" i="0" dirty="0">
                <a:solidFill>
                  <a:schemeClr val="tx1"/>
                </a:solidFill>
                <a:latin typeface="Calibri"/>
                <a:ea typeface="+mn-ea"/>
                <a:cs typeface="+mn-cs"/>
              </a:rPr>
              <a:t> via Web a </a:t>
            </a:r>
            <a:r>
              <a:rPr lang="en-US" sz="1200" b="1" i="0" dirty="0" err="1">
                <a:solidFill>
                  <a:schemeClr val="tx1"/>
                </a:solidFill>
                <a:latin typeface="Calibri"/>
                <a:ea typeface="+mn-ea"/>
                <a:cs typeface="+mn-cs"/>
              </a:rPr>
              <a:t>RemoteApp</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Área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garantir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lista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consistente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esteja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disponível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o tempo </a:t>
            </a:r>
            <a:r>
              <a:rPr lang="en-US" sz="1200" b="0" i="0" dirty="0" err="1">
                <a:solidFill>
                  <a:schemeClr val="tx1"/>
                </a:solidFill>
                <a:latin typeface="Calibri"/>
                <a:ea typeface="+mn-ea"/>
                <a:cs typeface="+mn-cs"/>
              </a:rPr>
              <a:t>todo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independente</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usado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página</a:t>
            </a:r>
            <a:r>
              <a:rPr lang="en-US" sz="1200" b="0" i="0" dirty="0">
                <a:solidFill>
                  <a:schemeClr val="tx1"/>
                </a:solidFill>
                <a:latin typeface="Calibri"/>
                <a:ea typeface="+mn-ea"/>
                <a:cs typeface="+mn-cs"/>
              </a:rPr>
              <a:t> da Web </a:t>
            </a:r>
            <a:r>
              <a:rPr lang="en-US" sz="1200" b="0" i="0" dirty="0" err="1">
                <a:solidFill>
                  <a:schemeClr val="tx1"/>
                </a:solidFill>
                <a:latin typeface="Calibri"/>
                <a:ea typeface="+mn-ea"/>
                <a:cs typeface="+mn-cs"/>
              </a:rPr>
              <a:t>padrão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aparência</a:t>
            </a:r>
            <a:r>
              <a:rPr lang="en-US" sz="1200" b="0" i="0" dirty="0">
                <a:solidFill>
                  <a:schemeClr val="tx1"/>
                </a:solidFill>
                <a:latin typeface="Calibri"/>
                <a:ea typeface="+mn-ea"/>
                <a:cs typeface="+mn-cs"/>
              </a:rPr>
              <a:t> nova e </a:t>
            </a:r>
            <a:r>
              <a:rPr lang="en-US" sz="1200" b="0" i="0" dirty="0" err="1">
                <a:solidFill>
                  <a:schemeClr val="tx1"/>
                </a:solidFill>
                <a:latin typeface="Calibri"/>
                <a:ea typeface="+mn-ea"/>
                <a:cs typeface="+mn-cs"/>
              </a:rPr>
              <a:t>convidativa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inclui</a:t>
            </a:r>
            <a:r>
              <a:rPr lang="en-US" sz="1200" b="0" i="0" dirty="0">
                <a:solidFill>
                  <a:schemeClr val="tx1"/>
                </a:solidFill>
                <a:latin typeface="Calibri"/>
                <a:ea typeface="+mn-ea"/>
                <a:cs typeface="+mn-cs"/>
              </a:rPr>
              <a:t> um novo logon </a:t>
            </a:r>
            <a:r>
              <a:rPr lang="en-US" sz="1200" b="0" i="0" dirty="0" err="1">
                <a:solidFill>
                  <a:schemeClr val="tx1"/>
                </a:solidFill>
                <a:latin typeface="Calibri"/>
                <a:ea typeface="+mn-ea"/>
                <a:cs typeface="+mn-cs"/>
              </a:rPr>
              <a:t>baseado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Web com logon </a:t>
            </a:r>
            <a:r>
              <a:rPr lang="en-US" sz="1200" b="0" i="0" dirty="0" err="1">
                <a:solidFill>
                  <a:schemeClr val="tx1"/>
                </a:solidFill>
                <a:latin typeface="Calibri"/>
                <a:ea typeface="+mn-ea"/>
                <a:cs typeface="+mn-cs"/>
              </a:rPr>
              <a:t>único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integrado</a:t>
            </a:r>
            <a:r>
              <a:rPr lang="en-US" sz="1200" b="0" i="0" dirty="0">
                <a:solidFill>
                  <a:schemeClr val="tx1"/>
                </a:solidFill>
                <a:latin typeface="Calibri"/>
                <a:ea typeface="+mn-ea"/>
                <a:cs typeface="+mn-cs"/>
              </a:rPr>
              <a:t>.</a:t>
            </a:r>
          </a:p>
          <a:p>
            <a:pPr marL="457200" lvl="1" algn="l">
              <a:spcBef>
                <a:spcPts val="432"/>
              </a:spcBef>
              <a:spcAft>
                <a:spcPts val="0"/>
              </a:spcAft>
              <a:buNone/>
            </a:pPr>
            <a:r>
              <a:rPr lang="en-US" sz="1200" b="1" i="0" dirty="0">
                <a:solidFill>
                  <a:schemeClr val="tx1"/>
                </a:solidFill>
                <a:latin typeface="Calibri"/>
                <a:ea typeface="+mn-ea"/>
                <a:cs typeface="+mn-cs"/>
              </a:rPr>
              <a:t>RDG (Remote Desktop Gateway - Gateway de </a:t>
            </a:r>
            <a:r>
              <a:rPr lang="en-US" sz="1200" b="1" i="0" dirty="0" err="1">
                <a:solidFill>
                  <a:schemeClr val="tx1"/>
                </a:solidFill>
                <a:latin typeface="Calibri"/>
                <a:ea typeface="+mn-ea"/>
                <a:cs typeface="+mn-cs"/>
              </a:rPr>
              <a:t>Área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Remota</a:t>
            </a:r>
            <a:r>
              <a:rPr lang="en-US" sz="1200" b="1" i="0" dirty="0">
                <a:solidFill>
                  <a:schemeClr val="tx1"/>
                </a:solidFill>
                <a:latin typeface="Calibri"/>
                <a:ea typeface="+mn-ea"/>
                <a:cs typeface="+mn-cs"/>
              </a:rPr>
              <a:t>) </a:t>
            </a:r>
            <a:r>
              <a:rPr lang="en-US" sz="900" b="0" i="0" dirty="0">
                <a:solidFill>
                  <a:schemeClr val="tx1"/>
                </a:solidFill>
                <a:latin typeface="Calibri"/>
                <a:ea typeface="+mn-ea"/>
                <a:cs typeface="+mn-cs"/>
              </a:rPr>
              <a:t> </a:t>
            </a:r>
            <a:r>
              <a:rPr lang="en-US" sz="1200" b="1" i="0" dirty="0">
                <a:solidFill>
                  <a:schemeClr val="tx1"/>
                </a:solidFill>
                <a:latin typeface="Calibri"/>
                <a:ea typeface="+mn-ea"/>
                <a:cs typeface="+mn-cs"/>
              </a:rPr>
              <a:t>-</a:t>
            </a:r>
            <a:r>
              <a:rPr lang="en-US" sz="1200" b="0" i="0" dirty="0">
                <a:solidFill>
                  <a:schemeClr val="tx1"/>
                </a:solidFill>
                <a:latin typeface="Calibri"/>
                <a:ea typeface="+mn-ea"/>
                <a:cs typeface="+mn-cs"/>
              </a:rPr>
              <a:t> O RDG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seguro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pela</a:t>
            </a:r>
            <a:r>
              <a:rPr lang="en-US" sz="1200" b="0" i="0" dirty="0">
                <a:solidFill>
                  <a:schemeClr val="tx1"/>
                </a:solidFill>
                <a:latin typeface="Calibri"/>
                <a:ea typeface="+mn-ea"/>
                <a:cs typeface="+mn-cs"/>
              </a:rPr>
              <a:t> Internet, </a:t>
            </a:r>
            <a:r>
              <a:rPr lang="en-US" sz="1200" b="0" i="0" dirty="0" err="1">
                <a:solidFill>
                  <a:schemeClr val="tx1"/>
                </a:solidFill>
                <a:latin typeface="Calibri"/>
                <a:ea typeface="+mn-ea"/>
                <a:cs typeface="+mn-cs"/>
              </a:rPr>
              <a:t>sem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necessidade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abrir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adicionais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VPN.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possível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encapsulamento</a:t>
            </a:r>
            <a:r>
              <a:rPr lang="en-US" sz="1200" b="0" i="0" dirty="0">
                <a:solidFill>
                  <a:schemeClr val="tx1"/>
                </a:solidFill>
                <a:latin typeface="Calibri"/>
                <a:ea typeface="+mn-ea"/>
                <a:cs typeface="+mn-cs"/>
              </a:rPr>
              <a:t> de RDP </a:t>
            </a:r>
            <a:r>
              <a:rPr lang="en-US" sz="1200" b="0" i="0" dirty="0" err="1">
                <a:solidFill>
                  <a:schemeClr val="tx1"/>
                </a:solidFill>
                <a:latin typeface="Calibri"/>
                <a:ea typeface="+mn-ea"/>
                <a:cs typeface="+mn-cs"/>
              </a:rPr>
              <a:t>sobre</a:t>
            </a:r>
            <a:r>
              <a:rPr lang="en-US" sz="1200" b="0" i="0" dirty="0">
                <a:solidFill>
                  <a:schemeClr val="tx1"/>
                </a:solidFill>
                <a:latin typeface="Calibri"/>
                <a:ea typeface="+mn-ea"/>
                <a:cs typeface="+mn-cs"/>
              </a:rPr>
              <a:t> HTTPS e da </a:t>
            </a:r>
            <a:r>
              <a:rPr lang="en-US" sz="1200" b="0" i="0" dirty="0" err="1">
                <a:solidFill>
                  <a:schemeClr val="tx1"/>
                </a:solidFill>
                <a:latin typeface="Calibri"/>
                <a:ea typeface="+mn-ea"/>
                <a:cs typeface="+mn-cs"/>
              </a:rPr>
              <a:t>incorporação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segurança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além</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das </a:t>
            </a:r>
            <a:r>
              <a:rPr lang="en-US" sz="1200" b="0" i="0" dirty="0" err="1">
                <a:solidFill>
                  <a:schemeClr val="tx1"/>
                </a:solidFill>
                <a:latin typeface="Calibri"/>
                <a:ea typeface="+mn-ea"/>
                <a:cs typeface="+mn-cs"/>
              </a:rPr>
              <a:t>versões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anteriores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adicionamos</a:t>
            </a:r>
            <a:r>
              <a:rPr lang="en-US" sz="1200" b="0" i="0" dirty="0">
                <a:solidFill>
                  <a:schemeClr val="tx1"/>
                </a:solidFill>
                <a:latin typeface="Calibri"/>
                <a:ea typeface="+mn-ea"/>
                <a:cs typeface="+mn-cs"/>
              </a:rPr>
              <a:t>:</a:t>
            </a:r>
          </a:p>
          <a:p>
            <a:pPr marL="914400" lvl="2" algn="l">
              <a:spcBef>
                <a:spcPts val="432"/>
              </a:spcBef>
              <a:spcAft>
                <a:spcPts val="0"/>
              </a:spcAft>
              <a:buNone/>
            </a:pPr>
            <a:r>
              <a:rPr lang="en-US" sz="1200" b="1" i="0" dirty="0" err="1">
                <a:solidFill>
                  <a:schemeClr val="tx1"/>
                </a:solidFill>
                <a:latin typeface="Calibri"/>
                <a:ea typeface="+mn-ea"/>
                <a:cs typeface="+mn-cs"/>
              </a:rPr>
              <a:t>Reautenticação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Sessão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Silenciosa</a:t>
            </a:r>
            <a:r>
              <a:rPr lang="en-US" sz="1200" b="1" i="0" dirty="0">
                <a:solidFill>
                  <a:schemeClr val="tx1"/>
                </a:solidFill>
                <a:latin typeface="Calibri"/>
                <a:ea typeface="+mn-ea"/>
                <a:cs typeface="+mn-cs"/>
              </a:rPr>
              <a:t> - </a:t>
            </a:r>
            <a:r>
              <a:rPr lang="en-US" sz="1200" b="0" i="0" dirty="0">
                <a:solidFill>
                  <a:schemeClr val="tx1"/>
                </a:solidFill>
                <a:latin typeface="Calibri"/>
                <a:ea typeface="+mn-ea"/>
                <a:cs typeface="+mn-cs"/>
              </a:rPr>
              <a:t>O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do Gateway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agora </a:t>
            </a:r>
            <a:r>
              <a:rPr lang="en-US" sz="1200" b="0" i="0" dirty="0" err="1">
                <a:solidFill>
                  <a:schemeClr val="tx1"/>
                </a:solidFill>
                <a:latin typeface="Calibri"/>
                <a:ea typeface="+mn-ea"/>
                <a:cs typeface="+mn-cs"/>
              </a:rPr>
              <a:t>configurar</a:t>
            </a:r>
            <a:r>
              <a:rPr lang="en-US" sz="1200" b="0" i="0" dirty="0">
                <a:solidFill>
                  <a:schemeClr val="tx1"/>
                </a:solidFill>
                <a:latin typeface="Calibri"/>
                <a:ea typeface="+mn-ea"/>
                <a:cs typeface="+mn-cs"/>
              </a:rPr>
              <a:t> o Gateway TS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autorização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autenticação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periódicas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conexões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dinâmicas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garante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qualquer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alteração</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perfil</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seja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imposta</a:t>
            </a:r>
            <a:r>
              <a:rPr lang="en-US" sz="1200" b="0" i="0" dirty="0">
                <a:solidFill>
                  <a:schemeClr val="tx1"/>
                </a:solidFill>
                <a:latin typeface="Calibri"/>
                <a:ea typeface="+mn-ea"/>
                <a:cs typeface="+mn-cs"/>
              </a:rPr>
              <a:t>. Para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cujos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perfis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alterados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contínua</a:t>
            </a:r>
            <a:r>
              <a:rPr lang="en-US" sz="1200" b="0" i="0" dirty="0">
                <a:solidFill>
                  <a:schemeClr val="tx1"/>
                </a:solidFill>
                <a:latin typeface="Calibri"/>
                <a:ea typeface="+mn-ea"/>
                <a:cs typeface="+mn-cs"/>
              </a:rPr>
              <a:t>.</a:t>
            </a:r>
            <a:r>
              <a:rPr lang="en-US" sz="1200" b="1" i="0" dirty="0">
                <a:solidFill>
                  <a:schemeClr val="tx1"/>
                </a:solidFill>
                <a:latin typeface="Calibri"/>
                <a:ea typeface="+mn-ea"/>
                <a:cs typeface="+mn-cs"/>
              </a:rPr>
              <a:t> </a:t>
            </a:r>
          </a:p>
          <a:p>
            <a:pPr marL="914400" lvl="2" algn="l">
              <a:spcBef>
                <a:spcPts val="432"/>
              </a:spcBef>
              <a:spcAft>
                <a:spcPts val="0"/>
              </a:spcAft>
              <a:buNone/>
            </a:pPr>
            <a:r>
              <a:rPr lang="en-US" sz="1200" b="1" i="0" dirty="0" err="1">
                <a:solidFill>
                  <a:schemeClr val="tx1"/>
                </a:solidFill>
                <a:latin typeface="Calibri"/>
                <a:ea typeface="+mn-ea"/>
                <a:cs typeface="+mn-cs"/>
              </a:rPr>
              <a:t>Redirecionamento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dispositivo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seguro</a:t>
            </a:r>
            <a:r>
              <a:rPr lang="en-US" sz="1200" b="1" i="0" dirty="0">
                <a:solidFill>
                  <a:schemeClr val="tx1"/>
                </a:solidFill>
                <a:latin typeface="Calibri"/>
                <a:ea typeface="+mn-ea"/>
                <a:cs typeface="+mn-cs"/>
              </a:rPr>
              <a:t> - </a:t>
            </a:r>
            <a:r>
              <a:rPr lang="en-US" sz="1200" b="0" i="0" dirty="0">
                <a:solidFill>
                  <a:schemeClr val="tx1"/>
                </a:solidFill>
                <a:latin typeface="Calibri"/>
                <a:ea typeface="+mn-ea"/>
                <a:cs typeface="+mn-cs"/>
              </a:rPr>
              <a:t>O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do Gateway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certeza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configurações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redirecionamento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dispositivo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sempre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impostas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quiosques</a:t>
            </a:r>
            <a:endParaRPr lang="en-US" sz="1200" b="0" i="0" dirty="0">
              <a:solidFill>
                <a:schemeClr val="tx1"/>
              </a:solidFill>
              <a:latin typeface="Calibri"/>
              <a:ea typeface="+mn-ea"/>
              <a:cs typeface="+mn-cs"/>
            </a:endParaRPr>
          </a:p>
          <a:p>
            <a:pPr marL="914400" lvl="2" algn="l">
              <a:spcBef>
                <a:spcPts val="432"/>
              </a:spcBef>
              <a:spcAft>
                <a:spcPts val="0"/>
              </a:spcAft>
              <a:buNone/>
            </a:pPr>
            <a:r>
              <a:rPr lang="en-US" sz="1200" b="1" i="0" dirty="0" err="1">
                <a:solidFill>
                  <a:schemeClr val="tx1"/>
                </a:solidFill>
                <a:latin typeface="Calibri"/>
                <a:ea typeface="+mn-ea"/>
                <a:cs typeface="+mn-cs"/>
              </a:rPr>
              <a:t>Autenticação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Conectável</a:t>
            </a:r>
            <a:r>
              <a:rPr lang="en-US" sz="1200" b="1" i="0" dirty="0">
                <a:solidFill>
                  <a:schemeClr val="tx1"/>
                </a:solidFill>
                <a:latin typeface="Calibri"/>
                <a:ea typeface="+mn-ea"/>
                <a:cs typeface="+mn-cs"/>
              </a:rPr>
              <a:t> – </a:t>
            </a:r>
            <a:r>
              <a:rPr lang="en-US" sz="1200" b="0" i="0" dirty="0">
                <a:solidFill>
                  <a:schemeClr val="tx1"/>
                </a:solidFill>
                <a:latin typeface="Calibri"/>
                <a:ea typeface="+mn-ea"/>
                <a:cs typeface="+mn-cs"/>
              </a:rPr>
              <a:t>Para </a:t>
            </a:r>
            <a:r>
              <a:rPr lang="en-US" sz="1200" b="0" i="0" dirty="0" err="1">
                <a:solidFill>
                  <a:schemeClr val="tx1"/>
                </a:solidFill>
                <a:latin typeface="Calibri"/>
                <a:ea typeface="+mn-ea"/>
                <a:cs typeface="+mn-cs"/>
              </a:rPr>
              <a:t>corporações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necessidade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específica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implementar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próprias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autenticação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autorização</a:t>
            </a:r>
            <a:r>
              <a:rPr lang="en-US" sz="1200" b="0" i="0" dirty="0">
                <a:solidFill>
                  <a:schemeClr val="tx1"/>
                </a:solidFill>
                <a:latin typeface="Calibri"/>
                <a:ea typeface="+mn-ea"/>
                <a:cs typeface="+mn-cs"/>
              </a:rPr>
              <a:t>, agora </a:t>
            </a:r>
            <a:r>
              <a:rPr lang="en-US" sz="1200" b="0" i="0" dirty="0" err="1">
                <a:solidFill>
                  <a:schemeClr val="tx1"/>
                </a:solidFill>
                <a:latin typeface="Calibri"/>
                <a:ea typeface="+mn-ea"/>
                <a:cs typeface="+mn-cs"/>
              </a:rPr>
              <a:t>existe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flexibilidade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mecanismos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preferidos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autenticação</a:t>
            </a:r>
            <a:r>
              <a:rPr lang="en-US" sz="1200" b="0" i="0" dirty="0">
                <a:solidFill>
                  <a:schemeClr val="tx1"/>
                </a:solidFill>
                <a:latin typeface="Calibri"/>
                <a:ea typeface="+mn-ea"/>
                <a:cs typeface="+mn-cs"/>
              </a:rPr>
              <a:t>/</a:t>
            </a:r>
            <a:r>
              <a:rPr lang="en-US" sz="1200" b="0" i="0" dirty="0" err="1">
                <a:solidFill>
                  <a:schemeClr val="tx1"/>
                </a:solidFill>
                <a:latin typeface="Calibri"/>
                <a:ea typeface="+mn-ea"/>
                <a:cs typeface="+mn-cs"/>
              </a:rPr>
              <a:t>autorização</a:t>
            </a:r>
            <a:r>
              <a:rPr lang="en-US" sz="1200" b="0" i="0" dirty="0">
                <a:solidFill>
                  <a:schemeClr val="tx1"/>
                </a:solidFill>
                <a:latin typeface="Calibri"/>
                <a:ea typeface="+mn-ea"/>
                <a:cs typeface="+mn-cs"/>
              </a:rPr>
              <a:t> no Gateway.</a:t>
            </a:r>
            <a:r>
              <a:rPr lang="en-US" sz="1200" b="1" i="0" dirty="0">
                <a:solidFill>
                  <a:schemeClr val="tx1"/>
                </a:solidFill>
                <a:latin typeface="Calibri"/>
                <a:ea typeface="+mn-ea"/>
                <a:cs typeface="+mn-cs"/>
              </a:rPr>
              <a:t> </a:t>
            </a:r>
          </a:p>
          <a:p>
            <a:pPr marL="914400" lvl="2" algn="l">
              <a:spcBef>
                <a:spcPts val="432"/>
              </a:spcBef>
              <a:spcAft>
                <a:spcPts val="0"/>
              </a:spcAft>
              <a:buNone/>
            </a:pPr>
            <a:r>
              <a:rPr lang="en-US" sz="1200" b="1" i="0" dirty="0">
                <a:solidFill>
                  <a:schemeClr val="tx1"/>
                </a:solidFill>
                <a:latin typeface="Calibri"/>
                <a:ea typeface="+mn-ea"/>
                <a:cs typeface="+mn-cs"/>
              </a:rPr>
              <a:t>Tempo </a:t>
            </a:r>
            <a:r>
              <a:rPr lang="en-US" sz="1200" b="1" i="0" dirty="0" err="1">
                <a:solidFill>
                  <a:schemeClr val="tx1"/>
                </a:solidFill>
                <a:latin typeface="Calibri"/>
                <a:ea typeface="+mn-ea"/>
                <a:cs typeface="+mn-cs"/>
              </a:rPr>
              <a:t>limite</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ociosidade</a:t>
            </a:r>
            <a:r>
              <a:rPr lang="en-US" sz="1200" b="1" i="0" dirty="0">
                <a:solidFill>
                  <a:schemeClr val="tx1"/>
                </a:solidFill>
                <a:latin typeface="Calibri"/>
                <a:ea typeface="+mn-ea"/>
                <a:cs typeface="+mn-cs"/>
              </a:rPr>
              <a:t> e </a:t>
            </a:r>
            <a:r>
              <a:rPr lang="en-US" sz="1200" b="1" i="0" dirty="0" err="1">
                <a:solidFill>
                  <a:schemeClr val="tx1"/>
                </a:solidFill>
                <a:latin typeface="Calibri"/>
                <a:ea typeface="+mn-ea"/>
                <a:cs typeface="+mn-cs"/>
              </a:rPr>
              <a:t>sessão</a:t>
            </a:r>
            <a:r>
              <a:rPr lang="en-US" sz="1200" b="1" i="0" dirty="0">
                <a:solidFill>
                  <a:schemeClr val="tx1"/>
                </a:solidFill>
                <a:latin typeface="Calibri"/>
                <a:ea typeface="+mn-ea"/>
                <a:cs typeface="+mn-cs"/>
              </a:rPr>
              <a:t> – </a:t>
            </a:r>
            <a:r>
              <a:rPr lang="en-US" sz="1200" b="0" i="0" dirty="0">
                <a:solidFill>
                  <a:schemeClr val="tx1"/>
                </a:solidFill>
                <a:latin typeface="Calibri"/>
                <a:ea typeface="+mn-ea"/>
                <a:cs typeface="+mn-cs"/>
              </a:rPr>
              <a:t>Os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agora a </a:t>
            </a:r>
            <a:r>
              <a:rPr lang="en-US" sz="1200" b="0" i="0" dirty="0" err="1">
                <a:solidFill>
                  <a:schemeClr val="tx1"/>
                </a:solidFill>
                <a:latin typeface="Calibri"/>
                <a:ea typeface="+mn-ea"/>
                <a:cs typeface="+mn-cs"/>
              </a:rPr>
              <a:t>flexibilidade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desconectar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sessões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ociosas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limitar</a:t>
            </a:r>
            <a:r>
              <a:rPr lang="en-US" sz="1200" b="0" i="0" dirty="0">
                <a:solidFill>
                  <a:schemeClr val="tx1"/>
                </a:solidFill>
                <a:latin typeface="Calibri"/>
                <a:ea typeface="+mn-ea"/>
                <a:cs typeface="+mn-cs"/>
              </a:rPr>
              <a:t> o tempo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a:t>
            </a:r>
          </a:p>
          <a:p>
            <a:pPr marL="914400" lvl="2" algn="l">
              <a:spcBef>
                <a:spcPts val="432"/>
              </a:spcBef>
              <a:spcAft>
                <a:spcPts val="0"/>
              </a:spcAft>
              <a:buNone/>
            </a:pPr>
            <a:r>
              <a:rPr lang="en-US" sz="1200" b="1" i="0" dirty="0" err="1">
                <a:solidFill>
                  <a:schemeClr val="tx1"/>
                </a:solidFill>
                <a:latin typeface="Calibri"/>
                <a:ea typeface="+mn-ea"/>
                <a:cs typeface="+mn-cs"/>
              </a:rPr>
              <a:t>Autenticação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Consentimento</a:t>
            </a:r>
            <a:r>
              <a:rPr lang="en-US" sz="1200" b="1" i="0" dirty="0">
                <a:solidFill>
                  <a:schemeClr val="tx1"/>
                </a:solidFill>
                <a:latin typeface="Calibri"/>
                <a:ea typeface="+mn-ea"/>
                <a:cs typeface="+mn-cs"/>
              </a:rPr>
              <a:t> – </a:t>
            </a:r>
            <a:r>
              <a:rPr lang="en-US" sz="1200" b="0" i="0" dirty="0">
                <a:solidFill>
                  <a:schemeClr val="tx1"/>
                </a:solidFill>
                <a:latin typeface="Calibri"/>
                <a:ea typeface="+mn-ea"/>
                <a:cs typeface="+mn-cs"/>
              </a:rPr>
              <a:t>Se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empresa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exige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respeitem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termos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condições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legais</a:t>
            </a:r>
            <a:r>
              <a:rPr lang="en-US" sz="1200" b="0" i="0" dirty="0">
                <a:solidFill>
                  <a:schemeClr val="tx1"/>
                </a:solidFill>
                <a:latin typeface="Calibri"/>
                <a:ea typeface="+mn-ea"/>
                <a:cs typeface="+mn-cs"/>
              </a:rPr>
              <a:t> antes de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autenticação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consentimento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vai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ajudá</a:t>
            </a:r>
            <a:r>
              <a:rPr lang="en-US" sz="1200" b="0" i="0" dirty="0">
                <a:solidFill>
                  <a:schemeClr val="tx1"/>
                </a:solidFill>
                <a:latin typeface="Calibri"/>
                <a:ea typeface="+mn-ea"/>
                <a:cs typeface="+mn-cs"/>
              </a:rPr>
              <a:t>-lo a </a:t>
            </a:r>
            <a:r>
              <a:rPr lang="en-US" sz="1200" b="0" i="0" dirty="0" err="1">
                <a:solidFill>
                  <a:schemeClr val="tx1"/>
                </a:solidFill>
                <a:latin typeface="Calibri"/>
                <a:ea typeface="+mn-ea"/>
                <a:cs typeface="+mn-cs"/>
              </a:rPr>
              <a:t>fazer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a:t>
            </a:r>
            <a:r>
              <a:rPr lang="en-US" sz="1200" b="1" i="0" dirty="0">
                <a:solidFill>
                  <a:schemeClr val="tx1"/>
                </a:solidFill>
                <a:latin typeface="Calibri"/>
                <a:ea typeface="+mn-ea"/>
                <a:cs typeface="+mn-cs"/>
              </a:rPr>
              <a:t> </a:t>
            </a:r>
          </a:p>
          <a:p>
            <a:pPr marL="914400" lvl="2" algn="l">
              <a:spcBef>
                <a:spcPts val="432"/>
              </a:spcBef>
              <a:spcAft>
                <a:spcPts val="0"/>
              </a:spcAft>
              <a:buNone/>
            </a:pPr>
            <a:r>
              <a:rPr lang="en-US" sz="1200" b="1" i="0" dirty="0" err="1">
                <a:solidFill>
                  <a:schemeClr val="tx1"/>
                </a:solidFill>
                <a:latin typeface="Calibri"/>
                <a:ea typeface="+mn-ea"/>
                <a:cs typeface="+mn-cs"/>
              </a:rPr>
              <a:t>Mensagens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administrativas</a:t>
            </a:r>
            <a:r>
              <a:rPr lang="en-US" sz="1200" b="1" i="0" dirty="0">
                <a:solidFill>
                  <a:schemeClr val="tx1"/>
                </a:solidFill>
                <a:latin typeface="Calibri"/>
                <a:ea typeface="+mn-ea"/>
                <a:cs typeface="+mn-cs"/>
              </a:rPr>
              <a:t> - </a:t>
            </a:r>
            <a:r>
              <a:rPr lang="en-US" sz="1200" b="0" i="0" dirty="0">
                <a:solidFill>
                  <a:schemeClr val="tx1"/>
                </a:solidFill>
                <a:latin typeface="Calibri"/>
                <a:ea typeface="+mn-ea"/>
                <a:cs typeface="+mn-cs"/>
              </a:rPr>
              <a:t>O Gateway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flexibilidade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transmitir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mensagens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do Gateway antes de </a:t>
            </a:r>
            <a:r>
              <a:rPr lang="en-US" sz="1200" b="0" i="0" dirty="0" err="1">
                <a:solidFill>
                  <a:schemeClr val="tx1"/>
                </a:solidFill>
                <a:latin typeface="Calibri"/>
                <a:ea typeface="+mn-ea"/>
                <a:cs typeface="+mn-cs"/>
              </a:rPr>
              <a:t>iniciar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qualquer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atividade</a:t>
            </a:r>
            <a:r>
              <a:rPr lang="en-US" sz="1200" b="0" i="0" dirty="0">
                <a:solidFill>
                  <a:schemeClr val="tx1"/>
                </a:solidFill>
                <a:latin typeface="Calibri"/>
                <a:ea typeface="+mn-ea"/>
                <a:cs typeface="+mn-cs"/>
              </a:rPr>
              <a:t> de Administração,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manutenção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atualizações</a:t>
            </a:r>
            <a:r>
              <a:rPr lang="en-US" sz="1200" b="0" i="0" dirty="0">
                <a:solidFill>
                  <a:schemeClr val="tx1"/>
                </a:solidFill>
                <a:latin typeface="Calibri"/>
                <a:ea typeface="+mn-ea"/>
                <a:cs typeface="+mn-cs"/>
              </a:rPr>
              <a:t>.</a:t>
            </a:r>
          </a:p>
          <a:p>
            <a:pPr algn="l">
              <a:spcBef>
                <a:spcPts val="378"/>
              </a:spcBef>
              <a:spcAft>
                <a:spcPts val="0"/>
              </a:spcAft>
              <a:buNone/>
            </a:pPr>
            <a:r>
              <a:rPr lang="en-US" sz="1050" b="0" i="0" dirty="0">
                <a:solidFill>
                  <a:schemeClr val="tx1"/>
                </a:solidFill>
                <a:latin typeface="Calibri"/>
                <a:ea typeface="+mn-ea"/>
                <a:cs typeface="+mn-cs"/>
              </a:rPr>
              <a:t> </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0766135-5BE9-43B2-B049-D2A7173BE22A}" type="slidenum">
              <a:rPr lang="en-US" sz="1200" b="0" i="0">
                <a:latin typeface="Calibri"/>
                <a:ea typeface="+mn-ea"/>
                <a:cs typeface="+mn-cs"/>
              </a:rPr>
              <a:pPr algn="r">
                <a:spcBef>
                  <a:spcPts val="0"/>
                </a:spcBef>
                <a:spcAft>
                  <a:spcPts val="0"/>
                </a:spcAft>
                <a:buNone/>
              </a:pPr>
              <a:t>14</a:t>
            </a:fld>
            <a:endParaRPr lang="en-US" sz="1200" b="0" i="0">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15</a:t>
            </a:fld>
            <a:endParaRPr lang="en-US" sz="1200" b="0" i="0">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O gerenciamento contínuo de servidores no datacenter é uma das tarefas que mais ocupam o tempo dos profissionais de TI atualmente. Qualquer estratégia que você implantar deve dar suporte ao gerenciamento dos ambientes físico e virtual.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Um objetivo específico do Windows Server 2008 R2 é reduzir o gerenciamento contínuo e o esforço administrativo empregado em tarefas operacionais diárias.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As melhorias de gerenciamento do Windows Server 2008 R2 incluem:</a:t>
            </a:r>
          </a:p>
          <a:p>
            <a:pPr algn="l">
              <a:spcBef>
                <a:spcPts val="0"/>
              </a:spcBef>
              <a:spcAft>
                <a:spcPts val="0"/>
              </a:spcAft>
              <a:buClr>
                <a:schemeClr val="tx1"/>
              </a:buClr>
              <a:buFontTx/>
              <a:buChar char="•"/>
            </a:pPr>
            <a:r>
              <a:rPr lang="en-US" sz="1200" b="0" i="0">
                <a:solidFill>
                  <a:schemeClr val="tx1"/>
                </a:solidFill>
                <a:latin typeface="Calibri"/>
                <a:ea typeface="+mn-ea"/>
                <a:cs typeface="+mn-cs"/>
              </a:rPr>
              <a:t> Melhor gerenciamento do consumo de energia no datacenter.</a:t>
            </a:r>
          </a:p>
          <a:p>
            <a:pPr algn="l">
              <a:spcBef>
                <a:spcPts val="0"/>
              </a:spcBef>
              <a:spcAft>
                <a:spcPts val="0"/>
              </a:spcAft>
              <a:buClr>
                <a:schemeClr val="tx1"/>
              </a:buClr>
              <a:buFontTx/>
              <a:buChar char="•"/>
            </a:pPr>
            <a:r>
              <a:rPr lang="en-US" sz="1200" b="0" i="0">
                <a:solidFill>
                  <a:schemeClr val="tx1"/>
                </a:solidFill>
                <a:latin typeface="Calibri"/>
                <a:ea typeface="+mn-ea"/>
                <a:cs typeface="+mn-cs"/>
              </a:rPr>
              <a:t> Gerenciamento</a:t>
            </a:r>
            <a:r>
              <a:rPr lang="en-US" sz="1200" b="0" i="0" baseline="0">
                <a:solidFill>
                  <a:schemeClr val="tx1"/>
                </a:solidFill>
                <a:latin typeface="Calibri"/>
                <a:ea typeface="+mn-ea"/>
                <a:cs typeface="+mn-cs"/>
              </a:rPr>
              <a:t> dinâmico; suporte a padrões; consoles de gerenciamento atualizados</a:t>
            </a:r>
          </a:p>
          <a:p>
            <a:pPr algn="l">
              <a:spcBef>
                <a:spcPts val="0"/>
              </a:spcBef>
              <a:spcAft>
                <a:spcPts val="0"/>
              </a:spcAft>
              <a:buClr>
                <a:schemeClr val="tx1"/>
              </a:buClr>
              <a:buFontTx/>
              <a:buChar char="•"/>
            </a:pPr>
            <a:r>
              <a:rPr lang="en-US" sz="1200" b="0" i="0">
                <a:solidFill>
                  <a:schemeClr val="tx1"/>
                </a:solidFill>
                <a:latin typeface="Calibri"/>
                <a:ea typeface="+mn-ea"/>
                <a:cs typeface="+mn-cs"/>
              </a:rPr>
              <a:t> Menos esforço nas tarefas administrativas realizadas interativamente.</a:t>
            </a:r>
          </a:p>
          <a:p>
            <a:pPr algn="l">
              <a:spcBef>
                <a:spcPts val="0"/>
              </a:spcBef>
              <a:spcAft>
                <a:spcPts val="0"/>
              </a:spcAft>
              <a:buClr>
                <a:schemeClr val="tx1"/>
              </a:buClr>
              <a:buFontTx/>
              <a:buChar char="•"/>
            </a:pPr>
            <a:r>
              <a:rPr lang="en-US" sz="1200" b="0" i="0">
                <a:solidFill>
                  <a:schemeClr val="tx1"/>
                </a:solidFill>
                <a:latin typeface="Calibri"/>
                <a:ea typeface="+mn-ea"/>
                <a:cs typeface="+mn-cs"/>
              </a:rPr>
              <a:t> Melhor gerenciamento automatizado e de linha de comando através do PowerShell versão 2.0.</a:t>
            </a:r>
          </a:p>
          <a:p>
            <a:pPr algn="l">
              <a:spcBef>
                <a:spcPts val="0"/>
              </a:spcBef>
              <a:spcAft>
                <a:spcPts val="0"/>
              </a:spcAft>
              <a:buClr>
                <a:schemeClr val="tx1"/>
              </a:buClr>
              <a:buFontTx/>
              <a:buChar char="•"/>
            </a:pPr>
            <a:r>
              <a:rPr lang="en-US" sz="1200" b="0" i="0">
                <a:solidFill>
                  <a:schemeClr val="tx1"/>
                </a:solidFill>
                <a:latin typeface="Calibri"/>
                <a:ea typeface="+mn-ea"/>
                <a:cs typeface="+mn-cs"/>
              </a:rPr>
              <a:t> Melhor gerenciamento de identidades através dos Serviços de Domínio Active Directory e dos Serviços de Federação do Active Directory.</a:t>
            </a:r>
          </a:p>
          <a:p>
            <a:pPr algn="l">
              <a:spcBef>
                <a:spcPts val="0"/>
              </a:spcBef>
              <a:spcAft>
                <a:spcPts val="0"/>
              </a:spcAft>
              <a:buClr>
                <a:schemeClr val="tx1"/>
              </a:buClr>
              <a:buFontTx/>
              <a:buChar char="•"/>
            </a:pPr>
            <a:r>
              <a:rPr lang="en-US" sz="1200" b="0" i="0">
                <a:solidFill>
                  <a:schemeClr val="tx1"/>
                </a:solidFill>
                <a:latin typeface="Calibri"/>
                <a:ea typeface="+mn-ea"/>
                <a:cs typeface="+mn-cs"/>
              </a:rPr>
              <a:t> Maior conformidade aos padrões estabelecidos e às práticas recomendadas.</a:t>
            </a:r>
          </a:p>
          <a:p>
            <a:pPr algn="l">
              <a:spcBef>
                <a:spcPts val="0"/>
              </a:spcBef>
              <a:spcAft>
                <a:spcPts val="0"/>
              </a:spcAft>
              <a:buNone/>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CBA9579E-9ABF-4BDE-9E9D-5EA6C3FD84A9}" type="slidenum">
              <a:rPr lang="en-US" sz="1200" b="0" i="0">
                <a:latin typeface="Calibri"/>
                <a:ea typeface="+mn-ea"/>
                <a:cs typeface="+mn-cs"/>
              </a:rPr>
              <a:pPr algn="r">
                <a:spcBef>
                  <a:spcPts val="0"/>
                </a:spcBef>
                <a:spcAft>
                  <a:spcPts val="0"/>
                </a:spcAft>
                <a:buNone/>
              </a:pPr>
              <a:t>16</a:t>
            </a:fld>
            <a:endParaRPr lang="en-US" sz="1200" b="0" i="0">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0"/>
              </a:spcBef>
              <a:spcAft>
                <a:spcPts val="0"/>
              </a:spcAft>
              <a:buNone/>
            </a:pPr>
            <a:r>
              <a:rPr lang="en-US" sz="1200" b="0" i="0">
                <a:solidFill>
                  <a:schemeClr val="tx1"/>
                </a:solidFill>
                <a:latin typeface="Calibri"/>
                <a:ea typeface="+mn-ea"/>
                <a:cs typeface="+mn-cs"/>
              </a:rPr>
              <a:t>O recurso Core Parking, que é configurado pela Diretiva de Grupo, permite que o Windows Server 2008 R2 consolide os processos no menor número possível de núcleos de processador e suspende os núcleos inativos. Se for necessária a utilização de energia adicional no processamento, o recurso Core Parking ativa os núcleos de processador inativos para atender a demanda.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Windows Server 2008 R2 tem a habilidade de ajustar o desempenho do processador (ou "P-state") e, depois, o consumo de energia do servidor. Dependendo da arquitetura dos processadores, você pode configurar o modo como os "P-states" são ajustados, usando a Diretiva de Grupo, o que proporciona um controle maior sobre o consumo de energia.</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Windows Server 2008 R2 tem ainda a habilidade de inicializar a partir da SAN (Storage Area Network - Rede de Área de Armazenamento), o que elimina a necessidade de discos rígidos locais nos servidores individuais. E o desempenho para acesso ao armazenamento nas SANs foi bastante aprimorado. </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17</a:t>
            </a:fld>
            <a:endParaRPr lang="en-US" sz="1200" b="0" i="0">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lgn="l">
              <a:spcBef>
                <a:spcPts val="0"/>
              </a:spcBef>
              <a:spcAft>
                <a:spcPts val="0"/>
              </a:spcAft>
              <a:buNone/>
            </a:pPr>
            <a:r>
              <a:rPr lang="en-US" sz="1200" b="0" i="0" dirty="0">
                <a:solidFill>
                  <a:schemeClr val="tx1"/>
                </a:solidFill>
                <a:latin typeface="Calibri"/>
                <a:ea typeface="+mn-ea"/>
                <a:cs typeface="+mn-cs"/>
              </a:rPr>
              <a:t>O Windows Server 2008 R2 tem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série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Gerenciamento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aperfeiçoado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através</a:t>
            </a:r>
            <a:r>
              <a:rPr lang="en-US" sz="1200" b="1" i="0" dirty="0">
                <a:solidFill>
                  <a:schemeClr val="tx1"/>
                </a:solidFill>
                <a:latin typeface="Calibri"/>
                <a:ea typeface="+mn-ea"/>
                <a:cs typeface="+mn-cs"/>
              </a:rPr>
              <a:t> de consoles </a:t>
            </a:r>
            <a:r>
              <a:rPr lang="en-US" sz="1200" b="1" i="0" dirty="0" err="1">
                <a:solidFill>
                  <a:schemeClr val="tx1"/>
                </a:solidFill>
                <a:latin typeface="Calibri"/>
                <a:ea typeface="+mn-ea"/>
                <a:cs typeface="+mn-cs"/>
              </a:rPr>
              <a:t>gráficos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atualizados</a:t>
            </a:r>
            <a:r>
              <a:rPr lang="en-US" sz="1200" b="0" i="0" dirty="0">
                <a:solidFill>
                  <a:schemeClr val="tx1"/>
                </a:solidFill>
                <a:latin typeface="Calibri"/>
                <a:ea typeface="+mn-ea"/>
                <a:cs typeface="+mn-cs"/>
              </a:rPr>
              <a:t>. 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atualizado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várias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profunda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outras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funções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básicas</a:t>
            </a:r>
            <a:r>
              <a:rPr lang="en-US" sz="1200" b="0" i="0" dirty="0">
                <a:solidFill>
                  <a:schemeClr val="tx1"/>
                </a:solidFill>
                <a:latin typeface="Calibri"/>
                <a:ea typeface="+mn-ea"/>
                <a:cs typeface="+mn-cs"/>
              </a:rPr>
              <a:t> do Windows Server e com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Analisadores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Práticas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solicitação</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levada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atualização</a:t>
            </a:r>
            <a:r>
              <a:rPr lang="en-US" sz="1200" b="0" i="0" dirty="0">
                <a:solidFill>
                  <a:schemeClr val="tx1"/>
                </a:solidFill>
                <a:latin typeface="Calibri"/>
                <a:ea typeface="+mn-ea"/>
                <a:cs typeface="+mn-cs"/>
              </a:rPr>
              <a:t> do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habilidade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instalar</a:t>
            </a:r>
            <a:r>
              <a:rPr lang="en-US" sz="1200" b="0" i="0" dirty="0">
                <a:solidFill>
                  <a:schemeClr val="tx1"/>
                </a:solidFill>
                <a:latin typeface="Calibri"/>
                <a:ea typeface="+mn-ea"/>
                <a:cs typeface="+mn-cs"/>
              </a:rPr>
              <a:t> SM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quais</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tem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partir</a:t>
            </a:r>
            <a:r>
              <a:rPr lang="en-US" sz="1200" b="0" i="0" dirty="0">
                <a:solidFill>
                  <a:schemeClr val="tx1"/>
                </a:solidFill>
                <a:latin typeface="Calibri"/>
                <a:ea typeface="+mn-ea"/>
                <a:cs typeface="+mn-cs"/>
              </a:rPr>
              <a:t> de um console </a:t>
            </a:r>
            <a:r>
              <a:rPr lang="en-US" sz="1200" b="0" i="0" dirty="0" err="1">
                <a:solidFill>
                  <a:schemeClr val="tx1"/>
                </a:solidFill>
                <a:latin typeface="Calibri"/>
                <a:ea typeface="+mn-ea"/>
                <a:cs typeface="+mn-cs"/>
              </a:rPr>
              <a:t>remoto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atendemos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pedido</a:t>
            </a:r>
            <a:r>
              <a:rPr lang="en-US" sz="1200" b="0" i="0" dirty="0">
                <a:solidFill>
                  <a:schemeClr val="tx1"/>
                </a:solidFill>
                <a:latin typeface="Calibri"/>
                <a:ea typeface="+mn-ea"/>
                <a:cs typeface="+mn-cs"/>
              </a:rPr>
              <a:t> no Windows Server 2008 R2. </a:t>
            </a:r>
            <a:r>
              <a:rPr lang="en-US" sz="1200" b="0" i="0" dirty="0" err="1">
                <a:solidFill>
                  <a:schemeClr val="tx1"/>
                </a:solidFill>
                <a:latin typeface="Calibri"/>
                <a:ea typeface="+mn-ea"/>
                <a:cs typeface="+mn-cs"/>
              </a:rPr>
              <a:t>Fomos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longe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integrando</a:t>
            </a:r>
            <a:r>
              <a:rPr lang="en-US" sz="1200" b="0" i="0" baseline="0" dirty="0">
                <a:solidFill>
                  <a:schemeClr val="tx1"/>
                </a:solidFill>
                <a:latin typeface="Calibri"/>
                <a:ea typeface="+mn-ea"/>
                <a:cs typeface="+mn-cs"/>
              </a:rPr>
              <a:t> o </a:t>
            </a:r>
            <a:r>
              <a:rPr lang="en-US" sz="1200" b="0" i="0" baseline="0" dirty="0" err="1" smtClean="0">
                <a:solidFill>
                  <a:schemeClr val="tx1"/>
                </a:solidFill>
                <a:latin typeface="Calibri"/>
                <a:ea typeface="+mn-ea"/>
                <a:cs typeface="+mn-cs"/>
              </a:rPr>
              <a:t>Gerenciador</a:t>
            </a:r>
            <a:r>
              <a:rPr lang="en-US" sz="1200" b="0" i="0" baseline="0" dirty="0" smtClean="0">
                <a:solidFill>
                  <a:schemeClr val="tx1"/>
                </a:solidFill>
                <a:latin typeface="Calibri"/>
                <a:ea typeface="+mn-ea"/>
                <a:cs typeface="+mn-cs"/>
              </a:rPr>
              <a:t> de </a:t>
            </a:r>
            <a:r>
              <a:rPr lang="en-US" sz="1200" b="0" i="0" baseline="0" dirty="0" err="1" smtClean="0">
                <a:solidFill>
                  <a:schemeClr val="tx1"/>
                </a:solidFill>
                <a:latin typeface="Calibri"/>
                <a:ea typeface="+mn-ea"/>
                <a:cs typeface="+mn-cs"/>
              </a:rPr>
              <a:t>Servidor</a:t>
            </a:r>
            <a:r>
              <a:rPr lang="en-US" sz="1200" b="0" i="0" baseline="0" dirty="0" smtClean="0">
                <a:solidFill>
                  <a:schemeClr val="tx1"/>
                </a:solidFill>
                <a:latin typeface="Calibri"/>
                <a:ea typeface="+mn-ea"/>
                <a:cs typeface="+mn-cs"/>
              </a:rPr>
              <a:t> </a:t>
            </a:r>
            <a:r>
              <a:rPr lang="en-US" sz="1200" b="0" i="0" baseline="0" dirty="0">
                <a:solidFill>
                  <a:schemeClr val="tx1"/>
                </a:solidFill>
                <a:latin typeface="Calibri"/>
                <a:ea typeface="+mn-ea"/>
                <a:cs typeface="+mn-cs"/>
              </a:rPr>
              <a:t>a consoles de </a:t>
            </a:r>
            <a:r>
              <a:rPr lang="en-US" sz="1200" b="0" i="0" baseline="0" dirty="0" err="1">
                <a:solidFill>
                  <a:schemeClr val="tx1"/>
                </a:solidFill>
                <a:latin typeface="Calibri"/>
                <a:ea typeface="+mn-ea"/>
                <a:cs typeface="+mn-cs"/>
              </a:rPr>
              <a:t>gerenciamento</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carga</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trabalho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específicos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incluindo</a:t>
            </a:r>
            <a:r>
              <a:rPr lang="en-US" sz="1200" b="0" i="0" baseline="0" dirty="0">
                <a:solidFill>
                  <a:schemeClr val="tx1"/>
                </a:solidFill>
                <a:latin typeface="Calibri"/>
                <a:ea typeface="+mn-ea"/>
                <a:cs typeface="+mn-cs"/>
              </a:rPr>
              <a:t> o AD, o Hyper-V e </a:t>
            </a:r>
            <a:r>
              <a:rPr lang="en-US" sz="1200" b="0" i="0" baseline="0" dirty="0" err="1">
                <a:solidFill>
                  <a:schemeClr val="tx1"/>
                </a:solidFill>
                <a:latin typeface="Calibri"/>
                <a:ea typeface="+mn-ea"/>
                <a:cs typeface="+mn-cs"/>
              </a:rPr>
              <a:t>mais</a:t>
            </a:r>
            <a:r>
              <a:rPr lang="en-US" sz="1200" b="0" i="0" baseline="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0" i="0" baseline="0" dirty="0">
                <a:solidFill>
                  <a:schemeClr val="tx1"/>
                </a:solidFill>
                <a:latin typeface="Calibri"/>
                <a:ea typeface="+mn-ea"/>
                <a:cs typeface="+mn-cs"/>
              </a:rPr>
              <a:t>O novo </a:t>
            </a:r>
            <a:r>
              <a:rPr lang="en-US" sz="1200" b="1" i="0" baseline="0" dirty="0">
                <a:solidFill>
                  <a:schemeClr val="tx1"/>
                </a:solidFill>
                <a:latin typeface="Calibri"/>
                <a:ea typeface="+mn-ea"/>
                <a:cs typeface="+mn-cs"/>
              </a:rPr>
              <a:t>Centro </a:t>
            </a:r>
            <a:r>
              <a:rPr lang="en-US" sz="1200" b="1" i="0" baseline="0" dirty="0" err="1">
                <a:solidFill>
                  <a:schemeClr val="tx1"/>
                </a:solidFill>
                <a:latin typeface="Calibri"/>
                <a:ea typeface="+mn-ea"/>
                <a:cs typeface="+mn-cs"/>
              </a:rPr>
              <a:t>Administrativo</a:t>
            </a:r>
            <a:r>
              <a:rPr lang="en-US" sz="1200" b="1" i="0" baseline="0" dirty="0">
                <a:solidFill>
                  <a:schemeClr val="tx1"/>
                </a:solidFill>
                <a:latin typeface="Calibri"/>
                <a:ea typeface="+mn-ea"/>
                <a:cs typeface="+mn-cs"/>
              </a:rPr>
              <a:t> do Active Directory</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combina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recursos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administradores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usavam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visitar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múltiplas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áreas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uma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única</a:t>
            </a:r>
            <a:r>
              <a:rPr lang="en-US" sz="1200" b="0" i="0" baseline="0" dirty="0">
                <a:solidFill>
                  <a:schemeClr val="tx1"/>
                </a:solidFill>
                <a:latin typeface="Calibri"/>
                <a:ea typeface="+mn-ea"/>
                <a:cs typeface="+mn-cs"/>
              </a:rPr>
              <a:t> interface </a:t>
            </a:r>
            <a:r>
              <a:rPr lang="en-US" sz="1200" b="0" i="0" baseline="0" dirty="0" err="1">
                <a:solidFill>
                  <a:schemeClr val="tx1"/>
                </a:solidFill>
                <a:latin typeface="Calibri"/>
                <a:ea typeface="+mn-ea"/>
                <a:cs typeface="+mn-cs"/>
              </a:rPr>
              <a:t>coesa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Ele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foi</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escrito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inteiramente</a:t>
            </a:r>
            <a:r>
              <a:rPr lang="en-US" sz="1200" b="0" i="0" baseline="0" dirty="0">
                <a:solidFill>
                  <a:schemeClr val="tx1"/>
                </a:solidFill>
                <a:latin typeface="Calibri"/>
                <a:ea typeface="+mn-ea"/>
                <a:cs typeface="+mn-cs"/>
              </a:rPr>
              <a:t> com base no </a:t>
            </a:r>
            <a:r>
              <a:rPr lang="en-US" sz="1200" b="0" i="0" baseline="0" dirty="0" err="1">
                <a:solidFill>
                  <a:schemeClr val="tx1"/>
                </a:solidFill>
                <a:latin typeface="Calibri"/>
                <a:ea typeface="+mn-ea"/>
                <a:cs typeface="+mn-cs"/>
              </a:rPr>
              <a:t>PowerShell</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ou</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seja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todas</a:t>
            </a:r>
            <a:r>
              <a:rPr lang="en-US" sz="1200" b="0" i="0" baseline="0" dirty="0">
                <a:solidFill>
                  <a:schemeClr val="tx1"/>
                </a:solidFill>
                <a:latin typeface="Calibri"/>
                <a:ea typeface="+mn-ea"/>
                <a:cs typeface="+mn-cs"/>
              </a:rPr>
              <a:t> as </a:t>
            </a:r>
            <a:r>
              <a:rPr lang="en-US" sz="1200" b="0" i="0" baseline="0" dirty="0" err="1">
                <a:solidFill>
                  <a:schemeClr val="tx1"/>
                </a:solidFill>
                <a:latin typeface="Calibri"/>
                <a:ea typeface="+mn-ea"/>
                <a:cs typeface="+mn-cs"/>
              </a:rPr>
              <a:t>tarefas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podem</a:t>
            </a:r>
            <a:r>
              <a:rPr lang="en-US" sz="1200" b="0" i="0" baseline="0" dirty="0">
                <a:solidFill>
                  <a:schemeClr val="tx1"/>
                </a:solidFill>
                <a:latin typeface="Calibri"/>
                <a:ea typeface="+mn-ea"/>
                <a:cs typeface="+mn-cs"/>
              </a:rPr>
              <a:t> ser </a:t>
            </a:r>
            <a:r>
              <a:rPr lang="en-US" sz="1200" b="0" i="0" baseline="0" dirty="0" err="1">
                <a:solidFill>
                  <a:schemeClr val="tx1"/>
                </a:solidFill>
                <a:latin typeface="Calibri"/>
                <a:ea typeface="+mn-ea"/>
                <a:cs typeface="+mn-cs"/>
              </a:rPr>
              <a:t>feitas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tanto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linha</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comando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como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na</a:t>
            </a:r>
            <a:r>
              <a:rPr lang="en-US" sz="1200" b="0" i="0" baseline="0" dirty="0">
                <a:solidFill>
                  <a:schemeClr val="tx1"/>
                </a:solidFill>
                <a:latin typeface="Calibri"/>
                <a:ea typeface="+mn-ea"/>
                <a:cs typeface="+mn-cs"/>
              </a:rPr>
              <a:t> interface </a:t>
            </a:r>
            <a:r>
              <a:rPr lang="en-US" sz="1200" b="0" i="0" baseline="0" dirty="0" err="1">
                <a:solidFill>
                  <a:schemeClr val="tx1"/>
                </a:solidFill>
                <a:latin typeface="Calibri"/>
                <a:ea typeface="+mn-ea"/>
                <a:cs typeface="+mn-cs"/>
              </a:rPr>
              <a:t>gráfica</a:t>
            </a:r>
            <a:r>
              <a:rPr lang="en-US" sz="1200" b="0" i="0" baseline="0" dirty="0">
                <a:solidFill>
                  <a:schemeClr val="tx1"/>
                </a:solidFill>
                <a:latin typeface="Calibri"/>
                <a:ea typeface="+mn-ea"/>
                <a:cs typeface="+mn-cs"/>
              </a:rPr>
              <a:t> do </a:t>
            </a:r>
            <a:r>
              <a:rPr lang="en-US" sz="1200" b="0" i="0" baseline="0" dirty="0" err="1">
                <a:solidFill>
                  <a:schemeClr val="tx1"/>
                </a:solidFill>
                <a:latin typeface="Calibri"/>
                <a:ea typeface="+mn-ea"/>
                <a:cs typeface="+mn-cs"/>
              </a:rPr>
              <a:t>usuário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Você</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também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encontrará</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novos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recursos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controlados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por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tarefas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como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uma</a:t>
            </a:r>
            <a:r>
              <a:rPr lang="en-US" sz="1200" b="0" i="0" baseline="0" dirty="0">
                <a:solidFill>
                  <a:schemeClr val="tx1"/>
                </a:solidFill>
                <a:latin typeface="Calibri"/>
                <a:ea typeface="+mn-ea"/>
                <a:cs typeface="+mn-cs"/>
              </a:rPr>
              <a:t> nova e </a:t>
            </a:r>
            <a:r>
              <a:rPr lang="en-US" sz="1200" b="0" i="0" baseline="0" dirty="0" err="1">
                <a:solidFill>
                  <a:schemeClr val="tx1"/>
                </a:solidFill>
                <a:latin typeface="Calibri"/>
                <a:ea typeface="+mn-ea"/>
                <a:cs typeface="+mn-cs"/>
              </a:rPr>
              <a:t>ótima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Lixeira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ingressos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domínio</a:t>
            </a:r>
            <a:r>
              <a:rPr lang="en-US" sz="1200" b="0" i="0" baseline="0" dirty="0">
                <a:solidFill>
                  <a:schemeClr val="tx1"/>
                </a:solidFill>
                <a:latin typeface="Calibri"/>
                <a:ea typeface="+mn-ea"/>
                <a:cs typeface="+mn-cs"/>
              </a:rPr>
              <a:t> offline e </a:t>
            </a:r>
            <a:r>
              <a:rPr lang="en-US" sz="1200" b="0" i="0" baseline="0" dirty="0" err="1">
                <a:solidFill>
                  <a:schemeClr val="tx1"/>
                </a:solidFill>
                <a:latin typeface="Calibri"/>
                <a:ea typeface="+mn-ea"/>
                <a:cs typeface="+mn-cs"/>
              </a:rPr>
              <a:t>mais</a:t>
            </a:r>
            <a:r>
              <a:rPr lang="en-US" sz="1200" b="0" i="0" baseline="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0" i="0" baseline="0" dirty="0">
                <a:solidFill>
                  <a:schemeClr val="tx1"/>
                </a:solidFill>
                <a:latin typeface="Calibri"/>
                <a:ea typeface="+mn-ea"/>
                <a:cs typeface="+mn-cs"/>
              </a:rPr>
              <a:t>O novo </a:t>
            </a:r>
            <a:r>
              <a:rPr lang="en-US" sz="1200" b="1" i="0" baseline="0" dirty="0">
                <a:solidFill>
                  <a:schemeClr val="tx1"/>
                </a:solidFill>
                <a:latin typeface="Calibri"/>
                <a:ea typeface="+mn-ea"/>
                <a:cs typeface="+mn-cs"/>
              </a:rPr>
              <a:t>IIS Manager</a:t>
            </a:r>
            <a:r>
              <a:rPr lang="en-US" sz="1200" b="0" i="0" baseline="0" dirty="0">
                <a:solidFill>
                  <a:schemeClr val="tx1"/>
                </a:solidFill>
                <a:latin typeface="Calibri"/>
                <a:ea typeface="+mn-ea"/>
                <a:cs typeface="+mn-cs"/>
              </a:rPr>
              <a:t> é </a:t>
            </a:r>
            <a:r>
              <a:rPr lang="en-US" sz="1200" b="0" i="0" baseline="0" dirty="0" err="1">
                <a:solidFill>
                  <a:schemeClr val="tx1"/>
                </a:solidFill>
                <a:latin typeface="Calibri"/>
                <a:ea typeface="+mn-ea"/>
                <a:cs typeface="+mn-cs"/>
              </a:rPr>
              <a:t>outro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exemplo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integração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profunda</a:t>
            </a:r>
            <a:r>
              <a:rPr lang="en-US" sz="1200" b="0" i="0" baseline="0" dirty="0">
                <a:solidFill>
                  <a:schemeClr val="tx1"/>
                </a:solidFill>
                <a:latin typeface="Calibri"/>
                <a:ea typeface="+mn-ea"/>
                <a:cs typeface="+mn-cs"/>
              </a:rPr>
              <a:t> entre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consoles de </a:t>
            </a:r>
            <a:r>
              <a:rPr lang="en-US" sz="1200" b="0" i="0" baseline="0" dirty="0" err="1">
                <a:solidFill>
                  <a:schemeClr val="tx1"/>
                </a:solidFill>
                <a:latin typeface="Calibri"/>
                <a:ea typeface="+mn-ea"/>
                <a:cs typeface="+mn-cs"/>
              </a:rPr>
              <a:t>gerenciamento</a:t>
            </a:r>
            <a:r>
              <a:rPr lang="en-US" sz="1200" b="0" i="0" baseline="0" dirty="0">
                <a:solidFill>
                  <a:schemeClr val="tx1"/>
                </a:solidFill>
                <a:latin typeface="Calibri"/>
                <a:ea typeface="+mn-ea"/>
                <a:cs typeface="+mn-cs"/>
              </a:rPr>
              <a:t> do R2 e o </a:t>
            </a:r>
            <a:r>
              <a:rPr lang="en-US" sz="1200" b="0" i="0" baseline="0" dirty="0" err="1">
                <a:solidFill>
                  <a:schemeClr val="tx1"/>
                </a:solidFill>
                <a:latin typeface="Calibri"/>
                <a:ea typeface="+mn-ea"/>
                <a:cs typeface="+mn-cs"/>
              </a:rPr>
              <a:t>PowerShell</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Usando</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provedor</a:t>
            </a:r>
            <a:r>
              <a:rPr lang="en-US" sz="1200" b="0" i="0" baseline="0" dirty="0">
                <a:solidFill>
                  <a:schemeClr val="tx1"/>
                </a:solidFill>
                <a:latin typeface="Calibri"/>
                <a:ea typeface="+mn-ea"/>
                <a:cs typeface="+mn-cs"/>
              </a:rPr>
              <a:t> do </a:t>
            </a:r>
            <a:r>
              <a:rPr lang="en-US" sz="1200" b="0" i="0" baseline="0" dirty="0" err="1">
                <a:solidFill>
                  <a:schemeClr val="tx1"/>
                </a:solidFill>
                <a:latin typeface="Calibri"/>
                <a:ea typeface="+mn-ea"/>
                <a:cs typeface="+mn-cs"/>
              </a:rPr>
              <a:t>PowerShell</a:t>
            </a:r>
            <a:r>
              <a:rPr lang="en-US" sz="1200" b="0" i="0" baseline="0" dirty="0">
                <a:solidFill>
                  <a:schemeClr val="tx1"/>
                </a:solidFill>
                <a:latin typeface="Calibri"/>
                <a:ea typeface="+mn-ea"/>
                <a:cs typeface="+mn-cs"/>
              </a:rPr>
              <a:t>, o IIS Manager </a:t>
            </a:r>
            <a:r>
              <a:rPr lang="en-US" sz="1200" b="0" i="0" baseline="0" dirty="0" err="1">
                <a:solidFill>
                  <a:schemeClr val="tx1"/>
                </a:solidFill>
                <a:latin typeface="Calibri"/>
                <a:ea typeface="+mn-ea"/>
                <a:cs typeface="+mn-cs"/>
              </a:rPr>
              <a:t>não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só</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facilita</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gerenciamento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da</a:t>
            </a:r>
            <a:r>
              <a:rPr lang="en-US" sz="1200" b="0" i="0" baseline="0" dirty="0">
                <a:solidFill>
                  <a:schemeClr val="tx1"/>
                </a:solidFill>
                <a:latin typeface="Calibri"/>
                <a:ea typeface="+mn-ea"/>
                <a:cs typeface="+mn-cs"/>
              </a:rPr>
              <a:t> Web </a:t>
            </a:r>
            <a:r>
              <a:rPr lang="en-US" sz="1200" b="0" i="0" baseline="0" dirty="0" err="1">
                <a:solidFill>
                  <a:schemeClr val="tx1"/>
                </a:solidFill>
                <a:latin typeface="Calibri"/>
                <a:ea typeface="+mn-ea"/>
                <a:cs typeface="+mn-cs"/>
              </a:rPr>
              <a:t>em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geral</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como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também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habilita</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gerenciamento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remoto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até</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mesmo</a:t>
            </a:r>
            <a:r>
              <a:rPr lang="en-US" sz="1200" b="0" i="0" baseline="0" dirty="0">
                <a:solidFill>
                  <a:schemeClr val="tx1"/>
                </a:solidFill>
                <a:latin typeface="Calibri"/>
                <a:ea typeface="+mn-ea"/>
                <a:cs typeface="+mn-cs"/>
              </a:rPr>
              <a:t> no Server Core.</a:t>
            </a:r>
          </a:p>
          <a:p>
            <a:pPr algn="l">
              <a:spcBef>
                <a:spcPts val="0"/>
              </a:spcBef>
              <a:spcAft>
                <a:spcPts val="0"/>
              </a:spcAft>
              <a:buNone/>
            </a:pPr>
            <a:endParaRPr lang="en-US" dirty="0" smtClean="0"/>
          </a:p>
          <a:p>
            <a:pPr algn="l">
              <a:spcBef>
                <a:spcPts val="0"/>
              </a:spcBef>
              <a:spcAft>
                <a:spcPts val="0"/>
              </a:spcAft>
              <a:buNone/>
            </a:pPr>
            <a:r>
              <a:rPr lang="en-US" sz="1200" b="1" i="0" baseline="0" dirty="0">
                <a:solidFill>
                  <a:schemeClr val="tx1"/>
                </a:solidFill>
                <a:latin typeface="Calibri"/>
                <a:ea typeface="+mn-ea"/>
                <a:cs typeface="+mn-cs"/>
              </a:rPr>
              <a:t>O Hyper-V Manager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também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inclui</a:t>
            </a:r>
            <a:r>
              <a:rPr lang="en-US" sz="1200" b="0" i="0" baseline="0" dirty="0">
                <a:solidFill>
                  <a:schemeClr val="tx1"/>
                </a:solidFill>
                <a:latin typeface="Calibri"/>
                <a:ea typeface="+mn-ea"/>
                <a:cs typeface="+mn-cs"/>
              </a:rPr>
              <a:t> novas </a:t>
            </a:r>
            <a:r>
              <a:rPr lang="en-US" sz="1200" b="0" i="0" baseline="0" dirty="0" err="1">
                <a:solidFill>
                  <a:schemeClr val="tx1"/>
                </a:solidFill>
                <a:latin typeface="Calibri"/>
                <a:ea typeface="+mn-ea"/>
                <a:cs typeface="+mn-cs"/>
              </a:rPr>
              <a:t>ferramentas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gerenciamento</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máquinas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virtuais</a:t>
            </a:r>
            <a:r>
              <a:rPr lang="en-US" sz="1200" b="0" i="0" baseline="0" dirty="0">
                <a:solidFill>
                  <a:schemeClr val="tx1"/>
                </a:solidFill>
                <a:latin typeface="Calibri"/>
                <a:ea typeface="+mn-ea"/>
                <a:cs typeface="+mn-cs"/>
              </a:rPr>
              <a:t>, com </a:t>
            </a:r>
            <a:r>
              <a:rPr lang="en-US" sz="1200" b="0" i="0" baseline="0" dirty="0" err="1">
                <a:solidFill>
                  <a:schemeClr val="tx1"/>
                </a:solidFill>
                <a:latin typeface="Calibri"/>
                <a:ea typeface="+mn-ea"/>
                <a:cs typeface="+mn-cs"/>
              </a:rPr>
              <a:t>destaque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 </a:t>
            </a:r>
            <a:r>
              <a:rPr lang="en-US" sz="1200" b="0" i="0" baseline="0" dirty="0" smtClean="0">
                <a:solidFill>
                  <a:schemeClr val="tx1"/>
                </a:solidFill>
                <a:latin typeface="Calibri"/>
                <a:ea typeface="+mn-ea"/>
                <a:cs typeface="+mn-cs"/>
              </a:rPr>
              <a:t>Live Migration. </a:t>
            </a:r>
            <a:r>
              <a:rPr lang="en-US" sz="1200" b="0" i="0" baseline="0" dirty="0" err="1">
                <a:solidFill>
                  <a:schemeClr val="tx1"/>
                </a:solidFill>
                <a:latin typeface="Calibri"/>
                <a:ea typeface="+mn-ea"/>
                <a:cs typeface="+mn-cs"/>
              </a:rPr>
              <a:t>Mas</a:t>
            </a:r>
            <a:r>
              <a:rPr lang="en-US" sz="1200" b="0" i="0" baseline="0" dirty="0">
                <a:solidFill>
                  <a:schemeClr val="tx1"/>
                </a:solidFill>
                <a:latin typeface="Calibri"/>
                <a:ea typeface="+mn-ea"/>
                <a:cs typeface="+mn-cs"/>
              </a:rPr>
              <a:t> boa parte </a:t>
            </a:r>
            <a:r>
              <a:rPr lang="en-US" sz="1200" b="0" i="0" baseline="0" dirty="0" err="1">
                <a:solidFill>
                  <a:schemeClr val="tx1"/>
                </a:solidFill>
                <a:latin typeface="Calibri"/>
                <a:ea typeface="+mn-ea"/>
                <a:cs typeface="+mn-cs"/>
              </a:rPr>
              <a:t>dessa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funcionalidade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foi</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espelhada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próxima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versão</a:t>
            </a:r>
            <a:r>
              <a:rPr lang="en-US" sz="1200" b="0" i="0" baseline="0" dirty="0">
                <a:solidFill>
                  <a:schemeClr val="tx1"/>
                </a:solidFill>
                <a:latin typeface="Calibri"/>
                <a:ea typeface="+mn-ea"/>
                <a:cs typeface="+mn-cs"/>
              </a:rPr>
              <a:t> do System Center Virtual Machine Manager 2008,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será</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ferramenta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escolhida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gerenciar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grandes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instalações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virtualizadas</a:t>
            </a:r>
            <a:r>
              <a:rPr lang="en-US" sz="1200" b="0" i="0" baseline="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Melhor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gerenciamento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remoto</a:t>
            </a:r>
            <a:r>
              <a:rPr lang="en-US" sz="1200" b="1" i="0" dirty="0">
                <a:solidFill>
                  <a:schemeClr val="tx1"/>
                </a:solidFill>
                <a:latin typeface="Calibri"/>
                <a:ea typeface="+mn-ea"/>
                <a:cs typeface="+mn-cs"/>
              </a:rPr>
              <a:t> a </a:t>
            </a:r>
            <a:r>
              <a:rPr lang="en-US" sz="1200" b="1" i="0" dirty="0" err="1">
                <a:solidFill>
                  <a:schemeClr val="tx1"/>
                </a:solidFill>
                <a:latin typeface="Calibri"/>
                <a:ea typeface="+mn-ea"/>
                <a:cs typeface="+mn-cs"/>
              </a:rPr>
              <a:t>partir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da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linha</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comando</a:t>
            </a:r>
            <a:r>
              <a:rPr lang="en-US" sz="1200" b="1" i="0" dirty="0">
                <a:solidFill>
                  <a:schemeClr val="tx1"/>
                </a:solidFill>
                <a:latin typeface="Calibri"/>
                <a:ea typeface="+mn-ea"/>
                <a:cs typeface="+mn-cs"/>
              </a:rPr>
              <a:t> e de scripts </a:t>
            </a:r>
            <a:r>
              <a:rPr lang="en-US" sz="1200" b="1" i="0" dirty="0" err="1">
                <a:solidFill>
                  <a:schemeClr val="tx1"/>
                </a:solidFill>
                <a:latin typeface="Calibri"/>
                <a:ea typeface="+mn-ea"/>
                <a:cs typeface="+mn-cs"/>
              </a:rPr>
              <a:t>automatizados</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versão</a:t>
            </a:r>
            <a:r>
              <a:rPr lang="en-US" sz="1200" b="0" i="0" dirty="0">
                <a:solidFill>
                  <a:schemeClr val="tx1"/>
                </a:solidFill>
                <a:latin typeface="Calibri"/>
                <a:ea typeface="+mn-ea"/>
                <a:cs typeface="+mn-cs"/>
              </a:rPr>
              <a:t> 2.0 tem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série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cenários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possível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executar</a:t>
            </a:r>
            <a:r>
              <a:rPr lang="en-US" sz="1200" b="0" i="0" dirty="0">
                <a:solidFill>
                  <a:schemeClr val="tx1"/>
                </a:solidFill>
                <a:latin typeface="Calibri"/>
                <a:ea typeface="+mn-ea"/>
                <a:cs typeface="+mn-cs"/>
              </a:rPr>
              <a:t> scripts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computadores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múltiplos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profissionais</a:t>
            </a:r>
            <a:r>
              <a:rPr lang="en-US" sz="1200" b="0" i="0" dirty="0">
                <a:solidFill>
                  <a:schemeClr val="tx1"/>
                </a:solidFill>
                <a:latin typeface="Calibri"/>
                <a:ea typeface="+mn-ea"/>
                <a:cs typeface="+mn-cs"/>
              </a:rPr>
              <a:t> de TI </a:t>
            </a:r>
            <a:r>
              <a:rPr lang="en-US" sz="1200" b="0" i="0" dirty="0" err="1">
                <a:solidFill>
                  <a:schemeClr val="tx1"/>
                </a:solidFill>
                <a:latin typeface="Calibri"/>
                <a:ea typeface="+mn-ea"/>
                <a:cs typeface="+mn-cs"/>
              </a:rPr>
              <a:t>executem</a:t>
            </a:r>
            <a:r>
              <a:rPr lang="en-US" sz="1200" b="0" i="0" dirty="0">
                <a:solidFill>
                  <a:schemeClr val="tx1"/>
                </a:solidFill>
                <a:latin typeface="Calibri"/>
                <a:ea typeface="+mn-ea"/>
                <a:cs typeface="+mn-cs"/>
              </a:rPr>
              <a:t> scripts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único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computador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simultaneamente</a:t>
            </a:r>
            <a:r>
              <a:rPr lang="en-US" sz="1200" b="0" i="0" dirty="0">
                <a:solidFill>
                  <a:schemeClr val="tx1"/>
                </a:solidFill>
                <a:latin typeface="Calibri"/>
                <a:ea typeface="+mn-ea"/>
                <a:cs typeface="+mn-cs"/>
              </a:rPr>
              <a:t>.</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7164C8AD-FCAF-422D-A981-60DE594B33E1}" type="slidenum">
              <a:rPr lang="en-US" sz="1200" b="0" i="0">
                <a:latin typeface="Calibri"/>
                <a:ea typeface="+mn-ea"/>
                <a:cs typeface="+mn-cs"/>
              </a:rPr>
              <a:pPr algn="r">
                <a:spcBef>
                  <a:spcPts val="0"/>
                </a:spcBef>
                <a:spcAft>
                  <a:spcPts val="0"/>
                </a:spcAft>
                <a:buNone/>
              </a:pPr>
              <a:t>18</a:t>
            </a:fld>
            <a:endParaRPr lang="en-US" sz="1200" b="0" i="0">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O PowerShell versão 2.0 possui suporte para os seguintes cenários de gerenciamento remoto: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Um profissional de TI executando scripts em múltiplos computadores a partir de um único console</a:t>
            </a:r>
            <a:r>
              <a:rPr lang="en-US" sz="1200" b="0" i="0">
                <a:solidFill>
                  <a:schemeClr val="tx1"/>
                </a:solidFill>
                <a:latin typeface="Calibri"/>
                <a:ea typeface="+mn-ea"/>
                <a:cs typeface="+mn-cs"/>
              </a:rPr>
              <a:t>. Esse cenário também é conhecido como </a:t>
            </a:r>
            <a:r>
              <a:rPr lang="en-US" sz="1200" b="0" i="1">
                <a:solidFill>
                  <a:schemeClr val="tx1"/>
                </a:solidFill>
                <a:latin typeface="Calibri"/>
                <a:ea typeface="+mn-ea"/>
                <a:cs typeface="+mn-cs"/>
              </a:rPr>
              <a:t>cenário de fan-out</a:t>
            </a:r>
            <a:r>
              <a:rPr lang="en-US" sz="1200" b="0" i="0">
                <a:solidFill>
                  <a:schemeClr val="tx1"/>
                </a:solidFill>
                <a:latin typeface="Calibri"/>
                <a:ea typeface="+mn-ea"/>
                <a:cs typeface="+mn-cs"/>
              </a:rPr>
              <a:t>. O profissional de TI pode ter diferentes níveis de acesso com base em suas credenciais. Isso é útil para a automação em grande escala.</a:t>
            </a:r>
          </a:p>
          <a:p>
            <a:pPr algn="l">
              <a:spcBef>
                <a:spcPts val="0"/>
              </a:spcBef>
              <a:spcAft>
                <a:spcPts val="0"/>
              </a:spcAft>
              <a:buNone/>
            </a:pPr>
            <a:r>
              <a:rPr lang="en-US" sz="1200" b="1" i="0">
                <a:solidFill>
                  <a:schemeClr val="tx1"/>
                </a:solidFill>
                <a:latin typeface="Calibri"/>
                <a:ea typeface="+mn-ea"/>
                <a:cs typeface="+mn-cs"/>
              </a:rPr>
              <a:t>Muitos profissionais de TI executando scripts em um único computador</a:t>
            </a:r>
            <a:r>
              <a:rPr lang="en-US" sz="1200" b="0" i="0">
                <a:solidFill>
                  <a:schemeClr val="tx1"/>
                </a:solidFill>
                <a:latin typeface="Calibri"/>
                <a:ea typeface="+mn-ea"/>
                <a:cs typeface="+mn-cs"/>
              </a:rPr>
              <a:t>. Esse cenário também é conhecido como </a:t>
            </a:r>
            <a:r>
              <a:rPr lang="en-US" sz="1200" b="0" i="1">
                <a:solidFill>
                  <a:schemeClr val="tx1"/>
                </a:solidFill>
                <a:latin typeface="Calibri"/>
                <a:ea typeface="+mn-ea"/>
                <a:cs typeface="+mn-cs"/>
              </a:rPr>
              <a:t>cenário de fan-in</a:t>
            </a:r>
            <a:r>
              <a:rPr lang="en-US" sz="1200" b="0" i="0">
                <a:solidFill>
                  <a:schemeClr val="tx1"/>
                </a:solidFill>
                <a:latin typeface="Calibri"/>
                <a:ea typeface="+mn-ea"/>
                <a:cs typeface="+mn-cs"/>
              </a:rPr>
              <a:t>. Cada profissional de TI pode ter um nível personalizado de acesso com base em suas credenciais. Isso proporciona a automação da Administração Delegada, que é útil para Serviços Hospedados.</a:t>
            </a:r>
          </a:p>
          <a:p>
            <a:pPr algn="l">
              <a:spcBef>
                <a:spcPts val="0"/>
              </a:spcBef>
              <a:spcAft>
                <a:spcPts val="0"/>
              </a:spcAft>
              <a:buNone/>
            </a:pPr>
            <a:r>
              <a:rPr lang="en-US" sz="1200" b="1" i="0">
                <a:solidFill>
                  <a:schemeClr val="tx1"/>
                </a:solidFill>
                <a:latin typeface="Calibri"/>
                <a:ea typeface="+mn-ea"/>
                <a:cs typeface="+mn-cs"/>
              </a:rPr>
              <a:t>Um profissional de TI executando scripts interativamente em um único computador remoto</a:t>
            </a:r>
            <a:r>
              <a:rPr lang="en-US" sz="1200" b="0" i="0">
                <a:solidFill>
                  <a:schemeClr val="tx1"/>
                </a:solidFill>
                <a:latin typeface="Calibri"/>
                <a:ea typeface="+mn-ea"/>
                <a:cs typeface="+mn-cs"/>
              </a:rPr>
              <a:t>. Esse cenário também é conhecido como </a:t>
            </a:r>
            <a:r>
              <a:rPr lang="en-US" sz="1200" b="0" i="1">
                <a:solidFill>
                  <a:schemeClr val="tx1"/>
                </a:solidFill>
                <a:latin typeface="Calibri"/>
                <a:ea typeface="+mn-ea"/>
                <a:cs typeface="+mn-cs"/>
              </a:rPr>
              <a:t>cenário um para um</a:t>
            </a:r>
            <a:r>
              <a:rPr lang="en-US" sz="1200" b="0" i="0">
                <a:solidFill>
                  <a:schemeClr val="tx1"/>
                </a:solidFill>
                <a:latin typeface="Calibri"/>
                <a:ea typeface="+mn-ea"/>
                <a:cs typeface="+mn-cs"/>
              </a:rPr>
              <a:t>.</a:t>
            </a:r>
          </a:p>
          <a:p>
            <a:pPr algn="l">
              <a:spcBef>
                <a:spcPts val="0"/>
              </a:spcBef>
              <a:spcAft>
                <a:spcPts val="0"/>
              </a:spcAft>
              <a:buNone/>
            </a:pPr>
            <a:r>
              <a:rPr lang="en-US" sz="1200" b="1" i="0">
                <a:solidFill>
                  <a:schemeClr val="tx1"/>
                </a:solidFill>
                <a:latin typeface="Calibri"/>
                <a:ea typeface="+mn-ea"/>
                <a:cs typeface="+mn-cs"/>
              </a:rPr>
              <a:t>Execute os scripts do PowerShell como um trabalho em segundo plano</a:t>
            </a:r>
            <a:r>
              <a:rPr lang="en-US" sz="1200" b="0" i="0">
                <a:solidFill>
                  <a:schemeClr val="tx1"/>
                </a:solidFill>
                <a:latin typeface="Calibri"/>
                <a:ea typeface="+mn-ea"/>
                <a:cs typeface="+mn-cs"/>
              </a:rPr>
              <a:t>. Esse cenário permite executar um comando ou uma expressão do PowerShell de modo assíncrono (no segundo plano), sem interagir com o console. O prompt de comando retorna imediatamente e você pode consultar os resultados do trabalho de forma interativa. Você pode executar trabalhos em segundo plano em um computador local ou remoto.</a:t>
            </a:r>
          </a:p>
          <a:p>
            <a:pPr algn="l">
              <a:spcBef>
                <a:spcPts val="0"/>
              </a:spcBef>
              <a:spcAft>
                <a:spcPts val="0"/>
              </a:spcAft>
              <a:buNone/>
            </a:pPr>
            <a:endParaRPr lang="en-US" dirty="0" smtClean="0"/>
          </a:p>
          <a:p>
            <a:pPr algn="l">
              <a:spcBef>
                <a:spcPts val="0"/>
              </a:spcBef>
              <a:spcAft>
                <a:spcPts val="0"/>
              </a:spcAft>
              <a:buNone/>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8DC659F9-C348-469A-902A-F2F6A3487D99}" type="slidenum">
              <a:rPr lang="en-US" sz="1200" b="0" i="0">
                <a:latin typeface="Calibri"/>
                <a:ea typeface="+mn-ea"/>
                <a:cs typeface="+mn-cs"/>
              </a:rPr>
              <a:pPr algn="r">
                <a:spcBef>
                  <a:spcPts val="0"/>
                </a:spcBef>
                <a:spcAft>
                  <a:spcPts val="0"/>
                </a:spcAft>
                <a:buNone/>
              </a:pPr>
              <a:t>19</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spcBef>
                <a:spcPts val="400"/>
              </a:spcBef>
              <a:spcAft>
                <a:spcPts val="300"/>
              </a:spcAft>
              <a:buNone/>
            </a:pPr>
            <a:r>
              <a:rPr lang="en-US" sz="1200" b="1" i="0" dirty="0">
                <a:solidFill>
                  <a:schemeClr val="tx1"/>
                </a:solidFill>
                <a:latin typeface="Segoe"/>
                <a:ea typeface="+mn-ea"/>
                <a:cs typeface="+mn-cs"/>
              </a:rPr>
              <a:t>O Windows</a:t>
            </a:r>
            <a:r>
              <a:rPr lang="en-US" sz="1200" b="1" i="0" baseline="30000" dirty="0">
                <a:solidFill>
                  <a:schemeClr val="tx1"/>
                </a:solidFill>
                <a:latin typeface="Segoe"/>
                <a:ea typeface="+mn-ea"/>
                <a:cs typeface="+mn-cs"/>
              </a:rPr>
              <a:t>®</a:t>
            </a:r>
            <a:r>
              <a:rPr lang="en-US" sz="1200" b="1" i="0" dirty="0">
                <a:solidFill>
                  <a:schemeClr val="tx1"/>
                </a:solidFill>
                <a:latin typeface="Segoe"/>
                <a:ea typeface="+mn-ea"/>
                <a:cs typeface="+mn-cs"/>
              </a:rPr>
              <a:t> Server</a:t>
            </a:r>
            <a:r>
              <a:rPr lang="en-US" sz="1200" b="1" i="0" baseline="30000" dirty="0">
                <a:solidFill>
                  <a:schemeClr val="tx1"/>
                </a:solidFill>
                <a:latin typeface="Segoe"/>
                <a:ea typeface="+mn-ea"/>
                <a:cs typeface="+mn-cs"/>
              </a:rPr>
              <a:t>®</a:t>
            </a:r>
            <a:r>
              <a:rPr lang="en-US" sz="1200" b="1" i="0" dirty="0">
                <a:solidFill>
                  <a:schemeClr val="tx1"/>
                </a:solidFill>
                <a:latin typeface="Segoe"/>
                <a:ea typeface="+mn-ea"/>
                <a:cs typeface="+mn-cs"/>
              </a:rPr>
              <a:t> 2008 R2 </a:t>
            </a:r>
            <a:r>
              <a:rPr lang="en-US" sz="1200" b="1" i="0" dirty="0" err="1">
                <a:solidFill>
                  <a:schemeClr val="tx1"/>
                </a:solidFill>
                <a:latin typeface="Segoe"/>
                <a:ea typeface="+mn-ea"/>
                <a:cs typeface="+mn-cs"/>
              </a:rPr>
              <a:t>foi</a:t>
            </a:r>
            <a:r>
              <a:rPr lang="en-US" sz="1200" b="1" i="0" dirty="0">
                <a:solidFill>
                  <a:schemeClr val="tx1"/>
                </a:solidFill>
                <a:latin typeface="Segoe"/>
                <a:ea typeface="+mn-ea"/>
                <a:cs typeface="+mn-cs"/>
              </a:rPr>
              <a:t> </a:t>
            </a:r>
            <a:r>
              <a:rPr lang="en-US" sz="1200" b="1" i="0" dirty="0" err="1">
                <a:solidFill>
                  <a:schemeClr val="tx1"/>
                </a:solidFill>
                <a:latin typeface="Segoe"/>
                <a:ea typeface="+mn-ea"/>
                <a:cs typeface="+mn-cs"/>
              </a:rPr>
              <a:t>construído</a:t>
            </a:r>
            <a:r>
              <a:rPr lang="en-US" sz="1200" b="1" i="0" dirty="0">
                <a:solidFill>
                  <a:schemeClr val="tx1"/>
                </a:solidFill>
                <a:latin typeface="Segoe"/>
                <a:ea typeface="+mn-ea"/>
                <a:cs typeface="+mn-cs"/>
              </a:rPr>
              <a:t> com base no Windows Server 2008.</a:t>
            </a:r>
          </a:p>
          <a:p>
            <a:pPr algn="l">
              <a:spcBef>
                <a:spcPts val="400"/>
              </a:spcBef>
              <a:spcAft>
                <a:spcPts val="300"/>
              </a:spcAft>
              <a:buNone/>
            </a:pPr>
            <a:r>
              <a:rPr lang="en-US" sz="1200" b="0" i="0" dirty="0" err="1">
                <a:solidFill>
                  <a:schemeClr val="tx1"/>
                </a:solidFill>
                <a:latin typeface="Calibri"/>
                <a:ea typeface="+mn-ea"/>
                <a:cs typeface="+mn-cs"/>
              </a:rPr>
              <a:t>Trata</a:t>
            </a:r>
            <a:r>
              <a:rPr lang="en-US" sz="1200" b="0" i="0" dirty="0">
                <a:solidFill>
                  <a:schemeClr val="tx1"/>
                </a:solidFill>
                <a:latin typeface="Calibri"/>
                <a:ea typeface="+mn-ea"/>
                <a:cs typeface="+mn-cs"/>
              </a:rPr>
              <a:t>-se de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versão</a:t>
            </a:r>
            <a:r>
              <a:rPr lang="en-US" sz="1200" b="0" i="0" dirty="0">
                <a:solidFill>
                  <a:schemeClr val="tx1"/>
                </a:solidFill>
                <a:latin typeface="Calibri"/>
                <a:ea typeface="+mn-ea"/>
                <a:cs typeface="+mn-cs"/>
              </a:rPr>
              <a:t> incremental do Windows Server 2008 – e é </a:t>
            </a:r>
            <a:r>
              <a:rPr lang="en-US" sz="1200" b="0" i="0" dirty="0" err="1">
                <a:solidFill>
                  <a:schemeClr val="tx1"/>
                </a:solidFill>
                <a:latin typeface="Calibri"/>
                <a:ea typeface="+mn-ea"/>
                <a:cs typeface="+mn-cs"/>
              </a:rPr>
              <a:t>apenas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segunda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vez</a:t>
            </a:r>
            <a:r>
              <a:rPr lang="en-US" sz="1200" b="1"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as </a:t>
            </a:r>
            <a:r>
              <a:rPr lang="en-US" sz="1200" b="0" i="0" dirty="0" err="1">
                <a:solidFill>
                  <a:schemeClr val="tx1"/>
                </a:solidFill>
                <a:latin typeface="Calibri"/>
                <a:ea typeface="+mn-ea"/>
                <a:cs typeface="+mn-cs"/>
              </a:rPr>
              <a:t>versões</a:t>
            </a:r>
            <a:r>
              <a:rPr lang="en-US" sz="1200" b="0" i="0" dirty="0">
                <a:solidFill>
                  <a:schemeClr val="tx1"/>
                </a:solidFill>
                <a:latin typeface="Calibri"/>
                <a:ea typeface="+mn-ea"/>
                <a:cs typeface="+mn-cs"/>
              </a:rPr>
              <a:t> Windows Client e Server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1" i="0" dirty="0" err="1">
                <a:solidFill>
                  <a:schemeClr val="tx1"/>
                </a:solidFill>
                <a:latin typeface="Calibri"/>
                <a:ea typeface="+mn-ea"/>
                <a:cs typeface="+mn-cs"/>
              </a:rPr>
              <a:t>lançadas</a:t>
            </a:r>
            <a:r>
              <a:rPr lang="en-US" sz="1200" b="0" i="0" dirty="0">
                <a:solidFill>
                  <a:schemeClr val="tx1"/>
                </a:solidFill>
                <a:latin typeface="Calibri"/>
                <a:ea typeface="+mn-ea"/>
                <a:cs typeface="+mn-cs"/>
              </a:rPr>
              <a:t> </a:t>
            </a:r>
            <a:r>
              <a:rPr lang="en-US" sz="1200" b="1" i="0" dirty="0" err="1">
                <a:solidFill>
                  <a:schemeClr val="tx1"/>
                </a:solidFill>
                <a:latin typeface="Calibri"/>
                <a:ea typeface="+mn-ea"/>
                <a:cs typeface="+mn-cs"/>
              </a:rPr>
              <a:t>simultaneamente</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(a </a:t>
            </a:r>
            <a:r>
              <a:rPr lang="en-US" sz="1200" b="0" i="0" dirty="0" err="1">
                <a:solidFill>
                  <a:schemeClr val="tx1"/>
                </a:solidFill>
                <a:latin typeface="Calibri"/>
                <a:ea typeface="+mn-ea"/>
                <a:cs typeface="+mn-cs"/>
              </a:rPr>
              <a:t>primeira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vez</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com o Windows 2000 Server</a:t>
            </a:r>
            <a:r>
              <a:rPr lang="en-US" sz="1200" b="1" i="0" baseline="30000" dirty="0">
                <a:solidFill>
                  <a:schemeClr val="tx1"/>
                </a:solidFill>
                <a:latin typeface="Segoe"/>
                <a:ea typeface="+mn-ea"/>
                <a:cs typeface="+mn-cs"/>
              </a:rPr>
              <a:t>®</a:t>
            </a:r>
            <a:r>
              <a:rPr lang="en-US" sz="1200" b="0" i="0" dirty="0">
                <a:solidFill>
                  <a:schemeClr val="tx1"/>
                </a:solidFill>
                <a:latin typeface="Calibri"/>
                <a:ea typeface="+mn-ea"/>
                <a:cs typeface="+mn-cs"/>
              </a:rPr>
              <a:t>). O</a:t>
            </a:r>
            <a:r>
              <a:rPr lang="en-US" sz="1200" b="0" i="0" baseline="0" dirty="0">
                <a:solidFill>
                  <a:schemeClr val="tx1"/>
                </a:solidFill>
                <a:latin typeface="Calibri"/>
                <a:ea typeface="+mn-ea"/>
                <a:cs typeface="+mn-cs"/>
              </a:rPr>
              <a:t> Windows 7 </a:t>
            </a:r>
            <a:r>
              <a:rPr lang="en-US" sz="1200" b="0" i="0" baseline="0" dirty="0" err="1">
                <a:solidFill>
                  <a:schemeClr val="tx1"/>
                </a:solidFill>
                <a:latin typeface="Calibri"/>
                <a:ea typeface="+mn-ea"/>
                <a:cs typeface="+mn-cs"/>
              </a:rPr>
              <a:t>está</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disponível</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nas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versões</a:t>
            </a:r>
            <a:r>
              <a:rPr lang="en-US" sz="1200" b="0" i="0" baseline="0" dirty="0">
                <a:solidFill>
                  <a:schemeClr val="tx1"/>
                </a:solidFill>
                <a:latin typeface="Calibri"/>
                <a:ea typeface="+mn-ea"/>
                <a:cs typeface="+mn-cs"/>
              </a:rPr>
              <a:t> de 32 e de 64 bits, </a:t>
            </a:r>
            <a:r>
              <a:rPr lang="en-US" sz="1200" b="0" i="0" baseline="0" dirty="0" err="1">
                <a:solidFill>
                  <a:schemeClr val="tx1"/>
                </a:solidFill>
                <a:latin typeface="Calibri"/>
                <a:ea typeface="+mn-ea"/>
                <a:cs typeface="+mn-cs"/>
              </a:rPr>
              <a:t>mas</a:t>
            </a:r>
            <a:r>
              <a:rPr lang="en-US" sz="1200" b="0" i="0" baseline="0" dirty="0">
                <a:solidFill>
                  <a:schemeClr val="tx1"/>
                </a:solidFill>
                <a:latin typeface="Calibri"/>
                <a:ea typeface="+mn-ea"/>
                <a:cs typeface="+mn-cs"/>
              </a:rPr>
              <a:t> o R2</a:t>
            </a:r>
            <a:r>
              <a:rPr lang="en-US" sz="1200" b="0" i="0" dirty="0">
                <a:solidFill>
                  <a:schemeClr val="tx1"/>
                </a:solidFill>
                <a:latin typeface="Calibri"/>
                <a:ea typeface="+mn-ea"/>
                <a:cs typeface="+mn-cs"/>
              </a:rPr>
              <a:t> é o </a:t>
            </a:r>
            <a:r>
              <a:rPr lang="en-US" sz="1200" b="0" i="0" dirty="0" err="1">
                <a:solidFill>
                  <a:schemeClr val="tx1"/>
                </a:solidFill>
                <a:latin typeface="Calibri"/>
                <a:ea typeface="+mn-ea"/>
                <a:cs typeface="+mn-cs"/>
              </a:rPr>
              <a:t>primeiro</a:t>
            </a:r>
            <a:r>
              <a:rPr lang="en-US" sz="1200" b="1" i="0" dirty="0">
                <a:solidFill>
                  <a:schemeClr val="tx1"/>
                </a:solidFill>
                <a:latin typeface="Calibri"/>
                <a:ea typeface="+mn-ea"/>
                <a:cs typeface="+mn-cs"/>
              </a:rPr>
              <a:t> a ser </a:t>
            </a:r>
            <a:r>
              <a:rPr lang="en-US" sz="1200" b="1" i="0" dirty="0" err="1">
                <a:solidFill>
                  <a:schemeClr val="tx1"/>
                </a:solidFill>
                <a:latin typeface="Calibri"/>
                <a:ea typeface="+mn-ea"/>
                <a:cs typeface="+mn-cs"/>
              </a:rPr>
              <a:t>lançado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apenas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na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versão</a:t>
            </a:r>
            <a:r>
              <a:rPr lang="en-US" sz="1200" b="1" i="0" dirty="0">
                <a:solidFill>
                  <a:schemeClr val="tx1"/>
                </a:solidFill>
                <a:latin typeface="Calibri"/>
                <a:ea typeface="+mn-ea"/>
                <a:cs typeface="+mn-cs"/>
              </a:rPr>
              <a:t> de 64 bits</a:t>
            </a:r>
            <a:r>
              <a:rPr lang="en-US" sz="1200" b="0" i="0" dirty="0">
                <a:solidFill>
                  <a:schemeClr val="tx1"/>
                </a:solidFill>
                <a:latin typeface="Calibri"/>
                <a:ea typeface="+mn-ea"/>
                <a:cs typeface="+mn-cs"/>
              </a:rPr>
              <a:t>.</a:t>
            </a:r>
          </a:p>
          <a:p>
            <a:pPr algn="l">
              <a:spcBef>
                <a:spcPts val="400"/>
              </a:spcBef>
              <a:spcAft>
                <a:spcPts val="300"/>
              </a:spcAft>
              <a:buNone/>
            </a:pPr>
            <a:endParaRPr lang="en-US" dirty="0" smtClean="0"/>
          </a:p>
          <a:p>
            <a:pPr algn="l">
              <a:spcBef>
                <a:spcPts val="400"/>
              </a:spcBef>
              <a:spcAft>
                <a:spcPts val="300"/>
              </a:spcAft>
              <a:buNone/>
            </a:pPr>
            <a:r>
              <a:rPr lang="en-US" sz="1200" b="0" i="0" dirty="0" err="1">
                <a:solidFill>
                  <a:schemeClr val="tx1"/>
                </a:solidFill>
                <a:latin typeface="Calibri"/>
                <a:ea typeface="+mn-ea"/>
                <a:cs typeface="+mn-cs"/>
              </a:rPr>
              <a:t>Além</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enfoque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desenvolvimento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simultâneo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 Microsoft se </a:t>
            </a:r>
            <a:r>
              <a:rPr lang="en-US" sz="1200" b="0" i="0" dirty="0" err="1">
                <a:solidFill>
                  <a:schemeClr val="tx1"/>
                </a:solidFill>
                <a:latin typeface="Calibri"/>
                <a:ea typeface="+mn-ea"/>
                <a:cs typeface="+mn-cs"/>
              </a:rPr>
              <a:t>concentrou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quatro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principais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investimento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durante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construção</a:t>
            </a:r>
            <a:r>
              <a:rPr lang="en-US" sz="1200" b="0" i="0" dirty="0">
                <a:solidFill>
                  <a:schemeClr val="tx1"/>
                </a:solidFill>
                <a:latin typeface="Calibri"/>
                <a:ea typeface="+mn-ea"/>
                <a:cs typeface="+mn-cs"/>
              </a:rPr>
              <a:t> do Windows Server 2008 R2. </a:t>
            </a:r>
            <a:r>
              <a:rPr lang="en-US" sz="1200" b="0" i="0" dirty="0" err="1">
                <a:solidFill>
                  <a:schemeClr val="tx1"/>
                </a:solidFill>
                <a:latin typeface="Calibri"/>
                <a:ea typeface="+mn-ea"/>
                <a:cs typeface="+mn-cs"/>
              </a:rPr>
              <a:t>Elas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incluem</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a:solidFill>
                  <a:schemeClr val="tx1"/>
                </a:solidFill>
                <a:latin typeface="Calibri"/>
                <a:ea typeface="+mn-ea"/>
                <a:cs typeface="+mn-cs"/>
              </a:rPr>
              <a:t>Virtualização e </a:t>
            </a:r>
            <a:r>
              <a:rPr lang="en-US" sz="1200" b="1" i="0" dirty="0" err="1">
                <a:solidFill>
                  <a:schemeClr val="tx1"/>
                </a:solidFill>
                <a:latin typeface="Calibri"/>
                <a:ea typeface="+mn-ea"/>
                <a:cs typeface="+mn-cs"/>
              </a:rPr>
              <a:t>Consolidação</a:t>
            </a:r>
            <a:r>
              <a:rPr lang="en-US" sz="1200" b="0" i="0" dirty="0">
                <a:solidFill>
                  <a:schemeClr val="tx1"/>
                </a:solidFill>
                <a:latin typeface="Calibri"/>
                <a:ea typeface="+mn-ea"/>
                <a:cs typeface="+mn-cs"/>
              </a:rPr>
              <a:t> – Com a </a:t>
            </a:r>
            <a:r>
              <a:rPr lang="en-US" sz="1200" b="0" i="0" dirty="0" err="1">
                <a:solidFill>
                  <a:schemeClr val="tx1"/>
                </a:solidFill>
                <a:latin typeface="Calibri"/>
                <a:ea typeface="+mn-ea"/>
                <a:cs typeface="+mn-cs"/>
              </a:rPr>
              <a:t>introdução</a:t>
            </a:r>
            <a:r>
              <a:rPr lang="en-US" sz="1200" b="0" i="0" dirty="0">
                <a:solidFill>
                  <a:schemeClr val="tx1"/>
                </a:solidFill>
                <a:latin typeface="Calibri"/>
                <a:ea typeface="+mn-ea"/>
                <a:cs typeface="+mn-cs"/>
              </a:rPr>
              <a:t> da </a:t>
            </a:r>
            <a:r>
              <a:rPr lang="en-US" sz="1200" b="0" i="0" dirty="0" smtClean="0">
                <a:solidFill>
                  <a:schemeClr val="tx1"/>
                </a:solidFill>
                <a:latin typeface="Calibri"/>
                <a:ea typeface="+mn-ea"/>
                <a:cs typeface="+mn-cs"/>
              </a:rPr>
              <a:t>Live Migration, </a:t>
            </a:r>
            <a:r>
              <a:rPr lang="en-US" sz="1200" b="0" i="0" dirty="0">
                <a:solidFill>
                  <a:schemeClr val="tx1"/>
                </a:solidFill>
                <a:latin typeface="Calibri"/>
                <a:ea typeface="+mn-ea"/>
                <a:cs typeface="+mn-cs"/>
              </a:rPr>
              <a:t>o Windows Server 2008 R2 assume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posição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liderança</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mercado</a:t>
            </a:r>
            <a:r>
              <a:rPr lang="en-US" sz="1200" b="0" i="0" dirty="0">
                <a:solidFill>
                  <a:schemeClr val="tx1"/>
                </a:solidFill>
                <a:latin typeface="Calibri"/>
                <a:ea typeface="+mn-ea"/>
                <a:cs typeface="+mn-cs"/>
              </a:rPr>
              <a:t> da virtualização. Com o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portfolio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concorrência</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argumento</a:t>
            </a:r>
            <a:r>
              <a:rPr lang="en-US" sz="1200" b="0" i="0" dirty="0">
                <a:solidFill>
                  <a:schemeClr val="tx1"/>
                </a:solidFill>
                <a:latin typeface="Calibri"/>
                <a:ea typeface="+mn-ea"/>
                <a:cs typeface="+mn-cs"/>
              </a:rPr>
              <a:t> do TCO, a </a:t>
            </a:r>
            <a:r>
              <a:rPr lang="en-US" sz="1200" b="0" i="0" dirty="0" err="1">
                <a:solidFill>
                  <a:schemeClr val="tx1"/>
                </a:solidFill>
                <a:latin typeface="Calibri"/>
                <a:ea typeface="+mn-ea"/>
                <a:cs typeface="+mn-cs"/>
              </a:rPr>
              <a:t>escolha</a:t>
            </a:r>
            <a:r>
              <a:rPr lang="en-US" sz="1200" b="0" i="0" dirty="0">
                <a:solidFill>
                  <a:schemeClr val="tx1"/>
                </a:solidFill>
                <a:latin typeface="Calibri"/>
                <a:ea typeface="+mn-ea"/>
                <a:cs typeface="+mn-cs"/>
              </a:rPr>
              <a:t> do R2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vez</a:t>
            </a:r>
            <a:r>
              <a:rPr lang="en-US" sz="1200" b="0" i="0" dirty="0">
                <a:solidFill>
                  <a:schemeClr val="tx1"/>
                </a:solidFill>
                <a:latin typeface="Calibri"/>
                <a:ea typeface="+mn-ea"/>
                <a:cs typeface="+mn-cs"/>
              </a:rPr>
              <a:t> de um software de </a:t>
            </a:r>
            <a:r>
              <a:rPr lang="en-US" sz="1200" b="0" i="0" dirty="0" err="1">
                <a:solidFill>
                  <a:schemeClr val="tx1"/>
                </a:solidFill>
                <a:latin typeface="Calibri"/>
                <a:ea typeface="+mn-ea"/>
                <a:cs typeface="+mn-cs"/>
              </a:rPr>
              <a:t>terceiros</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torna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óbvia</a:t>
            </a:r>
            <a:r>
              <a:rPr lang="en-US" sz="1200" b="0" i="0" dirty="0">
                <a:solidFill>
                  <a:schemeClr val="tx1"/>
                </a:solidFill>
                <a:latin typeface="Calibri"/>
                <a:ea typeface="+mn-ea"/>
                <a:cs typeface="+mn-cs"/>
              </a:rPr>
              <a:t>.  A </a:t>
            </a:r>
            <a:r>
              <a:rPr lang="en-US" sz="1200" b="0" i="0" dirty="0" smtClean="0">
                <a:solidFill>
                  <a:schemeClr val="tx1"/>
                </a:solidFill>
                <a:latin typeface="Calibri"/>
                <a:ea typeface="+mn-ea"/>
                <a:cs typeface="+mn-cs"/>
              </a:rPr>
              <a:t>Live Migration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migrar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execução</a:t>
            </a:r>
            <a:r>
              <a:rPr lang="en-US" sz="1200" b="0" i="0" dirty="0">
                <a:solidFill>
                  <a:schemeClr val="tx1"/>
                </a:solidFill>
                <a:latin typeface="Calibri"/>
                <a:ea typeface="+mn-ea"/>
                <a:cs typeface="+mn-cs"/>
              </a:rPr>
              <a:t> de um host </a:t>
            </a:r>
            <a:r>
              <a:rPr lang="en-US" sz="1200" b="0" i="0" dirty="0" err="1">
                <a:solidFill>
                  <a:schemeClr val="tx1"/>
                </a:solidFill>
                <a:latin typeface="Calibri"/>
                <a:ea typeface="+mn-ea"/>
                <a:cs typeface="+mn-cs"/>
              </a:rPr>
              <a:t>físico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outro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milésimos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segundo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perda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interrupção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combinação</a:t>
            </a:r>
            <a:r>
              <a:rPr lang="en-US" sz="1200" b="0" i="0" dirty="0">
                <a:solidFill>
                  <a:schemeClr val="tx1"/>
                </a:solidFill>
                <a:latin typeface="Calibri"/>
                <a:ea typeface="+mn-ea"/>
                <a:cs typeface="+mn-cs"/>
              </a:rPr>
              <a:t> da </a:t>
            </a:r>
            <a:r>
              <a:rPr lang="en-US" sz="1200" b="0" i="0" dirty="0" smtClean="0">
                <a:solidFill>
                  <a:schemeClr val="tx1"/>
                </a:solidFill>
                <a:latin typeface="Calibri"/>
                <a:ea typeface="+mn-ea"/>
                <a:cs typeface="+mn-cs"/>
              </a:rPr>
              <a:t>Live Migration, </a:t>
            </a:r>
            <a:r>
              <a:rPr lang="en-US" sz="1200" b="0" i="0" dirty="0">
                <a:solidFill>
                  <a:schemeClr val="tx1"/>
                </a:solidFill>
                <a:latin typeface="Calibri"/>
                <a:ea typeface="+mn-ea"/>
                <a:cs typeface="+mn-cs"/>
              </a:rPr>
              <a:t>do Hyper-V e do </a:t>
            </a:r>
            <a:r>
              <a:rPr lang="en-US" sz="1200" b="0" i="0" dirty="0" err="1">
                <a:solidFill>
                  <a:schemeClr val="tx1"/>
                </a:solidFill>
                <a:latin typeface="Calibri"/>
                <a:ea typeface="+mn-ea"/>
                <a:cs typeface="+mn-cs"/>
              </a:rPr>
              <a:t>restante</a:t>
            </a:r>
            <a:r>
              <a:rPr lang="en-US" sz="1200" b="0" i="0" dirty="0">
                <a:solidFill>
                  <a:schemeClr val="tx1"/>
                </a:solidFill>
                <a:latin typeface="Calibri"/>
                <a:ea typeface="+mn-ea"/>
                <a:cs typeface="+mn-cs"/>
              </a:rPr>
              <a:t> do Windows Server 2008 R2 </a:t>
            </a:r>
            <a:r>
              <a:rPr lang="en-US" sz="1200" b="0" i="0" dirty="0" err="1">
                <a:solidFill>
                  <a:schemeClr val="tx1"/>
                </a:solidFill>
                <a:latin typeface="Calibri"/>
                <a:ea typeface="+mn-ea"/>
                <a:cs typeface="+mn-cs"/>
              </a:rPr>
              <a:t>facilita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manutenção</a:t>
            </a:r>
            <a:r>
              <a:rPr lang="en-US" sz="1200" b="0" i="0" dirty="0">
                <a:solidFill>
                  <a:schemeClr val="tx1"/>
                </a:solidFill>
                <a:latin typeface="Calibri"/>
                <a:ea typeface="+mn-ea"/>
                <a:cs typeface="+mn-cs"/>
              </a:rPr>
              <a:t> e as </a:t>
            </a:r>
            <a:r>
              <a:rPr lang="en-US" sz="1200" b="0" i="0" dirty="0" err="1">
                <a:solidFill>
                  <a:schemeClr val="tx1"/>
                </a:solidFill>
                <a:latin typeface="Calibri"/>
                <a:ea typeface="+mn-ea"/>
                <a:cs typeface="+mn-cs"/>
              </a:rPr>
              <a:t>atualizações</a:t>
            </a:r>
            <a:r>
              <a:rPr lang="en-US" sz="1200" b="0" i="0" dirty="0">
                <a:solidFill>
                  <a:schemeClr val="tx1"/>
                </a:solidFill>
                <a:latin typeface="Calibri"/>
                <a:ea typeface="+mn-ea"/>
                <a:cs typeface="+mn-cs"/>
              </a:rPr>
              <a:t> de hardware, o failover manual e a </a:t>
            </a:r>
            <a:r>
              <a:rPr lang="en-US" sz="1200" b="0" i="0" dirty="0" err="1">
                <a:solidFill>
                  <a:schemeClr val="tx1"/>
                </a:solidFill>
                <a:latin typeface="Calibri"/>
                <a:ea typeface="+mn-ea"/>
                <a:cs typeface="+mn-cs"/>
              </a:rPr>
              <a:t>consolidação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cargas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tecnologias</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juntam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monitorar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seja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qual</a:t>
            </a:r>
            <a:r>
              <a:rPr lang="en-US" sz="1200" b="0" i="0" dirty="0">
                <a:solidFill>
                  <a:schemeClr val="tx1"/>
                </a:solidFill>
                <a:latin typeface="Calibri"/>
                <a:ea typeface="+mn-ea"/>
                <a:cs typeface="+mn-cs"/>
              </a:rPr>
              <a:t> for o hardware,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maioria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casos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Apenas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de um </a:t>
            </a:r>
            <a:r>
              <a:rPr lang="en-US" sz="1200" b="0" i="0" dirty="0" err="1">
                <a:solidFill>
                  <a:schemeClr val="tx1"/>
                </a:solidFill>
                <a:latin typeface="Calibri"/>
                <a:ea typeface="+mn-ea"/>
                <a:cs typeface="+mn-cs"/>
              </a:rPr>
              <a:t>ambiente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virtualização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possibilita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primeiro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direção</a:t>
            </a:r>
            <a:r>
              <a:rPr lang="en-US" sz="1200" b="0" i="0" dirty="0">
                <a:solidFill>
                  <a:schemeClr val="tx1"/>
                </a:solidFill>
                <a:latin typeface="Calibri"/>
                <a:ea typeface="+mn-ea"/>
                <a:cs typeface="+mn-cs"/>
              </a:rPr>
              <a:t> à </a:t>
            </a:r>
            <a:r>
              <a:rPr lang="en-US" sz="1200" b="0" i="0" dirty="0" err="1">
                <a:solidFill>
                  <a:schemeClr val="tx1"/>
                </a:solidFill>
                <a:latin typeface="Calibri"/>
                <a:ea typeface="+mn-ea"/>
                <a:cs typeface="+mn-cs"/>
              </a:rPr>
              <a:t>computação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utilitários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coesa</a:t>
            </a:r>
            <a:r>
              <a:rPr lang="en-US" sz="1200" b="0" i="0" dirty="0">
                <a:solidFill>
                  <a:schemeClr val="tx1"/>
                </a:solidFill>
                <a:latin typeface="Calibri"/>
                <a:ea typeface="+mn-ea"/>
                <a:cs typeface="+mn-cs"/>
              </a:rPr>
              <a:t>, e o Windows Server 2008 R2 </a:t>
            </a:r>
            <a:r>
              <a:rPr lang="en-US" sz="1200" b="0" i="0" dirty="0" err="1">
                <a:solidFill>
                  <a:schemeClr val="tx1"/>
                </a:solidFill>
                <a:latin typeface="Calibri"/>
                <a:ea typeface="+mn-ea"/>
                <a:cs typeface="+mn-cs"/>
              </a:rPr>
              <a:t>está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liderando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a:t>
            </a:r>
            <a:r>
              <a:rPr lang="en-US" sz="1200" b="0" i="0" baseline="0" dirty="0">
                <a:solidFill>
                  <a:schemeClr val="tx1"/>
                </a:solidFill>
                <a:latin typeface="Calibri"/>
                <a:ea typeface="+mn-ea"/>
                <a:cs typeface="+mn-cs"/>
              </a:rPr>
              <a:t> </a:t>
            </a:r>
            <a:r>
              <a:rPr lang="en-US" sz="1200" b="0" i="0" dirty="0">
                <a:solidFill>
                  <a:schemeClr val="tx1"/>
                </a:solidFill>
                <a:latin typeface="Calibri"/>
                <a:ea typeface="+mn-ea"/>
                <a:cs typeface="+mn-cs"/>
              </a:rPr>
              <a:t>Com um novo Hyper-V no Windows Server 2008 R2,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encontrarão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virtualização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assistida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hardware (EPT/NPT) e a </a:t>
            </a:r>
            <a:r>
              <a:rPr lang="en-US" sz="1200" b="0" i="0" dirty="0" err="1">
                <a:solidFill>
                  <a:schemeClr val="tx1"/>
                </a:solidFill>
                <a:latin typeface="Calibri"/>
                <a:ea typeface="+mn-ea"/>
                <a:cs typeface="+mn-cs"/>
              </a:rPr>
              <a:t>sobrecarga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virtualização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reduzida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alcançar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níveis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consolidação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50%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altos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comparação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Windows Server 2008, </a:t>
            </a:r>
            <a:r>
              <a:rPr lang="en-US" sz="1200" b="0" i="0" dirty="0" err="1">
                <a:solidFill>
                  <a:schemeClr val="tx1"/>
                </a:solidFill>
                <a:latin typeface="Calibri"/>
                <a:ea typeface="+mn-ea"/>
                <a:cs typeface="+mn-cs"/>
              </a:rPr>
              <a:t>executando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hardware </a:t>
            </a:r>
            <a:r>
              <a:rPr lang="en-US" sz="1200" b="0" i="0" dirty="0" err="1">
                <a:solidFill>
                  <a:schemeClr val="tx1"/>
                </a:solidFill>
                <a:latin typeface="Calibri"/>
                <a:ea typeface="+mn-ea"/>
                <a:cs typeface="+mn-cs"/>
              </a:rPr>
              <a:t>equivalente</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0" i="0" dirty="0" err="1">
                <a:solidFill>
                  <a:schemeClr val="tx1"/>
                </a:solidFill>
                <a:latin typeface="Calibri"/>
                <a:ea typeface="+mn-ea"/>
                <a:cs typeface="+mn-cs"/>
              </a:rPr>
              <a:t>Embora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seja</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requisito</a:t>
            </a:r>
            <a:r>
              <a:rPr lang="en-US" sz="1200" b="0" i="0" dirty="0">
                <a:solidFill>
                  <a:schemeClr val="tx1"/>
                </a:solidFill>
                <a:latin typeface="Calibri"/>
                <a:ea typeface="+mn-ea"/>
                <a:cs typeface="+mn-cs"/>
              </a:rPr>
              <a:t>,</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introdução</a:t>
            </a:r>
            <a:r>
              <a:rPr lang="en-US" sz="1200" b="0" i="0" baseline="0" dirty="0">
                <a:solidFill>
                  <a:schemeClr val="tx1"/>
                </a:solidFill>
                <a:latin typeface="Calibri"/>
                <a:ea typeface="+mn-ea"/>
                <a:cs typeface="+mn-cs"/>
              </a:rPr>
              <a:t> dos CSVs (Cluster Shared Volumes - Volumes </a:t>
            </a:r>
            <a:r>
              <a:rPr lang="en-US" sz="1200" b="0" i="0" baseline="0" dirty="0" err="1">
                <a:solidFill>
                  <a:schemeClr val="tx1"/>
                </a:solidFill>
                <a:latin typeface="Calibri"/>
                <a:ea typeface="+mn-ea"/>
                <a:cs typeface="+mn-cs"/>
              </a:rPr>
              <a:t>Compartilhados</a:t>
            </a:r>
            <a:r>
              <a:rPr lang="en-US" sz="1200" b="0" i="0" baseline="0" dirty="0">
                <a:solidFill>
                  <a:schemeClr val="tx1"/>
                </a:solidFill>
                <a:latin typeface="Calibri"/>
                <a:ea typeface="+mn-ea"/>
                <a:cs typeface="+mn-cs"/>
              </a:rPr>
              <a:t> de Cluster) no Windows Server 2008 R2 é </a:t>
            </a:r>
            <a:r>
              <a:rPr lang="en-US" sz="1200" b="0" i="0" baseline="0" dirty="0" err="1">
                <a:solidFill>
                  <a:schemeClr val="tx1"/>
                </a:solidFill>
                <a:latin typeface="Calibri"/>
                <a:ea typeface="+mn-ea"/>
                <a:cs typeface="+mn-cs"/>
              </a:rPr>
              <a:t>sem</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dúvida</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caminho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certo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realização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iminente</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operações</a:t>
            </a:r>
            <a:r>
              <a:rPr lang="en-US" sz="1200" b="0" i="0" baseline="0" dirty="0">
                <a:solidFill>
                  <a:schemeClr val="tx1"/>
                </a:solidFill>
                <a:latin typeface="Calibri"/>
                <a:ea typeface="+mn-ea"/>
                <a:cs typeface="+mn-cs"/>
              </a:rPr>
              <a:t> de </a:t>
            </a:r>
            <a:r>
              <a:rPr lang="en-US" sz="1200" b="0" i="0" baseline="0" dirty="0" smtClean="0">
                <a:solidFill>
                  <a:schemeClr val="tx1"/>
                </a:solidFill>
                <a:latin typeface="Calibri"/>
                <a:ea typeface="+mn-ea"/>
                <a:cs typeface="+mn-cs"/>
              </a:rPr>
              <a:t>Live Migration. </a:t>
            </a:r>
            <a:r>
              <a:rPr lang="en-US" sz="1200" b="0" i="0" dirty="0">
                <a:solidFill>
                  <a:schemeClr val="tx1"/>
                </a:solidFill>
                <a:latin typeface="Calibri"/>
                <a:ea typeface="+mn-ea"/>
                <a:cs typeface="+mn-cs"/>
              </a:rPr>
              <a:t>O CSV </a:t>
            </a:r>
            <a:r>
              <a:rPr lang="en-US" sz="1200" b="0" i="0" dirty="0" err="1">
                <a:solidFill>
                  <a:schemeClr val="tx1"/>
                </a:solidFill>
                <a:latin typeface="Calibri"/>
                <a:ea typeface="+mn-ea"/>
                <a:cs typeface="+mn-cs"/>
              </a:rPr>
              <a:t>proporciona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arquivos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dispositivo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armazenamento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compartilhado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partir</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todos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de um Cluster de Failover,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tempo.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implementação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várias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vantagens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com Hyper-V: o namespace é </a:t>
            </a:r>
            <a:r>
              <a:rPr lang="en-US" sz="1200" b="0" i="0" dirty="0" err="1">
                <a:solidFill>
                  <a:schemeClr val="tx1"/>
                </a:solidFill>
                <a:latin typeface="Calibri"/>
                <a:ea typeface="+mn-ea"/>
                <a:cs typeface="+mn-cs"/>
              </a:rPr>
              <a:t>consistente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letras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unidade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requisitos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adicionais</a:t>
            </a:r>
            <a:r>
              <a:rPr lang="en-US" sz="1200" b="0" i="0" baseline="0" dirty="0">
                <a:solidFill>
                  <a:schemeClr val="tx1"/>
                </a:solidFill>
                <a:latin typeface="Calibri"/>
                <a:ea typeface="+mn-ea"/>
                <a:cs typeface="+mn-cs"/>
              </a:rPr>
              <a:t> de hardware.</a:t>
            </a:r>
          </a:p>
          <a:p>
            <a:pPr algn="l">
              <a:spcBef>
                <a:spcPts val="0"/>
              </a:spcBef>
              <a:spcAft>
                <a:spcPts val="0"/>
              </a:spcAft>
              <a:buNone/>
            </a:pPr>
            <a:r>
              <a:rPr lang="en-US" sz="1200" b="0" i="0" dirty="0">
                <a:solidFill>
                  <a:schemeClr val="tx1"/>
                </a:solidFill>
                <a:latin typeface="Calibri"/>
                <a:ea typeface="+mn-ea"/>
                <a:cs typeface="+mn-cs"/>
              </a:rPr>
              <a:t> </a:t>
            </a:r>
          </a:p>
          <a:p>
            <a:pPr algn="l">
              <a:spcBef>
                <a:spcPts val="0"/>
              </a:spcBef>
              <a:spcAft>
                <a:spcPts val="0"/>
              </a:spcAft>
              <a:buNone/>
            </a:pP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Terminal </a:t>
            </a:r>
            <a:r>
              <a:rPr lang="en-US" sz="1200" b="0" i="0" dirty="0" err="1">
                <a:solidFill>
                  <a:schemeClr val="tx1"/>
                </a:solidFill>
                <a:latin typeface="Calibri"/>
                <a:ea typeface="+mn-ea"/>
                <a:cs typeface="+mn-cs"/>
              </a:rPr>
              <a:t>passam</a:t>
            </a:r>
            <a:r>
              <a:rPr lang="en-US" sz="1200" b="0" i="0" dirty="0">
                <a:solidFill>
                  <a:schemeClr val="tx1"/>
                </a:solidFill>
                <a:latin typeface="Calibri"/>
                <a:ea typeface="+mn-ea"/>
                <a:cs typeface="+mn-cs"/>
              </a:rPr>
              <a:t> a ser </a:t>
            </a:r>
            <a:r>
              <a:rPr lang="en-US" sz="1200" b="0" i="0" dirty="0" err="1">
                <a:solidFill>
                  <a:schemeClr val="tx1"/>
                </a:solidFill>
                <a:latin typeface="Calibri"/>
                <a:ea typeface="+mn-ea"/>
                <a:cs typeface="+mn-cs"/>
              </a:rPr>
              <a:t>chamados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falaremos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sobre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adiante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o RDS (Remote Desktop Services -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combinado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novo </a:t>
            </a:r>
            <a:r>
              <a:rPr lang="en-US" sz="1200" b="0" i="0" dirty="0" err="1">
                <a:solidFill>
                  <a:schemeClr val="tx1"/>
                </a:solidFill>
                <a:latin typeface="Calibri"/>
                <a:ea typeface="+mn-ea"/>
                <a:cs typeface="+mn-cs"/>
              </a:rPr>
              <a:t>recurso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RAD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e VDI (Virtual Desktop Infrastructure - </a:t>
            </a:r>
            <a:r>
              <a:rPr lang="en-US" sz="1200" b="0" i="0" dirty="0" err="1" smtClean="0">
                <a:solidFill>
                  <a:schemeClr val="tx1"/>
                </a:solidFill>
                <a:latin typeface="Calibri"/>
                <a:ea typeface="+mn-ea"/>
                <a:cs typeface="+mn-cs"/>
              </a:rPr>
              <a:t>Infraestrutura</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Virtual),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operacionais</a:t>
            </a:r>
            <a:r>
              <a:rPr lang="en-US" sz="1200" b="0" i="0" dirty="0">
                <a:solidFill>
                  <a:schemeClr val="tx1"/>
                </a:solidFill>
                <a:latin typeface="Calibri"/>
                <a:ea typeface="+mn-ea"/>
                <a:cs typeface="+mn-cs"/>
              </a:rPr>
              <a:t> Windows XP, Vista</a:t>
            </a:r>
            <a:r>
              <a:rPr lang="en-US" sz="1200" b="0" i="0" baseline="30000" dirty="0">
                <a:solidFill>
                  <a:schemeClr val="tx1"/>
                </a:solidFill>
                <a:latin typeface="Calibri"/>
                <a:ea typeface="+mn-ea"/>
                <a:cs typeface="+mn-cs"/>
              </a:rPr>
              <a:t>®</a:t>
            </a:r>
            <a:r>
              <a:rPr lang="en-US" sz="1200" b="0" i="0" dirty="0">
                <a:solidFill>
                  <a:schemeClr val="tx1"/>
                </a:solidFill>
                <a:latin typeface="Calibri"/>
                <a:ea typeface="+mn-ea"/>
                <a:cs typeface="+mn-cs"/>
              </a:rPr>
              <a:t> e Windows 7, </a:t>
            </a:r>
            <a:r>
              <a:rPr lang="en-US" sz="1200" b="0" i="0" dirty="0" err="1">
                <a:solidFill>
                  <a:schemeClr val="tx1"/>
                </a:solidFill>
                <a:latin typeface="Calibri"/>
                <a:ea typeface="+mn-ea"/>
                <a:cs typeface="+mn-cs"/>
              </a:rPr>
              <a:t>bem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individuais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portfolios de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sejam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virtualizados</a:t>
            </a:r>
            <a:r>
              <a:rPr lang="en-US" sz="1200" b="0" i="0" dirty="0">
                <a:solidFill>
                  <a:schemeClr val="tx1"/>
                </a:solidFill>
                <a:latin typeface="Calibri"/>
                <a:ea typeface="+mn-ea"/>
                <a:cs typeface="+mn-cs"/>
              </a:rPr>
              <a:t> com o R2 e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diretivas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grupo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Dessa</a:t>
            </a:r>
            <a:r>
              <a:rPr lang="en-US" sz="1200" b="0" i="0" dirty="0">
                <a:solidFill>
                  <a:schemeClr val="tx1"/>
                </a:solidFill>
                <a:latin typeface="Calibri"/>
                <a:ea typeface="+mn-ea"/>
                <a:cs typeface="+mn-cs"/>
              </a:rPr>
              <a:t> forma,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executar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múltiplos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simultaneamente</a:t>
            </a:r>
            <a:r>
              <a:rPr lang="en-US" sz="1200" b="0" i="0" dirty="0">
                <a:solidFill>
                  <a:schemeClr val="tx1"/>
                </a:solidFill>
                <a:latin typeface="Calibri"/>
                <a:ea typeface="+mn-ea"/>
                <a:cs typeface="+mn-cs"/>
              </a:rPr>
              <a:t> no hardware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além</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facilidade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todo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particularmente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implantações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hospedadas</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err="1">
                <a:solidFill>
                  <a:schemeClr val="tx1"/>
                </a:solidFill>
                <a:latin typeface="Calibri"/>
                <a:ea typeface="+mn-ea"/>
                <a:cs typeface="+mn-cs"/>
              </a:rPr>
              <a:t>Gerenciamento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Dinâmico</a:t>
            </a:r>
            <a:r>
              <a:rPr lang="en-US" sz="1200" b="0" i="0" dirty="0">
                <a:solidFill>
                  <a:schemeClr val="tx1"/>
                </a:solidFill>
                <a:latin typeface="Calibri"/>
                <a:ea typeface="+mn-ea"/>
                <a:cs typeface="+mn-cs"/>
              </a:rPr>
              <a:t> - A principal </a:t>
            </a:r>
            <a:r>
              <a:rPr lang="en-US" sz="1200" b="0" i="0" dirty="0" err="1">
                <a:solidFill>
                  <a:schemeClr val="tx1"/>
                </a:solidFill>
                <a:latin typeface="Calibri"/>
                <a:ea typeface="+mn-ea"/>
                <a:cs typeface="+mn-cs"/>
              </a:rPr>
              <a:t>melhoria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do R2 é, </a:t>
            </a:r>
            <a:r>
              <a:rPr lang="en-US" sz="1200" b="0" i="0" dirty="0" err="1">
                <a:solidFill>
                  <a:schemeClr val="tx1"/>
                </a:solidFill>
                <a:latin typeface="Calibri"/>
                <a:ea typeface="+mn-ea"/>
                <a:cs typeface="+mn-cs"/>
              </a:rPr>
              <a:t>sem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dúvida</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2.0.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atualizada</a:t>
            </a:r>
            <a:r>
              <a:rPr lang="en-US" sz="1200" b="0" i="0" dirty="0">
                <a:solidFill>
                  <a:schemeClr val="tx1"/>
                </a:solidFill>
                <a:latin typeface="Calibri"/>
                <a:ea typeface="+mn-ea"/>
                <a:cs typeface="+mn-cs"/>
              </a:rPr>
              <a:t> tem </a:t>
            </a:r>
            <a:r>
              <a:rPr lang="en-US" sz="1200" b="0" i="0" dirty="0" err="1">
                <a:solidFill>
                  <a:schemeClr val="tx1"/>
                </a:solidFill>
                <a:latin typeface="Calibri"/>
                <a:ea typeface="+mn-ea"/>
                <a:cs typeface="+mn-cs"/>
              </a:rPr>
              <a:t>várias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vantagens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centenas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cmdlets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prontos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com o R2 e </a:t>
            </a:r>
            <a:r>
              <a:rPr lang="en-US" sz="1200" b="0" i="0" dirty="0" err="1">
                <a:solidFill>
                  <a:schemeClr val="tx1"/>
                </a:solidFill>
                <a:latin typeface="Calibri"/>
                <a:ea typeface="+mn-ea"/>
                <a:cs typeface="+mn-cs"/>
              </a:rPr>
              <a:t>projetados</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enfoque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administração</a:t>
            </a:r>
            <a:r>
              <a:rPr lang="en-US" sz="1200" b="0" i="0" dirty="0">
                <a:solidFill>
                  <a:schemeClr val="tx1"/>
                </a:solidFill>
                <a:latin typeface="Calibri"/>
                <a:ea typeface="+mn-ea"/>
                <a:cs typeface="+mn-cs"/>
              </a:rPr>
              <a:t> de TI.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no console de </a:t>
            </a:r>
            <a:r>
              <a:rPr lang="en-US" sz="1200" b="0" i="0" dirty="0" err="1">
                <a:solidFill>
                  <a:schemeClr val="tx1"/>
                </a:solidFill>
                <a:latin typeface="Calibri"/>
                <a:ea typeface="+mn-ea"/>
                <a:cs typeface="+mn-cs"/>
              </a:rPr>
              <a:t>desenvolvimento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e um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muito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amplo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tecnologia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todos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componentes</a:t>
            </a:r>
            <a:r>
              <a:rPr lang="en-US" sz="1200" b="0" i="0" dirty="0">
                <a:solidFill>
                  <a:schemeClr val="tx1"/>
                </a:solidFill>
                <a:latin typeface="Calibri"/>
                <a:ea typeface="+mn-ea"/>
                <a:cs typeface="+mn-cs"/>
              </a:rPr>
              <a:t> do Windows Server 2008 R2. Grande parte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nova interface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do R2,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o novo ADAC (Active Directory Administrative Center),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construída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inteiramente</a:t>
            </a:r>
            <a:r>
              <a:rPr lang="en-US" sz="1200" b="0" i="0" dirty="0">
                <a:solidFill>
                  <a:schemeClr val="tx1"/>
                </a:solidFill>
                <a:latin typeface="Calibri"/>
                <a:ea typeface="+mn-ea"/>
                <a:cs typeface="+mn-cs"/>
              </a:rPr>
              <a:t> com base no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O novo ADAC </a:t>
            </a:r>
            <a:r>
              <a:rPr lang="en-US" sz="1200" b="0" i="0" dirty="0" err="1">
                <a:solidFill>
                  <a:schemeClr val="tx1"/>
                </a:solidFill>
                <a:latin typeface="Calibri"/>
                <a:ea typeface="+mn-ea"/>
                <a:cs typeface="+mn-cs"/>
              </a:rPr>
              <a:t>combina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console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o AD de </a:t>
            </a:r>
            <a:r>
              <a:rPr lang="en-US" sz="1200" b="0" i="0" dirty="0" err="1">
                <a:solidFill>
                  <a:schemeClr val="tx1"/>
                </a:solidFill>
                <a:latin typeface="Calibri"/>
                <a:ea typeface="+mn-ea"/>
                <a:cs typeface="+mn-cs"/>
              </a:rPr>
              <a:t>fim</a:t>
            </a:r>
            <a:r>
              <a:rPr lang="en-US" sz="1200" b="0" i="0" dirty="0">
                <a:solidFill>
                  <a:schemeClr val="tx1"/>
                </a:solidFill>
                <a:latin typeface="Calibri"/>
                <a:ea typeface="+mn-ea"/>
                <a:cs typeface="+mn-cs"/>
              </a:rPr>
              <a:t>-a-</a:t>
            </a:r>
            <a:r>
              <a:rPr lang="en-US" sz="1200" b="0" i="0" dirty="0" err="1">
                <a:solidFill>
                  <a:schemeClr val="tx1"/>
                </a:solidFill>
                <a:latin typeface="Calibri"/>
                <a:ea typeface="+mn-ea"/>
                <a:cs typeface="+mn-cs"/>
              </a:rPr>
              <a:t>fim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único</a:t>
            </a:r>
            <a:r>
              <a:rPr lang="en-US" sz="1200" b="0" i="0" dirty="0">
                <a:solidFill>
                  <a:schemeClr val="tx1"/>
                </a:solidFill>
                <a:latin typeface="Calibri"/>
                <a:ea typeface="+mn-ea"/>
                <a:cs typeface="+mn-cs"/>
              </a:rPr>
              <a:t> console </a:t>
            </a:r>
            <a:r>
              <a:rPr lang="en-US" sz="1200" b="0" i="0" dirty="0" err="1">
                <a:solidFill>
                  <a:schemeClr val="tx1"/>
                </a:solidFill>
                <a:latin typeface="Calibri"/>
                <a:ea typeface="+mn-ea"/>
                <a:cs typeface="+mn-cs"/>
              </a:rPr>
              <a:t>acessível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construído</a:t>
            </a:r>
            <a:r>
              <a:rPr lang="en-US" sz="1200" b="0" i="0" dirty="0">
                <a:solidFill>
                  <a:schemeClr val="tx1"/>
                </a:solidFill>
                <a:latin typeface="Calibri"/>
                <a:ea typeface="+mn-ea"/>
                <a:cs typeface="+mn-cs"/>
              </a:rPr>
              <a:t> com base no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extensível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a:t>
            </a:r>
            <a:r>
              <a:rPr lang="en-US" sz="1200" b="0" i="0" dirty="0">
                <a:solidFill>
                  <a:schemeClr val="tx1"/>
                </a:solidFill>
                <a:latin typeface="Calibri"/>
                <a:ea typeface="+mn-ea"/>
                <a:cs typeface="+mn-cs"/>
              </a:rPr>
              <a:t>.</a:t>
            </a:r>
          </a:p>
          <a:p>
            <a:pPr algn="l">
              <a:spcBef>
                <a:spcPts val="0"/>
              </a:spcBef>
              <a:spcAft>
                <a:spcPts val="0"/>
              </a:spcAft>
              <a:buNone/>
            </a:pPr>
            <a:r>
              <a:rPr lang="en-US" sz="1200" b="0" i="0" dirty="0">
                <a:solidFill>
                  <a:schemeClr val="tx1"/>
                </a:solidFill>
                <a:latin typeface="Calibri"/>
                <a:ea typeface="+mn-ea"/>
                <a:cs typeface="+mn-cs"/>
              </a:rPr>
              <a:t>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energia</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outro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benefício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importante</a:t>
            </a:r>
            <a:r>
              <a:rPr lang="en-US" sz="1200" b="0" i="0" dirty="0">
                <a:solidFill>
                  <a:schemeClr val="tx1"/>
                </a:solidFill>
                <a:latin typeface="Calibri"/>
                <a:ea typeface="+mn-ea"/>
                <a:cs typeface="+mn-cs"/>
              </a:rPr>
              <a:t> do R2,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avançadas</a:t>
            </a:r>
            <a:r>
              <a:rPr lang="en-US" sz="1200" b="0" i="0" dirty="0">
                <a:solidFill>
                  <a:schemeClr val="tx1"/>
                </a:solidFill>
                <a:latin typeface="Calibri"/>
                <a:ea typeface="+mn-ea"/>
                <a:cs typeface="+mn-cs"/>
              </a:rPr>
              <a:t> de CPU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cargas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processador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lógico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sejam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ativadas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desativadas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resposta</a:t>
            </a:r>
            <a:r>
              <a:rPr lang="en-US" sz="1200" b="0" i="0" dirty="0">
                <a:solidFill>
                  <a:schemeClr val="tx1"/>
                </a:solidFill>
                <a:latin typeface="Calibri"/>
                <a:ea typeface="+mn-ea"/>
                <a:cs typeface="+mn-cs"/>
              </a:rPr>
              <a:t> à </a:t>
            </a:r>
            <a:r>
              <a:rPr lang="en-US" sz="1200" b="0" i="0" dirty="0" err="1">
                <a:solidFill>
                  <a:schemeClr val="tx1"/>
                </a:solidFill>
                <a:latin typeface="Calibri"/>
                <a:ea typeface="+mn-ea"/>
                <a:cs typeface="+mn-cs"/>
              </a:rPr>
              <a:t>carga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 um </a:t>
            </a:r>
            <a:r>
              <a:rPr lang="en-US" sz="1200" b="0" i="0" dirty="0" err="1">
                <a:solidFill>
                  <a:schemeClr val="tx1"/>
                </a:solidFill>
                <a:latin typeface="Calibri"/>
                <a:ea typeface="+mn-ea"/>
                <a:cs typeface="+mn-cs"/>
              </a:rPr>
              <a:t>recurso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chamado</a:t>
            </a:r>
            <a:r>
              <a:rPr lang="en-US" sz="1200" b="0" i="0" dirty="0">
                <a:solidFill>
                  <a:schemeClr val="tx1"/>
                </a:solidFill>
                <a:latin typeface="Calibri"/>
                <a:ea typeface="+mn-ea"/>
                <a:cs typeface="+mn-cs"/>
              </a:rPr>
              <a:t> Core Parking,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veremos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abaixo</a:t>
            </a:r>
            <a:r>
              <a:rPr lang="en-US" sz="1200" b="0" i="0" dirty="0">
                <a:solidFill>
                  <a:schemeClr val="tx1"/>
                </a:solidFill>
                <a:latin typeface="Calibri"/>
                <a:ea typeface="+mn-ea"/>
                <a:cs typeface="+mn-cs"/>
              </a:rPr>
              <a:t>. O Active Directory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equipado</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controles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diretiva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energia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granulares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tanto</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do Windows 7.</a:t>
            </a:r>
          </a:p>
          <a:p>
            <a:pPr algn="l">
              <a:spcBef>
                <a:spcPts val="0"/>
              </a:spcBef>
              <a:spcAft>
                <a:spcPts val="0"/>
              </a:spcAft>
              <a:buNone/>
            </a:pP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fim</a:t>
            </a:r>
            <a:r>
              <a:rPr lang="en-US" sz="1200" b="0" i="0" dirty="0">
                <a:solidFill>
                  <a:schemeClr val="tx1"/>
                </a:solidFill>
                <a:latin typeface="Calibri"/>
                <a:ea typeface="+mn-ea"/>
                <a:cs typeface="+mn-cs"/>
              </a:rPr>
              <a:t>, a Microsoft </a:t>
            </a:r>
            <a:r>
              <a:rPr lang="en-US" sz="1200" b="0" i="0" dirty="0" err="1">
                <a:solidFill>
                  <a:schemeClr val="tx1"/>
                </a:solidFill>
                <a:latin typeface="Calibri"/>
                <a:ea typeface="+mn-ea"/>
                <a:cs typeface="+mn-cs"/>
              </a:rPr>
              <a:t>respondeu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comentários</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torno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BPAs (Best Practice Analyzers). </a:t>
            </a:r>
            <a:r>
              <a:rPr lang="en-US" sz="1200" b="0" i="0" dirty="0" err="1">
                <a:solidFill>
                  <a:schemeClr val="tx1"/>
                </a:solidFill>
                <a:latin typeface="Calibri"/>
                <a:ea typeface="+mn-ea"/>
                <a:cs typeface="+mn-cs"/>
              </a:rPr>
              <a:t>Eles</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originaram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outros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produtos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plataforma</a:t>
            </a:r>
            <a:r>
              <a:rPr lang="en-US" sz="1200" b="0" i="0" dirty="0">
                <a:solidFill>
                  <a:schemeClr val="tx1"/>
                </a:solidFill>
                <a:latin typeface="Calibri"/>
                <a:ea typeface="+mn-ea"/>
                <a:cs typeface="+mn-cs"/>
              </a:rPr>
              <a:t> MS (Exchange e SQL Server,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exemplo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tiveram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no Windows Server 2008. </a:t>
            </a:r>
            <a:r>
              <a:rPr lang="en-US" sz="1200" b="0" i="0" dirty="0" err="1">
                <a:solidFill>
                  <a:schemeClr val="tx1"/>
                </a:solidFill>
                <a:latin typeface="Calibri"/>
                <a:ea typeface="+mn-ea"/>
                <a:cs typeface="+mn-cs"/>
              </a:rPr>
              <a:t>Desde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então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expandimos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funções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básicas</a:t>
            </a:r>
            <a:r>
              <a:rPr lang="en-US" sz="1200" b="0" i="0" dirty="0">
                <a:solidFill>
                  <a:schemeClr val="tx1"/>
                </a:solidFill>
                <a:latin typeface="Calibri"/>
                <a:ea typeface="+mn-ea"/>
                <a:cs typeface="+mn-cs"/>
              </a:rPr>
              <a:t> do Server 2008 R2, e </a:t>
            </a:r>
            <a:r>
              <a:rPr lang="en-US" sz="1200" b="0" i="0" dirty="0" err="1">
                <a:solidFill>
                  <a:schemeClr val="tx1"/>
                </a:solidFill>
                <a:latin typeface="Calibri"/>
                <a:ea typeface="+mn-ea"/>
                <a:cs typeface="+mn-cs"/>
              </a:rPr>
              <a:t>aprofundamos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com 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a:t>
            </a:r>
            <a:endParaRPr lang="en-US" sz="1200" b="0" i="0" dirty="0">
              <a:solidFill>
                <a:schemeClr val="tx1"/>
              </a:solidFill>
              <a:latin typeface="Calibri"/>
              <a:ea typeface="+mn-ea"/>
              <a:cs typeface="+mn-cs"/>
            </a:endParaRPr>
          </a:p>
          <a:p>
            <a:pPr algn="l">
              <a:spcBef>
                <a:spcPts val="0"/>
              </a:spcBef>
              <a:spcAft>
                <a:spcPts val="0"/>
              </a:spcAft>
              <a:buNone/>
            </a:pPr>
            <a:endParaRPr lang="en-US" dirty="0" smtClean="0"/>
          </a:p>
          <a:p>
            <a:pPr algn="l">
              <a:spcBef>
                <a:spcPts val="0"/>
              </a:spcBef>
              <a:spcAft>
                <a:spcPts val="0"/>
              </a:spcAft>
              <a:buNone/>
            </a:pPr>
            <a:r>
              <a:rPr lang="en-US" sz="1200" b="1" i="0" dirty="0">
                <a:solidFill>
                  <a:schemeClr val="tx1"/>
                </a:solidFill>
                <a:latin typeface="Calibri"/>
                <a:ea typeface="+mn-ea"/>
                <a:cs typeface="+mn-cs"/>
              </a:rPr>
              <a:t>Web - </a:t>
            </a:r>
            <a:r>
              <a:rPr lang="en-US" sz="1200" b="0" i="0" dirty="0">
                <a:solidFill>
                  <a:schemeClr val="tx1"/>
                </a:solidFill>
                <a:latin typeface="Calibri"/>
                <a:ea typeface="+mn-ea"/>
                <a:cs typeface="+mn-cs"/>
              </a:rPr>
              <a:t>O Windows Server 2008 R2 </a:t>
            </a:r>
            <a:r>
              <a:rPr lang="en-US" sz="1200" b="0" i="0" dirty="0" err="1">
                <a:solidFill>
                  <a:schemeClr val="tx1"/>
                </a:solidFill>
                <a:latin typeface="Calibri"/>
                <a:ea typeface="+mn-ea"/>
                <a:cs typeface="+mn-cs"/>
              </a:rPr>
              <a:t>inclui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muitas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fortalecem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posição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liderança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indústria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plataformas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e Web. O IIS 7.0 tem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consoles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integração</a:t>
            </a:r>
            <a:r>
              <a:rPr lang="en-US" sz="1200" b="0" i="0" dirty="0">
                <a:solidFill>
                  <a:schemeClr val="tx1"/>
                </a:solidFill>
                <a:latin typeface="Calibri"/>
                <a:ea typeface="+mn-ea"/>
                <a:cs typeface="+mn-cs"/>
              </a:rPr>
              <a:t> com 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err="1">
                <a:solidFill>
                  <a:schemeClr val="tx1"/>
                </a:solidFill>
                <a:latin typeface="Calibri"/>
                <a:ea typeface="+mn-ea"/>
                <a:cs typeface="+mn-cs"/>
              </a:rPr>
              <a:t>Ele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implantado</a:t>
            </a:r>
            <a:r>
              <a:rPr lang="en-US" sz="1200" b="0" i="0" dirty="0">
                <a:solidFill>
                  <a:schemeClr val="tx1"/>
                </a:solidFill>
                <a:latin typeface="Calibri"/>
                <a:ea typeface="+mn-ea"/>
                <a:cs typeface="+mn-cs"/>
              </a:rPr>
              <a:t>, de forma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completa</a:t>
            </a:r>
            <a:r>
              <a:rPr lang="en-US" sz="1200" b="0" i="0" dirty="0">
                <a:solidFill>
                  <a:schemeClr val="tx1"/>
                </a:solidFill>
                <a:latin typeface="Calibri"/>
                <a:ea typeface="+mn-ea"/>
                <a:cs typeface="+mn-cs"/>
              </a:rPr>
              <a:t>, no Server Core, com a </a:t>
            </a:r>
            <a:r>
              <a:rPr lang="en-US" sz="1200" b="0" i="0" dirty="0" err="1">
                <a:solidFill>
                  <a:schemeClr val="tx1"/>
                </a:solidFill>
                <a:latin typeface="Calibri"/>
                <a:ea typeface="+mn-ea"/>
                <a:cs typeface="+mn-cs"/>
              </a:rPr>
              <a:t>adição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plataforma</a:t>
            </a:r>
            <a:r>
              <a:rPr lang="en-US" sz="1200" b="0" i="0" dirty="0">
                <a:solidFill>
                  <a:schemeClr val="tx1"/>
                </a:solidFill>
                <a:latin typeface="Calibri"/>
                <a:ea typeface="+mn-ea"/>
                <a:cs typeface="+mn-cs"/>
              </a:rPr>
              <a:t> .NET no SC, o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significa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o IIS no Server Core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gerenciado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conjunto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IIS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reforçado</a:t>
            </a:r>
            <a:r>
              <a:rPr lang="en-US" sz="1200" b="0" i="0" dirty="0">
                <a:solidFill>
                  <a:schemeClr val="tx1"/>
                </a:solidFill>
                <a:latin typeface="Calibri"/>
                <a:ea typeface="+mn-ea"/>
                <a:cs typeface="+mn-cs"/>
              </a:rPr>
              <a:t> com a </a:t>
            </a:r>
            <a:r>
              <a:rPr lang="en-US" sz="1200" b="0" i="0" dirty="0" err="1">
                <a:solidFill>
                  <a:schemeClr val="tx1"/>
                </a:solidFill>
                <a:latin typeface="Calibri"/>
                <a:ea typeface="+mn-ea"/>
                <a:cs typeface="+mn-cs"/>
              </a:rPr>
              <a:t>inclusão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várias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extensões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populares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versão</a:t>
            </a:r>
            <a:r>
              <a:rPr lang="en-US" sz="1200" b="0" i="0" dirty="0">
                <a:solidFill>
                  <a:schemeClr val="tx1"/>
                </a:solidFill>
                <a:latin typeface="Calibri"/>
                <a:ea typeface="+mn-ea"/>
                <a:cs typeface="+mn-cs"/>
              </a:rPr>
              <a:t> anterior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o Administration Pack,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atualizado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implantados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o Configuration Tracing (</a:t>
            </a:r>
            <a:r>
              <a:rPr lang="en-US" sz="1200" b="0" i="0" dirty="0" err="1">
                <a:solidFill>
                  <a:schemeClr val="tx1"/>
                </a:solidFill>
                <a:latin typeface="Calibri"/>
                <a:ea typeface="+mn-ea"/>
                <a:cs typeface="+mn-cs"/>
              </a:rPr>
              <a:t>Rastreamento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auditoria </a:t>
            </a:r>
            <a:r>
              <a:rPr lang="en-US" sz="1200" b="0" i="0" dirty="0" err="1">
                <a:solidFill>
                  <a:schemeClr val="tx1"/>
                </a:solidFill>
                <a:latin typeface="Calibri"/>
                <a:ea typeface="+mn-ea"/>
                <a:cs typeface="+mn-cs"/>
              </a:rPr>
              <a:t>aperfeiçoada</a:t>
            </a:r>
            <a:r>
              <a:rPr lang="en-US" sz="1200" b="0" i="0" dirty="0">
                <a:solidFill>
                  <a:schemeClr val="tx1"/>
                </a:solidFill>
                <a:latin typeface="Calibri"/>
                <a:ea typeface="+mn-ea"/>
                <a:cs typeface="+mn-cs"/>
              </a:rPr>
              <a:t> das </a:t>
            </a:r>
            <a:r>
              <a:rPr lang="en-US" sz="1200" b="0" i="0" dirty="0" err="1">
                <a:solidFill>
                  <a:schemeClr val="tx1"/>
                </a:solidFill>
                <a:latin typeface="Calibri"/>
                <a:ea typeface="+mn-ea"/>
                <a:cs typeface="+mn-cs"/>
              </a:rPr>
              <a:t>alterações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feitas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e do IIS.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acompanhar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qualquer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alteração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feita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teste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produção</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a:solidFill>
                  <a:schemeClr val="tx1"/>
                </a:solidFill>
                <a:latin typeface="Calibri"/>
                <a:ea typeface="+mn-ea"/>
                <a:cs typeface="+mn-cs"/>
              </a:rPr>
              <a:t>Base </a:t>
            </a:r>
            <a:r>
              <a:rPr lang="en-US" sz="1200" b="1" i="0" dirty="0" err="1">
                <a:solidFill>
                  <a:schemeClr val="tx1"/>
                </a:solidFill>
                <a:latin typeface="Calibri"/>
                <a:ea typeface="+mn-ea"/>
                <a:cs typeface="+mn-cs"/>
              </a:rPr>
              <a:t>Sólida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Cargas</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Trabalho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Corporativas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cobre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duas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categorias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distintas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Primeiramente</a:t>
            </a:r>
            <a:r>
              <a:rPr lang="en-US" sz="1200" b="0" i="0" dirty="0">
                <a:solidFill>
                  <a:schemeClr val="tx1"/>
                </a:solidFill>
                <a:latin typeface="Calibri"/>
                <a:ea typeface="+mn-ea"/>
                <a:cs typeface="+mn-cs"/>
              </a:rPr>
              <a:t>, o Windows Server 2008 R2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projetado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da Microsoft um </a:t>
            </a:r>
            <a:r>
              <a:rPr lang="en-US" sz="1200" b="0" i="0" dirty="0" err="1">
                <a:solidFill>
                  <a:schemeClr val="tx1"/>
                </a:solidFill>
                <a:latin typeface="Calibri"/>
                <a:ea typeface="+mn-ea"/>
                <a:cs typeface="+mn-cs"/>
              </a:rPr>
              <a:t>conjunto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inédito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ferramentas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proteção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monitoramento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manutenção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smtClean="0">
                <a:solidFill>
                  <a:schemeClr val="tx1"/>
                </a:solidFill>
                <a:latin typeface="Calibri"/>
                <a:ea typeface="+mn-ea"/>
                <a:cs typeface="+mn-cs"/>
              </a:rPr>
              <a:t>infraestrutura</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de </a:t>
            </a:r>
            <a:r>
              <a:rPr lang="en-US" sz="1200" b="0" i="0" dirty="0" err="1">
                <a:solidFill>
                  <a:schemeClr val="tx1"/>
                </a:solidFill>
                <a:latin typeface="Calibri"/>
                <a:ea typeface="+mn-ea"/>
                <a:cs typeface="+mn-cs"/>
              </a:rPr>
              <a:t>servidores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atualizações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escalabilidade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confiabilidade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256 </a:t>
            </a:r>
            <a:r>
              <a:rPr lang="en-US" sz="1200" b="0" i="0" dirty="0" err="1">
                <a:solidFill>
                  <a:schemeClr val="tx1"/>
                </a:solidFill>
                <a:latin typeface="Calibri"/>
                <a:ea typeface="+mn-ea"/>
                <a:cs typeface="+mn-cs"/>
              </a:rPr>
              <a:t>núcleos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lógicos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instâncias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únicas</a:t>
            </a:r>
            <a:r>
              <a:rPr lang="en-US" sz="1200" b="0" i="0" dirty="0">
                <a:solidFill>
                  <a:schemeClr val="tx1"/>
                </a:solidFill>
                <a:latin typeface="Calibri"/>
                <a:ea typeface="+mn-ea"/>
                <a:cs typeface="+mn-cs"/>
              </a:rPr>
              <a:t> do Windows Server 2008 R2 e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32 </a:t>
            </a:r>
            <a:r>
              <a:rPr lang="en-US" sz="1200" b="0" i="0" dirty="0" err="1">
                <a:solidFill>
                  <a:schemeClr val="tx1"/>
                </a:solidFill>
                <a:latin typeface="Calibri"/>
                <a:ea typeface="+mn-ea"/>
                <a:cs typeface="+mn-cs"/>
              </a:rPr>
              <a:t>núcleos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lógicos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única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instância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máquina</a:t>
            </a:r>
            <a:r>
              <a:rPr lang="en-US" sz="1200" b="0" i="0" dirty="0">
                <a:solidFill>
                  <a:schemeClr val="tx1"/>
                </a:solidFill>
                <a:latin typeface="Calibri"/>
                <a:ea typeface="+mn-ea"/>
                <a:cs typeface="+mn-cs"/>
              </a:rPr>
              <a:t> virtual.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aumentamos</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enfoque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funções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básicas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fornecimento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componentização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de TI </a:t>
            </a:r>
            <a:r>
              <a:rPr lang="en-US" sz="1200" b="0" i="0" dirty="0" err="1">
                <a:solidFill>
                  <a:schemeClr val="tx1"/>
                </a:solidFill>
                <a:latin typeface="Calibri"/>
                <a:ea typeface="+mn-ea"/>
                <a:cs typeface="+mn-cs"/>
              </a:rPr>
              <a:t>só</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instalem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componentes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precisam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determinado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diminuindo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assim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sobrecarga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e do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acrescentamos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confiabilidade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específicos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o failover de DHCP e o DNSSEC,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chave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pública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garantir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integridade</a:t>
            </a:r>
            <a:r>
              <a:rPr lang="en-US" sz="1200" b="0" i="0" dirty="0">
                <a:solidFill>
                  <a:schemeClr val="tx1"/>
                </a:solidFill>
                <a:latin typeface="Calibri"/>
                <a:ea typeface="+mn-ea"/>
                <a:cs typeface="+mn-cs"/>
              </a:rPr>
              <a:t> das </a:t>
            </a:r>
            <a:r>
              <a:rPr lang="en-US" sz="1200" b="0" i="0" dirty="0" err="1">
                <a:solidFill>
                  <a:schemeClr val="tx1"/>
                </a:solidFill>
                <a:latin typeface="Calibri"/>
                <a:ea typeface="+mn-ea"/>
                <a:cs typeface="+mn-cs"/>
              </a:rPr>
              <a:t>consultas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nomes</a:t>
            </a:r>
            <a:r>
              <a:rPr lang="en-US" sz="1200" b="0" i="0" dirty="0">
                <a:solidFill>
                  <a:schemeClr val="tx1"/>
                </a:solidFill>
                <a:latin typeface="Calibri"/>
                <a:ea typeface="+mn-ea"/>
                <a:cs typeface="+mn-cs"/>
              </a:rPr>
              <a:t> DNS e </a:t>
            </a:r>
            <a:r>
              <a:rPr lang="en-US" sz="1200" b="0" i="0" dirty="0" err="1">
                <a:solidFill>
                  <a:schemeClr val="tx1"/>
                </a:solidFill>
                <a:latin typeface="Calibri"/>
                <a:ea typeface="+mn-ea"/>
                <a:cs typeface="+mn-cs"/>
              </a:rPr>
              <a:t>verificar</a:t>
            </a:r>
            <a:r>
              <a:rPr lang="en-US" sz="1200" b="0" i="0" dirty="0">
                <a:solidFill>
                  <a:schemeClr val="tx1"/>
                </a:solidFill>
                <a:latin typeface="Calibri"/>
                <a:ea typeface="+mn-ea"/>
                <a:cs typeface="+mn-cs"/>
              </a:rPr>
              <a:t> se as </a:t>
            </a:r>
            <a:r>
              <a:rPr lang="en-US" sz="1200" b="0" i="0" dirty="0" err="1">
                <a:solidFill>
                  <a:schemeClr val="tx1"/>
                </a:solidFill>
                <a:latin typeface="Calibri"/>
                <a:ea typeface="+mn-ea"/>
                <a:cs typeface="+mn-cs"/>
              </a:rPr>
              <a:t>transferências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zona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fontes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confiáveis</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1" i="0" dirty="0">
                <a:solidFill>
                  <a:schemeClr val="tx1"/>
                </a:solidFill>
                <a:latin typeface="Calibri"/>
                <a:ea typeface="+mn-ea"/>
                <a:cs typeface="+mn-cs"/>
              </a:rPr>
              <a:t>"Better Together" com o Windows 7</a:t>
            </a:r>
            <a:r>
              <a:rPr lang="en-US" sz="1200" b="0" i="0" dirty="0">
                <a:solidFill>
                  <a:schemeClr val="tx1"/>
                </a:solidFill>
                <a:latin typeface="Calibri"/>
                <a:ea typeface="+mn-ea"/>
                <a:cs typeface="+mn-cs"/>
              </a:rPr>
              <a:t>. O Windows Server 2008 R2 </a:t>
            </a:r>
            <a:r>
              <a:rPr lang="en-US" sz="1200" b="0" i="0" dirty="0" err="1">
                <a:solidFill>
                  <a:schemeClr val="tx1"/>
                </a:solidFill>
                <a:latin typeface="Calibri"/>
                <a:ea typeface="+mn-ea"/>
                <a:cs typeface="+mn-cs"/>
              </a:rPr>
              <a:t>inclui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tecnológicas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cuja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finalidade</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fornecer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computadores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com Windows 7 o </a:t>
            </a:r>
            <a:r>
              <a:rPr lang="en-US" sz="1200" b="0" i="0" dirty="0" err="1">
                <a:solidFill>
                  <a:schemeClr val="tx1"/>
                </a:solidFill>
                <a:latin typeface="Calibri"/>
                <a:ea typeface="+mn-ea"/>
                <a:cs typeface="+mn-cs"/>
              </a:rPr>
              <a:t>conjunto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produtividade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confiável</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flexível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história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Microsoft.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apenas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dedicados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sinergia</a:t>
            </a:r>
            <a:r>
              <a:rPr lang="en-US" sz="1200" b="0" i="0" dirty="0">
                <a:solidFill>
                  <a:schemeClr val="tx1"/>
                </a:solidFill>
                <a:latin typeface="Calibri"/>
                <a:ea typeface="+mn-ea"/>
                <a:cs typeface="+mn-cs"/>
              </a:rPr>
              <a:t> entre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do Server 2008 R2 e do Windows 7. Um dos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empolgantes</a:t>
            </a:r>
            <a:r>
              <a:rPr lang="en-US" sz="1200" b="0" i="0" dirty="0">
                <a:solidFill>
                  <a:schemeClr val="tx1"/>
                </a:solidFill>
                <a:latin typeface="Calibri"/>
                <a:ea typeface="+mn-ea"/>
                <a:cs typeface="+mn-cs"/>
              </a:rPr>
              <a:t> é o </a:t>
            </a:r>
            <a:r>
              <a:rPr lang="en-US" sz="1200" b="0" i="0" dirty="0" err="1">
                <a:solidFill>
                  <a:schemeClr val="tx1"/>
                </a:solidFill>
                <a:latin typeface="Calibri"/>
                <a:ea typeface="+mn-ea"/>
                <a:cs typeface="+mn-cs"/>
              </a:rPr>
              <a:t>DirectAccess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tem o </a:t>
            </a:r>
            <a:r>
              <a:rPr lang="en-US" sz="1200" b="0" i="0" dirty="0" err="1">
                <a:solidFill>
                  <a:schemeClr val="tx1"/>
                </a:solidFill>
                <a:latin typeface="Calibri"/>
                <a:ea typeface="+mn-ea"/>
                <a:cs typeface="+mn-cs"/>
              </a:rPr>
              <a:t>potencial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revolucionar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computação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tanto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ponto</a:t>
            </a:r>
            <a:r>
              <a:rPr lang="en-US" sz="1200" b="0" i="0" dirty="0">
                <a:solidFill>
                  <a:schemeClr val="tx1"/>
                </a:solidFill>
                <a:latin typeface="Calibri"/>
                <a:ea typeface="+mn-ea"/>
                <a:cs typeface="+mn-cs"/>
              </a:rPr>
              <a:t> de vista do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adiante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incluímos</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BranchCache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nova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arquivos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escritórios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diretivas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grupo</a:t>
            </a:r>
            <a:r>
              <a:rPr lang="en-US" sz="1200" b="0" i="0" dirty="0">
                <a:solidFill>
                  <a:schemeClr val="tx1"/>
                </a:solidFill>
                <a:latin typeface="Calibri"/>
                <a:ea typeface="+mn-ea"/>
                <a:cs typeface="+mn-cs"/>
              </a:rPr>
              <a:t> do AD,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tenham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granularidade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do Windows 7, </a:t>
            </a:r>
            <a:r>
              <a:rPr lang="en-US" sz="1200" b="0" i="0" dirty="0" err="1">
                <a:solidFill>
                  <a:schemeClr val="tx1"/>
                </a:solidFill>
                <a:latin typeface="Calibri"/>
                <a:ea typeface="+mn-ea"/>
                <a:cs typeface="+mn-cs"/>
              </a:rPr>
              <a:t>contando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exemplo</a:t>
            </a:r>
            <a:r>
              <a:rPr lang="en-US" sz="1200" b="0" i="0" dirty="0">
                <a:solidFill>
                  <a:schemeClr val="tx1"/>
                </a:solidFill>
                <a:latin typeface="Calibri"/>
                <a:ea typeface="+mn-ea"/>
                <a:cs typeface="+mn-cs"/>
              </a:rPr>
              <a:t>, com a </a:t>
            </a:r>
            <a:r>
              <a:rPr lang="en-US" sz="1200" b="0" i="0" dirty="0" err="1">
                <a:solidFill>
                  <a:schemeClr val="tx1"/>
                </a:solidFill>
                <a:latin typeface="Calibri"/>
                <a:ea typeface="+mn-ea"/>
                <a:cs typeface="+mn-cs"/>
              </a:rPr>
              <a:t>habilidade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BitLocker</a:t>
            </a:r>
            <a:r>
              <a:rPr lang="en-US" sz="1200" b="0" i="0" dirty="0">
                <a:solidFill>
                  <a:schemeClr val="tx1"/>
                </a:solidFill>
                <a:latin typeface="Calibri"/>
                <a:ea typeface="+mn-ea"/>
                <a:cs typeface="+mn-cs"/>
              </a:rPr>
              <a:t> to Go (</a:t>
            </a:r>
            <a:r>
              <a:rPr lang="en-US" sz="1200" b="0" i="0" dirty="0" err="1">
                <a:solidFill>
                  <a:schemeClr val="tx1"/>
                </a:solidFill>
                <a:latin typeface="Calibri"/>
                <a:ea typeface="+mn-ea"/>
                <a:cs typeface="+mn-cs"/>
              </a:rPr>
              <a:t>criptografia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unidades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removíveis</a:t>
            </a:r>
            <a:r>
              <a:rPr lang="en-US" sz="1200" b="0" i="0" dirty="0">
                <a:solidFill>
                  <a:schemeClr val="tx1"/>
                </a:solidFill>
                <a:latin typeface="Calibri"/>
                <a:ea typeface="+mn-ea"/>
                <a:cs typeface="+mn-cs"/>
              </a:rPr>
              <a:t> com a </a:t>
            </a:r>
            <a:r>
              <a:rPr lang="en-US" sz="1200" b="0" i="0" dirty="0" err="1">
                <a:solidFill>
                  <a:schemeClr val="tx1"/>
                </a:solidFill>
                <a:latin typeface="Calibri"/>
                <a:ea typeface="+mn-ea"/>
                <a:cs typeface="+mn-cs"/>
              </a:rPr>
              <a:t>tecnologia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BitLocker</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diretivas</a:t>
            </a:r>
            <a:r>
              <a:rPr lang="en-US" sz="1200" b="0" i="0" dirty="0">
                <a:solidFill>
                  <a:schemeClr val="tx1"/>
                </a:solidFill>
                <a:latin typeface="Calibri"/>
                <a:ea typeface="+mn-ea"/>
                <a:cs typeface="+mn-cs"/>
              </a:rPr>
              <a:t> do AD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integram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virtualização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Terminal, a RAD e a VDI, </a:t>
            </a:r>
            <a:r>
              <a:rPr lang="en-US" sz="1200" b="0" i="0" dirty="0" err="1">
                <a:solidFill>
                  <a:schemeClr val="tx1"/>
                </a:solidFill>
                <a:latin typeface="Calibri"/>
                <a:ea typeface="+mn-ea"/>
                <a:cs typeface="+mn-cs"/>
              </a:rPr>
              <a:t>permitindo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implantar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virtualizadas</a:t>
            </a:r>
            <a:r>
              <a:rPr lang="en-US" sz="1200" b="0" i="0" dirty="0">
                <a:solidFill>
                  <a:schemeClr val="tx1"/>
                </a:solidFill>
                <a:latin typeface="Calibri"/>
                <a:ea typeface="+mn-ea"/>
                <a:cs typeface="+mn-cs"/>
              </a:rPr>
              <a:t> com base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diretiva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integrados</a:t>
            </a:r>
            <a:r>
              <a:rPr lang="en-US" sz="1200" b="0" i="0" dirty="0">
                <a:solidFill>
                  <a:schemeClr val="tx1"/>
                </a:solidFill>
                <a:latin typeface="Calibri"/>
                <a:ea typeface="+mn-ea"/>
                <a:cs typeface="+mn-cs"/>
              </a:rPr>
              <a:t> de forma </a:t>
            </a:r>
            <a:r>
              <a:rPr lang="en-US" sz="1200" b="0" i="0" dirty="0" err="1">
                <a:solidFill>
                  <a:schemeClr val="tx1"/>
                </a:solidFill>
                <a:latin typeface="Calibri"/>
                <a:ea typeface="+mn-ea"/>
                <a:cs typeface="+mn-cs"/>
              </a:rPr>
              <a:t>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intensa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Windows 7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maioria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casos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capazes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distinguir</a:t>
            </a:r>
            <a:r>
              <a:rPr lang="en-US" sz="1200" b="0" i="0" dirty="0">
                <a:solidFill>
                  <a:schemeClr val="tx1"/>
                </a:solidFill>
                <a:latin typeface="Calibri"/>
                <a:ea typeface="+mn-ea"/>
                <a:cs typeface="+mn-cs"/>
              </a:rPr>
              <a:t> entre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instalada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localmente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virtualizada</a:t>
            </a:r>
            <a:r>
              <a:rPr lang="en-US" sz="1200" b="0" i="0" dirty="0">
                <a:solidFill>
                  <a:schemeClr val="tx1"/>
                </a:solidFill>
                <a:latin typeface="Calibri"/>
                <a:ea typeface="+mn-ea"/>
                <a:cs typeface="+mn-cs"/>
              </a:rPr>
              <a:t>.</a:t>
            </a:r>
          </a:p>
          <a:p>
            <a:pPr marL="0" lvl="1" algn="l" defTabSz="896112">
              <a:spcBef>
                <a:spcPts val="0"/>
              </a:spcBef>
              <a:spcAft>
                <a:spcPts val="327"/>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DEA5A229-0FC7-41C6-BF3A-50574C6CB0B1}" type="slidenum">
              <a:rPr lang="en-US" sz="1200" b="0" i="0">
                <a:latin typeface="Calibri"/>
                <a:ea typeface="+mn-ea"/>
                <a:cs typeface="+mn-cs"/>
              </a:rPr>
              <a:pPr algn="r">
                <a:spcBef>
                  <a:spcPts val="0"/>
                </a:spcBef>
                <a:spcAft>
                  <a:spcPts val="0"/>
                </a:spcAft>
                <a:buNone/>
              </a:pPr>
              <a:t>2</a:t>
            </a:fld>
            <a:endParaRPr lang="en-US" sz="1200" b="0" i="0">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lgn="l">
              <a:spcBef>
                <a:spcPts val="0"/>
              </a:spcBef>
              <a:spcAft>
                <a:spcPts val="0"/>
              </a:spcAft>
              <a:buNone/>
            </a:pPr>
            <a:r>
              <a:rPr lang="en-US" sz="1200" b="0" i="0">
                <a:solidFill>
                  <a:schemeClr val="tx1"/>
                </a:solidFill>
                <a:latin typeface="Calibri"/>
                <a:ea typeface="+mn-ea"/>
                <a:cs typeface="+mn-cs"/>
              </a:rPr>
              <a:t>O Graphical PowerShell oferece uma interface gráfica de usuário que permite criar e depurar interativamente os scripts do PowerShell dentro de um ambiente de desenvolvimento integrado, similar ao Visual Studio</a:t>
            </a:r>
            <a:r>
              <a:rPr lang="en-US" sz="1200" b="0" i="0" baseline="30000">
                <a:solidFill>
                  <a:schemeClr val="tx1"/>
                </a:solidFill>
                <a:latin typeface="Calibri"/>
                <a:ea typeface="+mn-ea"/>
                <a:cs typeface="+mn-cs"/>
              </a:rPr>
              <a:t>®</a:t>
            </a:r>
            <a:r>
              <a:rPr lang="en-US" sz="1200" b="0" i="0">
                <a:solidFill>
                  <a:schemeClr val="tx1"/>
                </a:solidFill>
                <a:latin typeface="Calibri"/>
                <a:ea typeface="+mn-ea"/>
                <a:cs typeface="+mn-cs"/>
              </a:rPr>
              <a:t>.</a:t>
            </a:r>
          </a:p>
          <a:p>
            <a:pPr algn="l">
              <a:spcBef>
                <a:spcPts val="0"/>
              </a:spcBef>
              <a:spcAft>
                <a:spcPts val="0"/>
              </a:spcAft>
              <a:buNone/>
            </a:pPr>
            <a:r>
              <a:rPr lang="en-US" sz="1200" b="0" i="0">
                <a:solidFill>
                  <a:schemeClr val="tx1"/>
                </a:solidFill>
                <a:latin typeface="Calibri"/>
                <a:ea typeface="+mn-ea"/>
                <a:cs typeface="+mn-cs"/>
              </a:rPr>
              <a:t> O Graphical PowerShell possui estes recursos:</a:t>
            </a:r>
          </a:p>
          <a:p>
            <a:pPr algn="l">
              <a:spcBef>
                <a:spcPts val="0"/>
              </a:spcBef>
              <a:spcAft>
                <a:spcPts val="0"/>
              </a:spcAft>
              <a:buClr>
                <a:schemeClr val="tx1"/>
              </a:buClr>
              <a:buFont typeface="Arial"/>
              <a:buChar char="•"/>
            </a:pPr>
            <a:r>
              <a:rPr lang="en-US" sz="1200" b="0" i="0">
                <a:solidFill>
                  <a:schemeClr val="tx1"/>
                </a:solidFill>
                <a:latin typeface="Calibri"/>
                <a:ea typeface="+mn-ea"/>
                <a:cs typeface="+mn-cs"/>
              </a:rPr>
              <a:t> Cores de sintaxe para scripts do PowerShell (similares às cores de sintaxe do Visual Studio).</a:t>
            </a:r>
          </a:p>
          <a:p>
            <a:pPr algn="l">
              <a:spcBef>
                <a:spcPts val="0"/>
              </a:spcBef>
              <a:spcAft>
                <a:spcPts val="0"/>
              </a:spcAft>
              <a:buClr>
                <a:schemeClr val="tx1"/>
              </a:buClr>
              <a:buFont typeface="Arial"/>
              <a:buChar char="•"/>
            </a:pPr>
            <a:r>
              <a:rPr lang="en-US" sz="1200" b="0" i="0">
                <a:solidFill>
                  <a:schemeClr val="tx1"/>
                </a:solidFill>
                <a:latin typeface="Calibri"/>
                <a:ea typeface="+mn-ea"/>
                <a:cs typeface="+mn-cs"/>
              </a:rPr>
              <a:t> Suporte a caracteres Unicode.</a:t>
            </a:r>
          </a:p>
          <a:p>
            <a:pPr algn="l">
              <a:spcBef>
                <a:spcPts val="0"/>
              </a:spcBef>
              <a:spcAft>
                <a:spcPts val="0"/>
              </a:spcAft>
              <a:buClr>
                <a:schemeClr val="tx1"/>
              </a:buClr>
              <a:buFont typeface="Arial"/>
              <a:buChar char="•"/>
            </a:pPr>
            <a:r>
              <a:rPr lang="en-US" sz="1200" b="0" i="0">
                <a:solidFill>
                  <a:schemeClr val="tx1"/>
                </a:solidFill>
                <a:latin typeface="Calibri"/>
                <a:ea typeface="+mn-ea"/>
                <a:cs typeface="+mn-cs"/>
              </a:rPr>
              <a:t> Suporte à composição e depuração de múltiplos scripts do PowerShell em uma interface com múltiplas guias.</a:t>
            </a:r>
          </a:p>
          <a:p>
            <a:pPr algn="l">
              <a:spcBef>
                <a:spcPts val="0"/>
              </a:spcBef>
              <a:spcAft>
                <a:spcPts val="0"/>
              </a:spcAft>
              <a:buClr>
                <a:schemeClr val="tx1"/>
              </a:buClr>
              <a:buFont typeface="Arial"/>
              <a:buChar char="•"/>
            </a:pPr>
            <a:r>
              <a:rPr lang="en-US" sz="1200" b="0" i="0">
                <a:solidFill>
                  <a:schemeClr val="tx1"/>
                </a:solidFill>
                <a:latin typeface="Calibri"/>
                <a:ea typeface="+mn-ea"/>
                <a:cs typeface="+mn-cs"/>
              </a:rPr>
              <a:t> Habilidade de executar um script inteiro, ou uma porção de script, dentro do ambiente de desenvolvimento integrado.</a:t>
            </a:r>
          </a:p>
          <a:p>
            <a:pPr algn="l">
              <a:spcBef>
                <a:spcPts val="0"/>
              </a:spcBef>
              <a:spcAft>
                <a:spcPts val="0"/>
              </a:spcAft>
              <a:buClr>
                <a:schemeClr val="tx1"/>
              </a:buClr>
              <a:buFont typeface="Arial"/>
              <a:buChar char="•"/>
            </a:pPr>
            <a:r>
              <a:rPr lang="en-US" sz="1200" b="0" i="0">
                <a:solidFill>
                  <a:schemeClr val="tx1"/>
                </a:solidFill>
                <a:latin typeface="Calibri"/>
                <a:ea typeface="+mn-ea"/>
                <a:cs typeface="+mn-cs"/>
              </a:rPr>
              <a:t> Suporte para até oito Runspaces do PowerShell dentro do ambiente de desenvolvimento integrado.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novo cmdlet Out-GridView exibe os resultados de outros comandos em uma tabela interativa, onde podem ser pesquisados, classificados e agrupados. Por exemplo, você pode enviar os resultados de um comando get-process, get-wmiobject ou get-eventlog ao out-gridview e usar os recursos da tabela para examinar os dados.</a:t>
            </a:r>
          </a:p>
          <a:p>
            <a:pPr algn="l">
              <a:spcBef>
                <a:spcPts val="0"/>
              </a:spcBef>
              <a:spcAft>
                <a:spcPts val="0"/>
              </a:spcAft>
              <a:buNone/>
            </a:pPr>
            <a:r>
              <a:rPr lang="en-US" sz="1200" b="1" i="0">
                <a:solidFill>
                  <a:schemeClr val="tx1"/>
                </a:solidFill>
                <a:latin typeface="Calibri"/>
                <a:ea typeface="+mn-ea"/>
                <a:cs typeface="+mn-cs"/>
              </a:rPr>
              <a:t>Observação:</a:t>
            </a:r>
            <a:r>
              <a:rPr lang="en-US" sz="1200" b="0" i="0">
                <a:solidFill>
                  <a:schemeClr val="tx1"/>
                </a:solidFill>
                <a:latin typeface="Calibri"/>
                <a:ea typeface="+mn-ea"/>
                <a:cs typeface="+mn-cs"/>
              </a:rPr>
              <a:t> O recurso Graphical PowerShell requer o Microsoft .NET Framework 3.0.</a:t>
            </a:r>
          </a:p>
          <a:p>
            <a:pPr algn="l">
              <a:spcBef>
                <a:spcPts val="0"/>
              </a:spcBef>
              <a:spcAft>
                <a:spcPts val="0"/>
              </a:spcAft>
              <a:buNone/>
            </a:pPr>
            <a:endParaRPr lang="en-US" dirty="0"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B0F27580-3761-4E28-8F54-7A7C6A4159C8}" type="slidenum">
              <a:rPr lang="en-US" sz="1200" b="0" i="0">
                <a:latin typeface="Calibri"/>
                <a:ea typeface="+mn-ea"/>
                <a:cs typeface="+mn-cs"/>
              </a:rPr>
              <a:pPr algn="r">
                <a:spcBef>
                  <a:spcPts val="0"/>
                </a:spcBef>
                <a:spcAft>
                  <a:spcPts val="0"/>
                </a:spcAft>
                <a:buNone/>
              </a:pPr>
              <a:t>20</a:t>
            </a:fld>
            <a:endParaRPr lang="en-US" sz="1200" b="0" i="0">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O PowerShell 2.0 possui a habilidade de estender sua funcionalidade de script através destes recursos:</a:t>
            </a:r>
          </a:p>
          <a:p>
            <a:pPr algn="l">
              <a:spcBef>
                <a:spcPts val="0"/>
              </a:spcBef>
              <a:spcAft>
                <a:spcPts val="0"/>
              </a:spcAft>
              <a:buNone/>
            </a:pPr>
            <a:r>
              <a:rPr lang="en-US" sz="1200" b="1" i="0">
                <a:solidFill>
                  <a:schemeClr val="tx1"/>
                </a:solidFill>
                <a:latin typeface="Calibri"/>
                <a:ea typeface="+mn-ea"/>
                <a:cs typeface="+mn-cs"/>
              </a:rPr>
              <a:t>Criação de funções avançadas</a:t>
            </a:r>
            <a:r>
              <a:rPr lang="en-US" sz="1200" b="0" i="0">
                <a:solidFill>
                  <a:schemeClr val="tx1"/>
                </a:solidFill>
                <a:latin typeface="Calibri"/>
                <a:ea typeface="+mn-ea"/>
                <a:cs typeface="+mn-cs"/>
              </a:rPr>
              <a:t>. As funções avançadas permitem a gravação de wrappers (invólucros) em torno dos cmdlets existentes. O PowerShell 2.0 pesquisa as funções primeiro, e depois os cmdlets. Assim, as funções avançadas têm preferência sobre os cmdlets.</a:t>
            </a:r>
          </a:p>
          <a:p>
            <a:pPr algn="l">
              <a:spcBef>
                <a:spcPts val="0"/>
              </a:spcBef>
              <a:spcAft>
                <a:spcPts val="0"/>
              </a:spcAft>
              <a:buNone/>
            </a:pPr>
            <a:r>
              <a:rPr lang="en-US" sz="1200" b="1" i="0">
                <a:solidFill>
                  <a:schemeClr val="tx1"/>
                </a:solidFill>
                <a:latin typeface="Calibri"/>
                <a:ea typeface="+mn-ea"/>
                <a:cs typeface="+mn-cs"/>
              </a:rPr>
              <a:t>Chamada de APIs (application programming interfaces - interfaces de programação de aplicações) do .NET</a:t>
            </a:r>
            <a:r>
              <a:rPr lang="en-US" sz="1200" b="0" i="0">
                <a:solidFill>
                  <a:schemeClr val="tx1"/>
                </a:solidFill>
                <a:latin typeface="Calibri"/>
                <a:ea typeface="+mn-ea"/>
                <a:cs typeface="+mn-cs"/>
              </a:rPr>
              <a:t>. Esse recurso permite estender seu PowerShell com os recursos fornecidos por qualquer API do .NET.</a:t>
            </a:r>
          </a:p>
          <a:p>
            <a:pPr algn="l">
              <a:spcBef>
                <a:spcPts val="0"/>
              </a:spcBef>
              <a:spcAft>
                <a:spcPts val="0"/>
              </a:spcAft>
              <a:buNone/>
            </a:pPr>
            <a:r>
              <a:rPr lang="en-US" sz="1200" b="1" i="0">
                <a:solidFill>
                  <a:schemeClr val="tx1"/>
                </a:solidFill>
                <a:latin typeface="Calibri"/>
                <a:ea typeface="+mn-ea"/>
                <a:cs typeface="+mn-cs"/>
              </a:rPr>
              <a:t>Depuração de scripts aperfeiçoada</a:t>
            </a:r>
            <a:r>
              <a:rPr lang="en-US" sz="1200" b="0" i="0">
                <a:solidFill>
                  <a:schemeClr val="tx1"/>
                </a:solidFill>
                <a:latin typeface="Calibri"/>
                <a:ea typeface="+mn-ea"/>
                <a:cs typeface="+mn-cs"/>
              </a:rPr>
              <a:t>. O PowerShell 2.0 permite definir pontos de quebra em linhas, colunas, funções, variáveis e comandos. Você também pode especificar ações a serem executadas quando o ponto de quebra for alcançado. O ambiente de depuração tem suporte para as funções step-in, step-over ou step-out. Você também pode obter as informações da pilha de chamadas (pontos de quebra)</a:t>
            </a:r>
          </a:p>
          <a:p>
            <a:pPr algn="l">
              <a:spcBef>
                <a:spcPts val="0"/>
              </a:spcBef>
              <a:spcAft>
                <a:spcPts val="0"/>
              </a:spcAft>
              <a:buNone/>
            </a:pPr>
            <a:r>
              <a:rPr lang="en-US" sz="1200" b="1" i="0">
                <a:solidFill>
                  <a:schemeClr val="tx1"/>
                </a:solidFill>
                <a:latin typeface="Calibri"/>
                <a:ea typeface="+mn-ea"/>
                <a:cs typeface="+mn-cs"/>
              </a:rPr>
              <a:t>Interface baseada em assinatura para o Sistema de Eventos do Windows</a:t>
            </a:r>
            <a:r>
              <a:rPr lang="en-US" sz="1200" b="0" i="0">
                <a:solidFill>
                  <a:schemeClr val="tx1"/>
                </a:solidFill>
                <a:latin typeface="Calibri"/>
                <a:ea typeface="+mn-ea"/>
                <a:cs typeface="+mn-cs"/>
              </a:rPr>
              <a:t>. Esse recurso permite que os scripts do PowerShell respondam a eventos específicos dos logs.</a:t>
            </a:r>
          </a:p>
          <a:p>
            <a:pPr algn="l">
              <a:spcBef>
                <a:spcPts val="0"/>
              </a:spcBef>
              <a:spcAft>
                <a:spcPts val="0"/>
              </a:spcAft>
              <a:buNone/>
            </a:pPr>
            <a:r>
              <a:rPr lang="en-US" sz="1200" b="1" i="0">
                <a:solidFill>
                  <a:schemeClr val="tx1"/>
                </a:solidFill>
                <a:latin typeface="Calibri"/>
                <a:ea typeface="+mn-ea"/>
                <a:cs typeface="+mn-cs"/>
              </a:rPr>
              <a:t>Escrita de cmdlets no script do PowerShell</a:t>
            </a:r>
            <a:r>
              <a:rPr lang="en-US" sz="1200" b="0" i="0">
                <a:solidFill>
                  <a:schemeClr val="tx1"/>
                </a:solidFill>
                <a:latin typeface="Calibri"/>
                <a:ea typeface="+mn-ea"/>
                <a:cs typeface="+mn-cs"/>
              </a:rPr>
              <a:t>. Esse recurso permite que você escreva cmdlets no PowerShell, em vez das linguagens C# ou VB.NET compiladas.</a:t>
            </a:r>
          </a:p>
          <a:p>
            <a:pPr algn="l">
              <a:spcBef>
                <a:spcPts val="0"/>
              </a:spcBef>
              <a:spcAft>
                <a:spcPts val="0"/>
              </a:spcAft>
              <a:buNone/>
            </a:pPr>
            <a:r>
              <a:rPr lang="en-US" sz="1200" b="1" i="0">
                <a:solidFill>
                  <a:schemeClr val="tx1"/>
                </a:solidFill>
                <a:latin typeface="Calibri"/>
                <a:ea typeface="+mn-ea"/>
                <a:cs typeface="+mn-cs"/>
              </a:rPr>
              <a:t>Internacionalização de Scripts</a:t>
            </a:r>
            <a:r>
              <a:rPr lang="en-US" sz="1200" b="0" i="0">
                <a:solidFill>
                  <a:schemeClr val="tx1"/>
                </a:solidFill>
                <a:latin typeface="Calibri"/>
                <a:ea typeface="+mn-ea"/>
                <a:cs typeface="+mn-cs"/>
              </a:rPr>
              <a:t>. Com esse novo recurso, os autores escrevem scripts no PowerShell que podem ser convertidos a qualquer linguagem para a qual o Windows tenha suporte.</a:t>
            </a:r>
          </a:p>
          <a:p>
            <a:pPr algn="l">
              <a:spcBef>
                <a:spcPts val="0"/>
              </a:spcBef>
              <a:spcAft>
                <a:spcPts val="0"/>
              </a:spcAft>
              <a:buNone/>
            </a:pPr>
            <a:r>
              <a:rPr lang="en-US" sz="1200" b="1" i="0">
                <a:solidFill>
                  <a:schemeClr val="tx1"/>
                </a:solidFill>
                <a:latin typeface="Calibri"/>
                <a:ea typeface="+mn-ea"/>
                <a:cs typeface="+mn-cs"/>
              </a:rPr>
              <a:t>Novos cmdlets</a:t>
            </a:r>
            <a:r>
              <a:rPr lang="en-US" sz="1200" b="0" i="0">
                <a:solidFill>
                  <a:schemeClr val="tx1"/>
                </a:solidFill>
                <a:latin typeface="Calibri"/>
                <a:ea typeface="+mn-ea"/>
                <a:cs typeface="+mn-cs"/>
              </a:rPr>
              <a:t>. Há centenas de novos cmdlets, incluindo alguns para comunicação remota, conversão, transações, depuração, eventos, trabalhos em segundo plano e muito mais.</a:t>
            </a:r>
          </a:p>
          <a:p>
            <a:pPr algn="l">
              <a:spcBef>
                <a:spcPts val="0"/>
              </a:spcBef>
              <a:spcAft>
                <a:spcPts val="0"/>
              </a:spcAft>
              <a:buNone/>
            </a:pPr>
            <a:endParaRPr lang="en-US" dirty="0"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3D444A2C-CA7C-4522-9348-36D9447AC489}" type="slidenum">
              <a:rPr lang="en-US" sz="1200" b="0" i="0">
                <a:latin typeface="Calibri"/>
                <a:ea typeface="+mn-ea"/>
                <a:cs typeface="+mn-cs"/>
              </a:rPr>
              <a:pPr algn="r">
                <a:spcBef>
                  <a:spcPts val="0"/>
                </a:spcBef>
                <a:spcAft>
                  <a:spcPts val="0"/>
                </a:spcAft>
                <a:buNone/>
              </a:pPr>
              <a:t>21</a:t>
            </a:fld>
            <a:endParaRPr lang="en-US" sz="1200" b="0" i="0">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O gerenciamento de identidade sempre foi uma das tarefas mais críticas das redes baseadas no Windows. As implicações de um sistema de gerenciamento de identidades mal administrado estão entre as principais preocupações relacionadas à segurança em qualquer organização.</a:t>
            </a:r>
          </a:p>
          <a:p>
            <a:pPr algn="l">
              <a:spcBef>
                <a:spcPts val="432"/>
              </a:spcBef>
              <a:spcAft>
                <a:spcPts val="0"/>
              </a:spcAft>
              <a:buNone/>
            </a:pPr>
            <a:r>
              <a:rPr lang="en-US" sz="1200" b="0" i="0">
                <a:solidFill>
                  <a:schemeClr val="tx1"/>
                </a:solidFill>
                <a:latin typeface="Calibri"/>
                <a:ea typeface="+mn-ea"/>
                <a:cs typeface="+mn-cs"/>
              </a:rPr>
              <a:t>O Windows Server 2008 R2 possui várias melhorias no gerenciamento de identidade nos Serviços de Domínio Active Directory:</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1" i="0">
                <a:solidFill>
                  <a:schemeClr val="tx1"/>
                </a:solidFill>
                <a:latin typeface="Calibri"/>
                <a:ea typeface="+mn-ea"/>
                <a:cs typeface="+mn-cs"/>
              </a:rPr>
              <a:t>Recuperação de objetos excluídos</a:t>
            </a:r>
            <a:r>
              <a:rPr lang="en-US" sz="1200" b="0" i="0">
                <a:solidFill>
                  <a:schemeClr val="tx1"/>
                </a:solidFill>
                <a:latin typeface="Calibri"/>
                <a:ea typeface="+mn-ea"/>
                <a:cs typeface="+mn-cs"/>
              </a:rPr>
              <a:t>. Os Domínios do Active Directory têm agora um recurso de Lixeira, que permite recuperar objetos excluídos. Se um objeto do Active Directory for excluído acidentalmente, você pode restaurá-lo a partir da Lixeira. Esse recurso requer o nível funcional de floresta do R2 atualizado. </a:t>
            </a:r>
          </a:p>
          <a:p>
            <a:pPr algn="l">
              <a:spcBef>
                <a:spcPts val="432"/>
              </a:spcBef>
              <a:spcAft>
                <a:spcPts val="0"/>
              </a:spcAft>
              <a:buNone/>
            </a:pPr>
            <a:r>
              <a:rPr lang="en-US" sz="1200" b="1" i="0">
                <a:solidFill>
                  <a:schemeClr val="tx1"/>
                </a:solidFill>
                <a:latin typeface="Calibri"/>
                <a:ea typeface="+mn-ea"/>
                <a:cs typeface="+mn-cs"/>
              </a:rPr>
              <a:t>Processo aperfeiçoado para o ingresso em domínios</a:t>
            </a:r>
            <a:r>
              <a:rPr lang="en-US" sz="1200" b="0" i="0">
                <a:solidFill>
                  <a:schemeClr val="tx1"/>
                </a:solidFill>
                <a:latin typeface="Calibri"/>
                <a:ea typeface="+mn-ea"/>
                <a:cs typeface="+mn-cs"/>
              </a:rPr>
              <a:t>. O computador pode ingressar em um domínio sem estar conectado a ele durante o processo de implantação, o que é conhecido como </a:t>
            </a:r>
            <a:r>
              <a:rPr lang="en-US" sz="1200" b="0" i="1">
                <a:solidFill>
                  <a:schemeClr val="tx1"/>
                </a:solidFill>
                <a:latin typeface="Calibri"/>
                <a:ea typeface="+mn-ea"/>
                <a:cs typeface="+mn-cs"/>
              </a:rPr>
              <a:t>ingresso em domínio offline</a:t>
            </a:r>
            <a:r>
              <a:rPr lang="en-US" sz="1200" b="0" i="0">
                <a:solidFill>
                  <a:schemeClr val="tx1"/>
                </a:solidFill>
                <a:latin typeface="Calibri"/>
                <a:ea typeface="+mn-ea"/>
                <a:cs typeface="+mn-cs"/>
              </a:rPr>
              <a:t>. Esse processo permite automatizar completamente o ingresso em um domínio durante a implantação. Os administradores do domínio criam um arquivo XML que pode ser incluído como parte do processo de implantação automatizado. O arquivo inclui todas as informações necessárias para que o computador de destino ingresse no domínio.</a:t>
            </a:r>
          </a:p>
          <a:p>
            <a:pPr algn="l">
              <a:spcBef>
                <a:spcPts val="432"/>
              </a:spcBef>
              <a:spcAft>
                <a:spcPts val="0"/>
              </a:spcAft>
              <a:buNone/>
            </a:pPr>
            <a:r>
              <a:rPr lang="en-US" sz="1200" b="1" i="0">
                <a:solidFill>
                  <a:schemeClr val="tx1"/>
                </a:solidFill>
                <a:latin typeface="Calibri"/>
                <a:ea typeface="+mn-ea"/>
                <a:cs typeface="+mn-cs"/>
              </a:rPr>
              <a:t>Gerenciamento aperfeiçoado de contas de usuário usadas como identidades para serviços</a:t>
            </a:r>
            <a:r>
              <a:rPr lang="en-US" sz="1200" b="0" i="0">
                <a:solidFill>
                  <a:schemeClr val="tx1"/>
                </a:solidFill>
                <a:latin typeface="Calibri"/>
                <a:ea typeface="+mn-ea"/>
                <a:cs typeface="+mn-cs"/>
              </a:rPr>
              <a:t>. Uma tarefa de gerenciamento demorada é a manutenção de senhas para contas de usuário que são utilizadas como identidades para serviços, também conhecidas como </a:t>
            </a:r>
            <a:r>
              <a:rPr lang="en-US" sz="1200" b="0" i="1">
                <a:solidFill>
                  <a:schemeClr val="tx1"/>
                </a:solidFill>
                <a:latin typeface="Calibri"/>
                <a:ea typeface="+mn-ea"/>
                <a:cs typeface="+mn-cs"/>
              </a:rPr>
              <a:t>contas de serviço</a:t>
            </a:r>
            <a:r>
              <a:rPr lang="en-US" sz="1200" b="0" i="0">
                <a:solidFill>
                  <a:schemeClr val="tx1"/>
                </a:solidFill>
                <a:latin typeface="Calibri"/>
                <a:ea typeface="+mn-ea"/>
                <a:cs typeface="+mn-cs"/>
              </a:rPr>
              <a:t>. Quando a senha para uma conta de serviço é alterada, os serviços que usam essa identidade também devem ser atualizados com a nova senha. Para resolver esse problema, o Windows Server 2008 R2 inclui um novo recurso conhecido como </a:t>
            </a:r>
            <a:r>
              <a:rPr lang="en-US" sz="1200" b="0" i="1">
                <a:solidFill>
                  <a:schemeClr val="tx1"/>
                </a:solidFill>
                <a:latin typeface="Calibri"/>
                <a:ea typeface="+mn-ea"/>
                <a:cs typeface="+mn-cs"/>
              </a:rPr>
              <a:t>contas de serviço gerenciadas</a:t>
            </a:r>
            <a:r>
              <a:rPr lang="en-US" sz="1200" b="0" i="0">
                <a:solidFill>
                  <a:schemeClr val="tx1"/>
                </a:solidFill>
                <a:latin typeface="Calibri"/>
                <a:ea typeface="+mn-ea"/>
                <a:cs typeface="+mn-cs"/>
              </a:rPr>
              <a:t>. No Windows Server 2008 R2, quando a senha para uma conta de serviço é alterada, o recurso de conta de serviço gerenciada atualiza automaticamente a senha em todos os serviços que usam essa conta.</a:t>
            </a:r>
          </a:p>
          <a:p>
            <a:pPr algn="l">
              <a:spcBef>
                <a:spcPts val="432"/>
              </a:spcBef>
              <a:spcAft>
                <a:spcPts val="0"/>
              </a:spcAft>
              <a:buNone/>
            </a:pPr>
            <a:r>
              <a:rPr lang="en-US" sz="1200" b="1" i="0">
                <a:solidFill>
                  <a:schemeClr val="tx1"/>
                </a:solidFill>
                <a:latin typeface="Calibri"/>
                <a:ea typeface="+mn-ea"/>
                <a:cs typeface="+mn-cs"/>
              </a:rPr>
              <a:t>Menos esforço na realização de tarefas administrativas comuns</a:t>
            </a:r>
            <a:r>
              <a:rPr lang="en-US" sz="1200" b="0" i="0">
                <a:solidFill>
                  <a:schemeClr val="tx1"/>
                </a:solidFill>
                <a:latin typeface="Calibri"/>
                <a:ea typeface="+mn-ea"/>
                <a:cs typeface="+mn-cs"/>
              </a:rPr>
              <a:t>.  Como mostra a figura a seguir, o Windows Server 2008 R2 inclui um novo console de gerenciamento dos Serviços de Domínio Active Directory, o Centro Administrativo do Active Directory.</a:t>
            </a:r>
          </a:p>
          <a:p>
            <a:pPr algn="l">
              <a:spcBef>
                <a:spcPts val="0"/>
              </a:spcBef>
              <a:spcAft>
                <a:spcPts val="0"/>
              </a:spcAft>
              <a:buNone/>
            </a:pPr>
            <a:endParaRPr lang="en-US" dirty="0" smtClean="0"/>
          </a:p>
          <a:p>
            <a:pPr marL="0" marR="0" indent="0" algn="l" defTabSz="914400">
              <a:lnSpc>
                <a:spcPct val="100000"/>
              </a:lnSpc>
              <a:spcBef>
                <a:spcPts val="0"/>
              </a:spcBef>
              <a:spcAft>
                <a:spcPts val="0"/>
              </a:spcAft>
              <a:buNone/>
            </a:pPr>
            <a:r>
              <a:rPr lang="en-US" sz="1200" b="1" i="0">
                <a:solidFill>
                  <a:schemeClr val="tx1"/>
                </a:solidFill>
                <a:latin typeface="Calibri"/>
                <a:ea typeface="+mn-ea"/>
                <a:cs typeface="+mn-cs"/>
              </a:rPr>
              <a:t>Os Serviços de Federação do Active Directory</a:t>
            </a:r>
            <a:r>
              <a:rPr lang="en-US" sz="1200" b="0" i="0">
                <a:solidFill>
                  <a:schemeClr val="tx1"/>
                </a:solidFill>
                <a:latin typeface="Calibri"/>
                <a:ea typeface="+mn-ea"/>
                <a:cs typeface="+mn-cs"/>
              </a:rPr>
              <a:t> do Windows Server 2008 R2 incluem um novo recurso conhecido como </a:t>
            </a:r>
            <a:r>
              <a:rPr lang="en-US" sz="1200" b="0" i="1">
                <a:solidFill>
                  <a:schemeClr val="tx1"/>
                </a:solidFill>
                <a:latin typeface="Calibri"/>
                <a:ea typeface="+mn-ea"/>
                <a:cs typeface="+mn-cs"/>
              </a:rPr>
              <a:t>garantia de autenticação</a:t>
            </a:r>
            <a:r>
              <a:rPr lang="en-US" sz="1200" b="0" i="0">
                <a:solidFill>
                  <a:schemeClr val="tx1"/>
                </a:solidFill>
                <a:latin typeface="Calibri"/>
                <a:ea typeface="+mn-ea"/>
                <a:cs typeface="+mn-cs"/>
              </a:rPr>
              <a:t>. Os administradores podem estabelecer diretivas de autenticação para contas que são autenticadas em domínios federados. Isso possibilita uma variedade de cenários de autenticação avançados, como cartões inteligentes, por exemplo.</a:t>
            </a:r>
          </a:p>
          <a:p>
            <a:pPr algn="l">
              <a:spcBef>
                <a:spcPts val="0"/>
              </a:spcBef>
              <a:spcAft>
                <a:spcPts val="0"/>
              </a:spcAft>
              <a:buNone/>
            </a:pPr>
            <a:endParaRPr lang="en-US" dirty="0"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70357E96-A4F6-48BD-9ECC-C4B3DDF33942}" type="slidenum">
              <a:rPr lang="en-US" sz="1200" b="0" i="0">
                <a:latin typeface="Calibri"/>
                <a:ea typeface="+mn-ea"/>
                <a:cs typeface="+mn-cs"/>
              </a:rPr>
              <a:pPr algn="r">
                <a:spcBef>
                  <a:spcPts val="0"/>
                </a:spcBef>
                <a:spcAft>
                  <a:spcPts val="0"/>
                </a:spcAft>
                <a:buNone/>
              </a:pPr>
              <a:t>22</a:t>
            </a:fld>
            <a:endParaRPr lang="en-US" sz="1200" b="0" i="0">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potencializamos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bem-sucedida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Analisador</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Práticas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introduzida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primeiramente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outras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plataformas</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destaque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Exchange, </a:t>
            </a:r>
            <a:r>
              <a:rPr lang="en-US" sz="1200" b="0" i="0" dirty="0" err="1">
                <a:solidFill>
                  <a:schemeClr val="tx1"/>
                </a:solidFill>
                <a:latin typeface="Calibri"/>
                <a:ea typeface="+mn-ea"/>
                <a:cs typeface="+mn-cs"/>
              </a:rPr>
              <a:t>fazendo</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era </a:t>
            </a:r>
            <a:r>
              <a:rPr lang="en-US" sz="1200" b="0" i="0" dirty="0" err="1">
                <a:solidFill>
                  <a:schemeClr val="tx1"/>
                </a:solidFill>
                <a:latin typeface="Calibri"/>
                <a:ea typeface="+mn-ea"/>
                <a:cs typeface="+mn-cs"/>
              </a:rPr>
              <a:t>executada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correspondesse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práticas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 Microsoft </a:t>
            </a:r>
            <a:r>
              <a:rPr lang="en-US" sz="1200" b="0" i="0" dirty="0" err="1">
                <a:solidFill>
                  <a:schemeClr val="tx1"/>
                </a:solidFill>
                <a:latin typeface="Calibri"/>
                <a:ea typeface="+mn-ea"/>
                <a:cs typeface="+mn-cs"/>
              </a:rPr>
              <a:t>possuía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base de dados de </a:t>
            </a:r>
            <a:r>
              <a:rPr lang="en-US" sz="1200" b="0" i="0" dirty="0" err="1">
                <a:solidFill>
                  <a:schemeClr val="tx1"/>
                </a:solidFill>
                <a:latin typeface="Calibri"/>
                <a:ea typeface="+mn-ea"/>
                <a:cs typeface="+mn-cs"/>
              </a:rPr>
              <a:t>conhecimento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estende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até</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configurações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específicos</a:t>
            </a:r>
            <a:r>
              <a:rPr lang="en-US" sz="1200" b="0" i="0" dirty="0">
                <a:solidFill>
                  <a:schemeClr val="tx1"/>
                </a:solidFill>
                <a:latin typeface="Calibri"/>
                <a:ea typeface="+mn-ea"/>
                <a:cs typeface="+mn-cs"/>
              </a:rPr>
              <a:t> de um </a:t>
            </a:r>
            <a:r>
              <a:rPr lang="en-US" sz="1200" b="0" i="0" dirty="0" err="1">
                <a:solidFill>
                  <a:schemeClr val="tx1"/>
                </a:solidFill>
                <a:latin typeface="Calibri"/>
                <a:ea typeface="+mn-ea"/>
                <a:cs typeface="+mn-cs"/>
              </a:rPr>
              <a:t>determinado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e o BPA (Best Practice Analyzer - </a:t>
            </a:r>
            <a:r>
              <a:rPr lang="en-US" sz="1200" b="0" i="0" dirty="0" err="1">
                <a:solidFill>
                  <a:schemeClr val="tx1"/>
                </a:solidFill>
                <a:latin typeface="Calibri"/>
                <a:ea typeface="+mn-ea"/>
                <a:cs typeface="+mn-cs"/>
              </a:rPr>
              <a:t>Analisador</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Práticas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volta</a:t>
            </a:r>
            <a:r>
              <a:rPr lang="en-US" sz="1200" b="0" i="0" dirty="0">
                <a:solidFill>
                  <a:schemeClr val="tx1"/>
                </a:solidFill>
                <a:latin typeface="Calibri"/>
                <a:ea typeface="+mn-ea"/>
                <a:cs typeface="+mn-cs"/>
              </a:rPr>
              <a:t> com um </a:t>
            </a:r>
            <a:r>
              <a:rPr lang="en-US" sz="1200" b="0" i="0" dirty="0" err="1">
                <a:solidFill>
                  <a:schemeClr val="tx1"/>
                </a:solidFill>
                <a:latin typeface="Calibri"/>
                <a:ea typeface="+mn-ea"/>
                <a:cs typeface="+mn-cs"/>
              </a:rPr>
              <a:t>relatório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análise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completo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sobre</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práticas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correção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problemas</a:t>
            </a:r>
            <a:r>
              <a:rPr lang="en-US" sz="1200" b="0" i="0" dirty="0">
                <a:solidFill>
                  <a:schemeClr val="tx1"/>
                </a:solidFill>
                <a:latin typeface="Calibri"/>
                <a:ea typeface="+mn-ea"/>
                <a:cs typeface="+mn-cs"/>
              </a:rPr>
              <a:t> e links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site da Microsoft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contêm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informações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detalhadas</a:t>
            </a:r>
            <a:r>
              <a:rPr lang="en-US" sz="1200" b="0" i="0" dirty="0">
                <a:solidFill>
                  <a:schemeClr val="tx1"/>
                </a:solidFill>
                <a:latin typeface="Calibri"/>
                <a:ea typeface="+mn-ea"/>
                <a:cs typeface="+mn-cs"/>
              </a:rPr>
              <a:t>. Os </a:t>
            </a:r>
            <a:r>
              <a:rPr lang="en-US" sz="1200" b="0" i="0" dirty="0" err="1">
                <a:solidFill>
                  <a:schemeClr val="tx1"/>
                </a:solidFill>
                <a:latin typeface="Calibri"/>
                <a:ea typeface="+mn-ea"/>
                <a:cs typeface="+mn-cs"/>
              </a:rPr>
              <a:t>clientes</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tornaram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grandes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adeptos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a:t>
            </a:r>
            <a:r>
              <a:rPr lang="en-US" sz="1200" b="0" i="0" dirty="0">
                <a:solidFill>
                  <a:schemeClr val="tx1"/>
                </a:solidFill>
                <a:latin typeface="Calibri"/>
                <a:ea typeface="+mn-ea"/>
                <a:cs typeface="+mn-cs"/>
              </a:rPr>
              <a:t>, e o Windows Server 2008 R2 </a:t>
            </a:r>
            <a:r>
              <a:rPr lang="en-US" sz="1200" b="0" i="0" dirty="0" err="1">
                <a:solidFill>
                  <a:schemeClr val="tx1"/>
                </a:solidFill>
                <a:latin typeface="Calibri"/>
                <a:ea typeface="+mn-ea"/>
                <a:cs typeface="+mn-cs"/>
              </a:rPr>
              <a:t>respondeu</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aceitação</a:t>
            </a:r>
            <a:r>
              <a:rPr lang="en-US" sz="1200" b="0" i="0" dirty="0">
                <a:solidFill>
                  <a:schemeClr val="tx1"/>
                </a:solidFill>
                <a:latin typeface="Calibri"/>
                <a:ea typeface="+mn-ea"/>
                <a:cs typeface="+mn-cs"/>
              </a:rPr>
              <a:t> com o </a:t>
            </a:r>
            <a:r>
              <a:rPr lang="en-US" sz="1200" b="0" i="0" dirty="0" err="1">
                <a:solidFill>
                  <a:schemeClr val="tx1"/>
                </a:solidFill>
                <a:latin typeface="Calibri"/>
                <a:ea typeface="+mn-ea"/>
                <a:cs typeface="+mn-cs"/>
              </a:rPr>
              <a:t>fornecimento</a:t>
            </a:r>
            <a:r>
              <a:rPr lang="en-US" sz="1200" b="0" i="0" dirty="0">
                <a:solidFill>
                  <a:schemeClr val="tx1"/>
                </a:solidFill>
                <a:latin typeface="Calibri"/>
                <a:ea typeface="+mn-ea"/>
                <a:cs typeface="+mn-cs"/>
              </a:rPr>
              <a:t> de BPAs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funções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disponíveis</a:t>
            </a:r>
            <a:r>
              <a:rPr lang="en-US" sz="1200" b="0" i="0" dirty="0">
                <a:solidFill>
                  <a:schemeClr val="tx1"/>
                </a:solidFill>
                <a:latin typeface="Calibri"/>
                <a:ea typeface="+mn-ea"/>
                <a:cs typeface="+mn-cs"/>
              </a:rPr>
              <a:t> no R2. Os </a:t>
            </a:r>
            <a:r>
              <a:rPr lang="en-US" sz="1200" b="0" i="0" dirty="0" err="1">
                <a:solidFill>
                  <a:schemeClr val="tx1"/>
                </a:solidFill>
                <a:latin typeface="Calibri"/>
                <a:ea typeface="+mn-ea"/>
                <a:cs typeface="+mn-cs"/>
              </a:rPr>
              <a:t>administradores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configurar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rapidamente</a:t>
            </a:r>
            <a:r>
              <a:rPr lang="en-US" sz="1200" b="0" i="0" dirty="0">
                <a:solidFill>
                  <a:schemeClr val="tx1"/>
                </a:solidFill>
                <a:latin typeface="Calibri"/>
                <a:ea typeface="+mn-ea"/>
                <a:cs typeface="+mn-cs"/>
              </a:rPr>
              <a:t> um R2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qualquer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cenário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obter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informações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otimizadas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imediatamente</a:t>
            </a:r>
            <a:r>
              <a:rPr lang="en-US" sz="1200" b="0" i="0" dirty="0">
                <a:solidFill>
                  <a:schemeClr val="tx1"/>
                </a:solidFill>
                <a:latin typeface="Calibri"/>
                <a:ea typeface="+mn-ea"/>
                <a:cs typeface="+mn-cs"/>
              </a:rPr>
              <a:t>. </a:t>
            </a:r>
          </a:p>
          <a:p>
            <a:pPr algn="l">
              <a:spcBef>
                <a:spcPts val="0"/>
              </a:spcBef>
              <a:spcAft>
                <a:spcPts val="0"/>
              </a:spcAft>
              <a:buNone/>
            </a:pPr>
            <a:endParaRPr lang="en-US" dirty="0" smtClean="0"/>
          </a:p>
          <a:p>
            <a:pPr algn="l">
              <a:spcBef>
                <a:spcPts val="0"/>
              </a:spcBef>
              <a:spcAft>
                <a:spcPts val="0"/>
              </a:spcAft>
              <a:buNone/>
            </a:pPr>
            <a:r>
              <a:rPr lang="en-US" sz="1200" b="0" i="0" dirty="0">
                <a:solidFill>
                  <a:schemeClr val="tx1"/>
                </a:solidFill>
                <a:latin typeface="Calibri"/>
                <a:ea typeface="+mn-ea"/>
                <a:cs typeface="+mn-cs"/>
              </a:rPr>
              <a:t>O BPA </a:t>
            </a:r>
            <a:r>
              <a:rPr lang="en-US" sz="1200" b="0" i="0" dirty="0" err="1">
                <a:solidFill>
                  <a:schemeClr val="tx1"/>
                </a:solidFill>
                <a:latin typeface="Calibri"/>
                <a:ea typeface="+mn-ea"/>
                <a:cs typeface="+mn-cs"/>
              </a:rPr>
              <a:t>cria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lista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verificação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dentro</a:t>
            </a:r>
            <a:r>
              <a:rPr lang="en-US" sz="1200" b="0" i="0" dirty="0">
                <a:solidFill>
                  <a:schemeClr val="tx1"/>
                </a:solidFill>
                <a:latin typeface="Calibri"/>
                <a:ea typeface="+mn-ea"/>
                <a:cs typeface="+mn-cs"/>
              </a:rPr>
              <a:t> do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função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realizar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todas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tarefas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9A4073E1-5027-49B9-821A-084F67F73074}" type="slidenum">
              <a:rPr lang="en-US" sz="1200" b="0" i="0">
                <a:latin typeface="Calibri"/>
                <a:ea typeface="+mn-ea"/>
                <a:cs typeface="+mn-cs"/>
              </a:rPr>
              <a:pPr algn="r">
                <a:spcBef>
                  <a:spcPts val="0"/>
                </a:spcBef>
                <a:spcAft>
                  <a:spcPts val="0"/>
                </a:spcAft>
                <a:buNone/>
              </a:pPr>
              <a:t>23</a:t>
            </a:fld>
            <a:endParaRPr lang="en-US" sz="1200" b="0" i="0">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24</a:t>
            </a:fld>
            <a:endParaRPr lang="en-US" sz="1200" b="0" i="0">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CBA9579E-9ABF-4BDE-9E9D-5EA6C3FD84A9}" type="slidenum">
              <a:rPr lang="en-US" sz="1200" b="0" i="0">
                <a:latin typeface="Calibri"/>
                <a:ea typeface="+mn-ea"/>
                <a:cs typeface="+mn-cs"/>
              </a:rPr>
              <a:pPr algn="r">
                <a:spcBef>
                  <a:spcPts val="0"/>
                </a:spcBef>
                <a:spcAft>
                  <a:spcPts val="0"/>
                </a:spcAft>
                <a:buNone/>
              </a:pPr>
              <a:t>25</a:t>
            </a:fld>
            <a:endParaRPr lang="en-US" sz="1200" b="0" i="0">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lgn="l">
              <a:spcBef>
                <a:spcPts val="0"/>
              </a:spcBef>
              <a:spcAft>
                <a:spcPts val="0"/>
              </a:spcAft>
              <a:buNone/>
            </a:pPr>
            <a:r>
              <a:rPr lang="en-US" sz="1200" b="0" i="0" dirty="0">
                <a:solidFill>
                  <a:schemeClr val="tx1"/>
                </a:solidFill>
                <a:latin typeface="Calibri"/>
                <a:ea typeface="+mn-ea"/>
                <a:cs typeface="+mn-cs"/>
              </a:rPr>
              <a:t>O IIS 7.0 é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confiável</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seguro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versões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anteriores</a:t>
            </a:r>
            <a:r>
              <a:rPr lang="en-US" sz="1200" b="0" i="0" dirty="0">
                <a:solidFill>
                  <a:schemeClr val="tx1"/>
                </a:solidFill>
                <a:latin typeface="Calibri"/>
                <a:ea typeface="+mn-ea"/>
                <a:cs typeface="+mn-cs"/>
              </a:rPr>
              <a:t> do IIS e </a:t>
            </a:r>
            <a:r>
              <a:rPr lang="en-US" sz="1200" b="0" i="0" dirty="0" err="1">
                <a:solidFill>
                  <a:schemeClr val="tx1"/>
                </a:solidFill>
                <a:latin typeface="Calibri"/>
                <a:ea typeface="+mn-ea"/>
                <a:cs typeface="+mn-cs"/>
              </a:rPr>
              <a:t>outras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plataformas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Web, e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muito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controle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opções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plataformas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concorrentes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sendo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único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Web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precisará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hospedar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variedade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Web,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formatos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mídia</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a:p>
            <a:pPr algn="l">
              <a:spcBef>
                <a:spcPts val="0"/>
              </a:spcBef>
              <a:spcAft>
                <a:spcPts val="0"/>
              </a:spcAft>
              <a:buNone/>
            </a:pP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aumentam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confiabilidade</a:t>
            </a:r>
            <a:r>
              <a:rPr lang="en-US" sz="1200" b="0" i="0" dirty="0">
                <a:solidFill>
                  <a:schemeClr val="tx1"/>
                </a:solidFill>
                <a:latin typeface="Calibri"/>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Obtenção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relatórios</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diagnósticos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detalhados</a:t>
            </a:r>
            <a:r>
              <a:rPr lang="en-US" sz="900" b="0" i="0" dirty="0">
                <a:solidFill>
                  <a:schemeClr val="tx1"/>
                </a:solidFill>
                <a:latin typeface="Segoe"/>
                <a:ea typeface="+mn-ea"/>
                <a:cs typeface="+mn-cs"/>
              </a:rPr>
              <a:t> com </a:t>
            </a:r>
            <a:r>
              <a:rPr lang="en-US" sz="900" b="0" i="0" dirty="0" err="1">
                <a:solidFill>
                  <a:schemeClr val="tx1"/>
                </a:solidFill>
                <a:latin typeface="Segoe"/>
                <a:ea typeface="+mn-ea"/>
                <a:cs typeface="+mn-cs"/>
              </a:rPr>
              <a:t>mais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facilidade</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Erros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Detalhados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Rastreamento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Solicitação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Falha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Relatórios</a:t>
            </a:r>
            <a:r>
              <a:rPr lang="en-US" sz="900" b="0" i="0" dirty="0">
                <a:solidFill>
                  <a:schemeClr val="tx1"/>
                </a:solidFill>
                <a:latin typeface="Segoe"/>
                <a:ea typeface="+mn-ea"/>
                <a:cs typeface="+mn-cs"/>
              </a:rPr>
              <a:t> do IIS] </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Compactação</a:t>
            </a:r>
            <a:r>
              <a:rPr lang="en-US" sz="900" b="0" i="0" dirty="0">
                <a:solidFill>
                  <a:schemeClr val="tx1"/>
                </a:solidFill>
                <a:latin typeface="Segoe"/>
                <a:ea typeface="+mn-ea"/>
                <a:cs typeface="+mn-cs"/>
              </a:rPr>
              <a:t> e cache </a:t>
            </a:r>
            <a:r>
              <a:rPr lang="en-US" sz="900" b="0" i="0" dirty="0" err="1">
                <a:solidFill>
                  <a:schemeClr val="tx1"/>
                </a:solidFill>
                <a:latin typeface="Segoe"/>
                <a:ea typeface="+mn-ea"/>
                <a:cs typeface="+mn-cs"/>
              </a:rPr>
              <a:t>dinâmicos</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alta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velocidade</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para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melhoria</a:t>
            </a:r>
            <a:r>
              <a:rPr lang="en-US" sz="900" b="0" i="0" dirty="0">
                <a:solidFill>
                  <a:schemeClr val="tx1"/>
                </a:solidFill>
                <a:latin typeface="Segoe"/>
                <a:ea typeface="+mn-ea"/>
                <a:cs typeface="+mn-cs"/>
              </a:rPr>
              <a:t> do </a:t>
            </a:r>
            <a:r>
              <a:rPr lang="en-US" sz="900" b="0" i="0" dirty="0" err="1">
                <a:solidFill>
                  <a:schemeClr val="tx1"/>
                </a:solidFill>
                <a:latin typeface="Segoe"/>
                <a:ea typeface="+mn-ea"/>
                <a:cs typeface="+mn-cs"/>
              </a:rPr>
              <a:t>desempenho</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[Cache de </a:t>
            </a:r>
            <a:r>
              <a:rPr lang="en-US" sz="900" b="0" i="0" dirty="0" err="1">
                <a:solidFill>
                  <a:schemeClr val="tx1"/>
                </a:solidFill>
                <a:latin typeface="Segoe"/>
                <a:ea typeface="+mn-ea"/>
                <a:cs typeface="+mn-cs"/>
              </a:rPr>
              <a:t>modo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usuário</a:t>
            </a:r>
            <a:r>
              <a:rPr lang="en-US" sz="900" b="0" i="0" dirty="0">
                <a:solidFill>
                  <a:schemeClr val="tx1"/>
                </a:solidFill>
                <a:latin typeface="Segoe"/>
                <a:ea typeface="+mn-ea"/>
                <a:cs typeface="+mn-cs"/>
              </a:rPr>
              <a:t>, cache do </a:t>
            </a:r>
            <a:r>
              <a:rPr lang="en-US" sz="900" b="0" i="0" dirty="0" err="1">
                <a:solidFill>
                  <a:schemeClr val="tx1"/>
                </a:solidFill>
                <a:latin typeface="Segoe"/>
                <a:ea typeface="+mn-ea"/>
                <a:cs typeface="+mn-cs"/>
              </a:rPr>
              <a:t>modo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compactação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estática</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dinâmica</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Implementação</a:t>
            </a:r>
            <a:r>
              <a:rPr lang="en-US" sz="900" b="0" i="0" dirty="0">
                <a:solidFill>
                  <a:schemeClr val="tx1"/>
                </a:solidFill>
                <a:latin typeface="Segoe"/>
                <a:ea typeface="+mn-ea"/>
                <a:cs typeface="+mn-cs"/>
              </a:rPr>
              <a:t> de Web farm </a:t>
            </a:r>
            <a:r>
              <a:rPr lang="en-US" sz="900" b="0" i="0" dirty="0" err="1">
                <a:solidFill>
                  <a:schemeClr val="tx1"/>
                </a:solidFill>
                <a:latin typeface="Segoe"/>
                <a:ea typeface="+mn-ea"/>
                <a:cs typeface="+mn-cs"/>
              </a:rPr>
              <a:t>escalonável</a:t>
            </a:r>
            <a:r>
              <a:rPr lang="en-US" sz="900" b="0" i="0" dirty="0">
                <a:solidFill>
                  <a:schemeClr val="tx1"/>
                </a:solidFill>
                <a:latin typeface="Segoe"/>
                <a:ea typeface="+mn-ea"/>
                <a:cs typeface="+mn-cs"/>
              </a:rPr>
              <a:t> com </a:t>
            </a:r>
            <a:r>
              <a:rPr lang="en-US" sz="900" b="0" i="0" dirty="0" err="1">
                <a:solidFill>
                  <a:schemeClr val="tx1"/>
                </a:solidFill>
                <a:latin typeface="Segoe"/>
                <a:ea typeface="+mn-ea"/>
                <a:cs typeface="+mn-cs"/>
              </a:rPr>
              <a:t>balanceamento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carga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baseada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em</a:t>
            </a:r>
            <a:r>
              <a:rPr lang="en-US" sz="900" b="0" i="0" dirty="0">
                <a:solidFill>
                  <a:schemeClr val="tx1"/>
                </a:solidFill>
                <a:latin typeface="Segoe"/>
                <a:ea typeface="+mn-ea"/>
                <a:cs typeface="+mn-cs"/>
              </a:rPr>
              <a:t> HTTP e </a:t>
            </a:r>
            <a:r>
              <a:rPr lang="en-US" sz="900" b="0" i="0" dirty="0" err="1">
                <a:solidFill>
                  <a:schemeClr val="tx1"/>
                </a:solidFill>
                <a:latin typeface="Segoe"/>
                <a:ea typeface="+mn-ea"/>
                <a:cs typeface="+mn-cs"/>
              </a:rPr>
              <a:t>tratamento</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roteamento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inteligentes</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solicitações</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[URL Rewriter, </a:t>
            </a:r>
            <a:r>
              <a:rPr lang="en-US" sz="900" b="0" i="0" dirty="0" err="1">
                <a:solidFill>
                  <a:schemeClr val="tx1"/>
                </a:solidFill>
                <a:latin typeface="Segoe"/>
                <a:ea typeface="+mn-ea"/>
                <a:cs typeface="+mn-cs"/>
              </a:rPr>
              <a:t>Roteador</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Solicitação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Aplicação</a:t>
            </a:r>
            <a:r>
              <a:rPr lang="en-US" sz="900" b="0" i="0" dirty="0">
                <a:solidFill>
                  <a:schemeClr val="tx1"/>
                </a:solidFill>
                <a:latin typeface="Segoe"/>
                <a:ea typeface="+mn-ea"/>
                <a:cs typeface="+mn-cs"/>
              </a:rPr>
              <a:t>]</a:t>
            </a:r>
          </a:p>
          <a:p>
            <a:pPr algn="l">
              <a:spcBef>
                <a:spcPts val="0"/>
              </a:spcBef>
              <a:spcAft>
                <a:spcPts val="0"/>
              </a:spcAft>
              <a:buFont typeface="Arial"/>
              <a:buChar char="•"/>
            </a:pPr>
            <a:endParaRPr lang="en-US" sz="900" dirty="0" smtClean="0">
              <a:latin typeface="Segoe"/>
            </a:endParaRPr>
          </a:p>
          <a:p>
            <a:pPr algn="l">
              <a:spcBef>
                <a:spcPts val="0"/>
              </a:spcBef>
              <a:spcAft>
                <a:spcPts val="0"/>
              </a:spcAft>
              <a:buNone/>
            </a:pPr>
            <a:r>
              <a:rPr lang="en-US" sz="900" b="0" i="0" dirty="0" err="1">
                <a:solidFill>
                  <a:schemeClr val="tx1"/>
                </a:solidFill>
                <a:latin typeface="Segoe"/>
                <a:ea typeface="+mn-ea"/>
                <a:cs typeface="+mn-cs"/>
              </a:rPr>
              <a:t>Recursos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que</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aumentam</a:t>
            </a:r>
            <a:r>
              <a:rPr lang="en-US" sz="900" b="0" i="0" dirty="0">
                <a:solidFill>
                  <a:schemeClr val="tx1"/>
                </a:solidFill>
                <a:latin typeface="Segoe"/>
                <a:ea typeface="+mn-ea"/>
                <a:cs typeface="+mn-cs"/>
              </a:rPr>
              <a:t> o </a:t>
            </a:r>
            <a:r>
              <a:rPr lang="en-US" sz="900" b="0" i="0" dirty="0" err="1">
                <a:solidFill>
                  <a:schemeClr val="tx1"/>
                </a:solidFill>
                <a:latin typeface="Segoe"/>
                <a:ea typeface="+mn-ea"/>
                <a:cs typeface="+mn-cs"/>
              </a:rPr>
              <a:t>controle</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Configuração</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gerenciamento</a:t>
            </a:r>
            <a:r>
              <a:rPr lang="en-US" sz="900" b="0" i="0" dirty="0">
                <a:solidFill>
                  <a:schemeClr val="tx1"/>
                </a:solidFill>
                <a:latin typeface="Segoe"/>
                <a:ea typeface="+mn-ea"/>
                <a:cs typeface="+mn-cs"/>
              </a:rPr>
              <a:t> da </a:t>
            </a:r>
            <a:r>
              <a:rPr lang="en-US" sz="900" b="0" i="0" dirty="0" err="1" smtClean="0">
                <a:solidFill>
                  <a:schemeClr val="tx1"/>
                </a:solidFill>
                <a:latin typeface="Segoe"/>
                <a:ea typeface="+mn-ea"/>
                <a:cs typeface="+mn-cs"/>
              </a:rPr>
              <a:t>infraestrutura</a:t>
            </a:r>
            <a:r>
              <a:rPr lang="en-US" sz="900" b="0" i="0" dirty="0" smtClean="0">
                <a:solidFill>
                  <a:schemeClr val="tx1"/>
                </a:solidFill>
                <a:latin typeface="Segoe"/>
                <a:ea typeface="+mn-ea"/>
                <a:cs typeface="+mn-cs"/>
              </a:rPr>
              <a:t> </a:t>
            </a:r>
            <a:r>
              <a:rPr lang="en-US" sz="900" b="0" i="0" dirty="0">
                <a:solidFill>
                  <a:schemeClr val="tx1"/>
                </a:solidFill>
                <a:latin typeface="Segoe"/>
                <a:ea typeface="+mn-ea"/>
                <a:cs typeface="+mn-cs"/>
              </a:rPr>
              <a:t>Web a </a:t>
            </a:r>
            <a:r>
              <a:rPr lang="en-US" sz="900" b="0" i="0" dirty="0" err="1">
                <a:solidFill>
                  <a:schemeClr val="tx1"/>
                </a:solidFill>
                <a:latin typeface="Segoe"/>
                <a:ea typeface="+mn-ea"/>
                <a:cs typeface="+mn-cs"/>
              </a:rPr>
              <a:t>partir</a:t>
            </a:r>
            <a:r>
              <a:rPr lang="en-US" sz="900" b="0" i="0" dirty="0">
                <a:solidFill>
                  <a:schemeClr val="tx1"/>
                </a:solidFill>
                <a:latin typeface="Segoe"/>
                <a:ea typeface="+mn-ea"/>
                <a:cs typeface="+mn-cs"/>
              </a:rPr>
              <a:t> de um </a:t>
            </a:r>
            <a:r>
              <a:rPr lang="en-US" sz="900" b="0" i="0" dirty="0" err="1">
                <a:solidFill>
                  <a:schemeClr val="tx1"/>
                </a:solidFill>
                <a:latin typeface="Segoe"/>
                <a:ea typeface="+mn-ea"/>
                <a:cs typeface="+mn-cs"/>
              </a:rPr>
              <a:t>só</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lugar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através</a:t>
            </a:r>
            <a:r>
              <a:rPr lang="en-US" sz="900" b="0" i="0" dirty="0">
                <a:solidFill>
                  <a:schemeClr val="tx1"/>
                </a:solidFill>
                <a:latin typeface="Segoe"/>
                <a:ea typeface="+mn-ea"/>
                <a:cs typeface="+mn-cs"/>
              </a:rPr>
              <a:t> da </a:t>
            </a:r>
            <a:r>
              <a:rPr lang="en-US" sz="900" b="0" i="0" dirty="0" err="1">
                <a:solidFill>
                  <a:schemeClr val="tx1"/>
                </a:solidFill>
                <a:latin typeface="Segoe"/>
                <a:ea typeface="+mn-ea"/>
                <a:cs typeface="+mn-cs"/>
              </a:rPr>
              <a:t>ampla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seleção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ferramentas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administrativas</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Configuração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Compartilhada</a:t>
            </a:r>
            <a:r>
              <a:rPr lang="en-US" sz="900" b="0" i="0" dirty="0">
                <a:solidFill>
                  <a:schemeClr val="tx1"/>
                </a:solidFill>
                <a:latin typeface="Segoe"/>
                <a:ea typeface="+mn-ea"/>
                <a:cs typeface="+mn-cs"/>
              </a:rPr>
              <a:t>, IIS Manager </a:t>
            </a:r>
            <a:r>
              <a:rPr lang="en-US" sz="900" b="0" i="0" dirty="0" err="1">
                <a:solidFill>
                  <a:schemeClr val="tx1"/>
                </a:solidFill>
                <a:latin typeface="Segoe"/>
                <a:ea typeface="+mn-ea"/>
                <a:cs typeface="+mn-cs"/>
              </a:rPr>
              <a:t>para</a:t>
            </a:r>
            <a:r>
              <a:rPr lang="en-US" sz="900" b="0" i="0" dirty="0">
                <a:solidFill>
                  <a:schemeClr val="tx1"/>
                </a:solidFill>
                <a:latin typeface="Segoe"/>
                <a:ea typeface="+mn-ea"/>
                <a:cs typeface="+mn-cs"/>
              </a:rPr>
              <a:t> Administração </a:t>
            </a:r>
            <a:r>
              <a:rPr lang="en-US" sz="900" b="0" i="0" dirty="0" err="1">
                <a:solidFill>
                  <a:schemeClr val="tx1"/>
                </a:solidFill>
                <a:latin typeface="Segoe"/>
                <a:ea typeface="+mn-ea"/>
                <a:cs typeface="+mn-cs"/>
              </a:rPr>
              <a:t>Remota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Gerenciador</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Banco</a:t>
            </a:r>
            <a:r>
              <a:rPr lang="en-US" sz="900" b="0" i="0" dirty="0">
                <a:solidFill>
                  <a:schemeClr val="tx1"/>
                </a:solidFill>
                <a:latin typeface="Segoe"/>
                <a:ea typeface="+mn-ea"/>
                <a:cs typeface="+mn-cs"/>
              </a:rPr>
              <a:t> de Dados, </a:t>
            </a:r>
            <a:r>
              <a:rPr lang="en-US" sz="900" b="0" i="0" dirty="0" err="1">
                <a:solidFill>
                  <a:schemeClr val="tx1"/>
                </a:solidFill>
                <a:latin typeface="Segoe"/>
                <a:ea typeface="+mn-ea"/>
                <a:cs typeface="+mn-cs"/>
              </a:rPr>
              <a:t>Provedor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PowerShell</a:t>
            </a:r>
            <a:r>
              <a:rPr lang="en-US" sz="900" b="0" i="0" dirty="0">
                <a:solidFill>
                  <a:schemeClr val="tx1"/>
                </a:solidFill>
                <a:latin typeface="Segoe"/>
                <a:ea typeface="+mn-ea"/>
                <a:cs typeface="+mn-cs"/>
              </a:rPr>
              <a:t>, Administração da Web do .NET, WMI]</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Delegação</a:t>
            </a:r>
            <a:r>
              <a:rPr lang="en-US" sz="900" b="0" i="0" dirty="0">
                <a:solidFill>
                  <a:schemeClr val="tx1"/>
                </a:solidFill>
                <a:latin typeface="Segoe"/>
                <a:ea typeface="+mn-ea"/>
                <a:cs typeface="+mn-cs"/>
              </a:rPr>
              <a:t> do </a:t>
            </a:r>
            <a:r>
              <a:rPr lang="en-US" sz="900" b="0" i="0" dirty="0" err="1">
                <a:solidFill>
                  <a:schemeClr val="tx1"/>
                </a:solidFill>
                <a:latin typeface="Segoe"/>
                <a:ea typeface="+mn-ea"/>
                <a:cs typeface="+mn-cs"/>
              </a:rPr>
              <a:t>gerenciamento</a:t>
            </a:r>
            <a:r>
              <a:rPr lang="en-US" sz="900" b="0" i="0" dirty="0">
                <a:solidFill>
                  <a:schemeClr val="tx1"/>
                </a:solidFill>
                <a:latin typeface="Segoe"/>
                <a:ea typeface="+mn-ea"/>
                <a:cs typeface="+mn-cs"/>
              </a:rPr>
              <a:t> e da </a:t>
            </a:r>
            <a:r>
              <a:rPr lang="en-US" sz="900" b="0" i="0" dirty="0" err="1">
                <a:solidFill>
                  <a:schemeClr val="tx1"/>
                </a:solidFill>
                <a:latin typeface="Segoe"/>
                <a:ea typeface="+mn-ea"/>
                <a:cs typeface="+mn-cs"/>
              </a:rPr>
              <a:t>publicação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configurações</a:t>
            </a:r>
            <a:r>
              <a:rPr lang="en-US" sz="900" b="0" i="0" dirty="0">
                <a:solidFill>
                  <a:schemeClr val="tx1"/>
                </a:solidFill>
                <a:latin typeface="Segoe"/>
                <a:ea typeface="+mn-ea"/>
                <a:cs typeface="+mn-cs"/>
              </a:rPr>
              <a:t> de sites a </a:t>
            </a:r>
            <a:r>
              <a:rPr lang="en-US" sz="900" b="0" i="0" dirty="0" err="1">
                <a:solidFill>
                  <a:schemeClr val="tx1"/>
                </a:solidFill>
                <a:latin typeface="Segoe"/>
                <a:ea typeface="+mn-ea"/>
                <a:cs typeface="+mn-cs"/>
              </a:rPr>
              <a:t>usuários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remotos</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Delegação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Recursos</a:t>
            </a:r>
            <a:r>
              <a:rPr lang="en-US" sz="900" b="0" i="0" dirty="0">
                <a:solidFill>
                  <a:schemeClr val="tx1"/>
                </a:solidFill>
                <a:latin typeface="Segoe"/>
                <a:ea typeface="+mn-ea"/>
                <a:cs typeface="+mn-cs"/>
              </a:rPr>
              <a:t>, IIS Manager </a:t>
            </a:r>
            <a:r>
              <a:rPr lang="en-US" sz="900" b="0" i="0" dirty="0" err="1">
                <a:solidFill>
                  <a:schemeClr val="tx1"/>
                </a:solidFill>
                <a:latin typeface="Segoe"/>
                <a:ea typeface="+mn-ea"/>
                <a:cs typeface="+mn-cs"/>
              </a:rPr>
              <a:t>para</a:t>
            </a:r>
            <a:r>
              <a:rPr lang="en-US" sz="900" b="0" i="0" dirty="0">
                <a:solidFill>
                  <a:schemeClr val="tx1"/>
                </a:solidFill>
                <a:latin typeface="Segoe"/>
                <a:ea typeface="+mn-ea"/>
                <a:cs typeface="+mn-cs"/>
              </a:rPr>
              <a:t> Administração </a:t>
            </a:r>
            <a:r>
              <a:rPr lang="en-US" sz="900" b="0" i="0" dirty="0" err="1">
                <a:solidFill>
                  <a:schemeClr val="tx1"/>
                </a:solidFill>
                <a:latin typeface="Segoe"/>
                <a:ea typeface="+mn-ea"/>
                <a:cs typeface="+mn-cs"/>
              </a:rPr>
              <a:t>Remota</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Arquivo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morto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pacote</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migração</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implantação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aplicações</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servidores</a:t>
            </a:r>
            <a:r>
              <a:rPr lang="en-US" sz="900" b="0" i="0" dirty="0">
                <a:solidFill>
                  <a:schemeClr val="tx1"/>
                </a:solidFill>
                <a:latin typeface="Segoe"/>
                <a:ea typeface="+mn-ea"/>
                <a:cs typeface="+mn-cs"/>
              </a:rPr>
              <a:t> Web </a:t>
            </a:r>
            <a:r>
              <a:rPr lang="en-US" sz="900" b="0" i="0" dirty="0" err="1">
                <a:solidFill>
                  <a:schemeClr val="tx1"/>
                </a:solidFill>
                <a:latin typeface="Segoe"/>
                <a:ea typeface="+mn-ea"/>
                <a:cs typeface="+mn-cs"/>
              </a:rPr>
              <a:t>completos</a:t>
            </a:r>
            <a:r>
              <a:rPr lang="en-US" sz="900" b="0" i="0" dirty="0">
                <a:solidFill>
                  <a:schemeClr val="tx1"/>
                </a:solidFill>
                <a:latin typeface="Segoe"/>
                <a:ea typeface="+mn-ea"/>
                <a:cs typeface="+mn-cs"/>
              </a:rPr>
              <a:t> com </a:t>
            </a:r>
            <a:r>
              <a:rPr lang="en-US" sz="900" b="0" i="0" dirty="0" err="1">
                <a:solidFill>
                  <a:schemeClr val="tx1"/>
                </a:solidFill>
                <a:latin typeface="Segoe"/>
                <a:ea typeface="+mn-ea"/>
                <a:cs typeface="+mn-cs"/>
              </a:rPr>
              <a:t>mais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facilidade</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Ferramenta</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Implantação</a:t>
            </a:r>
            <a:r>
              <a:rPr lang="en-US" sz="900" b="0" i="0" dirty="0">
                <a:solidFill>
                  <a:schemeClr val="tx1"/>
                </a:solidFill>
                <a:latin typeface="Segoe"/>
                <a:ea typeface="+mn-ea"/>
                <a:cs typeface="+mn-cs"/>
              </a:rPr>
              <a:t> da Web]</a:t>
            </a:r>
          </a:p>
          <a:p>
            <a:pPr algn="l">
              <a:spcBef>
                <a:spcPts val="0"/>
              </a:spcBef>
              <a:spcAft>
                <a:spcPts val="0"/>
              </a:spcAft>
              <a:buFont typeface="Arial"/>
              <a:buChar char="•"/>
            </a:pPr>
            <a:endParaRPr lang="en-US" sz="900" dirty="0" smtClean="0">
              <a:latin typeface="Segoe"/>
            </a:endParaRPr>
          </a:p>
          <a:p>
            <a:pPr algn="l">
              <a:spcBef>
                <a:spcPts val="0"/>
              </a:spcBef>
              <a:spcAft>
                <a:spcPts val="0"/>
              </a:spcAft>
              <a:buNone/>
            </a:pPr>
            <a:r>
              <a:rPr lang="en-US" sz="900" b="0" i="0" dirty="0" err="1">
                <a:solidFill>
                  <a:schemeClr val="tx1"/>
                </a:solidFill>
                <a:latin typeface="Segoe"/>
                <a:ea typeface="+mn-ea"/>
                <a:cs typeface="+mn-cs"/>
              </a:rPr>
              <a:t>Recursos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que</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aumentam</a:t>
            </a:r>
            <a:r>
              <a:rPr lang="en-US" sz="900" b="0" i="0" dirty="0">
                <a:solidFill>
                  <a:schemeClr val="tx1"/>
                </a:solidFill>
                <a:latin typeface="Segoe"/>
                <a:ea typeface="+mn-ea"/>
                <a:cs typeface="+mn-cs"/>
              </a:rPr>
              <a:t> a </a:t>
            </a:r>
            <a:r>
              <a:rPr lang="en-US" sz="900" b="0" i="0" dirty="0" err="1">
                <a:solidFill>
                  <a:schemeClr val="tx1"/>
                </a:solidFill>
                <a:latin typeface="Segoe"/>
                <a:ea typeface="+mn-ea"/>
                <a:cs typeface="+mn-cs"/>
              </a:rPr>
              <a:t>segurança</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Redução</a:t>
            </a:r>
            <a:r>
              <a:rPr lang="en-US" sz="900" b="0" i="0" dirty="0">
                <a:solidFill>
                  <a:schemeClr val="tx1"/>
                </a:solidFill>
                <a:latin typeface="Segoe"/>
                <a:ea typeface="+mn-ea"/>
                <a:cs typeface="+mn-cs"/>
              </a:rPr>
              <a:t> da </a:t>
            </a:r>
            <a:r>
              <a:rPr lang="en-US" sz="900" b="0" i="0" dirty="0" err="1">
                <a:solidFill>
                  <a:schemeClr val="tx1"/>
                </a:solidFill>
                <a:latin typeface="Segoe"/>
                <a:ea typeface="+mn-ea"/>
                <a:cs typeface="+mn-cs"/>
              </a:rPr>
              <a:t>superfície</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ataque</a:t>
            </a:r>
            <a:r>
              <a:rPr lang="en-US" sz="900" b="0" i="0" dirty="0">
                <a:solidFill>
                  <a:schemeClr val="tx1"/>
                </a:solidFill>
                <a:latin typeface="Segoe"/>
                <a:ea typeface="+mn-ea"/>
                <a:cs typeface="+mn-cs"/>
              </a:rPr>
              <a:t> com </a:t>
            </a:r>
            <a:r>
              <a:rPr lang="en-US" sz="900" b="0" i="0" dirty="0" err="1">
                <a:solidFill>
                  <a:schemeClr val="tx1"/>
                </a:solidFill>
                <a:latin typeface="Segoe"/>
                <a:ea typeface="+mn-ea"/>
                <a:cs typeface="+mn-cs"/>
              </a:rPr>
              <a:t>isolamento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automático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aplicações</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[Server Core, </a:t>
            </a:r>
            <a:r>
              <a:rPr lang="en-US" sz="900" b="0" i="0" dirty="0" err="1">
                <a:solidFill>
                  <a:schemeClr val="tx1"/>
                </a:solidFill>
                <a:latin typeface="Segoe"/>
                <a:ea typeface="+mn-ea"/>
                <a:cs typeface="+mn-cs"/>
              </a:rPr>
              <a:t>Arquitetura</a:t>
            </a:r>
            <a:r>
              <a:rPr lang="en-US" sz="900" b="0" i="0" dirty="0">
                <a:solidFill>
                  <a:schemeClr val="tx1"/>
                </a:solidFill>
                <a:latin typeface="Segoe"/>
                <a:ea typeface="+mn-ea"/>
                <a:cs typeface="+mn-cs"/>
              </a:rPr>
              <a:t> Modular, </a:t>
            </a:r>
            <a:r>
              <a:rPr lang="en-US" sz="900" b="0" i="0" dirty="0" err="1">
                <a:solidFill>
                  <a:schemeClr val="tx1"/>
                </a:solidFill>
                <a:latin typeface="Segoe"/>
                <a:ea typeface="+mn-ea"/>
                <a:cs typeface="+mn-cs"/>
              </a:rPr>
              <a:t>Isolamento</a:t>
            </a:r>
            <a:r>
              <a:rPr lang="en-US" sz="900" b="0" i="0" dirty="0">
                <a:solidFill>
                  <a:schemeClr val="tx1"/>
                </a:solidFill>
                <a:latin typeface="Segoe"/>
                <a:ea typeface="+mn-ea"/>
                <a:cs typeface="+mn-cs"/>
              </a:rPr>
              <a:t> do Pool de </a:t>
            </a:r>
            <a:r>
              <a:rPr lang="en-US" sz="900" b="0" i="0" dirty="0" err="1">
                <a:solidFill>
                  <a:schemeClr val="tx1"/>
                </a:solidFill>
                <a:latin typeface="Segoe"/>
                <a:ea typeface="+mn-ea"/>
                <a:cs typeface="+mn-cs"/>
              </a:rPr>
              <a:t>Aplicações</a:t>
            </a:r>
            <a:r>
              <a:rPr lang="en-US" sz="900" b="0" i="0" dirty="0">
                <a:solidFill>
                  <a:schemeClr val="tx1"/>
                </a:solidFill>
                <a:latin typeface="Segoe"/>
                <a:ea typeface="+mn-ea"/>
                <a:cs typeface="+mn-cs"/>
              </a:rPr>
              <a:t>] </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Publicação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conteúdo</a:t>
            </a:r>
            <a:r>
              <a:rPr lang="en-US" sz="900" b="0" i="0" dirty="0">
                <a:solidFill>
                  <a:schemeClr val="tx1"/>
                </a:solidFill>
                <a:latin typeface="Segoe"/>
                <a:ea typeface="+mn-ea"/>
                <a:cs typeface="+mn-cs"/>
              </a:rPr>
              <a:t> da Web de forma </a:t>
            </a:r>
            <a:r>
              <a:rPr lang="en-US" sz="900" b="0" i="0" dirty="0" err="1">
                <a:solidFill>
                  <a:schemeClr val="tx1"/>
                </a:solidFill>
                <a:latin typeface="Segoe"/>
                <a:ea typeface="+mn-ea"/>
                <a:cs typeface="+mn-cs"/>
              </a:rPr>
              <a:t>mais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segura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através</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protocolos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baseados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em</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padrões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[FTP, </a:t>
            </a:r>
            <a:r>
              <a:rPr lang="en-US" sz="900" b="0" i="0" dirty="0" err="1">
                <a:solidFill>
                  <a:schemeClr val="tx1"/>
                </a:solidFill>
                <a:latin typeface="Segoe"/>
                <a:ea typeface="+mn-ea"/>
                <a:cs typeface="+mn-cs"/>
              </a:rPr>
              <a:t>WebDAV</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Proteção</a:t>
            </a:r>
            <a:r>
              <a:rPr lang="en-US" sz="900" b="0" i="0" dirty="0">
                <a:solidFill>
                  <a:schemeClr val="tx1"/>
                </a:solidFill>
                <a:latin typeface="Segoe"/>
                <a:ea typeface="+mn-ea"/>
                <a:cs typeface="+mn-cs"/>
              </a:rPr>
              <a:t> do </a:t>
            </a:r>
            <a:r>
              <a:rPr lang="en-US" sz="900" b="0" i="0" dirty="0" err="1">
                <a:solidFill>
                  <a:schemeClr val="tx1"/>
                </a:solidFill>
                <a:latin typeface="Segoe"/>
                <a:ea typeface="+mn-ea"/>
                <a:cs typeface="+mn-cs"/>
              </a:rPr>
              <a:t>servidor</a:t>
            </a:r>
            <a:r>
              <a:rPr lang="en-US" sz="900" b="0" i="0" dirty="0">
                <a:solidFill>
                  <a:schemeClr val="tx1"/>
                </a:solidFill>
                <a:latin typeface="Segoe"/>
                <a:ea typeface="+mn-ea"/>
                <a:cs typeface="+mn-cs"/>
              </a:rPr>
              <a:t> Web e das </a:t>
            </a:r>
            <a:r>
              <a:rPr lang="en-US" sz="900" b="0" i="0" dirty="0" err="1">
                <a:solidFill>
                  <a:schemeClr val="tx1"/>
                </a:solidFill>
                <a:latin typeface="Segoe"/>
                <a:ea typeface="+mn-ea"/>
                <a:cs typeface="+mn-cs"/>
              </a:rPr>
              <a:t>aplicações</a:t>
            </a:r>
            <a:r>
              <a:rPr lang="en-US" sz="900" b="0" i="0" dirty="0">
                <a:solidFill>
                  <a:schemeClr val="tx1"/>
                </a:solidFill>
                <a:latin typeface="Segoe"/>
                <a:ea typeface="+mn-ea"/>
                <a:cs typeface="+mn-cs"/>
              </a:rPr>
              <a:t> Web contra </a:t>
            </a:r>
            <a:r>
              <a:rPr lang="en-US" sz="900" b="0" i="0" dirty="0" err="1">
                <a:solidFill>
                  <a:schemeClr val="tx1"/>
                </a:solidFill>
                <a:latin typeface="Segoe"/>
                <a:ea typeface="+mn-ea"/>
                <a:cs typeface="+mn-cs"/>
              </a:rPr>
              <a:t>solicitações</a:t>
            </a:r>
            <a:r>
              <a:rPr lang="en-US" sz="900" b="0" i="0" dirty="0">
                <a:solidFill>
                  <a:schemeClr val="tx1"/>
                </a:solidFill>
                <a:latin typeface="Segoe"/>
                <a:ea typeface="+mn-ea"/>
                <a:cs typeface="+mn-cs"/>
              </a:rPr>
              <a:t> mal </a:t>
            </a:r>
            <a:r>
              <a:rPr lang="en-US" sz="900" b="0" i="0" dirty="0" err="1">
                <a:solidFill>
                  <a:schemeClr val="tx1"/>
                </a:solidFill>
                <a:latin typeface="Segoe"/>
                <a:ea typeface="+mn-ea"/>
                <a:cs typeface="+mn-cs"/>
              </a:rPr>
              <a:t>intencionadas</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acesso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não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autorizado</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Filtragem</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Solicitações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Verificação</a:t>
            </a:r>
            <a:r>
              <a:rPr lang="en-US" sz="900" b="0" i="0" dirty="0">
                <a:solidFill>
                  <a:schemeClr val="tx1"/>
                </a:solidFill>
                <a:latin typeface="Segoe"/>
                <a:ea typeface="+mn-ea"/>
                <a:cs typeface="+mn-cs"/>
              </a:rPr>
              <a:t> de URL, URL Rewriter, </a:t>
            </a:r>
            <a:r>
              <a:rPr lang="en-US" sz="900" b="0" i="0" dirty="0" err="1">
                <a:solidFill>
                  <a:schemeClr val="tx1"/>
                </a:solidFill>
                <a:latin typeface="Segoe"/>
                <a:ea typeface="+mn-ea"/>
                <a:cs typeface="+mn-cs"/>
              </a:rPr>
              <a:t>Autorização</a:t>
            </a:r>
            <a:r>
              <a:rPr lang="en-US" sz="900" b="0" i="0" dirty="0">
                <a:solidFill>
                  <a:schemeClr val="tx1"/>
                </a:solidFill>
                <a:latin typeface="Segoe"/>
                <a:ea typeface="+mn-ea"/>
                <a:cs typeface="+mn-cs"/>
              </a:rPr>
              <a:t> de URL]</a:t>
            </a:r>
          </a:p>
          <a:p>
            <a:pPr algn="l">
              <a:spcBef>
                <a:spcPts val="0"/>
              </a:spcBef>
              <a:spcAft>
                <a:spcPts val="0"/>
              </a:spcAft>
              <a:buFont typeface="Arial"/>
              <a:buChar char="•"/>
            </a:pPr>
            <a:endParaRPr lang="en-US" sz="900" dirty="0" smtClean="0">
              <a:latin typeface="Segoe"/>
            </a:endParaRPr>
          </a:p>
          <a:p>
            <a:pPr algn="l">
              <a:spcBef>
                <a:spcPts val="0"/>
              </a:spcBef>
              <a:spcAft>
                <a:spcPts val="0"/>
              </a:spcAft>
              <a:buNone/>
            </a:pPr>
            <a:r>
              <a:rPr lang="en-US" sz="900" b="0" i="0" dirty="0" err="1">
                <a:solidFill>
                  <a:schemeClr val="tx1"/>
                </a:solidFill>
                <a:latin typeface="Segoe"/>
                <a:ea typeface="+mn-ea"/>
                <a:cs typeface="+mn-cs"/>
              </a:rPr>
              <a:t>Recursos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que</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fornecem</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mais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opções</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Implantação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servidor</a:t>
            </a:r>
            <a:r>
              <a:rPr lang="en-US" sz="900" b="0" i="0" dirty="0">
                <a:solidFill>
                  <a:schemeClr val="tx1"/>
                </a:solidFill>
                <a:latin typeface="Segoe"/>
                <a:ea typeface="+mn-ea"/>
                <a:cs typeface="+mn-cs"/>
              </a:rPr>
              <a:t> Web </a:t>
            </a:r>
            <a:r>
              <a:rPr lang="en-US" sz="900" b="0" i="0" dirty="0" err="1">
                <a:solidFill>
                  <a:schemeClr val="tx1"/>
                </a:solidFill>
                <a:latin typeface="Segoe"/>
                <a:ea typeface="+mn-ea"/>
                <a:cs typeface="+mn-cs"/>
              </a:rPr>
              <a:t>mais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dinâmico</a:t>
            </a:r>
            <a:r>
              <a:rPr lang="en-US" sz="900" b="0" i="0" dirty="0">
                <a:solidFill>
                  <a:schemeClr val="tx1"/>
                </a:solidFill>
                <a:latin typeface="Segoe"/>
                <a:ea typeface="+mn-ea"/>
                <a:cs typeface="+mn-cs"/>
              </a:rPr>
              <a:t>, modular e </a:t>
            </a:r>
            <a:r>
              <a:rPr lang="en-US" sz="900" b="0" i="0" dirty="0" err="1">
                <a:solidFill>
                  <a:schemeClr val="tx1"/>
                </a:solidFill>
                <a:latin typeface="Segoe"/>
                <a:ea typeface="+mn-ea"/>
                <a:cs typeface="+mn-cs"/>
              </a:rPr>
              <a:t>extensível</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[Server Core, </a:t>
            </a:r>
            <a:r>
              <a:rPr lang="en-US" sz="900" b="0" i="0" dirty="0" err="1">
                <a:solidFill>
                  <a:schemeClr val="tx1"/>
                </a:solidFill>
                <a:latin typeface="Segoe"/>
                <a:ea typeface="+mn-ea"/>
                <a:cs typeface="+mn-cs"/>
              </a:rPr>
              <a:t>Arquitetura</a:t>
            </a:r>
            <a:r>
              <a:rPr lang="en-US" sz="900" b="0" i="0" dirty="0">
                <a:solidFill>
                  <a:schemeClr val="tx1"/>
                </a:solidFill>
                <a:latin typeface="Segoe"/>
                <a:ea typeface="+mn-ea"/>
                <a:cs typeface="+mn-cs"/>
              </a:rPr>
              <a:t> Modular, </a:t>
            </a:r>
            <a:r>
              <a:rPr lang="en-US" sz="900" b="0" i="0" dirty="0" err="1">
                <a:solidFill>
                  <a:schemeClr val="tx1"/>
                </a:solidFill>
                <a:latin typeface="Segoe"/>
                <a:ea typeface="+mn-ea"/>
                <a:cs typeface="+mn-cs"/>
              </a:rPr>
              <a:t>Extensibilidade</a:t>
            </a:r>
            <a:r>
              <a:rPr lang="en-US" sz="900" b="0" i="0" dirty="0">
                <a:solidFill>
                  <a:schemeClr val="tx1"/>
                </a:solidFill>
                <a:latin typeface="Segoe"/>
                <a:ea typeface="+mn-ea"/>
                <a:cs typeface="+mn-cs"/>
              </a:rPr>
              <a:t> do .NET, </a:t>
            </a:r>
            <a:r>
              <a:rPr lang="en-US" sz="900" b="0" i="0" dirty="0" err="1">
                <a:solidFill>
                  <a:schemeClr val="tx1"/>
                </a:solidFill>
                <a:latin typeface="Segoe"/>
                <a:ea typeface="+mn-ea"/>
                <a:cs typeface="+mn-cs"/>
              </a:rPr>
              <a:t>Filtros</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Extensões</a:t>
            </a:r>
            <a:r>
              <a:rPr lang="en-US" sz="900" b="0" i="0" dirty="0">
                <a:solidFill>
                  <a:schemeClr val="tx1"/>
                </a:solidFill>
                <a:latin typeface="Segoe"/>
                <a:ea typeface="+mn-ea"/>
                <a:cs typeface="+mn-cs"/>
              </a:rPr>
              <a:t> ISAPI]</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Otimização</a:t>
            </a:r>
            <a:r>
              <a:rPr lang="en-US" sz="900" b="0" i="0" dirty="0">
                <a:solidFill>
                  <a:schemeClr val="tx1"/>
                </a:solidFill>
                <a:latin typeface="Segoe"/>
                <a:ea typeface="+mn-ea"/>
                <a:cs typeface="+mn-cs"/>
              </a:rPr>
              <a:t> da </a:t>
            </a:r>
            <a:r>
              <a:rPr lang="en-US" sz="900" b="0" i="0" dirty="0" err="1">
                <a:solidFill>
                  <a:schemeClr val="tx1"/>
                </a:solidFill>
                <a:latin typeface="Segoe"/>
                <a:ea typeface="+mn-ea"/>
                <a:cs typeface="+mn-cs"/>
              </a:rPr>
              <a:t>largura</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banda</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definição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opções</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entrega</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conteúdo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através</a:t>
            </a:r>
            <a:r>
              <a:rPr lang="en-US" sz="900" b="0" i="0" dirty="0">
                <a:solidFill>
                  <a:schemeClr val="tx1"/>
                </a:solidFill>
                <a:latin typeface="Segoe"/>
                <a:ea typeface="+mn-ea"/>
                <a:cs typeface="+mn-cs"/>
              </a:rPr>
              <a:t> dos </a:t>
            </a:r>
            <a:r>
              <a:rPr lang="en-US" sz="900" b="0" i="0" dirty="0" err="1">
                <a:solidFill>
                  <a:schemeClr val="tx1"/>
                </a:solidFill>
                <a:latin typeface="Segoe"/>
                <a:ea typeface="+mn-ea"/>
                <a:cs typeface="+mn-cs"/>
              </a:rPr>
              <a:t>serviços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inteligentes</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mídia</a:t>
            </a:r>
            <a:r>
              <a:rPr lang="en-US" sz="900" b="0" i="0" dirty="0">
                <a:solidFill>
                  <a:schemeClr val="tx1"/>
                </a:solidFill>
                <a:latin typeface="Segoe"/>
                <a:ea typeface="+mn-ea"/>
                <a:cs typeface="+mn-cs"/>
              </a:rPr>
              <a:t> (TI, </a:t>
            </a:r>
            <a:r>
              <a:rPr lang="en-US" sz="900" b="0" i="0" dirty="0" err="1">
                <a:solidFill>
                  <a:schemeClr val="tx1"/>
                </a:solidFill>
                <a:latin typeface="Segoe"/>
                <a:ea typeface="+mn-ea"/>
                <a:cs typeface="+mn-cs"/>
              </a:rPr>
              <a:t>Desenvolvedor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Hoster</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Otimização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Taxa</a:t>
            </a:r>
            <a:r>
              <a:rPr lang="en-US" sz="900" b="0" i="0" dirty="0">
                <a:solidFill>
                  <a:schemeClr val="tx1"/>
                </a:solidFill>
                <a:latin typeface="Segoe"/>
                <a:ea typeface="+mn-ea"/>
                <a:cs typeface="+mn-cs"/>
              </a:rPr>
              <a:t> de Bits, </a:t>
            </a:r>
            <a:r>
              <a:rPr lang="en-US" sz="900" b="0" i="0" dirty="0" err="1">
                <a:solidFill>
                  <a:schemeClr val="tx1"/>
                </a:solidFill>
                <a:latin typeface="Segoe"/>
                <a:ea typeface="+mn-ea"/>
                <a:cs typeface="+mn-cs"/>
              </a:rPr>
              <a:t>Listas</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Reprodução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Mídia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Fluxo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Contínuo</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Adaptável</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em</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breve</a:t>
            </a:r>
            <a:r>
              <a:rPr lang="en-US" sz="900" b="0" i="0" dirty="0">
                <a:solidFill>
                  <a:schemeClr val="tx1"/>
                </a:solidFill>
                <a:latin typeface="Segoe"/>
                <a:ea typeface="+mn-ea"/>
                <a:cs typeface="+mn-cs"/>
              </a:rPr>
              <a:t>)]</a:t>
            </a:r>
          </a:p>
          <a:p>
            <a:pPr algn="l">
              <a:spcBef>
                <a:spcPts val="0"/>
              </a:spcBef>
              <a:spcAft>
                <a:spcPts val="0"/>
              </a:spcAft>
              <a:buClr>
                <a:schemeClr val="tx1"/>
              </a:buClr>
              <a:buFont typeface="Arial"/>
              <a:buChar char="•"/>
            </a:pPr>
            <a:r>
              <a:rPr lang="en-US" sz="900" b="0" i="0" dirty="0" err="1">
                <a:solidFill>
                  <a:schemeClr val="tx1"/>
                </a:solidFill>
                <a:latin typeface="Segoe"/>
                <a:ea typeface="+mn-ea"/>
                <a:cs typeface="+mn-cs"/>
              </a:rPr>
              <a:t>Implantação</a:t>
            </a:r>
            <a:r>
              <a:rPr lang="en-US" sz="900" b="0" i="0" dirty="0">
                <a:solidFill>
                  <a:schemeClr val="tx1"/>
                </a:solidFill>
                <a:latin typeface="Segoe"/>
                <a:ea typeface="+mn-ea"/>
                <a:cs typeface="+mn-cs"/>
              </a:rPr>
              <a:t> e </a:t>
            </a:r>
            <a:r>
              <a:rPr lang="en-US" sz="900" b="0" i="0" dirty="0" err="1">
                <a:solidFill>
                  <a:schemeClr val="tx1"/>
                </a:solidFill>
                <a:latin typeface="Segoe"/>
                <a:ea typeface="+mn-ea"/>
                <a:cs typeface="+mn-cs"/>
              </a:rPr>
              <a:t>desenvolvimento</a:t>
            </a:r>
            <a:r>
              <a:rPr lang="en-US" sz="900" b="0" i="0" dirty="0">
                <a:solidFill>
                  <a:schemeClr val="tx1"/>
                </a:solidFill>
                <a:latin typeface="Segoe"/>
                <a:ea typeface="+mn-ea"/>
                <a:cs typeface="+mn-cs"/>
              </a:rPr>
              <a:t> de </a:t>
            </a:r>
            <a:r>
              <a:rPr lang="en-US" sz="900" b="0" i="0" dirty="0" err="1">
                <a:solidFill>
                  <a:schemeClr val="tx1"/>
                </a:solidFill>
                <a:latin typeface="Segoe"/>
                <a:ea typeface="+mn-ea"/>
                <a:cs typeface="+mn-cs"/>
              </a:rPr>
              <a:t>aplicações</a:t>
            </a:r>
            <a:r>
              <a:rPr lang="en-US" sz="900" b="0" i="0" dirty="0">
                <a:solidFill>
                  <a:schemeClr val="tx1"/>
                </a:solidFill>
                <a:latin typeface="Segoe"/>
                <a:ea typeface="+mn-ea"/>
                <a:cs typeface="+mn-cs"/>
              </a:rPr>
              <a:t> ASP.NET e PHP juntas </a:t>
            </a:r>
            <a:r>
              <a:rPr lang="en-US" sz="900" b="0" i="0" dirty="0" err="1">
                <a:solidFill>
                  <a:schemeClr val="tx1"/>
                </a:solidFill>
                <a:latin typeface="Segoe"/>
                <a:ea typeface="+mn-ea"/>
                <a:cs typeface="+mn-cs"/>
              </a:rPr>
              <a:t>em</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uma</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plataforma</a:t>
            </a:r>
            <a:r>
              <a:rPr lang="en-US" sz="900" b="0" i="0" dirty="0">
                <a:solidFill>
                  <a:schemeClr val="tx1"/>
                </a:solidFill>
                <a:latin typeface="Segoe"/>
                <a:ea typeface="+mn-ea"/>
                <a:cs typeface="+mn-cs"/>
              </a:rPr>
              <a:t> Web </a:t>
            </a:r>
            <a:r>
              <a:rPr lang="en-US" sz="900" b="0" i="0" dirty="0" err="1">
                <a:solidFill>
                  <a:schemeClr val="tx1"/>
                </a:solidFill>
                <a:latin typeface="Segoe"/>
                <a:ea typeface="+mn-ea"/>
                <a:cs typeface="+mn-cs"/>
              </a:rPr>
              <a:t>mais</a:t>
            </a:r>
            <a:r>
              <a:rPr lang="en-US" sz="900" b="0" i="0" dirty="0">
                <a:solidFill>
                  <a:schemeClr val="tx1"/>
                </a:solidFill>
                <a:latin typeface="Segoe"/>
                <a:ea typeface="+mn-ea"/>
                <a:cs typeface="+mn-cs"/>
              </a:rPr>
              <a:t> </a:t>
            </a:r>
            <a:r>
              <a:rPr lang="en-US" sz="900" b="0" i="0" dirty="0" err="1">
                <a:solidFill>
                  <a:schemeClr val="tx1"/>
                </a:solidFill>
                <a:latin typeface="Segoe"/>
                <a:ea typeface="+mn-ea"/>
                <a:cs typeface="+mn-cs"/>
              </a:rPr>
              <a:t>flexível</a:t>
            </a:r>
            <a:r>
              <a:rPr lang="en-US" sz="900" b="0" i="0" dirty="0">
                <a:solidFill>
                  <a:schemeClr val="tx1"/>
                </a:solidFill>
                <a:latin typeface="Segoe"/>
                <a:ea typeface="+mn-ea"/>
                <a:cs typeface="+mn-cs"/>
              </a:rPr>
              <a:t> [Web PI, Web AI, </a:t>
            </a:r>
            <a:r>
              <a:rPr lang="en-US" sz="900" b="0" i="0" dirty="0" err="1">
                <a:solidFill>
                  <a:schemeClr val="tx1"/>
                </a:solidFill>
                <a:latin typeface="Segoe"/>
                <a:ea typeface="+mn-ea"/>
                <a:cs typeface="+mn-cs"/>
              </a:rPr>
              <a:t>FastCGI</a:t>
            </a:r>
            <a:r>
              <a:rPr lang="en-US" sz="900" b="0" i="0" dirty="0">
                <a:solidFill>
                  <a:schemeClr val="tx1"/>
                </a:solidFill>
                <a:latin typeface="Segoe"/>
                <a:ea typeface="+mn-ea"/>
                <a:cs typeface="+mn-cs"/>
              </a:rPr>
              <a:t>, Pipeline </a:t>
            </a:r>
            <a:r>
              <a:rPr lang="en-US" sz="900" b="0" i="0" dirty="0" err="1">
                <a:solidFill>
                  <a:schemeClr val="tx1"/>
                </a:solidFill>
                <a:latin typeface="Segoe"/>
                <a:ea typeface="+mn-ea"/>
                <a:cs typeface="+mn-cs"/>
              </a:rPr>
              <a:t>Integrado</a:t>
            </a:r>
            <a:r>
              <a:rPr lang="en-US" sz="900" b="0" i="0" dirty="0">
                <a:solidFill>
                  <a:schemeClr val="tx1"/>
                </a:solidFill>
                <a:latin typeface="Segoe"/>
                <a:ea typeface="+mn-ea"/>
                <a:cs typeface="+mn-cs"/>
              </a:rPr>
              <a:t>]</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CC3F0311-BC50-46D9-8745-4B693665672E}" type="slidenum">
              <a:rPr lang="en-US" sz="1200" b="0" i="0">
                <a:latin typeface="Calibri"/>
                <a:ea typeface="+mn-ea"/>
                <a:cs typeface="+mn-cs"/>
              </a:rPr>
              <a:pPr algn="r">
                <a:spcBef>
                  <a:spcPts val="0"/>
                </a:spcBef>
                <a:spcAft>
                  <a:spcPts val="0"/>
                </a:spcAft>
                <a:buNone/>
              </a:pPr>
              <a:t>26</a:t>
            </a:fld>
            <a:endParaRPr lang="en-US" sz="1200" b="0" i="0">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en-US" sz="1200" b="1" i="0">
                <a:solidFill>
                  <a:schemeClr val="tx1"/>
                </a:solidFill>
                <a:latin typeface="Calibri"/>
                <a:ea typeface="+mn-ea"/>
                <a:cs typeface="+mn-cs"/>
              </a:rPr>
              <a:t>Melhorias do IIS Manager</a:t>
            </a:r>
          </a:p>
          <a:p>
            <a:pPr algn="l">
              <a:spcBef>
                <a:spcPts val="432"/>
              </a:spcBef>
              <a:spcAft>
                <a:spcPts val="0"/>
              </a:spcAft>
              <a:buNone/>
            </a:pPr>
            <a:r>
              <a:rPr lang="en-US" sz="1200" b="0" i="0">
                <a:solidFill>
                  <a:schemeClr val="tx1"/>
                </a:solidFill>
                <a:latin typeface="Calibri"/>
                <a:ea typeface="+mn-ea"/>
                <a:cs typeface="+mn-cs"/>
              </a:rPr>
              <a:t>Novos recursos foram adicionados ao IIS Manager na versão 7.5: </a:t>
            </a:r>
          </a:p>
          <a:p>
            <a:pPr algn="l">
              <a:spcBef>
                <a:spcPts val="432"/>
              </a:spcBef>
              <a:spcAft>
                <a:spcPts val="0"/>
              </a:spcAft>
              <a:buNone/>
            </a:pPr>
            <a:r>
              <a:rPr lang="en-US" sz="1200" b="1" i="0">
                <a:solidFill>
                  <a:schemeClr val="tx1"/>
                </a:solidFill>
                <a:latin typeface="Calibri"/>
                <a:ea typeface="+mn-ea"/>
                <a:cs typeface="+mn-cs"/>
              </a:rPr>
              <a:t>Editor de Configurações</a:t>
            </a:r>
          </a:p>
          <a:p>
            <a:pPr algn="l">
              <a:spcBef>
                <a:spcPts val="432"/>
              </a:spcBef>
              <a:spcAft>
                <a:spcPts val="0"/>
              </a:spcAft>
              <a:buNone/>
            </a:pPr>
            <a:r>
              <a:rPr lang="en-US" sz="1200" b="0" i="0">
                <a:solidFill>
                  <a:schemeClr val="tx1"/>
                </a:solidFill>
                <a:latin typeface="Calibri"/>
                <a:ea typeface="+mn-ea"/>
                <a:cs typeface="+mn-cs"/>
              </a:rPr>
              <a:t>O Editor de Configurações (ilustrado na figura abaixo) permite gerenciar qualquer seção de configuração disponível no sistema. Ele expõe várias configurações que não são expostas em nenhum outro lugar do IIS Manager.</a:t>
            </a:r>
          </a:p>
          <a:p>
            <a:pPr algn="l">
              <a:spcBef>
                <a:spcPts val="432"/>
              </a:spcBef>
              <a:spcAft>
                <a:spcPts val="0"/>
              </a:spcAft>
              <a:buNone/>
            </a:pPr>
            <a:r>
              <a:rPr lang="en-US" sz="1200" b="1" i="0">
                <a:solidFill>
                  <a:schemeClr val="tx1"/>
                </a:solidFill>
                <a:latin typeface="Calibri"/>
                <a:ea typeface="+mn-ea"/>
                <a:cs typeface="+mn-cs"/>
              </a:rPr>
              <a:t>Extensões de IU do IIS Manager</a:t>
            </a:r>
          </a:p>
          <a:p>
            <a:pPr algn="l">
              <a:spcBef>
                <a:spcPts val="432"/>
              </a:spcBef>
              <a:spcAft>
                <a:spcPts val="0"/>
              </a:spcAft>
              <a:buNone/>
            </a:pPr>
            <a:r>
              <a:rPr lang="en-US" sz="1200" b="0" i="0">
                <a:solidFill>
                  <a:schemeClr val="tx1"/>
                </a:solidFill>
                <a:latin typeface="Calibri"/>
                <a:ea typeface="+mn-ea"/>
                <a:cs typeface="+mn-cs"/>
              </a:rPr>
              <a:t>Falaremos</a:t>
            </a:r>
            <a:r>
              <a:rPr lang="en-US" sz="1200" b="0" i="0" baseline="0">
                <a:solidFill>
                  <a:schemeClr val="tx1"/>
                </a:solidFill>
                <a:latin typeface="Calibri"/>
                <a:ea typeface="+mn-ea"/>
                <a:cs typeface="+mn-cs"/>
              </a:rPr>
              <a:t> disso com detalhes mais adiante, mas em resumo, o novo IIS Manager u</a:t>
            </a:r>
            <a:r>
              <a:rPr lang="en-US" sz="1200" b="0" i="0">
                <a:solidFill>
                  <a:schemeClr val="tx1"/>
                </a:solidFill>
                <a:latin typeface="Calibri"/>
                <a:ea typeface="+mn-ea"/>
                <a:cs typeface="+mn-cs"/>
              </a:rPr>
              <a:t>tiliza a arquitetura extensível e modular introduzida pelo IIS 7.0. O novo IIS 7.5 integra e melhora as extensões existentes e possibilita outras melhorias e personalizações no futuro. O módulo FastCGI, por exemplo, permite o gerenciamento de configurações FastCGI, enquanto o módulo ASP.NET permite o gerenciamento de configurações de erro personalizado e autorização. </a:t>
            </a:r>
          </a:p>
          <a:p>
            <a:pPr algn="l">
              <a:spcBef>
                <a:spcPts val="432"/>
              </a:spcBef>
              <a:spcAft>
                <a:spcPts val="0"/>
              </a:spcAft>
              <a:buNone/>
            </a:pPr>
            <a:r>
              <a:rPr lang="en-US" sz="1200" b="1" i="0">
                <a:solidFill>
                  <a:schemeClr val="tx1"/>
                </a:solidFill>
                <a:latin typeface="Calibri"/>
                <a:ea typeface="+mn-ea"/>
                <a:cs typeface="+mn-cs"/>
              </a:rPr>
              <a:t>Filtragem de Solicitações </a:t>
            </a:r>
          </a:p>
          <a:p>
            <a:pPr algn="l">
              <a:spcBef>
                <a:spcPts val="432"/>
              </a:spcBef>
              <a:spcAft>
                <a:spcPts val="0"/>
              </a:spcAft>
              <a:buNone/>
            </a:pPr>
            <a:r>
              <a:rPr lang="en-US" sz="1200" b="0" i="0">
                <a:solidFill>
                  <a:schemeClr val="tx1"/>
                </a:solidFill>
                <a:latin typeface="Calibri"/>
                <a:ea typeface="+mn-ea"/>
                <a:cs typeface="+mn-cs"/>
              </a:rPr>
              <a:t>Um exemplo da</a:t>
            </a:r>
            <a:r>
              <a:rPr lang="en-US" sz="1200" b="0" i="0" baseline="0">
                <a:solidFill>
                  <a:schemeClr val="tx1"/>
                </a:solidFill>
                <a:latin typeface="Calibri"/>
                <a:ea typeface="+mn-ea"/>
                <a:cs typeface="+mn-cs"/>
              </a:rPr>
              <a:t> extensibilidade do IIS Manager é o novo </a:t>
            </a:r>
            <a:r>
              <a:rPr lang="en-US" sz="1200" b="0" i="0">
                <a:solidFill>
                  <a:schemeClr val="tx1"/>
                </a:solidFill>
                <a:latin typeface="Calibri"/>
                <a:ea typeface="+mn-ea"/>
                <a:cs typeface="+mn-cs"/>
              </a:rPr>
              <a:t>módulo Filtro de Solicitações do Windows Server 2008 R2. Ele inclui os recursos de filtragem encontrados anteriormente no URLScan 3.1. Bloquenado solicitações HTTP específicas, o módulo Filtro de Solicitações ajuda a evitar que solicitações prejudiciais sejam processadas por aplicações Web no servidor. A Filtragem de Solicitações (ilustrada na figura abaixo) oferece uma interface gráfica de usuário para a configuração do módulo Filtro de Solicitações.</a:t>
            </a:r>
          </a:p>
          <a:p>
            <a:pPr algn="l">
              <a:spcBef>
                <a:spcPts val="0"/>
              </a:spcBef>
              <a:spcAft>
                <a:spcPts val="0"/>
              </a:spcAft>
              <a:buNone/>
            </a:pPr>
            <a:endParaRPr lang="en-US" dirty="0" smtClean="0"/>
          </a:p>
          <a:p>
            <a:pPr algn="l">
              <a:spcBef>
                <a:spcPts val="432"/>
              </a:spcBef>
              <a:spcAft>
                <a:spcPts val="0"/>
              </a:spcAft>
              <a:buNone/>
            </a:pPr>
            <a:r>
              <a:rPr lang="en-US" sz="1200" b="1" i="0">
                <a:solidFill>
                  <a:schemeClr val="tx1"/>
                </a:solidFill>
                <a:latin typeface="Calibri"/>
                <a:ea typeface="+mn-ea"/>
                <a:cs typeface="+mn-cs"/>
              </a:rPr>
              <a:t>Automação de Tarefas Comuns através do Provedor do Windows PowerShell</a:t>
            </a:r>
          </a:p>
          <a:p>
            <a:pPr algn="l">
              <a:spcBef>
                <a:spcPts val="432"/>
              </a:spcBef>
              <a:spcAft>
                <a:spcPts val="0"/>
              </a:spcAft>
              <a:buNone/>
            </a:pPr>
            <a:r>
              <a:rPr lang="en-US" sz="1200" b="0" i="0">
                <a:solidFill>
                  <a:schemeClr val="tx1"/>
                </a:solidFill>
                <a:latin typeface="Calibri"/>
                <a:ea typeface="+mn-ea"/>
                <a:cs typeface="+mn-cs"/>
              </a:rPr>
              <a:t>O Provedor do Windows PowerShell para IIS é um snap-in do Windows PowerShell que permite realizar tarefas administrativas no IIS e gerenciar dados de tempo de execução e configuração do IIS. Além disso, uma coleção de cmdlets orientados a tarefas oferecem um modo simples de gerenciar sites, aplicações Web e servidores Web.</a:t>
            </a:r>
          </a:p>
          <a:p>
            <a:pPr algn="l">
              <a:spcBef>
                <a:spcPts val="432"/>
              </a:spcBef>
              <a:spcAft>
                <a:spcPts val="0"/>
              </a:spcAft>
              <a:buNone/>
            </a:pPr>
            <a:r>
              <a:rPr lang="en-US" sz="1200" b="0" i="0">
                <a:solidFill>
                  <a:schemeClr val="tx1"/>
                </a:solidFill>
                <a:latin typeface="Calibri"/>
                <a:ea typeface="+mn-ea"/>
                <a:cs typeface="+mn-cs"/>
              </a:rPr>
              <a:t>O novo provedor do Windows PowerShell para IIS confere ao administrador várias vantagens importantes:</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Simplifica a administração dos servidores Web criando scripts das tarefas de gerenciamento comuns</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Executa tarefas automaticamente em múltiplos servidores Web</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Consolida a medição da Web em todos os servidores Web em tempo real.</a:t>
            </a:r>
          </a:p>
          <a:p>
            <a:pPr algn="l">
              <a:spcBef>
                <a:spcPts val="432"/>
              </a:spcBef>
              <a:spcAft>
                <a:spcPts val="0"/>
              </a:spcAft>
              <a:buNone/>
            </a:pPr>
            <a:r>
              <a:rPr lang="en-US" sz="1200" b="0" i="0">
                <a:solidFill>
                  <a:schemeClr val="tx1"/>
                </a:solidFill>
                <a:latin typeface="Calibri"/>
                <a:ea typeface="+mn-ea"/>
                <a:cs typeface="+mn-cs"/>
              </a:rPr>
              <a:t> </a:t>
            </a:r>
          </a:p>
          <a:p>
            <a:pPr algn="l">
              <a:spcBef>
                <a:spcPts val="432"/>
              </a:spcBef>
              <a:spcAft>
                <a:spcPts val="0"/>
              </a:spcAft>
              <a:buNone/>
            </a:pPr>
            <a:r>
              <a:rPr lang="en-US" sz="1200" b="0" i="0">
                <a:solidFill>
                  <a:schemeClr val="tx1"/>
                </a:solidFill>
                <a:latin typeface="Calibri"/>
                <a:ea typeface="+mn-ea"/>
                <a:cs typeface="+mn-cs"/>
              </a:rPr>
              <a:t>Em um nível mais granular, os cmdlets específicos do IIS incluídos no Windows Server 2008 R2 aliviam a sobrecarga administrativa em muitas tarefas diárias. Por exemplo, esses cmdlets permitem ao administrador adicionar e alterar propriedades de configuração de sites e aplicações baseadas na Web, bem como diretórios virtuais e pools de aplicações. Os usuários mais familiarizados com o Windows PowerShell poderão executar tarefas de configuração avançadas e até mesmo integrar os scripts do Windows PowerShell existentes a outros provedores do PowerShell, em diferentes áreas de recursos do Windows Server 2008 R2. Alguns cenários comuns do PowerShell dentro do gerenciamento do IIS 7.5 são:</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Adição/modificação/exclusão de sites e aplicações</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Migração de configurações do site</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SSL e outras configurações de segurança</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Restrição de acesso por endereço IP</a:t>
            </a:r>
          </a:p>
          <a:p>
            <a:pPr algn="l">
              <a:spcBef>
                <a:spcPts val="432"/>
              </a:spcBef>
              <a:spcAft>
                <a:spcPts val="0"/>
              </a:spcAft>
              <a:buClr>
                <a:schemeClr val="tx1"/>
              </a:buClr>
              <a:buFont typeface="Arial"/>
              <a:buChar char="•"/>
            </a:pPr>
            <a:r>
              <a:rPr lang="en-US" sz="1200" b="0" i="0">
                <a:solidFill>
                  <a:schemeClr val="tx1"/>
                </a:solidFill>
                <a:latin typeface="Calibri"/>
                <a:ea typeface="+mn-ea"/>
                <a:cs typeface="+mn-cs"/>
              </a:rPr>
              <a:t>Backup de conteúdo e configuração do IIS</a:t>
            </a:r>
          </a:p>
          <a:p>
            <a:pPr algn="l">
              <a:spcBef>
                <a:spcPts val="432"/>
              </a:spcBef>
              <a:spcAft>
                <a:spcPts val="0"/>
              </a:spcAft>
              <a:buFont typeface="Arial"/>
              <a:buChar char="•"/>
            </a:pPr>
            <a:endParaRPr lang="en-US" sz="1200" dirty="0" smtClean="0">
              <a:solidFill>
                <a:schemeClr val="tx1"/>
              </a:solidFill>
              <a:latin typeface="+mn-lt"/>
              <a:ea typeface="+mn-ea"/>
              <a:cs typeface="+mn-cs"/>
            </a:endParaRPr>
          </a:p>
          <a:p>
            <a:pPr algn="l">
              <a:spcBef>
                <a:spcPts val="432"/>
              </a:spcBef>
              <a:spcAft>
                <a:spcPts val="0"/>
              </a:spcAft>
              <a:buNone/>
            </a:pPr>
            <a:r>
              <a:rPr lang="en-US" sz="1200" b="0" i="0">
                <a:solidFill>
                  <a:schemeClr val="tx1"/>
                </a:solidFill>
                <a:latin typeface="Calibri"/>
                <a:ea typeface="+mn-ea"/>
                <a:cs typeface="+mn-cs"/>
              </a:rPr>
              <a:t>.NET no Server Core</a:t>
            </a:r>
          </a:p>
          <a:p>
            <a:pPr algn="l">
              <a:spcBef>
                <a:spcPts val="432"/>
              </a:spcBef>
              <a:spcAft>
                <a:spcPts val="0"/>
              </a:spcAft>
              <a:buNone/>
            </a:pPr>
            <a:r>
              <a:rPr lang="en-US" sz="1200" b="0" i="0">
                <a:solidFill>
                  <a:schemeClr val="tx1"/>
                </a:solidFill>
                <a:latin typeface="Calibri"/>
                <a:ea typeface="+mn-ea"/>
                <a:cs typeface="+mn-cs"/>
              </a:rPr>
              <a:t>O .NET Framework (versões 2.0, 3.0, 3.5.1 e 4.0) está disponível agora como um recurso na opção de instalação Server Core. Usando esse recurso, os administradores podem habilitar o ASP.NET no Server Core, o que proporciona a eles o uso local total dos cmdlets do Windows PowerShell. Além disso, o suporte do .NET inclui a habilidade de realizar tarefas de gerenciamento remotas a partir do IIS Manager, através do Serviço de Gerenciamento da Web, e a capacidade de hospedar aplicações Web do ASP.NET no Server Core.</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27</a:t>
            </a:fld>
            <a:endParaRPr lang="en-US" sz="1200" b="0" i="0">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en-US" sz="1200" b="1" i="0" dirty="0" err="1">
                <a:solidFill>
                  <a:schemeClr val="tx1"/>
                </a:solidFill>
                <a:latin typeface="Calibri"/>
                <a:ea typeface="+mn-ea"/>
                <a:cs typeface="+mn-cs"/>
              </a:rPr>
              <a:t>Melhor</a:t>
            </a:r>
            <a:r>
              <a:rPr lang="en-US" sz="1200" b="1" i="0" dirty="0">
                <a:solidFill>
                  <a:schemeClr val="tx1"/>
                </a:solidFill>
                <a:latin typeface="Calibri"/>
                <a:ea typeface="+mn-ea"/>
                <a:cs typeface="+mn-cs"/>
              </a:rPr>
              <a:t> auditoria de </a:t>
            </a:r>
            <a:r>
              <a:rPr lang="en-US" sz="1200" b="1" i="0" dirty="0" err="1">
                <a:solidFill>
                  <a:schemeClr val="tx1"/>
                </a:solidFill>
                <a:latin typeface="Calibri"/>
                <a:ea typeface="+mn-ea"/>
                <a:cs typeface="+mn-cs"/>
              </a:rPr>
              <a:t>alterações</a:t>
            </a:r>
            <a:r>
              <a:rPr lang="en-US" sz="1200" b="1" i="0" dirty="0">
                <a:solidFill>
                  <a:schemeClr val="tx1"/>
                </a:solidFill>
                <a:latin typeface="Calibri"/>
                <a:ea typeface="+mn-ea"/>
                <a:cs typeface="+mn-cs"/>
              </a:rPr>
              <a:t> no IIS 7.5 e </a:t>
            </a:r>
            <a:r>
              <a:rPr lang="en-US" sz="1200" b="1" i="0" dirty="0" err="1">
                <a:solidFill>
                  <a:schemeClr val="tx1"/>
                </a:solidFill>
                <a:latin typeface="Calibri"/>
                <a:ea typeface="+mn-ea"/>
                <a:cs typeface="+mn-cs"/>
              </a:rPr>
              <a:t>na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configuração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recurso</a:t>
            </a:r>
            <a:r>
              <a:rPr lang="en-US" sz="1200" b="0" i="0" dirty="0">
                <a:solidFill>
                  <a:schemeClr val="tx1"/>
                </a:solidFill>
                <a:latin typeface="Calibri"/>
                <a:ea typeface="+mn-ea"/>
                <a:cs typeface="+mn-cs"/>
              </a:rPr>
              <a:t> Log de </a:t>
            </a:r>
            <a:r>
              <a:rPr lang="en-US" sz="1200" b="0" i="0" dirty="0" err="1">
                <a:solidFill>
                  <a:schemeClr val="tx1"/>
                </a:solidFill>
                <a:latin typeface="Calibri"/>
                <a:ea typeface="+mn-ea"/>
                <a:cs typeface="+mn-cs"/>
              </a:rPr>
              <a:t>Configurações</a:t>
            </a:r>
            <a:r>
              <a:rPr lang="en-US" sz="1200" b="0" i="0" dirty="0">
                <a:solidFill>
                  <a:schemeClr val="tx1"/>
                </a:solidFill>
                <a:latin typeface="Calibri"/>
                <a:ea typeface="+mn-ea"/>
                <a:cs typeface="+mn-cs"/>
              </a:rPr>
              <a:t> do IIS 7.5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a:t>
            </a:r>
            <a:r>
              <a:rPr lang="en-US" sz="1200" b="0" i="0" dirty="0">
                <a:solidFill>
                  <a:schemeClr val="tx1"/>
                </a:solidFill>
                <a:latin typeface="Calibri"/>
                <a:ea typeface="+mn-ea"/>
                <a:cs typeface="+mn-cs"/>
              </a:rPr>
              <a:t> auditoria das </a:t>
            </a:r>
            <a:r>
              <a:rPr lang="en-US" sz="1200" b="0" i="0" dirty="0" err="1">
                <a:solidFill>
                  <a:schemeClr val="tx1"/>
                </a:solidFill>
                <a:latin typeface="Calibri"/>
                <a:ea typeface="+mn-ea"/>
                <a:cs typeface="+mn-cs"/>
              </a:rPr>
              <a:t>alterações</a:t>
            </a:r>
            <a:r>
              <a:rPr lang="en-US" sz="1200" b="0" i="0" dirty="0">
                <a:solidFill>
                  <a:schemeClr val="tx1"/>
                </a:solidFill>
                <a:latin typeface="Calibri"/>
                <a:ea typeface="+mn-ea"/>
                <a:cs typeface="+mn-cs"/>
              </a:rPr>
              <a:t> no IIS e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acompanhar</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alterações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feitas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teste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produção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o log de </a:t>
            </a:r>
            <a:r>
              <a:rPr lang="en-US" sz="1200" b="0" i="0" dirty="0" err="1">
                <a:solidFill>
                  <a:schemeClr val="tx1"/>
                </a:solidFill>
                <a:latin typeface="Calibri"/>
                <a:ea typeface="+mn-ea"/>
                <a:cs typeface="+mn-cs"/>
              </a:rPr>
              <a:t>leituras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gravações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tentativas</a:t>
            </a:r>
            <a:r>
              <a:rPr lang="en-US" sz="1200" b="0" i="0" dirty="0">
                <a:solidFill>
                  <a:schemeClr val="tx1"/>
                </a:solidFill>
                <a:latin typeface="Calibri"/>
                <a:ea typeface="+mn-ea"/>
                <a:cs typeface="+mn-cs"/>
              </a:rPr>
              <a:t> de logon, </a:t>
            </a:r>
            <a:r>
              <a:rPr lang="en-US" sz="1200" b="0" i="0" dirty="0" err="1">
                <a:solidFill>
                  <a:schemeClr val="tx1"/>
                </a:solidFill>
                <a:latin typeface="Calibri"/>
                <a:ea typeface="+mn-ea"/>
                <a:cs typeface="+mn-cs"/>
              </a:rPr>
              <a:t>alterações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mapeamentos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caminho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criações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arquivos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p>
          <a:p>
            <a:pPr algn="l">
              <a:spcBef>
                <a:spcPts val="432"/>
              </a:spcBef>
              <a:spcAft>
                <a:spcPts val="0"/>
              </a:spcAft>
              <a:buNone/>
            </a:pPr>
            <a:r>
              <a:rPr lang="en-US" sz="1200" b="0" i="0" dirty="0">
                <a:solidFill>
                  <a:schemeClr val="tx1"/>
                </a:solidFill>
                <a:latin typeface="Calibri"/>
                <a:ea typeface="+mn-ea"/>
                <a:cs typeface="+mn-cs"/>
              </a:rPr>
              <a:t> </a:t>
            </a:r>
          </a:p>
          <a:p>
            <a:pPr algn="l">
              <a:spcBef>
                <a:spcPts val="432"/>
              </a:spcBef>
              <a:spcAft>
                <a:spcPts val="0"/>
              </a:spcAft>
              <a:buNone/>
            </a:pPr>
            <a:r>
              <a:rPr lang="en-US" sz="1200" b="1" i="0" dirty="0" err="1">
                <a:solidFill>
                  <a:schemeClr val="tx1"/>
                </a:solidFill>
                <a:latin typeface="Calibri"/>
                <a:ea typeface="+mn-ea"/>
                <a:cs typeface="+mn-cs"/>
              </a:rPr>
              <a:t>Rastreamento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Solicitação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Falha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para</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FastCGI</a:t>
            </a:r>
            <a:r>
              <a:rPr lang="en-US" sz="1200" b="0" i="0" dirty="0">
                <a:solidFill>
                  <a:schemeClr val="tx1"/>
                </a:solidFill>
                <a:latin typeface="Calibri"/>
                <a:ea typeface="+mn-ea"/>
                <a:cs typeface="+mn-cs"/>
              </a:rPr>
              <a:t>. No IIS 7.5,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desenvolvedores</a:t>
            </a:r>
            <a:r>
              <a:rPr lang="en-US" sz="1200" b="0" i="0" dirty="0">
                <a:solidFill>
                  <a:schemeClr val="tx1"/>
                </a:solidFill>
                <a:latin typeface="Calibri"/>
                <a:ea typeface="+mn-ea"/>
                <a:cs typeface="+mn-cs"/>
              </a:rPr>
              <a:t> de PHP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módulo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FastCGI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chamadas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rastreamento</a:t>
            </a:r>
            <a:r>
              <a:rPr lang="en-US" sz="1200" b="0" i="0" dirty="0">
                <a:solidFill>
                  <a:schemeClr val="tx1"/>
                </a:solidFill>
                <a:latin typeface="Calibri"/>
                <a:ea typeface="+mn-ea"/>
                <a:cs typeface="+mn-cs"/>
              </a:rPr>
              <a:t> de IIS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reduz</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esforço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depuração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código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durante</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desenvolvimento</a:t>
            </a:r>
            <a:r>
              <a:rPr lang="en-US" sz="1200" b="0" i="0" dirty="0">
                <a:solidFill>
                  <a:schemeClr val="tx1"/>
                </a:solidFill>
                <a:latin typeface="Calibri"/>
                <a:ea typeface="+mn-ea"/>
                <a:cs typeface="+mn-cs"/>
              </a:rPr>
              <a:t> e a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erros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após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implantação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meio</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Rastreamento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Solicitação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Falha</a:t>
            </a:r>
            <a:r>
              <a:rPr lang="en-US" sz="1200" b="0" i="0" dirty="0">
                <a:solidFill>
                  <a:schemeClr val="tx1"/>
                </a:solidFill>
                <a:latin typeface="Calibri"/>
                <a:ea typeface="+mn-ea"/>
                <a:cs typeface="+mn-cs"/>
              </a:rPr>
              <a:t> do IIS.</a:t>
            </a:r>
          </a:p>
          <a:p>
            <a:pPr algn="l">
              <a:spcBef>
                <a:spcPts val="432"/>
              </a:spcBef>
              <a:spcAft>
                <a:spcPts val="0"/>
              </a:spcAft>
              <a:buNone/>
            </a:pPr>
            <a:r>
              <a:rPr lang="en-US" sz="1200" b="0" i="0" dirty="0">
                <a:solidFill>
                  <a:schemeClr val="tx1"/>
                </a:solidFill>
                <a:latin typeface="Calibri"/>
                <a:ea typeface="+mn-ea"/>
                <a:cs typeface="+mn-cs"/>
              </a:rPr>
              <a:t> </a:t>
            </a:r>
          </a:p>
          <a:p>
            <a:pPr algn="l">
              <a:spcBef>
                <a:spcPts val="432"/>
              </a:spcBef>
              <a:spcAft>
                <a:spcPts val="0"/>
              </a:spcAft>
              <a:buNone/>
            </a:pPr>
            <a:r>
              <a:rPr lang="en-US" sz="1200" b="1" i="0" dirty="0">
                <a:solidFill>
                  <a:schemeClr val="tx1"/>
                </a:solidFill>
                <a:latin typeface="Calibri"/>
                <a:ea typeface="+mn-ea"/>
                <a:cs typeface="+mn-cs"/>
              </a:rPr>
              <a:t>BPA (Best Practices Analyzer - </a:t>
            </a:r>
            <a:r>
              <a:rPr lang="en-US" sz="1200" b="1" i="0" dirty="0" err="1">
                <a:solidFill>
                  <a:schemeClr val="tx1"/>
                </a:solidFill>
                <a:latin typeface="Calibri"/>
                <a:ea typeface="+mn-ea"/>
                <a:cs typeface="+mn-cs"/>
              </a:rPr>
              <a:t>Analisador</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Práticas</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Recomendadas</a:t>
            </a:r>
            <a:r>
              <a:rPr lang="en-US" sz="1200" b="1" i="0" dirty="0">
                <a:solidFill>
                  <a:schemeClr val="tx1"/>
                </a:solidFill>
                <a:latin typeface="Calibri"/>
                <a:ea typeface="+mn-ea"/>
                <a:cs typeface="+mn-cs"/>
              </a:rPr>
              <a:t>)</a:t>
            </a:r>
            <a:r>
              <a:rPr lang="en-US" sz="1200" b="0" i="0" dirty="0">
                <a:solidFill>
                  <a:schemeClr val="tx1"/>
                </a:solidFill>
                <a:latin typeface="Calibri"/>
                <a:ea typeface="+mn-ea"/>
                <a:cs typeface="+mn-cs"/>
              </a:rPr>
              <a:t>.</a:t>
            </a:r>
            <a:r>
              <a:rPr lang="en-US" sz="1200" b="1" i="0" dirty="0">
                <a:solidFill>
                  <a:schemeClr val="tx1"/>
                </a:solidFill>
                <a:latin typeface="Calibri"/>
                <a:ea typeface="+mn-ea"/>
                <a:cs typeface="+mn-cs"/>
              </a:rPr>
              <a:t> </a:t>
            </a:r>
            <a:r>
              <a:rPr lang="en-US" sz="1200" b="0" i="0" dirty="0">
                <a:solidFill>
                  <a:schemeClr val="tx1"/>
                </a:solidFill>
                <a:latin typeface="Calibri"/>
                <a:ea typeface="+mn-ea"/>
                <a:cs typeface="+mn-cs"/>
              </a:rPr>
              <a:t>O BPA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IIS 7.5 é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ferramenta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ajudará</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reduzir</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violações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às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práticas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verificando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Web do IIS 7.5 e </a:t>
            </a:r>
            <a:r>
              <a:rPr lang="en-US" sz="1200" b="0" i="0" dirty="0" err="1">
                <a:solidFill>
                  <a:schemeClr val="tx1"/>
                </a:solidFill>
                <a:latin typeface="Calibri"/>
                <a:ea typeface="+mn-ea"/>
                <a:cs typeface="+mn-cs"/>
              </a:rPr>
              <a:t>relatando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possíveis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problemas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configuração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encontrados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o BPA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 </a:t>
            </a:r>
            <a:r>
              <a:rPr lang="en-US" sz="1200" b="0" i="0" dirty="0" err="1" smtClean="0">
                <a:solidFill>
                  <a:schemeClr val="tx1"/>
                </a:solidFill>
                <a:latin typeface="Calibri"/>
                <a:ea typeface="+mn-ea"/>
                <a:cs typeface="+mn-cs"/>
              </a:rPr>
              <a:t>Gerenciador</a:t>
            </a:r>
            <a:r>
              <a:rPr lang="en-US" sz="1200" b="0" i="0" dirty="0" smtClean="0">
                <a:solidFill>
                  <a:schemeClr val="tx1"/>
                </a:solidFill>
                <a:latin typeface="Calibri"/>
                <a:ea typeface="+mn-ea"/>
                <a:cs typeface="+mn-cs"/>
              </a:rPr>
              <a:t> de </a:t>
            </a:r>
            <a:r>
              <a:rPr lang="en-US" sz="1200" b="0" i="0" dirty="0" err="1" smtClean="0">
                <a:solidFill>
                  <a:schemeClr val="tx1"/>
                </a:solidFill>
                <a:latin typeface="Calibri"/>
                <a:ea typeface="+mn-ea"/>
                <a:cs typeface="+mn-cs"/>
              </a:rPr>
              <a:t>Servidor</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e do Windows </a:t>
            </a:r>
            <a:r>
              <a:rPr lang="en-US" sz="1200" b="0" i="0" dirty="0" err="1">
                <a:solidFill>
                  <a:schemeClr val="tx1"/>
                </a:solidFill>
                <a:latin typeface="Calibri"/>
                <a:ea typeface="+mn-ea"/>
                <a:cs typeface="+mn-cs"/>
              </a:rPr>
              <a:t>PowerShell</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28</a:t>
            </a:fld>
            <a:endParaRPr lang="en-US" sz="1200" b="0" i="0">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en-US" sz="1200" b="0" i="0">
                <a:solidFill>
                  <a:schemeClr val="tx1"/>
                </a:solidFill>
                <a:latin typeface="Calibri"/>
                <a:ea typeface="+mn-ea"/>
                <a:cs typeface="+mn-cs"/>
              </a:rPr>
              <a:t>O Windows Server 2008 R2 inclui uma nova versão dos serviços do Servidor FTP. Esses novos serviços do Servidor FTP oferecem as seguintes melhorias:</a:t>
            </a:r>
          </a:p>
          <a:p>
            <a:pPr algn="l">
              <a:spcBef>
                <a:spcPts val="432"/>
              </a:spcBef>
              <a:spcAft>
                <a:spcPts val="0"/>
              </a:spcAft>
              <a:buNone/>
            </a:pPr>
            <a:r>
              <a:rPr lang="en-US" sz="1200" b="1" i="0">
                <a:solidFill>
                  <a:schemeClr val="tx1"/>
                </a:solidFill>
                <a:latin typeface="Calibri"/>
                <a:ea typeface="+mn-ea"/>
                <a:cs typeface="+mn-cs"/>
              </a:rPr>
              <a:t>Redução do esforço administrativo nos serviços do Servidor FTP</a:t>
            </a:r>
            <a:r>
              <a:rPr lang="en-US" sz="1200" b="0" i="0">
                <a:solidFill>
                  <a:schemeClr val="tx1"/>
                </a:solidFill>
                <a:latin typeface="Calibri"/>
                <a:ea typeface="+mn-ea"/>
                <a:cs typeface="+mn-cs"/>
              </a:rPr>
              <a:t>. O novo Servidor FTP é totalmente integrado à interface de administração e ao armazenamento de configurações do IIS 7.5, como mostra a figura abaixo. Assim, o administrador pode realizar tarefas administrativas comuns dentro do mesmo console de administração. </a:t>
            </a:r>
          </a:p>
          <a:p>
            <a:pPr algn="l">
              <a:spcBef>
                <a:spcPts val="432"/>
              </a:spcBef>
              <a:spcAft>
                <a:spcPts val="0"/>
              </a:spcAft>
              <a:buNone/>
            </a:pPr>
            <a:r>
              <a:rPr lang="en-US" sz="1200" b="1" i="0">
                <a:solidFill>
                  <a:schemeClr val="tx1"/>
                </a:solidFill>
                <a:latin typeface="Calibri"/>
                <a:ea typeface="+mn-ea"/>
                <a:cs typeface="+mn-cs"/>
              </a:rPr>
              <a:t>Suporte estendido a novos padrões da Internet</a:t>
            </a:r>
            <a:r>
              <a:rPr lang="en-US" sz="1200" b="0" i="0">
                <a:solidFill>
                  <a:schemeClr val="tx1"/>
                </a:solidFill>
                <a:latin typeface="Calibri"/>
                <a:ea typeface="+mn-ea"/>
                <a:cs typeface="+mn-cs"/>
              </a:rPr>
              <a:t>. O novo Servidor FTP possui suporte a padrões mais recentes, como:</a:t>
            </a:r>
          </a:p>
          <a:p>
            <a:pPr algn="l">
              <a:spcBef>
                <a:spcPts val="432"/>
              </a:spcBef>
              <a:spcAft>
                <a:spcPts val="0"/>
              </a:spcAft>
              <a:buNone/>
            </a:pPr>
            <a:r>
              <a:rPr lang="en-US" sz="1200" b="0" i="0">
                <a:solidFill>
                  <a:schemeClr val="tx1"/>
                </a:solidFill>
                <a:latin typeface="Calibri"/>
                <a:ea typeface="+mn-ea"/>
                <a:cs typeface="+mn-cs"/>
              </a:rPr>
              <a:t>Maior segurança através do suporte a FTP sobre SSL.</a:t>
            </a:r>
          </a:p>
          <a:p>
            <a:pPr algn="l">
              <a:spcBef>
                <a:spcPts val="432"/>
              </a:spcBef>
              <a:spcAft>
                <a:spcPts val="0"/>
              </a:spcAft>
              <a:buNone/>
            </a:pPr>
            <a:r>
              <a:rPr lang="en-US" sz="1200" b="0" i="0">
                <a:solidFill>
                  <a:schemeClr val="tx1"/>
                </a:solidFill>
                <a:latin typeface="Calibri"/>
                <a:ea typeface="+mn-ea"/>
                <a:cs typeface="+mn-cs"/>
              </a:rPr>
              <a:t>Suporte a conjuntos de caracteres estendidos através da inclusão do UTF8. </a:t>
            </a:r>
          </a:p>
          <a:p>
            <a:pPr algn="l">
              <a:spcBef>
                <a:spcPts val="432"/>
              </a:spcBef>
              <a:spcAft>
                <a:spcPts val="0"/>
              </a:spcAft>
              <a:buNone/>
            </a:pPr>
            <a:r>
              <a:rPr lang="en-US" sz="1200" b="0" i="0">
                <a:solidFill>
                  <a:schemeClr val="tx1"/>
                </a:solidFill>
                <a:latin typeface="Calibri"/>
                <a:ea typeface="+mn-ea"/>
                <a:cs typeface="+mn-cs"/>
              </a:rPr>
              <a:t>Recursos de endereçamento IP estendidos, fornecidos pelo IPv6.</a:t>
            </a:r>
          </a:p>
          <a:p>
            <a:pPr algn="l">
              <a:spcBef>
                <a:spcPts val="432"/>
              </a:spcBef>
              <a:spcAft>
                <a:spcPts val="0"/>
              </a:spcAft>
              <a:buNone/>
            </a:pPr>
            <a:r>
              <a:rPr lang="en-US" sz="1200" b="1" i="0">
                <a:solidFill>
                  <a:schemeClr val="tx1"/>
                </a:solidFill>
                <a:latin typeface="Calibri"/>
                <a:ea typeface="+mn-ea"/>
                <a:cs typeface="+mn-cs"/>
              </a:rPr>
              <a:t>Maior integração a aplicações e serviços baseados na Web</a:t>
            </a:r>
            <a:r>
              <a:rPr lang="en-US" sz="1200" b="0" i="0">
                <a:solidFill>
                  <a:schemeClr val="tx1"/>
                </a:solidFill>
                <a:latin typeface="Calibri"/>
                <a:ea typeface="+mn-ea"/>
                <a:cs typeface="+mn-cs"/>
              </a:rPr>
              <a:t>. Com o novo Servidor FTP, você pode especificar um nome de host virtual para um site FTP. Isso possibilita a criação de múltiplos sites FTP que usam o mesmo endereço IP, mas são diferenciados por meio de nomes de host virtuais exclusivos. Dessa forma, você pode fornecer conteúdo Web e FTP a partir do mesmo site, bastando para isso vincular um site FTP a um site Web.</a:t>
            </a:r>
          </a:p>
          <a:p>
            <a:pPr algn="l">
              <a:spcBef>
                <a:spcPts val="432"/>
              </a:spcBef>
              <a:spcAft>
                <a:spcPts val="0"/>
              </a:spcAft>
              <a:buNone/>
            </a:pPr>
            <a:r>
              <a:rPr lang="en-US" sz="1200" b="1" i="0">
                <a:solidFill>
                  <a:schemeClr val="tx1"/>
                </a:solidFill>
                <a:latin typeface="Calibri"/>
                <a:ea typeface="+mn-ea"/>
                <a:cs typeface="+mn-cs"/>
              </a:rPr>
              <a:t>Redução do esforço no suporte e na solução de problemas relacionados a FTP</a:t>
            </a:r>
            <a:r>
              <a:rPr lang="en-US" sz="1200" b="0" i="0">
                <a:solidFill>
                  <a:schemeClr val="tx1"/>
                </a:solidFill>
                <a:latin typeface="Calibri"/>
                <a:ea typeface="+mn-ea"/>
                <a:cs typeface="+mn-cs"/>
              </a:rPr>
              <a:t>. Log aperfeiçoado com suporte a todo o tráfego relacionado a FTP, acompanhamento exclusivo para sessões FTP, sub status de FTP, um campo de detalhe adicional nos logs de FTP e mais.</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29</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a:t>
            </a:fld>
            <a:endParaRPr lang="en-US" sz="1200" b="0" i="0">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Com o lançamento do IIS 7.0 no Windows Server 2008, o IIS adotou uma arquitetura mais modular e um novo modelo de extensibilidade.</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Nessa arquitetura, você pode escolher quais módulos instalar para personalizar e dinamizar seu servidor Web. E módulos novos e personalizados podem ser adicionados além dos já disponíveis no IIS 7.0. Os APIs de extensibilidade são publicados no site www.iis.net para que os desenvolvedores possam adicionar ou substituir módulos do servidor por outros que eles próprios escreveram, e esses mesmos APIs são usados pela equipe do IIS da Microsoft para lançar Extensões para o IIS que aumentem a funcionalidade e os recursos.</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Várias Extensões foram disponibilizadas para o IIS desde o lançamento do Windows Server 2008, e muitas delas estão integradas ao Windows Server 2008 R2, prontas para uso. Essas Extensões estão entre as melhorias feitas na tecnologia subjacente do IIS. A equipe do IIS continuará lançando Extensões que podem ser instaladas no IIS do Windows Server 2008 R2 para garantir a disponibilidade contínua de inovações.</a:t>
            </a:r>
          </a:p>
        </p:txBody>
      </p:sp>
      <p:sp>
        <p:nvSpPr>
          <p:cNvPr id="645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a:spcBef>
                <a:spcPts val="0"/>
              </a:spcBef>
              <a:spcAft>
                <a:spcPts val="0"/>
              </a:spcAft>
              <a:buNone/>
            </a:pPr>
            <a:r>
              <a:rPr lang="en-US" sz="1200" b="0" i="0">
                <a:latin typeface="Calibri"/>
                <a:ea typeface="+mn-ea"/>
                <a:cs typeface="+mn-cs"/>
              </a:rPr>
              <a:t>TechReady7 Breakout Chalktalk Template</a:t>
            </a:r>
          </a:p>
        </p:txBody>
      </p:sp>
      <p:sp>
        <p:nvSpPr>
          <p:cNvPr id="645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a:spcBef>
                <a:spcPts val="0"/>
              </a:spcBef>
              <a:spcAft>
                <a:spcPts val="0"/>
              </a:spcAft>
              <a:buNone/>
            </a:pPr>
            <a:fld id="{E5BDE08A-5140-4BD2-9DAD-2041DAB6277B}" type="datetime1">
              <a:rPr lang="en-US" sz="1200" b="0" i="0">
                <a:latin typeface="Calibri"/>
                <a:ea typeface="+mn-ea"/>
                <a:cs typeface="+mn-cs"/>
              </a:rPr>
              <a:pPr algn="r">
                <a:spcBef>
                  <a:spcPts val="0"/>
                </a:spcBef>
                <a:spcAft>
                  <a:spcPts val="0"/>
                </a:spcAft>
                <a:buNone/>
              </a:pPr>
              <a:t>3/23/2009</a:t>
            </a:fld>
            <a:endParaRPr lang="en-US" sz="1200" b="0" i="0">
              <a:latin typeface="Calibri"/>
              <a:ea typeface="+mn-ea"/>
              <a:cs typeface="+mn-cs"/>
            </a:endParaRPr>
          </a:p>
        </p:txBody>
      </p:sp>
      <p:sp>
        <p:nvSpPr>
          <p:cNvPr id="645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lgn="l">
              <a:spcBef>
                <a:spcPts val="0"/>
              </a:spcBef>
              <a:spcAft>
                <a:spcPts val="0"/>
              </a:spcAft>
              <a:buNone/>
            </a:pPr>
            <a:r>
              <a:rPr lang="en-US" sz="1200" b="0" i="0">
                <a:latin typeface="Calibri"/>
                <a:ea typeface="+mn-ea"/>
                <a:cs typeface="+mn-cs"/>
              </a:rPr>
              <a:t>© 2008 Microsoft Corporation. Todos os direitos reservados. Microsoft, Windows, Windows Vista e outros nomes de produtos são ou podem ser marcas registradas e/ou marcas comerciais nos Estados Unidos e/ou outros países.</a:t>
            </a:r>
          </a:p>
          <a:p>
            <a:pPr algn="l">
              <a:spcBef>
                <a:spcPts val="0"/>
              </a:spcBef>
              <a:spcAft>
                <a:spcPts val="0"/>
              </a:spcAft>
              <a:buNone/>
            </a:pPr>
            <a:r>
              <a:rPr lang="en-US" sz="1200" b="0" i="0">
                <a:latin typeface="Calibri"/>
                <a:ea typeface="+mn-ea"/>
                <a:cs typeface="+mn-cs"/>
              </a:rPr>
              <a:t>As informações aqui contidas são para fins informativos apenas e representam a visão atual da Microsoft Corporation na data desta apresentação.  Como a Microsoft deve responder às mudanças das condições de mercado, este documento não deve ser interpretado como um compromisso da parte da Microsoft, e a Microsoft não pode assegurar a exatidão de qualquer informação apresentada após a data desta apresentação.  </a:t>
            </a:r>
            <a:br>
              <a:rPr lang="en-US" sz="1200" b="0" i="0">
                <a:latin typeface="Calibri"/>
                <a:ea typeface="+mn-ea"/>
                <a:cs typeface="+mn-cs"/>
              </a:rPr>
            </a:br>
            <a:r>
              <a:rPr lang="en-US" sz="1200" b="0" i="0">
                <a:latin typeface="Calibri"/>
                <a:ea typeface="+mn-ea"/>
                <a:cs typeface="+mn-cs"/>
              </a:rPr>
              <a:t>A MICROSOFT NÃO OFERECE NENHUMA GARANTIA, EXPRESSA OU IMPLÍCITA, QUANTO ÀS INFORMAÇÕES DESTA APRESENTAÇÃO.</a:t>
            </a:r>
          </a:p>
        </p:txBody>
      </p:sp>
      <p:sp>
        <p:nvSpPr>
          <p:cNvPr id="645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BCFFDFDA-B48C-40B9-957F-9977EA8CFC2A}" type="slidenum">
              <a:rPr lang="en-US" sz="1200" b="0" i="0">
                <a:latin typeface="Calibri"/>
                <a:ea typeface="+mn-ea"/>
                <a:cs typeface="+mn-cs"/>
              </a:rPr>
              <a:pPr algn="r">
                <a:spcBef>
                  <a:spcPts val="0"/>
                </a:spcBef>
                <a:spcAft>
                  <a:spcPts val="0"/>
                </a:spcAft>
                <a:buNone/>
              </a:pPr>
              <a:t>30</a:t>
            </a:fld>
            <a:endParaRPr lang="en-US" sz="1200" b="0" i="0">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en-US" sz="1200" b="0" i="0">
                <a:solidFill>
                  <a:schemeClr val="tx1"/>
                </a:solidFill>
                <a:latin typeface="Calibri"/>
                <a:ea typeface="+mn-ea"/>
                <a:cs typeface="+mn-cs"/>
              </a:rPr>
              <a:t>[[Oliver talking points TKTK]]</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31</a:t>
            </a:fld>
            <a:endParaRPr lang="en-US" sz="1200" b="0" i="0">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32</a:t>
            </a:fld>
            <a:endParaRPr lang="en-US" sz="1200" b="0" i="0">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CBA9579E-9ABF-4BDE-9E9D-5EA6C3FD84A9}" type="slidenum">
              <a:rPr lang="en-US" sz="1200" b="0" i="0">
                <a:latin typeface="Calibri"/>
                <a:ea typeface="+mn-ea"/>
                <a:cs typeface="+mn-cs"/>
              </a:rPr>
              <a:pPr algn="r">
                <a:spcBef>
                  <a:spcPts val="0"/>
                </a:spcBef>
                <a:spcAft>
                  <a:spcPts val="0"/>
                </a:spcAft>
                <a:buNone/>
              </a:pPr>
              <a:t>33</a:t>
            </a:fld>
            <a:endParaRPr lang="en-US" sz="1200" b="0" i="0">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spcBef>
                <a:spcPts val="0"/>
              </a:spcBef>
              <a:spcAft>
                <a:spcPts val="0"/>
              </a:spcAft>
              <a:buNone/>
            </a:pPr>
            <a:r>
              <a:rPr lang="en-US" sz="1200" b="0" i="0">
                <a:solidFill>
                  <a:schemeClr val="tx1"/>
                </a:solidFill>
                <a:latin typeface="Calibri"/>
                <a:ea typeface="+mn-ea"/>
                <a:cs typeface="+mn-cs"/>
              </a:rPr>
              <a:t>Outra meta importante era melhorar o desempenho do Windows Server 2008 R2 executado com os mesmos recursos de sistema das versões anteriores do Windows Server. Além disso, o Windows Server 2008 R2 aumenta os recursos de escalabilidade, possibilitando o suporte a cargas de trabalho maiores que nunca. Os recursos do Windows Server 2008 R2 que melhoram o desempenho e a escalabilidade das aplicações e dos serviços são: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Escalabilidade Horizontal</a:t>
            </a:r>
          </a:p>
          <a:p>
            <a:pPr algn="l">
              <a:spcBef>
                <a:spcPts val="0"/>
              </a:spcBef>
              <a:spcAft>
                <a:spcPts val="0"/>
              </a:spcAft>
              <a:buNone/>
            </a:pPr>
            <a:r>
              <a:rPr lang="en-US" sz="1200" b="0" i="0">
                <a:solidFill>
                  <a:schemeClr val="tx1"/>
                </a:solidFill>
                <a:latin typeface="Calibri"/>
                <a:ea typeface="+mn-ea"/>
                <a:cs typeface="+mn-cs"/>
              </a:rPr>
              <a:t>Suporte a cargas de trabalho maiores através de servidores adicionados à carga de trabalho (escalabilidade horizontal)</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Escalabilidade Vertical</a:t>
            </a:r>
          </a:p>
          <a:p>
            <a:pPr algn="l">
              <a:spcBef>
                <a:spcPts val="0"/>
              </a:spcBef>
              <a:spcAft>
                <a:spcPts val="0"/>
              </a:spcAft>
              <a:buNone/>
            </a:pPr>
            <a:r>
              <a:rPr lang="en-US" sz="1200" b="0" i="0">
                <a:solidFill>
                  <a:schemeClr val="tx1"/>
                </a:solidFill>
                <a:latin typeface="Calibri"/>
                <a:ea typeface="+mn-ea"/>
                <a:cs typeface="+mn-cs"/>
              </a:rPr>
              <a:t>Suporte a cargas de trabalho maiores através da utilização ou do aumento dos recursos do sistema (escalabilidade vertical)</a:t>
            </a:r>
          </a:p>
          <a:p>
            <a:pPr algn="l">
              <a:spcBef>
                <a:spcPts val="0"/>
              </a:spcBef>
              <a:spcAft>
                <a:spcPts val="0"/>
              </a:spcAft>
              <a:buNone/>
            </a:pPr>
            <a:endParaRPr lang="en-US" dirty="0" smtClean="0"/>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recurso Balanceamento de Carga de Rede do Windows Server 2008 R2 permite combinar dois ou mais computadores em um cluster. Você pode usar o Balanceamento de Carga de Rede para distribuir cargas de trabalho pelos nós do cluster e assim dar suporte a um número maior de usuários simultâneos. Esse recurso adiciona as seguintes melhorias ao Windows Server 2008 R2:</a:t>
            </a:r>
          </a:p>
          <a:p>
            <a:pPr marL="457200" lvl="1"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Adesão de IP</a:t>
            </a:r>
            <a:r>
              <a:rPr lang="en-US" sz="1200" b="0" i="0">
                <a:solidFill>
                  <a:schemeClr val="tx1"/>
                </a:solidFill>
                <a:latin typeface="Calibri"/>
                <a:ea typeface="+mn-ea"/>
                <a:cs typeface="+mn-cs"/>
              </a:rPr>
              <a:t>. O recurso Adesão de IP no Balanceamento de Carga de Rede permite configurar uma afinidade mais longa entre os nós do cluster e do cliente, usando uma configuração de tempo limite para o estado de conexão (horas ou até mesmo semanas de duração).  Cenários de uso comuns incluem: UAG (Universal Access Gateway - Gateway de Acesso Universal) com SSL VPN (Virtual Private Network - Rede Virtual Privada) e aplicações IIS ou ASP.NET (carrinho de compras).</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Suporte do PowerShell</a:t>
            </a:r>
            <a:r>
              <a:rPr lang="en-US" sz="1200" b="0" i="0">
                <a:solidFill>
                  <a:schemeClr val="tx1"/>
                </a:solidFill>
                <a:latin typeface="Calibri"/>
                <a:ea typeface="+mn-ea"/>
                <a:cs typeface="+mn-cs"/>
              </a:rPr>
              <a:t>. Os cmdlets do PowerShell oferecem a habilidade de gerenciar completamente os clusters do Balanceamento de Carga de Rede e as aplicações executadas no cluster. Esses cmdlets substituem o nlb.exe, que fornecia uma interface de script e linha de comando para gerenciar os clusters do Balanceamento de Carga de Rede nas versões anteriores do Windows Server. Os cmdlets do PowerShell permitem:</a:t>
            </a:r>
          </a:p>
          <a:p>
            <a:pPr marL="457200" lvl="1" algn="l">
              <a:spcBef>
                <a:spcPts val="0"/>
              </a:spcBef>
              <a:spcAft>
                <a:spcPts val="0"/>
              </a:spcAft>
              <a:buClr>
                <a:schemeClr val="tx1"/>
              </a:buClr>
              <a:buFont typeface="Arial"/>
              <a:buChar char="•"/>
            </a:pPr>
            <a:r>
              <a:rPr lang="en-US" sz="1200" b="0" i="0">
                <a:solidFill>
                  <a:schemeClr val="tx1"/>
                </a:solidFill>
                <a:latin typeface="Calibri"/>
                <a:ea typeface="+mn-ea"/>
                <a:cs typeface="+mn-cs"/>
              </a:rPr>
              <a:t>Criar e destruir clusters.</a:t>
            </a:r>
          </a:p>
          <a:p>
            <a:pPr marL="457200" lvl="1" algn="l">
              <a:spcBef>
                <a:spcPts val="0"/>
              </a:spcBef>
              <a:spcAft>
                <a:spcPts val="0"/>
              </a:spcAft>
              <a:buClr>
                <a:schemeClr val="tx1"/>
              </a:buClr>
              <a:buFont typeface="Arial"/>
              <a:buChar char="•"/>
            </a:pPr>
            <a:r>
              <a:rPr lang="en-US" sz="1200" b="0" i="0">
                <a:solidFill>
                  <a:schemeClr val="tx1"/>
                </a:solidFill>
                <a:latin typeface="Calibri"/>
                <a:ea typeface="+mn-ea"/>
                <a:cs typeface="+mn-cs"/>
              </a:rPr>
              <a:t>Adicionar, remover e controlar nós de cluster.</a:t>
            </a:r>
          </a:p>
          <a:p>
            <a:pPr marL="457200" lvl="1" algn="l">
              <a:spcBef>
                <a:spcPts val="0"/>
              </a:spcBef>
              <a:spcAft>
                <a:spcPts val="0"/>
              </a:spcAft>
              <a:buClr>
                <a:schemeClr val="tx1"/>
              </a:buClr>
              <a:buFont typeface="Arial"/>
              <a:buChar char="•"/>
            </a:pPr>
            <a:r>
              <a:rPr lang="en-US" sz="1200" b="0" i="0">
                <a:solidFill>
                  <a:schemeClr val="tx1"/>
                </a:solidFill>
                <a:latin typeface="Calibri"/>
                <a:ea typeface="+mn-ea"/>
                <a:cs typeface="+mn-cs"/>
              </a:rPr>
              <a:t>Adicionar, editar e remover endereços IP virtuais e endereços IP dedicados do cluster.</a:t>
            </a:r>
          </a:p>
          <a:p>
            <a:pPr marL="457200" lvl="1" algn="l">
              <a:spcBef>
                <a:spcPts val="0"/>
              </a:spcBef>
              <a:spcAft>
                <a:spcPts val="0"/>
              </a:spcAft>
              <a:buClr>
                <a:schemeClr val="tx1"/>
              </a:buClr>
              <a:buFont typeface="Arial"/>
              <a:buChar char="•"/>
            </a:pPr>
            <a:r>
              <a:rPr lang="en-US" sz="1200" b="0" i="0">
                <a:solidFill>
                  <a:schemeClr val="tx1"/>
                </a:solidFill>
                <a:latin typeface="Calibri"/>
                <a:ea typeface="+mn-ea"/>
                <a:cs typeface="+mn-cs"/>
              </a:rPr>
              <a:t>Fornecer suporte para o gerenciamento local e remoto.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Reconhecimento de integridade da aplicação</a:t>
            </a:r>
            <a:r>
              <a:rPr lang="en-US" sz="1200" b="0" i="0">
                <a:solidFill>
                  <a:schemeClr val="tx1"/>
                </a:solidFill>
                <a:latin typeface="Calibri"/>
                <a:ea typeface="+mn-ea"/>
                <a:cs typeface="+mn-cs"/>
              </a:rPr>
              <a:t>. Reconhecimento para aplicações executadas no IIS através do pacote de gerenciamento NLB do R2. </a:t>
            </a:r>
          </a:p>
          <a:p>
            <a:pPr algn="l">
              <a:spcBef>
                <a:spcPts val="0"/>
              </a:spcBef>
              <a:spcAft>
                <a:spcPts val="0"/>
              </a:spcAft>
              <a:buNone/>
            </a:pPr>
            <a:r>
              <a:rPr lang="en-US" sz="1200" b="0" i="0">
                <a:solidFill>
                  <a:schemeClr val="tx1"/>
                </a:solidFill>
                <a:latin typeface="Calibri"/>
                <a:ea typeface="+mn-ea"/>
                <a:cs typeface="+mn-cs"/>
              </a:rPr>
              <a:t>Suporte a até 128 processadores lógicos.</a:t>
            </a:r>
          </a:p>
          <a:p>
            <a:pPr algn="l">
              <a:spcBef>
                <a:spcPts val="0"/>
              </a:spcBef>
              <a:spcAft>
                <a:spcPts val="0"/>
              </a:spcAft>
              <a:buNone/>
            </a:pPr>
            <a:r>
              <a:rPr lang="en-US" sz="1200" b="0" i="0">
                <a:solidFill>
                  <a:schemeClr val="tx1"/>
                </a:solidFill>
                <a:latin typeface="Calibri"/>
                <a:ea typeface="+mn-ea"/>
                <a:cs typeface="+mn-cs"/>
              </a:rPr>
              <a:t>Execução de mais cargas de trabalho com a opção de instalação Server Core.</a:t>
            </a:r>
          </a:p>
          <a:p>
            <a:pPr algn="l">
              <a:spcBef>
                <a:spcPts val="0"/>
              </a:spcBef>
              <a:spcAft>
                <a:spcPts val="0"/>
              </a:spcAft>
              <a:buNone/>
            </a:pPr>
            <a:r>
              <a:rPr lang="en-US" sz="1200" b="0" i="0">
                <a:solidFill>
                  <a:schemeClr val="tx1"/>
                </a:solidFill>
                <a:latin typeface="Calibri"/>
                <a:ea typeface="+mn-ea"/>
                <a:cs typeface="+mn-cs"/>
              </a:rPr>
              <a:t>Melhor acesso do disco a dispositivos de armazenamento conectados através de iSCSI e outras soluções de armazenamento remoto.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A escalabilidade vertical permite reduzir o número de servidores em seu datacenter e utilizar melhor a energia. Os recursos do Windows Server 2008 R2 que dão suporte à escalabilidade vertical incluem:</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Suporte a um número maior de processadores lógicos</a:t>
            </a:r>
            <a:r>
              <a:rPr lang="en-US" sz="1200" b="0" i="0">
                <a:solidFill>
                  <a:schemeClr val="tx1"/>
                </a:solidFill>
                <a:latin typeface="Calibri"/>
                <a:ea typeface="+mn-ea"/>
                <a:cs typeface="+mn-cs"/>
              </a:rPr>
              <a:t>. O Windows Server 2008 R2 Datacenter Edition tem suporte para até 256 processadores lógicos.</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Redução da sobrecarga do sistema operacional com a eliminação da interface gráfica do usuário</a:t>
            </a:r>
            <a:r>
              <a:rPr lang="en-US" sz="1200" b="0" i="0">
                <a:solidFill>
                  <a:schemeClr val="tx1"/>
                </a:solidFill>
                <a:latin typeface="Calibri"/>
                <a:ea typeface="+mn-ea"/>
                <a:cs typeface="+mn-cs"/>
              </a:rPr>
              <a:t>. Além de reduzir a superfície de ataque do sistema operacional, a opção de instalação Server Core elimina a interface gráfica do usuário, o que reduz a utilização do processador. A redução na utilização do processador permite que uma quantidade maior da energia de processamento seja usada para a execução de cargas de trabalho.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Melhor desempenho nos dispositivos de armazenamento.</a:t>
            </a:r>
            <a:r>
              <a:rPr lang="en-US" sz="1200" b="0" i="0">
                <a:solidFill>
                  <a:schemeClr val="tx1"/>
                </a:solidFill>
                <a:latin typeface="Calibri"/>
                <a:ea typeface="+mn-ea"/>
                <a:cs typeface="+mn-cs"/>
              </a:rPr>
              <a:t> O Windows Server 2008 R2 possui uma série de melhorias no desempenho para gerenciar o armazenamento conectado à rede, incluindo o novo suporte a SANs de iSCSI, taxa de transferência de Ethernet Wirespeed de 10gig e gerenciamento de energia baseado em diretivas. </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34</a:t>
            </a:fld>
            <a:endParaRPr lang="en-US" sz="1200" b="0" i="0">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35</a:t>
            </a:fld>
            <a:endParaRPr lang="en-US" sz="1200" b="0" i="0">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Clr>
                <a:schemeClr val="tx1"/>
              </a:buClr>
              <a:buFont typeface="Wingdings"/>
              <a:buChar char="§"/>
            </a:pPr>
            <a:r>
              <a:rPr lang="en-US" sz="1200" b="0" i="0">
                <a:solidFill>
                  <a:schemeClr val="tx1"/>
                </a:solidFill>
                <a:latin typeface="Calibri"/>
                <a:ea typeface="+mn-ea"/>
                <a:cs typeface="+mn-cs"/>
              </a:rPr>
              <a:t>A opção de instalação Server Core do Windows Server 2008 R2 reduz a superfície de ataque</a:t>
            </a:r>
          </a:p>
          <a:p>
            <a:pPr algn="l">
              <a:spcBef>
                <a:spcPts val="432"/>
              </a:spcBef>
              <a:spcAft>
                <a:spcPts val="0"/>
              </a:spcAft>
              <a:buClr>
                <a:schemeClr val="tx1"/>
              </a:buClr>
              <a:buFont typeface="Wingdings"/>
              <a:buChar char="§"/>
            </a:pPr>
            <a:r>
              <a:rPr lang="en-US" sz="1200" b="0" i="0">
                <a:solidFill>
                  <a:schemeClr val="tx1"/>
                </a:solidFill>
                <a:latin typeface="Calibri"/>
                <a:ea typeface="+mn-ea"/>
                <a:cs typeface="+mn-cs"/>
              </a:rPr>
              <a:t>Suporte a mais funções de servidor (como aplicações .NET) que o Windows Server 2008 RTM</a:t>
            </a:r>
          </a:p>
          <a:p>
            <a:pPr algn="l">
              <a:spcBef>
                <a:spcPts val="432"/>
              </a:spcBef>
              <a:spcAft>
                <a:spcPts val="0"/>
              </a:spcAft>
              <a:buClr>
                <a:schemeClr val="tx1"/>
              </a:buClr>
              <a:buFont typeface="Wingdings"/>
              <a:buChar char="§"/>
            </a:pPr>
            <a:r>
              <a:rPr lang="en-US" sz="1200" b="0" i="0">
                <a:solidFill>
                  <a:schemeClr val="tx1"/>
                </a:solidFill>
                <a:latin typeface="Calibri"/>
                <a:ea typeface="+mn-ea"/>
                <a:cs typeface="+mn-cs"/>
              </a:rPr>
              <a:t>Redução do esforço administrativo com PowerShell v2.0 e PowerShell Remoting (Comunicação Remota do PowerShell)</a:t>
            </a:r>
          </a:p>
          <a:p>
            <a:pPr algn="l">
              <a:spcBef>
                <a:spcPts val="0"/>
              </a:spcBef>
              <a:spcAft>
                <a:spcPts val="0"/>
              </a:spcAft>
              <a:buFont typeface="Wingdings"/>
              <a:buChar char="§"/>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36</a:t>
            </a:fld>
            <a:endParaRPr lang="en-US" sz="1200" b="0" i="0">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spcBef>
                <a:spcPts val="432"/>
              </a:spcBef>
              <a:spcAft>
                <a:spcPts val="0"/>
              </a:spcAft>
              <a:buNone/>
            </a:pPr>
            <a:r>
              <a:rPr lang="en-US" sz="1200" b="0" i="0">
                <a:solidFill>
                  <a:schemeClr val="tx1"/>
                </a:solidFill>
                <a:latin typeface="Calibri"/>
                <a:ea typeface="+mn-ea"/>
                <a:cs typeface="+mn-cs"/>
              </a:rPr>
              <a:t>A disponibilidade é um fator importante para qualquer solução corporativa. Hoje a maioria das aplicações de missão crítica são executadas no Windows Server e requerem alta disponibilidade. O clustering de failover do Windows Server 2008 R2 tem muitas melhorias que podem contribuir para a disponibilidade geral do sistema operacional e das aplicações:</a:t>
            </a:r>
          </a:p>
          <a:p>
            <a:pPr algn="l">
              <a:spcBef>
                <a:spcPts val="432"/>
              </a:spcBef>
              <a:spcAft>
                <a:spcPts val="0"/>
              </a:spcAft>
              <a:buNone/>
            </a:pPr>
            <a:r>
              <a:rPr lang="en-US" sz="1200" b="1" i="0">
                <a:solidFill>
                  <a:schemeClr val="tx1"/>
                </a:solidFill>
                <a:latin typeface="Calibri"/>
                <a:ea typeface="+mn-ea"/>
                <a:cs typeface="+mn-cs"/>
              </a:rPr>
              <a:t>Ferramenta de validação de cluster aperfeiçoada</a:t>
            </a:r>
            <a:r>
              <a:rPr lang="en-US" sz="1200" b="0" i="0">
                <a:solidFill>
                  <a:schemeClr val="tx1"/>
                </a:solidFill>
                <a:latin typeface="Calibri"/>
                <a:ea typeface="+mn-ea"/>
                <a:cs typeface="+mn-cs"/>
              </a:rPr>
              <a:t>.  O Windows Server 2008 R2 inclui um teste do analisador de práticas recomendadas que examina as configurações das práticas para um cluster e para os nós do cluster. O teste só é executado em computadores que atualmente são nós de cluster.</a:t>
            </a:r>
          </a:p>
          <a:p>
            <a:pPr algn="l">
              <a:spcBef>
                <a:spcPts val="432"/>
              </a:spcBef>
              <a:spcAft>
                <a:spcPts val="0"/>
              </a:spcAft>
              <a:buNone/>
            </a:pPr>
            <a:r>
              <a:rPr lang="en-US" sz="1200" b="1" i="0">
                <a:solidFill>
                  <a:schemeClr val="tx1"/>
                </a:solidFill>
                <a:latin typeface="Calibri"/>
                <a:ea typeface="+mn-ea"/>
                <a:cs typeface="+mn-cs"/>
              </a:rPr>
              <a:t>Melhor monitoramento de clusters, nós de cluster e aplicações</a:t>
            </a:r>
            <a:r>
              <a:rPr lang="en-US" sz="1200" b="0" i="0">
                <a:solidFill>
                  <a:schemeClr val="tx1"/>
                </a:solidFill>
                <a:latin typeface="Calibri"/>
                <a:ea typeface="+mn-ea"/>
                <a:cs typeface="+mn-cs"/>
              </a:rPr>
              <a:t>. O clustering de failover do Windows Server 2008 R2 inclui melhorias que contribuem para o monitoramento do cluster de failover:</a:t>
            </a:r>
          </a:p>
          <a:p>
            <a:pPr algn="l">
              <a:spcBef>
                <a:spcPts val="432"/>
              </a:spcBef>
              <a:spcAft>
                <a:spcPts val="0"/>
              </a:spcAft>
              <a:buNone/>
            </a:pPr>
            <a:r>
              <a:rPr lang="en-US" sz="1200" b="0" i="0">
                <a:solidFill>
                  <a:schemeClr val="tx1"/>
                </a:solidFill>
                <a:latin typeface="Calibri"/>
                <a:ea typeface="+mn-ea"/>
                <a:cs typeface="+mn-cs"/>
              </a:rPr>
              <a:t> Novos contadores de desempenho que reduzem o suporte e o esforço necessário para a solução de problemas em aplicações baseadas em cluster.  </a:t>
            </a:r>
          </a:p>
          <a:p>
            <a:pPr algn="l">
              <a:spcBef>
                <a:spcPts val="432"/>
              </a:spcBef>
              <a:spcAft>
                <a:spcPts val="0"/>
              </a:spcAft>
              <a:buNone/>
            </a:pPr>
            <a:r>
              <a:rPr lang="en-US" sz="1200" b="0" i="0">
                <a:solidFill>
                  <a:schemeClr val="tx1"/>
                </a:solidFill>
                <a:latin typeface="Calibri"/>
                <a:ea typeface="+mn-ea"/>
                <a:cs typeface="+mn-cs"/>
              </a:rPr>
              <a:t> Novo canal de log que ajuda a identificar claramente os eventos relacionados ao clustering de failover.</a:t>
            </a:r>
          </a:p>
          <a:p>
            <a:pPr algn="l">
              <a:spcBef>
                <a:spcPts val="432"/>
              </a:spcBef>
              <a:spcAft>
                <a:spcPts val="0"/>
              </a:spcAft>
              <a:buNone/>
            </a:pPr>
            <a:r>
              <a:rPr lang="en-US" sz="1200" b="0" i="0">
                <a:solidFill>
                  <a:schemeClr val="tx1"/>
                </a:solidFill>
                <a:latin typeface="Calibri"/>
                <a:ea typeface="+mn-ea"/>
                <a:cs typeface="+mn-cs"/>
              </a:rPr>
              <a:t> Novas soluções que podem ser acessadas diretamente durante a exibição dos eventos relacionados aos principais problemas de suporte.</a:t>
            </a:r>
          </a:p>
          <a:p>
            <a:pPr algn="l">
              <a:spcBef>
                <a:spcPts val="432"/>
              </a:spcBef>
              <a:spcAft>
                <a:spcPts val="0"/>
              </a:spcAft>
              <a:buNone/>
            </a:pPr>
            <a:r>
              <a:rPr lang="en-US" sz="1200" b="1" i="0">
                <a:solidFill>
                  <a:schemeClr val="tx1"/>
                </a:solidFill>
                <a:latin typeface="Calibri"/>
                <a:ea typeface="+mn-ea"/>
                <a:cs typeface="+mn-cs"/>
              </a:rPr>
              <a:t>Acesso seguro às informações de configuração e monitoramento dos clusters</a:t>
            </a:r>
            <a:r>
              <a:rPr lang="en-US" sz="1200" b="0" i="0">
                <a:solidFill>
                  <a:schemeClr val="tx1"/>
                </a:solidFill>
                <a:latin typeface="Calibri"/>
                <a:ea typeface="+mn-ea"/>
                <a:cs typeface="+mn-cs"/>
              </a:rPr>
              <a:t>. O provedor do PowerShell para clustering de failover potencializa as permissões delegadas disponíveis no PowerShell 2.0, para fornecer acesso somente leitura às informações de configuração e monitoramento dos clusters. Assim, você permite que profissionais de TI menos privilegiados tenham acesso somente leitura, enquanto os mais privilegiados podem ler e gravar. </a:t>
            </a:r>
          </a:p>
          <a:p>
            <a:pPr algn="l">
              <a:spcBef>
                <a:spcPts val="432"/>
              </a:spcBef>
              <a:spcAft>
                <a:spcPts val="0"/>
              </a:spcAft>
              <a:buNone/>
            </a:pPr>
            <a:r>
              <a:rPr lang="en-US" sz="1200" b="1" i="0">
                <a:solidFill>
                  <a:schemeClr val="tx1"/>
                </a:solidFill>
                <a:latin typeface="Calibri"/>
                <a:ea typeface="+mn-ea"/>
                <a:cs typeface="+mn-cs"/>
              </a:rPr>
              <a:t>Acesso Somente Leitura - </a:t>
            </a:r>
            <a:r>
              <a:rPr lang="en-US" sz="1200" b="0" i="0">
                <a:solidFill>
                  <a:schemeClr val="tx1"/>
                </a:solidFill>
                <a:latin typeface="Calibri"/>
                <a:ea typeface="+mn-ea"/>
                <a:cs typeface="+mn-cs"/>
              </a:rPr>
              <a:t>O Windows Server 2008 R2 oferece acesso somente leitura a informações de configuração dos clusters através dos cmdlets do PowerShell (não disponível através de consoles de gerenciamento gráficos). Útil para administradores, solução de problemas e suporte de primeira camada, melhora a segurança e a disponibilidade impedindo alterações não autorizadas na configuração e no comportamento dos clusters.</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37</a:t>
            </a:fld>
            <a:endParaRPr lang="en-US" sz="1200" b="0" i="0">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spcBef>
                <a:spcPts val="432"/>
              </a:spcBef>
              <a:spcAft>
                <a:spcPts val="0"/>
              </a:spcAft>
              <a:buNone/>
            </a:pPr>
            <a:r>
              <a:rPr lang="en-US" sz="1200" b="1" i="0">
                <a:solidFill>
                  <a:schemeClr val="tx1"/>
                </a:solidFill>
                <a:latin typeface="Calibri"/>
                <a:ea typeface="+mn-ea"/>
                <a:cs typeface="+mn-cs"/>
              </a:rPr>
              <a:t>Migração aperfeiçoada de cargas de trabalho de cluster</a:t>
            </a:r>
            <a:r>
              <a:rPr lang="en-US" sz="1200" b="0" i="0">
                <a:solidFill>
                  <a:schemeClr val="tx1"/>
                </a:solidFill>
                <a:latin typeface="Calibri"/>
                <a:ea typeface="+mn-ea"/>
                <a:cs typeface="+mn-cs"/>
              </a:rPr>
              <a:t>. Você pode migrar cargas de trabalho de cluster executadas atualmente no Windows Server 2003 e no Windows Server 2008 para o Windows Server 2008 R2. Esse processo de migração tem suporte para:</a:t>
            </a:r>
          </a:p>
          <a:p>
            <a:pPr algn="l">
              <a:spcBef>
                <a:spcPts val="432"/>
              </a:spcBef>
              <a:spcAft>
                <a:spcPts val="0"/>
              </a:spcAft>
              <a:buNone/>
            </a:pPr>
            <a:r>
              <a:rPr lang="en-US" sz="1200" b="0" i="0">
                <a:solidFill>
                  <a:schemeClr val="tx1"/>
                </a:solidFill>
                <a:latin typeface="Calibri"/>
                <a:ea typeface="+mn-ea"/>
                <a:cs typeface="+mn-cs"/>
              </a:rPr>
              <a:t> Todas as cargas de trabalho que atualmente têm suporte no Windows Server 2003 e no Windows Server 2008, incluindo DFS-N (Distributed File System Namespace - Namespace do Sistema de Arquivos Distribuído), DHCP (Dynamic Host Configuration Protocol), DTC, Servidor de Arquivos, Aplicação Genérica, Script Genérico, Serviço Genérico, Serviço iSNS (Internet Storage Name Service), MSMS, NFS (Network File System), Other Server, TSSB e WINS (Windows Internet Naming Service - Serviço de Cadastramento na Internet do Windows).</a:t>
            </a:r>
          </a:p>
          <a:p>
            <a:pPr algn="l">
              <a:spcBef>
                <a:spcPts val="432"/>
              </a:spcBef>
              <a:spcAft>
                <a:spcPts val="0"/>
              </a:spcAft>
              <a:buNone/>
            </a:pPr>
            <a:r>
              <a:rPr lang="en-US" sz="1200" b="0" i="0">
                <a:solidFill>
                  <a:schemeClr val="tx1"/>
                </a:solidFill>
                <a:latin typeface="Calibri"/>
                <a:ea typeface="+mn-ea"/>
                <a:cs typeface="+mn-cs"/>
              </a:rPr>
              <a:t> A maioria com configuração de rede comum.</a:t>
            </a:r>
          </a:p>
          <a:p>
            <a:pPr algn="l">
              <a:spcBef>
                <a:spcPts val="432"/>
              </a:spcBef>
              <a:spcAft>
                <a:spcPts val="0"/>
              </a:spcAft>
              <a:buNone/>
            </a:pPr>
            <a:r>
              <a:rPr lang="en-US" sz="1200" b="0" i="0">
                <a:solidFill>
                  <a:schemeClr val="tx1"/>
                </a:solidFill>
                <a:latin typeface="Calibri"/>
                <a:ea typeface="+mn-ea"/>
                <a:cs typeface="+mn-cs"/>
              </a:rPr>
              <a:t> Não há suporte para atualizações de clusters sem interrupção (as cargas de trabalho devem ser migradas para um novo cluster executado no Windows Server 2008 R2).</a:t>
            </a:r>
          </a:p>
          <a:p>
            <a:pPr algn="l">
              <a:spcBef>
                <a:spcPts val="432"/>
              </a:spcBef>
              <a:spcAft>
                <a:spcPts val="0"/>
              </a:spcAft>
              <a:buNone/>
            </a:pPr>
            <a:r>
              <a:rPr lang="en-US" sz="1200" b="1" i="0">
                <a:solidFill>
                  <a:schemeClr val="tx1"/>
                </a:solidFill>
                <a:latin typeface="Calibri"/>
                <a:ea typeface="+mn-ea"/>
                <a:cs typeface="+mn-cs"/>
              </a:rPr>
              <a:t>Novas funções de alta disponibilidade para clustering de failover</a:t>
            </a:r>
            <a:r>
              <a:rPr lang="en-US" sz="1200" b="0" i="0">
                <a:solidFill>
                  <a:schemeClr val="tx1"/>
                </a:solidFill>
                <a:latin typeface="Calibri"/>
                <a:ea typeface="+mn-ea"/>
                <a:cs typeface="+mn-cs"/>
              </a:rPr>
              <a:t>. O clustering de failover do Windows Server 2008 R2 inclui novas funções de alta disponibilidade, como a Replicação DFS, o Hyper-V e o Agente de Sessão dos Serviços de Terminal.</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38</a:t>
            </a:fld>
            <a:endParaRPr lang="en-US" sz="1200" b="0" i="0">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spcBef>
                <a:spcPts val="432"/>
              </a:spcBef>
              <a:spcAft>
                <a:spcPts val="0"/>
              </a:spcAft>
              <a:buNone/>
            </a:pPr>
            <a:r>
              <a:rPr lang="en-US" sz="1200" b="0" i="0" dirty="0">
                <a:solidFill>
                  <a:schemeClr val="tx1"/>
                </a:solidFill>
                <a:latin typeface="Calibri"/>
                <a:ea typeface="+mn-ea"/>
                <a:cs typeface="+mn-cs"/>
              </a:rPr>
              <a:t>Volumes </a:t>
            </a:r>
            <a:r>
              <a:rPr lang="en-US" sz="1200" b="0" i="0" dirty="0" err="1">
                <a:solidFill>
                  <a:schemeClr val="tx1"/>
                </a:solidFill>
                <a:latin typeface="Calibri"/>
                <a:ea typeface="+mn-ea"/>
                <a:cs typeface="+mn-cs"/>
              </a:rPr>
              <a:t>Compartilhados</a:t>
            </a:r>
            <a:r>
              <a:rPr lang="en-US" sz="1200" b="0" i="0" baseline="0" dirty="0">
                <a:solidFill>
                  <a:schemeClr val="tx1"/>
                </a:solidFill>
                <a:latin typeface="Calibri"/>
                <a:ea typeface="+mn-ea"/>
                <a:cs typeface="+mn-cs"/>
              </a:rPr>
              <a:t> de Cluster</a:t>
            </a:r>
          </a:p>
          <a:p>
            <a:pPr algn="l">
              <a:spcBef>
                <a:spcPts val="0"/>
              </a:spcBef>
              <a:spcAft>
                <a:spcPts val="0"/>
              </a:spcAft>
              <a:buNone/>
            </a:pPr>
            <a:endParaRPr lang="en-US" dirty="0" smtClean="0"/>
          </a:p>
          <a:p>
            <a:pPr algn="l">
              <a:spcBef>
                <a:spcPts val="432"/>
              </a:spcBef>
              <a:spcAft>
                <a:spcPts val="0"/>
              </a:spcAft>
              <a:buNone/>
            </a:pPr>
            <a:r>
              <a:rPr lang="en-US" sz="1200" b="0" i="0" dirty="0">
                <a:solidFill>
                  <a:schemeClr val="tx1"/>
                </a:solidFill>
                <a:latin typeface="Calibri"/>
                <a:ea typeface="+mn-ea"/>
                <a:cs typeface="+mn-cs"/>
              </a:rPr>
              <a:t>Não é um </a:t>
            </a:r>
            <a:r>
              <a:rPr lang="en-US" sz="1200" b="0" i="0" dirty="0" err="1">
                <a:solidFill>
                  <a:schemeClr val="tx1"/>
                </a:solidFill>
                <a:latin typeface="Calibri"/>
                <a:ea typeface="+mn-ea"/>
                <a:cs typeface="+mn-cs"/>
              </a:rPr>
              <a:t>requisito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 </a:t>
            </a:r>
            <a:r>
              <a:rPr lang="en-US" sz="1200" b="0" i="0" dirty="0" smtClean="0">
                <a:solidFill>
                  <a:schemeClr val="tx1"/>
                </a:solidFill>
                <a:latin typeface="Calibri"/>
                <a:ea typeface="+mn-ea"/>
                <a:cs typeface="+mn-cs"/>
              </a:rPr>
              <a:t>Live Migration, </a:t>
            </a: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altamente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recomendado</a:t>
            </a:r>
            <a:r>
              <a:rPr lang="en-US" sz="1200" b="0" i="0" dirty="0">
                <a:solidFill>
                  <a:schemeClr val="tx1"/>
                </a:solidFill>
                <a:latin typeface="Calibri"/>
                <a:ea typeface="+mn-ea"/>
                <a:cs typeface="+mn-cs"/>
              </a:rPr>
              <a:t>. O CSV (Cluster Shared Volumes - Volumes </a:t>
            </a:r>
            <a:r>
              <a:rPr lang="en-US" sz="1200" b="0" i="0" dirty="0" err="1">
                <a:solidFill>
                  <a:schemeClr val="tx1"/>
                </a:solidFill>
                <a:latin typeface="Calibri"/>
                <a:ea typeface="+mn-ea"/>
                <a:cs typeface="+mn-cs"/>
              </a:rPr>
              <a:t>Compartilhados</a:t>
            </a:r>
            <a:r>
              <a:rPr lang="en-US" sz="1200" b="0" i="0" dirty="0">
                <a:solidFill>
                  <a:schemeClr val="tx1"/>
                </a:solidFill>
                <a:latin typeface="Calibri"/>
                <a:ea typeface="+mn-ea"/>
                <a:cs typeface="+mn-cs"/>
              </a:rPr>
              <a:t> de Cluster) </a:t>
            </a:r>
            <a:r>
              <a:rPr lang="en-US" sz="1200" b="0" i="0" dirty="0" err="1">
                <a:solidFill>
                  <a:schemeClr val="tx1"/>
                </a:solidFill>
                <a:latin typeface="Calibri"/>
                <a:ea typeface="+mn-ea"/>
                <a:cs typeface="+mn-cs"/>
              </a:rPr>
              <a:t>habilita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compartilhamento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armazenamento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pelas</a:t>
            </a:r>
            <a:r>
              <a:rPr lang="en-US" sz="1200" b="0" i="0" dirty="0">
                <a:solidFill>
                  <a:schemeClr val="tx1"/>
                </a:solidFill>
                <a:latin typeface="Calibri"/>
                <a:ea typeface="+mn-ea"/>
                <a:cs typeface="+mn-cs"/>
              </a:rPr>
              <a:t> SANs.</a:t>
            </a:r>
          </a:p>
          <a:p>
            <a:pPr algn="l">
              <a:spcBef>
                <a:spcPts val="0"/>
              </a:spcBef>
              <a:spcAft>
                <a:spcPts val="0"/>
              </a:spcAft>
              <a:buNone/>
            </a:pPr>
            <a:endParaRPr lang="en-US" dirty="0" smtClean="0"/>
          </a:p>
          <a:p>
            <a:pPr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requisitos</a:t>
            </a:r>
            <a:r>
              <a:rPr lang="en-US" sz="1200" b="0" i="0" dirty="0">
                <a:solidFill>
                  <a:schemeClr val="tx1"/>
                </a:solidFill>
                <a:latin typeface="Calibri"/>
                <a:ea typeface="+mn-ea"/>
                <a:cs typeface="+mn-cs"/>
              </a:rPr>
              <a:t> de hardware </a:t>
            </a:r>
            <a:r>
              <a:rPr lang="en-US" sz="1200" b="0" i="0" dirty="0" err="1">
                <a:solidFill>
                  <a:schemeClr val="tx1"/>
                </a:solidFill>
                <a:latin typeface="Calibri"/>
                <a:ea typeface="+mn-ea"/>
                <a:cs typeface="+mn-cs"/>
              </a:rPr>
              <a:t>especiais</a:t>
            </a:r>
            <a:endParaRPr lang="en-US" sz="1200" b="0" i="0" dirty="0">
              <a:solidFill>
                <a:schemeClr val="tx1"/>
              </a:solidFill>
              <a:latin typeface="Calibri"/>
              <a:ea typeface="+mn-ea"/>
              <a:cs typeface="+mn-cs"/>
            </a:endParaRPr>
          </a:p>
          <a:p>
            <a:pPr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requisitos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aplicação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especiais</a:t>
            </a:r>
            <a:endParaRPr lang="en-US" sz="1200" b="0" i="0" dirty="0">
              <a:solidFill>
                <a:schemeClr val="tx1"/>
              </a:solidFill>
              <a:latin typeface="Calibri"/>
              <a:ea typeface="+mn-ea"/>
              <a:cs typeface="+mn-cs"/>
            </a:endParaRPr>
          </a:p>
          <a:p>
            <a:pPr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restrições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tipo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arquivo</a:t>
            </a:r>
            <a:endParaRPr lang="en-US" sz="1200" b="0" i="0" dirty="0">
              <a:solidFill>
                <a:schemeClr val="tx1"/>
              </a:solidFill>
              <a:latin typeface="Calibri"/>
              <a:ea typeface="+mn-ea"/>
              <a:cs typeface="+mn-cs"/>
            </a:endParaRPr>
          </a:p>
          <a:p>
            <a:pPr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estrutura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diretórios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limitações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profundidade</a:t>
            </a:r>
            <a:endParaRPr lang="en-US" sz="1200" b="0" i="0" dirty="0">
              <a:solidFill>
                <a:schemeClr val="tx1"/>
              </a:solidFill>
              <a:latin typeface="Calibri"/>
              <a:ea typeface="+mn-ea"/>
              <a:cs typeface="+mn-cs"/>
            </a:endParaRPr>
          </a:p>
          <a:p>
            <a:pPr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agentes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especiais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instalações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adicionais</a:t>
            </a:r>
            <a:endParaRPr lang="en-US" sz="1200" b="0" i="0" dirty="0">
              <a:solidFill>
                <a:schemeClr val="tx1"/>
              </a:solidFill>
              <a:latin typeface="Calibri"/>
              <a:ea typeface="+mn-ea"/>
              <a:cs typeface="+mn-cs"/>
            </a:endParaRPr>
          </a:p>
          <a:p>
            <a:pPr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há</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arquivos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proprietário</a:t>
            </a:r>
            <a:endParaRPr lang="en-US" sz="1200" b="0" i="0" dirty="0">
              <a:solidFill>
                <a:schemeClr val="tx1"/>
              </a:solidFill>
              <a:latin typeface="Calibri"/>
              <a:ea typeface="+mn-ea"/>
              <a:cs typeface="+mn-cs"/>
            </a:endParaRPr>
          </a:p>
          <a:p>
            <a:pPr marL="457200" lvl="1" algn="l">
              <a:spcBef>
                <a:spcPts val="432"/>
              </a:spcBef>
              <a:spcAft>
                <a:spcPts val="0"/>
              </a:spcAft>
              <a:buNone/>
            </a:pPr>
            <a:r>
              <a:rPr lang="en-US" sz="1200" b="0" i="0" dirty="0" err="1">
                <a:solidFill>
                  <a:schemeClr val="tx1"/>
                </a:solidFill>
                <a:latin typeface="Calibri"/>
                <a:ea typeface="+mn-ea"/>
                <a:cs typeface="+mn-cs"/>
              </a:rPr>
              <a:t>Uso</a:t>
            </a:r>
            <a:r>
              <a:rPr lang="en-US" sz="1200" b="0" i="0" dirty="0">
                <a:solidFill>
                  <a:schemeClr val="tx1"/>
                </a:solidFill>
                <a:latin typeface="Calibri"/>
                <a:ea typeface="+mn-ea"/>
                <a:cs typeface="+mn-cs"/>
              </a:rPr>
              <a:t> de NTFS </a:t>
            </a:r>
            <a:r>
              <a:rPr lang="en-US" sz="1200" b="0" i="0" dirty="0" err="1">
                <a:solidFill>
                  <a:schemeClr val="tx1"/>
                </a:solidFill>
                <a:latin typeface="Calibri"/>
                <a:ea typeface="+mn-ea"/>
                <a:cs typeface="+mn-cs"/>
              </a:rPr>
              <a:t>tradicional</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bem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estabelecido</a:t>
            </a:r>
            <a:endParaRPr lang="en-US" sz="1200" b="0" i="0" dirty="0">
              <a:solidFill>
                <a:schemeClr val="tx1"/>
              </a:solidFill>
              <a:latin typeface="Calibri"/>
              <a:ea typeface="+mn-ea"/>
              <a:cs typeface="+mn-cs"/>
            </a:endParaRPr>
          </a:p>
          <a:p>
            <a:pPr algn="l">
              <a:spcBef>
                <a:spcPts val="0"/>
              </a:spcBef>
              <a:spcAft>
                <a:spcPts val="0"/>
              </a:spcAft>
              <a:buNone/>
            </a:pPr>
            <a:endParaRPr lang="en-US" dirty="0" smtClean="0"/>
          </a:p>
          <a:p>
            <a:pPr algn="l">
              <a:spcBef>
                <a:spcPts val="432"/>
              </a:spcBef>
              <a:spcAft>
                <a:spcPts val="0"/>
              </a:spcAft>
              <a:buNone/>
            </a:pP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convidadas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movidas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nenhuma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alteração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propriedade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unidade</a:t>
            </a:r>
            <a:endParaRPr lang="en-US" sz="1200" b="0" i="0" dirty="0">
              <a:solidFill>
                <a:schemeClr val="tx1"/>
              </a:solidFill>
              <a:latin typeface="Calibri"/>
              <a:ea typeface="+mn-ea"/>
              <a:cs typeface="+mn-cs"/>
            </a:endParaRPr>
          </a:p>
          <a:p>
            <a:pPr marL="457200" lvl="1" algn="l">
              <a:spcBef>
                <a:spcPts val="432"/>
              </a:spcBef>
              <a:spcAft>
                <a:spcPts val="0"/>
              </a:spcAft>
              <a:buNone/>
            </a:pP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necessário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desmontar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remontar</a:t>
            </a:r>
            <a:r>
              <a:rPr lang="en-US" sz="1200" b="0" i="0" dirty="0">
                <a:solidFill>
                  <a:schemeClr val="tx1"/>
                </a:solidFill>
                <a:latin typeface="Calibri"/>
                <a:ea typeface="+mn-ea"/>
                <a:cs typeface="+mn-cs"/>
              </a:rPr>
              <a:t> volumes</a:t>
            </a:r>
          </a:p>
          <a:p>
            <a:pPr algn="l">
              <a:spcBef>
                <a:spcPts val="432"/>
              </a:spcBef>
              <a:spcAft>
                <a:spcPts val="0"/>
              </a:spcAft>
              <a:buNone/>
            </a:pPr>
            <a:r>
              <a:rPr lang="en-US" sz="1200" b="0" i="0" dirty="0" err="1">
                <a:solidFill>
                  <a:schemeClr val="tx1"/>
                </a:solidFill>
                <a:latin typeface="Calibri"/>
                <a:ea typeface="+mn-ea"/>
                <a:cs typeface="+mn-cs"/>
              </a:rPr>
              <a:t>Múltiplos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simultâneo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única</a:t>
            </a:r>
            <a:r>
              <a:rPr lang="en-US" sz="1200" b="0" i="0" dirty="0">
                <a:solidFill>
                  <a:schemeClr val="tx1"/>
                </a:solidFill>
                <a:latin typeface="Calibri"/>
                <a:ea typeface="+mn-ea"/>
                <a:cs typeface="+mn-cs"/>
              </a:rPr>
              <a:t> LUN '</a:t>
            </a:r>
            <a:r>
              <a:rPr lang="en-US" sz="1200" b="0" i="0" dirty="0" err="1">
                <a:solidFill>
                  <a:schemeClr val="tx1"/>
                </a:solidFill>
                <a:latin typeface="Calibri"/>
                <a:ea typeface="+mn-ea"/>
                <a:cs typeface="+mn-cs"/>
              </a:rPr>
              <a:t>verdadeiramente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compartilhada</a:t>
            </a:r>
            <a:endParaRPr lang="en-US" sz="1200" b="0" i="0" dirty="0">
              <a:solidFill>
                <a:schemeClr val="tx1"/>
              </a:solidFill>
              <a:latin typeface="Calibri"/>
              <a:ea typeface="+mn-ea"/>
              <a:cs typeface="+mn-cs"/>
            </a:endParaRPr>
          </a:p>
          <a:p>
            <a:pPr algn="l">
              <a:spcBef>
                <a:spcPts val="432"/>
              </a:spcBef>
              <a:spcAft>
                <a:spcPts val="0"/>
              </a:spcAft>
              <a:buNone/>
            </a:pP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às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transparência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completa</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respeito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quais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possuem</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fato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LUN</a:t>
            </a:r>
          </a:p>
          <a:p>
            <a:pPr algn="l">
              <a:spcBef>
                <a:spcPts val="432"/>
              </a:spcBef>
              <a:spcAft>
                <a:spcPts val="0"/>
              </a:spcAft>
              <a:buNone/>
            </a:pP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apenas</a:t>
            </a:r>
            <a:r>
              <a:rPr lang="en-US" sz="1200" b="0" i="0" dirty="0">
                <a:solidFill>
                  <a:schemeClr val="tx1"/>
                </a:solidFill>
                <a:latin typeface="Calibri"/>
                <a:ea typeface="+mn-ea"/>
                <a:cs typeface="+mn-cs"/>
              </a:rPr>
              <a:t> com Hyper-V</a:t>
            </a:r>
          </a:p>
          <a:p>
            <a:pPr algn="l">
              <a:spcBef>
                <a:spcPts val="0"/>
              </a:spcBef>
              <a:spcAft>
                <a:spcPts val="0"/>
              </a:spcAft>
              <a:buNone/>
            </a:pPr>
            <a:endParaRPr lang="en-US" dirty="0" smtClean="0"/>
          </a:p>
          <a:p>
            <a:pPr algn="l">
              <a:spcBef>
                <a:spcPts val="864"/>
              </a:spcBef>
              <a:spcAft>
                <a:spcPts val="0"/>
              </a:spcAft>
              <a:buNone/>
            </a:pPr>
            <a:r>
              <a:rPr lang="en-US" sz="2400" b="0" i="0" dirty="0">
                <a:solidFill>
                  <a:schemeClr val="tx1"/>
                </a:solidFill>
                <a:latin typeface="Calibri"/>
                <a:ea typeface="+mn-ea"/>
                <a:cs typeface="+mn-cs"/>
              </a:rPr>
              <a:t>CSV </a:t>
            </a:r>
            <a:r>
              <a:rPr lang="en-US" sz="2400" b="0" i="0" dirty="0" err="1">
                <a:solidFill>
                  <a:schemeClr val="tx1"/>
                </a:solidFill>
                <a:latin typeface="Calibri"/>
                <a:ea typeface="+mn-ea"/>
                <a:cs typeface="+mn-cs"/>
              </a:rPr>
              <a:t>fornece</a:t>
            </a:r>
            <a:r>
              <a:rPr lang="en-US" sz="2400" b="0" i="0" dirty="0">
                <a:solidFill>
                  <a:schemeClr val="tx1"/>
                </a:solidFill>
                <a:latin typeface="Calibri"/>
                <a:ea typeface="+mn-ea"/>
                <a:cs typeface="+mn-cs"/>
              </a:rPr>
              <a:t> um </a:t>
            </a:r>
            <a:r>
              <a:rPr lang="en-US" sz="2400" b="0" i="0" dirty="0" err="1">
                <a:solidFill>
                  <a:schemeClr val="tx1"/>
                </a:solidFill>
                <a:latin typeface="Calibri"/>
                <a:ea typeface="+mn-ea"/>
                <a:cs typeface="+mn-cs"/>
              </a:rPr>
              <a:t>único</a:t>
            </a:r>
            <a:r>
              <a:rPr lang="en-US" sz="2400" b="0" i="0" dirty="0">
                <a:solidFill>
                  <a:schemeClr val="tx1"/>
                </a:solidFill>
                <a:latin typeface="Calibri"/>
                <a:ea typeface="+mn-ea"/>
                <a:cs typeface="+mn-cs"/>
              </a:rPr>
              <a:t> namespace de </a:t>
            </a:r>
            <a:r>
              <a:rPr lang="en-US" sz="2400" b="0" i="0" dirty="0" err="1">
                <a:solidFill>
                  <a:schemeClr val="tx1"/>
                </a:solidFill>
                <a:latin typeface="Calibri"/>
                <a:ea typeface="+mn-ea"/>
                <a:cs typeface="+mn-cs"/>
              </a:rPr>
              <a:t>arquivo</a:t>
            </a:r>
            <a:r>
              <a:rPr lang="en-US" sz="2400" b="0" i="0" dirty="0">
                <a:solidFill>
                  <a:schemeClr val="tx1"/>
                </a:solidFill>
                <a:latin typeface="Calibri"/>
                <a:ea typeface="+mn-ea"/>
                <a:cs typeface="+mn-cs"/>
              </a:rPr>
              <a:t> </a:t>
            </a:r>
            <a:r>
              <a:rPr lang="en-US" sz="2400" b="0" i="0" dirty="0" err="1">
                <a:solidFill>
                  <a:schemeClr val="tx1"/>
                </a:solidFill>
                <a:latin typeface="Calibri"/>
                <a:ea typeface="+mn-ea"/>
                <a:cs typeface="+mn-cs"/>
              </a:rPr>
              <a:t>consistente</a:t>
            </a:r>
            <a:endParaRPr lang="en-US" sz="2400" b="0" i="0" dirty="0">
              <a:solidFill>
                <a:schemeClr val="tx1"/>
              </a:solidFill>
              <a:latin typeface="Calibri"/>
              <a:ea typeface="+mn-ea"/>
              <a:cs typeface="+mn-cs"/>
            </a:endParaRPr>
          </a:p>
          <a:p>
            <a:pPr marL="457200" lvl="1" algn="l">
              <a:spcBef>
                <a:spcPts val="720"/>
              </a:spcBef>
              <a:spcAft>
                <a:spcPts val="0"/>
              </a:spcAft>
              <a:buNone/>
            </a:pPr>
            <a:r>
              <a:rPr lang="en-US" sz="2000" b="0" i="0" dirty="0">
                <a:solidFill>
                  <a:schemeClr val="tx1"/>
                </a:solidFill>
                <a:latin typeface="Calibri"/>
                <a:ea typeface="+mn-ea"/>
                <a:cs typeface="+mn-cs"/>
              </a:rPr>
              <a:t>Os </a:t>
            </a:r>
            <a:r>
              <a:rPr lang="en-US" sz="2000" b="0" i="0" dirty="0" err="1">
                <a:solidFill>
                  <a:schemeClr val="tx1"/>
                </a:solidFill>
                <a:latin typeface="Calibri"/>
                <a:ea typeface="+mn-ea"/>
                <a:cs typeface="+mn-cs"/>
              </a:rPr>
              <a:t>arquivos</a:t>
            </a:r>
            <a:r>
              <a:rPr lang="en-US" sz="2000" b="0" i="0" dirty="0">
                <a:solidFill>
                  <a:schemeClr val="tx1"/>
                </a:solidFill>
                <a:latin typeface="Calibri"/>
                <a:ea typeface="+mn-ea"/>
                <a:cs typeface="+mn-cs"/>
              </a:rPr>
              <a:t> </a:t>
            </a:r>
            <a:r>
              <a:rPr lang="en-US" sz="2000" b="0" i="0" dirty="0" err="1">
                <a:solidFill>
                  <a:schemeClr val="tx1"/>
                </a:solidFill>
                <a:latin typeface="Calibri"/>
                <a:ea typeface="+mn-ea"/>
                <a:cs typeface="+mn-cs"/>
              </a:rPr>
              <a:t>têm</a:t>
            </a:r>
            <a:r>
              <a:rPr lang="en-US" sz="2000" b="0" i="0" dirty="0">
                <a:solidFill>
                  <a:schemeClr val="tx1"/>
                </a:solidFill>
                <a:latin typeface="Calibri"/>
                <a:ea typeface="+mn-ea"/>
                <a:cs typeface="+mn-cs"/>
              </a:rPr>
              <a:t> o </a:t>
            </a:r>
            <a:r>
              <a:rPr lang="en-US" sz="2000" b="0" i="0" dirty="0" err="1">
                <a:solidFill>
                  <a:schemeClr val="tx1"/>
                </a:solidFill>
                <a:latin typeface="Calibri"/>
                <a:ea typeface="+mn-ea"/>
                <a:cs typeface="+mn-cs"/>
              </a:rPr>
              <a:t>mesmo</a:t>
            </a:r>
            <a:r>
              <a:rPr lang="en-US" sz="2000" b="0" i="0" dirty="0">
                <a:solidFill>
                  <a:schemeClr val="tx1"/>
                </a:solidFill>
                <a:latin typeface="Calibri"/>
                <a:ea typeface="+mn-ea"/>
                <a:cs typeface="+mn-cs"/>
              </a:rPr>
              <a:t> </a:t>
            </a:r>
            <a:r>
              <a:rPr lang="en-US" sz="2000" b="0" i="0" dirty="0" err="1">
                <a:solidFill>
                  <a:schemeClr val="tx1"/>
                </a:solidFill>
                <a:latin typeface="Calibri"/>
                <a:ea typeface="+mn-ea"/>
                <a:cs typeface="+mn-cs"/>
              </a:rPr>
              <a:t>nome</a:t>
            </a:r>
            <a:r>
              <a:rPr lang="en-US" sz="2000" b="0" i="0" dirty="0">
                <a:solidFill>
                  <a:schemeClr val="tx1"/>
                </a:solidFill>
                <a:latin typeface="Calibri"/>
                <a:ea typeface="+mn-ea"/>
                <a:cs typeface="+mn-cs"/>
              </a:rPr>
              <a:t> e </a:t>
            </a:r>
            <a:r>
              <a:rPr lang="en-US" sz="2000" b="0" i="0" dirty="0" err="1">
                <a:solidFill>
                  <a:schemeClr val="tx1"/>
                </a:solidFill>
                <a:latin typeface="Calibri"/>
                <a:ea typeface="+mn-ea"/>
                <a:cs typeface="+mn-cs"/>
              </a:rPr>
              <a:t>caminho</a:t>
            </a:r>
            <a:r>
              <a:rPr lang="en-US" sz="2000" b="0" i="0" dirty="0">
                <a:solidFill>
                  <a:schemeClr val="tx1"/>
                </a:solidFill>
                <a:latin typeface="Calibri"/>
                <a:ea typeface="+mn-ea"/>
                <a:cs typeface="+mn-cs"/>
              </a:rPr>
              <a:t> </a:t>
            </a:r>
            <a:r>
              <a:rPr lang="en-US" sz="2000" b="0" i="0" dirty="0" err="1">
                <a:solidFill>
                  <a:schemeClr val="tx1"/>
                </a:solidFill>
                <a:latin typeface="Calibri"/>
                <a:ea typeface="+mn-ea"/>
                <a:cs typeface="+mn-cs"/>
              </a:rPr>
              <a:t>quando</a:t>
            </a:r>
            <a:r>
              <a:rPr lang="en-US" sz="2000" b="0" i="0" dirty="0">
                <a:solidFill>
                  <a:schemeClr val="tx1"/>
                </a:solidFill>
                <a:latin typeface="Calibri"/>
                <a:ea typeface="+mn-ea"/>
                <a:cs typeface="+mn-cs"/>
              </a:rPr>
              <a:t> </a:t>
            </a:r>
            <a:r>
              <a:rPr lang="en-US" sz="2000" b="0" i="0" dirty="0" err="1">
                <a:solidFill>
                  <a:schemeClr val="tx1"/>
                </a:solidFill>
                <a:latin typeface="Calibri"/>
                <a:ea typeface="+mn-ea"/>
                <a:cs typeface="+mn-cs"/>
              </a:rPr>
              <a:t>visualizados</a:t>
            </a:r>
            <a:r>
              <a:rPr lang="en-US" sz="2000" b="0" i="0" dirty="0">
                <a:solidFill>
                  <a:schemeClr val="tx1"/>
                </a:solidFill>
                <a:latin typeface="Calibri"/>
                <a:ea typeface="+mn-ea"/>
                <a:cs typeface="+mn-cs"/>
              </a:rPr>
              <a:t> a </a:t>
            </a:r>
            <a:r>
              <a:rPr lang="en-US" sz="2000" b="0" i="0" dirty="0" err="1">
                <a:solidFill>
                  <a:schemeClr val="tx1"/>
                </a:solidFill>
                <a:latin typeface="Calibri"/>
                <a:ea typeface="+mn-ea"/>
                <a:cs typeface="+mn-cs"/>
              </a:rPr>
              <a:t>partir</a:t>
            </a:r>
            <a:r>
              <a:rPr lang="en-US" sz="2000" b="0" i="0" dirty="0">
                <a:solidFill>
                  <a:schemeClr val="tx1"/>
                </a:solidFill>
                <a:latin typeface="Calibri"/>
                <a:ea typeface="+mn-ea"/>
                <a:cs typeface="+mn-cs"/>
              </a:rPr>
              <a:t> de </a:t>
            </a:r>
            <a:r>
              <a:rPr lang="en-US" sz="2000" b="0" i="0" dirty="0" err="1">
                <a:solidFill>
                  <a:srgbClr val="00B050"/>
                </a:solidFill>
                <a:effectLst>
                  <a:outerShdw blurRad="38100" dist="38100" dir="2700000" algn="tl">
                    <a:srgbClr val="000000">
                      <a:alpha val="43137"/>
                    </a:srgbClr>
                  </a:outerShdw>
                </a:effectLst>
                <a:latin typeface="Calibri"/>
                <a:ea typeface="+mn-ea"/>
                <a:cs typeface="+mn-cs"/>
              </a:rPr>
              <a:t>qualquer</a:t>
            </a:r>
            <a:r>
              <a:rPr lang="en-US" sz="2000" b="0" i="0" dirty="0">
                <a:solidFill>
                  <a:schemeClr val="tx1"/>
                </a:solidFill>
                <a:effectLst>
                  <a:outerShdw blurRad="38100" dist="38100" dir="2700000" algn="tl">
                    <a:srgbClr val="000000">
                      <a:alpha val="43137"/>
                    </a:srgbClr>
                  </a:outerShdw>
                </a:effectLst>
                <a:latin typeface="Calibri"/>
                <a:ea typeface="+mn-ea"/>
                <a:cs typeface="+mn-cs"/>
              </a:rPr>
              <a:t> </a:t>
            </a:r>
            <a:r>
              <a:rPr lang="en-US" sz="2000" b="0" i="0" dirty="0" err="1">
                <a:solidFill>
                  <a:schemeClr val="tx1"/>
                </a:solidFill>
                <a:latin typeface="Calibri"/>
                <a:ea typeface="+mn-ea"/>
                <a:cs typeface="+mn-cs"/>
              </a:rPr>
              <a:t>nó</a:t>
            </a:r>
            <a:r>
              <a:rPr lang="en-US" sz="2000" b="0" i="0" dirty="0">
                <a:solidFill>
                  <a:schemeClr val="tx1"/>
                </a:solidFill>
                <a:latin typeface="Calibri"/>
                <a:ea typeface="+mn-ea"/>
                <a:cs typeface="+mn-cs"/>
              </a:rPr>
              <a:t> do cluster</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39</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A virtualização é uma parte importantíssima nos datacenters de hoje. A eficiência operacional oferecida pela virtualização permite à organização reduzir radicalmente o esforço e o consumo de energia nas operações.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Windows Server 2008 R2 oferece os seguintes tipos de virtualização:</a:t>
            </a:r>
          </a:p>
          <a:p>
            <a:pPr algn="l">
              <a:spcBef>
                <a:spcPts val="0"/>
              </a:spcBef>
              <a:spcAft>
                <a:spcPts val="0"/>
              </a:spcAft>
              <a:buNone/>
            </a:pPr>
            <a:r>
              <a:rPr lang="en-US" sz="1200" b="1" i="0">
                <a:solidFill>
                  <a:schemeClr val="tx1"/>
                </a:solidFill>
                <a:latin typeface="Calibri"/>
                <a:ea typeface="+mn-ea"/>
                <a:cs typeface="+mn-cs"/>
              </a:rPr>
              <a:t>Virtualização de servidores através do Hyper-V</a:t>
            </a:r>
            <a:r>
              <a:rPr lang="en-US" sz="1200" b="0" i="0">
                <a:solidFill>
                  <a:schemeClr val="tx1"/>
                </a:solidFill>
                <a:latin typeface="Calibri"/>
                <a:ea typeface="+mn-ea"/>
                <a:cs typeface="+mn-cs"/>
              </a:rPr>
              <a:t>. O Hyper-V™ do Windows Server 2008 R2 é um hipervisor do tipo "micro-kernelized" que gerencia os recursos do sistema de um servidor para fornecer um ambiente virtualizado para sistemas operacionais e aplicações. O Hyper-V™ é a pedra fundamental da virtualização de servidores e, quando usado em conjunto com a VDI (Virtual Desktop Infrastructure), o Hyper-V™ é usado para a virtualização de computadores clientes.</a:t>
            </a:r>
          </a:p>
          <a:p>
            <a:pPr algn="l">
              <a:spcBef>
                <a:spcPts val="0"/>
              </a:spcBef>
              <a:spcAft>
                <a:spcPts val="0"/>
              </a:spcAft>
              <a:buNone/>
            </a:pPr>
            <a:r>
              <a:rPr lang="en-US" sz="1200" b="1" i="0">
                <a:solidFill>
                  <a:schemeClr val="tx1"/>
                </a:solidFill>
                <a:latin typeface="Calibri"/>
                <a:ea typeface="+mn-ea"/>
                <a:cs typeface="+mn-cs"/>
              </a:rPr>
              <a:t>Virtualização de apresentações</a:t>
            </a:r>
            <a:r>
              <a:rPr lang="en-US" sz="1200" b="0" i="0">
                <a:solidFill>
                  <a:schemeClr val="tx1"/>
                </a:solidFill>
                <a:latin typeface="Calibri"/>
                <a:ea typeface="+mn-ea"/>
                <a:cs typeface="+mn-cs"/>
              </a:rPr>
              <a:t>. Virtualiza o ambiente de processamento e isola o processamento dos gráficos e da E/S, de modo que podemos executar uma aplicação em um local e controlá-la em outro. A virtualização de apresentações permite a execução de apenas uma aplicação, ou pode apresentar uma área de trabalho completa com várias aplicações. O Windows Server 2008 R2 oferece muitos novos recursos para os administradores que utilizam a virtualização de apresentações.</a:t>
            </a:r>
          </a:p>
          <a:p>
            <a:pPr algn="l">
              <a:spcBef>
                <a:spcPts val="0"/>
              </a:spcBef>
              <a:spcAft>
                <a:spcPts val="0"/>
              </a:spcAft>
              <a:buNone/>
            </a:pPr>
            <a:endParaRPr lang="en-US" dirty="0" smtClean="0"/>
          </a:p>
          <a:p>
            <a:pPr algn="l">
              <a:spcBef>
                <a:spcPts val="0"/>
              </a:spcBef>
              <a:spcAft>
                <a:spcPts val="0"/>
              </a:spcAft>
              <a:buNone/>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CBA9579E-9ABF-4BDE-9E9D-5EA6C3FD84A9}" type="slidenum">
              <a:rPr lang="en-US" sz="1200" b="0" i="0">
                <a:latin typeface="Calibri"/>
                <a:ea typeface="+mn-ea"/>
                <a:cs typeface="+mn-cs"/>
              </a:rPr>
              <a:pPr algn="r">
                <a:spcBef>
                  <a:spcPts val="0"/>
                </a:spcBef>
                <a:spcAft>
                  <a:spcPts val="0"/>
                </a:spcAft>
                <a:buNone/>
              </a:pPr>
              <a:t>4</a:t>
            </a:fld>
            <a:endParaRPr lang="en-US" sz="1200" b="0" i="0">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spcBef>
                <a:spcPts val="432"/>
              </a:spcBef>
              <a:spcAft>
                <a:spcPts val="0"/>
              </a:spcAft>
              <a:buNone/>
            </a:pPr>
            <a:r>
              <a:rPr lang="en-US" sz="1200" b="1" i="0">
                <a:solidFill>
                  <a:schemeClr val="tx1"/>
                </a:solidFill>
                <a:latin typeface="Calibri"/>
                <a:ea typeface="+mn-ea"/>
                <a:cs typeface="+mn-cs"/>
              </a:rPr>
              <a:t>Melhorias na tolerância a falhas na conectividade dos nós de cluster</a:t>
            </a:r>
            <a:r>
              <a:rPr lang="en-US" sz="1200" b="0" i="0">
                <a:solidFill>
                  <a:schemeClr val="tx1"/>
                </a:solidFill>
                <a:latin typeface="Calibri"/>
                <a:ea typeface="+mn-ea"/>
                <a:cs typeface="+mn-cs"/>
              </a:rPr>
              <a:t>. Se um nó de cluster perder a conectividade com um disco compartilhado, ele pode se comunicar com o disco através de outros nós (também conhecido como </a:t>
            </a:r>
            <a:r>
              <a:rPr lang="en-US" sz="1200" b="1" i="0">
                <a:solidFill>
                  <a:schemeClr val="tx1"/>
                </a:solidFill>
                <a:latin typeface="Calibri"/>
                <a:ea typeface="+mn-ea"/>
                <a:cs typeface="+mn-cs"/>
              </a:rPr>
              <a:t>redirecionamento dinâmico de E/S</a:t>
            </a:r>
            <a:r>
              <a:rPr lang="en-US" sz="1200" b="0" i="0">
                <a:solidFill>
                  <a:schemeClr val="tx1"/>
                </a:solidFill>
                <a:latin typeface="Calibri"/>
                <a:ea typeface="+mn-ea"/>
                <a:cs typeface="+mn-cs"/>
              </a:rPr>
              <a:t>). Se o nó perder a conectividade através do adaptador de rede primário, ele pode acessar a rede pelo adaptador primário de outros nós do cluster.</a:t>
            </a:r>
          </a:p>
          <a:p>
            <a:pPr algn="l">
              <a:spcBef>
                <a:spcPts val="432"/>
              </a:spcBef>
              <a:spcAft>
                <a:spcPts val="0"/>
              </a:spcAft>
              <a:buNone/>
            </a:pPr>
            <a:r>
              <a:rPr lang="en-US" sz="1200" b="1" i="0">
                <a:solidFill>
                  <a:schemeClr val="tx1"/>
                </a:solidFill>
                <a:latin typeface="Calibri"/>
                <a:ea typeface="+mn-ea"/>
                <a:cs typeface="+mn-cs"/>
              </a:rPr>
              <a:t>Melhor resiliência de rede entre os nós do cluster</a:t>
            </a:r>
            <a:r>
              <a:rPr lang="en-US" sz="1200" b="0" i="0">
                <a:solidFill>
                  <a:schemeClr val="tx1"/>
                </a:solidFill>
                <a:latin typeface="Calibri"/>
                <a:ea typeface="+mn-ea"/>
                <a:cs typeface="+mn-cs"/>
              </a:rPr>
              <a:t>. A conectividade entre os nós foi revisada para conferir aos clusters a habilidade de recuperar-se de conexões intermitentes ou lentas entre os nós, sem afetar o status dos nós.</a:t>
            </a:r>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40</a:t>
            </a:fld>
            <a:endParaRPr lang="en-US" sz="1200" b="0" i="0">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0"/>
              </a:spcBef>
              <a:spcAft>
                <a:spcPts val="0"/>
              </a:spcAft>
              <a:buNone/>
            </a:pPr>
            <a:r>
              <a:rPr lang="en-US" sz="1200" b="0" i="0">
                <a:solidFill>
                  <a:schemeClr val="tx1"/>
                </a:solidFill>
                <a:latin typeface="Calibri"/>
                <a:ea typeface="+mn-ea"/>
                <a:cs typeface="+mn-cs"/>
              </a:rPr>
              <a:t>A disponibilidade de armazenamento é essencial para todas as aplicações de missão crítica em sua organização. O Windows Server 2008 R2 inclui as seguintes melhorias na disponibilidade das soluções de armazenamento: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Melhor tolerância a falhas entre servidores e armazenamento</a:t>
            </a:r>
            <a:r>
              <a:rPr lang="en-US" sz="1200" b="0" i="0">
                <a:solidFill>
                  <a:schemeClr val="tx1"/>
                </a:solidFill>
                <a:latin typeface="Calibri"/>
                <a:ea typeface="+mn-ea"/>
                <a:cs typeface="+mn-cs"/>
              </a:rPr>
              <a:t>. Quando existem múltiplos caminhos entre servidores e armazenamento, o Windows Server 2008 R2 pode fazer um failover para um caminho alternativo se o caminho primário falhar. Você pode selecionar a prioridade de failover configurando as diretivas de balanceamento de carga para sua solução de armazenamento.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Melhor recuperação de erros na configuração</a:t>
            </a:r>
            <a:r>
              <a:rPr lang="en-US" sz="1200" b="0" i="0">
                <a:solidFill>
                  <a:schemeClr val="tx1"/>
                </a:solidFill>
                <a:latin typeface="Calibri"/>
                <a:ea typeface="+mn-ea"/>
                <a:cs typeface="+mn-cs"/>
              </a:rPr>
              <a:t>. Um erro na configuração do subsistema de armazenamento pode afetar negativamente sua disponibilidade. O Windows Server 2008 R2 permite que você tire instantâneos de configuração do subsistema de armazenamento (por exemplo, a configuração de iSCSI). No caso de uma falha, você pode restaurar rapidamente a configuração para uma versão anterior. </a:t>
            </a:r>
          </a:p>
          <a:p>
            <a:pPr algn="l">
              <a:spcBef>
                <a:spcPts val="0"/>
              </a:spcBef>
              <a:spcAft>
                <a:spcPts val="0"/>
              </a:spcAft>
              <a:buNone/>
            </a:pPr>
            <a:endParaRPr lang="en-US" dirty="0" smtClean="0"/>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41</a:t>
            </a:fld>
            <a:endParaRPr lang="en-US" sz="1200" b="0" i="0">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42</a:t>
            </a:fld>
            <a:endParaRPr lang="en-US" sz="1200" b="0" i="0">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CBA9579E-9ABF-4BDE-9E9D-5EA6C3FD84A9}" type="slidenum">
              <a:rPr lang="en-US" sz="1200" b="0" i="0">
                <a:latin typeface="Calibri"/>
                <a:ea typeface="+mn-ea"/>
                <a:cs typeface="+mn-cs"/>
              </a:rPr>
              <a:pPr algn="r">
                <a:spcBef>
                  <a:spcPts val="0"/>
                </a:spcBef>
                <a:spcAft>
                  <a:spcPts val="0"/>
                </a:spcAft>
                <a:buNone/>
              </a:pPr>
              <a:t>43</a:t>
            </a:fld>
            <a:endParaRPr lang="en-US" sz="1200" b="0" i="0">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a:spcBef>
                <a:spcPts val="432"/>
              </a:spcBef>
              <a:spcAft>
                <a:spcPts val="0"/>
              </a:spcAft>
              <a:buNone/>
            </a:pPr>
            <a:r>
              <a:rPr lang="en-US" sz="1200" b="0" i="0" baseline="0" dirty="0">
                <a:solidFill>
                  <a:schemeClr val="tx1"/>
                </a:solidFill>
                <a:latin typeface="Calibri"/>
                <a:ea typeface="+mn-ea"/>
                <a:cs typeface="+mn-cs"/>
              </a:rPr>
              <a:t>No Windows 7 </a:t>
            </a:r>
            <a:r>
              <a:rPr lang="en-US" sz="1200" b="0" i="0" baseline="0" dirty="0" err="1">
                <a:solidFill>
                  <a:schemeClr val="tx1"/>
                </a:solidFill>
                <a:latin typeface="Calibri"/>
                <a:ea typeface="+mn-ea"/>
                <a:cs typeface="+mn-cs"/>
              </a:rPr>
              <a:t>estamos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corrigindo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isso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Uma</a:t>
            </a:r>
            <a:r>
              <a:rPr lang="en-US" sz="1200" b="0" i="0" baseline="0" dirty="0">
                <a:solidFill>
                  <a:schemeClr val="tx1"/>
                </a:solidFill>
                <a:latin typeface="Calibri"/>
                <a:ea typeface="+mn-ea"/>
                <a:cs typeface="+mn-cs"/>
              </a:rPr>
              <a:t> nova </a:t>
            </a:r>
            <a:r>
              <a:rPr lang="en-US" sz="1200" b="0" i="0" baseline="0" dirty="0" err="1">
                <a:solidFill>
                  <a:schemeClr val="tx1"/>
                </a:solidFill>
                <a:latin typeface="Calibri"/>
                <a:ea typeface="+mn-ea"/>
                <a:cs typeface="+mn-cs"/>
              </a:rPr>
              <a:t>abordagem</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rede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usuário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tenha</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mesma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experiência</a:t>
            </a:r>
            <a:r>
              <a:rPr lang="en-US" sz="1200" b="0" i="0" baseline="0" dirty="0">
                <a:solidFill>
                  <a:schemeClr val="tx1"/>
                </a:solidFill>
                <a:latin typeface="Calibri"/>
                <a:ea typeface="+mn-ea"/>
                <a:cs typeface="+mn-cs"/>
              </a:rPr>
              <a:t> no </a:t>
            </a:r>
            <a:r>
              <a:rPr lang="en-US" sz="1200" b="0" i="0" baseline="0" dirty="0" err="1">
                <a:solidFill>
                  <a:schemeClr val="tx1"/>
                </a:solidFill>
                <a:latin typeface="Calibri"/>
                <a:ea typeface="+mn-ea"/>
                <a:cs typeface="+mn-cs"/>
              </a:rPr>
              <a:t>escritório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teria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fora</a:t>
            </a:r>
            <a:r>
              <a:rPr lang="en-US" sz="1200" b="0" i="0" baseline="0" dirty="0">
                <a:solidFill>
                  <a:schemeClr val="tx1"/>
                </a:solidFill>
                <a:latin typeface="Calibri"/>
                <a:ea typeface="+mn-ea"/>
                <a:cs typeface="+mn-cs"/>
              </a:rPr>
              <a:t> dele. </a:t>
            </a:r>
            <a:r>
              <a:rPr lang="en-US" sz="1200" b="0" i="0" baseline="0" dirty="0" err="1">
                <a:solidFill>
                  <a:schemeClr val="tx1"/>
                </a:solidFill>
                <a:latin typeface="Calibri"/>
                <a:ea typeface="+mn-ea"/>
                <a:cs typeface="+mn-cs"/>
              </a:rPr>
              <a:t>Portanto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sempre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você</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tiver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wi-fi</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terá</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acesso</a:t>
            </a:r>
            <a:r>
              <a:rPr lang="en-US" sz="1200" b="0" i="0" baseline="0" dirty="0">
                <a:solidFill>
                  <a:schemeClr val="tx1"/>
                </a:solidFill>
                <a:latin typeface="Calibri"/>
                <a:ea typeface="+mn-ea"/>
                <a:cs typeface="+mn-cs"/>
              </a:rPr>
              <a:t> à </a:t>
            </a:r>
            <a:r>
              <a:rPr lang="en-US" sz="1200" b="0" i="0" baseline="0" dirty="0" err="1" smtClean="0">
                <a:solidFill>
                  <a:schemeClr val="tx1"/>
                </a:solidFill>
                <a:latin typeface="Calibri"/>
                <a:ea typeface="+mn-ea"/>
                <a:cs typeface="+mn-cs"/>
              </a:rPr>
              <a:t>rede</a:t>
            </a:r>
            <a:r>
              <a:rPr lang="en-US" sz="1200" b="0" i="0" baseline="0" dirty="0" smtClean="0">
                <a:solidFill>
                  <a:schemeClr val="tx1"/>
                </a:solidFill>
                <a:latin typeface="Calibri"/>
                <a:ea typeface="+mn-ea"/>
                <a:cs typeface="+mn-cs"/>
              </a:rPr>
              <a:t> </a:t>
            </a:r>
            <a:r>
              <a:rPr lang="en-US" sz="1200" b="0" i="0" baseline="0" dirty="0" err="1" smtClean="0">
                <a:solidFill>
                  <a:schemeClr val="tx1"/>
                </a:solidFill>
                <a:latin typeface="Calibri"/>
                <a:ea typeface="+mn-ea"/>
                <a:cs typeface="+mn-cs"/>
              </a:rPr>
              <a:t>corporativa</a:t>
            </a:r>
            <a:r>
              <a:rPr lang="en-US" sz="1200" b="0" i="0" baseline="0" dirty="0" smtClean="0">
                <a:solidFill>
                  <a:schemeClr val="tx1"/>
                </a:solidFill>
                <a:latin typeface="Calibri"/>
                <a:ea typeface="+mn-ea"/>
                <a:cs typeface="+mn-cs"/>
              </a:rPr>
              <a:t> </a:t>
            </a:r>
            <a:r>
              <a:rPr lang="en-US" sz="1200" b="0" i="0" baseline="0" dirty="0" err="1">
                <a:solidFill>
                  <a:schemeClr val="tx1"/>
                </a:solidFill>
                <a:latin typeface="Calibri"/>
                <a:ea typeface="+mn-ea"/>
                <a:cs typeface="+mn-cs"/>
              </a:rPr>
              <a:t>também</a:t>
            </a:r>
            <a:r>
              <a:rPr lang="en-US" sz="1200" b="0" i="0" baseline="0" dirty="0">
                <a:solidFill>
                  <a:schemeClr val="tx1"/>
                </a:solidFill>
                <a:latin typeface="Calibri"/>
                <a:ea typeface="+mn-ea"/>
                <a:cs typeface="+mn-cs"/>
              </a:rPr>
              <a:t>. </a:t>
            </a:r>
          </a:p>
          <a:p>
            <a:pPr algn="l">
              <a:spcBef>
                <a:spcPts val="432"/>
              </a:spcBef>
              <a:spcAft>
                <a:spcPts val="0"/>
              </a:spcAft>
              <a:buNone/>
            </a:pPr>
            <a:endParaRPr lang="en-US" sz="1200" dirty="0" smtClean="0">
              <a:latin typeface="+mn-lt"/>
            </a:endParaRPr>
          </a:p>
          <a:p>
            <a:pPr algn="l">
              <a:spcBef>
                <a:spcPts val="432"/>
              </a:spcBef>
              <a:spcAft>
                <a:spcPts val="0"/>
              </a:spcAft>
              <a:buNone/>
            </a:pPr>
            <a:r>
              <a:rPr lang="en-US" sz="1200" b="0" i="0" baseline="0" dirty="0" err="1">
                <a:solidFill>
                  <a:schemeClr val="tx1"/>
                </a:solidFill>
                <a:latin typeface="Calibri"/>
                <a:ea typeface="+mn-ea"/>
                <a:cs typeface="+mn-cs"/>
              </a:rPr>
              <a:t>Grandes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benefícios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o TI: </a:t>
            </a:r>
            <a:r>
              <a:rPr lang="en-US" sz="1200" b="0" i="0" baseline="0" dirty="0" err="1">
                <a:solidFill>
                  <a:schemeClr val="tx1"/>
                </a:solidFill>
                <a:latin typeface="Calibri"/>
                <a:ea typeface="+mn-ea"/>
                <a:cs typeface="+mn-cs"/>
              </a:rPr>
              <a:t>enquanto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você</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está</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conectado</a:t>
            </a:r>
            <a:r>
              <a:rPr lang="en-US" sz="1200" b="0" i="0" baseline="0" dirty="0">
                <a:solidFill>
                  <a:schemeClr val="tx1"/>
                </a:solidFill>
                <a:latin typeface="Calibri"/>
                <a:ea typeface="+mn-ea"/>
                <a:cs typeface="+mn-cs"/>
              </a:rPr>
              <a:t> o TI </a:t>
            </a:r>
            <a:r>
              <a:rPr lang="en-US" sz="1200" b="0" i="0" baseline="0" dirty="0" err="1">
                <a:solidFill>
                  <a:schemeClr val="tx1"/>
                </a:solidFill>
                <a:latin typeface="Calibri"/>
                <a:ea typeface="+mn-ea"/>
                <a:cs typeface="+mn-cs"/>
              </a:rPr>
              <a:t>pode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aplicar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diretivas</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grupo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atualizações</a:t>
            </a:r>
            <a:r>
              <a:rPr lang="en-US" sz="1200" b="0" i="0" baseline="0" dirty="0">
                <a:solidFill>
                  <a:schemeClr val="tx1"/>
                </a:solidFill>
                <a:latin typeface="Calibri"/>
                <a:ea typeface="+mn-ea"/>
                <a:cs typeface="+mn-cs"/>
              </a:rPr>
              <a:t> e </a:t>
            </a:r>
            <a:r>
              <a:rPr lang="en-US" sz="1200" b="0" i="0" baseline="0" dirty="0" err="1">
                <a:solidFill>
                  <a:schemeClr val="tx1"/>
                </a:solidFill>
                <a:latin typeface="Calibri"/>
                <a:ea typeface="+mn-ea"/>
                <a:cs typeface="+mn-cs"/>
              </a:rPr>
              <a:t>assistência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remota</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conectividade</a:t>
            </a:r>
            <a:r>
              <a:rPr lang="en-US" sz="1200" b="0" i="0" baseline="0" dirty="0">
                <a:solidFill>
                  <a:schemeClr val="tx1"/>
                </a:solidFill>
                <a:latin typeface="Calibri"/>
                <a:ea typeface="+mn-ea"/>
                <a:cs typeface="+mn-cs"/>
              </a:rPr>
              <a:t> é </a:t>
            </a:r>
            <a:r>
              <a:rPr lang="en-US" sz="1200" b="0" i="0" baseline="0" dirty="0" err="1">
                <a:solidFill>
                  <a:schemeClr val="tx1"/>
                </a:solidFill>
                <a:latin typeface="Calibri"/>
                <a:ea typeface="+mn-ea"/>
                <a:cs typeface="+mn-cs"/>
              </a:rPr>
              <a:t>bidirecional</a:t>
            </a:r>
            <a:r>
              <a:rPr lang="en-US" sz="1200" b="0" i="0" baseline="0" dirty="0">
                <a:solidFill>
                  <a:schemeClr val="tx1"/>
                </a:solidFill>
                <a:latin typeface="Calibri"/>
                <a:ea typeface="+mn-ea"/>
                <a:cs typeface="+mn-cs"/>
              </a:rPr>
              <a:t>.</a:t>
            </a:r>
          </a:p>
          <a:p>
            <a:pPr algn="l">
              <a:spcBef>
                <a:spcPts val="432"/>
              </a:spcBef>
              <a:spcAft>
                <a:spcPts val="0"/>
              </a:spcAft>
              <a:buNone/>
            </a:pPr>
            <a:endParaRPr lang="en-US" sz="1200" dirty="0" smtClean="0">
              <a:latin typeface="+mn-lt"/>
            </a:endParaRPr>
          </a:p>
          <a:p>
            <a:pPr algn="l">
              <a:spcBef>
                <a:spcPts val="432"/>
              </a:spcBef>
              <a:spcAft>
                <a:spcPts val="0"/>
              </a:spcAft>
              <a:buNone/>
            </a:pPr>
            <a:endParaRPr lang="en-US" sz="1200" dirty="0" smtClean="0">
              <a:latin typeface="+mn-lt"/>
            </a:endParaRPr>
          </a:p>
          <a:p>
            <a:pPr algn="l">
              <a:spcBef>
                <a:spcPts val="432"/>
              </a:spcBef>
              <a:spcAft>
                <a:spcPts val="0"/>
              </a:spcAft>
              <a:buNone/>
            </a:pP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das </a:t>
            </a:r>
            <a:r>
              <a:rPr lang="en-US" sz="1200" b="0" i="0" dirty="0" err="1">
                <a:solidFill>
                  <a:schemeClr val="tx1"/>
                </a:solidFill>
                <a:latin typeface="Calibri"/>
                <a:ea typeface="+mn-ea"/>
                <a:cs typeface="+mn-cs"/>
              </a:rPr>
              <a:t>metas</a:t>
            </a:r>
            <a:r>
              <a:rPr lang="en-US" sz="1200" b="0" i="0" dirty="0">
                <a:solidFill>
                  <a:schemeClr val="tx1"/>
                </a:solidFill>
                <a:latin typeface="Calibri"/>
                <a:ea typeface="+mn-ea"/>
                <a:cs typeface="+mn-cs"/>
              </a:rPr>
              <a:t> do Windows 7 é </a:t>
            </a:r>
            <a:r>
              <a:rPr lang="en-US" sz="1200" b="0" i="0" dirty="0" err="1">
                <a:solidFill>
                  <a:schemeClr val="tx1"/>
                </a:solidFill>
                <a:latin typeface="Calibri"/>
                <a:ea typeface="+mn-ea"/>
                <a:cs typeface="+mn-cs"/>
              </a:rPr>
              <a:t>capacitar</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informações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estejam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dentro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escritório</a:t>
            </a:r>
            <a:r>
              <a:rPr lang="en-US" sz="1200" b="0" i="0" dirty="0">
                <a:solidFill>
                  <a:schemeClr val="tx1"/>
                </a:solidFill>
                <a:latin typeface="Calibri"/>
                <a:ea typeface="+mn-ea"/>
                <a:cs typeface="+mn-cs"/>
              </a:rPr>
              <a:t>. </a:t>
            </a:r>
          </a:p>
          <a:p>
            <a:pPr algn="l">
              <a:spcBef>
                <a:spcPts val="432"/>
              </a:spcBef>
              <a:spcAft>
                <a:spcPts val="0"/>
              </a:spcAft>
              <a:buNone/>
            </a:pP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últimos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anos</a:t>
            </a:r>
            <a:r>
              <a:rPr lang="en-US" sz="1200" b="0" i="0" dirty="0">
                <a:solidFill>
                  <a:schemeClr val="tx1"/>
                </a:solidFill>
                <a:latin typeface="Calibri"/>
                <a:ea typeface="+mn-ea"/>
                <a:cs typeface="+mn-cs"/>
              </a:rPr>
              <a:t>, a Microsoft tem </a:t>
            </a:r>
            <a:r>
              <a:rPr lang="en-US" sz="1200" b="0" i="0" dirty="0" err="1">
                <a:solidFill>
                  <a:schemeClr val="tx1"/>
                </a:solidFill>
                <a:latin typeface="Calibri"/>
                <a:ea typeface="+mn-ea"/>
                <a:cs typeface="+mn-cs"/>
              </a:rPr>
              <a:t>facilitado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email </a:t>
            </a:r>
            <a:r>
              <a:rPr lang="en-US" sz="1200" b="0" i="0" dirty="0" err="1">
                <a:solidFill>
                  <a:schemeClr val="tx1"/>
                </a:solidFill>
                <a:latin typeface="Calibri"/>
                <a:ea typeface="+mn-ea"/>
                <a:cs typeface="+mn-cs"/>
              </a:rPr>
              <a:t>fora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escritório</a:t>
            </a:r>
            <a:r>
              <a:rPr lang="en-US" sz="1200" b="0" i="0" dirty="0">
                <a:solidFill>
                  <a:schemeClr val="tx1"/>
                </a:solidFill>
                <a:latin typeface="Calibri"/>
                <a:ea typeface="+mn-ea"/>
                <a:cs typeface="+mn-cs"/>
              </a:rPr>
              <a:t>. Antes </a:t>
            </a:r>
            <a:r>
              <a:rPr lang="en-US" sz="1200" b="0" i="0" dirty="0" err="1">
                <a:solidFill>
                  <a:schemeClr val="tx1"/>
                </a:solidFill>
                <a:latin typeface="Calibri"/>
                <a:ea typeface="+mn-ea"/>
                <a:cs typeface="+mn-cs"/>
              </a:rPr>
              <a:t>tínhamos</a:t>
            </a:r>
            <a:r>
              <a:rPr lang="en-US" sz="1200" b="0" i="0" dirty="0">
                <a:solidFill>
                  <a:schemeClr val="tx1"/>
                </a:solidFill>
                <a:latin typeface="Calibri"/>
                <a:ea typeface="+mn-ea"/>
                <a:cs typeface="+mn-cs"/>
              </a:rPr>
              <a:t> o Outlook Web Access, </a:t>
            </a:r>
            <a:r>
              <a:rPr lang="en-US" sz="1200" b="0" i="0" dirty="0" err="1">
                <a:solidFill>
                  <a:schemeClr val="tx1"/>
                </a:solidFill>
                <a:latin typeface="Calibri"/>
                <a:ea typeface="+mn-ea"/>
                <a:cs typeface="+mn-cs"/>
              </a:rPr>
              <a:t>então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podíamos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o email </a:t>
            </a:r>
            <a:r>
              <a:rPr lang="en-US" sz="1200" b="0" i="0" dirty="0" err="1">
                <a:solidFill>
                  <a:schemeClr val="tx1"/>
                </a:solidFill>
                <a:latin typeface="Calibri"/>
                <a:ea typeface="+mn-ea"/>
                <a:cs typeface="+mn-cs"/>
              </a:rPr>
              <a:t>pela</a:t>
            </a:r>
            <a:r>
              <a:rPr lang="en-US" sz="1200" b="0" i="0" dirty="0">
                <a:solidFill>
                  <a:schemeClr val="tx1"/>
                </a:solidFill>
                <a:latin typeface="Calibri"/>
                <a:ea typeface="+mn-ea"/>
                <a:cs typeface="+mn-cs"/>
              </a:rPr>
              <a:t> web. </a:t>
            </a:r>
            <a:r>
              <a:rPr lang="en-US" sz="1200" b="0" i="0" dirty="0" err="1">
                <a:solidFill>
                  <a:schemeClr val="tx1"/>
                </a:solidFill>
                <a:latin typeface="Calibri"/>
                <a:ea typeface="+mn-ea"/>
                <a:cs typeface="+mn-cs"/>
              </a:rPr>
              <a:t>Depois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introduzimos</a:t>
            </a:r>
            <a:r>
              <a:rPr lang="en-US" sz="1200" b="0" i="0" dirty="0">
                <a:solidFill>
                  <a:schemeClr val="tx1"/>
                </a:solidFill>
                <a:latin typeface="Calibri"/>
                <a:ea typeface="+mn-ea"/>
                <a:cs typeface="+mn-cs"/>
              </a:rPr>
              <a:t> o RPC </a:t>
            </a:r>
            <a:r>
              <a:rPr lang="en-US" sz="1200" b="0" i="0" dirty="0" err="1">
                <a:solidFill>
                  <a:schemeClr val="tx1"/>
                </a:solidFill>
                <a:latin typeface="Calibri"/>
                <a:ea typeface="+mn-ea"/>
                <a:cs typeface="+mn-cs"/>
              </a:rPr>
              <a:t>sobre</a:t>
            </a:r>
            <a:r>
              <a:rPr lang="en-US" sz="1200" b="0" i="0" dirty="0">
                <a:solidFill>
                  <a:schemeClr val="tx1"/>
                </a:solidFill>
                <a:latin typeface="Calibri"/>
                <a:ea typeface="+mn-ea"/>
                <a:cs typeface="+mn-cs"/>
              </a:rPr>
              <a:t> HTTP,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só</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à internet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Exchange Server.</a:t>
            </a:r>
          </a:p>
          <a:p>
            <a:pPr algn="l">
              <a:spcBef>
                <a:spcPts val="432"/>
              </a:spcBef>
              <a:spcAft>
                <a:spcPts val="0"/>
              </a:spcAft>
              <a:buNone/>
            </a:pP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desafio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dentro</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exemplo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abrir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links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compartilhamento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site </a:t>
            </a:r>
            <a:r>
              <a:rPr lang="en-US" sz="1200" b="0" i="0" dirty="0" err="1">
                <a:solidFill>
                  <a:schemeClr val="tx1"/>
                </a:solidFill>
                <a:latin typeface="Calibri"/>
                <a:ea typeface="+mn-ea"/>
                <a:cs typeface="+mn-cs"/>
              </a:rPr>
              <a:t>interno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incluído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email. </a:t>
            </a:r>
          </a:p>
          <a:p>
            <a:pPr algn="l">
              <a:spcBef>
                <a:spcPts val="432"/>
              </a:spcBef>
              <a:spcAft>
                <a:spcPts val="0"/>
              </a:spcAft>
              <a:buNone/>
            </a:pPr>
            <a:r>
              <a:rPr lang="en-US" sz="1200" b="0" i="0" dirty="0">
                <a:solidFill>
                  <a:schemeClr val="tx1"/>
                </a:solidFill>
                <a:latin typeface="Calibri"/>
                <a:ea typeface="+mn-ea"/>
                <a:cs typeface="+mn-cs"/>
              </a:rPr>
              <a:t>O </a:t>
            </a:r>
            <a:r>
              <a:rPr lang="en-US" sz="1200" b="0" i="0" dirty="0" err="1">
                <a:solidFill>
                  <a:schemeClr val="tx1"/>
                </a:solidFill>
                <a:latin typeface="Calibri"/>
                <a:ea typeface="+mn-ea"/>
                <a:cs typeface="+mn-cs"/>
              </a:rPr>
              <a:t>método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comum</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é a VPN. A VPN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difícil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consome</a:t>
            </a:r>
            <a:r>
              <a:rPr lang="en-US" sz="1200" b="0" i="0" dirty="0">
                <a:solidFill>
                  <a:schemeClr val="tx1"/>
                </a:solidFill>
                <a:latin typeface="Calibri"/>
                <a:ea typeface="+mn-ea"/>
                <a:cs typeface="+mn-cs"/>
              </a:rPr>
              <a:t> tempo e </a:t>
            </a:r>
            <a:r>
              <a:rPr lang="en-US" sz="1200" b="0" i="0" dirty="0" err="1">
                <a:solidFill>
                  <a:schemeClr val="tx1"/>
                </a:solidFill>
                <a:latin typeface="Calibri"/>
                <a:ea typeface="+mn-ea"/>
                <a:cs typeface="+mn-cs"/>
              </a:rPr>
              <a:t>requer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múltiplos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passos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iniciar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esperar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o PC </a:t>
            </a:r>
            <a:r>
              <a:rPr lang="en-US" sz="1200" b="0" i="0" dirty="0" err="1">
                <a:solidFill>
                  <a:schemeClr val="tx1"/>
                </a:solidFill>
                <a:latin typeface="Calibri"/>
                <a:ea typeface="+mn-ea"/>
                <a:cs typeface="+mn-cs"/>
              </a:rPr>
              <a:t>seja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autenticado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partir</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Portanto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maioria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tenta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evitar</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uso</a:t>
            </a:r>
            <a:r>
              <a:rPr lang="en-US" sz="1200" b="0" i="0" dirty="0">
                <a:solidFill>
                  <a:schemeClr val="tx1"/>
                </a:solidFill>
                <a:latin typeface="Calibri"/>
                <a:ea typeface="+mn-ea"/>
                <a:cs typeface="+mn-cs"/>
              </a:rPr>
              <a:t> da VPN o </a:t>
            </a:r>
            <a:r>
              <a:rPr lang="en-US" sz="1200" b="0" i="0" dirty="0" err="1">
                <a:solidFill>
                  <a:schemeClr val="tx1"/>
                </a:solidFill>
                <a:latin typeface="Calibri"/>
                <a:ea typeface="+mn-ea"/>
                <a:cs typeface="+mn-cs"/>
              </a:rPr>
              <a:t>máximo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possível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permanecendo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desconectada</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durante</a:t>
            </a:r>
            <a:r>
              <a:rPr lang="en-US" sz="1200" b="0" i="0" dirty="0">
                <a:solidFill>
                  <a:schemeClr val="tx1"/>
                </a:solidFill>
                <a:latin typeface="Calibri"/>
                <a:ea typeface="+mn-ea"/>
                <a:cs typeface="+mn-cs"/>
              </a:rPr>
              <a:t> o tempo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puder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Aqui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chegamos</a:t>
            </a:r>
            <a:r>
              <a:rPr lang="en-US" sz="1200" b="0" i="0" dirty="0">
                <a:solidFill>
                  <a:schemeClr val="tx1"/>
                </a:solidFill>
                <a:latin typeface="Calibri"/>
                <a:ea typeface="+mn-ea"/>
                <a:cs typeface="+mn-cs"/>
              </a:rPr>
              <a:t> a um </a:t>
            </a:r>
            <a:r>
              <a:rPr lang="en-US" sz="1200" b="0" i="0" dirty="0" err="1">
                <a:solidFill>
                  <a:schemeClr val="tx1"/>
                </a:solidFill>
                <a:latin typeface="Calibri"/>
                <a:ea typeface="+mn-ea"/>
                <a:cs typeface="+mn-cs"/>
              </a:rPr>
              <a:t>problema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saída</a:t>
            </a:r>
            <a:r>
              <a:rPr lang="en-US" sz="1200" b="0" i="0" dirty="0">
                <a:solidFill>
                  <a:schemeClr val="tx1"/>
                </a:solidFill>
                <a:latin typeface="Calibri"/>
                <a:ea typeface="+mn-ea"/>
                <a:cs typeface="+mn-cs"/>
              </a:rPr>
              <a:t>: Como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desconectados</a:t>
            </a:r>
            <a:r>
              <a:rPr lang="en-US" sz="1200" b="0" i="0" dirty="0">
                <a:solidFill>
                  <a:schemeClr val="tx1"/>
                </a:solidFill>
                <a:latin typeface="Calibri"/>
                <a:ea typeface="+mn-ea"/>
                <a:cs typeface="+mn-cs"/>
              </a:rPr>
              <a:t>, o TI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gerenciá</a:t>
            </a:r>
            <a:r>
              <a:rPr lang="en-US" sz="1200" b="0" i="0" dirty="0">
                <a:solidFill>
                  <a:schemeClr val="tx1"/>
                </a:solidFill>
                <a:latin typeface="Calibri"/>
                <a:ea typeface="+mn-ea"/>
                <a:cs typeface="+mn-cs"/>
              </a:rPr>
              <a:t>-los </a:t>
            </a:r>
            <a:r>
              <a:rPr lang="en-US" sz="1200" b="0" i="0" dirty="0" err="1">
                <a:solidFill>
                  <a:schemeClr val="tx1"/>
                </a:solidFill>
                <a:latin typeface="Calibri"/>
                <a:ea typeface="+mn-ea"/>
                <a:cs typeface="+mn-cs"/>
              </a:rPr>
              <a:t>enquanto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longe</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ficam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desatualizados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ainda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assim</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torna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vez</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difícil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a:t>
            </a:r>
          </a:p>
          <a:p>
            <a:pPr algn="l">
              <a:spcBef>
                <a:spcPts val="432"/>
              </a:spcBef>
              <a:spcAft>
                <a:spcPts val="0"/>
              </a:spcAft>
              <a:buNone/>
            </a:pPr>
            <a:r>
              <a:rPr lang="en-US" sz="1200" b="0" i="0" dirty="0">
                <a:solidFill>
                  <a:schemeClr val="tx1"/>
                </a:solidFill>
                <a:latin typeface="Calibri"/>
                <a:ea typeface="+mn-ea"/>
                <a:cs typeface="+mn-cs"/>
              </a:rPr>
              <a:t>Com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Windows 7,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têm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à internet </a:t>
            </a:r>
            <a:r>
              <a:rPr lang="en-US" sz="1200" b="0" i="0" dirty="0" err="1">
                <a:solidFill>
                  <a:schemeClr val="tx1"/>
                </a:solidFill>
                <a:latin typeface="Calibri"/>
                <a:ea typeface="+mn-ea"/>
                <a:cs typeface="+mn-cs"/>
              </a:rPr>
              <a:t>serão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automaticamente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conectados</a:t>
            </a:r>
            <a:r>
              <a:rPr lang="en-US" sz="1200" b="0" i="0" dirty="0">
                <a:solidFill>
                  <a:schemeClr val="tx1"/>
                </a:solidFill>
                <a:latin typeface="Calibri"/>
                <a:ea typeface="+mn-ea"/>
                <a:cs typeface="+mn-cs"/>
              </a:rPr>
              <a:t> à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estiver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lanchonete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abrir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a:t>
            </a:r>
            <a:r>
              <a:rPr lang="en-US" sz="1200" b="0" i="0" dirty="0">
                <a:solidFill>
                  <a:schemeClr val="tx1"/>
                </a:solidFill>
                <a:latin typeface="Calibri"/>
                <a:ea typeface="+mn-ea"/>
                <a:cs typeface="+mn-cs"/>
              </a:rPr>
              <a:t> laptop,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-se à internet </a:t>
            </a:r>
            <a:r>
              <a:rPr lang="en-US" sz="1200" b="0" i="0" dirty="0" err="1">
                <a:solidFill>
                  <a:schemeClr val="tx1"/>
                </a:solidFill>
                <a:latin typeface="Calibri"/>
                <a:ea typeface="+mn-ea"/>
                <a:cs typeface="+mn-cs"/>
              </a:rPr>
              <a:t>usando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fio</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lanchonete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começar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trabalhar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se </a:t>
            </a:r>
            <a:r>
              <a:rPr lang="en-US" sz="1200" b="0" i="0" dirty="0" err="1">
                <a:solidFill>
                  <a:schemeClr val="tx1"/>
                </a:solidFill>
                <a:latin typeface="Calibri"/>
                <a:ea typeface="+mn-ea"/>
                <a:cs typeface="+mn-cs"/>
              </a:rPr>
              <a:t>estivesse</a:t>
            </a:r>
            <a:r>
              <a:rPr lang="en-US" sz="1200" b="0" i="0" dirty="0">
                <a:solidFill>
                  <a:schemeClr val="tx1"/>
                </a:solidFill>
                <a:latin typeface="Calibri"/>
                <a:ea typeface="+mn-ea"/>
                <a:cs typeface="+mn-cs"/>
              </a:rPr>
              <a:t> no </a:t>
            </a:r>
            <a:r>
              <a:rPr lang="en-US" sz="1200" b="0" i="0" dirty="0" err="1">
                <a:solidFill>
                  <a:schemeClr val="tx1"/>
                </a:solidFill>
                <a:latin typeface="Calibri"/>
                <a:ea typeface="+mn-ea"/>
                <a:cs typeface="+mn-cs"/>
              </a:rPr>
              <a:t>escritório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só</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o Outlook, </a:t>
            </a: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trabalhar</a:t>
            </a:r>
            <a:r>
              <a:rPr lang="en-US" sz="1200" b="0" i="0" dirty="0">
                <a:solidFill>
                  <a:schemeClr val="tx1"/>
                </a:solidFill>
                <a:latin typeface="Calibri"/>
                <a:ea typeface="+mn-ea"/>
                <a:cs typeface="+mn-cs"/>
              </a:rPr>
              <a:t> com sites intranet, </a:t>
            </a:r>
            <a:r>
              <a:rPr lang="en-US" sz="1200" b="0" i="0" dirty="0" err="1">
                <a:solidFill>
                  <a:schemeClr val="tx1"/>
                </a:solidFill>
                <a:latin typeface="Calibri"/>
                <a:ea typeface="+mn-ea"/>
                <a:cs typeface="+mn-cs"/>
              </a:rPr>
              <a:t>abrir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compartilhamentos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empresariais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basicamente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total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a:t>
            </a:r>
          </a:p>
          <a:p>
            <a:pPr algn="l">
              <a:spcBef>
                <a:spcPts val="432"/>
              </a:spcBef>
              <a:spcAft>
                <a:spcPts val="0"/>
              </a:spcAft>
              <a:buNone/>
            </a:pPr>
            <a:endParaRPr lang="en-US" sz="1200" dirty="0" smtClean="0">
              <a:latin typeface="+mn-lt"/>
            </a:endParaRPr>
          </a:p>
          <a:p>
            <a:pPr algn="l">
              <a:spcBef>
                <a:spcPts val="432"/>
              </a:spcBef>
              <a:spcAft>
                <a:spcPts val="0"/>
              </a:spcAft>
              <a:buNone/>
            </a:pP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muito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útil</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Profissionais</a:t>
            </a:r>
            <a:r>
              <a:rPr lang="en-US" sz="1200" b="0" i="0" dirty="0">
                <a:solidFill>
                  <a:schemeClr val="tx1"/>
                </a:solidFill>
                <a:latin typeface="Calibri"/>
                <a:ea typeface="+mn-ea"/>
                <a:cs typeface="+mn-cs"/>
              </a:rPr>
              <a:t> de TI:</a:t>
            </a:r>
          </a:p>
          <a:p>
            <a:pPr algn="l">
              <a:spcBef>
                <a:spcPts val="432"/>
              </a:spcBef>
              <a:spcAft>
                <a:spcPts val="0"/>
              </a:spcAft>
              <a:buNone/>
            </a:pPr>
            <a:r>
              <a:rPr lang="en-US" sz="1200" b="0" i="0" dirty="0">
                <a:solidFill>
                  <a:schemeClr val="tx1"/>
                </a:solidFill>
                <a:latin typeface="Calibri"/>
                <a:ea typeface="+mn-ea"/>
                <a:cs typeface="+mn-cs"/>
              </a:rPr>
              <a:t>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de PCs </a:t>
            </a:r>
            <a:r>
              <a:rPr lang="en-US" sz="1200" b="0" i="0" dirty="0" err="1">
                <a:solidFill>
                  <a:schemeClr val="tx1"/>
                </a:solidFill>
                <a:latin typeface="Calibri"/>
                <a:ea typeface="+mn-ea"/>
                <a:cs typeface="+mn-cs"/>
              </a:rPr>
              <a:t>móveis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sempre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foi</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problema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eles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podiam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ficar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desconectados</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muito</a:t>
            </a:r>
            <a:r>
              <a:rPr lang="en-US" sz="1200" b="0" i="0" dirty="0">
                <a:solidFill>
                  <a:schemeClr val="tx1"/>
                </a:solidFill>
                <a:latin typeface="Calibri"/>
                <a:ea typeface="+mn-ea"/>
                <a:cs typeface="+mn-cs"/>
              </a:rPr>
              <a:t> tempo. Com </a:t>
            </a:r>
            <a:r>
              <a:rPr lang="en-US" sz="1200" b="0" i="0" dirty="0" err="1">
                <a:solidFill>
                  <a:schemeClr val="tx1"/>
                </a:solidFill>
                <a:latin typeface="Calibri"/>
                <a:ea typeface="+mn-ea"/>
                <a:cs typeface="+mn-cs"/>
              </a:rPr>
              <a:t>essa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enquanto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tiverem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conectividade</a:t>
            </a:r>
            <a:r>
              <a:rPr lang="en-US" sz="1200" b="0" i="0" dirty="0">
                <a:solidFill>
                  <a:schemeClr val="tx1"/>
                </a:solidFill>
                <a:latin typeface="Calibri"/>
                <a:ea typeface="+mn-ea"/>
                <a:cs typeface="+mn-cs"/>
              </a:rPr>
              <a:t> com a internet, </a:t>
            </a:r>
            <a:r>
              <a:rPr lang="en-US" sz="1200" b="0" i="0" dirty="0" err="1">
                <a:solidFill>
                  <a:schemeClr val="tx1"/>
                </a:solidFill>
                <a:latin typeface="Calibri"/>
                <a:ea typeface="+mn-ea"/>
                <a:cs typeface="+mn-cs"/>
              </a:rPr>
              <a:t>estarão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Os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móveis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distribuição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atualizações</a:t>
            </a:r>
            <a:r>
              <a:rPr lang="en-US" sz="1200" b="0" i="0" dirty="0">
                <a:solidFill>
                  <a:schemeClr val="tx1"/>
                </a:solidFill>
                <a:latin typeface="Calibri"/>
                <a:ea typeface="+mn-ea"/>
                <a:cs typeface="+mn-cs"/>
              </a:rPr>
              <a:t> e a </a:t>
            </a:r>
            <a:r>
              <a:rPr lang="en-US" sz="1200" b="0" i="0" dirty="0" err="1">
                <a:solidFill>
                  <a:schemeClr val="tx1"/>
                </a:solidFill>
                <a:latin typeface="Calibri"/>
                <a:ea typeface="+mn-ea"/>
                <a:cs typeface="+mn-cs"/>
              </a:rPr>
              <a:t>Diretiva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Grupo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simples, </a:t>
            </a:r>
            <a:r>
              <a:rPr lang="en-US" sz="1200" b="0" i="0" dirty="0" err="1">
                <a:solidFill>
                  <a:schemeClr val="tx1"/>
                </a:solidFill>
                <a:latin typeface="Calibri"/>
                <a:ea typeface="+mn-ea"/>
                <a:cs typeface="+mn-cs"/>
              </a:rPr>
              <a:t>já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acessados</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frequência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de TI.</a:t>
            </a:r>
          </a:p>
          <a:p>
            <a:pPr algn="l">
              <a:spcBef>
                <a:spcPts val="432"/>
              </a:spcBef>
              <a:spcAft>
                <a:spcPts val="0"/>
              </a:spcAft>
              <a:buNone/>
            </a:pPr>
            <a:endParaRPr lang="en-US" sz="1200" dirty="0" smtClean="0">
              <a:latin typeface="+mn-lt"/>
            </a:endParaRPr>
          </a:p>
          <a:p>
            <a:pPr algn="l">
              <a:spcBef>
                <a:spcPts val="432"/>
              </a:spcBef>
              <a:spcAft>
                <a:spcPts val="0"/>
              </a:spcAft>
              <a:buNone/>
            </a:pPr>
            <a:r>
              <a:rPr lang="en-US" sz="1200" b="0" i="0" dirty="0">
                <a:solidFill>
                  <a:schemeClr val="tx1"/>
                </a:solidFill>
                <a:latin typeface="Calibri"/>
                <a:ea typeface="+mn-ea"/>
                <a:cs typeface="+mn-cs"/>
              </a:rPr>
              <a:t>A </a:t>
            </a:r>
            <a:r>
              <a:rPr lang="en-US" sz="1200" b="0" i="0" dirty="0" err="1">
                <a:solidFill>
                  <a:schemeClr val="tx1"/>
                </a:solidFill>
                <a:latin typeface="Calibri"/>
                <a:ea typeface="+mn-ea"/>
                <a:cs typeface="+mn-cs"/>
              </a:rPr>
              <a:t>implantação</a:t>
            </a:r>
            <a:r>
              <a:rPr lang="en-US" sz="1200" b="0" i="0" dirty="0">
                <a:solidFill>
                  <a:schemeClr val="tx1"/>
                </a:solidFill>
                <a:latin typeface="Calibri"/>
                <a:ea typeface="+mn-ea"/>
                <a:cs typeface="+mn-cs"/>
              </a:rPr>
              <a:t> do Windows 7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habilitará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automaticamente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tipo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Você</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terá</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opção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habilitá</a:t>
            </a:r>
            <a:r>
              <a:rPr lang="en-US" sz="1200" b="0" i="0" dirty="0">
                <a:solidFill>
                  <a:schemeClr val="tx1"/>
                </a:solidFill>
                <a:latin typeface="Calibri"/>
                <a:ea typeface="+mn-ea"/>
                <a:cs typeface="+mn-cs"/>
              </a:rPr>
              <a:t>-la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ela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vai</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requerer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algumas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mudanças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smtClean="0">
                <a:solidFill>
                  <a:schemeClr val="tx1"/>
                </a:solidFill>
                <a:latin typeface="Calibri"/>
                <a:ea typeface="+mn-ea"/>
                <a:cs typeface="+mn-cs"/>
              </a:rPr>
              <a:t>infraestrutura</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de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backend, </a:t>
            </a:r>
            <a:r>
              <a:rPr lang="en-US" sz="1200" b="0" i="0" dirty="0" err="1">
                <a:solidFill>
                  <a:schemeClr val="tx1"/>
                </a:solidFill>
                <a:latin typeface="Calibri"/>
                <a:ea typeface="+mn-ea"/>
                <a:cs typeface="+mn-cs"/>
              </a:rPr>
              <a:t>incluindo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presença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menos</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com Windows Server 2008 R2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borda</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solução</a:t>
            </a:r>
            <a:r>
              <a:rPr lang="en-US" sz="1200" b="0" i="0" dirty="0">
                <a:solidFill>
                  <a:schemeClr val="tx1"/>
                </a:solidFill>
                <a:latin typeface="Calibri"/>
                <a:ea typeface="+mn-ea"/>
                <a:cs typeface="+mn-cs"/>
              </a:rPr>
              <a:t> é </a:t>
            </a:r>
            <a:r>
              <a:rPr lang="en-US" sz="1200" b="0" i="0" dirty="0" err="1">
                <a:solidFill>
                  <a:schemeClr val="tx1"/>
                </a:solidFill>
                <a:latin typeface="Calibri"/>
                <a:ea typeface="+mn-ea"/>
                <a:cs typeface="+mn-cs"/>
              </a:rPr>
              <a:t>beneficiada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pelos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investimentos</a:t>
            </a:r>
            <a:r>
              <a:rPr lang="en-US" sz="1200" b="0" i="0" dirty="0">
                <a:solidFill>
                  <a:schemeClr val="tx1"/>
                </a:solidFill>
                <a:latin typeface="Calibri"/>
                <a:ea typeface="+mn-ea"/>
                <a:cs typeface="+mn-cs"/>
              </a:rPr>
              <a:t> da Microsoft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IPSEC e IPv6,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fornecer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conectividade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segura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estamos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física</a:t>
            </a:r>
            <a:r>
              <a:rPr lang="en-US" sz="1200" b="0" i="0" dirty="0">
                <a:solidFill>
                  <a:schemeClr val="tx1"/>
                </a:solidFill>
                <a:latin typeface="Calibri"/>
                <a:ea typeface="+mn-ea"/>
                <a:cs typeface="+mn-cs"/>
              </a:rPr>
              <a:t>. </a:t>
            </a:r>
          </a:p>
          <a:p>
            <a:pPr algn="l">
              <a:lnSpc>
                <a:spcPct val="115000"/>
              </a:lnSpc>
              <a:spcBef>
                <a:spcPts val="0"/>
              </a:spcBef>
              <a:spcAft>
                <a:spcPts val="981"/>
              </a:spcAft>
              <a:buNone/>
            </a:pPr>
            <a:endParaRPr lang="en-US" sz="1200" dirty="0" smtClean="0">
              <a:latin typeface="+mn-lt"/>
              <a:ea typeface="Calibri"/>
              <a:cs typeface="Times New Roman"/>
            </a:endParaRPr>
          </a:p>
          <a:p>
            <a:pPr algn="l">
              <a:lnSpc>
                <a:spcPct val="115000"/>
              </a:lnSpc>
              <a:spcBef>
                <a:spcPts val="0"/>
              </a:spcBef>
              <a:spcAft>
                <a:spcPts val="981"/>
              </a:spcAft>
              <a:buNone/>
            </a:pPr>
            <a:r>
              <a:rPr lang="en-US" sz="1200" b="0" i="0" dirty="0" err="1">
                <a:solidFill>
                  <a:schemeClr val="tx1"/>
                </a:solidFill>
                <a:latin typeface="Calibri"/>
                <a:cs typeface="Times New Roman"/>
              </a:rPr>
              <a:t>Esse</a:t>
            </a:r>
            <a:r>
              <a:rPr lang="en-US" sz="1200" b="0" i="0" dirty="0">
                <a:solidFill>
                  <a:schemeClr val="tx1"/>
                </a:solidFill>
                <a:latin typeface="Calibri"/>
                <a:cs typeface="Times New Roman"/>
              </a:rPr>
              <a:t> </a:t>
            </a:r>
            <a:r>
              <a:rPr lang="en-US" sz="1200" b="0" i="0" dirty="0" err="1">
                <a:solidFill>
                  <a:schemeClr val="tx1"/>
                </a:solidFill>
                <a:latin typeface="Calibri"/>
                <a:cs typeface="Times New Roman"/>
              </a:rPr>
              <a:t>recurso</a:t>
            </a:r>
            <a:r>
              <a:rPr lang="en-US" sz="1200" b="0" i="0" dirty="0">
                <a:solidFill>
                  <a:schemeClr val="tx1"/>
                </a:solidFill>
                <a:latin typeface="Calibri"/>
                <a:cs typeface="Times New Roman"/>
              </a:rPr>
              <a:t> </a:t>
            </a:r>
            <a:r>
              <a:rPr lang="en-US" sz="1200" b="0" i="0" dirty="0" err="1">
                <a:solidFill>
                  <a:schemeClr val="tx1"/>
                </a:solidFill>
                <a:latin typeface="Calibri"/>
                <a:cs typeface="Times New Roman"/>
              </a:rPr>
              <a:t>requer</a:t>
            </a:r>
            <a:r>
              <a:rPr lang="en-US" sz="1200" b="0" i="0" dirty="0">
                <a:solidFill>
                  <a:schemeClr val="tx1"/>
                </a:solidFill>
                <a:latin typeface="Calibri"/>
                <a:cs typeface="Times New Roman"/>
              </a:rPr>
              <a:t> o Windows 7 Enterprise no PC </a:t>
            </a:r>
            <a:r>
              <a:rPr lang="en-US" sz="1200" b="0" i="0" dirty="0" err="1">
                <a:solidFill>
                  <a:schemeClr val="tx1"/>
                </a:solidFill>
                <a:latin typeface="Calibri"/>
                <a:cs typeface="Times New Roman"/>
              </a:rPr>
              <a:t>cliente</a:t>
            </a:r>
            <a:r>
              <a:rPr lang="en-US" sz="1200" b="0" i="0" dirty="0">
                <a:solidFill>
                  <a:schemeClr val="tx1"/>
                </a:solidFill>
                <a:latin typeface="Calibri"/>
                <a:cs typeface="Times New Roman"/>
              </a:rPr>
              <a:t>.</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44</a:t>
            </a:fld>
            <a:endParaRPr lang="en-US" sz="1200" b="0" i="0">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45</a:t>
            </a:fld>
            <a:endParaRPr lang="en-US" sz="1200" b="0" i="0">
              <a:latin typeface="Calibri"/>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46</a:t>
            </a:fld>
            <a:endParaRPr lang="en-US" sz="1200" b="0" i="0">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O primeiro é um modelo ponto a ponto conhecido como Modo Distribuído. Nesse cenário, o conteúdo é armazenado em cache no escritório remoto, em computadores clientes com Windows 7.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Para habilitar o modo distribuído, cada cliente do Windows 7 mantém um cache do conteúdo que ele recuperou, e então disponibiliza esse conteúdo para outros clientes quando estes enviarem solicitações. O conteúdo só é fornecido se o solicitante for autorizado pelo servidor no data center, portanto a segurança por meio de direitos de acesso e autenticação é mantida. Assim, esse recurso reduz o tráfego na WAN, já que os serviços são feitos localmente nos dados armazenados em cache, melhorando ainda a capacidade de reação das aplicações.</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A desvantagem é que o conteúdo é armazenado em cache nos computadores clientes, portanto se o computador que armazena em cache não estiver disponível, esse conteúdo deve ser recuperado pela conexão WAN novamente.</a:t>
            </a: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4AA1BFEC-A6D8-423E-B0C7-A435522C03D1}" type="slidenum">
              <a:rPr lang="en-US" sz="1200" b="0" i="0">
                <a:latin typeface="Calibri"/>
                <a:ea typeface="+mn-ea"/>
                <a:cs typeface="+mn-cs"/>
              </a:rPr>
              <a:pPr algn="r">
                <a:spcBef>
                  <a:spcPts val="0"/>
                </a:spcBef>
                <a:spcAft>
                  <a:spcPts val="0"/>
                </a:spcAft>
                <a:buNone/>
              </a:pPr>
              <a:t>47</a:t>
            </a:fld>
            <a:endParaRPr lang="en-US" sz="1200" b="0" i="0">
              <a:latin typeface="Calibri"/>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l">
              <a:spcBef>
                <a:spcPts val="0"/>
              </a:spcBef>
              <a:spcAft>
                <a:spcPts val="0"/>
              </a:spcAft>
              <a:buNone/>
            </a:pPr>
            <a:r>
              <a:rPr lang="en-US" sz="1200" b="0" i="0">
                <a:solidFill>
                  <a:schemeClr val="tx1"/>
                </a:solidFill>
                <a:latin typeface="Calibri"/>
                <a:ea typeface="+mn-ea"/>
                <a:cs typeface="+mn-cs"/>
              </a:rPr>
              <a:t>No cenário conhecido como </a:t>
            </a:r>
            <a:r>
              <a:rPr lang="en-US" sz="1200" b="0" i="1">
                <a:solidFill>
                  <a:schemeClr val="tx1"/>
                </a:solidFill>
                <a:latin typeface="Calibri"/>
                <a:ea typeface="+mn-ea"/>
                <a:cs typeface="+mn-cs"/>
              </a:rPr>
              <a:t>cache hospedado</a:t>
            </a:r>
            <a:r>
              <a:rPr lang="en-US" sz="1200" b="0" i="0">
                <a:solidFill>
                  <a:schemeClr val="tx1"/>
                </a:solidFill>
                <a:latin typeface="Calibri"/>
                <a:ea typeface="+mn-ea"/>
                <a:cs typeface="+mn-cs"/>
              </a:rPr>
              <a:t>, o conteúdo é armazenado em cache no escritório remoto, em um servidor com Windows Server 2008 R2. A vantagem é que o servidor está sempre disponível, portanto o conteúdo armazenado em cache está sempre disponível. A não disponibilidade de qualquer computador cliente com Windows 7 não afeta a disponibilidade do cache de conteúdo, nem requer a recuperação do conteúdo pelo link da WAN novamente.</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Como funciona:</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O computador cliente com Windows 7 solicita informações que residem em outro local de um segmento de rede WAN.</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O computador cliente entra em contato com o computador que hospeda as informações em outro local.</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O computador que hospeda as informações devolve um conjunto de hashes ao computador cliente.</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O computador cliente envia uma solicitação de qualquer cópia armazenada em cache do arquivo, pela rede local, usando os hashes recuperados do computador que hospeda as informações.</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Se o conteúdo estiver no servidor Hosted Branch Cache (Cache Remoto Hospedado), este responde e o cliente recupera o conteúdo do cache local.</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Se o conteúdo não estiver no servidor Hosted Branch Cache (Cache Remoto Hospedado), este recupera o conteúdo, armazena em cache, e o cliente recupera o conteúdo do cache local.</a:t>
            </a:r>
          </a:p>
          <a:p>
            <a:pPr marL="228600" indent="-228600" algn="l">
              <a:spcBef>
                <a:spcPts val="0"/>
              </a:spcBef>
              <a:spcAft>
                <a:spcPts val="0"/>
              </a:spcAft>
              <a:buFont typeface="Calibri"/>
              <a:buAutoNum type="arabicPeriod"/>
            </a:pPr>
            <a:r>
              <a:rPr lang="en-US" sz="1200" b="0" i="0">
                <a:solidFill>
                  <a:schemeClr val="tx1"/>
                </a:solidFill>
                <a:latin typeface="Calibri"/>
                <a:ea typeface="+mn-ea"/>
                <a:cs typeface="+mn-cs"/>
              </a:rPr>
              <a:t>Solicitações posteriores do mesmo conteúdo são recuperadas do cache local.</a:t>
            </a:r>
          </a:p>
          <a:p>
            <a:pPr marL="228600" indent="-228600" algn="l">
              <a:spcBef>
                <a:spcPts val="0"/>
              </a:spcBef>
              <a:spcAft>
                <a:spcPts val="0"/>
              </a:spcAft>
              <a:buFont typeface="Calibri"/>
              <a:buAutoNum type="arabicPeriod"/>
            </a:pPr>
            <a:endParaRPr lang="en-US"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6D8107AF-F73B-4245-8238-3CEBDCD3311A}" type="slidenum">
              <a:rPr lang="en-US" sz="1200" b="0" i="0">
                <a:latin typeface="Calibri"/>
                <a:ea typeface="+mn-ea"/>
                <a:cs typeface="+mn-cs"/>
              </a:rPr>
              <a:pPr algn="r">
                <a:spcBef>
                  <a:spcPts val="0"/>
                </a:spcBef>
                <a:spcAft>
                  <a:spcPts val="0"/>
                </a:spcAft>
                <a:buNone/>
              </a:pPr>
              <a:t>48</a:t>
            </a:fld>
            <a:endParaRPr lang="en-US" sz="1200" b="0" i="0">
              <a:latin typeface="Calibri"/>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49</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lgn="l">
              <a:spcBef>
                <a:spcPts val="0"/>
              </a:spcBef>
              <a:spcAft>
                <a:spcPts val="0"/>
              </a:spcAft>
              <a:buNone/>
            </a:pPr>
            <a:r>
              <a:rPr lang="en-US" sz="1100" b="0" i="0" dirty="0" err="1">
                <a:solidFill>
                  <a:schemeClr val="tx1"/>
                </a:solidFill>
                <a:latin typeface="Calibri"/>
                <a:ea typeface="+mn-ea"/>
                <a:cs typeface="+mn-cs"/>
              </a:rPr>
              <a:t>Começando</a:t>
            </a:r>
            <a:r>
              <a:rPr lang="en-US" sz="1100" b="0" i="0" dirty="0">
                <a:solidFill>
                  <a:schemeClr val="tx1"/>
                </a:solidFill>
                <a:latin typeface="Calibri"/>
                <a:ea typeface="+mn-ea"/>
                <a:cs typeface="+mn-cs"/>
              </a:rPr>
              <a:t> no Windows Server 2008, a </a:t>
            </a:r>
            <a:r>
              <a:rPr lang="en-US" sz="1100" b="0" i="0" dirty="0" err="1">
                <a:solidFill>
                  <a:schemeClr val="tx1"/>
                </a:solidFill>
                <a:latin typeface="Calibri"/>
                <a:ea typeface="+mn-ea"/>
                <a:cs typeface="+mn-cs"/>
              </a:rPr>
              <a:t>virtualização</a:t>
            </a:r>
            <a:r>
              <a:rPr lang="en-US" sz="1100" b="0" i="0" dirty="0">
                <a:solidFill>
                  <a:schemeClr val="tx1"/>
                </a:solidFill>
                <a:latin typeface="Calibri"/>
                <a:ea typeface="+mn-ea"/>
                <a:cs typeface="+mn-cs"/>
              </a:rPr>
              <a:t> de </a:t>
            </a:r>
            <a:r>
              <a:rPr lang="en-US" sz="1100" b="0" i="0" dirty="0" err="1">
                <a:solidFill>
                  <a:schemeClr val="tx1"/>
                </a:solidFill>
                <a:latin typeface="Calibri"/>
                <a:ea typeface="+mn-ea"/>
                <a:cs typeface="+mn-cs"/>
              </a:rPr>
              <a:t>computadores</a:t>
            </a:r>
            <a:r>
              <a:rPr lang="en-US" sz="1100" b="0" i="0" dirty="0">
                <a:solidFill>
                  <a:schemeClr val="tx1"/>
                </a:solidFill>
                <a:latin typeface="Calibri"/>
                <a:ea typeface="+mn-ea"/>
                <a:cs typeface="+mn-cs"/>
              </a:rPr>
              <a:t> com a </a:t>
            </a:r>
            <a:r>
              <a:rPr lang="en-US" sz="1100" b="0" i="0" dirty="0" err="1">
                <a:solidFill>
                  <a:schemeClr val="tx1"/>
                </a:solidFill>
                <a:latin typeface="Calibri"/>
                <a:ea typeface="+mn-ea"/>
                <a:cs typeface="+mn-cs"/>
              </a:rPr>
              <a:t>tecnologia</a:t>
            </a:r>
            <a:r>
              <a:rPr lang="en-US" sz="1100" b="0" i="0" dirty="0">
                <a:solidFill>
                  <a:schemeClr val="tx1"/>
                </a:solidFill>
                <a:latin typeface="Calibri"/>
                <a:ea typeface="+mn-ea"/>
                <a:cs typeface="+mn-cs"/>
              </a:rPr>
              <a:t> Hyper-V se </a:t>
            </a:r>
            <a:r>
              <a:rPr lang="en-US" sz="1100" b="0" i="0" dirty="0" err="1">
                <a:solidFill>
                  <a:schemeClr val="tx1"/>
                </a:solidFill>
                <a:latin typeface="Calibri"/>
                <a:ea typeface="+mn-ea"/>
                <a:cs typeface="+mn-cs"/>
              </a:rPr>
              <a:t>tornou</a:t>
            </a:r>
            <a:r>
              <a:rPr lang="en-US" sz="1100" b="0" i="0" dirty="0">
                <a:solidFill>
                  <a:schemeClr val="tx1"/>
                </a:solidFill>
                <a:latin typeface="Calibri"/>
                <a:ea typeface="+mn-ea"/>
                <a:cs typeface="+mn-cs"/>
              </a:rPr>
              <a:t> parte </a:t>
            </a:r>
            <a:r>
              <a:rPr lang="en-US" sz="1100" b="0" i="0" dirty="0" err="1">
                <a:solidFill>
                  <a:schemeClr val="tx1"/>
                </a:solidFill>
                <a:latin typeface="Calibri"/>
                <a:ea typeface="+mn-ea"/>
                <a:cs typeface="+mn-cs"/>
              </a:rPr>
              <a:t>integrante</a:t>
            </a:r>
            <a:r>
              <a:rPr lang="en-US" sz="1100" b="0" i="0" dirty="0">
                <a:solidFill>
                  <a:schemeClr val="tx1"/>
                </a:solidFill>
                <a:latin typeface="Calibri"/>
                <a:ea typeface="+mn-ea"/>
                <a:cs typeface="+mn-cs"/>
              </a:rPr>
              <a:t> do </a:t>
            </a:r>
            <a:r>
              <a:rPr lang="en-US" sz="1100" b="0" i="0" dirty="0" err="1">
                <a:solidFill>
                  <a:schemeClr val="tx1"/>
                </a:solidFill>
                <a:latin typeface="Calibri"/>
                <a:ea typeface="+mn-ea"/>
                <a:cs typeface="+mn-cs"/>
              </a:rPr>
              <a:t>sistema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operacional</a:t>
            </a:r>
            <a:r>
              <a:rPr lang="en-US" sz="1100" b="0" i="0" dirty="0">
                <a:solidFill>
                  <a:schemeClr val="tx1"/>
                </a:solidFill>
                <a:latin typeface="Calibri"/>
                <a:ea typeface="+mn-ea"/>
                <a:cs typeface="+mn-cs"/>
              </a:rPr>
              <a:t>. Agora, o Hyper-V </a:t>
            </a:r>
            <a:r>
              <a:rPr lang="en-US" sz="1100" b="0" i="0" dirty="0" err="1">
                <a:solidFill>
                  <a:schemeClr val="tx1"/>
                </a:solidFill>
                <a:latin typeface="Calibri"/>
                <a:ea typeface="+mn-ea"/>
                <a:cs typeface="+mn-cs"/>
              </a:rPr>
              <a:t>foi</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atualizado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como</a:t>
            </a:r>
            <a:r>
              <a:rPr lang="en-US" sz="1100" b="0" i="0" dirty="0">
                <a:solidFill>
                  <a:schemeClr val="tx1"/>
                </a:solidFill>
                <a:latin typeface="Calibri"/>
                <a:ea typeface="+mn-ea"/>
                <a:cs typeface="+mn-cs"/>
              </a:rPr>
              <a:t> parte do Windows Server 2008 R2. </a:t>
            </a:r>
          </a:p>
          <a:p>
            <a:pPr algn="l">
              <a:spcBef>
                <a:spcPts val="0"/>
              </a:spcBef>
              <a:spcAft>
                <a:spcPts val="0"/>
              </a:spcAft>
              <a:buNone/>
            </a:pPr>
            <a:endParaRPr lang="en-US" sz="1100" dirty="0" smtClean="0"/>
          </a:p>
          <a:p>
            <a:pPr algn="l">
              <a:spcBef>
                <a:spcPts val="0"/>
              </a:spcBef>
              <a:spcAft>
                <a:spcPts val="0"/>
              </a:spcAft>
              <a:buNone/>
            </a:pPr>
            <a:r>
              <a:rPr lang="en-US" sz="1100" b="0" i="0" dirty="0">
                <a:solidFill>
                  <a:schemeClr val="tx1"/>
                </a:solidFill>
                <a:latin typeface="Calibri"/>
                <a:ea typeface="+mn-ea"/>
                <a:cs typeface="+mn-cs"/>
              </a:rPr>
              <a:t>O novo Hyper-V é a </a:t>
            </a:r>
            <a:r>
              <a:rPr lang="en-US" sz="1100" b="0" i="0" dirty="0" err="1">
                <a:solidFill>
                  <a:schemeClr val="tx1"/>
                </a:solidFill>
                <a:latin typeface="Calibri"/>
                <a:ea typeface="+mn-ea"/>
                <a:cs typeface="+mn-cs"/>
              </a:rPr>
              <a:t>tecnologia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capacitadora</a:t>
            </a:r>
            <a:r>
              <a:rPr lang="en-US" sz="1100" b="0" i="0" dirty="0">
                <a:solidFill>
                  <a:schemeClr val="tx1"/>
                </a:solidFill>
                <a:latin typeface="Calibri"/>
                <a:ea typeface="+mn-ea"/>
                <a:cs typeface="+mn-cs"/>
              </a:rPr>
              <a:t> de um dos </a:t>
            </a:r>
            <a:r>
              <a:rPr lang="en-US" sz="1100" b="0" i="0" dirty="0" err="1">
                <a:solidFill>
                  <a:schemeClr val="tx1"/>
                </a:solidFill>
                <a:latin typeface="Calibri"/>
                <a:ea typeface="+mn-ea"/>
                <a:cs typeface="+mn-cs"/>
              </a:rPr>
              <a:t>principais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recursos</a:t>
            </a:r>
            <a:r>
              <a:rPr lang="en-US" sz="1100" b="0" i="0" dirty="0">
                <a:solidFill>
                  <a:schemeClr val="tx1"/>
                </a:solidFill>
                <a:latin typeface="Calibri"/>
                <a:ea typeface="+mn-ea"/>
                <a:cs typeface="+mn-cs"/>
              </a:rPr>
              <a:t> do Windows Server 2008 R2: a </a:t>
            </a:r>
            <a:r>
              <a:rPr lang="en-US" sz="1100" b="0" i="0" dirty="0" smtClean="0">
                <a:solidFill>
                  <a:schemeClr val="tx1"/>
                </a:solidFill>
                <a:latin typeface="Calibri"/>
                <a:ea typeface="+mn-ea"/>
                <a:cs typeface="+mn-cs"/>
              </a:rPr>
              <a:t>Live Migration. </a:t>
            </a:r>
            <a:r>
              <a:rPr lang="en-US" sz="1100" b="0" i="0" dirty="0" err="1">
                <a:solidFill>
                  <a:schemeClr val="tx1"/>
                </a:solidFill>
                <a:latin typeface="Calibri"/>
                <a:ea typeface="+mn-ea"/>
                <a:cs typeface="+mn-cs"/>
              </a:rPr>
              <a:t>Ele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permite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as </a:t>
            </a:r>
            <a:r>
              <a:rPr lang="en-US" sz="1100" b="0" i="0" dirty="0" err="1">
                <a:solidFill>
                  <a:schemeClr val="tx1"/>
                </a:solidFill>
                <a:latin typeface="Calibri"/>
                <a:ea typeface="+mn-ea"/>
                <a:cs typeface="+mn-cs"/>
              </a:rPr>
              <a:t>máquinas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virtuais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sejam</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movidas</a:t>
            </a:r>
            <a:r>
              <a:rPr lang="en-US" sz="1100" b="0" i="0" dirty="0">
                <a:solidFill>
                  <a:schemeClr val="tx1"/>
                </a:solidFill>
                <a:latin typeface="Calibri"/>
                <a:ea typeface="+mn-ea"/>
                <a:cs typeface="+mn-cs"/>
              </a:rPr>
              <a:t> entre </a:t>
            </a:r>
            <a:r>
              <a:rPr lang="en-US" sz="1100" b="0" i="0" dirty="0" err="1">
                <a:solidFill>
                  <a:schemeClr val="tx1"/>
                </a:solidFill>
                <a:latin typeface="Calibri"/>
                <a:ea typeface="+mn-ea"/>
                <a:cs typeface="+mn-cs"/>
              </a:rPr>
              <a:t>nós</a:t>
            </a:r>
            <a:r>
              <a:rPr lang="en-US" sz="1100" b="0" i="0" dirty="0">
                <a:solidFill>
                  <a:schemeClr val="tx1"/>
                </a:solidFill>
                <a:latin typeface="Calibri"/>
                <a:ea typeface="+mn-ea"/>
                <a:cs typeface="+mn-cs"/>
              </a:rPr>
              <a:t> de cluster de failover </a:t>
            </a:r>
            <a:r>
              <a:rPr lang="en-US" sz="1100" b="0" i="0" dirty="0" err="1">
                <a:solidFill>
                  <a:schemeClr val="tx1"/>
                </a:solidFill>
                <a:latin typeface="Calibri"/>
                <a:ea typeface="+mn-ea"/>
                <a:cs typeface="+mn-cs"/>
              </a:rPr>
              <a:t>sem</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interrupção</a:t>
            </a:r>
            <a:r>
              <a:rPr lang="en-US" sz="1100" b="0" i="0" dirty="0">
                <a:solidFill>
                  <a:schemeClr val="tx1"/>
                </a:solidFill>
                <a:latin typeface="Calibri"/>
                <a:ea typeface="+mn-ea"/>
                <a:cs typeface="+mn-cs"/>
              </a:rPr>
              <a:t> dos </a:t>
            </a:r>
            <a:r>
              <a:rPr lang="en-US" sz="1100" b="0" i="0" dirty="0" err="1">
                <a:solidFill>
                  <a:schemeClr val="tx1"/>
                </a:solidFill>
                <a:latin typeface="Calibri"/>
                <a:ea typeface="+mn-ea"/>
                <a:cs typeface="+mn-cs"/>
              </a:rPr>
              <a:t>serviços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fornecidos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elas</a:t>
            </a:r>
            <a:r>
              <a:rPr lang="en-US" sz="1100" b="0" i="0" dirty="0">
                <a:solidFill>
                  <a:schemeClr val="tx1"/>
                </a:solidFill>
                <a:latin typeface="Calibri"/>
                <a:ea typeface="+mn-ea"/>
                <a:cs typeface="+mn-cs"/>
              </a:rPr>
              <a:t>. Os </a:t>
            </a:r>
            <a:r>
              <a:rPr lang="en-US" sz="1100" b="0" i="0" dirty="0" err="1">
                <a:solidFill>
                  <a:schemeClr val="tx1"/>
                </a:solidFill>
                <a:latin typeface="Calibri"/>
                <a:ea typeface="+mn-ea"/>
                <a:cs typeface="+mn-cs"/>
              </a:rPr>
              <a:t>usuários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conectados</a:t>
            </a:r>
            <a:r>
              <a:rPr lang="en-US" sz="1100" b="0" i="0" dirty="0">
                <a:solidFill>
                  <a:schemeClr val="tx1"/>
                </a:solidFill>
                <a:latin typeface="Calibri"/>
                <a:ea typeface="+mn-ea"/>
                <a:cs typeface="+mn-cs"/>
              </a:rPr>
              <a:t> à </a:t>
            </a:r>
            <a:r>
              <a:rPr lang="en-US" sz="1100" b="0" i="0" dirty="0" err="1">
                <a:solidFill>
                  <a:schemeClr val="tx1"/>
                </a:solidFill>
                <a:latin typeface="Calibri"/>
                <a:ea typeface="+mn-ea"/>
                <a:cs typeface="+mn-cs"/>
              </a:rPr>
              <a:t>máquina</a:t>
            </a:r>
            <a:r>
              <a:rPr lang="en-US" sz="1100" b="0" i="0" dirty="0">
                <a:solidFill>
                  <a:schemeClr val="tx1"/>
                </a:solidFill>
                <a:latin typeface="Calibri"/>
                <a:ea typeface="+mn-ea"/>
                <a:cs typeface="+mn-cs"/>
              </a:rPr>
              <a:t> virtual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está</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sendo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movida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vão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perceber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apenas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uma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pequena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queda</a:t>
            </a:r>
            <a:r>
              <a:rPr lang="en-US" sz="1100" b="0" i="0" dirty="0">
                <a:solidFill>
                  <a:schemeClr val="tx1"/>
                </a:solidFill>
                <a:latin typeface="Calibri"/>
                <a:ea typeface="+mn-ea"/>
                <a:cs typeface="+mn-cs"/>
              </a:rPr>
              <a:t> no </a:t>
            </a:r>
            <a:r>
              <a:rPr lang="en-US" sz="1100" b="0" i="0" dirty="0" err="1">
                <a:solidFill>
                  <a:schemeClr val="tx1"/>
                </a:solidFill>
                <a:latin typeface="Calibri"/>
                <a:ea typeface="+mn-ea"/>
                <a:cs typeface="+mn-cs"/>
              </a:rPr>
              <a:t>desempenho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durante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alguns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instantes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Fora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isso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eles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nem</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mesmo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saberão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máquina</a:t>
            </a:r>
            <a:r>
              <a:rPr lang="en-US" sz="1100" b="0" i="0" dirty="0">
                <a:solidFill>
                  <a:schemeClr val="tx1"/>
                </a:solidFill>
                <a:latin typeface="Calibri"/>
                <a:ea typeface="+mn-ea"/>
                <a:cs typeface="+mn-cs"/>
              </a:rPr>
              <a:t> virtual </a:t>
            </a:r>
            <a:r>
              <a:rPr lang="en-US" sz="1100" b="0" i="0" dirty="0" err="1">
                <a:solidFill>
                  <a:schemeClr val="tx1"/>
                </a:solidFill>
                <a:latin typeface="Calibri"/>
                <a:ea typeface="+mn-ea"/>
                <a:cs typeface="+mn-cs"/>
              </a:rPr>
              <a:t>foi</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movida</a:t>
            </a:r>
            <a:r>
              <a:rPr lang="en-US" sz="1100" b="0" i="0" dirty="0">
                <a:solidFill>
                  <a:schemeClr val="tx1"/>
                </a:solidFill>
                <a:latin typeface="Calibri"/>
                <a:ea typeface="+mn-ea"/>
                <a:cs typeface="+mn-cs"/>
              </a:rPr>
              <a:t> de um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físico</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outro</a:t>
            </a:r>
            <a:r>
              <a:rPr lang="en-US" sz="1100" b="0" i="0" dirty="0">
                <a:solidFill>
                  <a:schemeClr val="tx1"/>
                </a:solidFill>
                <a:latin typeface="Calibri"/>
                <a:ea typeface="+mn-ea"/>
                <a:cs typeface="+mn-cs"/>
              </a:rPr>
              <a:t>.</a:t>
            </a:r>
          </a:p>
          <a:p>
            <a:pPr algn="l">
              <a:spcBef>
                <a:spcPts val="0"/>
              </a:spcBef>
              <a:spcAft>
                <a:spcPts val="0"/>
              </a:spcAft>
              <a:buNone/>
            </a:pPr>
            <a:endParaRPr lang="en-US" sz="1100" dirty="0" smtClean="0"/>
          </a:p>
          <a:p>
            <a:pPr algn="l">
              <a:spcBef>
                <a:spcPts val="0"/>
              </a:spcBef>
              <a:spcAft>
                <a:spcPts val="0"/>
              </a:spcAft>
              <a:buNone/>
            </a:pPr>
            <a:r>
              <a:rPr lang="en-US" sz="1100" b="0" i="0" dirty="0" err="1">
                <a:solidFill>
                  <a:schemeClr val="tx1"/>
                </a:solidFill>
                <a:latin typeface="Calibri"/>
                <a:ea typeface="+mn-ea"/>
                <a:cs typeface="+mn-cs"/>
              </a:rPr>
              <a:t>Em</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uma</a:t>
            </a:r>
            <a:r>
              <a:rPr lang="en-US" sz="1100" b="0" i="0" baseline="0" dirty="0">
                <a:solidFill>
                  <a:schemeClr val="tx1"/>
                </a:solidFill>
                <a:latin typeface="Calibri"/>
                <a:ea typeface="+mn-ea"/>
                <a:cs typeface="+mn-cs"/>
              </a:rPr>
              <a:t> </a:t>
            </a:r>
            <a:r>
              <a:rPr lang="en-US" sz="1100" b="0" i="0" baseline="0" dirty="0" smtClean="0">
                <a:solidFill>
                  <a:schemeClr val="tx1"/>
                </a:solidFill>
                <a:latin typeface="Calibri"/>
                <a:ea typeface="+mn-ea"/>
                <a:cs typeface="+mn-cs"/>
              </a:rPr>
              <a:t>Live Migration </a:t>
            </a:r>
            <a:r>
              <a:rPr lang="en-US" sz="1100" b="0" i="0" baseline="0" dirty="0" err="1" smtClean="0">
                <a:solidFill>
                  <a:schemeClr val="tx1"/>
                </a:solidFill>
                <a:latin typeface="Calibri"/>
                <a:ea typeface="+mn-ea"/>
                <a:cs typeface="+mn-cs"/>
              </a:rPr>
              <a:t>comum</a:t>
            </a:r>
            <a:r>
              <a:rPr lang="en-US" sz="1100" b="0" i="0" baseline="0" dirty="0" smtClean="0">
                <a:solidFill>
                  <a:schemeClr val="tx1"/>
                </a:solidFill>
                <a:latin typeface="Calibri"/>
                <a:ea typeface="+mn-ea"/>
                <a:cs typeface="+mn-cs"/>
              </a:rPr>
              <a:t> </a:t>
            </a:r>
            <a:r>
              <a:rPr lang="en-US" sz="1100" b="0" i="0" baseline="0" dirty="0">
                <a:solidFill>
                  <a:schemeClr val="tx1"/>
                </a:solidFill>
                <a:latin typeface="Calibri"/>
                <a:ea typeface="+mn-ea"/>
                <a:cs typeface="+mn-cs"/>
              </a:rPr>
              <a:t>o </a:t>
            </a:r>
            <a:r>
              <a:rPr lang="en-US" sz="1100" b="0" i="0" baseline="0" dirty="0" err="1">
                <a:solidFill>
                  <a:schemeClr val="tx1"/>
                </a:solidFill>
                <a:latin typeface="Calibri"/>
                <a:ea typeface="+mn-ea"/>
                <a:cs typeface="+mn-cs"/>
              </a:rPr>
              <a:t>usuário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está</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conectado</a:t>
            </a:r>
            <a:r>
              <a:rPr lang="en-US" sz="1100" b="0" i="0" baseline="0" dirty="0">
                <a:solidFill>
                  <a:schemeClr val="tx1"/>
                </a:solidFill>
                <a:latin typeface="Calibri"/>
                <a:ea typeface="+mn-ea"/>
                <a:cs typeface="+mn-cs"/>
              </a:rPr>
              <a:t> a </a:t>
            </a:r>
            <a:r>
              <a:rPr lang="en-US" sz="1100" b="0" i="0" baseline="0" dirty="0" err="1">
                <a:solidFill>
                  <a:schemeClr val="tx1"/>
                </a:solidFill>
                <a:latin typeface="Calibri"/>
                <a:ea typeface="+mn-ea"/>
                <a:cs typeface="+mn-cs"/>
              </a:rPr>
              <a:t>uma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máquina</a:t>
            </a:r>
            <a:r>
              <a:rPr lang="en-US" sz="1100" b="0" i="0" baseline="0" dirty="0">
                <a:solidFill>
                  <a:schemeClr val="tx1"/>
                </a:solidFill>
                <a:latin typeface="Calibri"/>
                <a:ea typeface="+mn-ea"/>
                <a:cs typeface="+mn-cs"/>
              </a:rPr>
              <a:t> virtual no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de cluster 1. O </a:t>
            </a:r>
            <a:r>
              <a:rPr lang="en-US" sz="1100" b="0" i="0" baseline="0" dirty="0" err="1">
                <a:solidFill>
                  <a:schemeClr val="tx1"/>
                </a:solidFill>
                <a:latin typeface="Calibri"/>
                <a:ea typeface="+mn-ea"/>
                <a:cs typeface="+mn-cs"/>
              </a:rPr>
              <a:t>administrador</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começa</a:t>
            </a:r>
            <a:r>
              <a:rPr lang="en-US" sz="1100" b="0" i="0" baseline="0" dirty="0">
                <a:solidFill>
                  <a:schemeClr val="tx1"/>
                </a:solidFill>
                <a:latin typeface="Calibri"/>
                <a:ea typeface="+mn-ea"/>
                <a:cs typeface="+mn-cs"/>
              </a:rPr>
              <a:t> a </a:t>
            </a:r>
            <a:r>
              <a:rPr lang="en-US" sz="1100" b="0" i="0" baseline="0" dirty="0" smtClean="0">
                <a:solidFill>
                  <a:schemeClr val="tx1"/>
                </a:solidFill>
                <a:latin typeface="Calibri"/>
                <a:ea typeface="+mn-ea"/>
                <a:cs typeface="+mn-cs"/>
              </a:rPr>
              <a:t>Live Migration, </a:t>
            </a:r>
            <a:r>
              <a:rPr lang="en-US" sz="1100" b="0" i="0" baseline="0" dirty="0" err="1">
                <a:solidFill>
                  <a:schemeClr val="tx1"/>
                </a:solidFill>
                <a:latin typeface="Calibri"/>
                <a:ea typeface="+mn-ea"/>
                <a:cs typeface="+mn-cs"/>
              </a:rPr>
              <a:t>que</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copia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os</a:t>
            </a:r>
            <a:r>
              <a:rPr lang="en-US" sz="1100" b="0" i="0" baseline="0" dirty="0">
                <a:solidFill>
                  <a:schemeClr val="tx1"/>
                </a:solidFill>
                <a:latin typeface="Calibri"/>
                <a:ea typeface="+mn-ea"/>
                <a:cs typeface="+mn-cs"/>
              </a:rPr>
              <a:t> dados de </a:t>
            </a:r>
            <a:r>
              <a:rPr lang="en-US" sz="1100" b="0" i="0" baseline="0" dirty="0" err="1">
                <a:solidFill>
                  <a:schemeClr val="tx1"/>
                </a:solidFill>
                <a:latin typeface="Calibri"/>
                <a:ea typeface="+mn-ea"/>
                <a:cs typeface="+mn-cs"/>
              </a:rPr>
              <a:t>configuração</a:t>
            </a:r>
            <a:r>
              <a:rPr lang="en-US" sz="1100" b="0" i="0" baseline="0" dirty="0">
                <a:solidFill>
                  <a:schemeClr val="tx1"/>
                </a:solidFill>
                <a:latin typeface="Calibri"/>
                <a:ea typeface="+mn-ea"/>
                <a:cs typeface="+mn-cs"/>
              </a:rPr>
              <a:t> da </a:t>
            </a:r>
            <a:r>
              <a:rPr lang="en-US" sz="1100" b="0" i="0" baseline="0" dirty="0" err="1">
                <a:solidFill>
                  <a:schemeClr val="tx1"/>
                </a:solidFill>
                <a:latin typeface="Calibri"/>
                <a:ea typeface="+mn-ea"/>
                <a:cs typeface="+mn-cs"/>
              </a:rPr>
              <a:t>máquina</a:t>
            </a:r>
            <a:r>
              <a:rPr lang="en-US" sz="1100" b="0" i="0" baseline="0" dirty="0">
                <a:solidFill>
                  <a:schemeClr val="tx1"/>
                </a:solidFill>
                <a:latin typeface="Calibri"/>
                <a:ea typeface="+mn-ea"/>
                <a:cs typeface="+mn-cs"/>
              </a:rPr>
              <a:t> virtual, do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1 </a:t>
            </a:r>
            <a:r>
              <a:rPr lang="en-US" sz="1100" b="0" i="0" baseline="0" dirty="0" err="1">
                <a:solidFill>
                  <a:schemeClr val="tx1"/>
                </a:solidFill>
                <a:latin typeface="Calibri"/>
                <a:ea typeface="+mn-ea"/>
                <a:cs typeface="+mn-cs"/>
              </a:rPr>
              <a:t>para</a:t>
            </a:r>
            <a:r>
              <a:rPr lang="en-US" sz="1100" b="0" i="0" baseline="0" dirty="0">
                <a:solidFill>
                  <a:schemeClr val="tx1"/>
                </a:solidFill>
                <a:latin typeface="Calibri"/>
                <a:ea typeface="+mn-ea"/>
                <a:cs typeface="+mn-cs"/>
              </a:rPr>
              <a:t> 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2. </a:t>
            </a:r>
            <a:r>
              <a:rPr lang="en-US" sz="1100" b="0" i="0" baseline="0" dirty="0" err="1">
                <a:solidFill>
                  <a:schemeClr val="tx1"/>
                </a:solidFill>
                <a:latin typeface="Calibri"/>
                <a:ea typeface="+mn-ea"/>
                <a:cs typeface="+mn-cs"/>
              </a:rPr>
              <a:t>Então</a:t>
            </a:r>
            <a:r>
              <a:rPr lang="en-US" sz="1100" b="0" i="0" baseline="0" dirty="0">
                <a:solidFill>
                  <a:schemeClr val="tx1"/>
                </a:solidFill>
                <a:latin typeface="Calibri"/>
                <a:ea typeface="+mn-ea"/>
                <a:cs typeface="+mn-cs"/>
              </a:rPr>
              <a:t> um </a:t>
            </a:r>
            <a:r>
              <a:rPr lang="en-US" sz="1100" b="0" i="0" baseline="0" dirty="0" err="1">
                <a:solidFill>
                  <a:schemeClr val="tx1"/>
                </a:solidFill>
                <a:latin typeface="Calibri"/>
                <a:ea typeface="+mn-ea"/>
                <a:cs typeface="+mn-cs"/>
              </a:rPr>
              <a:t>instantâneo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da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memória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inicial</a:t>
            </a:r>
            <a:r>
              <a:rPr lang="en-US" sz="1100" b="0" i="0" baseline="0" dirty="0">
                <a:solidFill>
                  <a:schemeClr val="tx1"/>
                </a:solidFill>
                <a:latin typeface="Calibri"/>
                <a:ea typeface="+mn-ea"/>
                <a:cs typeface="+mn-cs"/>
              </a:rPr>
              <a:t> é </a:t>
            </a:r>
            <a:r>
              <a:rPr lang="en-US" sz="1100" b="0" i="0" baseline="0" dirty="0" err="1">
                <a:solidFill>
                  <a:schemeClr val="tx1"/>
                </a:solidFill>
                <a:latin typeface="Calibri"/>
                <a:ea typeface="+mn-ea"/>
                <a:cs typeface="+mn-cs"/>
              </a:rPr>
              <a:t>movido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ao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2. </a:t>
            </a:r>
            <a:r>
              <a:rPr lang="en-US" sz="1100" b="0" i="0" baseline="0" dirty="0" err="1">
                <a:solidFill>
                  <a:schemeClr val="tx1"/>
                </a:solidFill>
                <a:latin typeface="Calibri"/>
                <a:ea typeface="+mn-ea"/>
                <a:cs typeface="+mn-cs"/>
              </a:rPr>
              <a:t>Mas</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como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os</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usuários</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ainda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estão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conectados</a:t>
            </a:r>
            <a:r>
              <a:rPr lang="en-US" sz="1100" b="0" i="0" baseline="0" dirty="0">
                <a:solidFill>
                  <a:schemeClr val="tx1"/>
                </a:solidFill>
                <a:latin typeface="Calibri"/>
                <a:ea typeface="+mn-ea"/>
                <a:cs typeface="+mn-cs"/>
              </a:rPr>
              <a:t> e </a:t>
            </a:r>
            <a:r>
              <a:rPr lang="en-US" sz="1100" b="0" i="0" baseline="0" dirty="0" err="1">
                <a:solidFill>
                  <a:schemeClr val="tx1"/>
                </a:solidFill>
                <a:latin typeface="Calibri"/>
                <a:ea typeface="+mn-ea"/>
                <a:cs typeface="+mn-cs"/>
              </a:rPr>
              <a:t>interagindo</a:t>
            </a:r>
            <a:r>
              <a:rPr lang="en-US" sz="1100" b="0" i="0" baseline="0" dirty="0">
                <a:solidFill>
                  <a:schemeClr val="tx1"/>
                </a:solidFill>
                <a:latin typeface="Calibri"/>
                <a:ea typeface="+mn-ea"/>
                <a:cs typeface="+mn-cs"/>
              </a:rPr>
              <a:t> com 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1, o </a:t>
            </a:r>
            <a:r>
              <a:rPr lang="en-US" sz="1100" b="0" i="0" baseline="0" dirty="0" err="1">
                <a:solidFill>
                  <a:schemeClr val="tx1"/>
                </a:solidFill>
                <a:latin typeface="Calibri"/>
                <a:ea typeface="+mn-ea"/>
                <a:cs typeface="+mn-cs"/>
              </a:rPr>
              <a:t>estado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da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memória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muda</a:t>
            </a:r>
            <a:r>
              <a:rPr lang="en-US" sz="1100" b="0" i="0" baseline="0" dirty="0">
                <a:solidFill>
                  <a:schemeClr val="tx1"/>
                </a:solidFill>
                <a:latin typeface="Calibri"/>
                <a:ea typeface="+mn-ea"/>
                <a:cs typeface="+mn-cs"/>
              </a:rPr>
              <a:t>. Para </a:t>
            </a:r>
            <a:r>
              <a:rPr lang="en-US" sz="1100" b="0" i="0" baseline="0" dirty="0" err="1">
                <a:solidFill>
                  <a:schemeClr val="tx1"/>
                </a:solidFill>
                <a:latin typeface="Calibri"/>
                <a:ea typeface="+mn-ea"/>
                <a:cs typeface="+mn-cs"/>
              </a:rPr>
              <a:t>manter</a:t>
            </a:r>
            <a:r>
              <a:rPr lang="en-US" sz="1100" b="0" i="0" baseline="0" dirty="0">
                <a:solidFill>
                  <a:schemeClr val="tx1"/>
                </a:solidFill>
                <a:latin typeface="Calibri"/>
                <a:ea typeface="+mn-ea"/>
                <a:cs typeface="+mn-cs"/>
              </a:rPr>
              <a:t> a </a:t>
            </a:r>
            <a:r>
              <a:rPr lang="en-US" sz="1100" b="0" i="0" baseline="0" dirty="0" err="1">
                <a:solidFill>
                  <a:schemeClr val="tx1"/>
                </a:solidFill>
                <a:latin typeface="Calibri"/>
                <a:ea typeface="+mn-ea"/>
                <a:cs typeface="+mn-cs"/>
              </a:rPr>
              <a:t>migração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contínua</a:t>
            </a:r>
            <a:r>
              <a:rPr lang="en-US" sz="1100" b="0" i="0" baseline="0" dirty="0">
                <a:solidFill>
                  <a:schemeClr val="tx1"/>
                </a:solidFill>
                <a:latin typeface="Calibri"/>
                <a:ea typeface="+mn-ea"/>
                <a:cs typeface="+mn-cs"/>
              </a:rPr>
              <a:t>, 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1 e 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2 </a:t>
            </a:r>
            <a:r>
              <a:rPr lang="en-US" sz="1100" b="0" i="0" baseline="0" dirty="0" err="1">
                <a:solidFill>
                  <a:schemeClr val="tx1"/>
                </a:solidFill>
                <a:latin typeface="Calibri"/>
                <a:ea typeface="+mn-ea"/>
                <a:cs typeface="+mn-cs"/>
              </a:rPr>
              <a:t>devem</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realizar</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uma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sincronização</a:t>
            </a:r>
            <a:r>
              <a:rPr lang="en-US" sz="1100" b="0" i="0" baseline="0" dirty="0">
                <a:solidFill>
                  <a:schemeClr val="tx1"/>
                </a:solidFill>
                <a:latin typeface="Calibri"/>
                <a:ea typeface="+mn-ea"/>
                <a:cs typeface="+mn-cs"/>
              </a:rPr>
              <a:t> de </a:t>
            </a:r>
            <a:r>
              <a:rPr lang="en-US" sz="1100" b="0" i="0" baseline="0" dirty="0" err="1">
                <a:solidFill>
                  <a:schemeClr val="tx1"/>
                </a:solidFill>
                <a:latin typeface="Calibri"/>
                <a:ea typeface="+mn-ea"/>
                <a:cs typeface="+mn-cs"/>
              </a:rPr>
              <a:t>memória</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Quando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os</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dois</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estiverem</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completamente</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sincronizados</a:t>
            </a:r>
            <a:r>
              <a:rPr lang="en-US" sz="1100" b="0" i="0" baseline="0" dirty="0">
                <a:solidFill>
                  <a:schemeClr val="tx1"/>
                </a:solidFill>
                <a:latin typeface="Calibri"/>
                <a:ea typeface="+mn-ea"/>
                <a:cs typeface="+mn-cs"/>
              </a:rPr>
              <a:t>, o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1 </a:t>
            </a:r>
            <a:r>
              <a:rPr lang="en-US" sz="1100" b="0" i="0" baseline="0" dirty="0" err="1">
                <a:solidFill>
                  <a:schemeClr val="tx1"/>
                </a:solidFill>
                <a:latin typeface="Calibri"/>
                <a:ea typeface="+mn-ea"/>
                <a:cs typeface="+mn-cs"/>
              </a:rPr>
              <a:t>fica</a:t>
            </a:r>
            <a:r>
              <a:rPr lang="en-US" sz="1100" b="0" i="0" baseline="0" dirty="0">
                <a:solidFill>
                  <a:schemeClr val="tx1"/>
                </a:solidFill>
                <a:latin typeface="Calibri"/>
                <a:ea typeface="+mn-ea"/>
                <a:cs typeface="+mn-cs"/>
              </a:rPr>
              <a:t> offline e o </a:t>
            </a:r>
            <a:r>
              <a:rPr lang="en-US" sz="1100" b="0" i="0" baseline="0" dirty="0" err="1">
                <a:solidFill>
                  <a:schemeClr val="tx1"/>
                </a:solidFill>
                <a:latin typeface="Calibri"/>
                <a:ea typeface="+mn-ea"/>
                <a:cs typeface="+mn-cs"/>
              </a:rPr>
              <a:t>usuário</a:t>
            </a:r>
            <a:r>
              <a:rPr lang="en-US" sz="1100" b="0" i="0" baseline="0" dirty="0">
                <a:solidFill>
                  <a:schemeClr val="tx1"/>
                </a:solidFill>
                <a:latin typeface="Calibri"/>
                <a:ea typeface="+mn-ea"/>
                <a:cs typeface="+mn-cs"/>
              </a:rPr>
              <a:t> 1 é </a:t>
            </a:r>
            <a:r>
              <a:rPr lang="en-US" sz="1100" b="0" i="0" baseline="0" dirty="0" err="1">
                <a:solidFill>
                  <a:schemeClr val="tx1"/>
                </a:solidFill>
                <a:latin typeface="Calibri"/>
                <a:ea typeface="+mn-ea"/>
                <a:cs typeface="+mn-cs"/>
              </a:rPr>
              <a:t>instantaneamente</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conectado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ao</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nó</a:t>
            </a:r>
            <a:r>
              <a:rPr lang="en-US" sz="1100" b="0" i="0" baseline="0" dirty="0">
                <a:solidFill>
                  <a:schemeClr val="tx1"/>
                </a:solidFill>
                <a:latin typeface="Calibri"/>
                <a:ea typeface="+mn-ea"/>
                <a:cs typeface="+mn-cs"/>
              </a:rPr>
              <a:t> 2, </a:t>
            </a:r>
            <a:r>
              <a:rPr lang="en-US" sz="1100" b="0" i="0" baseline="0" dirty="0" err="1">
                <a:solidFill>
                  <a:schemeClr val="tx1"/>
                </a:solidFill>
                <a:latin typeface="Calibri"/>
                <a:ea typeface="+mn-ea"/>
                <a:cs typeface="+mn-cs"/>
              </a:rPr>
              <a:t>sem</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interrupção</a:t>
            </a:r>
            <a:r>
              <a:rPr lang="en-US" sz="1100" b="0" i="0" baseline="0" dirty="0">
                <a:solidFill>
                  <a:schemeClr val="tx1"/>
                </a:solidFill>
                <a:latin typeface="Calibri"/>
                <a:ea typeface="+mn-ea"/>
                <a:cs typeface="+mn-cs"/>
              </a:rPr>
              <a:t> de </a:t>
            </a:r>
            <a:r>
              <a:rPr lang="en-US" sz="1100" b="0" i="0" baseline="0" dirty="0" err="1">
                <a:solidFill>
                  <a:schemeClr val="tx1"/>
                </a:solidFill>
                <a:latin typeface="Calibri"/>
                <a:ea typeface="+mn-ea"/>
                <a:cs typeface="+mn-cs"/>
              </a:rPr>
              <a:t>serviços</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ou</a:t>
            </a:r>
            <a:r>
              <a:rPr lang="en-US" sz="1100" b="0" i="0" baseline="0" dirty="0">
                <a:solidFill>
                  <a:schemeClr val="tx1"/>
                </a:solidFill>
                <a:latin typeface="Calibri"/>
                <a:ea typeface="+mn-ea"/>
                <a:cs typeface="+mn-cs"/>
              </a:rPr>
              <a:t> tempo de </a:t>
            </a:r>
            <a:r>
              <a:rPr lang="en-US" sz="1100" b="0" i="0" baseline="0" dirty="0" err="1">
                <a:solidFill>
                  <a:schemeClr val="tx1"/>
                </a:solidFill>
                <a:latin typeface="Calibri"/>
                <a:ea typeface="+mn-ea"/>
                <a:cs typeface="+mn-cs"/>
              </a:rPr>
              <a:t>indisponibilidade</a:t>
            </a:r>
            <a:r>
              <a:rPr lang="en-US" sz="1100" b="0" i="0" baseline="0" dirty="0">
                <a:solidFill>
                  <a:schemeClr val="tx1"/>
                </a:solidFill>
                <a:latin typeface="Calibri"/>
                <a:ea typeface="+mn-ea"/>
                <a:cs typeface="+mn-cs"/>
              </a:rPr>
              <a:t> </a:t>
            </a:r>
            <a:r>
              <a:rPr lang="en-US" sz="1100" b="0" i="0" baseline="0" dirty="0" err="1">
                <a:solidFill>
                  <a:schemeClr val="tx1"/>
                </a:solidFill>
                <a:latin typeface="Calibri"/>
                <a:ea typeface="+mn-ea"/>
                <a:cs typeface="+mn-cs"/>
              </a:rPr>
              <a:t>perceptível</a:t>
            </a:r>
            <a:r>
              <a:rPr lang="en-US" sz="1100" b="0" i="0" baseline="0" dirty="0">
                <a:solidFill>
                  <a:schemeClr val="tx1"/>
                </a:solidFill>
                <a:latin typeface="Calibri"/>
                <a:ea typeface="+mn-ea"/>
                <a:cs typeface="+mn-cs"/>
              </a:rPr>
              <a:t>.</a:t>
            </a:r>
          </a:p>
          <a:p>
            <a:pPr algn="l">
              <a:spcBef>
                <a:spcPts val="0"/>
              </a:spcBef>
              <a:spcAft>
                <a:spcPts val="0"/>
              </a:spcAft>
              <a:buNone/>
            </a:pPr>
            <a:endParaRPr lang="en-US" sz="1100" dirty="0" smtClean="0"/>
          </a:p>
          <a:p>
            <a:pPr algn="l">
              <a:spcBef>
                <a:spcPts val="0"/>
              </a:spcBef>
              <a:spcAft>
                <a:spcPts val="0"/>
              </a:spcAft>
              <a:buNone/>
            </a:pPr>
            <a:r>
              <a:rPr lang="en-US" sz="1100" b="0" i="0" dirty="0" err="1">
                <a:solidFill>
                  <a:schemeClr val="tx1"/>
                </a:solidFill>
                <a:latin typeface="Calibri"/>
                <a:ea typeface="+mn-ea"/>
                <a:cs typeface="+mn-cs"/>
              </a:rPr>
              <a:t>Embora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não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seja</a:t>
            </a:r>
            <a:r>
              <a:rPr lang="en-US" sz="1100" b="0" i="0" dirty="0">
                <a:solidFill>
                  <a:schemeClr val="tx1"/>
                </a:solidFill>
                <a:latin typeface="Calibri"/>
                <a:ea typeface="+mn-ea"/>
                <a:cs typeface="+mn-cs"/>
              </a:rPr>
              <a:t> um </a:t>
            </a:r>
            <a:r>
              <a:rPr lang="en-US" sz="1100" b="0" i="0" dirty="0" err="1">
                <a:solidFill>
                  <a:schemeClr val="tx1"/>
                </a:solidFill>
                <a:latin typeface="Calibri"/>
                <a:ea typeface="+mn-ea"/>
                <a:cs typeface="+mn-cs"/>
              </a:rPr>
              <a:t>requisito</a:t>
            </a:r>
            <a:r>
              <a:rPr lang="en-US" sz="1100" b="0" i="0" dirty="0">
                <a:solidFill>
                  <a:schemeClr val="tx1"/>
                </a:solidFill>
                <a:latin typeface="Calibri"/>
                <a:ea typeface="+mn-ea"/>
                <a:cs typeface="+mn-cs"/>
              </a:rPr>
              <a:t>, a </a:t>
            </a:r>
            <a:r>
              <a:rPr lang="en-US" sz="1100" b="0" i="0" dirty="0" smtClean="0">
                <a:solidFill>
                  <a:schemeClr val="tx1"/>
                </a:solidFill>
                <a:latin typeface="Calibri"/>
                <a:ea typeface="+mn-ea"/>
                <a:cs typeface="+mn-cs"/>
              </a:rPr>
              <a:t>Live Migration </a:t>
            </a:r>
            <a:r>
              <a:rPr lang="en-US" sz="1100" b="0" i="0" dirty="0" err="1">
                <a:solidFill>
                  <a:schemeClr val="tx1"/>
                </a:solidFill>
                <a:latin typeface="Calibri"/>
                <a:ea typeface="+mn-ea"/>
                <a:cs typeface="+mn-cs"/>
              </a:rPr>
              <a:t>pode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utilizar</a:t>
            </a:r>
            <a:r>
              <a:rPr lang="en-US" sz="1100" b="0" i="0" baseline="0" dirty="0">
                <a:solidFill>
                  <a:schemeClr val="tx1"/>
                </a:solidFill>
                <a:latin typeface="Calibri"/>
                <a:ea typeface="+mn-ea"/>
                <a:cs typeface="+mn-cs"/>
              </a:rPr>
              <a:t> o</a:t>
            </a:r>
            <a:r>
              <a:rPr lang="en-US" sz="1100" b="0" i="0" dirty="0">
                <a:solidFill>
                  <a:schemeClr val="tx1"/>
                </a:solidFill>
                <a:latin typeface="Calibri"/>
                <a:ea typeface="+mn-ea"/>
                <a:cs typeface="+mn-cs"/>
              </a:rPr>
              <a:t> novo </a:t>
            </a:r>
            <a:r>
              <a:rPr lang="en-US" sz="1100" b="0" i="0" dirty="0" err="1">
                <a:solidFill>
                  <a:schemeClr val="tx1"/>
                </a:solidFill>
                <a:latin typeface="Calibri"/>
                <a:ea typeface="+mn-ea"/>
                <a:cs typeface="+mn-cs"/>
              </a:rPr>
              <a:t>recurso</a:t>
            </a:r>
            <a:r>
              <a:rPr lang="en-US" sz="1100" b="0" i="0" dirty="0">
                <a:solidFill>
                  <a:schemeClr val="tx1"/>
                </a:solidFill>
                <a:latin typeface="Calibri"/>
                <a:ea typeface="+mn-ea"/>
                <a:cs typeface="+mn-cs"/>
              </a:rPr>
              <a:t> de Volumes de Cluster </a:t>
            </a:r>
            <a:r>
              <a:rPr lang="en-US" sz="1100" b="0" i="0" dirty="0" err="1">
                <a:solidFill>
                  <a:schemeClr val="tx1"/>
                </a:solidFill>
                <a:latin typeface="Calibri"/>
                <a:ea typeface="+mn-ea"/>
                <a:cs typeface="+mn-cs"/>
              </a:rPr>
              <a:t>Compartilhado</a:t>
            </a:r>
            <a:r>
              <a:rPr lang="en-US" sz="1100" b="0" i="0" dirty="0">
                <a:solidFill>
                  <a:schemeClr val="tx1"/>
                </a:solidFill>
                <a:latin typeface="Calibri"/>
                <a:ea typeface="+mn-ea"/>
                <a:cs typeface="+mn-cs"/>
              </a:rPr>
              <a:t> no clustering de failover. </a:t>
            </a:r>
            <a:r>
              <a:rPr lang="en-US" sz="1100" b="0" i="0" dirty="0" err="1">
                <a:solidFill>
                  <a:schemeClr val="tx1"/>
                </a:solidFill>
                <a:latin typeface="Calibri"/>
                <a:ea typeface="+mn-ea"/>
                <a:cs typeface="+mn-cs"/>
              </a:rPr>
              <a:t>Esse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recurso</a:t>
            </a:r>
            <a:r>
              <a:rPr lang="en-US" sz="1100" b="0" i="0" dirty="0">
                <a:solidFill>
                  <a:schemeClr val="tx1"/>
                </a:solidFill>
                <a:latin typeface="Calibri"/>
                <a:ea typeface="+mn-ea"/>
                <a:cs typeface="+mn-cs"/>
              </a:rPr>
              <a:t> tem </a:t>
            </a:r>
            <a:r>
              <a:rPr lang="en-US" sz="1100" b="0" i="0" dirty="0" err="1">
                <a:solidFill>
                  <a:schemeClr val="tx1"/>
                </a:solidFill>
                <a:latin typeface="Calibri"/>
                <a:ea typeface="+mn-ea"/>
                <a:cs typeface="+mn-cs"/>
              </a:rPr>
              <a:t>suporte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para</a:t>
            </a:r>
            <a:r>
              <a:rPr lang="en-US" sz="1100" b="0" i="0" dirty="0">
                <a:solidFill>
                  <a:schemeClr val="tx1"/>
                </a:solidFill>
                <a:latin typeface="Calibri"/>
                <a:ea typeface="+mn-ea"/>
                <a:cs typeface="+mn-cs"/>
              </a:rPr>
              <a:t> um </a:t>
            </a:r>
            <a:r>
              <a:rPr lang="en-US" sz="1100" b="0" i="0" dirty="0" err="1">
                <a:solidFill>
                  <a:schemeClr val="tx1"/>
                </a:solidFill>
                <a:latin typeface="Calibri"/>
                <a:ea typeface="+mn-ea"/>
                <a:cs typeface="+mn-cs"/>
              </a:rPr>
              <a:t>sistema</a:t>
            </a:r>
            <a:r>
              <a:rPr lang="en-US" sz="1100" b="0" i="0" dirty="0">
                <a:solidFill>
                  <a:schemeClr val="tx1"/>
                </a:solidFill>
                <a:latin typeface="Calibri"/>
                <a:ea typeface="+mn-ea"/>
                <a:cs typeface="+mn-cs"/>
              </a:rPr>
              <a:t> de </a:t>
            </a:r>
            <a:r>
              <a:rPr lang="en-US" sz="1100" b="0" i="0" dirty="0" err="1">
                <a:solidFill>
                  <a:schemeClr val="tx1"/>
                </a:solidFill>
                <a:latin typeface="Calibri"/>
                <a:ea typeface="+mn-ea"/>
                <a:cs typeface="+mn-cs"/>
              </a:rPr>
              <a:t>arquivos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é </a:t>
            </a:r>
            <a:r>
              <a:rPr lang="en-US" sz="1100" b="0" i="0" dirty="0" err="1">
                <a:solidFill>
                  <a:schemeClr val="tx1"/>
                </a:solidFill>
                <a:latin typeface="Calibri"/>
                <a:ea typeface="+mn-ea"/>
                <a:cs typeface="+mn-cs"/>
              </a:rPr>
              <a:t>compartilhado</a:t>
            </a:r>
            <a:r>
              <a:rPr lang="en-US" sz="1100" b="0" i="0" dirty="0">
                <a:solidFill>
                  <a:schemeClr val="tx1"/>
                </a:solidFill>
                <a:latin typeface="Calibri"/>
                <a:ea typeface="+mn-ea"/>
                <a:cs typeface="+mn-cs"/>
              </a:rPr>
              <a:t> entre </a:t>
            </a:r>
            <a:r>
              <a:rPr lang="en-US" sz="1100" b="0" i="0" dirty="0" err="1">
                <a:solidFill>
                  <a:schemeClr val="tx1"/>
                </a:solidFill>
                <a:latin typeface="Calibri"/>
                <a:ea typeface="+mn-ea"/>
                <a:cs typeface="+mn-cs"/>
              </a:rPr>
              <a:t>nós</a:t>
            </a:r>
            <a:r>
              <a:rPr lang="en-US" sz="1100" b="0" i="0" dirty="0">
                <a:solidFill>
                  <a:schemeClr val="tx1"/>
                </a:solidFill>
                <a:latin typeface="Calibri"/>
                <a:ea typeface="+mn-ea"/>
                <a:cs typeface="+mn-cs"/>
              </a:rPr>
              <a:t> de cluster. </a:t>
            </a:r>
            <a:r>
              <a:rPr lang="en-US" sz="1100" b="0" i="0" dirty="0" err="1">
                <a:solidFill>
                  <a:schemeClr val="tx1"/>
                </a:solidFill>
                <a:latin typeface="Calibri"/>
                <a:ea typeface="+mn-ea"/>
                <a:cs typeface="+mn-cs"/>
              </a:rPr>
              <a:t>Ele</a:t>
            </a:r>
            <a:r>
              <a:rPr lang="en-US" sz="1100" b="0" i="0" dirty="0">
                <a:solidFill>
                  <a:schemeClr val="tx1"/>
                </a:solidFill>
                <a:latin typeface="Calibri"/>
                <a:ea typeface="+mn-ea"/>
                <a:cs typeface="+mn-cs"/>
              </a:rPr>
              <a:t> é </a:t>
            </a:r>
            <a:r>
              <a:rPr lang="en-US" sz="1100" b="0" i="0" dirty="0" err="1">
                <a:solidFill>
                  <a:schemeClr val="tx1"/>
                </a:solidFill>
                <a:latin typeface="Calibri"/>
                <a:ea typeface="+mn-ea"/>
                <a:cs typeface="+mn-cs"/>
              </a:rPr>
              <a:t>implementado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como</a:t>
            </a:r>
            <a:r>
              <a:rPr lang="en-US" sz="1100" b="0" i="0" dirty="0">
                <a:solidFill>
                  <a:schemeClr val="tx1"/>
                </a:solidFill>
                <a:latin typeface="Calibri"/>
                <a:ea typeface="+mn-ea"/>
                <a:cs typeface="+mn-cs"/>
              </a:rPr>
              <a:t> um driver de </a:t>
            </a:r>
            <a:r>
              <a:rPr lang="en-US" sz="1100" b="0" i="0" dirty="0" err="1">
                <a:solidFill>
                  <a:schemeClr val="tx1"/>
                </a:solidFill>
                <a:latin typeface="Calibri"/>
                <a:ea typeface="+mn-ea"/>
                <a:cs typeface="+mn-cs"/>
              </a:rPr>
              <a:t>filtro</a:t>
            </a:r>
            <a:r>
              <a:rPr lang="en-US" sz="1100" b="0" i="0" dirty="0">
                <a:solidFill>
                  <a:schemeClr val="tx1"/>
                </a:solidFill>
                <a:latin typeface="Calibri"/>
                <a:ea typeface="+mn-ea"/>
                <a:cs typeface="+mn-cs"/>
              </a:rPr>
              <a:t> no Windows Server 2008 R2. Com a </a:t>
            </a:r>
            <a:r>
              <a:rPr lang="en-US" sz="1100" b="0" i="0" dirty="0" smtClean="0">
                <a:solidFill>
                  <a:schemeClr val="tx1"/>
                </a:solidFill>
                <a:latin typeface="Calibri"/>
                <a:ea typeface="+mn-ea"/>
                <a:cs typeface="+mn-cs"/>
              </a:rPr>
              <a:t>Live Migration, </a:t>
            </a:r>
            <a:r>
              <a:rPr lang="en-US" sz="1100" b="0" i="0" dirty="0" err="1">
                <a:solidFill>
                  <a:schemeClr val="tx1"/>
                </a:solidFill>
                <a:latin typeface="Calibri"/>
                <a:ea typeface="+mn-ea"/>
                <a:cs typeface="+mn-cs"/>
              </a:rPr>
              <a:t>você</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pode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realizar</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manutenção</a:t>
            </a:r>
            <a:r>
              <a:rPr lang="en-US" sz="1100" b="0" i="0" dirty="0">
                <a:solidFill>
                  <a:schemeClr val="tx1"/>
                </a:solidFill>
                <a:latin typeface="Calibri"/>
                <a:ea typeface="+mn-ea"/>
                <a:cs typeface="+mn-cs"/>
              </a:rPr>
              <a:t> no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físico</a:t>
            </a:r>
            <a:r>
              <a:rPr lang="en-US" sz="1100" b="0" i="0" dirty="0">
                <a:solidFill>
                  <a:schemeClr val="tx1"/>
                </a:solidFill>
                <a:latin typeface="Calibri"/>
                <a:ea typeface="+mn-ea"/>
                <a:cs typeface="+mn-cs"/>
              </a:rPr>
              <a:t> original, </a:t>
            </a:r>
            <a:r>
              <a:rPr lang="en-US" sz="1100" b="0" i="0" dirty="0" err="1">
                <a:solidFill>
                  <a:schemeClr val="tx1"/>
                </a:solidFill>
                <a:latin typeface="Calibri"/>
                <a:ea typeface="+mn-ea"/>
                <a:cs typeface="+mn-cs"/>
              </a:rPr>
              <a:t>movendo</a:t>
            </a:r>
            <a:r>
              <a:rPr lang="en-US" sz="1100" b="0" i="0" dirty="0">
                <a:solidFill>
                  <a:schemeClr val="tx1"/>
                </a:solidFill>
                <a:latin typeface="Calibri"/>
                <a:ea typeface="+mn-ea"/>
                <a:cs typeface="+mn-cs"/>
              </a:rPr>
              <a:t> as </a:t>
            </a:r>
            <a:r>
              <a:rPr lang="en-US" sz="1100" b="0" i="0" dirty="0" err="1">
                <a:solidFill>
                  <a:schemeClr val="tx1"/>
                </a:solidFill>
                <a:latin typeface="Calibri"/>
                <a:ea typeface="+mn-ea"/>
                <a:cs typeface="+mn-cs"/>
              </a:rPr>
              <a:t>máquinas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virtuais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desse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para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outro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físico</a:t>
            </a:r>
            <a:r>
              <a:rPr lang="en-US" sz="1100" b="0" i="0" dirty="0">
                <a:solidFill>
                  <a:schemeClr val="tx1"/>
                </a:solidFill>
                <a:latin typeface="Calibri"/>
                <a:ea typeface="+mn-ea"/>
                <a:cs typeface="+mn-cs"/>
              </a:rPr>
              <a:t>. Como </a:t>
            </a:r>
            <a:r>
              <a:rPr lang="en-US" sz="1100" b="0" i="0" dirty="0" err="1">
                <a:solidFill>
                  <a:schemeClr val="tx1"/>
                </a:solidFill>
                <a:latin typeface="Calibri"/>
                <a:ea typeface="+mn-ea"/>
                <a:cs typeface="+mn-cs"/>
              </a:rPr>
              <a:t>não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há</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interrupção</a:t>
            </a:r>
            <a:r>
              <a:rPr lang="en-US" sz="1100" b="0" i="0" dirty="0">
                <a:solidFill>
                  <a:schemeClr val="tx1"/>
                </a:solidFill>
                <a:latin typeface="Calibri"/>
                <a:ea typeface="+mn-ea"/>
                <a:cs typeface="+mn-cs"/>
              </a:rPr>
              <a:t> de </a:t>
            </a:r>
            <a:r>
              <a:rPr lang="en-US" sz="1100" b="0" i="0" dirty="0" err="1">
                <a:solidFill>
                  <a:schemeClr val="tx1"/>
                </a:solidFill>
                <a:latin typeface="Calibri"/>
                <a:ea typeface="+mn-ea"/>
                <a:cs typeface="+mn-cs"/>
              </a:rPr>
              <a:t>serviço</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disponibilidade</a:t>
            </a:r>
            <a:r>
              <a:rPr lang="en-US" sz="1100" b="0" i="0" dirty="0">
                <a:solidFill>
                  <a:schemeClr val="tx1"/>
                </a:solidFill>
                <a:latin typeface="Calibri"/>
                <a:ea typeface="+mn-ea"/>
                <a:cs typeface="+mn-cs"/>
              </a:rPr>
              <a:t> é </a:t>
            </a:r>
            <a:r>
              <a:rPr lang="en-US" sz="1100" b="0" i="0" dirty="0" err="1">
                <a:solidFill>
                  <a:schemeClr val="tx1"/>
                </a:solidFill>
                <a:latin typeface="Calibri"/>
                <a:ea typeface="+mn-ea"/>
                <a:cs typeface="+mn-cs"/>
              </a:rPr>
              <a:t>sempre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alta</a:t>
            </a:r>
            <a:r>
              <a:rPr lang="en-US" sz="1100" b="0" i="0" dirty="0">
                <a:solidFill>
                  <a:schemeClr val="tx1"/>
                </a:solidFill>
                <a:latin typeface="Calibri"/>
                <a:ea typeface="+mn-ea"/>
                <a:cs typeface="+mn-cs"/>
              </a:rPr>
              <a:t>.</a:t>
            </a:r>
          </a:p>
          <a:p>
            <a:pPr algn="l">
              <a:spcBef>
                <a:spcPts val="0"/>
              </a:spcBef>
              <a:spcAft>
                <a:spcPts val="0"/>
              </a:spcAft>
              <a:buNone/>
            </a:pPr>
            <a:endParaRPr lang="en-US" sz="1100" dirty="0" smtClean="0"/>
          </a:p>
          <a:p>
            <a:pPr algn="l">
              <a:spcBef>
                <a:spcPts val="0"/>
              </a:spcBef>
              <a:spcAft>
                <a:spcPts val="0"/>
              </a:spcAft>
              <a:buNone/>
            </a:pPr>
            <a:r>
              <a:rPr lang="en-US" sz="1100" b="0" i="0" dirty="0" err="1">
                <a:solidFill>
                  <a:schemeClr val="tx1"/>
                </a:solidFill>
                <a:latin typeface="Calibri"/>
                <a:ea typeface="+mn-ea"/>
                <a:cs typeface="+mn-cs"/>
              </a:rPr>
              <a:t>Informações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Rápidas</a:t>
            </a:r>
            <a:r>
              <a:rPr lang="en-US" sz="1100" b="0" i="0" dirty="0">
                <a:solidFill>
                  <a:schemeClr val="tx1"/>
                </a:solidFill>
                <a:latin typeface="Calibri"/>
                <a:ea typeface="+mn-ea"/>
                <a:cs typeface="+mn-cs"/>
              </a:rPr>
              <a:t>:</a:t>
            </a:r>
          </a:p>
          <a:p>
            <a:pPr algn="l">
              <a:spcBef>
                <a:spcPts val="0"/>
              </a:spcBef>
              <a:spcAft>
                <a:spcPts val="0"/>
              </a:spcAft>
              <a:buNone/>
            </a:pPr>
            <a:endParaRPr lang="en-US" sz="1100" dirty="0" smtClean="0"/>
          </a:p>
          <a:p>
            <a:pPr marL="704088" lvl="1" indent="-320040" algn="l">
              <a:lnSpc>
                <a:spcPct val="90000"/>
              </a:lnSpc>
              <a:spcBef>
                <a:spcPts val="684"/>
              </a:spcBef>
              <a:spcAft>
                <a:spcPts val="0"/>
              </a:spcAft>
              <a:buClr>
                <a:srgbClr val="1F497D"/>
              </a:buClr>
              <a:buSzPct val="80000"/>
              <a:buFontTx/>
              <a:buBlip>
                <a:blip r:embed="rId3"/>
              </a:buBlip>
            </a:pPr>
            <a:r>
              <a:rPr lang="en-US" sz="1900" b="0" i="0" dirty="0">
                <a:solidFill>
                  <a:schemeClr val="tx1"/>
                </a:solidFill>
                <a:latin typeface="Calibri"/>
                <a:ea typeface="+mn-ea"/>
                <a:cs typeface="+mn-cs"/>
              </a:rPr>
              <a:t>Para </a:t>
            </a:r>
            <a:r>
              <a:rPr lang="en-US" sz="1900" b="0" i="0" dirty="0" err="1">
                <a:solidFill>
                  <a:schemeClr val="tx1"/>
                </a:solidFill>
                <a:latin typeface="Calibri"/>
                <a:ea typeface="+mn-ea"/>
                <a:cs typeface="+mn-cs"/>
              </a:rPr>
              <a:t>mudar</a:t>
            </a:r>
            <a:r>
              <a:rPr lang="en-US" sz="1900" b="0" i="0" dirty="0">
                <a:solidFill>
                  <a:schemeClr val="tx1"/>
                </a:solidFill>
                <a:latin typeface="Calibri"/>
                <a:ea typeface="+mn-ea"/>
                <a:cs typeface="+mn-cs"/>
              </a:rPr>
              <a:t> da Quick Migration (</a:t>
            </a:r>
            <a:r>
              <a:rPr lang="en-US" sz="1900" b="0" i="0" dirty="0" err="1">
                <a:solidFill>
                  <a:schemeClr val="tx1"/>
                </a:solidFill>
                <a:latin typeface="Calibri"/>
                <a:ea typeface="+mn-ea"/>
                <a:cs typeface="+mn-cs"/>
              </a:rPr>
              <a:t>Migração</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Rápida</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para</a:t>
            </a:r>
            <a:r>
              <a:rPr lang="en-US" sz="1900" b="0" i="0" dirty="0">
                <a:solidFill>
                  <a:schemeClr val="tx1"/>
                </a:solidFill>
                <a:latin typeface="Calibri"/>
                <a:ea typeface="+mn-ea"/>
                <a:cs typeface="+mn-cs"/>
              </a:rPr>
              <a:t> a Live Migration </a:t>
            </a:r>
            <a:r>
              <a:rPr lang="en-US" sz="1900" b="0" i="0" dirty="0" smtClean="0">
                <a:solidFill>
                  <a:schemeClr val="tx1"/>
                </a:solidFill>
                <a:latin typeface="Calibri"/>
                <a:ea typeface="+mn-ea"/>
                <a:cs typeface="+mn-cs"/>
              </a:rPr>
              <a:t>é </a:t>
            </a:r>
            <a:r>
              <a:rPr lang="en-US" sz="1900" b="0" i="0" dirty="0" err="1">
                <a:solidFill>
                  <a:schemeClr val="tx1"/>
                </a:solidFill>
                <a:latin typeface="Calibri"/>
                <a:ea typeface="+mn-ea"/>
                <a:cs typeface="+mn-cs"/>
              </a:rPr>
              <a:t>necessário</a:t>
            </a:r>
            <a:r>
              <a:rPr lang="en-US" sz="1900" b="0" i="0" dirty="0">
                <a:solidFill>
                  <a:schemeClr val="tx1"/>
                </a:solidFill>
                <a:latin typeface="Calibri"/>
                <a:ea typeface="+mn-ea"/>
                <a:cs typeface="+mn-cs"/>
              </a:rPr>
              <a:t>:</a:t>
            </a: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Alterar</a:t>
            </a:r>
            <a:r>
              <a:rPr lang="en-US" sz="1900" b="0" i="0" dirty="0">
                <a:solidFill>
                  <a:schemeClr val="tx1"/>
                </a:solidFill>
                <a:latin typeface="Calibri"/>
                <a:ea typeface="+mn-ea"/>
                <a:cs typeface="+mn-cs"/>
              </a:rPr>
              <a:t> as </a:t>
            </a:r>
            <a:r>
              <a:rPr lang="en-US" sz="1900" b="0" i="0" dirty="0" err="1">
                <a:solidFill>
                  <a:schemeClr val="tx1"/>
                </a:solidFill>
                <a:latin typeface="Calibri"/>
                <a:ea typeface="+mn-ea"/>
                <a:cs typeface="+mn-cs"/>
              </a:rPr>
              <a:t>máquinas</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virtuais</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Não</a:t>
            </a:r>
            <a:endParaRPr lang="en-US" sz="1900" b="0" i="0" dirty="0">
              <a:solidFill>
                <a:schemeClr val="tx1"/>
              </a:solidFill>
              <a:latin typeface="Calibri"/>
              <a:ea typeface="+mn-ea"/>
              <a:cs typeface="+mn-cs"/>
            </a:endParaRP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Alterar</a:t>
            </a:r>
            <a:r>
              <a:rPr lang="en-US" sz="1900" b="0" i="0" dirty="0">
                <a:solidFill>
                  <a:schemeClr val="tx1"/>
                </a:solidFill>
                <a:latin typeface="Calibri"/>
                <a:ea typeface="+mn-ea"/>
                <a:cs typeface="+mn-cs"/>
              </a:rPr>
              <a:t> a </a:t>
            </a:r>
            <a:r>
              <a:rPr lang="en-US" sz="1900" b="0" i="0" dirty="0" err="1" smtClean="0">
                <a:solidFill>
                  <a:schemeClr val="tx1"/>
                </a:solidFill>
                <a:latin typeface="Calibri"/>
                <a:ea typeface="+mn-ea"/>
                <a:cs typeface="+mn-cs"/>
              </a:rPr>
              <a:t>infraestrutura</a:t>
            </a:r>
            <a:r>
              <a:rPr lang="en-US" sz="1900" b="0" i="0" dirty="0" smtClean="0">
                <a:solidFill>
                  <a:schemeClr val="tx1"/>
                </a:solidFill>
                <a:latin typeface="Calibri"/>
                <a:ea typeface="+mn-ea"/>
                <a:cs typeface="+mn-cs"/>
              </a:rPr>
              <a:t> </a:t>
            </a:r>
            <a:r>
              <a:rPr lang="en-US" sz="1900" b="0" i="0" dirty="0">
                <a:solidFill>
                  <a:schemeClr val="tx1"/>
                </a:solidFill>
                <a:latin typeface="Calibri"/>
                <a:ea typeface="+mn-ea"/>
                <a:cs typeface="+mn-cs"/>
              </a:rPr>
              <a:t>de </a:t>
            </a:r>
            <a:r>
              <a:rPr lang="en-US" sz="1900" b="0" i="0" dirty="0" err="1">
                <a:solidFill>
                  <a:schemeClr val="tx1"/>
                </a:solidFill>
                <a:latin typeface="Calibri"/>
                <a:ea typeface="+mn-ea"/>
                <a:cs typeface="+mn-cs"/>
              </a:rPr>
              <a:t>armazenamento</a:t>
            </a:r>
            <a:r>
              <a:rPr lang="en-US" sz="1900" b="0" i="0" dirty="0">
                <a:solidFill>
                  <a:schemeClr val="tx1"/>
                </a:solidFill>
                <a:latin typeface="Calibri"/>
                <a:ea typeface="+mn-ea"/>
                <a:cs typeface="+mn-cs"/>
              </a:rPr>
              <a:t>:	Não</a:t>
            </a: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Alterar</a:t>
            </a:r>
            <a:r>
              <a:rPr lang="en-US" sz="1900" b="0" i="0" dirty="0">
                <a:solidFill>
                  <a:schemeClr val="tx1"/>
                </a:solidFill>
                <a:latin typeface="Calibri"/>
                <a:ea typeface="+mn-ea"/>
                <a:cs typeface="+mn-cs"/>
              </a:rPr>
              <a:t> a </a:t>
            </a:r>
            <a:r>
              <a:rPr lang="en-US" sz="1900" b="0" i="0" dirty="0" err="1" smtClean="0">
                <a:solidFill>
                  <a:schemeClr val="tx1"/>
                </a:solidFill>
                <a:latin typeface="Calibri"/>
                <a:ea typeface="+mn-ea"/>
                <a:cs typeface="+mn-cs"/>
              </a:rPr>
              <a:t>infraestrutura</a:t>
            </a:r>
            <a:r>
              <a:rPr lang="en-US" sz="1900" b="0" i="0" dirty="0" smtClean="0">
                <a:solidFill>
                  <a:schemeClr val="tx1"/>
                </a:solidFill>
                <a:latin typeface="Calibri"/>
                <a:ea typeface="+mn-ea"/>
                <a:cs typeface="+mn-cs"/>
              </a:rPr>
              <a:t> </a:t>
            </a:r>
            <a:r>
              <a:rPr lang="en-US" sz="1900" b="0" i="0" dirty="0">
                <a:solidFill>
                  <a:schemeClr val="tx1"/>
                </a:solidFill>
                <a:latin typeface="Calibri"/>
                <a:ea typeface="+mn-ea"/>
                <a:cs typeface="+mn-cs"/>
              </a:rPr>
              <a:t>de </a:t>
            </a:r>
            <a:r>
              <a:rPr lang="en-US" sz="1900" b="0" i="0" dirty="0" err="1">
                <a:solidFill>
                  <a:schemeClr val="tx1"/>
                </a:solidFill>
                <a:latin typeface="Calibri"/>
                <a:ea typeface="+mn-ea"/>
                <a:cs typeface="+mn-cs"/>
              </a:rPr>
              <a:t>rede</a:t>
            </a:r>
            <a:r>
              <a:rPr lang="en-US" sz="1900" b="0" i="0" dirty="0">
                <a:solidFill>
                  <a:schemeClr val="tx1"/>
                </a:solidFill>
                <a:latin typeface="Calibri"/>
                <a:ea typeface="+mn-ea"/>
                <a:cs typeface="+mn-cs"/>
              </a:rPr>
              <a:t>:	Não</a:t>
            </a: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Atualizar</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para</a:t>
            </a:r>
            <a:r>
              <a:rPr lang="en-US" sz="1900" b="0" i="0" dirty="0">
                <a:solidFill>
                  <a:schemeClr val="tx1"/>
                </a:solidFill>
                <a:latin typeface="Calibri"/>
                <a:ea typeface="+mn-ea"/>
                <a:cs typeface="+mn-cs"/>
              </a:rPr>
              <a:t> o Windows 7 Hyper-V:	</a:t>
            </a:r>
            <a:r>
              <a:rPr lang="en-US" sz="1900" b="0" i="0" dirty="0" err="1">
                <a:solidFill>
                  <a:schemeClr val="tx1"/>
                </a:solidFill>
                <a:latin typeface="Calibri"/>
                <a:ea typeface="+mn-ea"/>
                <a:cs typeface="+mn-cs"/>
              </a:rPr>
              <a:t>Sim</a:t>
            </a:r>
            <a:endParaRPr lang="en-US" sz="1900" b="0" i="0" dirty="0">
              <a:solidFill>
                <a:schemeClr val="tx1"/>
              </a:solidFill>
              <a:latin typeface="Calibri"/>
              <a:ea typeface="+mn-ea"/>
              <a:cs typeface="+mn-cs"/>
            </a:endParaRPr>
          </a:p>
          <a:p>
            <a:pPr algn="l">
              <a:spcBef>
                <a:spcPts val="0"/>
              </a:spcBef>
              <a:spcAft>
                <a:spcPts val="0"/>
              </a:spcAft>
              <a:buNone/>
            </a:pPr>
            <a:endParaRPr lang="en-US" sz="1100"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A13AE9E9-87B6-4499-9ECB-26D4D8912E17}" type="slidenum">
              <a:rPr lang="en-US" sz="1200" b="0" i="0">
                <a:latin typeface="Calibri"/>
                <a:ea typeface="+mn-ea"/>
                <a:cs typeface="+mn-cs"/>
              </a:rPr>
              <a:pPr algn="r">
                <a:spcBef>
                  <a:spcPts val="0"/>
                </a:spcBef>
                <a:spcAft>
                  <a:spcPts val="0"/>
                </a:spcAft>
                <a:buNone/>
              </a:pPr>
              <a:t>5</a:t>
            </a:fld>
            <a:endParaRPr lang="en-US" sz="1200" b="0" i="0">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50</a:t>
            </a:fld>
            <a:endParaRPr lang="en-US" sz="1200" b="0" i="0">
              <a:latin typeface="Calibri"/>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lgn="l">
              <a:spcBef>
                <a:spcPts val="0"/>
              </a:spcBef>
              <a:spcAft>
                <a:spcPts val="0"/>
              </a:spcAft>
              <a:buNone/>
            </a:pPr>
            <a:r>
              <a:rPr lang="en-US" sz="1200" b="1" i="0">
                <a:solidFill>
                  <a:schemeClr val="tx1"/>
                </a:solidFill>
                <a:latin typeface="Calibri"/>
                <a:ea typeface="+mn-ea"/>
                <a:cs typeface="+mn-cs"/>
              </a:rPr>
              <a:t>Maior Proteção para Unidades Removíveis</a:t>
            </a:r>
          </a:p>
          <a:p>
            <a:pPr algn="l">
              <a:spcBef>
                <a:spcPts val="0"/>
              </a:spcBef>
              <a:spcAft>
                <a:spcPts val="0"/>
              </a:spcAft>
              <a:buNone/>
            </a:pPr>
            <a:r>
              <a:rPr lang="en-US" sz="1200" b="0" i="0">
                <a:solidFill>
                  <a:schemeClr val="tx1"/>
                </a:solidFill>
                <a:latin typeface="Calibri"/>
                <a:ea typeface="+mn-ea"/>
                <a:cs typeface="+mn-cs"/>
              </a:rPr>
              <a:t>No Windows 7, você pode usar o BitLocker para criptografar unidades removíveis, como discos rígidos eSATA, discos rígidos USB, drivers "thumb" (elevador) USB ou unidades flash compactas. Assim você protege as informações armazenadas na mídia removível com o mesmo nível de segurança do volume do sistema operacional.</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Maior Prevenção contra Perda de Dados para Usuários Móveis</a:t>
            </a:r>
          </a:p>
          <a:p>
            <a:pPr algn="l">
              <a:spcBef>
                <a:spcPts val="0"/>
              </a:spcBef>
              <a:spcAft>
                <a:spcPts val="0"/>
              </a:spcAft>
              <a:buNone/>
            </a:pPr>
            <a:r>
              <a:rPr lang="en-US" sz="1200" b="0" i="0">
                <a:solidFill>
                  <a:schemeClr val="tx1"/>
                </a:solidFill>
                <a:latin typeface="Calibri"/>
                <a:ea typeface="+mn-ea"/>
                <a:cs typeface="+mn-cs"/>
              </a:rPr>
              <a:t>O recurso Arquivos Offline permite designar arquivos e pastas armazenados em pastas compartilhadas da rede para uso mesmo quando estas não estiverem disponíveis (offline). Por exemplo, um usuário móvel desconecta um laptop da intranet e trabalha em um local remoto. No Window Server 2008 RTM e no Windows Vista esse recurso é configurado no modo online por padrão. No Window Server 2008 e no Windows 7 esse recurso é configurado no modo offline por padrão.</a:t>
            </a:r>
          </a:p>
          <a:p>
            <a:pPr algn="l">
              <a:spcBef>
                <a:spcPts val="0"/>
              </a:spcBef>
              <a:spcAft>
                <a:spcPts val="0"/>
              </a:spcAft>
              <a:buNone/>
            </a:pPr>
            <a:endParaRPr lang="en-US" dirty="0" smtClean="0"/>
          </a:p>
          <a:p>
            <a:pPr algn="l">
              <a:spcBef>
                <a:spcPts val="0"/>
              </a:spcBef>
              <a:spcAft>
                <a:spcPts val="0"/>
              </a:spcAft>
              <a:buNone/>
            </a:pPr>
            <a:r>
              <a:rPr lang="en-US" sz="1200" b="1" i="0">
                <a:solidFill>
                  <a:schemeClr val="tx1"/>
                </a:solidFill>
                <a:latin typeface="Calibri"/>
                <a:ea typeface="+mn-ea"/>
                <a:cs typeface="+mn-cs"/>
              </a:rPr>
              <a:t>Maior Disponibilidade para Serviços de Configuração de IP Automatizados</a:t>
            </a:r>
          </a:p>
          <a:p>
            <a:pPr algn="l">
              <a:spcBef>
                <a:spcPts val="0"/>
              </a:spcBef>
              <a:spcAft>
                <a:spcPts val="0"/>
              </a:spcAft>
              <a:buNone/>
            </a:pPr>
            <a:r>
              <a:rPr lang="en-US" sz="1200" b="0" i="0">
                <a:solidFill>
                  <a:schemeClr val="tx1"/>
                </a:solidFill>
                <a:latin typeface="Calibri"/>
                <a:ea typeface="+mn-ea"/>
                <a:cs typeface="+mn-cs"/>
              </a:rPr>
              <a:t>Os tradicionais serviços DHCP estão sujeitos a interrupções, porque o banco de dados que contém as informações sobre concessão de DHCP está armazenado em apenas um computador. Se ele falhar, o banco de dados de concessão de DHCP fica inacessível e os computadores não podem renovar suas concessões de DHCP. No Windows Server 2008 R2 e no Windows 7, o recurso Failover de DHCP foi incluído para diminuir as interrupções na configuração de IP em decorrência de falhas no servidor DHCP. Esse recurso é uma implementação do protocolo Failover de DHCP, que é um rascunho de IETF (Internet Engineering Task Force). </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No recurso Failover de DHCP, dois computadores que fornecem serviços de Servidor DHCP sincronizam as informações de concessão de DHCP. Um dos computadores é designado como o servidor DHCP primário e o outro como o servidor DHCP secundário, o que é similar ao conceito dos servidores WINS primário e secundário. Quando os computadores solicitam a configuração de IP, o servidor DHCP primário responde por padrão. Se o primário falhar, os computadores recebem informações de configuração de IP do servidor DHCP secundário, até que o primário seja restaurado.  </a:t>
            </a:r>
          </a:p>
          <a:p>
            <a:pPr algn="l">
              <a:spcBef>
                <a:spcPts val="0"/>
              </a:spcBef>
              <a:spcAft>
                <a:spcPts val="0"/>
              </a:spcAft>
              <a:buNone/>
            </a:pPr>
            <a:r>
              <a:rPr lang="en-US" sz="1200" b="0" i="0">
                <a:solidFill>
                  <a:schemeClr val="tx1"/>
                </a:solidFill>
                <a:latin typeface="Calibri"/>
                <a:ea typeface="+mn-ea"/>
                <a:cs typeface="+mn-cs"/>
              </a:rPr>
              <a:t> </a:t>
            </a:r>
          </a:p>
          <a:p>
            <a:pPr algn="l">
              <a:spcBef>
                <a:spcPts val="0"/>
              </a:spcBef>
              <a:spcAft>
                <a:spcPts val="0"/>
              </a:spcAft>
              <a:buNone/>
            </a:pPr>
            <a:r>
              <a:rPr lang="en-US" sz="1200" b="1" i="0">
                <a:solidFill>
                  <a:schemeClr val="tx1"/>
                </a:solidFill>
                <a:latin typeface="Calibri"/>
                <a:ea typeface="+mn-ea"/>
                <a:cs typeface="+mn-cs"/>
              </a:rPr>
              <a:t>Mais Segurança para Serviços DNS</a:t>
            </a:r>
          </a:p>
          <a:p>
            <a:pPr algn="l">
              <a:spcBef>
                <a:spcPts val="0"/>
              </a:spcBef>
              <a:spcAft>
                <a:spcPts val="0"/>
              </a:spcAft>
              <a:buNone/>
            </a:pPr>
            <a:r>
              <a:rPr lang="en-US" sz="1200" b="0" i="0">
                <a:solidFill>
                  <a:schemeClr val="tx1"/>
                </a:solidFill>
                <a:latin typeface="Calibri"/>
                <a:ea typeface="+mn-ea"/>
                <a:cs typeface="+mn-cs"/>
              </a:rPr>
              <a:t>Uma das tarefas mais difíceis na resolução de nomes DNS é determinar se um registro DNS obtido de um servidor DNS é legítimo. Muitos ataques de negação de serviço ou falsificação podem ser realizados pela interceptação de consultas DNS e pelo retorno de respostas DNS não legítimas.</a:t>
            </a:r>
          </a:p>
          <a:p>
            <a:pPr algn="l">
              <a:spcBef>
                <a:spcPts val="0"/>
              </a:spcBef>
              <a:spcAft>
                <a:spcPts val="0"/>
              </a:spcAft>
              <a:buNone/>
            </a:pPr>
            <a:r>
              <a:rPr lang="en-US" sz="1200" b="0" i="0">
                <a:solidFill>
                  <a:schemeClr val="tx1"/>
                </a:solidFill>
                <a:latin typeface="Calibri"/>
                <a:ea typeface="+mn-ea"/>
                <a:cs typeface="+mn-cs"/>
              </a:rPr>
              <a:t>O recurso DNSSEC do Windows Server 2008 R2 e do Windows 7 permitem ao Cliente DNS verificar a autenticidade de um registro DNS, e realizar uma verificação de integridade das respostas da consulta DNS. Os registros DNS em uma zona DNS protegida incluem um conjunto de chaves privadas que são enviadas como registros de recurso DNS dos serviços do Servidor DNS no Windows Server 2008 R2 e no Windows 7. O cliente DNS pode autenticar a zona através das chaves públicas. Esse método evita a interceptação de consultas DNS e o retorno de respostas DNS não legítimas de um servidor DNS não confiável.</a:t>
            </a:r>
          </a:p>
          <a:p>
            <a:pPr algn="l">
              <a:spcBef>
                <a:spcPts val="0"/>
              </a:spcBef>
              <a:spcAft>
                <a:spcPts val="0"/>
              </a:spcAft>
              <a:buNone/>
            </a:pPr>
            <a:endParaRPr lang="en-US" dirty="0"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6D125329-3199-4684-8DF2-AD3EA7D8D58E}" type="slidenum">
              <a:rPr lang="en-US" sz="1200" b="0" i="0">
                <a:latin typeface="Calibri"/>
                <a:ea typeface="+mn-ea"/>
                <a:cs typeface="+mn-cs"/>
              </a:rPr>
              <a:pPr algn="r">
                <a:spcBef>
                  <a:spcPts val="0"/>
                </a:spcBef>
                <a:spcAft>
                  <a:spcPts val="0"/>
                </a:spcAft>
                <a:buNone/>
              </a:pPr>
              <a:t>51</a:t>
            </a:fld>
            <a:endParaRPr lang="en-US" sz="1200" b="0" i="0">
              <a:latin typeface="Calibri"/>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C802782-ADFB-4C90-A530-D3ECA0DBEE91}" type="slidenum">
              <a:rPr lang="en-US" sz="1200" b="0" i="0">
                <a:latin typeface="Calibri"/>
                <a:ea typeface="+mn-ea"/>
                <a:cs typeface="+mn-cs"/>
              </a:rPr>
              <a:pPr algn="r">
                <a:spcBef>
                  <a:spcPts val="0"/>
                </a:spcBef>
                <a:spcAft>
                  <a:spcPts val="0"/>
                </a:spcAft>
                <a:buNone/>
              </a:pPr>
              <a:t>52</a:t>
            </a:fld>
            <a:endParaRPr lang="en-US" sz="1200" b="0" i="0">
              <a:latin typeface="Calibri"/>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dirty="0">
                <a:solidFill>
                  <a:schemeClr val="tx1"/>
                </a:solidFill>
                <a:latin typeface="Calibri"/>
                <a:ea typeface="+mn-ea"/>
                <a:cs typeface="+mn-cs"/>
              </a:rPr>
              <a:t>O Microsoft Windows Server 2008 R2 </a:t>
            </a:r>
            <a:r>
              <a:rPr lang="en-US" sz="1200" b="0" i="0" dirty="0" err="1">
                <a:solidFill>
                  <a:schemeClr val="tx1"/>
                </a:solidFill>
                <a:latin typeface="Calibri"/>
                <a:ea typeface="+mn-ea"/>
                <a:cs typeface="+mn-cs"/>
              </a:rPr>
              <a:t>dá</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Profissionais</a:t>
            </a:r>
            <a:r>
              <a:rPr lang="en-US" sz="1200" b="0" i="0" dirty="0">
                <a:solidFill>
                  <a:schemeClr val="tx1"/>
                </a:solidFill>
                <a:latin typeface="Calibri"/>
                <a:ea typeface="+mn-ea"/>
                <a:cs typeface="+mn-cs"/>
              </a:rPr>
              <a:t> de TI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controle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sobre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sua</a:t>
            </a:r>
            <a:r>
              <a:rPr lang="en-US" sz="1200" b="0" i="0" dirty="0">
                <a:solidFill>
                  <a:schemeClr val="tx1"/>
                </a:solidFill>
                <a:latin typeface="Calibri"/>
                <a:ea typeface="+mn-ea"/>
                <a:cs typeface="+mn-cs"/>
              </a:rPr>
              <a:t> </a:t>
            </a:r>
            <a:r>
              <a:rPr lang="en-US" sz="1200" b="0" i="0" dirty="0" err="1" smtClean="0">
                <a:solidFill>
                  <a:schemeClr val="tx1"/>
                </a:solidFill>
                <a:latin typeface="Calibri"/>
                <a:ea typeface="+mn-ea"/>
                <a:cs typeface="+mn-cs"/>
              </a:rPr>
              <a:t>infraestrutura</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de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rede</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fornece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base </a:t>
            </a:r>
            <a:r>
              <a:rPr lang="en-US" sz="1200" b="0" i="0" dirty="0" err="1">
                <a:solidFill>
                  <a:schemeClr val="tx1"/>
                </a:solidFill>
                <a:latin typeface="Calibri"/>
                <a:ea typeface="+mn-ea"/>
                <a:cs typeface="+mn-cs"/>
              </a:rPr>
              <a:t>corporativa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cargas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 Microsoft </a:t>
            </a:r>
            <a:r>
              <a:rPr lang="en-US" sz="1200" b="0" i="0" dirty="0" err="1">
                <a:solidFill>
                  <a:schemeClr val="tx1"/>
                </a:solidFill>
                <a:latin typeface="Calibri"/>
                <a:ea typeface="+mn-ea"/>
                <a:cs typeface="+mn-cs"/>
              </a:rPr>
              <a:t>capacita</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organizações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fornecer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ricas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experiências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Web com </a:t>
            </a:r>
            <a:r>
              <a:rPr lang="en-US" sz="1200" b="0" i="0" dirty="0" err="1">
                <a:solidFill>
                  <a:schemeClr val="tx1"/>
                </a:solidFill>
                <a:latin typeface="Calibri"/>
                <a:ea typeface="+mn-ea"/>
                <a:cs typeface="+mn-cs"/>
              </a:rPr>
              <a:t>eficiência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reduzindo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quantia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esforço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administrar</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dar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suporte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às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baseadas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Web. As </a:t>
            </a:r>
            <a:r>
              <a:rPr lang="en-US" sz="1200" b="0" i="0" dirty="0" err="1">
                <a:solidFill>
                  <a:schemeClr val="tx1"/>
                </a:solidFill>
                <a:latin typeface="Calibri"/>
                <a:ea typeface="+mn-ea"/>
                <a:cs typeface="+mn-cs"/>
              </a:rPr>
              <a:t>excelentes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tecnologias</a:t>
            </a:r>
            <a:r>
              <a:rPr lang="en-US" sz="1200" b="0" i="0" dirty="0">
                <a:solidFill>
                  <a:schemeClr val="tx1"/>
                </a:solidFill>
                <a:latin typeface="Calibri"/>
                <a:ea typeface="+mn-ea"/>
                <a:cs typeface="+mn-cs"/>
              </a:rPr>
              <a:t> de Virtualização do Windows Server 2008 R2 </a:t>
            </a:r>
            <a:r>
              <a:rPr lang="en-US" sz="1200" b="0" i="0" dirty="0" err="1">
                <a:solidFill>
                  <a:schemeClr val="tx1"/>
                </a:solidFill>
                <a:latin typeface="Calibri"/>
                <a:ea typeface="+mn-ea"/>
                <a:cs typeface="+mn-cs"/>
              </a:rPr>
              <a:t>permitem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aumentar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índices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consolidação</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servidores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reduzir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quantia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esforço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administrativo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necessária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gerenciar</a:t>
            </a:r>
            <a:r>
              <a:rPr lang="en-US" sz="1200" b="0" i="0" dirty="0">
                <a:solidFill>
                  <a:schemeClr val="tx1"/>
                </a:solidFill>
                <a:latin typeface="Calibri"/>
                <a:ea typeface="+mn-ea"/>
                <a:cs typeface="+mn-cs"/>
              </a:rPr>
              <a:t> a </a:t>
            </a:r>
            <a:r>
              <a:rPr lang="en-US" sz="1200" b="0" i="0" dirty="0" err="1" smtClean="0">
                <a:solidFill>
                  <a:schemeClr val="tx1"/>
                </a:solidFill>
                <a:latin typeface="Calibri"/>
                <a:ea typeface="+mn-ea"/>
                <a:cs typeface="+mn-cs"/>
              </a:rPr>
              <a:t>infraestrutura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das </a:t>
            </a:r>
            <a:r>
              <a:rPr lang="en-US" sz="1200" b="0" i="0" dirty="0" err="1">
                <a:solidFill>
                  <a:schemeClr val="tx1"/>
                </a:solidFill>
                <a:latin typeface="Calibri"/>
                <a:ea typeface="+mn-ea"/>
                <a:cs typeface="+mn-cs"/>
              </a:rPr>
              <a:t>melhorias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automação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administração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 o Windows Server 2008 R2 </a:t>
            </a:r>
            <a:r>
              <a:rPr lang="en-US" sz="1200" b="0" i="0" dirty="0" err="1">
                <a:solidFill>
                  <a:schemeClr val="tx1"/>
                </a:solidFill>
                <a:latin typeface="Calibri"/>
                <a:ea typeface="+mn-ea"/>
                <a:cs typeface="+mn-cs"/>
              </a:rPr>
              <a:t>ajuda</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organizações</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poupar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dinheiro</a:t>
            </a:r>
            <a:r>
              <a:rPr lang="en-US" sz="1200" b="0" i="0" dirty="0">
                <a:solidFill>
                  <a:schemeClr val="tx1"/>
                </a:solidFill>
                <a:latin typeface="Calibri"/>
                <a:ea typeface="+mn-ea"/>
                <a:cs typeface="+mn-cs"/>
              </a:rPr>
              <a:t> e tempo, </a:t>
            </a:r>
            <a:r>
              <a:rPr lang="en-US" sz="1200" b="0" i="0" dirty="0" err="1">
                <a:solidFill>
                  <a:schemeClr val="tx1"/>
                </a:solidFill>
                <a:latin typeface="Calibri"/>
                <a:ea typeface="+mn-ea"/>
                <a:cs typeface="+mn-cs"/>
              </a:rPr>
              <a:t>reduzindo</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despesas</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viagens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diminuindo</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consumo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energia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automatizando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tarefas</a:t>
            </a:r>
            <a:r>
              <a:rPr lang="en-US" sz="1200" b="0" i="0" dirty="0">
                <a:solidFill>
                  <a:schemeClr val="tx1"/>
                </a:solidFill>
                <a:latin typeface="Calibri"/>
                <a:ea typeface="+mn-ea"/>
                <a:cs typeface="+mn-cs"/>
              </a:rPr>
              <a:t> de TI </a:t>
            </a:r>
            <a:r>
              <a:rPr lang="en-US" sz="1200" b="0" i="0" dirty="0" err="1">
                <a:solidFill>
                  <a:schemeClr val="tx1"/>
                </a:solidFill>
                <a:latin typeface="Calibri"/>
                <a:ea typeface="+mn-ea"/>
                <a:cs typeface="+mn-cs"/>
              </a:rPr>
              <a:t>repetitivas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combinada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sistema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operacional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Windows 7, a </a:t>
            </a:r>
            <a:r>
              <a:rPr lang="en-US" sz="1200" b="0" i="0" dirty="0" err="1" smtClean="0">
                <a:solidFill>
                  <a:schemeClr val="tx1"/>
                </a:solidFill>
                <a:latin typeface="Calibri"/>
                <a:ea typeface="+mn-ea"/>
                <a:cs typeface="+mn-cs"/>
              </a:rPr>
              <a:t>Infraestrutura</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Virtual do Windows Server 2008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fornecer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funcionários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qualquer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lugar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dados 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mesmo</a:t>
            </a:r>
            <a:r>
              <a:rPr lang="en-US" sz="1200" b="0" i="0" dirty="0">
                <a:solidFill>
                  <a:schemeClr val="tx1"/>
                </a:solidFill>
                <a:latin typeface="Calibri"/>
                <a:ea typeface="+mn-ea"/>
                <a:cs typeface="+mn-cs"/>
              </a:rPr>
              <a:t> tempo </a:t>
            </a:r>
            <a:r>
              <a:rPr lang="en-US" sz="1200" b="0" i="0" dirty="0" err="1">
                <a:solidFill>
                  <a:schemeClr val="tx1"/>
                </a:solidFill>
                <a:latin typeface="Calibri"/>
                <a:ea typeface="+mn-ea"/>
                <a:cs typeface="+mn-cs"/>
              </a:rPr>
              <a:t>manter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segurança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sistemas</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empresa</a:t>
            </a:r>
            <a:r>
              <a:rPr lang="en-US" sz="1200" b="0" i="0" dirty="0">
                <a:solidFill>
                  <a:schemeClr val="tx1"/>
                </a:solidFill>
                <a:latin typeface="Calibri"/>
                <a:ea typeface="+mn-ea"/>
                <a:cs typeface="+mn-cs"/>
              </a:rPr>
              <a:t>.</a:t>
            </a:r>
          </a:p>
          <a:p>
            <a:pPr algn="l">
              <a:spcBef>
                <a:spcPts val="0"/>
              </a:spcBef>
              <a:spcAft>
                <a:spcPts val="0"/>
              </a:spcAft>
              <a:buNone/>
            </a:pP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794AA117-3D50-4C98-81BE-0942DD61D314}" type="slidenum">
              <a:rPr lang="en-US" sz="1200" b="0" i="0">
                <a:latin typeface="Calibri"/>
                <a:ea typeface="+mn-ea"/>
                <a:cs typeface="+mn-cs"/>
              </a:rPr>
              <a:pPr algn="r">
                <a:spcBef>
                  <a:spcPts val="0"/>
                </a:spcBef>
                <a:spcAft>
                  <a:spcPts val="0"/>
                </a:spcAft>
                <a:buNone/>
              </a:pPr>
              <a:t>53</a:t>
            </a:fld>
            <a:endParaRPr lang="en-US" sz="1200" b="0" i="0">
              <a:latin typeface="Calibri"/>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pitchFamily="34" charset="0"/>
            </a:endParaRPr>
          </a:p>
        </p:txBody>
      </p:sp>
      <p:sp>
        <p:nvSpPr>
          <p:cNvPr id="67588" name="Header Placeholder 3"/>
          <p:cNvSpPr>
            <a:spLocks noGrp="1"/>
          </p:cNvSpPr>
          <p:nvPr>
            <p:ph type="hdr" sz="quarter"/>
          </p:nvPr>
        </p:nvSpPr>
        <p:spPr/>
        <p:txBody>
          <a:bodyPr/>
          <a:lstStyle/>
          <a:p>
            <a:pPr>
              <a:defRPr/>
            </a:pPr>
            <a:endParaRPr lang="en-US" smtClean="0">
              <a:latin typeface="Segoe Semibold"/>
            </a:endParaRPr>
          </a:p>
        </p:txBody>
      </p:sp>
      <p:sp>
        <p:nvSpPr>
          <p:cNvPr id="67589" name="Date Placeholder 4"/>
          <p:cNvSpPr>
            <a:spLocks noGrp="1"/>
          </p:cNvSpPr>
          <p:nvPr>
            <p:ph type="dt" sz="quarter" idx="1"/>
          </p:nvPr>
        </p:nvSpPr>
        <p:spPr/>
        <p:txBody>
          <a:bodyPr/>
          <a:lstStyle/>
          <a:p>
            <a:pPr algn="r">
              <a:spcBef>
                <a:spcPts val="0"/>
              </a:spcBef>
              <a:spcAft>
                <a:spcPts val="0"/>
              </a:spcAft>
              <a:buNone/>
            </a:pPr>
            <a:fld id="{50DD775D-F923-4BD4-A99D-A0AAD4E39617}" type="datetime8">
              <a:rPr lang="en-US" sz="1200" b="0" i="0">
                <a:latin typeface="Segoe Semibold"/>
                <a:ea typeface="+mn-ea"/>
                <a:cs typeface="+mn-cs"/>
              </a:rPr>
              <a:pPr algn="r">
                <a:spcBef>
                  <a:spcPts val="0"/>
                </a:spcBef>
                <a:spcAft>
                  <a:spcPts val="0"/>
                </a:spcAft>
                <a:buNone/>
              </a:pPr>
              <a:t>3/23/2009 3:43 PM</a:t>
            </a:fld>
            <a:endParaRPr lang="en-US" sz="1200" b="0" i="0">
              <a:latin typeface="Segoe Semibold"/>
              <a:ea typeface="+mn-ea"/>
              <a:cs typeface="+mn-cs"/>
            </a:endParaRPr>
          </a:p>
        </p:txBody>
      </p:sp>
      <p:sp>
        <p:nvSpPr>
          <p:cNvPr id="67590" name="Slide Number Placeholder 6"/>
          <p:cNvSpPr>
            <a:spLocks noGrp="1"/>
          </p:cNvSpPr>
          <p:nvPr>
            <p:ph type="sldNum" sz="quarter" idx="5"/>
          </p:nvPr>
        </p:nvSpPr>
        <p:spPr/>
        <p:txBody>
          <a:bodyPr/>
          <a:lstStyle/>
          <a:p>
            <a:pPr algn="r">
              <a:spcBef>
                <a:spcPts val="0"/>
              </a:spcBef>
              <a:spcAft>
                <a:spcPts val="0"/>
              </a:spcAft>
              <a:buNone/>
            </a:pPr>
            <a:fld id="{2F1D7899-DD11-40D6-9C18-34359DB17FD5}" type="slidenum">
              <a:rPr lang="en-US" sz="1200" b="0" i="0">
                <a:latin typeface="Segoe Semibold"/>
                <a:ea typeface="+mn-ea"/>
                <a:cs typeface="+mn-cs"/>
              </a:rPr>
              <a:pPr algn="r">
                <a:spcBef>
                  <a:spcPts val="0"/>
                </a:spcBef>
                <a:spcAft>
                  <a:spcPts val="0"/>
                </a:spcAft>
                <a:buNone/>
              </a:pPr>
              <a:t>54</a:t>
            </a:fld>
            <a:endParaRPr lang="en-US" sz="1200" b="0" i="0">
              <a:latin typeface="Segoe Semibold"/>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lgn="l">
              <a:spcBef>
                <a:spcPts val="0"/>
              </a:spcBef>
              <a:spcAft>
                <a:spcPts val="0"/>
              </a:spcAft>
              <a:buNone/>
            </a:pPr>
            <a:r>
              <a:rPr lang="en-US" sz="1100" b="0" i="0" dirty="0" err="1">
                <a:solidFill>
                  <a:schemeClr val="tx1"/>
                </a:solidFill>
                <a:latin typeface="Calibri"/>
                <a:ea typeface="+mn-ea"/>
                <a:cs typeface="+mn-cs"/>
              </a:rPr>
              <a:t>Começando</a:t>
            </a:r>
            <a:r>
              <a:rPr lang="en-US" sz="1100" b="0" i="0" dirty="0">
                <a:solidFill>
                  <a:schemeClr val="tx1"/>
                </a:solidFill>
                <a:latin typeface="Calibri"/>
                <a:ea typeface="+mn-ea"/>
                <a:cs typeface="+mn-cs"/>
              </a:rPr>
              <a:t> no Windows Server 2008, a </a:t>
            </a:r>
            <a:r>
              <a:rPr lang="en-US" sz="1100" b="0" i="0" dirty="0" err="1">
                <a:solidFill>
                  <a:schemeClr val="tx1"/>
                </a:solidFill>
                <a:latin typeface="Calibri"/>
                <a:ea typeface="+mn-ea"/>
                <a:cs typeface="+mn-cs"/>
              </a:rPr>
              <a:t>virtualização</a:t>
            </a:r>
            <a:r>
              <a:rPr lang="en-US" sz="1100" b="0" i="0" dirty="0">
                <a:solidFill>
                  <a:schemeClr val="tx1"/>
                </a:solidFill>
                <a:latin typeface="Calibri"/>
                <a:ea typeface="+mn-ea"/>
                <a:cs typeface="+mn-cs"/>
              </a:rPr>
              <a:t> de </a:t>
            </a:r>
            <a:r>
              <a:rPr lang="en-US" sz="1100" b="0" i="0" dirty="0" err="1">
                <a:solidFill>
                  <a:schemeClr val="tx1"/>
                </a:solidFill>
                <a:latin typeface="Calibri"/>
                <a:ea typeface="+mn-ea"/>
                <a:cs typeface="+mn-cs"/>
              </a:rPr>
              <a:t>computadores</a:t>
            </a:r>
            <a:r>
              <a:rPr lang="en-US" sz="1100" b="0" i="0" dirty="0">
                <a:solidFill>
                  <a:schemeClr val="tx1"/>
                </a:solidFill>
                <a:latin typeface="Calibri"/>
                <a:ea typeface="+mn-ea"/>
                <a:cs typeface="+mn-cs"/>
              </a:rPr>
              <a:t> com a </a:t>
            </a:r>
            <a:r>
              <a:rPr lang="en-US" sz="1100" b="0" i="0" dirty="0" err="1">
                <a:solidFill>
                  <a:schemeClr val="tx1"/>
                </a:solidFill>
                <a:latin typeface="Calibri"/>
                <a:ea typeface="+mn-ea"/>
                <a:cs typeface="+mn-cs"/>
              </a:rPr>
              <a:t>tecnologia</a:t>
            </a:r>
            <a:r>
              <a:rPr lang="en-US" sz="1100" b="0" i="0" dirty="0">
                <a:solidFill>
                  <a:schemeClr val="tx1"/>
                </a:solidFill>
                <a:latin typeface="Calibri"/>
                <a:ea typeface="+mn-ea"/>
                <a:cs typeface="+mn-cs"/>
              </a:rPr>
              <a:t> Hyper-V se </a:t>
            </a:r>
            <a:r>
              <a:rPr lang="en-US" sz="1100" b="0" i="0" dirty="0" err="1">
                <a:solidFill>
                  <a:schemeClr val="tx1"/>
                </a:solidFill>
                <a:latin typeface="Calibri"/>
                <a:ea typeface="+mn-ea"/>
                <a:cs typeface="+mn-cs"/>
              </a:rPr>
              <a:t>tornou</a:t>
            </a:r>
            <a:r>
              <a:rPr lang="en-US" sz="1100" b="0" i="0" dirty="0">
                <a:solidFill>
                  <a:schemeClr val="tx1"/>
                </a:solidFill>
                <a:latin typeface="Calibri"/>
                <a:ea typeface="+mn-ea"/>
                <a:cs typeface="+mn-cs"/>
              </a:rPr>
              <a:t> parte </a:t>
            </a:r>
            <a:r>
              <a:rPr lang="en-US" sz="1100" b="0" i="0" dirty="0" err="1">
                <a:solidFill>
                  <a:schemeClr val="tx1"/>
                </a:solidFill>
                <a:latin typeface="Calibri"/>
                <a:ea typeface="+mn-ea"/>
                <a:cs typeface="+mn-cs"/>
              </a:rPr>
              <a:t>integrante</a:t>
            </a:r>
            <a:r>
              <a:rPr lang="en-US" sz="1100" b="0" i="0" dirty="0">
                <a:solidFill>
                  <a:schemeClr val="tx1"/>
                </a:solidFill>
                <a:latin typeface="Calibri"/>
                <a:ea typeface="+mn-ea"/>
                <a:cs typeface="+mn-cs"/>
              </a:rPr>
              <a:t> do </a:t>
            </a:r>
            <a:r>
              <a:rPr lang="en-US" sz="1100" b="0" i="0" dirty="0" err="1">
                <a:solidFill>
                  <a:schemeClr val="tx1"/>
                </a:solidFill>
                <a:latin typeface="Calibri"/>
                <a:ea typeface="+mn-ea"/>
                <a:cs typeface="+mn-cs"/>
              </a:rPr>
              <a:t>sistema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operacional</a:t>
            </a:r>
            <a:r>
              <a:rPr lang="en-US" sz="1100" b="0" i="0" dirty="0">
                <a:solidFill>
                  <a:schemeClr val="tx1"/>
                </a:solidFill>
                <a:latin typeface="Calibri"/>
                <a:ea typeface="+mn-ea"/>
                <a:cs typeface="+mn-cs"/>
              </a:rPr>
              <a:t>. Agora, o Hyper-V </a:t>
            </a:r>
            <a:r>
              <a:rPr lang="en-US" sz="1100" b="0" i="0" dirty="0" err="1">
                <a:solidFill>
                  <a:schemeClr val="tx1"/>
                </a:solidFill>
                <a:latin typeface="Calibri"/>
                <a:ea typeface="+mn-ea"/>
                <a:cs typeface="+mn-cs"/>
              </a:rPr>
              <a:t>foi</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atualizado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como</a:t>
            </a:r>
            <a:r>
              <a:rPr lang="en-US" sz="1100" b="0" i="0" dirty="0">
                <a:solidFill>
                  <a:schemeClr val="tx1"/>
                </a:solidFill>
                <a:latin typeface="Calibri"/>
                <a:ea typeface="+mn-ea"/>
                <a:cs typeface="+mn-cs"/>
              </a:rPr>
              <a:t> parte do Windows Server 2008 R2. </a:t>
            </a:r>
          </a:p>
          <a:p>
            <a:pPr algn="l">
              <a:spcBef>
                <a:spcPts val="0"/>
              </a:spcBef>
              <a:spcAft>
                <a:spcPts val="0"/>
              </a:spcAft>
              <a:buNone/>
            </a:pPr>
            <a:endParaRPr lang="en-US" sz="1100" dirty="0" smtClean="0"/>
          </a:p>
          <a:p>
            <a:pPr algn="l">
              <a:spcBef>
                <a:spcPts val="0"/>
              </a:spcBef>
              <a:spcAft>
                <a:spcPts val="0"/>
              </a:spcAft>
              <a:buNone/>
            </a:pPr>
            <a:r>
              <a:rPr lang="en-US" sz="1100" b="0" i="0" dirty="0">
                <a:solidFill>
                  <a:schemeClr val="tx1"/>
                </a:solidFill>
                <a:latin typeface="Calibri"/>
                <a:ea typeface="+mn-ea"/>
                <a:cs typeface="+mn-cs"/>
              </a:rPr>
              <a:t>O novo Hyper-V é a </a:t>
            </a:r>
            <a:r>
              <a:rPr lang="en-US" sz="1100" b="0" i="0" dirty="0" err="1">
                <a:solidFill>
                  <a:schemeClr val="tx1"/>
                </a:solidFill>
                <a:latin typeface="Calibri"/>
                <a:ea typeface="+mn-ea"/>
                <a:cs typeface="+mn-cs"/>
              </a:rPr>
              <a:t>tecnologia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capacitadora</a:t>
            </a:r>
            <a:r>
              <a:rPr lang="en-US" sz="1100" b="0" i="0" dirty="0">
                <a:solidFill>
                  <a:schemeClr val="tx1"/>
                </a:solidFill>
                <a:latin typeface="Calibri"/>
                <a:ea typeface="+mn-ea"/>
                <a:cs typeface="+mn-cs"/>
              </a:rPr>
              <a:t> de um dos </a:t>
            </a:r>
            <a:r>
              <a:rPr lang="en-US" sz="1100" b="0" i="0" dirty="0" err="1">
                <a:solidFill>
                  <a:schemeClr val="tx1"/>
                </a:solidFill>
                <a:latin typeface="Calibri"/>
                <a:ea typeface="+mn-ea"/>
                <a:cs typeface="+mn-cs"/>
              </a:rPr>
              <a:t>principais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recursos</a:t>
            </a:r>
            <a:r>
              <a:rPr lang="en-US" sz="1100" b="0" i="0" dirty="0">
                <a:solidFill>
                  <a:schemeClr val="tx1"/>
                </a:solidFill>
                <a:latin typeface="Calibri"/>
                <a:ea typeface="+mn-ea"/>
                <a:cs typeface="+mn-cs"/>
              </a:rPr>
              <a:t> do Windows Server 2008 R2: a </a:t>
            </a:r>
            <a:r>
              <a:rPr lang="en-US" sz="1100" b="0" i="0" dirty="0" smtClean="0">
                <a:solidFill>
                  <a:schemeClr val="tx1"/>
                </a:solidFill>
                <a:latin typeface="Calibri"/>
                <a:ea typeface="+mn-ea"/>
                <a:cs typeface="+mn-cs"/>
              </a:rPr>
              <a:t>Live Migration. </a:t>
            </a:r>
            <a:r>
              <a:rPr lang="en-US" sz="1100" b="0" i="0" dirty="0" err="1">
                <a:solidFill>
                  <a:schemeClr val="tx1"/>
                </a:solidFill>
                <a:latin typeface="Calibri"/>
                <a:ea typeface="+mn-ea"/>
                <a:cs typeface="+mn-cs"/>
              </a:rPr>
              <a:t>Ele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permite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as </a:t>
            </a:r>
            <a:r>
              <a:rPr lang="en-US" sz="1100" b="0" i="0" dirty="0" err="1">
                <a:solidFill>
                  <a:schemeClr val="tx1"/>
                </a:solidFill>
                <a:latin typeface="Calibri"/>
                <a:ea typeface="+mn-ea"/>
                <a:cs typeface="+mn-cs"/>
              </a:rPr>
              <a:t>máquinas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virtuais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sejam</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movidas</a:t>
            </a:r>
            <a:r>
              <a:rPr lang="en-US" sz="1100" b="0" i="0" dirty="0">
                <a:solidFill>
                  <a:schemeClr val="tx1"/>
                </a:solidFill>
                <a:latin typeface="Calibri"/>
                <a:ea typeface="+mn-ea"/>
                <a:cs typeface="+mn-cs"/>
              </a:rPr>
              <a:t> entre </a:t>
            </a:r>
            <a:r>
              <a:rPr lang="en-US" sz="1100" b="0" i="0" dirty="0" err="1">
                <a:solidFill>
                  <a:schemeClr val="tx1"/>
                </a:solidFill>
                <a:latin typeface="Calibri"/>
                <a:ea typeface="+mn-ea"/>
                <a:cs typeface="+mn-cs"/>
              </a:rPr>
              <a:t>nós</a:t>
            </a:r>
            <a:r>
              <a:rPr lang="en-US" sz="1100" b="0" i="0" dirty="0">
                <a:solidFill>
                  <a:schemeClr val="tx1"/>
                </a:solidFill>
                <a:latin typeface="Calibri"/>
                <a:ea typeface="+mn-ea"/>
                <a:cs typeface="+mn-cs"/>
              </a:rPr>
              <a:t> de cluster de failover </a:t>
            </a:r>
            <a:r>
              <a:rPr lang="en-US" sz="1100" b="0" i="0" dirty="0" err="1">
                <a:solidFill>
                  <a:schemeClr val="tx1"/>
                </a:solidFill>
                <a:latin typeface="Calibri"/>
                <a:ea typeface="+mn-ea"/>
                <a:cs typeface="+mn-cs"/>
              </a:rPr>
              <a:t>sem</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interrupção</a:t>
            </a:r>
            <a:r>
              <a:rPr lang="en-US" sz="1100" b="0" i="0" dirty="0">
                <a:solidFill>
                  <a:schemeClr val="tx1"/>
                </a:solidFill>
                <a:latin typeface="Calibri"/>
                <a:ea typeface="+mn-ea"/>
                <a:cs typeface="+mn-cs"/>
              </a:rPr>
              <a:t> dos </a:t>
            </a:r>
            <a:r>
              <a:rPr lang="en-US" sz="1100" b="0" i="0" dirty="0" err="1">
                <a:solidFill>
                  <a:schemeClr val="tx1"/>
                </a:solidFill>
                <a:latin typeface="Calibri"/>
                <a:ea typeface="+mn-ea"/>
                <a:cs typeface="+mn-cs"/>
              </a:rPr>
              <a:t>serviços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fornecidos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elas</a:t>
            </a:r>
            <a:r>
              <a:rPr lang="en-US" sz="1100" b="0" i="0" dirty="0">
                <a:solidFill>
                  <a:schemeClr val="tx1"/>
                </a:solidFill>
                <a:latin typeface="Calibri"/>
                <a:ea typeface="+mn-ea"/>
                <a:cs typeface="+mn-cs"/>
              </a:rPr>
              <a:t>. Os </a:t>
            </a:r>
            <a:r>
              <a:rPr lang="en-US" sz="1100" b="0" i="0" dirty="0" err="1">
                <a:solidFill>
                  <a:schemeClr val="tx1"/>
                </a:solidFill>
                <a:latin typeface="Calibri"/>
                <a:ea typeface="+mn-ea"/>
                <a:cs typeface="+mn-cs"/>
              </a:rPr>
              <a:t>usuários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conectados</a:t>
            </a:r>
            <a:r>
              <a:rPr lang="en-US" sz="1100" b="0" i="0" dirty="0">
                <a:solidFill>
                  <a:schemeClr val="tx1"/>
                </a:solidFill>
                <a:latin typeface="Calibri"/>
                <a:ea typeface="+mn-ea"/>
                <a:cs typeface="+mn-cs"/>
              </a:rPr>
              <a:t> à </a:t>
            </a:r>
            <a:r>
              <a:rPr lang="en-US" sz="1100" b="0" i="0" dirty="0" err="1">
                <a:solidFill>
                  <a:schemeClr val="tx1"/>
                </a:solidFill>
                <a:latin typeface="Calibri"/>
                <a:ea typeface="+mn-ea"/>
                <a:cs typeface="+mn-cs"/>
              </a:rPr>
              <a:t>máquina</a:t>
            </a:r>
            <a:r>
              <a:rPr lang="en-US" sz="1100" b="0" i="0" dirty="0">
                <a:solidFill>
                  <a:schemeClr val="tx1"/>
                </a:solidFill>
                <a:latin typeface="Calibri"/>
                <a:ea typeface="+mn-ea"/>
                <a:cs typeface="+mn-cs"/>
              </a:rPr>
              <a:t> virtual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está</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sendo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movida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vão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perceber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apenas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uma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pequena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queda</a:t>
            </a:r>
            <a:r>
              <a:rPr lang="en-US" sz="1100" b="0" i="0" dirty="0">
                <a:solidFill>
                  <a:schemeClr val="tx1"/>
                </a:solidFill>
                <a:latin typeface="Calibri"/>
                <a:ea typeface="+mn-ea"/>
                <a:cs typeface="+mn-cs"/>
              </a:rPr>
              <a:t> no </a:t>
            </a:r>
            <a:r>
              <a:rPr lang="en-US" sz="1100" b="0" i="0" dirty="0" err="1">
                <a:solidFill>
                  <a:schemeClr val="tx1"/>
                </a:solidFill>
                <a:latin typeface="Calibri"/>
                <a:ea typeface="+mn-ea"/>
                <a:cs typeface="+mn-cs"/>
              </a:rPr>
              <a:t>desempenho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durante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alguns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instantes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Fora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isso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eles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nem</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mesmo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saberão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máquina</a:t>
            </a:r>
            <a:r>
              <a:rPr lang="en-US" sz="1100" b="0" i="0" dirty="0">
                <a:solidFill>
                  <a:schemeClr val="tx1"/>
                </a:solidFill>
                <a:latin typeface="Calibri"/>
                <a:ea typeface="+mn-ea"/>
                <a:cs typeface="+mn-cs"/>
              </a:rPr>
              <a:t> virtual </a:t>
            </a:r>
            <a:r>
              <a:rPr lang="en-US" sz="1100" b="0" i="0" dirty="0" err="1">
                <a:solidFill>
                  <a:schemeClr val="tx1"/>
                </a:solidFill>
                <a:latin typeface="Calibri"/>
                <a:ea typeface="+mn-ea"/>
                <a:cs typeface="+mn-cs"/>
              </a:rPr>
              <a:t>foi</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movida</a:t>
            </a:r>
            <a:r>
              <a:rPr lang="en-US" sz="1100" b="0" i="0" dirty="0">
                <a:solidFill>
                  <a:schemeClr val="tx1"/>
                </a:solidFill>
                <a:latin typeface="Calibri"/>
                <a:ea typeface="+mn-ea"/>
                <a:cs typeface="+mn-cs"/>
              </a:rPr>
              <a:t> de um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físico</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outro</a:t>
            </a:r>
            <a:r>
              <a:rPr lang="en-US" sz="1100" b="0" i="0" dirty="0">
                <a:solidFill>
                  <a:schemeClr val="tx1"/>
                </a:solidFill>
                <a:latin typeface="Calibri"/>
                <a:ea typeface="+mn-ea"/>
                <a:cs typeface="+mn-cs"/>
              </a:rPr>
              <a:t>.</a:t>
            </a:r>
          </a:p>
          <a:p>
            <a:pPr algn="l">
              <a:spcBef>
                <a:spcPts val="0"/>
              </a:spcBef>
              <a:spcAft>
                <a:spcPts val="0"/>
              </a:spcAft>
              <a:buNone/>
            </a:pPr>
            <a:endParaRPr lang="en-US" sz="1100" dirty="0" smtClean="0"/>
          </a:p>
          <a:p>
            <a:pPr algn="l">
              <a:spcBef>
                <a:spcPts val="0"/>
              </a:spcBef>
              <a:spcAft>
                <a:spcPts val="0"/>
              </a:spcAft>
              <a:buNone/>
            </a:pPr>
            <a:r>
              <a:rPr lang="en-US" sz="1100" b="0" i="0" dirty="0">
                <a:solidFill>
                  <a:schemeClr val="tx1"/>
                </a:solidFill>
                <a:latin typeface="Calibri"/>
                <a:ea typeface="+mn-ea"/>
                <a:cs typeface="+mn-cs"/>
              </a:rPr>
              <a:t>O </a:t>
            </a:r>
            <a:r>
              <a:rPr lang="en-US" sz="1100" b="0" i="0" dirty="0" err="1">
                <a:solidFill>
                  <a:schemeClr val="tx1"/>
                </a:solidFill>
                <a:latin typeface="Calibri"/>
                <a:ea typeface="+mn-ea"/>
                <a:cs typeface="+mn-cs"/>
              </a:rPr>
              <a:t>recurso</a:t>
            </a:r>
            <a:r>
              <a:rPr lang="en-US" sz="1100" b="0" i="0" dirty="0">
                <a:solidFill>
                  <a:schemeClr val="tx1"/>
                </a:solidFill>
                <a:latin typeface="Calibri"/>
                <a:ea typeface="+mn-ea"/>
                <a:cs typeface="+mn-cs"/>
              </a:rPr>
              <a:t> de </a:t>
            </a:r>
            <a:r>
              <a:rPr lang="en-US" sz="1100" b="0" i="0" dirty="0" smtClean="0">
                <a:solidFill>
                  <a:schemeClr val="tx1"/>
                </a:solidFill>
                <a:latin typeface="Calibri"/>
                <a:ea typeface="+mn-ea"/>
                <a:cs typeface="+mn-cs"/>
              </a:rPr>
              <a:t>Live Migration </a:t>
            </a:r>
            <a:r>
              <a:rPr lang="en-US" sz="1100" b="0" i="0" dirty="0" err="1">
                <a:solidFill>
                  <a:schemeClr val="tx1"/>
                </a:solidFill>
                <a:latin typeface="Calibri"/>
                <a:ea typeface="+mn-ea"/>
                <a:cs typeface="+mn-cs"/>
              </a:rPr>
              <a:t>usa</a:t>
            </a:r>
            <a:r>
              <a:rPr lang="en-US" sz="1100" b="0" i="0" dirty="0">
                <a:solidFill>
                  <a:schemeClr val="tx1"/>
                </a:solidFill>
                <a:latin typeface="Calibri"/>
                <a:ea typeface="+mn-ea"/>
                <a:cs typeface="+mn-cs"/>
              </a:rPr>
              <a:t> o novo </a:t>
            </a:r>
            <a:r>
              <a:rPr lang="en-US" sz="1100" b="0" i="0" dirty="0" err="1">
                <a:solidFill>
                  <a:schemeClr val="tx1"/>
                </a:solidFill>
                <a:latin typeface="Calibri"/>
                <a:ea typeface="+mn-ea"/>
                <a:cs typeface="+mn-cs"/>
              </a:rPr>
              <a:t>recurso</a:t>
            </a:r>
            <a:r>
              <a:rPr lang="en-US" sz="1100" b="0" i="0" dirty="0">
                <a:solidFill>
                  <a:schemeClr val="tx1"/>
                </a:solidFill>
                <a:latin typeface="Calibri"/>
                <a:ea typeface="+mn-ea"/>
                <a:cs typeface="+mn-cs"/>
              </a:rPr>
              <a:t> de Volumes </a:t>
            </a:r>
            <a:r>
              <a:rPr lang="en-US" sz="1100" b="0" i="0" dirty="0" err="1">
                <a:solidFill>
                  <a:schemeClr val="tx1"/>
                </a:solidFill>
                <a:latin typeface="Calibri"/>
                <a:ea typeface="+mn-ea"/>
                <a:cs typeface="+mn-cs"/>
              </a:rPr>
              <a:t>Compartilhados</a:t>
            </a:r>
            <a:r>
              <a:rPr lang="en-US" sz="1100" b="0" i="0" dirty="0">
                <a:solidFill>
                  <a:schemeClr val="tx1"/>
                </a:solidFill>
                <a:latin typeface="Calibri"/>
                <a:ea typeface="+mn-ea"/>
                <a:cs typeface="+mn-cs"/>
              </a:rPr>
              <a:t> de Cluster no clustering de failover. </a:t>
            </a:r>
            <a:r>
              <a:rPr lang="en-US" sz="1100" b="0" i="0" dirty="0" err="1">
                <a:solidFill>
                  <a:schemeClr val="tx1"/>
                </a:solidFill>
                <a:latin typeface="Calibri"/>
                <a:ea typeface="+mn-ea"/>
                <a:cs typeface="+mn-cs"/>
              </a:rPr>
              <a:t>Esse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recurso</a:t>
            </a:r>
            <a:r>
              <a:rPr lang="en-US" sz="1100" b="0" i="0" dirty="0">
                <a:solidFill>
                  <a:schemeClr val="tx1"/>
                </a:solidFill>
                <a:latin typeface="Calibri"/>
                <a:ea typeface="+mn-ea"/>
                <a:cs typeface="+mn-cs"/>
              </a:rPr>
              <a:t> tem </a:t>
            </a:r>
            <a:r>
              <a:rPr lang="en-US" sz="1100" b="0" i="0" dirty="0" err="1">
                <a:solidFill>
                  <a:schemeClr val="tx1"/>
                </a:solidFill>
                <a:latin typeface="Calibri"/>
                <a:ea typeface="+mn-ea"/>
                <a:cs typeface="+mn-cs"/>
              </a:rPr>
              <a:t>suporte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para</a:t>
            </a:r>
            <a:r>
              <a:rPr lang="en-US" sz="1100" b="0" i="0" dirty="0">
                <a:solidFill>
                  <a:schemeClr val="tx1"/>
                </a:solidFill>
                <a:latin typeface="Calibri"/>
                <a:ea typeface="+mn-ea"/>
                <a:cs typeface="+mn-cs"/>
              </a:rPr>
              <a:t> um </a:t>
            </a:r>
            <a:r>
              <a:rPr lang="en-US" sz="1100" b="0" i="0" dirty="0" err="1">
                <a:solidFill>
                  <a:schemeClr val="tx1"/>
                </a:solidFill>
                <a:latin typeface="Calibri"/>
                <a:ea typeface="+mn-ea"/>
                <a:cs typeface="+mn-cs"/>
              </a:rPr>
              <a:t>sistema</a:t>
            </a:r>
            <a:r>
              <a:rPr lang="en-US" sz="1100" b="0" i="0" dirty="0">
                <a:solidFill>
                  <a:schemeClr val="tx1"/>
                </a:solidFill>
                <a:latin typeface="Calibri"/>
                <a:ea typeface="+mn-ea"/>
                <a:cs typeface="+mn-cs"/>
              </a:rPr>
              <a:t> de </a:t>
            </a:r>
            <a:r>
              <a:rPr lang="en-US" sz="1100" b="0" i="0" dirty="0" err="1">
                <a:solidFill>
                  <a:schemeClr val="tx1"/>
                </a:solidFill>
                <a:latin typeface="Calibri"/>
                <a:ea typeface="+mn-ea"/>
                <a:cs typeface="+mn-cs"/>
              </a:rPr>
              <a:t>arquivos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que</a:t>
            </a:r>
            <a:r>
              <a:rPr lang="en-US" sz="1100" b="0" i="0" dirty="0">
                <a:solidFill>
                  <a:schemeClr val="tx1"/>
                </a:solidFill>
                <a:latin typeface="Calibri"/>
                <a:ea typeface="+mn-ea"/>
                <a:cs typeface="+mn-cs"/>
              </a:rPr>
              <a:t> é </a:t>
            </a:r>
            <a:r>
              <a:rPr lang="en-US" sz="1100" b="0" i="0" dirty="0" err="1">
                <a:solidFill>
                  <a:schemeClr val="tx1"/>
                </a:solidFill>
                <a:latin typeface="Calibri"/>
                <a:ea typeface="+mn-ea"/>
                <a:cs typeface="+mn-cs"/>
              </a:rPr>
              <a:t>compartilhado</a:t>
            </a:r>
            <a:r>
              <a:rPr lang="en-US" sz="1100" b="0" i="0" dirty="0">
                <a:solidFill>
                  <a:schemeClr val="tx1"/>
                </a:solidFill>
                <a:latin typeface="Calibri"/>
                <a:ea typeface="+mn-ea"/>
                <a:cs typeface="+mn-cs"/>
              </a:rPr>
              <a:t> entre </a:t>
            </a:r>
            <a:r>
              <a:rPr lang="en-US" sz="1100" b="0" i="0" dirty="0" err="1">
                <a:solidFill>
                  <a:schemeClr val="tx1"/>
                </a:solidFill>
                <a:latin typeface="Calibri"/>
                <a:ea typeface="+mn-ea"/>
                <a:cs typeface="+mn-cs"/>
              </a:rPr>
              <a:t>nós</a:t>
            </a:r>
            <a:r>
              <a:rPr lang="en-US" sz="1100" b="0" i="0" dirty="0">
                <a:solidFill>
                  <a:schemeClr val="tx1"/>
                </a:solidFill>
                <a:latin typeface="Calibri"/>
                <a:ea typeface="+mn-ea"/>
                <a:cs typeface="+mn-cs"/>
              </a:rPr>
              <a:t> de cluster. </a:t>
            </a:r>
            <a:r>
              <a:rPr lang="en-US" sz="1100" b="0" i="0" dirty="0" err="1">
                <a:solidFill>
                  <a:schemeClr val="tx1"/>
                </a:solidFill>
                <a:latin typeface="Calibri"/>
                <a:ea typeface="+mn-ea"/>
                <a:cs typeface="+mn-cs"/>
              </a:rPr>
              <a:t>Ele</a:t>
            </a:r>
            <a:r>
              <a:rPr lang="en-US" sz="1100" b="0" i="0" dirty="0">
                <a:solidFill>
                  <a:schemeClr val="tx1"/>
                </a:solidFill>
                <a:latin typeface="Calibri"/>
                <a:ea typeface="+mn-ea"/>
                <a:cs typeface="+mn-cs"/>
              </a:rPr>
              <a:t> é </a:t>
            </a:r>
            <a:r>
              <a:rPr lang="en-US" sz="1100" b="0" i="0" dirty="0" err="1">
                <a:solidFill>
                  <a:schemeClr val="tx1"/>
                </a:solidFill>
                <a:latin typeface="Calibri"/>
                <a:ea typeface="+mn-ea"/>
                <a:cs typeface="+mn-cs"/>
              </a:rPr>
              <a:t>implementado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como</a:t>
            </a:r>
            <a:r>
              <a:rPr lang="en-US" sz="1100" b="0" i="0" dirty="0">
                <a:solidFill>
                  <a:schemeClr val="tx1"/>
                </a:solidFill>
                <a:latin typeface="Calibri"/>
                <a:ea typeface="+mn-ea"/>
                <a:cs typeface="+mn-cs"/>
              </a:rPr>
              <a:t> um driver de </a:t>
            </a:r>
            <a:r>
              <a:rPr lang="en-US" sz="1100" b="0" i="0" dirty="0" err="1">
                <a:solidFill>
                  <a:schemeClr val="tx1"/>
                </a:solidFill>
                <a:latin typeface="Calibri"/>
                <a:ea typeface="+mn-ea"/>
                <a:cs typeface="+mn-cs"/>
              </a:rPr>
              <a:t>filtro</a:t>
            </a:r>
            <a:r>
              <a:rPr lang="en-US" sz="1100" b="0" i="0" dirty="0">
                <a:solidFill>
                  <a:schemeClr val="tx1"/>
                </a:solidFill>
                <a:latin typeface="Calibri"/>
                <a:ea typeface="+mn-ea"/>
                <a:cs typeface="+mn-cs"/>
              </a:rPr>
              <a:t> no Windows Server 2008 R2. Com a </a:t>
            </a:r>
            <a:r>
              <a:rPr lang="en-US" sz="1100" b="0" i="0" dirty="0" smtClean="0">
                <a:solidFill>
                  <a:schemeClr val="tx1"/>
                </a:solidFill>
                <a:latin typeface="Calibri"/>
                <a:ea typeface="+mn-ea"/>
                <a:cs typeface="+mn-cs"/>
              </a:rPr>
              <a:t>Live Migration, </a:t>
            </a:r>
            <a:r>
              <a:rPr lang="en-US" sz="1100" b="0" i="0" dirty="0" err="1">
                <a:solidFill>
                  <a:schemeClr val="tx1"/>
                </a:solidFill>
                <a:latin typeface="Calibri"/>
                <a:ea typeface="+mn-ea"/>
                <a:cs typeface="+mn-cs"/>
              </a:rPr>
              <a:t>você</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pode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realizar</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manutenção</a:t>
            </a:r>
            <a:r>
              <a:rPr lang="en-US" sz="1100" b="0" i="0" dirty="0">
                <a:solidFill>
                  <a:schemeClr val="tx1"/>
                </a:solidFill>
                <a:latin typeface="Calibri"/>
                <a:ea typeface="+mn-ea"/>
                <a:cs typeface="+mn-cs"/>
              </a:rPr>
              <a:t> no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físico</a:t>
            </a:r>
            <a:r>
              <a:rPr lang="en-US" sz="1100" b="0" i="0" dirty="0">
                <a:solidFill>
                  <a:schemeClr val="tx1"/>
                </a:solidFill>
                <a:latin typeface="Calibri"/>
                <a:ea typeface="+mn-ea"/>
                <a:cs typeface="+mn-cs"/>
              </a:rPr>
              <a:t> original, </a:t>
            </a:r>
            <a:r>
              <a:rPr lang="en-US" sz="1100" b="0" i="0" dirty="0" err="1">
                <a:solidFill>
                  <a:schemeClr val="tx1"/>
                </a:solidFill>
                <a:latin typeface="Calibri"/>
                <a:ea typeface="+mn-ea"/>
                <a:cs typeface="+mn-cs"/>
              </a:rPr>
              <a:t>movendo</a:t>
            </a:r>
            <a:r>
              <a:rPr lang="en-US" sz="1100" b="0" i="0" dirty="0">
                <a:solidFill>
                  <a:schemeClr val="tx1"/>
                </a:solidFill>
                <a:latin typeface="Calibri"/>
                <a:ea typeface="+mn-ea"/>
                <a:cs typeface="+mn-cs"/>
              </a:rPr>
              <a:t> as </a:t>
            </a:r>
            <a:r>
              <a:rPr lang="en-US" sz="1100" b="0" i="0" dirty="0" err="1">
                <a:solidFill>
                  <a:schemeClr val="tx1"/>
                </a:solidFill>
                <a:latin typeface="Calibri"/>
                <a:ea typeface="+mn-ea"/>
                <a:cs typeface="+mn-cs"/>
              </a:rPr>
              <a:t>máquinas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virtuais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desse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para</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outro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computador</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físico</a:t>
            </a:r>
            <a:r>
              <a:rPr lang="en-US" sz="1100" b="0" i="0" dirty="0">
                <a:solidFill>
                  <a:schemeClr val="tx1"/>
                </a:solidFill>
                <a:latin typeface="Calibri"/>
                <a:ea typeface="+mn-ea"/>
                <a:cs typeface="+mn-cs"/>
              </a:rPr>
              <a:t>. Como </a:t>
            </a:r>
            <a:r>
              <a:rPr lang="en-US" sz="1100" b="0" i="0" dirty="0" err="1">
                <a:solidFill>
                  <a:schemeClr val="tx1"/>
                </a:solidFill>
                <a:latin typeface="Calibri"/>
                <a:ea typeface="+mn-ea"/>
                <a:cs typeface="+mn-cs"/>
              </a:rPr>
              <a:t>não</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há</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interrupção</a:t>
            </a:r>
            <a:r>
              <a:rPr lang="en-US" sz="1100" b="0" i="0" dirty="0">
                <a:solidFill>
                  <a:schemeClr val="tx1"/>
                </a:solidFill>
                <a:latin typeface="Calibri"/>
                <a:ea typeface="+mn-ea"/>
                <a:cs typeface="+mn-cs"/>
              </a:rPr>
              <a:t> de </a:t>
            </a:r>
            <a:r>
              <a:rPr lang="en-US" sz="1100" b="0" i="0" dirty="0" err="1">
                <a:solidFill>
                  <a:schemeClr val="tx1"/>
                </a:solidFill>
                <a:latin typeface="Calibri"/>
                <a:ea typeface="+mn-ea"/>
                <a:cs typeface="+mn-cs"/>
              </a:rPr>
              <a:t>serviço</a:t>
            </a:r>
            <a:r>
              <a:rPr lang="en-US" sz="1100" b="0" i="0" dirty="0">
                <a:solidFill>
                  <a:schemeClr val="tx1"/>
                </a:solidFill>
                <a:latin typeface="Calibri"/>
                <a:ea typeface="+mn-ea"/>
                <a:cs typeface="+mn-cs"/>
              </a:rPr>
              <a:t>, a </a:t>
            </a:r>
            <a:r>
              <a:rPr lang="en-US" sz="1100" b="0" i="0" dirty="0" err="1">
                <a:solidFill>
                  <a:schemeClr val="tx1"/>
                </a:solidFill>
                <a:latin typeface="Calibri"/>
                <a:ea typeface="+mn-ea"/>
                <a:cs typeface="+mn-cs"/>
              </a:rPr>
              <a:t>disponibilidade</a:t>
            </a:r>
            <a:r>
              <a:rPr lang="en-US" sz="1100" b="0" i="0" dirty="0">
                <a:solidFill>
                  <a:schemeClr val="tx1"/>
                </a:solidFill>
                <a:latin typeface="Calibri"/>
                <a:ea typeface="+mn-ea"/>
                <a:cs typeface="+mn-cs"/>
              </a:rPr>
              <a:t> é </a:t>
            </a:r>
            <a:r>
              <a:rPr lang="en-US" sz="1100" b="0" i="0" dirty="0" err="1">
                <a:solidFill>
                  <a:schemeClr val="tx1"/>
                </a:solidFill>
                <a:latin typeface="Calibri"/>
                <a:ea typeface="+mn-ea"/>
                <a:cs typeface="+mn-cs"/>
              </a:rPr>
              <a:t>sempre</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alta</a:t>
            </a:r>
            <a:r>
              <a:rPr lang="en-US" sz="1100" b="0" i="0" dirty="0">
                <a:solidFill>
                  <a:schemeClr val="tx1"/>
                </a:solidFill>
                <a:latin typeface="Calibri"/>
                <a:ea typeface="+mn-ea"/>
                <a:cs typeface="+mn-cs"/>
              </a:rPr>
              <a:t>.</a:t>
            </a:r>
          </a:p>
          <a:p>
            <a:pPr algn="l">
              <a:spcBef>
                <a:spcPts val="0"/>
              </a:spcBef>
              <a:spcAft>
                <a:spcPts val="0"/>
              </a:spcAft>
              <a:buNone/>
            </a:pPr>
            <a:endParaRPr lang="en-US" sz="1100" dirty="0" smtClean="0"/>
          </a:p>
          <a:p>
            <a:pPr algn="l">
              <a:spcBef>
                <a:spcPts val="0"/>
              </a:spcBef>
              <a:spcAft>
                <a:spcPts val="0"/>
              </a:spcAft>
              <a:buNone/>
            </a:pPr>
            <a:r>
              <a:rPr lang="en-US" sz="1100" b="0" i="0" dirty="0" err="1">
                <a:solidFill>
                  <a:schemeClr val="tx1"/>
                </a:solidFill>
                <a:latin typeface="Calibri"/>
                <a:ea typeface="+mn-ea"/>
                <a:cs typeface="+mn-cs"/>
              </a:rPr>
              <a:t>Informações</a:t>
            </a:r>
            <a:r>
              <a:rPr lang="en-US" sz="1100" b="0" i="0" dirty="0">
                <a:solidFill>
                  <a:schemeClr val="tx1"/>
                </a:solidFill>
                <a:latin typeface="Calibri"/>
                <a:ea typeface="+mn-ea"/>
                <a:cs typeface="+mn-cs"/>
              </a:rPr>
              <a:t> </a:t>
            </a:r>
            <a:r>
              <a:rPr lang="en-US" sz="1100" b="0" i="0" dirty="0" err="1">
                <a:solidFill>
                  <a:schemeClr val="tx1"/>
                </a:solidFill>
                <a:latin typeface="Calibri"/>
                <a:ea typeface="+mn-ea"/>
                <a:cs typeface="+mn-cs"/>
              </a:rPr>
              <a:t>Rápidas</a:t>
            </a:r>
            <a:r>
              <a:rPr lang="en-US" sz="1100" b="0" i="0" dirty="0">
                <a:solidFill>
                  <a:schemeClr val="tx1"/>
                </a:solidFill>
                <a:latin typeface="Calibri"/>
                <a:ea typeface="+mn-ea"/>
                <a:cs typeface="+mn-cs"/>
              </a:rPr>
              <a:t>:</a:t>
            </a:r>
          </a:p>
          <a:p>
            <a:pPr algn="l">
              <a:spcBef>
                <a:spcPts val="0"/>
              </a:spcBef>
              <a:spcAft>
                <a:spcPts val="0"/>
              </a:spcAft>
              <a:buNone/>
            </a:pPr>
            <a:endParaRPr lang="en-US" sz="1100" dirty="0" smtClean="0"/>
          </a:p>
          <a:p>
            <a:pPr marL="704088" lvl="1" indent="-320040" algn="l">
              <a:lnSpc>
                <a:spcPct val="90000"/>
              </a:lnSpc>
              <a:spcBef>
                <a:spcPts val="684"/>
              </a:spcBef>
              <a:spcAft>
                <a:spcPts val="0"/>
              </a:spcAft>
              <a:buClr>
                <a:srgbClr val="1F497D"/>
              </a:buClr>
              <a:buSzPct val="80000"/>
              <a:buFontTx/>
              <a:buBlip>
                <a:blip r:embed="rId3"/>
              </a:buBlip>
            </a:pPr>
            <a:r>
              <a:rPr lang="en-US" sz="1900" b="0" i="0" dirty="0">
                <a:solidFill>
                  <a:schemeClr val="tx1"/>
                </a:solidFill>
                <a:latin typeface="Calibri"/>
                <a:ea typeface="+mn-ea"/>
                <a:cs typeface="+mn-cs"/>
              </a:rPr>
              <a:t>Para </a:t>
            </a:r>
            <a:r>
              <a:rPr lang="en-US" sz="1900" b="0" i="0" dirty="0" err="1">
                <a:solidFill>
                  <a:schemeClr val="tx1"/>
                </a:solidFill>
                <a:latin typeface="Calibri"/>
                <a:ea typeface="+mn-ea"/>
                <a:cs typeface="+mn-cs"/>
              </a:rPr>
              <a:t>mudar</a:t>
            </a:r>
            <a:r>
              <a:rPr lang="en-US" sz="1900" b="0" i="0" dirty="0">
                <a:solidFill>
                  <a:schemeClr val="tx1"/>
                </a:solidFill>
                <a:latin typeface="Calibri"/>
                <a:ea typeface="+mn-ea"/>
                <a:cs typeface="+mn-cs"/>
              </a:rPr>
              <a:t> da Quick Migration (</a:t>
            </a:r>
            <a:r>
              <a:rPr lang="en-US" sz="1900" b="0" i="0" dirty="0" err="1">
                <a:solidFill>
                  <a:schemeClr val="tx1"/>
                </a:solidFill>
                <a:latin typeface="Calibri"/>
                <a:ea typeface="+mn-ea"/>
                <a:cs typeface="+mn-cs"/>
              </a:rPr>
              <a:t>Migração</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Rápida</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para</a:t>
            </a:r>
            <a:r>
              <a:rPr lang="en-US" sz="1900" b="0" i="0" dirty="0">
                <a:solidFill>
                  <a:schemeClr val="tx1"/>
                </a:solidFill>
                <a:latin typeface="Calibri"/>
                <a:ea typeface="+mn-ea"/>
                <a:cs typeface="+mn-cs"/>
              </a:rPr>
              <a:t> a Live Migration </a:t>
            </a:r>
            <a:r>
              <a:rPr lang="en-US" sz="1900" b="0" i="0" dirty="0" smtClean="0">
                <a:solidFill>
                  <a:schemeClr val="tx1"/>
                </a:solidFill>
                <a:latin typeface="Calibri"/>
                <a:ea typeface="+mn-ea"/>
                <a:cs typeface="+mn-cs"/>
              </a:rPr>
              <a:t>é </a:t>
            </a:r>
            <a:r>
              <a:rPr lang="en-US" sz="1900" b="0" i="0" dirty="0" err="1">
                <a:solidFill>
                  <a:schemeClr val="tx1"/>
                </a:solidFill>
                <a:latin typeface="Calibri"/>
                <a:ea typeface="+mn-ea"/>
                <a:cs typeface="+mn-cs"/>
              </a:rPr>
              <a:t>necessário</a:t>
            </a:r>
            <a:r>
              <a:rPr lang="en-US" sz="1900" b="0" i="0" dirty="0">
                <a:solidFill>
                  <a:schemeClr val="tx1"/>
                </a:solidFill>
                <a:latin typeface="Calibri"/>
                <a:ea typeface="+mn-ea"/>
                <a:cs typeface="+mn-cs"/>
              </a:rPr>
              <a:t>:</a:t>
            </a: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Alterar</a:t>
            </a:r>
            <a:r>
              <a:rPr lang="en-US" sz="1900" b="0" i="0" dirty="0">
                <a:solidFill>
                  <a:schemeClr val="tx1"/>
                </a:solidFill>
                <a:latin typeface="Calibri"/>
                <a:ea typeface="+mn-ea"/>
                <a:cs typeface="+mn-cs"/>
              </a:rPr>
              <a:t> as </a:t>
            </a:r>
            <a:r>
              <a:rPr lang="en-US" sz="1900" b="0" i="0" dirty="0" err="1">
                <a:solidFill>
                  <a:schemeClr val="tx1"/>
                </a:solidFill>
                <a:latin typeface="Calibri"/>
                <a:ea typeface="+mn-ea"/>
                <a:cs typeface="+mn-cs"/>
              </a:rPr>
              <a:t>máquinas</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virtuais</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Não</a:t>
            </a:r>
            <a:endParaRPr lang="en-US" sz="1900" b="0" i="0" dirty="0">
              <a:solidFill>
                <a:schemeClr val="tx1"/>
              </a:solidFill>
              <a:latin typeface="Calibri"/>
              <a:ea typeface="+mn-ea"/>
              <a:cs typeface="+mn-cs"/>
            </a:endParaRP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Alterar</a:t>
            </a:r>
            <a:r>
              <a:rPr lang="en-US" sz="1900" b="0" i="0" dirty="0">
                <a:solidFill>
                  <a:schemeClr val="tx1"/>
                </a:solidFill>
                <a:latin typeface="Calibri"/>
                <a:ea typeface="+mn-ea"/>
                <a:cs typeface="+mn-cs"/>
              </a:rPr>
              <a:t> a </a:t>
            </a:r>
            <a:r>
              <a:rPr lang="en-US" sz="1900" b="0" i="0" dirty="0" err="1" smtClean="0">
                <a:solidFill>
                  <a:schemeClr val="tx1"/>
                </a:solidFill>
                <a:latin typeface="Calibri"/>
                <a:ea typeface="+mn-ea"/>
                <a:cs typeface="+mn-cs"/>
              </a:rPr>
              <a:t>infraestrutura</a:t>
            </a:r>
            <a:r>
              <a:rPr lang="en-US" sz="1900" b="0" i="0" dirty="0" smtClean="0">
                <a:solidFill>
                  <a:schemeClr val="tx1"/>
                </a:solidFill>
                <a:latin typeface="Calibri"/>
                <a:ea typeface="+mn-ea"/>
                <a:cs typeface="+mn-cs"/>
              </a:rPr>
              <a:t> </a:t>
            </a:r>
            <a:r>
              <a:rPr lang="en-US" sz="1900" b="0" i="0" dirty="0">
                <a:solidFill>
                  <a:schemeClr val="tx1"/>
                </a:solidFill>
                <a:latin typeface="Calibri"/>
                <a:ea typeface="+mn-ea"/>
                <a:cs typeface="+mn-cs"/>
              </a:rPr>
              <a:t>de </a:t>
            </a:r>
            <a:r>
              <a:rPr lang="en-US" sz="1900" b="0" i="0" dirty="0" err="1">
                <a:solidFill>
                  <a:schemeClr val="tx1"/>
                </a:solidFill>
                <a:latin typeface="Calibri"/>
                <a:ea typeface="+mn-ea"/>
                <a:cs typeface="+mn-cs"/>
              </a:rPr>
              <a:t>armazenamento</a:t>
            </a:r>
            <a:r>
              <a:rPr lang="en-US" sz="1900" b="0" i="0" dirty="0">
                <a:solidFill>
                  <a:schemeClr val="tx1"/>
                </a:solidFill>
                <a:latin typeface="Calibri"/>
                <a:ea typeface="+mn-ea"/>
                <a:cs typeface="+mn-cs"/>
              </a:rPr>
              <a:t>:	Não</a:t>
            </a: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Alterar</a:t>
            </a:r>
            <a:r>
              <a:rPr lang="en-US" sz="1900" b="0" i="0" dirty="0">
                <a:solidFill>
                  <a:schemeClr val="tx1"/>
                </a:solidFill>
                <a:latin typeface="Calibri"/>
                <a:ea typeface="+mn-ea"/>
                <a:cs typeface="+mn-cs"/>
              </a:rPr>
              <a:t> a </a:t>
            </a:r>
            <a:r>
              <a:rPr lang="en-US" sz="1900" b="0" i="0" dirty="0" err="1" smtClean="0">
                <a:solidFill>
                  <a:schemeClr val="tx1"/>
                </a:solidFill>
                <a:latin typeface="Calibri"/>
                <a:ea typeface="+mn-ea"/>
                <a:cs typeface="+mn-cs"/>
              </a:rPr>
              <a:t>infraestrutura</a:t>
            </a:r>
            <a:r>
              <a:rPr lang="en-US" sz="1900" b="0" i="0" dirty="0" smtClean="0">
                <a:solidFill>
                  <a:schemeClr val="tx1"/>
                </a:solidFill>
                <a:latin typeface="Calibri"/>
                <a:ea typeface="+mn-ea"/>
                <a:cs typeface="+mn-cs"/>
              </a:rPr>
              <a:t> </a:t>
            </a:r>
            <a:r>
              <a:rPr lang="en-US" sz="1900" b="0" i="0" dirty="0">
                <a:solidFill>
                  <a:schemeClr val="tx1"/>
                </a:solidFill>
                <a:latin typeface="Calibri"/>
                <a:ea typeface="+mn-ea"/>
                <a:cs typeface="+mn-cs"/>
              </a:rPr>
              <a:t>de </a:t>
            </a:r>
            <a:r>
              <a:rPr lang="en-US" sz="1900" b="0" i="0" dirty="0" err="1">
                <a:solidFill>
                  <a:schemeClr val="tx1"/>
                </a:solidFill>
                <a:latin typeface="Calibri"/>
                <a:ea typeface="+mn-ea"/>
                <a:cs typeface="+mn-cs"/>
              </a:rPr>
              <a:t>rede</a:t>
            </a:r>
            <a:r>
              <a:rPr lang="en-US" sz="1900" b="0" i="0" dirty="0">
                <a:solidFill>
                  <a:schemeClr val="tx1"/>
                </a:solidFill>
                <a:latin typeface="Calibri"/>
                <a:ea typeface="+mn-ea"/>
                <a:cs typeface="+mn-cs"/>
              </a:rPr>
              <a:t>:	Não</a:t>
            </a:r>
          </a:p>
          <a:p>
            <a:pPr marL="1088136" lvl="2" indent="-320040" algn="l">
              <a:lnSpc>
                <a:spcPct val="90000"/>
              </a:lnSpc>
              <a:spcBef>
                <a:spcPts val="684"/>
              </a:spcBef>
              <a:spcAft>
                <a:spcPts val="0"/>
              </a:spcAft>
              <a:buClr>
                <a:srgbClr val="1F497D"/>
              </a:buClr>
              <a:buSzPct val="80000"/>
              <a:buFontTx/>
              <a:buBlip>
                <a:blip r:embed="rId3"/>
              </a:buBlip>
            </a:pPr>
            <a:r>
              <a:rPr lang="en-US" sz="1900" b="0" i="0" dirty="0" err="1">
                <a:solidFill>
                  <a:schemeClr val="tx1"/>
                </a:solidFill>
                <a:latin typeface="Calibri"/>
                <a:ea typeface="+mn-ea"/>
                <a:cs typeface="+mn-cs"/>
              </a:rPr>
              <a:t>Atualizar</a:t>
            </a:r>
            <a:r>
              <a:rPr lang="en-US" sz="1900" b="0" i="0" dirty="0">
                <a:solidFill>
                  <a:schemeClr val="tx1"/>
                </a:solidFill>
                <a:latin typeface="Calibri"/>
                <a:ea typeface="+mn-ea"/>
                <a:cs typeface="+mn-cs"/>
              </a:rPr>
              <a:t> </a:t>
            </a:r>
            <a:r>
              <a:rPr lang="en-US" sz="1900" b="0" i="0" dirty="0" err="1">
                <a:solidFill>
                  <a:schemeClr val="tx1"/>
                </a:solidFill>
                <a:latin typeface="Calibri"/>
                <a:ea typeface="+mn-ea"/>
                <a:cs typeface="+mn-cs"/>
              </a:rPr>
              <a:t>para</a:t>
            </a:r>
            <a:r>
              <a:rPr lang="en-US" sz="1900" b="0" i="0" dirty="0">
                <a:solidFill>
                  <a:schemeClr val="tx1"/>
                </a:solidFill>
                <a:latin typeface="Calibri"/>
                <a:ea typeface="+mn-ea"/>
                <a:cs typeface="+mn-cs"/>
              </a:rPr>
              <a:t> o Windows 7 Hyper-V:	</a:t>
            </a:r>
            <a:r>
              <a:rPr lang="en-US" sz="1900" b="0" i="0" dirty="0" err="1">
                <a:solidFill>
                  <a:schemeClr val="tx1"/>
                </a:solidFill>
                <a:latin typeface="Calibri"/>
                <a:ea typeface="+mn-ea"/>
                <a:cs typeface="+mn-cs"/>
              </a:rPr>
              <a:t>Sim</a:t>
            </a:r>
            <a:endParaRPr lang="en-US" sz="1900" b="0" i="0" dirty="0">
              <a:solidFill>
                <a:schemeClr val="tx1"/>
              </a:solidFill>
              <a:latin typeface="Calibri"/>
              <a:ea typeface="+mn-ea"/>
              <a:cs typeface="+mn-cs"/>
            </a:endParaRPr>
          </a:p>
          <a:p>
            <a:pPr algn="l">
              <a:spcBef>
                <a:spcPts val="0"/>
              </a:spcBef>
              <a:spcAft>
                <a:spcPts val="0"/>
              </a:spcAft>
              <a:buNone/>
            </a:pPr>
            <a:endParaRPr lang="en-US" sz="1100"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A13AE9E9-87B6-4499-9ECB-26D4D8912E17}" type="slidenum">
              <a:rPr lang="en-US" sz="1200" b="0" i="0">
                <a:latin typeface="Calibri"/>
                <a:ea typeface="+mn-ea"/>
                <a:cs typeface="+mn-cs"/>
              </a:rPr>
              <a:pPr algn="r">
                <a:spcBef>
                  <a:spcPts val="0"/>
                </a:spcBef>
                <a:spcAft>
                  <a:spcPts val="0"/>
                </a:spcAft>
                <a:buNone/>
              </a:pPr>
              <a:t>6</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Mesmo com todos os ganhos de eficiência da virtualização, as máquinas virtuais ainda precisam ser gerenciadas. O número de máquinas virtuais tende a crescer muito mais rápido que o de computadores físicos, já que elas normalmente não requerem uma aquisição de hardware. Portanto, o gerenciamento de datacenters virtuais é mais fundamental que nunca.</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Windows Server 2008 R2 inclui as seguintes melhorias que o ajudarão a gerenciar seu data center virtual:</a:t>
            </a:r>
          </a:p>
          <a:p>
            <a:pPr algn="l">
              <a:spcBef>
                <a:spcPts val="0"/>
              </a:spcBef>
              <a:spcAft>
                <a:spcPts val="0"/>
              </a:spcAft>
              <a:buNone/>
            </a:pPr>
            <a:endParaRPr lang="en-US" dirty="0" smtClean="0"/>
          </a:p>
          <a:p>
            <a:pPr algn="l">
              <a:spcBef>
                <a:spcPts val="0"/>
              </a:spcBef>
              <a:spcAft>
                <a:spcPts val="0"/>
              </a:spcAft>
              <a:buClr>
                <a:schemeClr val="tx1"/>
              </a:buClr>
              <a:buFontTx/>
              <a:buChar char="•"/>
            </a:pPr>
            <a:r>
              <a:rPr lang="en-US" sz="1200" b="1" i="0">
                <a:solidFill>
                  <a:schemeClr val="tx1"/>
                </a:solidFill>
                <a:latin typeface="Calibri"/>
                <a:ea typeface="+mn-ea"/>
                <a:cs typeface="+mn-cs"/>
              </a:rPr>
              <a:t> Esforço reduzido na realização de tarefas administrativas diárias com o Hyper-V, por meio dos consoles de gerenciamento.</a:t>
            </a:r>
          </a:p>
          <a:p>
            <a:pPr algn="l">
              <a:spcBef>
                <a:spcPts val="0"/>
              </a:spcBef>
              <a:spcAft>
                <a:spcPts val="0"/>
              </a:spcAft>
              <a:buNone/>
            </a:pPr>
            <a:endParaRPr lang="en-US" dirty="0" smtClean="0"/>
          </a:p>
          <a:p>
            <a:pPr algn="l">
              <a:spcBef>
                <a:spcPts val="0"/>
              </a:spcBef>
              <a:spcAft>
                <a:spcPts val="0"/>
              </a:spcAft>
              <a:buClr>
                <a:schemeClr val="tx1"/>
              </a:buClr>
              <a:buFontTx/>
              <a:buChar char="•"/>
            </a:pPr>
            <a:r>
              <a:rPr lang="en-US" sz="1200" b="1" i="0">
                <a:solidFill>
                  <a:schemeClr val="tx1"/>
                </a:solidFill>
                <a:latin typeface="Calibri"/>
                <a:ea typeface="+mn-ea"/>
                <a:cs typeface="+mn-cs"/>
              </a:rPr>
              <a:t> Interface de linha de comando aperfeiçoada e gerenciamento automatizado de tarefas administrativas diárias com o Hyper-V, por meio dos cmdlets do PowerShell.</a:t>
            </a:r>
          </a:p>
          <a:p>
            <a:pPr algn="l">
              <a:spcBef>
                <a:spcPts val="0"/>
              </a:spcBef>
              <a:spcAft>
                <a:spcPts val="0"/>
              </a:spcAft>
              <a:buNone/>
            </a:pPr>
            <a:r>
              <a:rPr lang="en-US" sz="1200" b="0" i="0">
                <a:solidFill>
                  <a:schemeClr val="tx1"/>
                </a:solidFill>
                <a:latin typeface="Calibri"/>
                <a:ea typeface="+mn-ea"/>
                <a:cs typeface="+mn-cs"/>
              </a:rPr>
              <a:t>Os cmdlets do PowerShell oferecem a habilidade de gerenciar completamente o Hyper-V e as máquinas virtuais executadas no Hyper-V. Eles multiplicam as ferramentas gráficas de gerenciamento e automatizam as tarefas de gerenciamento repetitivas.</a:t>
            </a:r>
          </a:p>
          <a:p>
            <a:pPr algn="l">
              <a:spcBef>
                <a:spcPts val="0"/>
              </a:spcBef>
              <a:spcAft>
                <a:spcPts val="0"/>
              </a:spcAft>
              <a:buNone/>
            </a:pPr>
            <a:endParaRPr lang="en-US" dirty="0" smtClean="0"/>
          </a:p>
          <a:p>
            <a:pPr algn="l">
              <a:spcBef>
                <a:spcPts val="0"/>
              </a:spcBef>
              <a:spcAft>
                <a:spcPts val="0"/>
              </a:spcAft>
              <a:buClr>
                <a:schemeClr val="tx1"/>
              </a:buClr>
              <a:buFontTx/>
              <a:buChar char="•"/>
            </a:pPr>
            <a:r>
              <a:rPr lang="en-US" sz="1200" b="0" i="0">
                <a:solidFill>
                  <a:schemeClr val="tx1"/>
                </a:solidFill>
                <a:latin typeface="Calibri"/>
                <a:ea typeface="+mn-ea"/>
                <a:cs typeface="+mn-cs"/>
              </a:rPr>
              <a:t> </a:t>
            </a:r>
            <a:r>
              <a:rPr lang="en-US" sz="1200" b="1" i="0">
                <a:solidFill>
                  <a:schemeClr val="tx1"/>
                </a:solidFill>
                <a:latin typeface="Calibri"/>
                <a:ea typeface="+mn-ea"/>
                <a:cs typeface="+mn-cs"/>
              </a:rPr>
              <a:t>Gerenciamento aprimorado de múltiplos servidores Hyper‑V em um ambiente de datacenter virtual por meio do System Center Virtual Machine Manager 2008</a:t>
            </a:r>
            <a:r>
              <a:rPr lang="en-US" sz="1200" b="0" i="0">
                <a:solidFill>
                  <a:schemeClr val="tx1"/>
                </a:solidFill>
                <a:latin typeface="Calibri"/>
                <a:ea typeface="+mn-ea"/>
                <a:cs typeface="+mn-cs"/>
              </a:rPr>
              <a:t>.</a:t>
            </a:r>
          </a:p>
          <a:p>
            <a:pPr algn="l">
              <a:spcBef>
                <a:spcPts val="0"/>
              </a:spcBef>
              <a:spcAft>
                <a:spcPts val="0"/>
              </a:spcAft>
              <a:buNone/>
            </a:pPr>
            <a:r>
              <a:rPr lang="en-US" sz="1200" b="0" i="0">
                <a:solidFill>
                  <a:schemeClr val="tx1"/>
                </a:solidFill>
                <a:latin typeface="Calibri"/>
                <a:ea typeface="+mn-ea"/>
                <a:cs typeface="+mn-cs"/>
              </a:rPr>
              <a:t>Estes são alguns dos recursos de gerenciamento do Hyper-V que foram aperfeiçoados pelo System Center Virtual Machine Manager 2008:</a:t>
            </a:r>
          </a:p>
          <a:p>
            <a:pPr marL="457200" lvl="1" algn="l">
              <a:spcBef>
                <a:spcPts val="0"/>
              </a:spcBef>
              <a:spcAft>
                <a:spcPts val="0"/>
              </a:spcAft>
              <a:buClr>
                <a:schemeClr val="tx1"/>
              </a:buClr>
              <a:buFontTx/>
              <a:buChar char="•"/>
            </a:pPr>
            <a:r>
              <a:rPr lang="en-US" sz="1200" b="1" i="0">
                <a:solidFill>
                  <a:schemeClr val="tx1"/>
                </a:solidFill>
                <a:latin typeface="Calibri"/>
                <a:ea typeface="+mn-ea"/>
                <a:cs typeface="+mn-cs"/>
              </a:rPr>
              <a:t> Suporte Estendido para Hyper-V</a:t>
            </a:r>
            <a:r>
              <a:rPr lang="en-US" sz="1200" b="0" i="0">
                <a:solidFill>
                  <a:schemeClr val="tx1"/>
                </a:solidFill>
                <a:latin typeface="Calibri"/>
                <a:ea typeface="+mn-ea"/>
                <a:cs typeface="+mn-cs"/>
              </a:rPr>
              <a:t>. O System Center Virtual Machine Manager (VMM) 2008 tem suporte para toda a funcionalidade do Hyper-V, além de fornecer funções específicas do VMM, como a Disposição Inteligente, o Portal de Auto-Serviço e a Biblioteca integrada.</a:t>
            </a:r>
          </a:p>
          <a:p>
            <a:pPr marL="457200" lvl="1" algn="l">
              <a:spcBef>
                <a:spcPts val="0"/>
              </a:spcBef>
              <a:spcAft>
                <a:spcPts val="0"/>
              </a:spcAft>
              <a:buClr>
                <a:schemeClr val="tx1"/>
              </a:buClr>
              <a:buFontTx/>
              <a:buChar char="•"/>
            </a:pPr>
            <a:r>
              <a:rPr lang="en-US" sz="1200" b="1" i="0">
                <a:solidFill>
                  <a:schemeClr val="tx1"/>
                </a:solidFill>
                <a:latin typeface="Calibri"/>
                <a:ea typeface="+mn-ea"/>
                <a:cs typeface="+mn-cs"/>
              </a:rPr>
              <a:t> Respostas automáticas a problemas e falhas no desempenho das máquinas virtuais</a:t>
            </a:r>
            <a:r>
              <a:rPr lang="en-US" sz="1200" b="0" i="0">
                <a:solidFill>
                  <a:schemeClr val="tx1"/>
                </a:solidFill>
                <a:latin typeface="Calibri"/>
                <a:ea typeface="+mn-ea"/>
                <a:cs typeface="+mn-cs"/>
              </a:rPr>
              <a:t>. O recurso PRO (Performance and Resource Optimization) do VMM 2008 pode reagir dinamicamente a cenários de falha ou componentes mal configurados que forem identificados no hardware, no sistema operacional ou na aplicação. Combinando os Pacotes de Gerenciamento habilitados pelo PRO e o System Center Operations Manager 2007, você pode receber notificações automáticas quando uma máquina virtual, um sistema operacional ou uma aplicação tiver problemas. </a:t>
            </a:r>
          </a:p>
          <a:p>
            <a:pPr marL="457200" lvl="1" algn="l">
              <a:spcBef>
                <a:spcPts val="0"/>
              </a:spcBef>
              <a:spcAft>
                <a:spcPts val="0"/>
              </a:spcAft>
              <a:buClr>
                <a:schemeClr val="tx1"/>
              </a:buClr>
              <a:buFontTx/>
              <a:buChar char="•"/>
            </a:pPr>
            <a:r>
              <a:rPr lang="en-US" sz="1200" b="1" i="0">
                <a:solidFill>
                  <a:schemeClr val="tx1"/>
                </a:solidFill>
                <a:latin typeface="Calibri"/>
                <a:ea typeface="+mn-ea"/>
                <a:cs typeface="+mn-cs"/>
              </a:rPr>
              <a:t> Mais disponibilidade nas máquinas virtuais</a:t>
            </a:r>
            <a:r>
              <a:rPr lang="en-US" sz="1200" b="0" i="0">
                <a:solidFill>
                  <a:schemeClr val="tx1"/>
                </a:solidFill>
                <a:latin typeface="Calibri"/>
                <a:ea typeface="+mn-ea"/>
                <a:cs typeface="+mn-cs"/>
              </a:rPr>
              <a:t>. O VMM 2008 inclui suporte expandido para clusters de failover, melhorando os recursos de alta disponibilidade para o gerenciamento de máquinas virtuais de missão crítica. Agora o VMM 2008 tem total reconhecimento de cluster, ou seja, pode detectar e gerenciar clusters de host do Hyper-V como uma só unidade. Novos recursos de fácil utilização, como a detecção automática de hosts virtuais adicionados ou removidos e a designação de uma máquina virtual de alta disponibilidade com um clique, ajudam a reduzir seu esforço administrativo.</a:t>
            </a:r>
          </a:p>
          <a:p>
            <a:pPr algn="l">
              <a:spcBef>
                <a:spcPts val="0"/>
              </a:spcBef>
              <a:spcAft>
                <a:spcPts val="0"/>
              </a:spcAft>
              <a:buNone/>
            </a:pPr>
            <a:endParaRPr lang="en-US" dirty="0"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A3A57341-79EC-4AD5-AA52-CBA5D2DD4619}" type="slidenum">
              <a:rPr lang="en-US" sz="1200" b="0" i="0">
                <a:latin typeface="Calibri"/>
                <a:ea typeface="+mn-ea"/>
                <a:cs typeface="+mn-cs"/>
              </a:rPr>
              <a:pPr algn="r">
                <a:spcBef>
                  <a:spcPts val="0"/>
                </a:spcBef>
                <a:spcAft>
                  <a:spcPts val="0"/>
                </a:spcAft>
                <a:buNone/>
              </a:pPr>
              <a:t>7</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spcAft>
                <a:spcPts val="0"/>
              </a:spcAft>
              <a:buNone/>
            </a:pPr>
            <a:r>
              <a:rPr lang="en-US" sz="1200" b="0" i="0">
                <a:solidFill>
                  <a:schemeClr val="tx1"/>
                </a:solidFill>
                <a:latin typeface="Calibri"/>
                <a:ea typeface="+mn-ea"/>
                <a:cs typeface="+mn-cs"/>
              </a:rPr>
              <a:t>A implantação de sistemas operacionais e aplicações em computadores físicos e virtuais sempre usou métodos diferentes. Nos computadores virtuais, o formato de arquivo .vhd se tornou um padrão  na implantação e no intercâmbio de aplicações e sistemas operacionais pré-configurados.</a:t>
            </a:r>
          </a:p>
          <a:p>
            <a:pPr algn="l">
              <a:spcBef>
                <a:spcPts val="0"/>
              </a:spcBef>
              <a:spcAft>
                <a:spcPts val="0"/>
              </a:spcAft>
              <a:buNone/>
            </a:pPr>
            <a:endParaRPr lang="en-US" dirty="0" smtClean="0"/>
          </a:p>
          <a:p>
            <a:pPr algn="l">
              <a:spcBef>
                <a:spcPts val="0"/>
              </a:spcBef>
              <a:spcAft>
                <a:spcPts val="0"/>
              </a:spcAft>
              <a:buNone/>
            </a:pPr>
            <a:r>
              <a:rPr lang="en-US" sz="1200" b="0" i="0">
                <a:solidFill>
                  <a:schemeClr val="tx1"/>
                </a:solidFill>
                <a:latin typeface="Calibri"/>
                <a:ea typeface="+mn-ea"/>
                <a:cs typeface="+mn-cs"/>
              </a:rPr>
              <a:t>O Windows Server 2008 R2 também tem suporte para a inicialização do computador a partir de um arquivo .vhd armazenado no disco rígido local. Assim você pode usar arquivos .vhd pré-configurados para implantar computadores virtuais e físicos. Isso ajuda a reduzir o número de imagens que você precisa gerenciar e fornece um método mais fácil para sua implantação de teste, antes da implantação em seu ambiente de produção</a:t>
            </a:r>
          </a:p>
          <a:p>
            <a:pPr algn="l">
              <a:spcBef>
                <a:spcPts val="0"/>
              </a:spcBef>
              <a:spcAft>
                <a:spcPts val="0"/>
              </a:spcAft>
              <a:buNone/>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a:spcBef>
                <a:spcPts val="0"/>
              </a:spcBef>
              <a:spcAft>
                <a:spcPts val="0"/>
              </a:spcAft>
              <a:buNone/>
            </a:pPr>
            <a:fld id="{9DA946C8-5CF7-4CEC-A489-5F56AAA0ED81}" type="slidenum">
              <a:rPr lang="en-US" sz="1200" b="0" i="0">
                <a:latin typeface="Calibri"/>
                <a:ea typeface="+mn-ea"/>
                <a:cs typeface="+mn-cs"/>
              </a:rPr>
              <a:pPr algn="r">
                <a:spcBef>
                  <a:spcPts val="0"/>
                </a:spcBef>
                <a:spcAft>
                  <a:spcPts val="0"/>
                </a:spcAft>
                <a:buNone/>
              </a:pPr>
              <a:t>8</a:t>
            </a:fld>
            <a:endParaRPr lang="en-US" sz="1200" b="0" i="0">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spcBef>
                <a:spcPts val="432"/>
              </a:spcBef>
              <a:spcAft>
                <a:spcPts val="0"/>
              </a:spcAft>
              <a:buNone/>
            </a:pPr>
            <a:r>
              <a:rPr lang="en-US" sz="1200" b="1" i="0" dirty="0">
                <a:solidFill>
                  <a:schemeClr val="tx1"/>
                </a:solidFill>
                <a:latin typeface="Calibri"/>
                <a:ea typeface="+mn-ea"/>
                <a:cs typeface="+mn-cs"/>
              </a:rPr>
              <a:t>Nota </a:t>
            </a:r>
            <a:r>
              <a:rPr lang="en-US" sz="1200" b="1" i="0" dirty="0" err="1">
                <a:solidFill>
                  <a:schemeClr val="tx1"/>
                </a:solidFill>
                <a:latin typeface="Calibri"/>
                <a:ea typeface="+mn-ea"/>
                <a:cs typeface="+mn-cs"/>
              </a:rPr>
              <a:t>ao</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apresentador</a:t>
            </a:r>
            <a:r>
              <a:rPr lang="en-US" sz="1200" b="1" i="0" dirty="0">
                <a:solidFill>
                  <a:schemeClr val="tx1"/>
                </a:solidFill>
                <a:latin typeface="Calibri"/>
                <a:ea typeface="+mn-ea"/>
                <a:cs typeface="+mn-cs"/>
              </a:rPr>
              <a:t>: use </a:t>
            </a:r>
            <a:r>
              <a:rPr lang="en-US" sz="1200" b="1" i="0" dirty="0" err="1">
                <a:solidFill>
                  <a:schemeClr val="tx1"/>
                </a:solidFill>
                <a:latin typeface="Calibri"/>
                <a:ea typeface="+mn-ea"/>
                <a:cs typeface="+mn-cs"/>
              </a:rPr>
              <a:t>este</a:t>
            </a:r>
            <a:r>
              <a:rPr lang="en-US" sz="1200" b="1" i="0" dirty="0">
                <a:solidFill>
                  <a:schemeClr val="tx1"/>
                </a:solidFill>
                <a:latin typeface="Calibri"/>
                <a:ea typeface="+mn-ea"/>
                <a:cs typeface="+mn-cs"/>
              </a:rPr>
              <a:t> slide se </a:t>
            </a:r>
            <a:r>
              <a:rPr lang="en-US" sz="1200" b="1" i="0" dirty="0" err="1">
                <a:solidFill>
                  <a:schemeClr val="tx1"/>
                </a:solidFill>
                <a:latin typeface="Calibri"/>
                <a:ea typeface="+mn-ea"/>
                <a:cs typeface="+mn-cs"/>
              </a:rPr>
              <a:t>tiver</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que</a:t>
            </a:r>
            <a:r>
              <a:rPr lang="en-US" sz="1200" b="1" i="0" dirty="0">
                <a:solidFill>
                  <a:schemeClr val="tx1"/>
                </a:solidFill>
                <a:latin typeface="Calibri"/>
                <a:ea typeface="+mn-ea"/>
                <a:cs typeface="+mn-cs"/>
              </a:rPr>
              <a:t> </a:t>
            </a:r>
            <a:r>
              <a:rPr lang="en-US" sz="1200" b="1" i="0" dirty="0" err="1">
                <a:solidFill>
                  <a:schemeClr val="tx1"/>
                </a:solidFill>
                <a:latin typeface="Calibri"/>
                <a:ea typeface="+mn-ea"/>
                <a:cs typeface="+mn-cs"/>
              </a:rPr>
              <a:t>abordar</a:t>
            </a:r>
            <a:r>
              <a:rPr lang="en-US" sz="1200" b="1" i="0" baseline="0" dirty="0">
                <a:solidFill>
                  <a:schemeClr val="tx1"/>
                </a:solidFill>
                <a:latin typeface="Calibri"/>
                <a:ea typeface="+mn-ea"/>
                <a:cs typeface="+mn-cs"/>
              </a:rPr>
              <a:t> as </a:t>
            </a:r>
            <a:r>
              <a:rPr lang="en-US" sz="1200" b="1" i="0" baseline="0" dirty="0" err="1">
                <a:solidFill>
                  <a:schemeClr val="tx1"/>
                </a:solidFill>
                <a:latin typeface="Calibri"/>
                <a:ea typeface="+mn-ea"/>
                <a:cs typeface="+mn-cs"/>
              </a:rPr>
              <a:t>melhorias</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em</a:t>
            </a:r>
            <a:r>
              <a:rPr lang="en-US" sz="1200" b="1" i="0" baseline="0" dirty="0">
                <a:solidFill>
                  <a:schemeClr val="tx1"/>
                </a:solidFill>
                <a:latin typeface="Calibri"/>
                <a:ea typeface="+mn-ea"/>
                <a:cs typeface="+mn-cs"/>
              </a:rPr>
              <a:t> um slide.</a:t>
            </a:r>
          </a:p>
          <a:p>
            <a:pPr algn="l">
              <a:spcBef>
                <a:spcPts val="432"/>
              </a:spcBef>
              <a:spcAft>
                <a:spcPts val="0"/>
              </a:spcAft>
              <a:buNone/>
            </a:pPr>
            <a:r>
              <a:rPr lang="en-US" sz="1200" b="1" i="0" baseline="0" dirty="0" err="1">
                <a:solidFill>
                  <a:schemeClr val="tx1"/>
                </a:solidFill>
                <a:latin typeface="Calibri"/>
                <a:ea typeface="+mn-ea"/>
                <a:cs typeface="+mn-cs"/>
              </a:rPr>
              <a:t>Você</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pode</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omiti</a:t>
            </a:r>
            <a:r>
              <a:rPr lang="en-US" sz="1200" b="1" i="0" baseline="0" dirty="0">
                <a:solidFill>
                  <a:schemeClr val="tx1"/>
                </a:solidFill>
                <a:latin typeface="Calibri"/>
                <a:ea typeface="+mn-ea"/>
                <a:cs typeface="+mn-cs"/>
              </a:rPr>
              <a:t>-lo se </a:t>
            </a:r>
            <a:r>
              <a:rPr lang="en-US" sz="1200" b="1" i="0" baseline="0" dirty="0" err="1">
                <a:solidFill>
                  <a:schemeClr val="tx1"/>
                </a:solidFill>
                <a:latin typeface="Calibri"/>
                <a:ea typeface="+mn-ea"/>
                <a:cs typeface="+mn-cs"/>
              </a:rPr>
              <a:t>usar</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os</a:t>
            </a:r>
            <a:r>
              <a:rPr lang="en-US" sz="1200" b="1" i="0" baseline="0" dirty="0">
                <a:solidFill>
                  <a:schemeClr val="tx1"/>
                </a:solidFill>
                <a:latin typeface="Calibri"/>
                <a:ea typeface="+mn-ea"/>
                <a:cs typeface="+mn-cs"/>
              </a:rPr>
              <a:t> slides a </a:t>
            </a:r>
            <a:r>
              <a:rPr lang="en-US" sz="1200" b="1" i="0" baseline="0" dirty="0" err="1">
                <a:solidFill>
                  <a:schemeClr val="tx1"/>
                </a:solidFill>
                <a:latin typeface="Calibri"/>
                <a:ea typeface="+mn-ea"/>
                <a:cs typeface="+mn-cs"/>
              </a:rPr>
              <a:t>seguir</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para</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entrar</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em</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detalhes</a:t>
            </a:r>
            <a:endParaRPr lang="en-US" sz="1200" b="1" i="0" baseline="0" dirty="0">
              <a:solidFill>
                <a:schemeClr val="tx1"/>
              </a:solidFill>
              <a:latin typeface="Calibri"/>
              <a:ea typeface="+mn-ea"/>
              <a:cs typeface="+mn-cs"/>
            </a:endParaRPr>
          </a:p>
          <a:p>
            <a:pPr algn="l">
              <a:spcBef>
                <a:spcPts val="0"/>
              </a:spcBef>
              <a:spcAft>
                <a:spcPts val="0"/>
              </a:spcAft>
              <a:buNone/>
            </a:pPr>
            <a:endParaRPr lang="en-US" dirty="0" smtClean="0"/>
          </a:p>
          <a:p>
            <a:pPr algn="l">
              <a:spcBef>
                <a:spcPts val="0"/>
              </a:spcBef>
              <a:spcAft>
                <a:spcPts val="0"/>
              </a:spcAft>
              <a:buNone/>
            </a:pPr>
            <a:endParaRPr lang="en-US" dirty="0" smtClean="0"/>
          </a:p>
          <a:p>
            <a:pPr algn="l">
              <a:spcBef>
                <a:spcPts val="432"/>
              </a:spcBef>
              <a:spcAft>
                <a:spcPts val="0"/>
              </a:spcAft>
              <a:buNone/>
            </a:pPr>
            <a:r>
              <a:rPr lang="en-US" sz="1200" b="1" i="0" dirty="0">
                <a:solidFill>
                  <a:schemeClr val="tx1"/>
                </a:solidFill>
                <a:latin typeface="Calibri"/>
                <a:ea typeface="+mn-ea"/>
                <a:cs typeface="+mn-cs"/>
              </a:rPr>
              <a:t>RDS e VDI</a:t>
            </a:r>
          </a:p>
          <a:p>
            <a:pPr algn="l">
              <a:spcBef>
                <a:spcPts val="432"/>
              </a:spcBef>
              <a:spcAft>
                <a:spcPts val="0"/>
              </a:spcAft>
              <a:buNone/>
            </a:pPr>
            <a:r>
              <a:rPr lang="en-US" sz="1200" b="0" i="0" dirty="0" err="1">
                <a:solidFill>
                  <a:schemeClr val="tx1"/>
                </a:solidFill>
                <a:latin typeface="Calibri"/>
                <a:ea typeface="+mn-ea"/>
                <a:cs typeface="+mn-cs"/>
              </a:rPr>
              <a:t>Cada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vez</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as </a:t>
            </a:r>
            <a:r>
              <a:rPr lang="en-US" sz="1200" b="0" i="0" dirty="0" err="1">
                <a:solidFill>
                  <a:schemeClr val="tx1"/>
                </a:solidFill>
                <a:latin typeface="Calibri"/>
                <a:ea typeface="+mn-ea"/>
                <a:cs typeface="+mn-cs"/>
              </a:rPr>
              <a:t>empresas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querem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capacitar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seus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funcionários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prestadores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serviço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trabalhar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casa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instalação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terceirizada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aumentam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flexibilidade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controlam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custos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reduzem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danos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meio-ambiente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aumentam</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demanda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segurança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conformidade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dados </a:t>
            </a:r>
            <a:r>
              <a:rPr lang="en-US" sz="1200" b="0" i="0" dirty="0" err="1">
                <a:solidFill>
                  <a:schemeClr val="tx1"/>
                </a:solidFill>
                <a:latin typeface="Calibri"/>
                <a:ea typeface="+mn-ea"/>
                <a:cs typeface="+mn-cs"/>
              </a:rPr>
              <a:t>corporativos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valiosos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corram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risco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algum</a:t>
            </a:r>
            <a:r>
              <a:rPr lang="en-US" sz="1200" b="0" i="0" dirty="0">
                <a:solidFill>
                  <a:schemeClr val="tx1"/>
                </a:solidFill>
                <a:latin typeface="Calibri"/>
                <a:ea typeface="+mn-ea"/>
                <a:cs typeface="+mn-cs"/>
              </a:rPr>
              <a:t>.</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0" i="0" dirty="0">
                <a:solidFill>
                  <a:schemeClr val="tx1"/>
                </a:solidFill>
                <a:latin typeface="Calibri"/>
                <a:ea typeface="+mn-ea"/>
                <a:cs typeface="+mn-cs"/>
              </a:rPr>
              <a:t>Para </a:t>
            </a:r>
            <a:r>
              <a:rPr lang="en-US" sz="1200" b="0" i="0" dirty="0" err="1">
                <a:solidFill>
                  <a:schemeClr val="tx1"/>
                </a:solidFill>
                <a:latin typeface="Calibri"/>
                <a:ea typeface="+mn-ea"/>
                <a:cs typeface="+mn-cs"/>
              </a:rPr>
              <a:t>vencer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desafios</a:t>
            </a:r>
            <a:r>
              <a:rPr lang="en-US" sz="1200" b="0" i="0" dirty="0">
                <a:solidFill>
                  <a:schemeClr val="tx1"/>
                </a:solidFill>
                <a:latin typeface="Calibri"/>
                <a:ea typeface="+mn-ea"/>
                <a:cs typeface="+mn-cs"/>
              </a:rPr>
              <a:t>, a Microsoft </a:t>
            </a:r>
            <a:r>
              <a:rPr lang="en-US" sz="1200" b="0" i="0" dirty="0" err="1">
                <a:solidFill>
                  <a:schemeClr val="tx1"/>
                </a:solidFill>
                <a:latin typeface="Calibri"/>
                <a:ea typeface="+mn-ea"/>
                <a:cs typeface="+mn-cs"/>
              </a:rPr>
              <a:t>vem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investindo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smtClean="0">
                <a:solidFill>
                  <a:schemeClr val="tx1"/>
                </a:solidFill>
                <a:latin typeface="Calibri"/>
                <a:ea typeface="+mn-ea"/>
                <a:cs typeface="+mn-cs"/>
              </a:rPr>
              <a:t>Infraestrutura</a:t>
            </a:r>
            <a:r>
              <a:rPr lang="en-US" sz="1200" b="0" i="0" dirty="0" smtClean="0">
                <a:solidFill>
                  <a:schemeClr val="tx1"/>
                </a:solidFill>
                <a:latin typeface="Calibri"/>
                <a:ea typeface="+mn-ea"/>
                <a:cs typeface="+mn-cs"/>
              </a:rPr>
              <a:t> </a:t>
            </a:r>
            <a:r>
              <a:rPr lang="en-US" sz="1200" b="0" i="0" dirty="0">
                <a:solidFill>
                  <a:schemeClr val="tx1"/>
                </a:solidFill>
                <a:latin typeface="Calibri"/>
                <a:ea typeface="+mn-ea"/>
                <a:cs typeface="+mn-cs"/>
              </a:rPr>
              <a:t>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Virtual, </a:t>
            </a:r>
            <a:r>
              <a:rPr lang="en-US" sz="1200" b="0" i="0" dirty="0" err="1">
                <a:solidFill>
                  <a:schemeClr val="tx1"/>
                </a:solidFill>
                <a:latin typeface="Calibri"/>
                <a:ea typeface="+mn-ea"/>
                <a:cs typeface="+mn-cs"/>
              </a:rPr>
              <a:t>conhecida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VDI,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colaboração</a:t>
            </a:r>
            <a:r>
              <a:rPr lang="en-US" sz="1200" b="0" i="0" dirty="0">
                <a:solidFill>
                  <a:schemeClr val="tx1"/>
                </a:solidFill>
                <a:latin typeface="Calibri"/>
                <a:ea typeface="+mn-ea"/>
                <a:cs typeface="+mn-cs"/>
              </a:rPr>
              <a:t> com </a:t>
            </a:r>
            <a:r>
              <a:rPr lang="en-US" sz="1200" b="0" i="0" dirty="0" err="1">
                <a:solidFill>
                  <a:schemeClr val="tx1"/>
                </a:solidFill>
                <a:latin typeface="Calibri"/>
                <a:ea typeface="+mn-ea"/>
                <a:cs typeface="+mn-cs"/>
              </a:rPr>
              <a:t>nossos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parceiros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incluem</a:t>
            </a:r>
            <a:r>
              <a:rPr lang="en-US" sz="1200" b="0" i="0" dirty="0">
                <a:solidFill>
                  <a:schemeClr val="tx1"/>
                </a:solidFill>
                <a:latin typeface="Calibri"/>
                <a:ea typeface="+mn-ea"/>
                <a:cs typeface="+mn-cs"/>
              </a:rPr>
              <a:t>: Citrix, Unisys, HP, Quest, </a:t>
            </a:r>
            <a:r>
              <a:rPr lang="en-US" sz="1200" b="0" i="0" dirty="0" err="1">
                <a:solidFill>
                  <a:schemeClr val="tx1"/>
                </a:solidFill>
                <a:latin typeface="Calibri"/>
                <a:ea typeface="+mn-ea"/>
                <a:cs typeface="+mn-cs"/>
              </a:rPr>
              <a:t>Ericom</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vários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outros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Também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estamos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adicionando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desempenho</a:t>
            </a:r>
            <a:r>
              <a:rPr lang="en-US" sz="1200" b="0" i="0" baseline="0" dirty="0">
                <a:solidFill>
                  <a:schemeClr val="tx1"/>
                </a:solidFill>
                <a:latin typeface="Calibri"/>
                <a:ea typeface="+mn-ea"/>
                <a:cs typeface="+mn-cs"/>
              </a:rPr>
              <a:t> à </a:t>
            </a:r>
            <a:r>
              <a:rPr lang="en-US" sz="1200" b="0" i="0" baseline="0" dirty="0" err="1">
                <a:solidFill>
                  <a:schemeClr val="tx1"/>
                </a:solidFill>
                <a:latin typeface="Calibri"/>
                <a:ea typeface="+mn-ea"/>
                <a:cs typeface="+mn-cs"/>
              </a:rPr>
              <a:t>nossa</a:t>
            </a:r>
            <a:r>
              <a:rPr lang="en-US" sz="1200" b="0" i="0" baseline="0" dirty="0">
                <a:solidFill>
                  <a:schemeClr val="tx1"/>
                </a:solidFill>
                <a:latin typeface="Calibri"/>
                <a:ea typeface="+mn-ea"/>
                <a:cs typeface="+mn-cs"/>
              </a:rPr>
              <a:t> virtualização </a:t>
            </a:r>
            <a:r>
              <a:rPr lang="en-US" sz="1200" b="0" i="0" baseline="0" dirty="0" err="1">
                <a:solidFill>
                  <a:schemeClr val="tx1"/>
                </a:solidFill>
                <a:latin typeface="Calibri"/>
                <a:ea typeface="+mn-ea"/>
                <a:cs typeface="+mn-cs"/>
              </a:rPr>
              <a:t>baseada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Terminal, </a:t>
            </a:r>
            <a:r>
              <a:rPr lang="en-US" sz="1200" b="0" i="0" baseline="0" dirty="0" err="1">
                <a:solidFill>
                  <a:schemeClr val="tx1"/>
                </a:solidFill>
                <a:latin typeface="Calibri"/>
                <a:ea typeface="+mn-ea"/>
                <a:cs typeface="+mn-cs"/>
              </a:rPr>
              <a:t>combinando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dois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elementos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formar</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produto</a:t>
            </a:r>
            <a:r>
              <a:rPr lang="en-US" sz="1200" b="0" i="0" baseline="0" dirty="0">
                <a:solidFill>
                  <a:schemeClr val="tx1"/>
                </a:solidFill>
                <a:latin typeface="Calibri"/>
                <a:ea typeface="+mn-ea"/>
                <a:cs typeface="+mn-cs"/>
              </a:rPr>
              <a:t> de virtualização de </a:t>
            </a:r>
            <a:r>
              <a:rPr lang="en-US" sz="1200" b="0" i="0" baseline="0" dirty="0" err="1">
                <a:solidFill>
                  <a:schemeClr val="tx1"/>
                </a:solidFill>
                <a:latin typeface="Calibri"/>
                <a:ea typeface="+mn-ea"/>
                <a:cs typeface="+mn-cs"/>
              </a:rPr>
              <a:t>apresentações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mais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flexível</a:t>
            </a:r>
            <a:r>
              <a:rPr lang="en-US" sz="1200" b="0" i="0" baseline="0" dirty="0">
                <a:solidFill>
                  <a:schemeClr val="tx1"/>
                </a:solidFill>
                <a:latin typeface="Calibri"/>
                <a:ea typeface="+mn-ea"/>
                <a:cs typeface="+mn-cs"/>
              </a:rPr>
              <a:t> da </a:t>
            </a:r>
            <a:r>
              <a:rPr lang="en-US" sz="1200" b="0" i="0" baseline="0" dirty="0" err="1">
                <a:solidFill>
                  <a:schemeClr val="tx1"/>
                </a:solidFill>
                <a:latin typeface="Calibri"/>
                <a:ea typeface="+mn-ea"/>
                <a:cs typeface="+mn-cs"/>
              </a:rPr>
              <a:t>história</a:t>
            </a:r>
            <a:r>
              <a:rPr lang="en-US" sz="1200" b="0" i="0" baseline="0" dirty="0">
                <a:solidFill>
                  <a:schemeClr val="tx1"/>
                </a:solidFill>
                <a:latin typeface="Calibri"/>
                <a:ea typeface="+mn-ea"/>
                <a:cs typeface="+mn-cs"/>
              </a:rPr>
              <a:t> do Windows Server. Para </a:t>
            </a:r>
            <a:r>
              <a:rPr lang="en-US" sz="1200" b="0" i="0" baseline="0" dirty="0" err="1">
                <a:solidFill>
                  <a:schemeClr val="tx1"/>
                </a:solidFill>
                <a:latin typeface="Calibri"/>
                <a:ea typeface="+mn-ea"/>
                <a:cs typeface="+mn-cs"/>
              </a:rPr>
              <a:t>ilustrar</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melhor</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extensão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desses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recursos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decidimos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alterar</a:t>
            </a:r>
            <a:r>
              <a:rPr lang="en-US" sz="1200" b="0" i="0" baseline="0" dirty="0">
                <a:solidFill>
                  <a:schemeClr val="tx1"/>
                </a:solidFill>
                <a:latin typeface="Calibri"/>
                <a:ea typeface="+mn-ea"/>
                <a:cs typeface="+mn-cs"/>
              </a:rPr>
              <a:t> o </a:t>
            </a:r>
            <a:r>
              <a:rPr lang="en-US" sz="1200" b="0" i="0" baseline="0" dirty="0" err="1">
                <a:solidFill>
                  <a:schemeClr val="tx1"/>
                </a:solidFill>
                <a:latin typeface="Calibri"/>
                <a:ea typeface="+mn-ea"/>
                <a:cs typeface="+mn-cs"/>
              </a:rPr>
              <a:t>nome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Terminal </a:t>
            </a:r>
            <a:r>
              <a:rPr lang="en-US" sz="1200" b="0" i="0" baseline="0" dirty="0" err="1">
                <a:solidFill>
                  <a:schemeClr val="tx1"/>
                </a:solidFill>
                <a:latin typeface="Calibri"/>
                <a:ea typeface="+mn-ea"/>
                <a:cs typeface="+mn-cs"/>
              </a:rPr>
              <a:t>para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Área</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Trabalho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Remota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ou</a:t>
            </a:r>
            <a:r>
              <a:rPr lang="en-US" sz="1200" b="0" i="0" baseline="0" dirty="0">
                <a:solidFill>
                  <a:schemeClr val="tx1"/>
                </a:solidFill>
                <a:latin typeface="Calibri"/>
                <a:ea typeface="+mn-ea"/>
                <a:cs typeface="+mn-cs"/>
              </a:rPr>
              <a:t> RDS.</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0" i="0" baseline="0" dirty="0">
                <a:solidFill>
                  <a:schemeClr val="tx1"/>
                </a:solidFill>
                <a:latin typeface="Calibri"/>
                <a:ea typeface="+mn-ea"/>
                <a:cs typeface="+mn-cs"/>
              </a:rPr>
              <a:t>O RDS </a:t>
            </a:r>
            <a:r>
              <a:rPr lang="en-US" sz="1200" b="0" i="0" baseline="0" dirty="0" err="1">
                <a:solidFill>
                  <a:schemeClr val="tx1"/>
                </a:solidFill>
                <a:latin typeface="Calibri"/>
                <a:ea typeface="+mn-ea"/>
                <a:cs typeface="+mn-cs"/>
              </a:rPr>
              <a:t>incorpora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todos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recursos</a:t>
            </a:r>
            <a:r>
              <a:rPr lang="en-US" sz="1200" b="0" i="0" baseline="0" dirty="0">
                <a:solidFill>
                  <a:schemeClr val="tx1"/>
                </a:solidFill>
                <a:latin typeface="Calibri"/>
                <a:ea typeface="+mn-ea"/>
                <a:cs typeface="+mn-cs"/>
              </a:rPr>
              <a:t> dos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Terminal e </a:t>
            </a:r>
            <a:r>
              <a:rPr lang="en-US" sz="1200" b="0" i="0" baseline="0" dirty="0" err="1">
                <a:solidFill>
                  <a:schemeClr val="tx1"/>
                </a:solidFill>
                <a:latin typeface="Calibri"/>
                <a:ea typeface="+mn-ea"/>
                <a:cs typeface="+mn-cs"/>
              </a:rPr>
              <a:t>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expande</a:t>
            </a:r>
            <a:r>
              <a:rPr lang="en-US" sz="1200" b="0" i="0" baseline="0" dirty="0">
                <a:solidFill>
                  <a:schemeClr val="tx1"/>
                </a:solidFill>
                <a:latin typeface="Calibri"/>
                <a:ea typeface="+mn-ea"/>
                <a:cs typeface="+mn-cs"/>
              </a:rPr>
              <a:t>. </a:t>
            </a:r>
            <a:r>
              <a:rPr lang="en-US" sz="1200" b="0" i="0" dirty="0">
                <a:solidFill>
                  <a:schemeClr val="tx1"/>
                </a:solidFill>
                <a:latin typeface="Calibri"/>
                <a:ea typeface="+mn-ea"/>
                <a:cs typeface="+mn-cs"/>
              </a:rPr>
              <a:t>A VDI é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arquitetura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permite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cliente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centralizar</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armazenamento</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execução</a:t>
            </a:r>
            <a:r>
              <a:rPr lang="en-US" sz="1200" b="0" i="0" dirty="0">
                <a:solidFill>
                  <a:schemeClr val="tx1"/>
                </a:solidFill>
                <a:latin typeface="Calibri"/>
                <a:ea typeface="+mn-ea"/>
                <a:cs typeface="+mn-cs"/>
              </a:rPr>
              <a:t> e 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do Windows no data center. Com </a:t>
            </a:r>
            <a:r>
              <a:rPr lang="en-US" sz="1200" b="0" i="0" dirty="0" err="1">
                <a:solidFill>
                  <a:schemeClr val="tx1"/>
                </a:solidFill>
                <a:latin typeface="Calibri"/>
                <a:ea typeface="+mn-ea"/>
                <a:cs typeface="+mn-cs"/>
              </a:rPr>
              <a:t>ela</a:t>
            </a:r>
            <a:r>
              <a:rPr lang="en-US" sz="1200" b="0" i="0" dirty="0">
                <a:solidFill>
                  <a:schemeClr val="tx1"/>
                </a:solidFill>
                <a:latin typeface="Calibri"/>
                <a:ea typeface="+mn-ea"/>
                <a:cs typeface="+mn-cs"/>
              </a:rPr>
              <a:t> o Windows Vista Enterprise e </a:t>
            </a:r>
            <a:r>
              <a:rPr lang="en-US" sz="1200" b="0" i="0" dirty="0" err="1">
                <a:solidFill>
                  <a:schemeClr val="tx1"/>
                </a:solidFill>
                <a:latin typeface="Calibri"/>
                <a:ea typeface="+mn-ea"/>
                <a:cs typeface="+mn-cs"/>
              </a:rPr>
              <a:t>outros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ambientes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podem</a:t>
            </a:r>
            <a:r>
              <a:rPr lang="en-US" sz="1200" b="0" i="0" dirty="0">
                <a:solidFill>
                  <a:schemeClr val="tx1"/>
                </a:solidFill>
                <a:latin typeface="Calibri"/>
                <a:ea typeface="+mn-ea"/>
                <a:cs typeface="+mn-cs"/>
              </a:rPr>
              <a:t> ser </a:t>
            </a:r>
            <a:r>
              <a:rPr lang="en-US" sz="1200" b="0" i="0" dirty="0" err="1">
                <a:solidFill>
                  <a:schemeClr val="tx1"/>
                </a:solidFill>
                <a:latin typeface="Calibri"/>
                <a:ea typeface="+mn-ea"/>
                <a:cs typeface="+mn-cs"/>
              </a:rPr>
              <a:t>executados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gerenciados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máquinas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virtuais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ou</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um </a:t>
            </a:r>
            <a:r>
              <a:rPr lang="en-US" sz="1200" b="0" i="0" dirty="0" err="1">
                <a:solidFill>
                  <a:schemeClr val="tx1"/>
                </a:solidFill>
                <a:latin typeface="Calibri"/>
                <a:ea typeface="+mn-ea"/>
                <a:cs typeface="+mn-cs"/>
              </a:rPr>
              <a:t>servidor</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centralizado</a:t>
            </a:r>
            <a:r>
              <a:rPr lang="en-US" sz="1200" b="0" i="0" dirty="0">
                <a:solidFill>
                  <a:schemeClr val="tx1"/>
                </a:solidFill>
                <a:latin typeface="Calibri"/>
                <a:ea typeface="+mn-ea"/>
                <a:cs typeface="+mn-cs"/>
              </a:rPr>
              <a:t>.</a:t>
            </a:r>
          </a:p>
          <a:p>
            <a:pPr algn="l">
              <a:spcBef>
                <a:spcPts val="432"/>
              </a:spcBef>
              <a:spcAft>
                <a:spcPts val="0"/>
              </a:spcAft>
              <a:buNone/>
            </a:pPr>
            <a:r>
              <a:rPr lang="en-US" sz="1200" b="0" i="0" dirty="0">
                <a:solidFill>
                  <a:schemeClr val="tx1"/>
                </a:solidFill>
                <a:latin typeface="Calibri"/>
                <a:ea typeface="+mn-ea"/>
                <a:cs typeface="+mn-cs"/>
              </a:rPr>
              <a:t> </a:t>
            </a:r>
          </a:p>
          <a:p>
            <a:pPr algn="l">
              <a:spcBef>
                <a:spcPts val="0"/>
              </a:spcBef>
              <a:spcAft>
                <a:spcPts val="0"/>
              </a:spcAft>
              <a:buNone/>
            </a:pPr>
            <a:endParaRPr lang="en-US" dirty="0" smtClean="0"/>
          </a:p>
          <a:p>
            <a:pPr algn="l">
              <a:spcBef>
                <a:spcPts val="432"/>
              </a:spcBef>
              <a:spcAft>
                <a:spcPts val="0"/>
              </a:spcAft>
              <a:buNone/>
            </a:pPr>
            <a:r>
              <a:rPr lang="en-US" sz="1200" b="1" i="0" dirty="0" err="1">
                <a:solidFill>
                  <a:schemeClr val="tx1"/>
                </a:solidFill>
                <a:latin typeface="Calibri"/>
                <a:ea typeface="+mn-ea"/>
                <a:cs typeface="+mn-cs"/>
              </a:rPr>
              <a:t>Melhorando</a:t>
            </a:r>
            <a:r>
              <a:rPr lang="en-US" sz="1200" b="1" i="0" baseline="0" dirty="0">
                <a:solidFill>
                  <a:schemeClr val="tx1"/>
                </a:solidFill>
                <a:latin typeface="Calibri"/>
                <a:ea typeface="+mn-ea"/>
                <a:cs typeface="+mn-cs"/>
              </a:rPr>
              <a:t> a </a:t>
            </a:r>
            <a:r>
              <a:rPr lang="en-US" sz="1200" b="1" i="0" baseline="0" dirty="0" err="1">
                <a:solidFill>
                  <a:schemeClr val="tx1"/>
                </a:solidFill>
                <a:latin typeface="Calibri"/>
                <a:ea typeface="+mn-ea"/>
                <a:cs typeface="+mn-cs"/>
              </a:rPr>
              <a:t>experiência</a:t>
            </a:r>
            <a:r>
              <a:rPr lang="en-US" sz="1200" b="1" i="0" baseline="0" dirty="0">
                <a:solidFill>
                  <a:schemeClr val="tx1"/>
                </a:solidFill>
                <a:latin typeface="Calibri"/>
                <a:ea typeface="+mn-ea"/>
                <a:cs typeface="+mn-cs"/>
              </a:rPr>
              <a:t> do </a:t>
            </a:r>
            <a:r>
              <a:rPr lang="en-US" sz="1200" b="1" i="0" baseline="0" dirty="0" err="1">
                <a:solidFill>
                  <a:schemeClr val="tx1"/>
                </a:solidFill>
                <a:latin typeface="Calibri"/>
                <a:ea typeface="+mn-ea"/>
                <a:cs typeface="+mn-cs"/>
              </a:rPr>
              <a:t>usuário</a:t>
            </a:r>
            <a:endParaRPr lang="en-US" sz="1200" b="1" i="0" baseline="0" dirty="0">
              <a:solidFill>
                <a:schemeClr val="tx1"/>
              </a:solidFill>
              <a:latin typeface="Calibri"/>
              <a:ea typeface="+mn-ea"/>
              <a:cs typeface="+mn-cs"/>
            </a:endParaRPr>
          </a:p>
          <a:p>
            <a:pPr algn="l">
              <a:spcBef>
                <a:spcPts val="432"/>
              </a:spcBef>
              <a:spcAft>
                <a:spcPts val="0"/>
              </a:spcAft>
              <a:buNone/>
            </a:pPr>
            <a:r>
              <a:rPr lang="en-US" sz="1200" b="0" i="0" baseline="0" dirty="0" err="1">
                <a:solidFill>
                  <a:schemeClr val="tx1"/>
                </a:solidFill>
                <a:latin typeface="Calibri"/>
                <a:ea typeface="+mn-ea"/>
                <a:cs typeface="+mn-cs"/>
              </a:rPr>
              <a:t>Tanto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na</a:t>
            </a:r>
            <a:r>
              <a:rPr lang="en-US" sz="1200" b="0" i="0" baseline="0" dirty="0">
                <a:solidFill>
                  <a:schemeClr val="tx1"/>
                </a:solidFill>
                <a:latin typeface="Calibri"/>
                <a:ea typeface="+mn-ea"/>
                <a:cs typeface="+mn-cs"/>
              </a:rPr>
              <a:t> VDI </a:t>
            </a:r>
            <a:r>
              <a:rPr lang="en-US" sz="1200" b="0" i="0" baseline="0" dirty="0" err="1">
                <a:solidFill>
                  <a:schemeClr val="tx1"/>
                </a:solidFill>
                <a:latin typeface="Calibri"/>
                <a:ea typeface="+mn-ea"/>
                <a:cs typeface="+mn-cs"/>
              </a:rPr>
              <a:t>como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nos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serviços</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área</a:t>
            </a:r>
            <a:r>
              <a:rPr lang="en-US" sz="1200" b="0" i="0" baseline="0" dirty="0">
                <a:solidFill>
                  <a:schemeClr val="tx1"/>
                </a:solidFill>
                <a:latin typeface="Calibri"/>
                <a:ea typeface="+mn-ea"/>
                <a:cs typeface="+mn-cs"/>
              </a:rPr>
              <a:t> de </a:t>
            </a:r>
            <a:r>
              <a:rPr lang="en-US" sz="1200" b="0" i="0" baseline="0" dirty="0" err="1">
                <a:solidFill>
                  <a:schemeClr val="tx1"/>
                </a:solidFill>
                <a:latin typeface="Calibri"/>
                <a:ea typeface="+mn-ea"/>
                <a:cs typeface="+mn-cs"/>
              </a:rPr>
              <a:t>trabalho</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remota</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tradicionais</a:t>
            </a:r>
            <a:r>
              <a:rPr lang="en-US" sz="1200" b="0" i="0" baseline="0" dirty="0">
                <a:solidFill>
                  <a:schemeClr val="tx1"/>
                </a:solidFill>
                <a:latin typeface="Calibri"/>
                <a:ea typeface="+mn-ea"/>
                <a:cs typeface="+mn-cs"/>
              </a:rPr>
              <a:t>, a </a:t>
            </a:r>
            <a:r>
              <a:rPr lang="en-US" sz="1200" b="0" i="0" baseline="0" dirty="0" err="1">
                <a:solidFill>
                  <a:schemeClr val="tx1"/>
                </a:solidFill>
                <a:latin typeface="Calibri"/>
                <a:ea typeface="+mn-ea"/>
                <a:cs typeface="+mn-cs"/>
              </a:rPr>
              <a:t>qualidade</a:t>
            </a:r>
            <a:r>
              <a:rPr lang="en-US" sz="1200" b="0" i="0" baseline="0" dirty="0">
                <a:solidFill>
                  <a:schemeClr val="tx1"/>
                </a:solidFill>
                <a:latin typeface="Calibri"/>
                <a:ea typeface="+mn-ea"/>
                <a:cs typeface="+mn-cs"/>
              </a:rPr>
              <a:t> da </a:t>
            </a:r>
            <a:r>
              <a:rPr lang="en-US" sz="1200" b="0" i="0" baseline="0" dirty="0" err="1">
                <a:solidFill>
                  <a:schemeClr val="tx1"/>
                </a:solidFill>
                <a:latin typeface="Calibri"/>
                <a:ea typeface="+mn-ea"/>
                <a:cs typeface="+mn-cs"/>
              </a:rPr>
              <a:t>experiência</a:t>
            </a:r>
            <a:r>
              <a:rPr lang="en-US" sz="1200" b="0" i="0" baseline="0" dirty="0">
                <a:solidFill>
                  <a:schemeClr val="tx1"/>
                </a:solidFill>
                <a:latin typeface="Calibri"/>
                <a:ea typeface="+mn-ea"/>
                <a:cs typeface="+mn-cs"/>
              </a:rPr>
              <a:t> do </a:t>
            </a:r>
            <a:r>
              <a:rPr lang="en-US" sz="1200" b="0" i="0" baseline="0" dirty="0" err="1">
                <a:solidFill>
                  <a:schemeClr val="tx1"/>
                </a:solidFill>
                <a:latin typeface="Calibri"/>
                <a:ea typeface="+mn-ea"/>
                <a:cs typeface="+mn-cs"/>
              </a:rPr>
              <a:t>usuário</a:t>
            </a:r>
            <a:r>
              <a:rPr lang="en-US" sz="1200" b="0" i="0" baseline="0" dirty="0">
                <a:solidFill>
                  <a:schemeClr val="tx1"/>
                </a:solidFill>
                <a:latin typeface="Calibri"/>
                <a:ea typeface="+mn-ea"/>
                <a:cs typeface="+mn-cs"/>
              </a:rPr>
              <a:t> é </a:t>
            </a:r>
            <a:r>
              <a:rPr lang="en-US" sz="1200" b="0" i="0" baseline="0" dirty="0" err="1">
                <a:solidFill>
                  <a:schemeClr val="tx1"/>
                </a:solidFill>
                <a:latin typeface="Calibri"/>
                <a:ea typeface="+mn-ea"/>
                <a:cs typeface="+mn-cs"/>
              </a:rPr>
              <a:t>mais</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importante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que</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nunca</a:t>
            </a:r>
            <a:r>
              <a:rPr lang="en-US" sz="1200" b="0" i="0" baseline="0" dirty="0">
                <a:solidFill>
                  <a:schemeClr val="tx1"/>
                </a:solidFill>
                <a:latin typeface="Calibri"/>
                <a:ea typeface="+mn-ea"/>
                <a:cs typeface="+mn-cs"/>
              </a:rPr>
              <a:t>. A Microsoft </a:t>
            </a:r>
            <a:r>
              <a:rPr lang="en-US" sz="1200" b="0" i="0" baseline="0" dirty="0" err="1">
                <a:solidFill>
                  <a:schemeClr val="tx1"/>
                </a:solidFill>
                <a:latin typeface="Calibri"/>
                <a:ea typeface="+mn-ea"/>
                <a:cs typeface="+mn-cs"/>
              </a:rPr>
              <a:t>está</a:t>
            </a:r>
            <a:r>
              <a:rPr lang="en-US" sz="1200" b="0" i="0" baseline="0" dirty="0">
                <a:solidFill>
                  <a:schemeClr val="tx1"/>
                </a:solidFill>
                <a:latin typeface="Calibri"/>
                <a:ea typeface="+mn-ea"/>
                <a:cs typeface="+mn-cs"/>
              </a:rPr>
              <a:t> </a:t>
            </a:r>
            <a:r>
              <a:rPr lang="en-US" sz="1200" b="0" i="0" baseline="0" dirty="0" err="1">
                <a:solidFill>
                  <a:schemeClr val="tx1"/>
                </a:solidFill>
                <a:latin typeface="Calibri"/>
                <a:ea typeface="+mn-ea"/>
                <a:cs typeface="+mn-cs"/>
              </a:rPr>
              <a:t>fazendo</a:t>
            </a:r>
            <a:r>
              <a:rPr lang="en-US" sz="1200" b="0" i="0" baseline="0" dirty="0">
                <a:solidFill>
                  <a:schemeClr val="tx1"/>
                </a:solidFill>
                <a:latin typeface="Calibri"/>
                <a:ea typeface="+mn-ea"/>
                <a:cs typeface="+mn-cs"/>
              </a:rPr>
              <a:t> </a:t>
            </a:r>
            <a:r>
              <a:rPr lang="en-US" sz="1200" b="0" i="0" dirty="0" err="1">
                <a:solidFill>
                  <a:schemeClr val="tx1"/>
                </a:solidFill>
                <a:latin typeface="Calibri"/>
                <a:ea typeface="+mn-ea"/>
                <a:cs typeface="+mn-cs"/>
              </a:rPr>
              <a:t>grandes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avanços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a:t>
            </a:r>
            <a:r>
              <a:rPr lang="en-US" sz="1200" b="0" i="0" dirty="0">
                <a:solidFill>
                  <a:schemeClr val="tx1"/>
                </a:solidFill>
                <a:latin typeface="Calibri"/>
                <a:ea typeface="+mn-ea"/>
                <a:cs typeface="+mn-cs"/>
              </a:rPr>
              <a:t> da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usuário</a:t>
            </a:r>
            <a:r>
              <a:rPr lang="en-US" sz="1200" b="0" i="0" dirty="0">
                <a:solidFill>
                  <a:schemeClr val="tx1"/>
                </a:solidFill>
                <a:latin typeface="Calibri"/>
                <a:ea typeface="+mn-ea"/>
                <a:cs typeface="+mn-cs"/>
              </a:rPr>
              <a:t> final, </a:t>
            </a:r>
            <a:r>
              <a:rPr lang="en-US" sz="1200" b="0" i="0" dirty="0" err="1">
                <a:solidFill>
                  <a:schemeClr val="tx1"/>
                </a:solidFill>
                <a:latin typeface="Calibri"/>
                <a:ea typeface="+mn-ea"/>
                <a:cs typeface="+mn-cs"/>
              </a:rPr>
              <a:t>através</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Protocolo</a:t>
            </a:r>
            <a:r>
              <a:rPr lang="en-US" sz="1200" b="0" i="0" dirty="0">
                <a:solidFill>
                  <a:schemeClr val="tx1"/>
                </a:solidFill>
                <a:latin typeface="Calibri"/>
                <a:ea typeface="+mn-ea"/>
                <a:cs typeface="+mn-cs"/>
              </a:rPr>
              <a:t> RDP (Remote Desktop Protocol -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dirty="0">
                <a:solidFill>
                  <a:schemeClr val="tx1"/>
                </a:solidFill>
                <a:latin typeface="Calibri"/>
                <a:ea typeface="+mn-ea"/>
                <a:cs typeface="+mn-cs"/>
              </a:rPr>
              <a:t>).</a:t>
            </a:r>
            <a:r>
              <a:rPr lang="en-US" sz="1200" b="1"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habilitados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pelo</a:t>
            </a:r>
            <a:r>
              <a:rPr lang="en-US" sz="1200" b="0" i="0" dirty="0">
                <a:solidFill>
                  <a:schemeClr val="tx1"/>
                </a:solidFill>
                <a:latin typeface="Calibri"/>
                <a:ea typeface="+mn-ea"/>
                <a:cs typeface="+mn-cs"/>
              </a:rPr>
              <a:t> Windows Server 2008 R2 </a:t>
            </a:r>
            <a:r>
              <a:rPr lang="en-US" sz="1200" b="0" i="0" dirty="0" err="1">
                <a:solidFill>
                  <a:schemeClr val="tx1"/>
                </a:solidFill>
                <a:latin typeface="Calibri"/>
                <a:ea typeface="+mn-ea"/>
                <a:cs typeface="+mn-cs"/>
              </a:rPr>
              <a:t>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combinação</a:t>
            </a:r>
            <a:r>
              <a:rPr lang="en-US" sz="1200" b="0" i="0" dirty="0">
                <a:solidFill>
                  <a:schemeClr val="tx1"/>
                </a:solidFill>
                <a:latin typeface="Calibri"/>
                <a:ea typeface="+mn-ea"/>
                <a:cs typeface="+mn-cs"/>
              </a:rPr>
              <a:t> com o Windows 7 Enterprise Edition e Ultimate Edition, </a:t>
            </a:r>
            <a:r>
              <a:rPr lang="en-US" sz="1200" b="0" i="0" dirty="0" err="1">
                <a:solidFill>
                  <a:schemeClr val="tx1"/>
                </a:solidFill>
                <a:latin typeface="Calibri"/>
                <a:ea typeface="+mn-ea"/>
                <a:cs typeface="+mn-cs"/>
              </a:rPr>
              <a:t>melhoram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significativamente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dos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tornando</a:t>
            </a:r>
            <a:r>
              <a:rPr lang="en-US" sz="1200" b="0" i="0" dirty="0">
                <a:solidFill>
                  <a:schemeClr val="tx1"/>
                </a:solidFill>
                <a:latin typeface="Calibri"/>
                <a:ea typeface="+mn-ea"/>
                <a:cs typeface="+mn-cs"/>
              </a:rPr>
              <a:t>-a </a:t>
            </a:r>
            <a:r>
              <a:rPr lang="en-US" sz="1200" b="0" i="0" dirty="0" err="1">
                <a:solidFill>
                  <a:schemeClr val="tx1"/>
                </a:solidFill>
                <a:latin typeface="Calibri"/>
                <a:ea typeface="+mn-ea"/>
                <a:cs typeface="+mn-cs"/>
              </a:rPr>
              <a:t>mais</a:t>
            </a:r>
            <a:r>
              <a:rPr lang="en-US" sz="1200" b="0" i="0" dirty="0">
                <a:solidFill>
                  <a:schemeClr val="tx1"/>
                </a:solidFill>
                <a:latin typeface="Calibri"/>
                <a:ea typeface="+mn-ea"/>
                <a:cs typeface="+mn-cs"/>
              </a:rPr>
              <a:t> similar à </a:t>
            </a:r>
            <a:r>
              <a:rPr lang="en-US" sz="1200" b="0" i="0" dirty="0" err="1">
                <a:solidFill>
                  <a:schemeClr val="tx1"/>
                </a:solidFill>
                <a:latin typeface="Calibri"/>
                <a:ea typeface="+mn-ea"/>
                <a:cs typeface="+mn-cs"/>
              </a:rPr>
              <a:t>experiência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acessam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computação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locais</a:t>
            </a:r>
            <a:r>
              <a:rPr lang="en-US" sz="1200" b="0" i="0" dirty="0">
                <a:solidFill>
                  <a:schemeClr val="tx1"/>
                </a:solidFill>
                <a:latin typeface="Calibri"/>
                <a:ea typeface="+mn-ea"/>
                <a:cs typeface="+mn-cs"/>
              </a:rPr>
              <a:t>.</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1" i="0" dirty="0" err="1">
                <a:solidFill>
                  <a:schemeClr val="tx1"/>
                </a:solidFill>
                <a:latin typeface="Calibri"/>
                <a:ea typeface="+mn-ea"/>
                <a:cs typeface="+mn-cs"/>
              </a:rPr>
              <a:t>Conexão</a:t>
            </a:r>
            <a:r>
              <a:rPr lang="en-US" sz="1200" b="1" i="0" dirty="0">
                <a:solidFill>
                  <a:schemeClr val="tx1"/>
                </a:solidFill>
                <a:latin typeface="Calibri"/>
                <a:ea typeface="+mn-ea"/>
                <a:cs typeface="+mn-cs"/>
              </a:rPr>
              <a:t> de </a:t>
            </a:r>
            <a:r>
              <a:rPr lang="en-US" sz="1200" b="1" i="0" dirty="0" err="1">
                <a:solidFill>
                  <a:schemeClr val="tx1"/>
                </a:solidFill>
                <a:latin typeface="Calibri"/>
                <a:ea typeface="+mn-ea"/>
                <a:cs typeface="+mn-cs"/>
              </a:rPr>
              <a:t>RemoteApp</a:t>
            </a:r>
            <a:r>
              <a:rPr lang="en-US" sz="1200" b="1" i="0" baseline="0" dirty="0">
                <a:solidFill>
                  <a:schemeClr val="tx1"/>
                </a:solidFill>
                <a:latin typeface="Calibri"/>
                <a:ea typeface="+mn-ea"/>
                <a:cs typeface="+mn-cs"/>
              </a:rPr>
              <a:t> e </a:t>
            </a:r>
            <a:r>
              <a:rPr lang="en-US" sz="1200" b="1" i="0" baseline="0" dirty="0" err="1">
                <a:solidFill>
                  <a:schemeClr val="tx1"/>
                </a:solidFill>
                <a:latin typeface="Calibri"/>
                <a:ea typeface="+mn-ea"/>
                <a:cs typeface="+mn-cs"/>
              </a:rPr>
              <a:t>Área</a:t>
            </a:r>
            <a:r>
              <a:rPr lang="en-US" sz="1200" b="1" i="0" baseline="0" dirty="0">
                <a:solidFill>
                  <a:schemeClr val="tx1"/>
                </a:solidFill>
                <a:latin typeface="Calibri"/>
                <a:ea typeface="+mn-ea"/>
                <a:cs typeface="+mn-cs"/>
              </a:rPr>
              <a:t> de </a:t>
            </a:r>
            <a:r>
              <a:rPr lang="en-US" sz="1200" b="1" i="0" baseline="0" dirty="0" err="1">
                <a:solidFill>
                  <a:schemeClr val="tx1"/>
                </a:solidFill>
                <a:latin typeface="Calibri"/>
                <a:ea typeface="+mn-ea"/>
                <a:cs typeface="+mn-cs"/>
              </a:rPr>
              <a:t>Trabalho</a:t>
            </a:r>
            <a:endParaRPr lang="en-US" sz="1200" b="1" i="0" baseline="0" dirty="0">
              <a:solidFill>
                <a:schemeClr val="tx1"/>
              </a:solidFill>
              <a:latin typeface="Calibri"/>
              <a:ea typeface="+mn-ea"/>
              <a:cs typeface="+mn-cs"/>
            </a:endParaRPr>
          </a:p>
          <a:p>
            <a:pPr algn="l">
              <a:spcBef>
                <a:spcPts val="432"/>
              </a:spcBef>
              <a:spcAft>
                <a:spcPts val="0"/>
              </a:spcAft>
              <a:buNone/>
            </a:pPr>
            <a:r>
              <a:rPr lang="en-US" sz="1200" b="0" i="0" dirty="0">
                <a:solidFill>
                  <a:schemeClr val="tx1"/>
                </a:solidFill>
                <a:latin typeface="Calibri"/>
                <a:ea typeface="+mn-ea"/>
                <a:cs typeface="+mn-cs"/>
              </a:rPr>
              <a:t>Os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feeds de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a:t>
            </a:r>
            <a:r>
              <a:rPr lang="en-US" sz="1200" b="0" i="0" baseline="0" dirty="0">
                <a:solidFill>
                  <a:schemeClr val="tx1"/>
                </a:solidFill>
                <a:latin typeface="Calibri"/>
                <a:ea typeface="+mn-ea"/>
                <a:cs typeface="+mn-cs"/>
              </a:rPr>
              <a:t> </a:t>
            </a:r>
            <a:r>
              <a:rPr lang="en-US" sz="1200" b="0" i="0" dirty="0" err="1">
                <a:solidFill>
                  <a:schemeClr val="tx1"/>
                </a:solidFill>
                <a:latin typeface="Calibri"/>
                <a:ea typeface="+mn-ea"/>
                <a:cs typeface="+mn-cs"/>
              </a:rPr>
              <a:t>fornecem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série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como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programas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as </a:t>
            </a:r>
            <a:r>
              <a:rPr lang="en-US" sz="1200" b="0" i="0" dirty="0" err="1">
                <a:solidFill>
                  <a:schemeClr val="tx1"/>
                </a:solidFill>
                <a:latin typeface="Calibri"/>
                <a:ea typeface="+mn-ea"/>
                <a:cs typeface="+mn-cs"/>
              </a:rPr>
              <a:t>Áreas</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Remotas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Esses</a:t>
            </a:r>
            <a:r>
              <a:rPr lang="en-US" sz="1200" b="0" i="0" dirty="0">
                <a:solidFill>
                  <a:schemeClr val="tx1"/>
                </a:solidFill>
                <a:latin typeface="Calibri"/>
                <a:ea typeface="+mn-ea"/>
                <a:cs typeface="+mn-cs"/>
              </a:rPr>
              <a:t> feeds </a:t>
            </a:r>
            <a:r>
              <a:rPr lang="en-US" sz="1200" b="0" i="0" dirty="0" err="1">
                <a:solidFill>
                  <a:schemeClr val="tx1"/>
                </a:solidFill>
                <a:latin typeface="Calibri"/>
                <a:ea typeface="+mn-ea"/>
                <a:cs typeface="+mn-cs"/>
              </a:rPr>
              <a:t>são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apresentados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usuários</a:t>
            </a:r>
            <a:r>
              <a:rPr lang="en-US" sz="1200" b="0" i="0" dirty="0">
                <a:solidFill>
                  <a:schemeClr val="tx1"/>
                </a:solidFill>
                <a:latin typeface="Calibri"/>
                <a:ea typeface="+mn-ea"/>
                <a:cs typeface="+mn-cs"/>
              </a:rPr>
              <a:t> do Windows 7 </a:t>
            </a:r>
            <a:r>
              <a:rPr lang="en-US" sz="1200" b="0" i="0" dirty="0" err="1">
                <a:solidFill>
                  <a:schemeClr val="tx1"/>
                </a:solidFill>
                <a:latin typeface="Calibri"/>
                <a:ea typeface="+mn-ea"/>
                <a:cs typeface="+mn-cs"/>
              </a:rPr>
              <a:t>que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utilizam</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painel</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controle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Conexão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O novo </a:t>
            </a:r>
            <a:r>
              <a:rPr lang="en-US" sz="1200" b="0" i="0" dirty="0" err="1">
                <a:solidFill>
                  <a:schemeClr val="tx1"/>
                </a:solidFill>
                <a:latin typeface="Calibri"/>
                <a:ea typeface="+mn-ea"/>
                <a:cs typeface="+mn-cs"/>
              </a:rPr>
              <a:t>Acesso</a:t>
            </a:r>
            <a:r>
              <a:rPr lang="en-US" sz="1200" b="0" i="0" dirty="0">
                <a:solidFill>
                  <a:schemeClr val="tx1"/>
                </a:solidFill>
                <a:latin typeface="Calibri"/>
                <a:ea typeface="+mn-ea"/>
                <a:cs typeface="+mn-cs"/>
              </a:rPr>
              <a:t> via Web a </a:t>
            </a:r>
            <a:r>
              <a:rPr lang="en-US" sz="1200" b="0" i="0" dirty="0" err="1">
                <a:solidFill>
                  <a:schemeClr val="tx1"/>
                </a:solidFill>
                <a:latin typeface="Calibri"/>
                <a:ea typeface="+mn-ea"/>
                <a:cs typeface="+mn-cs"/>
              </a:rPr>
              <a:t>RemoteApp</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Trabalho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oferece</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habilidade</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conectar</a:t>
            </a:r>
            <a:r>
              <a:rPr lang="en-US" sz="1200" b="0" i="0" dirty="0">
                <a:solidFill>
                  <a:schemeClr val="tx1"/>
                </a:solidFill>
                <a:latin typeface="Calibri"/>
                <a:ea typeface="+mn-ea"/>
                <a:cs typeface="+mn-cs"/>
              </a:rPr>
              <a:t>-se a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do Vista e do XP, </a:t>
            </a:r>
            <a:r>
              <a:rPr lang="en-US" sz="1200" b="0" i="0" dirty="0" err="1">
                <a:solidFill>
                  <a:schemeClr val="tx1"/>
                </a:solidFill>
                <a:latin typeface="Calibri"/>
                <a:ea typeface="+mn-ea"/>
                <a:cs typeface="+mn-cs"/>
              </a:rPr>
              <a:t>além</a:t>
            </a:r>
            <a:r>
              <a:rPr lang="en-US" sz="1200" b="0" i="0" dirty="0">
                <a:solidFill>
                  <a:schemeClr val="tx1"/>
                </a:solidFill>
                <a:latin typeface="Calibri"/>
                <a:ea typeface="+mn-ea"/>
                <a:cs typeface="+mn-cs"/>
              </a:rPr>
              <a:t> do Windows 7.</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1" i="0" dirty="0" err="1">
                <a:solidFill>
                  <a:schemeClr val="tx1"/>
                </a:solidFill>
                <a:latin typeface="Calibri"/>
                <a:ea typeface="+mn-ea"/>
                <a:cs typeface="+mn-cs"/>
              </a:rPr>
              <a:t>Conjunto</a:t>
            </a:r>
            <a:r>
              <a:rPr lang="en-US" sz="1200" b="1" i="0" baseline="0" dirty="0">
                <a:solidFill>
                  <a:schemeClr val="tx1"/>
                </a:solidFill>
                <a:latin typeface="Calibri"/>
                <a:ea typeface="+mn-ea"/>
                <a:cs typeface="+mn-cs"/>
              </a:rPr>
              <a:t> de </a:t>
            </a:r>
            <a:r>
              <a:rPr lang="en-US" sz="1200" b="1" i="0" baseline="0" dirty="0" err="1">
                <a:solidFill>
                  <a:schemeClr val="tx1"/>
                </a:solidFill>
                <a:latin typeface="Calibri"/>
                <a:ea typeface="+mn-ea"/>
                <a:cs typeface="+mn-cs"/>
              </a:rPr>
              <a:t>Ferramentas</a:t>
            </a:r>
            <a:r>
              <a:rPr lang="en-US" sz="1200" b="1" i="0" baseline="0" dirty="0">
                <a:solidFill>
                  <a:schemeClr val="tx1"/>
                </a:solidFill>
                <a:latin typeface="Calibri"/>
                <a:ea typeface="+mn-ea"/>
                <a:cs typeface="+mn-cs"/>
              </a:rPr>
              <a:t> de </a:t>
            </a:r>
            <a:r>
              <a:rPr lang="en-US" sz="1200" b="1" i="0" baseline="0" dirty="0" err="1">
                <a:solidFill>
                  <a:schemeClr val="tx1"/>
                </a:solidFill>
                <a:latin typeface="Calibri"/>
                <a:ea typeface="+mn-ea"/>
                <a:cs typeface="+mn-cs"/>
              </a:rPr>
              <a:t>Gerenciamento</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Aperfeiçoado</a:t>
            </a:r>
            <a:endParaRPr lang="en-US" sz="1200" b="1" i="0" baseline="0" dirty="0">
              <a:solidFill>
                <a:schemeClr val="tx1"/>
              </a:solidFill>
              <a:latin typeface="Calibri"/>
              <a:ea typeface="+mn-ea"/>
              <a:cs typeface="+mn-cs"/>
            </a:endParaRPr>
          </a:p>
          <a:p>
            <a:pPr marL="0" marR="0" indent="0" algn="l" defTabSz="914400">
              <a:lnSpc>
                <a:spcPct val="100000"/>
              </a:lnSpc>
              <a:spcBef>
                <a:spcPts val="0"/>
              </a:spcBef>
              <a:spcAft>
                <a:spcPts val="0"/>
              </a:spcAft>
              <a:buNone/>
            </a:pPr>
            <a:r>
              <a:rPr lang="en-US" sz="1200" b="0" i="0" dirty="0">
                <a:solidFill>
                  <a:schemeClr val="tx1"/>
                </a:solidFill>
                <a:latin typeface="Calibri"/>
                <a:ea typeface="+mn-ea"/>
                <a:cs typeface="+mn-cs"/>
              </a:rPr>
              <a:t>Os Remote Desktop Services do Windows Server 2008 R2 se </a:t>
            </a:r>
            <a:r>
              <a:rPr lang="en-US" sz="1200" b="0" i="0" dirty="0" err="1">
                <a:solidFill>
                  <a:schemeClr val="tx1"/>
                </a:solidFill>
                <a:latin typeface="Calibri"/>
                <a:ea typeface="+mn-ea"/>
                <a:cs typeface="+mn-cs"/>
              </a:rPr>
              <a:t>concentram</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melhoria</a:t>
            </a:r>
            <a:r>
              <a:rPr lang="en-US" sz="1200" b="0" i="0" dirty="0">
                <a:solidFill>
                  <a:schemeClr val="tx1"/>
                </a:solidFill>
                <a:latin typeface="Calibri"/>
                <a:ea typeface="+mn-ea"/>
                <a:cs typeface="+mn-cs"/>
              </a:rPr>
              <a:t> do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todos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cenários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existentes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anteriormente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nos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Serviços</a:t>
            </a:r>
            <a:r>
              <a:rPr lang="en-US" sz="1200" b="0" i="0" dirty="0">
                <a:solidFill>
                  <a:schemeClr val="tx1"/>
                </a:solidFill>
                <a:latin typeface="Calibri"/>
                <a:ea typeface="+mn-ea"/>
                <a:cs typeface="+mn-cs"/>
              </a:rPr>
              <a:t> de Terminal, </a:t>
            </a:r>
            <a:r>
              <a:rPr lang="en-US" sz="1200" b="0" i="0" dirty="0" err="1">
                <a:solidFill>
                  <a:schemeClr val="tx1"/>
                </a:solidFill>
                <a:latin typeface="Calibri"/>
                <a:ea typeface="+mn-ea"/>
                <a:cs typeface="+mn-cs"/>
              </a:rPr>
              <a:t>além</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novos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empolgantes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cenários</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nós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adicionamos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recursos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aprimorar</a:t>
            </a:r>
            <a:r>
              <a:rPr lang="en-US" sz="1200" b="0" i="0" dirty="0">
                <a:solidFill>
                  <a:schemeClr val="tx1"/>
                </a:solidFill>
                <a:latin typeface="Calibri"/>
                <a:ea typeface="+mn-ea"/>
                <a:cs typeface="+mn-cs"/>
              </a:rPr>
              <a:t> a </a:t>
            </a:r>
            <a:r>
              <a:rPr lang="en-US" sz="1200" b="0" i="0" dirty="0" err="1">
                <a:solidFill>
                  <a:schemeClr val="tx1"/>
                </a:solidFill>
                <a:latin typeface="Calibri"/>
                <a:ea typeface="+mn-ea"/>
                <a:cs typeface="+mn-cs"/>
              </a:rPr>
              <a:t>compatibilidade</a:t>
            </a:r>
            <a:r>
              <a:rPr lang="en-US" sz="1200" b="0" i="0" dirty="0">
                <a:solidFill>
                  <a:schemeClr val="tx1"/>
                </a:solidFill>
                <a:latin typeface="Calibri"/>
                <a:ea typeface="+mn-ea"/>
                <a:cs typeface="+mn-cs"/>
              </a:rPr>
              <a:t> entre </a:t>
            </a:r>
            <a:r>
              <a:rPr lang="en-US" sz="1200" b="0" i="0" dirty="0" err="1">
                <a:solidFill>
                  <a:schemeClr val="tx1"/>
                </a:solidFill>
                <a:latin typeface="Calibri"/>
                <a:ea typeface="+mn-ea"/>
                <a:cs typeface="+mn-cs"/>
              </a:rPr>
              <a:t>aplicações</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Talvez</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isso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devesse</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pertencer</a:t>
            </a:r>
            <a:r>
              <a:rPr lang="en-US" sz="1200" b="0" i="0" dirty="0">
                <a:solidFill>
                  <a:schemeClr val="tx1"/>
                </a:solidFill>
                <a:latin typeface="Calibri"/>
                <a:ea typeface="+mn-ea"/>
                <a:cs typeface="+mn-cs"/>
              </a:rPr>
              <a:t> à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de </a:t>
            </a:r>
            <a:r>
              <a:rPr lang="en-US" sz="1200" b="0" i="0" dirty="0" err="1">
                <a:solidFill>
                  <a:schemeClr val="tx1"/>
                </a:solidFill>
                <a:latin typeface="Calibri"/>
                <a:ea typeface="+mn-ea"/>
                <a:cs typeface="+mn-cs"/>
              </a:rPr>
              <a:t>segurança</a:t>
            </a:r>
            <a:r>
              <a:rPr lang="en-US" sz="1200" b="0" i="0" dirty="0">
                <a:solidFill>
                  <a:schemeClr val="tx1"/>
                </a:solidFill>
                <a:latin typeface="Calibri"/>
                <a:ea typeface="+mn-ea"/>
                <a:cs typeface="+mn-cs"/>
              </a:rPr>
              <a:t> e </a:t>
            </a:r>
            <a:r>
              <a:rPr lang="en-US" sz="1200" b="0" i="0" dirty="0" err="1">
                <a:solidFill>
                  <a:schemeClr val="tx1"/>
                </a:solidFill>
                <a:latin typeface="Calibri"/>
                <a:ea typeface="+mn-ea"/>
                <a:cs typeface="+mn-cs"/>
              </a:rPr>
              <a:t>plataforma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deixando</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uma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área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separada</a:t>
            </a:r>
            <a:r>
              <a:rPr lang="en-US" sz="1200" b="0" i="0" dirty="0">
                <a:solidFill>
                  <a:schemeClr val="tx1"/>
                </a:solidFill>
                <a:latin typeface="Calibri"/>
                <a:ea typeface="+mn-ea"/>
                <a:cs typeface="+mn-cs"/>
              </a:rPr>
              <a:t> </a:t>
            </a:r>
            <a:r>
              <a:rPr lang="en-US" sz="1200" b="0" i="0" dirty="0" err="1">
                <a:solidFill>
                  <a:schemeClr val="tx1"/>
                </a:solidFill>
                <a:latin typeface="Calibri"/>
                <a:ea typeface="+mn-ea"/>
                <a:cs typeface="+mn-cs"/>
              </a:rPr>
              <a:t>para</a:t>
            </a:r>
            <a:r>
              <a:rPr lang="en-US" sz="1200" b="0" i="0" dirty="0">
                <a:solidFill>
                  <a:schemeClr val="tx1"/>
                </a:solidFill>
                <a:latin typeface="Calibri"/>
                <a:ea typeface="+mn-ea"/>
                <a:cs typeface="+mn-cs"/>
              </a:rPr>
              <a:t> o </a:t>
            </a:r>
            <a:r>
              <a:rPr lang="en-US" sz="1200" b="0" i="0" dirty="0" err="1">
                <a:solidFill>
                  <a:schemeClr val="tx1"/>
                </a:solidFill>
                <a:latin typeface="Calibri"/>
                <a:ea typeface="+mn-ea"/>
                <a:cs typeface="+mn-cs"/>
              </a:rPr>
              <a:t>gerenciamento</a:t>
            </a:r>
            <a:r>
              <a:rPr lang="en-US" sz="1200" b="0" i="0" dirty="0">
                <a:solidFill>
                  <a:schemeClr val="tx1"/>
                </a:solidFill>
                <a:latin typeface="Calibri"/>
                <a:ea typeface="+mn-ea"/>
                <a:cs typeface="+mn-cs"/>
              </a:rPr>
              <a:t>?</a:t>
            </a:r>
          </a:p>
          <a:p>
            <a:pPr algn="l">
              <a:spcBef>
                <a:spcPts val="432"/>
              </a:spcBef>
              <a:spcAft>
                <a:spcPts val="0"/>
              </a:spcAft>
              <a:buNone/>
            </a:pPr>
            <a:endParaRPr lang="en-US" sz="1200" dirty="0" smtClean="0">
              <a:solidFill>
                <a:schemeClr val="tx1"/>
              </a:solidFill>
              <a:latin typeface="+mn-lt"/>
              <a:ea typeface="+mn-ea"/>
              <a:cs typeface="+mn-cs"/>
            </a:endParaRPr>
          </a:p>
          <a:p>
            <a:pPr algn="l">
              <a:spcBef>
                <a:spcPts val="432"/>
              </a:spcBef>
              <a:spcAft>
                <a:spcPts val="0"/>
              </a:spcAft>
              <a:buNone/>
            </a:pPr>
            <a:r>
              <a:rPr lang="en-US" sz="1200" b="1" i="0" dirty="0" err="1">
                <a:solidFill>
                  <a:schemeClr val="tx1"/>
                </a:solidFill>
                <a:latin typeface="Calibri"/>
                <a:ea typeface="+mn-ea"/>
                <a:cs typeface="+mn-cs"/>
              </a:rPr>
              <a:t>Investimentos</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em</a:t>
            </a:r>
            <a:r>
              <a:rPr lang="en-US" sz="1200" b="1" i="0" baseline="0" dirty="0">
                <a:solidFill>
                  <a:schemeClr val="tx1"/>
                </a:solidFill>
                <a:latin typeface="Calibri"/>
                <a:ea typeface="+mn-ea"/>
                <a:cs typeface="+mn-cs"/>
              </a:rPr>
              <a:t> </a:t>
            </a:r>
            <a:r>
              <a:rPr lang="en-US" sz="1200" b="1" i="0" baseline="0" dirty="0" err="1">
                <a:solidFill>
                  <a:schemeClr val="tx1"/>
                </a:solidFill>
                <a:latin typeface="Calibri"/>
                <a:ea typeface="+mn-ea"/>
                <a:cs typeface="+mn-cs"/>
              </a:rPr>
              <a:t>Plataforma</a:t>
            </a:r>
            <a:endParaRPr lang="en-US" sz="1200" b="1" i="0" baseline="0" dirty="0">
              <a:solidFill>
                <a:schemeClr val="tx1"/>
              </a:solidFill>
              <a:latin typeface="Calibri"/>
              <a:ea typeface="+mn-ea"/>
              <a:cs typeface="+mn-cs"/>
            </a:endParaRPr>
          </a:p>
          <a:p>
            <a:pPr marL="0" marR="0" lvl="1" indent="0" algn="l" defTabSz="914400">
              <a:lnSpc>
                <a:spcPct val="100000"/>
              </a:lnSpc>
              <a:spcBef>
                <a:spcPts val="0"/>
              </a:spcBef>
              <a:spcAft>
                <a:spcPts val="0"/>
              </a:spcAft>
              <a:buNone/>
            </a:pPr>
            <a:r>
              <a:rPr lang="en-US" altLang="zh-CN" sz="1600" b="0" i="0" dirty="0" err="1">
                <a:solidFill>
                  <a:schemeClr val="tx1"/>
                </a:solidFill>
                <a:latin typeface="Segoe"/>
                <a:ea typeface="+mn-ea"/>
                <a:cs typeface="+mn-cs"/>
              </a:rPr>
              <a:t>Múltiplos</a:t>
            </a:r>
            <a:r>
              <a:rPr lang="en-US" altLang="zh-CN" sz="1600" b="0" i="0" dirty="0">
                <a:solidFill>
                  <a:schemeClr val="tx1"/>
                </a:solidFill>
                <a:latin typeface="Segoe"/>
                <a:ea typeface="+mn-ea"/>
                <a:cs typeface="+mn-cs"/>
              </a:rPr>
              <a:t> </a:t>
            </a:r>
            <a:r>
              <a:rPr lang="en-US" altLang="zh-CN" sz="1600" b="0" i="0" dirty="0" err="1">
                <a:solidFill>
                  <a:schemeClr val="tx1"/>
                </a:solidFill>
                <a:latin typeface="Segoe"/>
                <a:ea typeface="+mn-ea"/>
                <a:cs typeface="+mn-cs"/>
              </a:rPr>
              <a:t>níveis</a:t>
            </a:r>
            <a:r>
              <a:rPr lang="en-US" altLang="zh-CN" sz="1600" b="0" i="0" dirty="0">
                <a:solidFill>
                  <a:schemeClr val="tx1"/>
                </a:solidFill>
                <a:latin typeface="Segoe"/>
                <a:ea typeface="+mn-ea"/>
                <a:cs typeface="+mn-cs"/>
              </a:rPr>
              <a:t> de </a:t>
            </a:r>
            <a:r>
              <a:rPr lang="en-US" altLang="zh-CN" sz="1600" b="0" i="0" dirty="0" err="1">
                <a:solidFill>
                  <a:schemeClr val="tx1"/>
                </a:solidFill>
                <a:latin typeface="Segoe"/>
                <a:ea typeface="+mn-ea"/>
                <a:cs typeface="+mn-cs"/>
              </a:rPr>
              <a:t>extensibilidade</a:t>
            </a:r>
            <a:r>
              <a:rPr lang="en-US" altLang="zh-CN" sz="1600" b="0" i="0" dirty="0">
                <a:solidFill>
                  <a:schemeClr val="tx1"/>
                </a:solidFill>
                <a:latin typeface="Segoe"/>
                <a:ea typeface="+mn-ea"/>
                <a:cs typeface="+mn-cs"/>
              </a:rPr>
              <a:t> </a:t>
            </a:r>
            <a:r>
              <a:rPr lang="en-US" altLang="zh-CN" sz="1600" b="0" i="0" dirty="0" err="1">
                <a:solidFill>
                  <a:schemeClr val="tx1"/>
                </a:solidFill>
                <a:latin typeface="Segoe"/>
                <a:ea typeface="+mn-ea"/>
                <a:cs typeface="+mn-cs"/>
              </a:rPr>
              <a:t>para</a:t>
            </a:r>
            <a:r>
              <a:rPr lang="en-US" altLang="zh-CN" sz="1600" b="0" i="0" dirty="0">
                <a:solidFill>
                  <a:schemeClr val="tx1"/>
                </a:solidFill>
                <a:latin typeface="Segoe"/>
                <a:ea typeface="+mn-ea"/>
                <a:cs typeface="+mn-cs"/>
              </a:rPr>
              <a:t> </a:t>
            </a:r>
            <a:r>
              <a:rPr lang="en-US" altLang="zh-CN" sz="1600" b="0" i="0" dirty="0" err="1">
                <a:solidFill>
                  <a:schemeClr val="tx1"/>
                </a:solidFill>
                <a:latin typeface="Segoe"/>
                <a:ea typeface="+mn-ea"/>
                <a:cs typeface="+mn-cs"/>
              </a:rPr>
              <a:t>soluções</a:t>
            </a:r>
            <a:r>
              <a:rPr lang="en-US" altLang="zh-CN" sz="1600" b="0" i="0" dirty="0">
                <a:solidFill>
                  <a:schemeClr val="tx1"/>
                </a:solidFill>
                <a:latin typeface="Segoe"/>
                <a:ea typeface="+mn-ea"/>
                <a:cs typeface="+mn-cs"/>
              </a:rPr>
              <a:t> de </a:t>
            </a:r>
            <a:r>
              <a:rPr lang="en-US" altLang="zh-CN" sz="1600" b="0" i="0" dirty="0" err="1">
                <a:solidFill>
                  <a:schemeClr val="tx1"/>
                </a:solidFill>
                <a:latin typeface="Segoe"/>
                <a:ea typeface="+mn-ea"/>
                <a:cs typeface="+mn-cs"/>
              </a:rPr>
              <a:t>parceiros</a:t>
            </a:r>
            <a:r>
              <a:rPr lang="en-US" altLang="zh-CN" sz="1600" b="0" i="0" dirty="0">
                <a:solidFill>
                  <a:schemeClr val="tx1"/>
                </a:solidFill>
                <a:latin typeface="Segoe"/>
                <a:ea typeface="+mn-ea"/>
                <a:cs typeface="+mn-cs"/>
              </a:rPr>
              <a:t> </a:t>
            </a:r>
            <a:r>
              <a:rPr lang="en-US" altLang="zh-CN" sz="1600" b="0" i="0" dirty="0" err="1">
                <a:solidFill>
                  <a:schemeClr val="tx1"/>
                </a:solidFill>
                <a:latin typeface="Segoe"/>
                <a:ea typeface="+mn-ea"/>
                <a:cs typeface="+mn-cs"/>
              </a:rPr>
              <a:t>personalizadas</a:t>
            </a:r>
            <a:r>
              <a:rPr lang="en-US" altLang="zh-CN" sz="1600" b="0" i="0" dirty="0">
                <a:solidFill>
                  <a:schemeClr val="tx1"/>
                </a:solidFill>
                <a:latin typeface="Segoe"/>
                <a:ea typeface="+mn-ea"/>
                <a:cs typeface="+mn-cs"/>
              </a:rPr>
              <a:t> e </a:t>
            </a:r>
            <a:r>
              <a:rPr lang="en-US" altLang="zh-CN" sz="1600" b="0" i="0" dirty="0" err="1">
                <a:solidFill>
                  <a:schemeClr val="tx1"/>
                </a:solidFill>
                <a:latin typeface="Segoe"/>
                <a:ea typeface="+mn-ea"/>
                <a:cs typeface="+mn-cs"/>
              </a:rPr>
              <a:t>soluções</a:t>
            </a:r>
            <a:r>
              <a:rPr lang="en-US" altLang="zh-CN" sz="1600" b="0" i="0" dirty="0">
                <a:solidFill>
                  <a:schemeClr val="tx1"/>
                </a:solidFill>
                <a:latin typeface="Segoe"/>
                <a:ea typeface="+mn-ea"/>
                <a:cs typeface="+mn-cs"/>
              </a:rPr>
              <a:t> </a:t>
            </a:r>
            <a:r>
              <a:rPr lang="en-US" altLang="zh-CN" sz="1600" b="0" i="0" dirty="0" err="1">
                <a:solidFill>
                  <a:schemeClr val="tx1"/>
                </a:solidFill>
                <a:latin typeface="Segoe"/>
                <a:ea typeface="+mn-ea"/>
                <a:cs typeface="+mn-cs"/>
              </a:rPr>
              <a:t>baseadas</a:t>
            </a:r>
            <a:r>
              <a:rPr lang="en-US" altLang="zh-CN" sz="1600" b="0" i="0" dirty="0">
                <a:solidFill>
                  <a:schemeClr val="tx1"/>
                </a:solidFill>
                <a:latin typeface="Segoe"/>
                <a:ea typeface="+mn-ea"/>
                <a:cs typeface="+mn-cs"/>
              </a:rPr>
              <a:t> </a:t>
            </a:r>
            <a:r>
              <a:rPr lang="en-US" altLang="zh-CN" sz="1600" b="0" i="0" dirty="0" err="1">
                <a:solidFill>
                  <a:schemeClr val="tx1"/>
                </a:solidFill>
                <a:latin typeface="Segoe"/>
                <a:ea typeface="+mn-ea"/>
                <a:cs typeface="+mn-cs"/>
              </a:rPr>
              <a:t>em</a:t>
            </a:r>
            <a:r>
              <a:rPr lang="en-US" altLang="zh-CN" sz="1600" b="0" i="0" dirty="0">
                <a:solidFill>
                  <a:schemeClr val="tx1"/>
                </a:solidFill>
                <a:latin typeface="Segoe"/>
                <a:ea typeface="+mn-ea"/>
                <a:cs typeface="+mn-cs"/>
              </a:rPr>
              <a:t> VDI e Remote Desktop Services</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spcBef>
                <a:spcPts val="0"/>
              </a:spcBef>
              <a:spcAft>
                <a:spcPts val="0"/>
              </a:spcAft>
              <a:buNone/>
            </a:pPr>
            <a:fld id="{20766135-5BE9-43B2-B049-D2A7173BE22A}" type="slidenum">
              <a:rPr lang="en-US" sz="1200" b="0" i="0">
                <a:latin typeface="Calibri"/>
                <a:ea typeface="+mn-ea"/>
                <a:cs typeface="+mn-cs"/>
              </a:rPr>
              <a:pPr algn="r">
                <a:spcBef>
                  <a:spcPts val="0"/>
                </a:spcBef>
                <a:spcAft>
                  <a:spcPts val="0"/>
                </a:spcAft>
                <a:buNone/>
              </a:pPr>
              <a:t>9</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Microsoft Logo Black.png"/>
          <p:cNvPicPr>
            <a:picLocks noChangeAspect="1"/>
          </p:cNvPicPr>
          <p:nvPr/>
        </p:nvPicPr>
        <p:blipFill>
          <a:blip r:embed="rId3">
            <a:lum bright="100000"/>
          </a:blip>
          <a:srcRect/>
          <a:stretch>
            <a:fillRect/>
          </a:stretch>
        </p:blipFill>
        <p:spPr bwMode="auto">
          <a:xfrm>
            <a:off x="8021638" y="282575"/>
            <a:ext cx="942975" cy="155575"/>
          </a:xfrm>
          <a:prstGeom prst="rect">
            <a:avLst/>
          </a:prstGeom>
          <a:noFill/>
          <a:ln w="9525">
            <a:noFill/>
            <a:miter lim="800000"/>
            <a:headEnd/>
            <a:tailEnd/>
          </a:ln>
        </p:spPr>
      </p:pic>
      <p:pic>
        <p:nvPicPr>
          <p:cNvPr id="5" name="Picture 4" descr="logo-ms-ws08-v.png"/>
          <p:cNvPicPr>
            <a:picLocks noChangeAspect="1"/>
          </p:cNvPicPr>
          <p:nvPr userDrawn="1"/>
        </p:nvPicPr>
        <p:blipFill>
          <a:blip r:embed="rId4"/>
          <a:srcRect/>
          <a:stretch>
            <a:fillRect/>
          </a:stretch>
        </p:blipFill>
        <p:spPr bwMode="auto">
          <a:xfrm>
            <a:off x="1219200" y="990600"/>
            <a:ext cx="5221288" cy="730250"/>
          </a:xfrm>
          <a:prstGeom prst="rect">
            <a:avLst/>
          </a:prstGeom>
          <a:noFill/>
          <a:ln w="9525">
            <a:noFill/>
            <a:miter lim="800000"/>
            <a:headEnd/>
            <a:tailEnd/>
          </a:ln>
        </p:spPr>
      </p:pic>
      <p:sp>
        <p:nvSpPr>
          <p:cNvPr id="2" name="Title 1"/>
          <p:cNvSpPr>
            <a:spLocks noGrp="1"/>
          </p:cNvSpPr>
          <p:nvPr>
            <p:ph type="ctrTitle"/>
          </p:nvPr>
        </p:nvSpPr>
        <p:spPr>
          <a:xfrm>
            <a:off x="730250" y="2355850"/>
            <a:ext cx="7681913" cy="1523495"/>
          </a:xfrm>
        </p:spPr>
        <p:txBody>
          <a:bodyPr/>
          <a:lstStyle>
            <a:lvl1pPr algn="ctr">
              <a:lnSpc>
                <a:spcPct val="90000"/>
              </a:lnSpc>
              <a:defRPr sz="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rtlCol="0">
            <a:noAutofit/>
          </a:bodyPr>
          <a:lstStyle>
            <a:lvl1pPr marL="0" indent="0" algn="ctr" defTabSz="914363" rtl="0" eaLnBrk="1" latinLnBrk="0" hangingPunct="1">
              <a:lnSpc>
                <a:spcPct val="90000"/>
              </a:lnSpc>
              <a:spcBef>
                <a:spcPts val="0"/>
              </a:spcBef>
              <a:buFontTx/>
              <a:buNone/>
              <a:defRPr lang="en-US" sz="3200" i="1" kern="120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ALKIN - Prints in GRAYSCA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Microsoft Logo Black.png"/>
          <p:cNvPicPr>
            <a:picLocks noChangeAspect="1"/>
          </p:cNvPicPr>
          <p:nvPr/>
        </p:nvPicPr>
        <p:blipFill>
          <a:blip r:embed="rId3">
            <a:lum bright="100000"/>
          </a:blip>
          <a:srcRect/>
          <a:stretch>
            <a:fillRect/>
          </a:stretch>
        </p:blipFill>
        <p:spPr bwMode="auto">
          <a:xfrm>
            <a:off x="8021638" y="282575"/>
            <a:ext cx="942975" cy="155575"/>
          </a:xfrm>
          <a:prstGeom prst="rect">
            <a:avLst/>
          </a:prstGeom>
          <a:noFill/>
          <a:ln w="9525">
            <a:noFill/>
            <a:miter lim="800000"/>
            <a:headEnd/>
            <a:tailEnd/>
          </a:ln>
        </p:spPr>
      </p:pic>
      <p:pic>
        <p:nvPicPr>
          <p:cNvPr id="5" name="Picture 4" descr="logo-ms-ws08-v.png"/>
          <p:cNvPicPr>
            <a:picLocks noChangeAspect="1"/>
          </p:cNvPicPr>
          <p:nvPr userDrawn="1"/>
        </p:nvPicPr>
        <p:blipFill>
          <a:blip r:embed="rId4"/>
          <a:srcRect/>
          <a:stretch>
            <a:fillRect/>
          </a:stretch>
        </p:blipFill>
        <p:spPr bwMode="auto">
          <a:xfrm>
            <a:off x="3502025" y="1219200"/>
            <a:ext cx="4575175" cy="639763"/>
          </a:xfrm>
          <a:prstGeom prst="rect">
            <a:avLst/>
          </a:prstGeom>
          <a:noFill/>
          <a:ln w="9525">
            <a:noFill/>
            <a:miter lim="800000"/>
            <a:headEnd/>
            <a:tailEnd/>
          </a:ln>
        </p:spPr>
      </p:pic>
      <p:sp>
        <p:nvSpPr>
          <p:cNvPr id="2" name="Title 1"/>
          <p:cNvSpPr>
            <a:spLocks noGrp="1"/>
          </p:cNvSpPr>
          <p:nvPr>
            <p:ph type="ctrTitle"/>
          </p:nvPr>
        </p:nvSpPr>
        <p:spPr>
          <a:xfrm>
            <a:off x="3276600" y="2355850"/>
            <a:ext cx="5135563" cy="1523495"/>
          </a:xfrm>
        </p:spPr>
        <p:txBody>
          <a:bodyPr/>
          <a:lstStyle>
            <a:lvl1pPr>
              <a:lnSpc>
                <a:spcPct val="90000"/>
              </a:lnSpc>
              <a:defRPr sz="48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76600" y="4343400"/>
            <a:ext cx="5135563" cy="461665"/>
          </a:xfrm>
        </p:spPr>
        <p:txBody>
          <a:bodyPr rtlCol="0">
            <a:noAutofit/>
          </a:bodyPr>
          <a:lstStyle>
            <a:lvl1pPr marL="0" indent="0" algn="l" defTabSz="914363" rtl="0" eaLnBrk="1" latinLnBrk="0" hangingPunct="1">
              <a:lnSpc>
                <a:spcPct val="90000"/>
              </a:lnSpc>
              <a:spcBef>
                <a:spcPts val="0"/>
              </a:spcBef>
              <a:buFontTx/>
              <a:buNone/>
              <a:defRPr lang="en-US" sz="2500" i="1" kern="120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Web">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_Better Together">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a:xfrm>
            <a:off x="241300" y="242888"/>
            <a:ext cx="8382000" cy="747712"/>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Managem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Scaleable_Reliable">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a:xfrm>
            <a:off x="381000" y="230188"/>
            <a:ext cx="8610600" cy="747712"/>
          </a:xfrm>
        </p:spPr>
        <p:txBody>
          <a:bodyPr/>
          <a:lstStyle>
            <a:lvl1pPr>
              <a:defRPr sz="36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3"/>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ctrTitle"/>
          </p:nvPr>
        </p:nvSpPr>
        <p:spPr>
          <a:xfrm>
            <a:off x="730250" y="2819906"/>
            <a:ext cx="7043208" cy="1523494"/>
          </a:xfrm>
        </p:spPr>
        <p:txBody>
          <a:bodyPr anchor="ctr" anchorCtr="0"/>
          <a:lstStyle>
            <a:lvl1pPr algn="ct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648200"/>
            <a:ext cx="7043208" cy="461665"/>
          </a:xfrm>
        </p:spPr>
        <p:txBody>
          <a:bodyPr>
            <a:noAutofit/>
          </a:bodyPr>
          <a:lstStyle>
            <a:lvl1pPr marL="0" indent="0" algn="ctr">
              <a:lnSpc>
                <a:spcPct val="90000"/>
              </a:lnSpc>
              <a:spcBef>
                <a:spcPts val="0"/>
              </a:spcBef>
              <a:buNone/>
              <a:defRPr sz="2500" i="1">
                <a:solidFill>
                  <a:schemeClr val="tx1"/>
                </a:solidFill>
                <a:latin typeface="Segoe Semibold"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7526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Virtualization">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7515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756386"/>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6386"/>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737934"/>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5012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737934"/>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5012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Tree>
  </p:cSld>
  <p:clrMapOvr>
    <a:masterClrMapping/>
  </p:clrMapOvr>
  <p:transition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logo-ms-ws08-v.png"/>
          <p:cNvPicPr>
            <a:picLocks noChangeAspect="1"/>
          </p:cNvPicPr>
          <p:nvPr userDrawn="1"/>
        </p:nvPicPr>
        <p:blipFill>
          <a:blip r:embed="rId2"/>
          <a:srcRect/>
          <a:stretch>
            <a:fillRect/>
          </a:stretch>
        </p:blipFill>
        <p:spPr bwMode="auto">
          <a:xfrm>
            <a:off x="6172200" y="6172200"/>
            <a:ext cx="2614613" cy="365125"/>
          </a:xfrm>
          <a:prstGeom prst="rect">
            <a:avLst/>
          </a:prstGeom>
          <a:noFill/>
          <a:ln w="9525">
            <a:noFill/>
            <a:miter lim="800000"/>
            <a:headEnd/>
            <a:tailEnd/>
          </a:ln>
        </p:spPr>
      </p:pic>
    </p:spTree>
  </p:cSld>
  <p:clrMapOvr>
    <a:masterClrMapping/>
  </p:clrMapOvr>
  <p:transition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712"/>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381000" y="1751012"/>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14" r:id="rId4"/>
    <p:sldLayoutId id="2147483908" r:id="rId5"/>
    <p:sldLayoutId id="2147483909" r:id="rId6"/>
    <p:sldLayoutId id="2147483910" r:id="rId7"/>
    <p:sldLayoutId id="2147483911" r:id="rId8"/>
    <p:sldLayoutId id="2147483912" r:id="rId9"/>
    <p:sldLayoutId id="2147483913" r:id="rId10"/>
    <p:sldLayoutId id="2147483916" r:id="rId11"/>
    <p:sldLayoutId id="2147483917" r:id="rId12"/>
    <p:sldLayoutId id="2147483918" r:id="rId13"/>
    <p:sldLayoutId id="2147483919" r:id="rId14"/>
  </p:sldLayoutIdLst>
  <p:transition advClick="0" advTm="0">
    <p:fade/>
  </p:transition>
  <p:hf sldNum="0" hdr="0" ftr="0" dt="0"/>
  <p:txStyles>
    <p:titleStyle>
      <a:lvl1pPr algn="l" defTabSz="912813" rtl="0" eaLnBrk="0" fontAlgn="base" hangingPunct="0">
        <a:lnSpc>
          <a:spcPct val="90000"/>
        </a:lnSpc>
        <a:spcBef>
          <a:spcPct val="0"/>
        </a:spcBef>
        <a:spcAft>
          <a:spcPct val="0"/>
        </a:spcAft>
        <a:defRPr lang="en-US" sz="4000" kern="12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2pPr>
      <a:lvl3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3pPr>
      <a:lvl4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4pPr>
      <a:lvl5pPr algn="l" defTabSz="912813" rtl="0" eaLnBrk="0" fontAlgn="base" hangingPunct="0">
        <a:lnSpc>
          <a:spcPct val="90000"/>
        </a:lnSpc>
        <a:spcBef>
          <a:spcPct val="0"/>
        </a:spcBef>
        <a:spcAft>
          <a:spcPct val="0"/>
        </a:spcAft>
        <a:defRPr sz="4400">
          <a:solidFill>
            <a:schemeClr val="tx1"/>
          </a:solidFill>
          <a:latin typeface="Segoe"/>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35.png"/><Relationship Id="rId12"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49.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27.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51.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0.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14.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73.gif"/><Relationship Id="rId5" Type="http://schemas.openxmlformats.org/officeDocument/2006/relationships/image" Target="../media/image72.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86.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6.png"/><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58.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6.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0.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59.png"/><Relationship Id="rId14" Type="http://schemas.openxmlformats.org/officeDocument/2006/relationships/image" Target="../media/image8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8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89.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9.png"/><Relationship Id="rId7"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9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78.png"/><Relationship Id="rId7"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105.png"/><Relationship Id="rId5" Type="http://schemas.openxmlformats.org/officeDocument/2006/relationships/image" Target="../media/image59.png"/><Relationship Id="rId4" Type="http://schemas.openxmlformats.org/officeDocument/2006/relationships/image" Target="../media/image77.png"/><Relationship Id="rId9" Type="http://schemas.openxmlformats.org/officeDocument/2006/relationships/image" Target="../media/image107.png"/></Relationships>
</file>

<file path=ppt/slides/_rels/slide52.xml.rels><?xml version="1.0" encoding="UTF-8" standalone="yes"?>
<Relationships xmlns="http://schemas.openxmlformats.org/package/2006/relationships"><Relationship Id="rId8" Type="http://schemas.openxmlformats.org/officeDocument/2006/relationships/hyperlink" Target="javascript:top.BigPreviewPopup(512,%20125);" TargetMode="External"/><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defTabSz="914400">
              <a:lnSpc>
                <a:spcPct val="90000"/>
              </a:lnSpc>
              <a:spcBef>
                <a:spcPts val="0"/>
              </a:spcBef>
              <a:spcAft>
                <a:spcPts val="0"/>
              </a:spcAft>
              <a:buNone/>
            </a:pPr>
            <a:r>
              <a:rPr lang="en-US" sz="5400" b="0" i="0" spc="-150">
                <a:effectLst>
                  <a:outerShdw blurRad="50800" dist="38100" dir="2700000" algn="tl">
                    <a:prstClr val="black">
                      <a:alpha val="40000"/>
                    </a:prstClr>
                  </a:outerShdw>
                </a:effectLst>
                <a:latin typeface="Segoe"/>
                <a:ea typeface="+mn-ea"/>
                <a:cs typeface="Arial"/>
              </a:rPr>
              <a:t>Apresentando o </a:t>
            </a:r>
            <a:br>
              <a:rPr lang="en-US" sz="5400" b="0" i="0" spc="-150">
                <a:effectLst>
                  <a:outerShdw blurRad="50800" dist="38100" dir="2700000" algn="tl">
                    <a:prstClr val="black">
                      <a:alpha val="40000"/>
                    </a:prstClr>
                  </a:outerShdw>
                </a:effectLst>
                <a:latin typeface="Segoe"/>
                <a:ea typeface="+mn-ea"/>
                <a:cs typeface="Arial"/>
              </a:rPr>
            </a:br>
            <a:r>
              <a:rPr lang="en-US" sz="5400" b="0" i="0" spc="-150">
                <a:effectLst>
                  <a:outerShdw blurRad="50800" dist="38100" dir="2700000" algn="tl">
                    <a:prstClr val="black">
                      <a:alpha val="40000"/>
                    </a:prstClr>
                  </a:outerShdw>
                </a:effectLst>
                <a:latin typeface="Segoe"/>
                <a:ea typeface="+mn-ea"/>
                <a:cs typeface="Arial"/>
              </a:rPr>
              <a:t>Windows Server 2008 R2</a:t>
            </a:r>
          </a:p>
        </p:txBody>
      </p:sp>
      <p:sp>
        <p:nvSpPr>
          <p:cNvPr id="18435" name="Subtitle 6"/>
          <p:cNvSpPr>
            <a:spLocks noGrp="1"/>
          </p:cNvSpPr>
          <p:nvPr>
            <p:ph type="subTitle" idx="1"/>
          </p:nvPr>
        </p:nvSpPr>
        <p:spPr>
          <a:xfrm>
            <a:off x="730250" y="4344988"/>
            <a:ext cx="7681913" cy="443198"/>
          </a:xfrm>
        </p:spPr>
        <p:txBody>
          <a:bodyPr>
            <a:spAutoFit/>
          </a:bodyPr>
          <a:lstStyle/>
          <a:p>
            <a:pPr marL="0" indent="0" algn="ctr" defTabSz="914400">
              <a:lnSpc>
                <a:spcPct val="90000"/>
              </a:lnSpc>
              <a:spcBef>
                <a:spcPts val="0"/>
              </a:spcBef>
              <a:buNone/>
            </a:pPr>
            <a:r>
              <a:rPr lang="en-US" sz="3200" b="0" i="1">
                <a:solidFill>
                  <a:srgbClr val="000000"/>
                </a:solidFill>
                <a:latin typeface="Segoe Semibold"/>
                <a:ea typeface="+mn-ea"/>
                <a:cs typeface="+mn-cs"/>
              </a:rPr>
              <a:t>Visão Geral</a:t>
            </a:r>
          </a:p>
        </p:txBody>
      </p:sp>
    </p:spTree>
  </p:cSld>
  <p:clrMapOvr>
    <a:masterClrMapping/>
  </p:clrMapOvr>
  <p:transition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entagon 33"/>
          <p:cNvSpPr/>
          <p:nvPr/>
        </p:nvSpPr>
        <p:spPr bwMode="auto">
          <a:xfrm rot="5400000">
            <a:off x="5733452" y="1999657"/>
            <a:ext cx="3505204" cy="2553891"/>
          </a:xfrm>
          <a:prstGeom prst="homePlate">
            <a:avLst>
              <a:gd name="adj" fmla="val 16026"/>
            </a:avLst>
          </a:prstGeom>
          <a:gradFill>
            <a:gsLst>
              <a:gs pos="0">
                <a:schemeClr val="accent2">
                  <a:lumMod val="50000"/>
                </a:schemeClr>
              </a:gs>
              <a:gs pos="50000">
                <a:schemeClr val="accent2">
                  <a:shade val="45000"/>
                  <a:satMod val="170000"/>
                  <a:alpha val="88000"/>
                </a:schemeClr>
              </a:gs>
              <a:gs pos="70000">
                <a:schemeClr val="accent2">
                  <a:tint val="99000"/>
                  <a:shade val="65000"/>
                  <a:satMod val="155000"/>
                  <a:alpha val="62000"/>
                </a:schemeClr>
              </a:gs>
              <a:gs pos="100000">
                <a:schemeClr val="accent2">
                  <a:tint val="95500"/>
                  <a:shade val="100000"/>
                  <a:satMod val="155000"/>
                  <a:alpha val="0"/>
                </a:schemeClr>
              </a:gs>
            </a:gsLst>
            <a:lin ang="60000" scaled="0"/>
          </a:gradFill>
          <a:ln>
            <a:headEnd type="none" w="med" len="med"/>
            <a:tailEnd type="none" w="med" len="med"/>
          </a:ln>
          <a:effectLst>
            <a:outerShdw blurRad="63500" dist="38100" dir="5400000" rotWithShape="0">
              <a:srgbClr val="002060">
                <a:alpha val="45000"/>
              </a:srgbClr>
            </a:outerShdw>
          </a:effectLst>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a:buNone/>
            </a:pPr>
            <a:r>
              <a:rPr lang="en-US" sz="2000" b="1" i="0">
                <a:solidFill>
                  <a:srgbClr val="FFFFFF"/>
                </a:solidFill>
                <a:effectLst>
                  <a:outerShdw blurRad="38100" dist="38100" dir="2700000" algn="tl">
                    <a:srgbClr val="000000">
                      <a:alpha val="43137"/>
                    </a:srgbClr>
                  </a:outerShdw>
                </a:effectLst>
                <a:latin typeface="Arial"/>
                <a:ea typeface="+mn-ea"/>
                <a:cs typeface="Arial"/>
              </a:rPr>
              <a:t>Acesso a Aplicações Remotas</a:t>
            </a:r>
          </a:p>
        </p:txBody>
      </p:sp>
      <p:sp>
        <p:nvSpPr>
          <p:cNvPr id="32" name="Pentagon 31"/>
          <p:cNvSpPr/>
          <p:nvPr/>
        </p:nvSpPr>
        <p:spPr bwMode="auto">
          <a:xfrm rot="5400000">
            <a:off x="-18457" y="1999659"/>
            <a:ext cx="3505207" cy="2553893"/>
          </a:xfrm>
          <a:prstGeom prst="homePlate">
            <a:avLst>
              <a:gd name="adj" fmla="val 16026"/>
            </a:avLst>
          </a:prstGeom>
          <a:gradFill>
            <a:gsLst>
              <a:gs pos="0">
                <a:schemeClr val="accent2">
                  <a:lumMod val="50000"/>
                </a:schemeClr>
              </a:gs>
              <a:gs pos="50000">
                <a:schemeClr val="accent2">
                  <a:shade val="45000"/>
                  <a:satMod val="170000"/>
                  <a:alpha val="88000"/>
                </a:schemeClr>
              </a:gs>
              <a:gs pos="70000">
                <a:schemeClr val="accent2">
                  <a:tint val="99000"/>
                  <a:shade val="65000"/>
                  <a:satMod val="155000"/>
                  <a:alpha val="62000"/>
                </a:schemeClr>
              </a:gs>
              <a:gs pos="100000">
                <a:schemeClr val="accent2">
                  <a:tint val="95500"/>
                  <a:shade val="100000"/>
                  <a:satMod val="155000"/>
                  <a:alpha val="0"/>
                </a:schemeClr>
              </a:gs>
            </a:gsLst>
            <a:lin ang="60000" scaled="0"/>
          </a:gradFill>
          <a:ln>
            <a:headEnd type="none" w="med" len="med"/>
            <a:tailEnd type="none" w="med" len="med"/>
          </a:ln>
          <a:effectLst>
            <a:outerShdw blurRad="63500" dist="38100" dir="5400000" rotWithShape="0">
              <a:srgbClr val="002060">
                <a:alpha val="45000"/>
              </a:srgbClr>
            </a:outerShdw>
          </a:effectLst>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a:buNone/>
            </a:pPr>
            <a:r>
              <a:rPr lang="en-US" sz="2000" b="1" i="0">
                <a:solidFill>
                  <a:srgbClr val="FFFFFF"/>
                </a:solidFill>
                <a:effectLst>
                  <a:outerShdw blurRad="38100" dist="38100" dir="2700000" algn="tl">
                    <a:srgbClr val="000000">
                      <a:alpha val="43137"/>
                    </a:srgbClr>
                  </a:outerShdw>
                </a:effectLst>
                <a:latin typeface="Arial"/>
                <a:ea typeface="+mn-ea"/>
                <a:cs typeface="Arial"/>
              </a:rPr>
              <a:t>RDS e VDI – uma solução integrada</a:t>
            </a:r>
          </a:p>
        </p:txBody>
      </p:sp>
      <p:sp>
        <p:nvSpPr>
          <p:cNvPr id="33" name="Pentagon 32"/>
          <p:cNvSpPr/>
          <p:nvPr/>
        </p:nvSpPr>
        <p:spPr bwMode="auto">
          <a:xfrm rot="5400000">
            <a:off x="2877146" y="1999658"/>
            <a:ext cx="3505205" cy="2553891"/>
          </a:xfrm>
          <a:prstGeom prst="homePlate">
            <a:avLst>
              <a:gd name="adj" fmla="val 16026"/>
            </a:avLst>
          </a:prstGeom>
          <a:gradFill>
            <a:gsLst>
              <a:gs pos="0">
                <a:schemeClr val="accent2">
                  <a:lumMod val="50000"/>
                </a:schemeClr>
              </a:gs>
              <a:gs pos="50000">
                <a:schemeClr val="accent2">
                  <a:shade val="45000"/>
                  <a:satMod val="170000"/>
                  <a:alpha val="88000"/>
                </a:schemeClr>
              </a:gs>
              <a:gs pos="70000">
                <a:schemeClr val="accent2">
                  <a:tint val="99000"/>
                  <a:shade val="65000"/>
                  <a:satMod val="155000"/>
                  <a:alpha val="62000"/>
                </a:schemeClr>
              </a:gs>
              <a:gs pos="100000">
                <a:schemeClr val="accent2">
                  <a:tint val="95500"/>
                  <a:shade val="100000"/>
                  <a:satMod val="155000"/>
                  <a:alpha val="0"/>
                </a:schemeClr>
              </a:gs>
            </a:gsLst>
            <a:lin ang="60000" scaled="0"/>
          </a:gradFill>
          <a:ln>
            <a:headEnd type="none" w="med" len="med"/>
            <a:tailEnd type="none" w="med" len="med"/>
          </a:ln>
          <a:effectLst>
            <a:outerShdw blurRad="63500" dist="38100" dir="5400000" rotWithShape="0">
              <a:srgbClr val="002060">
                <a:alpha val="45000"/>
              </a:srgbClr>
            </a:outerShdw>
          </a:effectLst>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a:buNone/>
            </a:pPr>
            <a:r>
              <a:rPr lang="en-US" sz="2000" b="1" i="0">
                <a:solidFill>
                  <a:srgbClr val="FFFFFF"/>
                </a:solidFill>
                <a:effectLst>
                  <a:outerShdw blurRad="38100" dist="38100" dir="2700000" algn="tl">
                    <a:srgbClr val="000000">
                      <a:alpha val="43137"/>
                    </a:srgbClr>
                  </a:outerShdw>
                </a:effectLst>
                <a:latin typeface="Arial"/>
                <a:ea typeface="+mn-ea"/>
                <a:cs typeface="Arial"/>
              </a:rPr>
              <a:t>Acesso a Aplicações Remotas</a:t>
            </a:r>
          </a:p>
        </p:txBody>
      </p:sp>
      <p:sp>
        <p:nvSpPr>
          <p:cNvPr id="19" name="Flowchart: Process 18"/>
          <p:cNvSpPr/>
          <p:nvPr/>
        </p:nvSpPr>
        <p:spPr bwMode="auto">
          <a:xfrm>
            <a:off x="609601" y="2285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Suporte do Hyper-V para áreas de trabalho virtuais</a:t>
            </a:r>
          </a:p>
        </p:txBody>
      </p:sp>
      <p:sp>
        <p:nvSpPr>
          <p:cNvPr id="23" name="Flowchart: Process 22"/>
          <p:cNvSpPr/>
          <p:nvPr/>
        </p:nvSpPr>
        <p:spPr bwMode="auto">
          <a:xfrm>
            <a:off x="609601" y="3047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dirty="0" err="1" smtClean="0">
                <a:latin typeface="Arial"/>
                <a:ea typeface="+mn-ea"/>
                <a:cs typeface="Arial"/>
              </a:rPr>
              <a:t>Infraestrutura</a:t>
            </a:r>
            <a:r>
              <a:rPr lang="en-US" sz="1500" b="0" i="0" dirty="0" smtClean="0">
                <a:latin typeface="Arial"/>
                <a:ea typeface="+mn-ea"/>
                <a:cs typeface="Arial"/>
              </a:rPr>
              <a:t> </a:t>
            </a:r>
            <a:r>
              <a:rPr lang="en-US" sz="1500" b="0" i="0" dirty="0" err="1">
                <a:latin typeface="Arial"/>
                <a:ea typeface="+mn-ea"/>
                <a:cs typeface="Arial"/>
              </a:rPr>
              <a:t>única</a:t>
            </a:r>
            <a:r>
              <a:rPr lang="en-US" sz="1500" b="0" i="0" dirty="0">
                <a:latin typeface="Arial"/>
                <a:ea typeface="+mn-ea"/>
                <a:cs typeface="Arial"/>
              </a:rPr>
              <a:t> </a:t>
            </a:r>
            <a:r>
              <a:rPr lang="en-US" sz="1500" b="0" i="0" dirty="0" err="1">
                <a:latin typeface="Arial"/>
                <a:ea typeface="+mn-ea"/>
                <a:cs typeface="Arial"/>
              </a:rPr>
              <a:t>para</a:t>
            </a:r>
            <a:r>
              <a:rPr lang="en-US" sz="1500" b="0" i="0" dirty="0">
                <a:latin typeface="Arial"/>
                <a:ea typeface="+mn-ea"/>
                <a:cs typeface="Arial"/>
              </a:rPr>
              <a:t> </a:t>
            </a:r>
            <a:r>
              <a:rPr lang="en-US" sz="1500" b="0" i="0" dirty="0" err="1">
                <a:latin typeface="Arial"/>
                <a:ea typeface="+mn-ea"/>
                <a:cs typeface="Arial"/>
              </a:rPr>
              <a:t>descoberta</a:t>
            </a:r>
            <a:r>
              <a:rPr lang="en-US" sz="1500" b="0" i="0" dirty="0">
                <a:latin typeface="Arial"/>
                <a:ea typeface="+mn-ea"/>
                <a:cs typeface="Arial"/>
              </a:rPr>
              <a:t>, </a:t>
            </a:r>
            <a:r>
              <a:rPr lang="en-US" sz="1500" b="0" i="0" dirty="0" err="1">
                <a:latin typeface="Arial"/>
                <a:ea typeface="+mn-ea"/>
                <a:cs typeface="Arial"/>
              </a:rPr>
              <a:t>agente</a:t>
            </a:r>
            <a:r>
              <a:rPr lang="en-US" sz="1500" b="0" i="0" dirty="0">
                <a:latin typeface="Arial"/>
                <a:ea typeface="+mn-ea"/>
                <a:cs typeface="Arial"/>
              </a:rPr>
              <a:t> e </a:t>
            </a:r>
            <a:r>
              <a:rPr lang="en-US" sz="1500" b="0" i="0" dirty="0" err="1">
                <a:latin typeface="Arial"/>
                <a:ea typeface="+mn-ea"/>
                <a:cs typeface="Arial"/>
              </a:rPr>
              <a:t>publicação</a:t>
            </a:r>
            <a:endParaRPr lang="en-US" sz="1500" b="0" i="0" dirty="0">
              <a:latin typeface="Arial"/>
              <a:ea typeface="+mn-ea"/>
              <a:cs typeface="Arial"/>
            </a:endParaRPr>
          </a:p>
        </p:txBody>
      </p:sp>
      <p:sp>
        <p:nvSpPr>
          <p:cNvPr id="24" name="Flowchart: Process 23"/>
          <p:cNvSpPr/>
          <p:nvPr/>
        </p:nvSpPr>
        <p:spPr bwMode="auto">
          <a:xfrm>
            <a:off x="609601" y="3809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Suporte a SCVMM</a:t>
            </a:r>
          </a:p>
        </p:txBody>
      </p:sp>
      <p:sp>
        <p:nvSpPr>
          <p:cNvPr id="25" name="Flowchart: Process 24"/>
          <p:cNvSpPr/>
          <p:nvPr/>
        </p:nvSpPr>
        <p:spPr bwMode="auto">
          <a:xfrm>
            <a:off x="3505201" y="2285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Conexão de RemoteApp e Área de Trabalho</a:t>
            </a:r>
          </a:p>
        </p:txBody>
      </p:sp>
      <p:sp>
        <p:nvSpPr>
          <p:cNvPr id="26" name="Flowchart: Process 25"/>
          <p:cNvSpPr/>
          <p:nvPr/>
        </p:nvSpPr>
        <p:spPr bwMode="auto">
          <a:xfrm>
            <a:off x="3505201" y="3047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Acesso via Web a RemoteApp </a:t>
            </a:r>
          </a:p>
          <a:p>
            <a:pPr algn="ctr">
              <a:buNone/>
            </a:pPr>
            <a:r>
              <a:rPr lang="en-US" sz="1500" b="0" i="0">
                <a:latin typeface="Arial"/>
                <a:ea typeface="+mn-ea"/>
                <a:cs typeface="Arial"/>
              </a:rPr>
              <a:t>e Área de Trabalho</a:t>
            </a:r>
          </a:p>
        </p:txBody>
      </p:sp>
      <p:sp>
        <p:nvSpPr>
          <p:cNvPr id="27" name="Flowchart: Process 26"/>
          <p:cNvSpPr/>
          <p:nvPr/>
        </p:nvSpPr>
        <p:spPr bwMode="auto">
          <a:xfrm>
            <a:off x="3505201" y="3809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Melhorias na Segurança do Gateway RD</a:t>
            </a:r>
          </a:p>
        </p:txBody>
      </p:sp>
      <p:sp>
        <p:nvSpPr>
          <p:cNvPr id="28" name="Flowchart: Process 27"/>
          <p:cNvSpPr/>
          <p:nvPr/>
        </p:nvSpPr>
        <p:spPr bwMode="auto">
          <a:xfrm>
            <a:off x="6324601" y="2285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Suporte a </a:t>
            </a:r>
          </a:p>
          <a:p>
            <a:pPr algn="ctr">
              <a:buNone/>
            </a:pPr>
            <a:r>
              <a:rPr lang="en-US" sz="1500" b="0" i="0">
                <a:latin typeface="Arial"/>
                <a:ea typeface="+mn-ea"/>
                <a:cs typeface="Arial"/>
              </a:rPr>
              <a:t>múltiplos monitores</a:t>
            </a:r>
          </a:p>
        </p:txBody>
      </p:sp>
      <p:sp>
        <p:nvSpPr>
          <p:cNvPr id="29" name="Flowchart: Process 28"/>
          <p:cNvSpPr/>
          <p:nvPr/>
        </p:nvSpPr>
        <p:spPr bwMode="auto">
          <a:xfrm>
            <a:off x="6324601" y="3047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en-US" sz="1500" b="0" i="0">
                <a:latin typeface="Arial"/>
                <a:ea typeface="+mn-ea"/>
                <a:cs typeface="Arial"/>
              </a:rPr>
              <a:t>Suporte a Multimídia </a:t>
            </a:r>
          </a:p>
          <a:p>
            <a:pPr algn="ctr">
              <a:buNone/>
            </a:pPr>
            <a:r>
              <a:rPr lang="en-US" sz="1500" b="0" i="0">
                <a:latin typeface="Arial"/>
                <a:ea typeface="+mn-ea"/>
                <a:cs typeface="Arial"/>
              </a:rPr>
              <a:t>e áudio bidirecional</a:t>
            </a:r>
          </a:p>
        </p:txBody>
      </p:sp>
      <p:sp>
        <p:nvSpPr>
          <p:cNvPr id="30" name="Flowchart: Process 29"/>
          <p:cNvSpPr/>
          <p:nvPr/>
        </p:nvSpPr>
        <p:spPr bwMode="auto">
          <a:xfrm>
            <a:off x="6324601" y="3809999"/>
            <a:ext cx="2286000" cy="685800"/>
          </a:xfrm>
          <a:prstGeom prst="flowChartProces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45720" tIns="45718" rIns="45720" bIns="45718" numCol="1" rtlCol="0" anchor="ctr" anchorCtr="0" compatLnSpc="1">
            <a:prstTxWarp prst="textNoShape">
              <a:avLst/>
            </a:prstTxWarp>
          </a:bodyPr>
          <a:lstStyle/>
          <a:p>
            <a:pPr algn="ctr">
              <a:buNone/>
            </a:pPr>
            <a:r>
              <a:rPr lang="pt-BR" sz="1500" b="0" i="0" smtClean="0">
                <a:latin typeface="Arial"/>
                <a:ea typeface="+mn-ea"/>
                <a:cs typeface="Arial"/>
              </a:rPr>
              <a:t>Comunicação</a:t>
            </a:r>
            <a:r>
              <a:rPr lang="pt-BR" sz="1500" b="0" i="0" smtClean="0">
                <a:latin typeface="Arial"/>
                <a:ea typeface="+mn-ea"/>
                <a:cs typeface="Arial"/>
              </a:rPr>
              <a:t> remota 2D e 3D para DirectX 10.1 </a:t>
            </a:r>
            <a:r>
              <a:rPr lang="pt-BR" sz="1500" b="0" i="0" smtClean="0">
                <a:latin typeface="Arial"/>
                <a:ea typeface="+mn-ea"/>
                <a:cs typeface="Arial"/>
              </a:rPr>
              <a:t/>
            </a:r>
            <a:br>
              <a:rPr lang="pt-BR" sz="1500" b="0" i="0" smtClean="0">
                <a:latin typeface="Arial"/>
                <a:ea typeface="+mn-ea"/>
                <a:cs typeface="Arial"/>
              </a:rPr>
            </a:br>
            <a:r>
              <a:rPr lang="pt-BR" sz="1500" b="0" i="0" smtClean="0">
                <a:latin typeface="Arial"/>
                <a:ea typeface="+mn-ea"/>
                <a:cs typeface="Arial"/>
              </a:rPr>
              <a:t>(DXGI 1.1)</a:t>
            </a:r>
            <a:endParaRPr lang="pt-BR" sz="1500" b="0" i="0">
              <a:latin typeface="Arial"/>
              <a:ea typeface="+mn-ea"/>
              <a:cs typeface="Arial"/>
            </a:endParaRPr>
          </a:p>
        </p:txBody>
      </p:sp>
      <p:sp>
        <p:nvSpPr>
          <p:cNvPr id="36" name="Flowchart: Process 35"/>
          <p:cNvSpPr/>
          <p:nvPr/>
        </p:nvSpPr>
        <p:spPr bwMode="auto">
          <a:xfrm>
            <a:off x="457200" y="5105400"/>
            <a:ext cx="8305800" cy="914400"/>
          </a:xfrm>
          <a:prstGeom prst="flowChartProcess">
            <a:avLst/>
          </a:prstGeom>
          <a:gradFill>
            <a:gsLst>
              <a:gs pos="31000">
                <a:schemeClr val="accent2">
                  <a:shade val="15000"/>
                  <a:satMod val="180000"/>
                </a:schemeClr>
              </a:gs>
              <a:gs pos="100000">
                <a:srgbClr val="92D050"/>
              </a:gs>
              <a:gs pos="100000">
                <a:schemeClr val="accent2">
                  <a:tint val="95500"/>
                  <a:shade val="100000"/>
                  <a:satMod val="155000"/>
                </a:schemeClr>
              </a:gs>
            </a:gsLst>
            <a:lin ang="54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n-US" sz="2000" b="1" i="0">
                <a:solidFill>
                  <a:srgbClr val="FFFFFF"/>
                </a:solidFill>
                <a:effectLst>
                  <a:outerShdw blurRad="38100" dist="38100" dir="2700000" algn="tl">
                    <a:srgbClr val="000000">
                      <a:alpha val="43137"/>
                    </a:srgbClr>
                  </a:outerShdw>
                </a:effectLst>
                <a:latin typeface="Arial"/>
                <a:ea typeface="+mn-ea"/>
                <a:cs typeface="Arial"/>
              </a:rPr>
              <a:t>Plataforma e Gerenciamento</a:t>
            </a:r>
          </a:p>
          <a:p>
            <a:pPr algn="ctr" defTabSz="914400">
              <a:buNone/>
            </a:pPr>
            <a:r>
              <a:rPr lang="en-US" sz="1600" b="0" i="0">
                <a:solidFill>
                  <a:srgbClr val="FFFFFF"/>
                </a:solidFill>
                <a:effectLst>
                  <a:outerShdw blurRad="38100" dist="38100" dir="2700000" algn="tl">
                    <a:srgbClr val="000000">
                      <a:alpha val="43137"/>
                    </a:srgbClr>
                  </a:outerShdw>
                </a:effectLst>
                <a:latin typeface="Arial"/>
                <a:ea typeface="+mn-ea"/>
                <a:cs typeface="Arial"/>
              </a:rPr>
              <a:t>Novo API, Extensibilidade de Agente de Conexão,</a:t>
            </a:r>
            <a:br>
              <a:rPr lang="en-US" sz="1600" b="0" i="0">
                <a:solidFill>
                  <a:srgbClr val="FFFFFF"/>
                </a:solidFill>
                <a:effectLst>
                  <a:outerShdw blurRad="38100" dist="38100" dir="2700000" algn="tl">
                    <a:srgbClr val="000000">
                      <a:alpha val="43137"/>
                    </a:srgbClr>
                  </a:outerShdw>
                </a:effectLst>
                <a:latin typeface="Arial"/>
                <a:ea typeface="+mn-ea"/>
                <a:cs typeface="Arial"/>
              </a:rPr>
            </a:br>
            <a:r>
              <a:rPr lang="en-US" sz="1600" b="0" i="0">
                <a:solidFill>
                  <a:srgbClr val="FFFFFF"/>
                </a:solidFill>
                <a:effectLst>
                  <a:outerShdw blurRad="38100" dist="38100" dir="2700000" algn="tl">
                    <a:srgbClr val="000000">
                      <a:alpha val="43137"/>
                    </a:srgbClr>
                  </a:outerShdw>
                </a:effectLst>
                <a:latin typeface="Arial"/>
                <a:ea typeface="+mn-ea"/>
                <a:cs typeface="Arial"/>
              </a:rPr>
              <a:t>Suporte a Powershell, Analisador de Práticas Recomendadas</a:t>
            </a:r>
          </a:p>
        </p:txBody>
      </p:sp>
      <p:sp>
        <p:nvSpPr>
          <p:cNvPr id="37" name="Title 36"/>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RDS Novo e Aperfeiçoado</a:t>
            </a:r>
          </a:p>
        </p:txBody>
      </p:sp>
    </p:spTree>
  </p:cSld>
  <p:clrMapOvr>
    <a:masterClrMapping/>
  </p:clrMapOvr>
  <p:transition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rot="4305712">
            <a:off x="5976654" y="3215218"/>
            <a:ext cx="2666989" cy="94574"/>
            <a:chOff x="2590800" y="5334001"/>
            <a:chExt cx="3581400" cy="127000"/>
          </a:xfrm>
        </p:grpSpPr>
        <p:sp>
          <p:nvSpPr>
            <p:cNvPr id="139" name="Oval 13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Oval 13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Oval 146"/>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1" name="Oval 150"/>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Oval 15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9" name="Oval 15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0" name="Oval 15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1" name="Oval 16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3" name="Oval 16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8" name="Oval 16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3" name="Oval 172"/>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5" name="Oval 174"/>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8" name="Oval 17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 name="Group 150"/>
          <p:cNvGrpSpPr/>
          <p:nvPr/>
        </p:nvGrpSpPr>
        <p:grpSpPr>
          <a:xfrm rot="1798033" flipH="1">
            <a:off x="4645947" y="3631567"/>
            <a:ext cx="2667000" cy="94574"/>
            <a:chOff x="2590800" y="5334001"/>
            <a:chExt cx="3581400" cy="127000"/>
          </a:xfrm>
        </p:grpSpPr>
        <p:sp>
          <p:nvSpPr>
            <p:cNvPr id="152" name="Oval 151"/>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Oval 152"/>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Oval 153"/>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Oval 15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Oval 15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Oval 16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5" name="Oval 16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6" name="Oval 16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Oval 16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9" name="Oval 168"/>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Oval 169"/>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1" name="Oval 170"/>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2" name="Oval 171"/>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132"/>
          <p:cNvGrpSpPr/>
          <p:nvPr/>
        </p:nvGrpSpPr>
        <p:grpSpPr>
          <a:xfrm rot="13642191">
            <a:off x="5167024" y="3175646"/>
            <a:ext cx="2666989" cy="94574"/>
            <a:chOff x="2590800" y="5334001"/>
            <a:chExt cx="3581400" cy="127000"/>
          </a:xfrm>
          <a:scene3d>
            <a:camera prst="orthographicFront"/>
            <a:lightRig rig="threePt" dir="t">
              <a:rot lat="0" lon="0" rev="1200000"/>
            </a:lightRig>
          </a:scene3d>
        </p:grpSpPr>
        <p:sp>
          <p:nvSpPr>
            <p:cNvPr id="134" name="Oval 13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Oval 13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Oval 13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Oval 13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Oval 13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1" name="Oval 140"/>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Oval 141"/>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Oval 142"/>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Oval 143"/>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Oval 14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Oval 14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Oval 147"/>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Oval 148"/>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112"/>
          <p:cNvGrpSpPr/>
          <p:nvPr/>
        </p:nvGrpSpPr>
        <p:grpSpPr>
          <a:xfrm>
            <a:off x="4800600" y="4695461"/>
            <a:ext cx="2667000" cy="94574"/>
            <a:chOff x="2590800" y="5334001"/>
            <a:chExt cx="3581400" cy="127000"/>
          </a:xfrm>
        </p:grpSpPr>
        <p:sp>
          <p:nvSpPr>
            <p:cNvPr id="114" name="Oval 11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Oval 11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Oval 12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124"/>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Oval 126"/>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Oval 127"/>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Oval 128"/>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Oval 129"/>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idx="4294967295"/>
          </p:nvPr>
        </p:nvSpPr>
        <p:spPr>
          <a:xfrm>
            <a:off x="0" y="228600"/>
            <a:ext cx="8686800" cy="836613"/>
          </a:xfrm>
        </p:spPr>
        <p:txBody>
          <a:bodyPr/>
          <a:lstStyle/>
          <a:p>
            <a:pPr algn="ctr">
              <a:buNone/>
            </a:pPr>
            <a:r>
              <a:rPr sz="4400" b="0" i="0"/>
              <a:t>RDS e VDI – Uma Solução Integrada</a:t>
            </a:r>
          </a:p>
        </p:txBody>
      </p:sp>
      <p:sp>
        <p:nvSpPr>
          <p:cNvPr id="77" name="TextBox 76"/>
          <p:cNvSpPr txBox="1"/>
          <p:nvPr/>
        </p:nvSpPr>
        <p:spPr>
          <a:xfrm>
            <a:off x="4267200" y="5417407"/>
            <a:ext cx="1905000" cy="584775"/>
          </a:xfrm>
          <a:prstGeom prst="rect">
            <a:avLst/>
          </a:prstGeom>
          <a:noFill/>
        </p:spPr>
        <p:txBody>
          <a:bodyPr wrap="square" rtlCol="0">
            <a:spAutoFit/>
          </a:bodyPr>
          <a:lstStyle/>
          <a:p>
            <a:pPr algn="ctr">
              <a:buNone/>
            </a:pPr>
            <a:r>
              <a:rPr lang="en-US" sz="1600" b="0" i="0">
                <a:solidFill>
                  <a:srgbClr val="000000"/>
                </a:solidFill>
                <a:latin typeface="Segoe"/>
                <a:ea typeface="+mn-ea"/>
                <a:cs typeface="Arial"/>
              </a:rPr>
              <a:t>Servidor Gateway de Área de Trabalho Remota</a:t>
            </a:r>
          </a:p>
        </p:txBody>
      </p:sp>
      <p:sp>
        <p:nvSpPr>
          <p:cNvPr id="88" name="TextBox 87"/>
          <p:cNvSpPr txBox="1"/>
          <p:nvPr/>
        </p:nvSpPr>
        <p:spPr>
          <a:xfrm>
            <a:off x="6553200" y="5417407"/>
            <a:ext cx="1828800" cy="830993"/>
          </a:xfrm>
          <a:prstGeom prst="rect">
            <a:avLst/>
          </a:prstGeom>
          <a:noFill/>
        </p:spPr>
        <p:txBody>
          <a:bodyPr wrap="square" lIns="91436" tIns="45718" rIns="91436" bIns="45718" rtlCol="0">
            <a:spAutoFit/>
          </a:bodyPr>
          <a:lstStyle/>
          <a:p>
            <a:pPr algn="ctr">
              <a:buNone/>
            </a:pPr>
            <a:r>
              <a:rPr lang="en-US" sz="1600" b="0" i="0">
                <a:solidFill>
                  <a:srgbClr val="000000"/>
                </a:solidFill>
                <a:latin typeface="Segoe"/>
                <a:ea typeface="+mn-ea"/>
                <a:cs typeface="Arial"/>
              </a:rPr>
              <a:t>Agente de Conexão de Área de Trabalho Remota</a:t>
            </a:r>
          </a:p>
        </p:txBody>
      </p:sp>
      <p:sp>
        <p:nvSpPr>
          <p:cNvPr id="155" name="TextBox 154"/>
          <p:cNvSpPr txBox="1"/>
          <p:nvPr/>
        </p:nvSpPr>
        <p:spPr>
          <a:xfrm>
            <a:off x="3581400" y="1371600"/>
            <a:ext cx="1524000" cy="584771"/>
          </a:xfrm>
          <a:prstGeom prst="rect">
            <a:avLst/>
          </a:prstGeom>
          <a:noFill/>
        </p:spPr>
        <p:txBody>
          <a:bodyPr wrap="square" lIns="91436" tIns="45718" rIns="91436" bIns="45718" rtlCol="0">
            <a:spAutoFit/>
          </a:bodyPr>
          <a:lstStyle/>
          <a:p>
            <a:pPr algn="ctr">
              <a:buNone/>
            </a:pPr>
            <a:r>
              <a:rPr lang="en-US" sz="1600" b="0" i="0">
                <a:solidFill>
                  <a:srgbClr val="000000"/>
                </a:solidFill>
                <a:latin typeface="Segoe"/>
                <a:ea typeface="+mn-ea"/>
                <a:cs typeface="Arial"/>
              </a:rPr>
              <a:t>Servidores Remote App</a:t>
            </a:r>
          </a:p>
        </p:txBody>
      </p:sp>
      <p:pic>
        <p:nvPicPr>
          <p:cNvPr id="2054" name="Picture 6" descr="C:\Courses\Icons Windows Vista\Server.png"/>
          <p:cNvPicPr>
            <a:picLocks noChangeAspect="1" noChangeArrowheads="1"/>
          </p:cNvPicPr>
          <p:nvPr/>
        </p:nvPicPr>
        <p:blipFill>
          <a:blip r:embed="rId3"/>
          <a:srcRect/>
          <a:stretch>
            <a:fillRect/>
          </a:stretch>
        </p:blipFill>
        <p:spPr bwMode="auto">
          <a:xfrm flipH="1">
            <a:off x="4308836" y="3868582"/>
            <a:ext cx="1135294" cy="1553558"/>
          </a:xfrm>
          <a:prstGeom prst="rect">
            <a:avLst/>
          </a:prstGeom>
          <a:noFill/>
        </p:spPr>
      </p:pic>
      <p:sp>
        <p:nvSpPr>
          <p:cNvPr id="55" name="TextBox 54"/>
          <p:cNvSpPr txBox="1"/>
          <p:nvPr/>
        </p:nvSpPr>
        <p:spPr>
          <a:xfrm>
            <a:off x="4114800" y="5417407"/>
            <a:ext cx="2133600" cy="830993"/>
          </a:xfrm>
          <a:prstGeom prst="rect">
            <a:avLst/>
          </a:prstGeom>
          <a:noFill/>
        </p:spPr>
        <p:txBody>
          <a:bodyPr wrap="square" lIns="91436" tIns="45718" rIns="91436" bIns="45718" rtlCol="0">
            <a:spAutoFit/>
          </a:bodyPr>
          <a:lstStyle/>
          <a:p>
            <a:pPr algn="ctr">
              <a:buNone/>
            </a:pPr>
            <a:r>
              <a:rPr lang="en-US" sz="1600" b="0" i="0" dirty="0" err="1">
                <a:solidFill>
                  <a:srgbClr val="000000"/>
                </a:solidFill>
                <a:latin typeface="Segoe"/>
                <a:ea typeface="+mn-ea"/>
                <a:cs typeface="Arial"/>
              </a:rPr>
              <a:t>Servidor</a:t>
            </a:r>
            <a:r>
              <a:rPr lang="en-US" sz="1600" b="0" i="0" dirty="0">
                <a:solidFill>
                  <a:srgbClr val="000000"/>
                </a:solidFill>
                <a:latin typeface="Segoe"/>
                <a:ea typeface="+mn-ea"/>
                <a:cs typeface="Arial"/>
              </a:rPr>
              <a:t> de </a:t>
            </a:r>
            <a:r>
              <a:rPr lang="en-US" sz="1600" b="0" i="0" dirty="0" err="1">
                <a:solidFill>
                  <a:srgbClr val="000000"/>
                </a:solidFill>
                <a:latin typeface="Segoe"/>
                <a:ea typeface="+mn-ea"/>
                <a:cs typeface="Arial"/>
              </a:rPr>
              <a:t>Acesso</a:t>
            </a:r>
            <a:r>
              <a:rPr lang="en-US" sz="1600" b="0" i="0" dirty="0">
                <a:solidFill>
                  <a:srgbClr val="000000"/>
                </a:solidFill>
                <a:latin typeface="Segoe"/>
                <a:ea typeface="+mn-ea"/>
                <a:cs typeface="Arial"/>
              </a:rPr>
              <a:t> via Web a </a:t>
            </a:r>
            <a:r>
              <a:rPr lang="en-US" sz="1600" b="0" i="0" dirty="0" err="1">
                <a:solidFill>
                  <a:srgbClr val="000000"/>
                </a:solidFill>
                <a:latin typeface="Segoe"/>
                <a:ea typeface="+mn-ea"/>
                <a:cs typeface="Arial"/>
              </a:rPr>
              <a:t>RemoteApp</a:t>
            </a:r>
            <a:r>
              <a:rPr lang="en-US" sz="1600" b="0" i="0" dirty="0">
                <a:solidFill>
                  <a:srgbClr val="000000"/>
                </a:solidFill>
                <a:latin typeface="Segoe"/>
                <a:ea typeface="+mn-ea"/>
                <a:cs typeface="Arial"/>
              </a:rPr>
              <a:t> e </a:t>
            </a:r>
            <a:r>
              <a:rPr lang="en-US" sz="1600" b="0" i="0" dirty="0" err="1">
                <a:solidFill>
                  <a:srgbClr val="000000"/>
                </a:solidFill>
                <a:latin typeface="Segoe"/>
                <a:ea typeface="+mn-ea"/>
                <a:cs typeface="Arial"/>
              </a:rPr>
              <a:t>Área</a:t>
            </a:r>
            <a:r>
              <a:rPr lang="en-US" sz="1600" b="0" i="0" dirty="0">
                <a:solidFill>
                  <a:srgbClr val="000000"/>
                </a:solidFill>
                <a:latin typeface="Segoe"/>
                <a:ea typeface="+mn-ea"/>
                <a:cs typeface="Arial"/>
              </a:rPr>
              <a:t> de </a:t>
            </a:r>
            <a:r>
              <a:rPr lang="en-US" sz="1600" b="0" i="0" dirty="0" err="1">
                <a:solidFill>
                  <a:srgbClr val="000000"/>
                </a:solidFill>
                <a:latin typeface="Segoe"/>
                <a:ea typeface="+mn-ea"/>
                <a:cs typeface="Arial"/>
              </a:rPr>
              <a:t>Trabalho</a:t>
            </a:r>
            <a:endParaRPr lang="en-US" sz="1600" b="0" i="0" dirty="0">
              <a:solidFill>
                <a:srgbClr val="000000"/>
              </a:solidFill>
              <a:latin typeface="Segoe"/>
              <a:ea typeface="+mn-ea"/>
              <a:cs typeface="Arial"/>
            </a:endParaRPr>
          </a:p>
        </p:txBody>
      </p:sp>
      <p:pic>
        <p:nvPicPr>
          <p:cNvPr id="75" name="Picture 6" descr="C:\Courses\Icons Windows Vista\Server.png"/>
          <p:cNvPicPr>
            <a:picLocks noChangeAspect="1" noChangeArrowheads="1"/>
          </p:cNvPicPr>
          <p:nvPr/>
        </p:nvPicPr>
        <p:blipFill>
          <a:blip r:embed="rId3"/>
          <a:srcRect/>
          <a:stretch>
            <a:fillRect/>
          </a:stretch>
        </p:blipFill>
        <p:spPr bwMode="auto">
          <a:xfrm flipH="1">
            <a:off x="6865706" y="3868582"/>
            <a:ext cx="1135294" cy="1553558"/>
          </a:xfrm>
          <a:prstGeom prst="rect">
            <a:avLst/>
          </a:prstGeom>
          <a:noFill/>
        </p:spPr>
      </p:pic>
      <p:pic>
        <p:nvPicPr>
          <p:cNvPr id="1034" name="Picture 10" descr="C:\Courses\Icons Windows Vista\Authentication.png"/>
          <p:cNvPicPr>
            <a:picLocks noChangeAspect="1" noChangeArrowheads="1"/>
          </p:cNvPicPr>
          <p:nvPr/>
        </p:nvPicPr>
        <p:blipFill>
          <a:blip r:embed="rId4"/>
          <a:srcRect/>
          <a:stretch>
            <a:fillRect/>
          </a:stretch>
        </p:blipFill>
        <p:spPr bwMode="auto">
          <a:xfrm>
            <a:off x="2286000" y="4910550"/>
            <a:ext cx="830768" cy="657391"/>
          </a:xfrm>
          <a:prstGeom prst="rect">
            <a:avLst/>
          </a:prstGeom>
          <a:noFill/>
        </p:spPr>
      </p:pic>
      <p:grpSp>
        <p:nvGrpSpPr>
          <p:cNvPr id="8" name="Group 97"/>
          <p:cNvGrpSpPr/>
          <p:nvPr/>
        </p:nvGrpSpPr>
        <p:grpSpPr>
          <a:xfrm>
            <a:off x="1828800" y="4695461"/>
            <a:ext cx="2667000" cy="94574"/>
            <a:chOff x="2590800" y="5334001"/>
            <a:chExt cx="3581400" cy="127000"/>
          </a:xfrm>
        </p:grpSpPr>
        <p:sp>
          <p:nvSpPr>
            <p:cNvPr id="99" name="Oval 9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102"/>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2" name="Picture 4" descr="C:\Courses\Icons Windows Vista\Computer.png"/>
          <p:cNvPicPr>
            <a:picLocks noChangeAspect="1" noChangeArrowheads="1"/>
          </p:cNvPicPr>
          <p:nvPr/>
        </p:nvPicPr>
        <p:blipFill>
          <a:blip r:embed="rId5" cstate="print"/>
          <a:srcRect/>
          <a:stretch>
            <a:fillRect/>
          </a:stretch>
        </p:blipFill>
        <p:spPr bwMode="auto">
          <a:xfrm>
            <a:off x="152400" y="3639982"/>
            <a:ext cx="1828800" cy="1828798"/>
          </a:xfrm>
          <a:prstGeom prst="rect">
            <a:avLst/>
          </a:prstGeom>
          <a:noFill/>
        </p:spPr>
      </p:pic>
      <p:sp>
        <p:nvSpPr>
          <p:cNvPr id="54" name="TextBox 53"/>
          <p:cNvSpPr txBox="1"/>
          <p:nvPr/>
        </p:nvSpPr>
        <p:spPr>
          <a:xfrm>
            <a:off x="381000" y="5392582"/>
            <a:ext cx="1295400" cy="338554"/>
          </a:xfrm>
          <a:prstGeom prst="rect">
            <a:avLst/>
          </a:prstGeom>
          <a:noFill/>
        </p:spPr>
        <p:txBody>
          <a:bodyPr wrap="square" rtlCol="0">
            <a:spAutoFit/>
          </a:bodyPr>
          <a:lstStyle/>
          <a:p>
            <a:pPr algn="ctr">
              <a:buNone/>
            </a:pPr>
            <a:r>
              <a:rPr lang="en-US" sz="1600" b="0" i="0">
                <a:solidFill>
                  <a:srgbClr val="000000"/>
                </a:solidFill>
                <a:latin typeface="Segoe"/>
                <a:ea typeface="+mn-ea"/>
                <a:cs typeface="Arial"/>
              </a:rPr>
              <a:t>Cliente</a:t>
            </a:r>
          </a:p>
        </p:txBody>
      </p:sp>
      <p:grpSp>
        <p:nvGrpSpPr>
          <p:cNvPr id="9" name="Group 82"/>
          <p:cNvGrpSpPr/>
          <p:nvPr/>
        </p:nvGrpSpPr>
        <p:grpSpPr>
          <a:xfrm>
            <a:off x="3352800" y="3868582"/>
            <a:ext cx="2091330" cy="1803432"/>
            <a:chOff x="990600" y="1219200"/>
            <a:chExt cx="1833563" cy="1581150"/>
          </a:xfrm>
        </p:grpSpPr>
        <p:pic>
          <p:nvPicPr>
            <p:cNvPr id="82" name="Picture 6" descr="C:\Courses\Icons Windows Vista\Server.png"/>
            <p:cNvPicPr>
              <a:picLocks noChangeAspect="1" noChangeArrowheads="1"/>
            </p:cNvPicPr>
            <p:nvPr/>
          </p:nvPicPr>
          <p:blipFill>
            <a:blip r:embed="rId3"/>
            <a:srcRect/>
            <a:stretch>
              <a:fillRect/>
            </a:stretch>
          </p:blipFill>
          <p:spPr bwMode="auto">
            <a:xfrm flipH="1">
              <a:off x="1828800" y="1219200"/>
              <a:ext cx="995363" cy="1362074"/>
            </a:xfrm>
            <a:prstGeom prst="rect">
              <a:avLst/>
            </a:prstGeom>
            <a:noFill/>
          </p:spPr>
        </p:pic>
        <p:pic>
          <p:nvPicPr>
            <p:cNvPr id="1035" name="Picture 11" descr="C:\Courses\Icons Windows Vista\Firewall_just.png"/>
            <p:cNvPicPr>
              <a:picLocks noChangeAspect="1" noChangeArrowheads="1"/>
            </p:cNvPicPr>
            <p:nvPr/>
          </p:nvPicPr>
          <p:blipFill>
            <a:blip r:embed="rId6"/>
            <a:srcRect/>
            <a:stretch>
              <a:fillRect/>
            </a:stretch>
          </p:blipFill>
          <p:spPr bwMode="auto">
            <a:xfrm flipH="1">
              <a:off x="990600" y="1676400"/>
              <a:ext cx="1343983" cy="1123950"/>
            </a:xfrm>
            <a:prstGeom prst="rect">
              <a:avLst/>
            </a:prstGeom>
            <a:noFill/>
          </p:spPr>
        </p:pic>
      </p:grpSp>
      <p:sp>
        <p:nvSpPr>
          <p:cNvPr id="112" name="TextBox 111"/>
          <p:cNvSpPr txBox="1"/>
          <p:nvPr/>
        </p:nvSpPr>
        <p:spPr>
          <a:xfrm>
            <a:off x="1905000" y="4343400"/>
            <a:ext cx="1676400" cy="338550"/>
          </a:xfrm>
          <a:prstGeom prst="rect">
            <a:avLst/>
          </a:prstGeom>
          <a:noFill/>
        </p:spPr>
        <p:txBody>
          <a:bodyPr wrap="square" lIns="91436" tIns="45718" rIns="91436" bIns="45718" rtlCol="0">
            <a:spAutoFit/>
          </a:bodyPr>
          <a:lstStyle/>
          <a:p>
            <a:pPr algn="ctr">
              <a:buNone/>
            </a:pPr>
            <a:r>
              <a:rPr lang="en-US" sz="1600" b="1" i="0">
                <a:latin typeface="Segoe"/>
                <a:ea typeface="+mn-ea"/>
                <a:cs typeface="Arial"/>
              </a:rPr>
              <a:t>Autenticação</a:t>
            </a:r>
          </a:p>
        </p:txBody>
      </p:sp>
      <p:sp>
        <p:nvSpPr>
          <p:cNvPr id="150" name="TextBox 149"/>
          <p:cNvSpPr txBox="1"/>
          <p:nvPr/>
        </p:nvSpPr>
        <p:spPr>
          <a:xfrm>
            <a:off x="7162800" y="2286000"/>
            <a:ext cx="1828800" cy="584771"/>
          </a:xfrm>
          <a:prstGeom prst="rect">
            <a:avLst/>
          </a:prstGeom>
          <a:noFill/>
        </p:spPr>
        <p:txBody>
          <a:bodyPr wrap="square" lIns="91436" tIns="45718" rIns="91436" bIns="45718" rtlCol="0">
            <a:spAutoFit/>
          </a:bodyPr>
          <a:lstStyle/>
          <a:p>
            <a:pPr algn="ctr">
              <a:buNone/>
            </a:pPr>
            <a:r>
              <a:rPr lang="en-US" sz="1600" b="0" i="0">
                <a:latin typeface="Segoe"/>
                <a:ea typeface="+mn-ea"/>
                <a:cs typeface="Arial"/>
              </a:rPr>
              <a:t>Áreas de Trabalho Remotas</a:t>
            </a:r>
            <a:r>
              <a:rPr lang="en-US" sz="1600" b="0" i="0">
                <a:solidFill>
                  <a:srgbClr val="000000"/>
                </a:solidFill>
                <a:latin typeface="Segoe"/>
                <a:ea typeface="+mn-ea"/>
                <a:cs typeface="Arial"/>
              </a:rPr>
              <a:t> baseadas</a:t>
            </a:r>
          </a:p>
          <a:p>
            <a:pPr algn="ctr">
              <a:buNone/>
            </a:pPr>
            <a:r>
              <a:rPr lang="en-US" sz="1600" b="0" i="0">
                <a:solidFill>
                  <a:srgbClr val="000000"/>
                </a:solidFill>
                <a:latin typeface="Segoe"/>
                <a:ea typeface="+mn-ea"/>
                <a:cs typeface="Arial"/>
              </a:rPr>
              <a:t>no Hyper-V</a:t>
            </a:r>
          </a:p>
        </p:txBody>
      </p:sp>
      <p:pic>
        <p:nvPicPr>
          <p:cNvPr id="174" name="Picture 6" descr="C:\Courses\Icons Windows Vista\Server.png"/>
          <p:cNvPicPr>
            <a:picLocks noChangeAspect="1" noChangeArrowheads="1"/>
          </p:cNvPicPr>
          <p:nvPr/>
        </p:nvPicPr>
        <p:blipFill>
          <a:blip r:embed="rId3"/>
          <a:srcRect/>
          <a:stretch>
            <a:fillRect/>
          </a:stretch>
        </p:blipFill>
        <p:spPr bwMode="auto">
          <a:xfrm>
            <a:off x="3962400" y="2057400"/>
            <a:ext cx="990600" cy="1355556"/>
          </a:xfrm>
          <a:prstGeom prst="rect">
            <a:avLst/>
          </a:prstGeom>
          <a:noFill/>
        </p:spPr>
      </p:pic>
      <p:pic>
        <p:nvPicPr>
          <p:cNvPr id="176" name="Picture 6" descr="C:\Courses\Icon Library\Word.png"/>
          <p:cNvPicPr>
            <a:picLocks noChangeAspect="1" noChangeArrowheads="1"/>
          </p:cNvPicPr>
          <p:nvPr/>
        </p:nvPicPr>
        <p:blipFill>
          <a:blip r:embed="rId7"/>
          <a:srcRect/>
          <a:stretch>
            <a:fillRect/>
          </a:stretch>
        </p:blipFill>
        <p:spPr bwMode="auto">
          <a:xfrm>
            <a:off x="4419600" y="2269956"/>
            <a:ext cx="581025" cy="581025"/>
          </a:xfrm>
          <a:prstGeom prst="rect">
            <a:avLst/>
          </a:prstGeom>
          <a:noFill/>
        </p:spPr>
      </p:pic>
      <p:sp>
        <p:nvSpPr>
          <p:cNvPr id="184" name="Isosceles Triangle 18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5" name="Rectangle 18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3" name="Picture 6" descr="C:\Courses\Icons Windows Vista\Server.png"/>
          <p:cNvPicPr>
            <a:picLocks noChangeAspect="1" noChangeArrowheads="1"/>
          </p:cNvPicPr>
          <p:nvPr/>
        </p:nvPicPr>
        <p:blipFill>
          <a:blip r:embed="rId3"/>
          <a:srcRect/>
          <a:stretch>
            <a:fillRect/>
          </a:stretch>
        </p:blipFill>
        <p:spPr bwMode="auto">
          <a:xfrm>
            <a:off x="5029200" y="1295400"/>
            <a:ext cx="990600" cy="1355556"/>
          </a:xfrm>
          <a:prstGeom prst="rect">
            <a:avLst/>
          </a:prstGeom>
          <a:noFill/>
        </p:spPr>
      </p:pic>
      <p:pic>
        <p:nvPicPr>
          <p:cNvPr id="177" name="Picture 7" descr="C:\Courses\Icon Library\PowerPoint.png"/>
          <p:cNvPicPr>
            <a:picLocks noChangeAspect="1" noChangeArrowheads="1"/>
          </p:cNvPicPr>
          <p:nvPr/>
        </p:nvPicPr>
        <p:blipFill>
          <a:blip r:embed="rId8"/>
          <a:srcRect/>
          <a:stretch>
            <a:fillRect/>
          </a:stretch>
        </p:blipFill>
        <p:spPr bwMode="auto">
          <a:xfrm>
            <a:off x="5514975" y="1447800"/>
            <a:ext cx="581025" cy="548137"/>
          </a:xfrm>
          <a:prstGeom prst="rect">
            <a:avLst/>
          </a:prstGeom>
          <a:noFill/>
        </p:spPr>
      </p:pic>
      <p:pic>
        <p:nvPicPr>
          <p:cNvPr id="122" name="Picture 6" descr="C:\Courses\Icons Windows Vista\Server.png"/>
          <p:cNvPicPr>
            <a:picLocks noChangeAspect="1" noChangeArrowheads="1"/>
          </p:cNvPicPr>
          <p:nvPr/>
        </p:nvPicPr>
        <p:blipFill>
          <a:blip r:embed="rId3"/>
          <a:srcRect/>
          <a:stretch>
            <a:fillRect/>
          </a:stretch>
        </p:blipFill>
        <p:spPr bwMode="auto">
          <a:xfrm>
            <a:off x="6477000" y="990600"/>
            <a:ext cx="990600" cy="1355556"/>
          </a:xfrm>
          <a:prstGeom prst="rect">
            <a:avLst/>
          </a:prstGeom>
          <a:noFill/>
        </p:spPr>
      </p:pic>
      <p:pic>
        <p:nvPicPr>
          <p:cNvPr id="1029" name="Picture 5" descr="C:\Courses\Icons Windows Vista\desktop.png"/>
          <p:cNvPicPr>
            <a:picLocks noChangeAspect="1" noChangeArrowheads="1"/>
          </p:cNvPicPr>
          <p:nvPr/>
        </p:nvPicPr>
        <p:blipFill>
          <a:blip r:embed="rId9"/>
          <a:srcRect/>
          <a:stretch>
            <a:fillRect/>
          </a:stretch>
        </p:blipFill>
        <p:spPr bwMode="auto">
          <a:xfrm>
            <a:off x="457200" y="3962400"/>
            <a:ext cx="1066800" cy="865436"/>
          </a:xfrm>
          <a:prstGeom prst="rect">
            <a:avLst/>
          </a:prstGeom>
          <a:noFill/>
        </p:spPr>
      </p:pic>
      <p:pic>
        <p:nvPicPr>
          <p:cNvPr id="209" name="Picture 5" descr="C:\Courses\Icons Windows Vista\desktop.png"/>
          <p:cNvPicPr>
            <a:picLocks noChangeAspect="1" noChangeArrowheads="1"/>
          </p:cNvPicPr>
          <p:nvPr/>
        </p:nvPicPr>
        <p:blipFill>
          <a:blip r:embed="rId9"/>
          <a:srcRect/>
          <a:stretch>
            <a:fillRect/>
          </a:stretch>
        </p:blipFill>
        <p:spPr bwMode="auto">
          <a:xfrm>
            <a:off x="6934200" y="990600"/>
            <a:ext cx="785011" cy="636836"/>
          </a:xfrm>
          <a:prstGeom prst="rect">
            <a:avLst/>
          </a:prstGeom>
          <a:noFill/>
        </p:spPr>
      </p:pic>
      <p:pic>
        <p:nvPicPr>
          <p:cNvPr id="210" name="Picture 5" descr="C:\Courses\Icons Windows Vista\desktop.png"/>
          <p:cNvPicPr>
            <a:picLocks noChangeAspect="1" noChangeArrowheads="1"/>
          </p:cNvPicPr>
          <p:nvPr/>
        </p:nvPicPr>
        <p:blipFill>
          <a:blip r:embed="rId9"/>
          <a:srcRect/>
          <a:stretch>
            <a:fillRect/>
          </a:stretch>
        </p:blipFill>
        <p:spPr bwMode="auto">
          <a:xfrm>
            <a:off x="7772400" y="990600"/>
            <a:ext cx="785011" cy="636836"/>
          </a:xfrm>
          <a:prstGeom prst="rect">
            <a:avLst/>
          </a:prstGeom>
          <a:noFill/>
        </p:spPr>
      </p:pic>
      <p:pic>
        <p:nvPicPr>
          <p:cNvPr id="211" name="Picture 5" descr="C:\Courses\Icons Windows Vista\desktop.png"/>
          <p:cNvPicPr>
            <a:picLocks noChangeAspect="1" noChangeArrowheads="1"/>
          </p:cNvPicPr>
          <p:nvPr/>
        </p:nvPicPr>
        <p:blipFill>
          <a:blip r:embed="rId9"/>
          <a:srcRect/>
          <a:stretch>
            <a:fillRect/>
          </a:stretch>
        </p:blipFill>
        <p:spPr bwMode="auto">
          <a:xfrm>
            <a:off x="7086600" y="1676400"/>
            <a:ext cx="785011" cy="636836"/>
          </a:xfrm>
          <a:prstGeom prst="rect">
            <a:avLst/>
          </a:prstGeom>
          <a:noFill/>
        </p:spPr>
      </p:pic>
      <p:pic>
        <p:nvPicPr>
          <p:cNvPr id="212" name="Picture 5" descr="C:\Courses\Icons Windows Vista\desktop.png"/>
          <p:cNvPicPr>
            <a:picLocks noChangeAspect="1" noChangeArrowheads="1"/>
          </p:cNvPicPr>
          <p:nvPr/>
        </p:nvPicPr>
        <p:blipFill>
          <a:blip r:embed="rId9"/>
          <a:srcRect/>
          <a:stretch>
            <a:fillRect/>
          </a:stretch>
        </p:blipFill>
        <p:spPr bwMode="auto">
          <a:xfrm>
            <a:off x="7924800" y="1676400"/>
            <a:ext cx="785011" cy="63683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500"/>
                                        <p:tgtEl>
                                          <p:spTgt spid="1029"/>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29"/>
                                        </p:tgtEl>
                                      </p:cBhvr>
                                    </p:animEffect>
                                    <p:set>
                                      <p:cBhvr>
                                        <p:cTn id="34" dur="1" fill="hold">
                                          <p:stCondLst>
                                            <p:cond delay="499"/>
                                          </p:stCondLst>
                                        </p:cTn>
                                        <p:tgtEl>
                                          <p:spTgt spid="10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right)">
                                      <p:cBhvr>
                                        <p:cTn id="58" dur="500"/>
                                        <p:tgtEl>
                                          <p:spTgt spid="8"/>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nodeType="with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34"/>
                                        </p:tgtEl>
                                      </p:cBhvr>
                                    </p:animEffect>
                                    <p:set>
                                      <p:cBhvr>
                                        <p:cTn id="70" dur="1" fill="hold">
                                          <p:stCondLst>
                                            <p:cond delay="499"/>
                                          </p:stCondLst>
                                        </p:cTn>
                                        <p:tgtEl>
                                          <p:spTgt spid="10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12"/>
                                        </p:tgtEl>
                                      </p:cBhvr>
                                    </p:animEffect>
                                    <p:set>
                                      <p:cBhvr>
                                        <p:cTn id="73" dur="1" fill="hold">
                                          <p:stCondLst>
                                            <p:cond delay="499"/>
                                          </p:stCondLst>
                                        </p:cTn>
                                        <p:tgtEl>
                                          <p:spTgt spid="11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00"/>
                                        <p:tgtEl>
                                          <p:spTgt spid="3"/>
                                        </p:tgtEl>
                                      </p:cBhvr>
                                    </p:animEffect>
                                  </p:childTnLst>
                                </p:cTn>
                              </p:par>
                              <p:par>
                                <p:cTn id="88" presetID="22" presetClass="entr" presetSubtype="4" fill="hold"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down)">
                                      <p:cBhvr>
                                        <p:cTn id="90" dur="500"/>
                                        <p:tgtEl>
                                          <p:spTgt spid="4"/>
                                        </p:tgtEl>
                                      </p:cBhvr>
                                    </p:animEffect>
                                  </p:childTnLst>
                                </p:cTn>
                              </p:par>
                              <p:par>
                                <p:cTn id="91" presetID="10" presetClass="entr" presetSubtype="0" fill="hold" nodeType="with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fade">
                                      <p:cBhvr>
                                        <p:cTn id="93" dur="500"/>
                                        <p:tgtEl>
                                          <p:spTgt spid="174"/>
                                        </p:tgtEl>
                                      </p:cBhvr>
                                    </p:animEffect>
                                  </p:childTnLst>
                                </p:cTn>
                              </p:par>
                              <p:par>
                                <p:cTn id="94" presetID="10" presetClass="entr" presetSubtype="0" fill="hold" nodeType="withEffect">
                                  <p:stCondLst>
                                    <p:cond delay="0"/>
                                  </p:stCondLst>
                                  <p:childTnLst>
                                    <p:set>
                                      <p:cBhvr>
                                        <p:cTn id="95" dur="1" fill="hold">
                                          <p:stCondLst>
                                            <p:cond delay="0"/>
                                          </p:stCondLst>
                                        </p:cTn>
                                        <p:tgtEl>
                                          <p:spTgt spid="176"/>
                                        </p:tgtEl>
                                        <p:attrNameLst>
                                          <p:attrName>style.visibility</p:attrName>
                                        </p:attrNameLst>
                                      </p:cBhvr>
                                      <p:to>
                                        <p:strVal val="visible"/>
                                      </p:to>
                                    </p:set>
                                    <p:animEffect transition="in" filter="fade">
                                      <p:cBhvr>
                                        <p:cTn id="96" dur="500"/>
                                        <p:tgtEl>
                                          <p:spTgt spid="176"/>
                                        </p:tgtEl>
                                      </p:cBhvr>
                                    </p:animEffect>
                                  </p:childTnLst>
                                </p:cTn>
                              </p:par>
                              <p:par>
                                <p:cTn id="97" presetID="10" presetClass="entr" presetSubtype="0" fill="hold" nodeType="withEffect">
                                  <p:stCondLst>
                                    <p:cond delay="0"/>
                                  </p:stCondLst>
                                  <p:childTnLst>
                                    <p:set>
                                      <p:cBhvr>
                                        <p:cTn id="98" dur="1" fill="hold">
                                          <p:stCondLst>
                                            <p:cond delay="0"/>
                                          </p:stCondLst>
                                        </p:cTn>
                                        <p:tgtEl>
                                          <p:spTgt spid="177"/>
                                        </p:tgtEl>
                                        <p:attrNameLst>
                                          <p:attrName>style.visibility</p:attrName>
                                        </p:attrNameLst>
                                      </p:cBhvr>
                                      <p:to>
                                        <p:strVal val="visible"/>
                                      </p:to>
                                    </p:set>
                                    <p:animEffect transition="in" filter="fade">
                                      <p:cBhvr>
                                        <p:cTn id="99" dur="500"/>
                                        <p:tgtEl>
                                          <p:spTgt spid="177"/>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5"/>
                                        </p:tgtEl>
                                        <p:attrNameLst>
                                          <p:attrName>style.visibility</p:attrName>
                                        </p:attrNameLst>
                                      </p:cBhvr>
                                      <p:to>
                                        <p:strVal val="visible"/>
                                      </p:to>
                                    </p:set>
                                    <p:animEffect transition="in" filter="fade">
                                      <p:cBhvr>
                                        <p:cTn id="105" dur="500"/>
                                        <p:tgtEl>
                                          <p:spTgt spid="155"/>
                                        </p:tgtEl>
                                      </p:cBhvr>
                                    </p:animEffect>
                                  </p:childTnLst>
                                </p:cTn>
                              </p:par>
                            </p:childTnLst>
                          </p:cTn>
                        </p:par>
                        <p:par>
                          <p:cTn id="106" fill="hold">
                            <p:stCondLst>
                              <p:cond delay="1500"/>
                            </p:stCondLst>
                            <p:childTnLst>
                              <p:par>
                                <p:cTn id="107" presetID="22" presetClass="entr" presetSubtype="1"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ipe(up)">
                                      <p:cBhvr>
                                        <p:cTn id="109" dur="500"/>
                                        <p:tgtEl>
                                          <p:spTgt spid="3"/>
                                        </p:tgtEl>
                                      </p:cBhvr>
                                    </p:animEffect>
                                  </p:childTnLst>
                                </p:cTn>
                              </p:par>
                              <p:par>
                                <p:cTn id="110" presetID="22" presetClass="entr" presetSubtype="1" fill="hold"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up)">
                                      <p:cBhvr>
                                        <p:cTn id="112" dur="500"/>
                                        <p:tgtEl>
                                          <p:spTgt spid="4"/>
                                        </p:tgtEl>
                                      </p:cBhvr>
                                    </p:animEffect>
                                  </p:childTnLst>
                                </p:cTn>
                              </p:par>
                            </p:childTnLst>
                          </p:cTn>
                        </p:par>
                        <p:par>
                          <p:cTn id="113" fill="hold">
                            <p:stCondLst>
                              <p:cond delay="2000"/>
                            </p:stCondLst>
                            <p:childTnLst>
                              <p:par>
                                <p:cTn id="114" presetID="22" presetClass="entr" presetSubtype="2" fill="hold"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wipe(right)">
                                      <p:cBhvr>
                                        <p:cTn id="116" dur="500"/>
                                        <p:tgtEl>
                                          <p:spTgt spid="5"/>
                                        </p:tgtEl>
                                      </p:cBhvr>
                                    </p:animEffect>
                                  </p:childTnLst>
                                </p:cTn>
                              </p:par>
                            </p:childTnLst>
                          </p:cTn>
                        </p:par>
                        <p:par>
                          <p:cTn id="117" fill="hold">
                            <p:stCondLst>
                              <p:cond delay="2500"/>
                            </p:stCondLst>
                            <p:childTnLst>
                              <p:par>
                                <p:cTn id="118" presetID="22" presetClass="entr" presetSubtype="2"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right)">
                                      <p:cBhvr>
                                        <p:cTn id="120" dur="500"/>
                                        <p:tgtEl>
                                          <p:spTgt spid="8"/>
                                        </p:tgtEl>
                                      </p:cBhvr>
                                    </p:animEffect>
                                  </p:childTnLst>
                                </p:cTn>
                              </p:par>
                            </p:childTnLst>
                          </p:cTn>
                        </p:par>
                        <p:par>
                          <p:cTn id="121" fill="hold">
                            <p:stCondLst>
                              <p:cond delay="3000"/>
                            </p:stCondLst>
                            <p:childTnLst>
                              <p:par>
                                <p:cTn id="122" presetID="10" presetClass="entr" presetSubtype="0" fill="hold" nodeType="afterEffect">
                                  <p:stCondLst>
                                    <p:cond delay="0"/>
                                  </p:stCondLst>
                                  <p:childTnLst>
                                    <p:set>
                                      <p:cBhvr>
                                        <p:cTn id="123" dur="1" fill="hold">
                                          <p:stCondLst>
                                            <p:cond delay="0"/>
                                          </p:stCondLst>
                                        </p:cTn>
                                        <p:tgtEl>
                                          <p:spTgt spid="1029"/>
                                        </p:tgtEl>
                                        <p:attrNameLst>
                                          <p:attrName>style.visibility</p:attrName>
                                        </p:attrNameLst>
                                      </p:cBhvr>
                                      <p:to>
                                        <p:strVal val="visible"/>
                                      </p:to>
                                    </p:set>
                                    <p:animEffect transition="in" filter="fade">
                                      <p:cBhvr>
                                        <p:cTn id="124" dur="500"/>
                                        <p:tgtEl>
                                          <p:spTgt spid="10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029"/>
                                        </p:tgtEl>
                                      </p:cBhvr>
                                    </p:animEffect>
                                    <p:set>
                                      <p:cBhvr>
                                        <p:cTn id="129" dur="1" fill="hold">
                                          <p:stCondLst>
                                            <p:cond delay="499"/>
                                          </p:stCondLst>
                                        </p:cTn>
                                        <p:tgtEl>
                                          <p:spTgt spid="102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500"/>
                                        <p:tgtEl>
                                          <p:spTgt spid="122"/>
                                        </p:tgtEl>
                                      </p:cBhvr>
                                    </p:animEffect>
                                  </p:childTnLst>
                                </p:cTn>
                              </p:par>
                            </p:childTnLst>
                          </p:cTn>
                        </p:par>
                        <p:par>
                          <p:cTn id="133" fill="hold">
                            <p:stCondLst>
                              <p:cond delay="500"/>
                            </p:stCondLst>
                            <p:childTnLst>
                              <p:par>
                                <p:cTn id="134" presetID="22" presetClass="entr" presetSubtype="4" fill="hold" nodeType="afterEffect">
                                  <p:stCondLst>
                                    <p:cond delay="0"/>
                                  </p:stCondLst>
                                  <p:childTnLst>
                                    <p:set>
                                      <p:cBhvr>
                                        <p:cTn id="135" dur="1" fill="hold">
                                          <p:stCondLst>
                                            <p:cond delay="0"/>
                                          </p:stCondLst>
                                        </p:cTn>
                                        <p:tgtEl>
                                          <p:spTgt spid="133"/>
                                        </p:tgtEl>
                                        <p:attrNameLst>
                                          <p:attrName>style.visibility</p:attrName>
                                        </p:attrNameLst>
                                      </p:cBhvr>
                                      <p:to>
                                        <p:strVal val="visible"/>
                                      </p:to>
                                    </p:set>
                                    <p:animEffect transition="in" filter="wipe(down)">
                                      <p:cBhvr>
                                        <p:cTn id="136" dur="500"/>
                                        <p:tgtEl>
                                          <p:spTgt spid="133"/>
                                        </p:tgtEl>
                                      </p:cBhvr>
                                    </p:animEffect>
                                  </p:childTnLst>
                                </p:cTn>
                              </p:par>
                              <p:par>
                                <p:cTn id="137" presetID="10" presetClass="entr" presetSubtype="0" fill="hold" nodeType="withEffect">
                                  <p:stCondLst>
                                    <p:cond delay="0"/>
                                  </p:stCondLst>
                                  <p:childTnLst>
                                    <p:set>
                                      <p:cBhvr>
                                        <p:cTn id="138" dur="1" fill="hold">
                                          <p:stCondLst>
                                            <p:cond delay="0"/>
                                          </p:stCondLst>
                                        </p:cTn>
                                        <p:tgtEl>
                                          <p:spTgt spid="209"/>
                                        </p:tgtEl>
                                        <p:attrNameLst>
                                          <p:attrName>style.visibility</p:attrName>
                                        </p:attrNameLst>
                                      </p:cBhvr>
                                      <p:to>
                                        <p:strVal val="visible"/>
                                      </p:to>
                                    </p:set>
                                    <p:animEffect transition="in" filter="fade">
                                      <p:cBhvr>
                                        <p:cTn id="139" dur="500"/>
                                        <p:tgtEl>
                                          <p:spTgt spid="209"/>
                                        </p:tgtEl>
                                      </p:cBhvr>
                                    </p:animEffect>
                                  </p:childTnLst>
                                </p:cTn>
                              </p:par>
                              <p:par>
                                <p:cTn id="140" presetID="10" presetClass="entr" presetSubtype="0" fill="hold" nodeType="withEffect">
                                  <p:stCondLst>
                                    <p:cond delay="0"/>
                                  </p:stCondLst>
                                  <p:childTnLst>
                                    <p:set>
                                      <p:cBhvr>
                                        <p:cTn id="141" dur="1" fill="hold">
                                          <p:stCondLst>
                                            <p:cond delay="0"/>
                                          </p:stCondLst>
                                        </p:cTn>
                                        <p:tgtEl>
                                          <p:spTgt spid="210"/>
                                        </p:tgtEl>
                                        <p:attrNameLst>
                                          <p:attrName>style.visibility</p:attrName>
                                        </p:attrNameLst>
                                      </p:cBhvr>
                                      <p:to>
                                        <p:strVal val="visible"/>
                                      </p:to>
                                    </p:set>
                                    <p:animEffect transition="in" filter="fade">
                                      <p:cBhvr>
                                        <p:cTn id="142" dur="500"/>
                                        <p:tgtEl>
                                          <p:spTgt spid="210"/>
                                        </p:tgtEl>
                                      </p:cBhvr>
                                    </p:animEffect>
                                  </p:childTnLst>
                                </p:cTn>
                              </p:par>
                              <p:par>
                                <p:cTn id="143" presetID="10" presetClass="entr" presetSubtype="0" fill="hold" nodeType="withEffect">
                                  <p:stCondLst>
                                    <p:cond delay="0"/>
                                  </p:stCondLst>
                                  <p:childTnLst>
                                    <p:set>
                                      <p:cBhvr>
                                        <p:cTn id="144" dur="1" fill="hold">
                                          <p:stCondLst>
                                            <p:cond delay="0"/>
                                          </p:stCondLst>
                                        </p:cTn>
                                        <p:tgtEl>
                                          <p:spTgt spid="211"/>
                                        </p:tgtEl>
                                        <p:attrNameLst>
                                          <p:attrName>style.visibility</p:attrName>
                                        </p:attrNameLst>
                                      </p:cBhvr>
                                      <p:to>
                                        <p:strVal val="visible"/>
                                      </p:to>
                                    </p:set>
                                    <p:animEffect transition="in" filter="fade">
                                      <p:cBhvr>
                                        <p:cTn id="145" dur="500"/>
                                        <p:tgtEl>
                                          <p:spTgt spid="211"/>
                                        </p:tgtEl>
                                      </p:cBhvr>
                                    </p:animEffect>
                                  </p:childTnLst>
                                </p:cTn>
                              </p:par>
                              <p:par>
                                <p:cTn id="146" presetID="10" presetClass="entr" presetSubtype="0" fill="hold" nodeType="withEffect">
                                  <p:stCondLst>
                                    <p:cond delay="0"/>
                                  </p:stCondLst>
                                  <p:childTnLst>
                                    <p:set>
                                      <p:cBhvr>
                                        <p:cTn id="147" dur="1" fill="hold">
                                          <p:stCondLst>
                                            <p:cond delay="0"/>
                                          </p:stCondLst>
                                        </p:cTn>
                                        <p:tgtEl>
                                          <p:spTgt spid="212"/>
                                        </p:tgtEl>
                                        <p:attrNameLst>
                                          <p:attrName>style.visibility</p:attrName>
                                        </p:attrNameLst>
                                      </p:cBhvr>
                                      <p:to>
                                        <p:strVal val="visible"/>
                                      </p:to>
                                    </p:set>
                                    <p:animEffect transition="in" filter="fade">
                                      <p:cBhvr>
                                        <p:cTn id="148" dur="500"/>
                                        <p:tgtEl>
                                          <p:spTgt spid="21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50"/>
                                        </p:tgtEl>
                                        <p:attrNameLst>
                                          <p:attrName>style.visibility</p:attrName>
                                        </p:attrNameLst>
                                      </p:cBhvr>
                                      <p:to>
                                        <p:strVal val="visible"/>
                                      </p:to>
                                    </p:set>
                                    <p:animEffect transition="in" filter="fade">
                                      <p:cBhvr>
                                        <p:cTn id="151" dur="500"/>
                                        <p:tgtEl>
                                          <p:spTgt spid="150"/>
                                        </p:tgtEl>
                                      </p:cBhvr>
                                    </p:animEffect>
                                  </p:childTnLst>
                                </p:cTn>
                              </p:par>
                            </p:childTnLst>
                          </p:cTn>
                        </p:par>
                        <p:par>
                          <p:cTn id="152" fill="hold">
                            <p:stCondLst>
                              <p:cond delay="1000"/>
                            </p:stCondLst>
                            <p:childTnLst>
                              <p:par>
                                <p:cTn id="153" presetID="22" presetClass="entr" presetSubtype="1" fill="hold" nodeType="after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wipe(up)">
                                      <p:cBhvr>
                                        <p:cTn id="155" dur="500"/>
                                        <p:tgtEl>
                                          <p:spTgt spid="133"/>
                                        </p:tgtEl>
                                      </p:cBhvr>
                                    </p:animEffect>
                                  </p:childTnLst>
                                </p:cTn>
                              </p:par>
                            </p:childTnLst>
                          </p:cTn>
                        </p:par>
                        <p:par>
                          <p:cTn id="156" fill="hold">
                            <p:stCondLst>
                              <p:cond delay="1500"/>
                            </p:stCondLst>
                            <p:childTnLst>
                              <p:par>
                                <p:cTn id="157" presetID="22" presetClass="entr" presetSubtype="2" fill="hold" nodeType="after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wipe(right)">
                                      <p:cBhvr>
                                        <p:cTn id="159" dur="500"/>
                                        <p:tgtEl>
                                          <p:spTgt spid="5"/>
                                        </p:tgtEl>
                                      </p:cBhvr>
                                    </p:animEffect>
                                  </p:childTnLst>
                                </p:cTn>
                              </p:par>
                            </p:childTnLst>
                          </p:cTn>
                        </p:par>
                        <p:par>
                          <p:cTn id="160" fill="hold">
                            <p:stCondLst>
                              <p:cond delay="2000"/>
                            </p:stCondLst>
                            <p:childTnLst>
                              <p:par>
                                <p:cTn id="161" presetID="22" presetClass="entr" presetSubtype="2" fill="hold" nodeType="afterEffect">
                                  <p:stCondLst>
                                    <p:cond delay="0"/>
                                  </p:stCondLst>
                                  <p:childTnLst>
                                    <p:set>
                                      <p:cBhvr>
                                        <p:cTn id="162" dur="1" fill="hold">
                                          <p:stCondLst>
                                            <p:cond delay="0"/>
                                          </p:stCondLst>
                                        </p:cTn>
                                        <p:tgtEl>
                                          <p:spTgt spid="8"/>
                                        </p:tgtEl>
                                        <p:attrNameLst>
                                          <p:attrName>style.visibility</p:attrName>
                                        </p:attrNameLst>
                                      </p:cBhvr>
                                      <p:to>
                                        <p:strVal val="visible"/>
                                      </p:to>
                                    </p:set>
                                    <p:animEffect transition="in" filter="wipe(right)">
                                      <p:cBhvr>
                                        <p:cTn id="163" dur="500"/>
                                        <p:tgtEl>
                                          <p:spTgt spid="8"/>
                                        </p:tgtEl>
                                      </p:cBhvr>
                                    </p:animEffect>
                                  </p:childTnLst>
                                </p:cTn>
                              </p:par>
                            </p:childTnLst>
                          </p:cTn>
                        </p:par>
                        <p:par>
                          <p:cTn id="164" fill="hold">
                            <p:stCondLst>
                              <p:cond delay="2500"/>
                            </p:stCondLst>
                            <p:childTnLst>
                              <p:par>
                                <p:cTn id="165" presetID="10" presetClass="entr" presetSubtype="0" fill="hold" nodeType="afterEffect">
                                  <p:stCondLst>
                                    <p:cond delay="0"/>
                                  </p:stCondLst>
                                  <p:childTnLst>
                                    <p:set>
                                      <p:cBhvr>
                                        <p:cTn id="166" dur="1" fill="hold">
                                          <p:stCondLst>
                                            <p:cond delay="0"/>
                                          </p:stCondLst>
                                        </p:cTn>
                                        <p:tgtEl>
                                          <p:spTgt spid="1029"/>
                                        </p:tgtEl>
                                        <p:attrNameLst>
                                          <p:attrName>style.visibility</p:attrName>
                                        </p:attrNameLst>
                                      </p:cBhvr>
                                      <p:to>
                                        <p:strVal val="visible"/>
                                      </p:to>
                                    </p:set>
                                    <p:animEffect transition="in" filter="fade">
                                      <p:cBhvr>
                                        <p:cTn id="167" dur="500"/>
                                        <p:tgtEl>
                                          <p:spTgt spid="1029"/>
                                        </p:tgtEl>
                                      </p:cBhvr>
                                    </p:animEffect>
                                  </p:childTnLst>
                                </p:cTn>
                              </p:par>
                            </p:childTnLst>
                          </p:cTn>
                        </p:par>
                        <p:par>
                          <p:cTn id="168" fill="hold">
                            <p:stCondLst>
                              <p:cond delay="3000"/>
                            </p:stCondLst>
                            <p:childTnLst>
                              <p:par>
                                <p:cTn id="169" presetID="1" presetClass="entr" presetSubtype="0" fill="hold" grpId="0" nodeType="afterEffect">
                                  <p:stCondLst>
                                    <p:cond delay="0"/>
                                  </p:stCondLst>
                                  <p:childTnLst>
                                    <p:set>
                                      <p:cBhvr>
                                        <p:cTn id="170"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8" grpId="0"/>
      <p:bldP spid="155" grpId="0"/>
      <p:bldP spid="112" grpId="0"/>
      <p:bldP spid="112" grpId="1"/>
      <p:bldP spid="150" grpId="0"/>
      <p:bldP spid="1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0"/>
          <p:cNvGrpSpPr/>
          <p:nvPr/>
        </p:nvGrpSpPr>
        <p:grpSpPr>
          <a:xfrm rot="1798033" flipH="1">
            <a:off x="4367747" y="3252695"/>
            <a:ext cx="3048000" cy="108085"/>
            <a:chOff x="2590800" y="5334001"/>
            <a:chExt cx="3581400" cy="127000"/>
          </a:xfrm>
        </p:grpSpPr>
        <p:sp>
          <p:nvSpPr>
            <p:cNvPr id="152" name="Oval 151"/>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Oval 152"/>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Oval 153"/>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Oval 15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Oval 15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Oval 16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5" name="Oval 16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6" name="Oval 16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7" name="Oval 16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9" name="Oval 168"/>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Oval 169"/>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1" name="Oval 170"/>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2" name="Oval 171"/>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132"/>
          <p:cNvGrpSpPr/>
          <p:nvPr/>
        </p:nvGrpSpPr>
        <p:grpSpPr>
          <a:xfrm rot="18316102">
            <a:off x="4083706" y="3482206"/>
            <a:ext cx="3048000" cy="108085"/>
            <a:chOff x="2590800" y="5334001"/>
            <a:chExt cx="3581400" cy="127000"/>
          </a:xfrm>
        </p:grpSpPr>
        <p:sp>
          <p:nvSpPr>
            <p:cNvPr id="134" name="Oval 13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Oval 13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Oval 13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Oval 13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Oval 13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1" name="Oval 140"/>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Oval 141"/>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Oval 142"/>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Oval 143"/>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Oval 14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Oval 14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Oval 147"/>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Oval 148"/>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112"/>
          <p:cNvGrpSpPr/>
          <p:nvPr/>
        </p:nvGrpSpPr>
        <p:grpSpPr>
          <a:xfrm>
            <a:off x="4800600" y="4596829"/>
            <a:ext cx="3048000" cy="108085"/>
            <a:chOff x="2590800" y="5334001"/>
            <a:chExt cx="3581400" cy="127000"/>
          </a:xfrm>
        </p:grpSpPr>
        <p:sp>
          <p:nvSpPr>
            <p:cNvPr id="114" name="Oval 113"/>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Oval 116"/>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Oval 120"/>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124"/>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Oval 126"/>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Oval 127"/>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Oval 128"/>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Oval 129"/>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idx="4294967295"/>
          </p:nvPr>
        </p:nvSpPr>
        <p:spPr>
          <a:xfrm>
            <a:off x="0" y="228600"/>
            <a:ext cx="8686800" cy="836613"/>
          </a:xfrm>
        </p:spPr>
        <p:txBody>
          <a:bodyPr/>
          <a:lstStyle/>
          <a:p>
            <a:pPr algn="ctr">
              <a:buNone/>
            </a:pPr>
            <a:r>
              <a:rPr sz="4400" b="0" i="0"/>
              <a:t>RDS e VDI – Uma Solução Integrada</a:t>
            </a:r>
          </a:p>
        </p:txBody>
      </p:sp>
      <p:sp>
        <p:nvSpPr>
          <p:cNvPr id="77" name="TextBox 76"/>
          <p:cNvSpPr txBox="1"/>
          <p:nvPr/>
        </p:nvSpPr>
        <p:spPr>
          <a:xfrm>
            <a:off x="4419600" y="5231254"/>
            <a:ext cx="1905000" cy="584775"/>
          </a:xfrm>
          <a:prstGeom prst="rect">
            <a:avLst/>
          </a:prstGeom>
          <a:noFill/>
        </p:spPr>
        <p:txBody>
          <a:bodyPr wrap="square" rtlCol="0">
            <a:spAutoFit/>
          </a:bodyPr>
          <a:lstStyle/>
          <a:p>
            <a:pPr algn="ctr">
              <a:buNone/>
            </a:pPr>
            <a:r>
              <a:rPr lang="en-US" sz="1600" b="0" i="0">
                <a:solidFill>
                  <a:srgbClr val="000000"/>
                </a:solidFill>
                <a:latin typeface="Segoe"/>
                <a:ea typeface="+mn-ea"/>
                <a:cs typeface="Arial"/>
              </a:rPr>
              <a:t>Servidor Gateway de Área de Trabalho Remota</a:t>
            </a:r>
          </a:p>
        </p:txBody>
      </p:sp>
      <p:sp>
        <p:nvSpPr>
          <p:cNvPr id="88" name="TextBox 87"/>
          <p:cNvSpPr txBox="1"/>
          <p:nvPr/>
        </p:nvSpPr>
        <p:spPr>
          <a:xfrm>
            <a:off x="6553200" y="5231254"/>
            <a:ext cx="1828800" cy="830993"/>
          </a:xfrm>
          <a:prstGeom prst="rect">
            <a:avLst/>
          </a:prstGeom>
          <a:noFill/>
        </p:spPr>
        <p:txBody>
          <a:bodyPr wrap="square" lIns="91436" tIns="45718" rIns="91436" bIns="45718" rtlCol="0">
            <a:spAutoFit/>
          </a:bodyPr>
          <a:lstStyle/>
          <a:p>
            <a:pPr algn="ctr">
              <a:buNone/>
            </a:pPr>
            <a:r>
              <a:rPr lang="en-US" sz="1600" b="0" i="0">
                <a:solidFill>
                  <a:srgbClr val="000000"/>
                </a:solidFill>
                <a:latin typeface="Segoe"/>
                <a:ea typeface="+mn-ea"/>
                <a:cs typeface="Arial"/>
              </a:rPr>
              <a:t>Agente de Conexão de Área de Trabalho Remota</a:t>
            </a:r>
          </a:p>
        </p:txBody>
      </p:sp>
      <p:sp>
        <p:nvSpPr>
          <p:cNvPr id="155" name="TextBox 154"/>
          <p:cNvSpPr txBox="1"/>
          <p:nvPr/>
        </p:nvSpPr>
        <p:spPr>
          <a:xfrm>
            <a:off x="2057400" y="2438400"/>
            <a:ext cx="1524000" cy="584771"/>
          </a:xfrm>
          <a:prstGeom prst="rect">
            <a:avLst/>
          </a:prstGeom>
          <a:noFill/>
        </p:spPr>
        <p:txBody>
          <a:bodyPr wrap="square" lIns="91436" tIns="45718" rIns="91436" bIns="45718" rtlCol="0">
            <a:spAutoFit/>
          </a:bodyPr>
          <a:lstStyle/>
          <a:p>
            <a:pPr algn="ctr">
              <a:buNone/>
            </a:pPr>
            <a:r>
              <a:rPr lang="en-US" sz="1600" b="0" i="0">
                <a:solidFill>
                  <a:srgbClr val="000000"/>
                </a:solidFill>
                <a:latin typeface="Segoe"/>
                <a:ea typeface="+mn-ea"/>
                <a:cs typeface="Arial"/>
              </a:rPr>
              <a:t>Servidor Remote App</a:t>
            </a:r>
          </a:p>
        </p:txBody>
      </p:sp>
      <p:pic>
        <p:nvPicPr>
          <p:cNvPr id="2054" name="Picture 6" descr="C:\Courses\Icons Windows Vista\Server.png"/>
          <p:cNvPicPr>
            <a:picLocks noChangeAspect="1" noChangeArrowheads="1"/>
          </p:cNvPicPr>
          <p:nvPr/>
        </p:nvPicPr>
        <p:blipFill>
          <a:blip r:embed="rId3"/>
          <a:srcRect/>
          <a:stretch>
            <a:fillRect/>
          </a:stretch>
        </p:blipFill>
        <p:spPr bwMode="auto">
          <a:xfrm flipH="1">
            <a:off x="4495800" y="3682429"/>
            <a:ext cx="1135294" cy="1553558"/>
          </a:xfrm>
          <a:prstGeom prst="rect">
            <a:avLst/>
          </a:prstGeom>
          <a:noFill/>
        </p:spPr>
      </p:pic>
      <p:sp>
        <p:nvSpPr>
          <p:cNvPr id="55" name="TextBox 54"/>
          <p:cNvSpPr txBox="1"/>
          <p:nvPr/>
        </p:nvSpPr>
        <p:spPr>
          <a:xfrm>
            <a:off x="4267200" y="5231254"/>
            <a:ext cx="2133600" cy="830993"/>
          </a:xfrm>
          <a:prstGeom prst="rect">
            <a:avLst/>
          </a:prstGeom>
          <a:noFill/>
        </p:spPr>
        <p:txBody>
          <a:bodyPr wrap="square" lIns="91436" tIns="45718" rIns="91436" bIns="45718" rtlCol="0">
            <a:spAutoFit/>
          </a:bodyPr>
          <a:lstStyle/>
          <a:p>
            <a:pPr algn="ctr">
              <a:buNone/>
            </a:pPr>
            <a:r>
              <a:rPr lang="en-US" sz="1600" b="0" i="0">
                <a:solidFill>
                  <a:srgbClr val="000000"/>
                </a:solidFill>
                <a:latin typeface="Segoe"/>
                <a:ea typeface="+mn-ea"/>
                <a:cs typeface="Arial"/>
              </a:rPr>
              <a:t>Servidor de Acesso via Web a RemoteApp e Área de Trabalho</a:t>
            </a:r>
          </a:p>
        </p:txBody>
      </p:sp>
      <p:pic>
        <p:nvPicPr>
          <p:cNvPr id="75" name="Picture 6" descr="C:\Courses\Icons Windows Vista\Server.png"/>
          <p:cNvPicPr>
            <a:picLocks noChangeAspect="1" noChangeArrowheads="1"/>
          </p:cNvPicPr>
          <p:nvPr/>
        </p:nvPicPr>
        <p:blipFill>
          <a:blip r:embed="rId3"/>
          <a:srcRect/>
          <a:stretch>
            <a:fillRect/>
          </a:stretch>
        </p:blipFill>
        <p:spPr bwMode="auto">
          <a:xfrm flipH="1">
            <a:off x="6865706" y="3682429"/>
            <a:ext cx="1135294" cy="1553558"/>
          </a:xfrm>
          <a:prstGeom prst="rect">
            <a:avLst/>
          </a:prstGeom>
          <a:noFill/>
        </p:spPr>
      </p:pic>
      <p:pic>
        <p:nvPicPr>
          <p:cNvPr id="1034" name="Picture 10" descr="C:\Courses\Icons Windows Vista\Authentication.png"/>
          <p:cNvPicPr>
            <a:picLocks noChangeAspect="1" noChangeArrowheads="1"/>
          </p:cNvPicPr>
          <p:nvPr/>
        </p:nvPicPr>
        <p:blipFill>
          <a:blip r:embed="rId4"/>
          <a:srcRect/>
          <a:stretch>
            <a:fillRect/>
          </a:stretch>
        </p:blipFill>
        <p:spPr bwMode="auto">
          <a:xfrm>
            <a:off x="2327816" y="4825429"/>
            <a:ext cx="830768" cy="657391"/>
          </a:xfrm>
          <a:prstGeom prst="rect">
            <a:avLst/>
          </a:prstGeom>
          <a:noFill/>
        </p:spPr>
      </p:pic>
      <p:sp>
        <p:nvSpPr>
          <p:cNvPr id="84" name="TextBox 83"/>
          <p:cNvSpPr txBox="1"/>
          <p:nvPr/>
        </p:nvSpPr>
        <p:spPr>
          <a:xfrm>
            <a:off x="7162800" y="2539429"/>
            <a:ext cx="1371600" cy="584771"/>
          </a:xfrm>
          <a:prstGeom prst="rect">
            <a:avLst/>
          </a:prstGeom>
          <a:noFill/>
        </p:spPr>
        <p:txBody>
          <a:bodyPr wrap="square" lIns="91436" tIns="45718" rIns="91436" bIns="45718" rtlCol="0">
            <a:spAutoFit/>
          </a:bodyPr>
          <a:lstStyle/>
          <a:p>
            <a:pPr algn="ctr">
              <a:buNone/>
            </a:pPr>
            <a:r>
              <a:rPr lang="en-US" sz="1600" b="0" i="0">
                <a:latin typeface="Arial"/>
                <a:ea typeface="+mn-ea"/>
                <a:cs typeface="Arial"/>
              </a:rPr>
              <a:t>Área de Trabalho Virtual 1</a:t>
            </a:r>
          </a:p>
        </p:txBody>
      </p:sp>
      <p:grpSp>
        <p:nvGrpSpPr>
          <p:cNvPr id="6" name="Group 97"/>
          <p:cNvGrpSpPr/>
          <p:nvPr/>
        </p:nvGrpSpPr>
        <p:grpSpPr>
          <a:xfrm>
            <a:off x="1600200" y="4596829"/>
            <a:ext cx="3048000" cy="108085"/>
            <a:chOff x="2590800" y="5334001"/>
            <a:chExt cx="3581400" cy="127000"/>
          </a:xfrm>
        </p:grpSpPr>
        <p:sp>
          <p:nvSpPr>
            <p:cNvPr id="99" name="Oval 98"/>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Oval 99"/>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Oval 100"/>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102"/>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Oval 103"/>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2" name="Picture 4" descr="C:\Courses\Icons Windows Vista\Computer.png"/>
          <p:cNvPicPr>
            <a:picLocks noChangeAspect="1" noChangeArrowheads="1"/>
          </p:cNvPicPr>
          <p:nvPr/>
        </p:nvPicPr>
        <p:blipFill>
          <a:blip r:embed="rId5" cstate="print"/>
          <a:srcRect/>
          <a:stretch>
            <a:fillRect/>
          </a:stretch>
        </p:blipFill>
        <p:spPr bwMode="auto">
          <a:xfrm>
            <a:off x="152400" y="3453829"/>
            <a:ext cx="1828800" cy="1828798"/>
          </a:xfrm>
          <a:prstGeom prst="rect">
            <a:avLst/>
          </a:prstGeom>
          <a:noFill/>
        </p:spPr>
      </p:pic>
      <p:sp>
        <p:nvSpPr>
          <p:cNvPr id="54" name="TextBox 53"/>
          <p:cNvSpPr txBox="1"/>
          <p:nvPr/>
        </p:nvSpPr>
        <p:spPr>
          <a:xfrm>
            <a:off x="381000" y="5206429"/>
            <a:ext cx="1295400" cy="338554"/>
          </a:xfrm>
          <a:prstGeom prst="rect">
            <a:avLst/>
          </a:prstGeom>
          <a:noFill/>
        </p:spPr>
        <p:txBody>
          <a:bodyPr wrap="square" rtlCol="0">
            <a:spAutoFit/>
          </a:bodyPr>
          <a:lstStyle/>
          <a:p>
            <a:pPr algn="ctr">
              <a:buNone/>
            </a:pPr>
            <a:r>
              <a:rPr lang="en-US" sz="1600" b="0" i="0">
                <a:solidFill>
                  <a:srgbClr val="000000"/>
                </a:solidFill>
                <a:latin typeface="Segoe"/>
                <a:ea typeface="+mn-ea"/>
                <a:cs typeface="Arial"/>
              </a:rPr>
              <a:t>Cliente</a:t>
            </a:r>
          </a:p>
        </p:txBody>
      </p:sp>
      <p:grpSp>
        <p:nvGrpSpPr>
          <p:cNvPr id="7" name="Group 82"/>
          <p:cNvGrpSpPr/>
          <p:nvPr/>
        </p:nvGrpSpPr>
        <p:grpSpPr>
          <a:xfrm>
            <a:off x="3505200" y="3682429"/>
            <a:ext cx="2091330" cy="1803432"/>
            <a:chOff x="990600" y="1219200"/>
            <a:chExt cx="1833563" cy="1581150"/>
          </a:xfrm>
        </p:grpSpPr>
        <p:pic>
          <p:nvPicPr>
            <p:cNvPr id="82" name="Picture 6" descr="C:\Courses\Icons Windows Vista\Server.png"/>
            <p:cNvPicPr>
              <a:picLocks noChangeAspect="1" noChangeArrowheads="1"/>
            </p:cNvPicPr>
            <p:nvPr/>
          </p:nvPicPr>
          <p:blipFill>
            <a:blip r:embed="rId3"/>
            <a:srcRect/>
            <a:stretch>
              <a:fillRect/>
            </a:stretch>
          </p:blipFill>
          <p:spPr bwMode="auto">
            <a:xfrm flipH="1">
              <a:off x="1828800" y="1219200"/>
              <a:ext cx="995363" cy="1362074"/>
            </a:xfrm>
            <a:prstGeom prst="rect">
              <a:avLst/>
            </a:prstGeom>
            <a:noFill/>
          </p:spPr>
        </p:pic>
        <p:pic>
          <p:nvPicPr>
            <p:cNvPr id="1035" name="Picture 11" descr="C:\Courses\Icons Windows Vista\Firewall_just.png"/>
            <p:cNvPicPr>
              <a:picLocks noChangeAspect="1" noChangeArrowheads="1"/>
            </p:cNvPicPr>
            <p:nvPr/>
          </p:nvPicPr>
          <p:blipFill>
            <a:blip r:embed="rId6"/>
            <a:srcRect/>
            <a:stretch>
              <a:fillRect/>
            </a:stretch>
          </p:blipFill>
          <p:spPr bwMode="auto">
            <a:xfrm flipH="1">
              <a:off x="990600" y="1676400"/>
              <a:ext cx="1343983" cy="1123950"/>
            </a:xfrm>
            <a:prstGeom prst="rect">
              <a:avLst/>
            </a:prstGeom>
            <a:noFill/>
          </p:spPr>
        </p:pic>
      </p:grpSp>
      <p:sp>
        <p:nvSpPr>
          <p:cNvPr id="112" name="TextBox 111"/>
          <p:cNvSpPr txBox="1"/>
          <p:nvPr/>
        </p:nvSpPr>
        <p:spPr>
          <a:xfrm>
            <a:off x="1905000" y="4258279"/>
            <a:ext cx="1676400" cy="338550"/>
          </a:xfrm>
          <a:prstGeom prst="rect">
            <a:avLst/>
          </a:prstGeom>
          <a:noFill/>
        </p:spPr>
        <p:txBody>
          <a:bodyPr wrap="square" lIns="91436" tIns="45718" rIns="91436" bIns="45718" rtlCol="0">
            <a:spAutoFit/>
          </a:bodyPr>
          <a:lstStyle/>
          <a:p>
            <a:pPr algn="ctr">
              <a:buNone/>
            </a:pPr>
            <a:r>
              <a:rPr lang="en-US" sz="1600" b="1" i="0">
                <a:latin typeface="Segoe"/>
                <a:ea typeface="+mn-ea"/>
                <a:cs typeface="Arial"/>
              </a:rPr>
              <a:t>Autenticação</a:t>
            </a:r>
          </a:p>
        </p:txBody>
      </p:sp>
      <p:pic>
        <p:nvPicPr>
          <p:cNvPr id="174" name="Picture 6" descr="C:\Courses\Icons Windows Vista\Server.png"/>
          <p:cNvPicPr>
            <a:picLocks noChangeAspect="1" noChangeArrowheads="1"/>
          </p:cNvPicPr>
          <p:nvPr/>
        </p:nvPicPr>
        <p:blipFill>
          <a:blip r:embed="rId3"/>
          <a:srcRect/>
          <a:stretch>
            <a:fillRect/>
          </a:stretch>
        </p:blipFill>
        <p:spPr bwMode="auto">
          <a:xfrm flipH="1">
            <a:off x="3733800" y="1371600"/>
            <a:ext cx="1135294" cy="1553558"/>
          </a:xfrm>
          <a:prstGeom prst="rect">
            <a:avLst/>
          </a:prstGeom>
          <a:noFill/>
        </p:spPr>
      </p:pic>
      <p:pic>
        <p:nvPicPr>
          <p:cNvPr id="176" name="Picture 6" descr="C:\Courses\Icon Library\Word.png"/>
          <p:cNvPicPr>
            <a:picLocks noChangeAspect="1" noChangeArrowheads="1"/>
          </p:cNvPicPr>
          <p:nvPr/>
        </p:nvPicPr>
        <p:blipFill>
          <a:blip r:embed="rId7"/>
          <a:srcRect/>
          <a:stretch>
            <a:fillRect/>
          </a:stretch>
        </p:blipFill>
        <p:spPr bwMode="auto">
          <a:xfrm>
            <a:off x="3657600" y="1752600"/>
            <a:ext cx="581025" cy="581025"/>
          </a:xfrm>
          <a:prstGeom prst="rect">
            <a:avLst/>
          </a:prstGeom>
          <a:noFill/>
        </p:spPr>
      </p:pic>
      <p:pic>
        <p:nvPicPr>
          <p:cNvPr id="177" name="Picture 7" descr="C:\Courses\Icon Library\PowerPoint.png"/>
          <p:cNvPicPr>
            <a:picLocks noChangeAspect="1" noChangeArrowheads="1"/>
          </p:cNvPicPr>
          <p:nvPr/>
        </p:nvPicPr>
        <p:blipFill>
          <a:blip r:embed="rId8"/>
          <a:srcRect/>
          <a:stretch>
            <a:fillRect/>
          </a:stretch>
        </p:blipFill>
        <p:spPr bwMode="auto">
          <a:xfrm>
            <a:off x="3657600" y="1143000"/>
            <a:ext cx="581025" cy="548137"/>
          </a:xfrm>
          <a:prstGeom prst="rect">
            <a:avLst/>
          </a:prstGeom>
          <a:noFill/>
        </p:spPr>
      </p:pic>
      <p:grpSp>
        <p:nvGrpSpPr>
          <p:cNvPr id="8" name="Group 181"/>
          <p:cNvGrpSpPr/>
          <p:nvPr/>
        </p:nvGrpSpPr>
        <p:grpSpPr>
          <a:xfrm>
            <a:off x="5638800" y="1143000"/>
            <a:ext cx="2590800" cy="1832810"/>
            <a:chOff x="5638800" y="1143000"/>
            <a:chExt cx="2590800" cy="1832810"/>
          </a:xfrm>
        </p:grpSpPr>
        <p:grpSp>
          <p:nvGrpSpPr>
            <p:cNvPr id="9" name="Group 318"/>
            <p:cNvGrpSpPr/>
            <p:nvPr/>
          </p:nvGrpSpPr>
          <p:grpSpPr>
            <a:xfrm>
              <a:off x="5638800" y="1143000"/>
              <a:ext cx="1144474" cy="1325180"/>
              <a:chOff x="2057400" y="3196390"/>
              <a:chExt cx="990600" cy="1147010"/>
            </a:xfrm>
          </p:grpSpPr>
          <p:pic>
            <p:nvPicPr>
              <p:cNvPr id="320" name="Picture 6" descr="C:\Courses\Icons Windows Vista\Server.png"/>
              <p:cNvPicPr>
                <a:picLocks noChangeAspect="1" noChangeArrowheads="1"/>
              </p:cNvPicPr>
              <p:nvPr/>
            </p:nvPicPr>
            <p:blipFill>
              <a:blip r:embed="rId3"/>
              <a:srcRect/>
              <a:stretch>
                <a:fillRect/>
              </a:stretch>
            </p:blipFill>
            <p:spPr bwMode="auto">
              <a:xfrm>
                <a:off x="2057400" y="3196390"/>
                <a:ext cx="838200" cy="1147010"/>
              </a:xfrm>
              <a:prstGeom prst="rect">
                <a:avLst/>
              </a:prstGeom>
              <a:noFill/>
            </p:spPr>
          </p:pic>
          <p:pic>
            <p:nvPicPr>
              <p:cNvPr id="321" name="Picture 7" descr="C:\Courses\Icons Windows Vista\Flip 3D.png"/>
              <p:cNvPicPr>
                <a:picLocks noChangeAspect="1" noChangeArrowheads="1"/>
              </p:cNvPicPr>
              <p:nvPr/>
            </p:nvPicPr>
            <p:blipFill>
              <a:blip r:embed="rId9" cstate="print"/>
              <a:srcRect/>
              <a:stretch>
                <a:fillRect/>
              </a:stretch>
            </p:blipFill>
            <p:spPr bwMode="auto">
              <a:xfrm>
                <a:off x="2209800" y="3276600"/>
                <a:ext cx="838200" cy="838200"/>
              </a:xfrm>
              <a:prstGeom prst="rect">
                <a:avLst/>
              </a:prstGeom>
              <a:noFill/>
            </p:spPr>
          </p:pic>
        </p:grpSp>
        <p:grpSp>
          <p:nvGrpSpPr>
            <p:cNvPr id="10" name="Group 180"/>
            <p:cNvGrpSpPr/>
            <p:nvPr/>
          </p:nvGrpSpPr>
          <p:grpSpPr>
            <a:xfrm>
              <a:off x="6580223" y="1523999"/>
              <a:ext cx="1649377" cy="1451811"/>
              <a:chOff x="6580223" y="1523999"/>
              <a:chExt cx="1649377" cy="1451811"/>
            </a:xfrm>
          </p:grpSpPr>
          <p:pic>
            <p:nvPicPr>
              <p:cNvPr id="328" name="Picture 6" descr="C:\Courses\Icons Windows Vista\Server.png"/>
              <p:cNvPicPr>
                <a:picLocks noChangeAspect="1" noChangeArrowheads="1"/>
              </p:cNvPicPr>
              <p:nvPr/>
            </p:nvPicPr>
            <p:blipFill>
              <a:blip r:embed="rId3"/>
              <a:srcRect/>
              <a:stretch>
                <a:fillRect/>
              </a:stretch>
            </p:blipFill>
            <p:spPr bwMode="auto">
              <a:xfrm>
                <a:off x="6580223" y="1650630"/>
                <a:ext cx="968401" cy="1325180"/>
              </a:xfrm>
              <a:prstGeom prst="rect">
                <a:avLst/>
              </a:prstGeom>
              <a:noFill/>
            </p:spPr>
          </p:pic>
          <p:grpSp>
            <p:nvGrpSpPr>
              <p:cNvPr id="11" name="Group 177"/>
              <p:cNvGrpSpPr/>
              <p:nvPr/>
            </p:nvGrpSpPr>
            <p:grpSpPr>
              <a:xfrm>
                <a:off x="7010400" y="1523999"/>
                <a:ext cx="1219200" cy="1197429"/>
                <a:chOff x="2667000" y="3048000"/>
                <a:chExt cx="1066800" cy="1047750"/>
              </a:xfrm>
            </p:grpSpPr>
            <p:pic>
              <p:nvPicPr>
                <p:cNvPr id="179" name="Picture 8" descr="C:\Courses\Icons Windows Vista\imageres.dll_I0050_0409.png"/>
                <p:cNvPicPr>
                  <a:picLocks noChangeAspect="1" noChangeArrowheads="1"/>
                </p:cNvPicPr>
                <p:nvPr/>
              </p:nvPicPr>
              <p:blipFill>
                <a:blip r:embed="rId10"/>
                <a:srcRect/>
                <a:stretch>
                  <a:fillRect/>
                </a:stretch>
              </p:blipFill>
              <p:spPr bwMode="auto">
                <a:xfrm>
                  <a:off x="2819400" y="3048000"/>
                  <a:ext cx="914400" cy="914400"/>
                </a:xfrm>
                <a:prstGeom prst="rect">
                  <a:avLst/>
                </a:prstGeom>
                <a:noFill/>
              </p:spPr>
            </p:pic>
            <p:pic>
              <p:nvPicPr>
                <p:cNvPr id="180" name="Picture 3" descr="C:\Courses\Icons Windows Vista\Windows Vista Start Button.png"/>
                <p:cNvPicPr>
                  <a:picLocks noChangeAspect="1" noChangeArrowheads="1"/>
                </p:cNvPicPr>
                <p:nvPr/>
              </p:nvPicPr>
              <p:blipFill>
                <a:blip r:embed="rId11" cstate="print"/>
                <a:srcRect/>
                <a:stretch>
                  <a:fillRect/>
                </a:stretch>
              </p:blipFill>
              <p:spPr bwMode="auto">
                <a:xfrm>
                  <a:off x="2667000" y="3581400"/>
                  <a:ext cx="515381" cy="514350"/>
                </a:xfrm>
                <a:prstGeom prst="rect">
                  <a:avLst/>
                </a:prstGeom>
                <a:noFill/>
              </p:spPr>
            </p:pic>
          </p:grpSp>
        </p:grpSp>
      </p:grpSp>
      <p:sp>
        <p:nvSpPr>
          <p:cNvPr id="184" name="Isosceles Triangle 18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5" name="Rectangle 18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2" name="Group 121"/>
          <p:cNvGrpSpPr/>
          <p:nvPr/>
        </p:nvGrpSpPr>
        <p:grpSpPr>
          <a:xfrm>
            <a:off x="381000" y="3124200"/>
            <a:ext cx="1454727" cy="1428750"/>
            <a:chOff x="2667000" y="3048000"/>
            <a:chExt cx="1066800" cy="1047750"/>
          </a:xfrm>
        </p:grpSpPr>
        <p:pic>
          <p:nvPicPr>
            <p:cNvPr id="123" name="Picture 8" descr="C:\Courses\Icons Windows Vista\imageres.dll_I0050_0409.png"/>
            <p:cNvPicPr>
              <a:picLocks noChangeAspect="1" noChangeArrowheads="1"/>
            </p:cNvPicPr>
            <p:nvPr/>
          </p:nvPicPr>
          <p:blipFill>
            <a:blip r:embed="rId10"/>
            <a:srcRect/>
            <a:stretch>
              <a:fillRect/>
            </a:stretch>
          </p:blipFill>
          <p:spPr bwMode="auto">
            <a:xfrm>
              <a:off x="2819400" y="3048000"/>
              <a:ext cx="914400" cy="914400"/>
            </a:xfrm>
            <a:prstGeom prst="rect">
              <a:avLst/>
            </a:prstGeom>
            <a:noFill/>
          </p:spPr>
        </p:pic>
        <p:pic>
          <p:nvPicPr>
            <p:cNvPr id="124" name="Picture 3" descr="C:\Courses\Icons Windows Vista\Windows Vista Start Button.png"/>
            <p:cNvPicPr>
              <a:picLocks noChangeAspect="1" noChangeArrowheads="1"/>
            </p:cNvPicPr>
            <p:nvPr/>
          </p:nvPicPr>
          <p:blipFill>
            <a:blip r:embed="rId12" cstate="print"/>
            <a:srcRect/>
            <a:stretch>
              <a:fillRect/>
            </a:stretch>
          </p:blipFill>
          <p:spPr bwMode="auto">
            <a:xfrm>
              <a:off x="2667000" y="3581400"/>
              <a:ext cx="515381" cy="514350"/>
            </a:xfrm>
            <a:prstGeom prst="rect">
              <a:avLst/>
            </a:prstGeom>
            <a:noFill/>
          </p:spPr>
        </p:pic>
      </p:grpSp>
      <p:pic>
        <p:nvPicPr>
          <p:cNvPr id="97" name="Picture 6" descr="C:\Courses\Icon Library\Word.png"/>
          <p:cNvPicPr>
            <a:picLocks noChangeAspect="1" noChangeArrowheads="1"/>
          </p:cNvPicPr>
          <p:nvPr/>
        </p:nvPicPr>
        <p:blipFill>
          <a:blip r:embed="rId7"/>
          <a:srcRect/>
          <a:stretch>
            <a:fillRect/>
          </a:stretch>
        </p:blipFill>
        <p:spPr bwMode="auto">
          <a:xfrm>
            <a:off x="983673" y="4267200"/>
            <a:ext cx="581025" cy="581025"/>
          </a:xfrm>
          <a:prstGeom prst="rect">
            <a:avLst/>
          </a:prstGeom>
          <a:noFill/>
        </p:spPr>
      </p:pic>
      <p:pic>
        <p:nvPicPr>
          <p:cNvPr id="98" name="Picture 7" descr="C:\Courses\Icon Library\PowerPoint.png"/>
          <p:cNvPicPr>
            <a:picLocks noChangeAspect="1" noChangeArrowheads="1"/>
          </p:cNvPicPr>
          <p:nvPr/>
        </p:nvPicPr>
        <p:blipFill>
          <a:blip r:embed="rId8"/>
          <a:srcRect/>
          <a:stretch>
            <a:fillRect/>
          </a:stretch>
        </p:blipFill>
        <p:spPr bwMode="auto">
          <a:xfrm>
            <a:off x="983673" y="3657600"/>
            <a:ext cx="581025" cy="548137"/>
          </a:xfrm>
          <a:prstGeom prst="rect">
            <a:avLst/>
          </a:prstGeom>
          <a:noFill/>
        </p:spPr>
      </p:pic>
      <p:sp>
        <p:nvSpPr>
          <p:cNvPr id="150" name="TextBox 149"/>
          <p:cNvSpPr txBox="1"/>
          <p:nvPr/>
        </p:nvSpPr>
        <p:spPr>
          <a:xfrm>
            <a:off x="6934200" y="990600"/>
            <a:ext cx="2133600" cy="830993"/>
          </a:xfrm>
          <a:prstGeom prst="rect">
            <a:avLst/>
          </a:prstGeom>
          <a:noFill/>
        </p:spPr>
        <p:txBody>
          <a:bodyPr wrap="square" lIns="91436" tIns="45718" rIns="91436" bIns="45718" rtlCol="0">
            <a:spAutoFit/>
          </a:bodyPr>
          <a:lstStyle/>
          <a:p>
            <a:pPr algn="ctr">
              <a:buNone/>
            </a:pPr>
            <a:r>
              <a:rPr lang="en-US" sz="1600" b="0" i="0" dirty="0" err="1">
                <a:latin typeface="Segoe"/>
                <a:ea typeface="+mn-ea"/>
                <a:cs typeface="Arial"/>
              </a:rPr>
              <a:t>Áreas</a:t>
            </a:r>
            <a:r>
              <a:rPr lang="en-US" sz="1600" b="0" i="0" dirty="0">
                <a:latin typeface="Segoe"/>
                <a:ea typeface="+mn-ea"/>
                <a:cs typeface="Arial"/>
              </a:rPr>
              <a:t> de </a:t>
            </a:r>
            <a:r>
              <a:rPr lang="en-US" sz="1600" b="0" i="0" dirty="0" err="1">
                <a:latin typeface="Segoe"/>
                <a:ea typeface="+mn-ea"/>
                <a:cs typeface="Arial"/>
              </a:rPr>
              <a:t>Trabalho</a:t>
            </a:r>
            <a:r>
              <a:rPr lang="en-US" sz="1600" b="0" i="0" dirty="0">
                <a:latin typeface="Segoe"/>
                <a:ea typeface="+mn-ea"/>
                <a:cs typeface="Arial"/>
              </a:rPr>
              <a:t> </a:t>
            </a:r>
            <a:r>
              <a:rPr lang="en-US" sz="1600" b="0" i="0" dirty="0" err="1">
                <a:latin typeface="Segoe"/>
                <a:ea typeface="+mn-ea"/>
                <a:cs typeface="Arial"/>
              </a:rPr>
              <a:t>Remotas</a:t>
            </a:r>
            <a:r>
              <a:rPr lang="en-US" sz="1600" b="0" i="0" dirty="0">
                <a:solidFill>
                  <a:srgbClr val="000000"/>
                </a:solidFill>
                <a:latin typeface="Segoe"/>
                <a:ea typeface="+mn-ea"/>
                <a:cs typeface="Arial"/>
              </a:rPr>
              <a:t> </a:t>
            </a:r>
            <a:r>
              <a:rPr lang="en-US" sz="1600" b="0" i="0" dirty="0" err="1">
                <a:solidFill>
                  <a:srgbClr val="000000"/>
                </a:solidFill>
                <a:latin typeface="Segoe"/>
                <a:ea typeface="+mn-ea"/>
                <a:cs typeface="Arial"/>
              </a:rPr>
              <a:t>baseadas</a:t>
            </a:r>
            <a:endParaRPr lang="en-US" sz="1600" b="0" i="0" dirty="0">
              <a:solidFill>
                <a:srgbClr val="000000"/>
              </a:solidFill>
              <a:latin typeface="Segoe"/>
              <a:ea typeface="+mn-ea"/>
              <a:cs typeface="Arial"/>
            </a:endParaRPr>
          </a:p>
          <a:p>
            <a:pPr algn="ctr">
              <a:buNone/>
            </a:pPr>
            <a:r>
              <a:rPr lang="en-US" sz="1600" b="0" i="0" dirty="0">
                <a:solidFill>
                  <a:srgbClr val="000000"/>
                </a:solidFill>
                <a:latin typeface="Segoe"/>
                <a:ea typeface="+mn-ea"/>
                <a:cs typeface="Arial"/>
              </a:rPr>
              <a:t>no Hyper-V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par>
                          <p:cTn id="55" fill="hold">
                            <p:stCondLst>
                              <p:cond delay="3500"/>
                            </p:stCondLst>
                            <p:childTnLst>
                              <p:par>
                                <p:cTn id="56" presetID="22" presetClass="entr" presetSubtype="2"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right)">
                                      <p:cBhvr>
                                        <p:cTn id="58" dur="500"/>
                                        <p:tgtEl>
                                          <p:spTgt spid="6"/>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nodeType="with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34"/>
                                        </p:tgtEl>
                                      </p:cBhvr>
                                    </p:animEffect>
                                    <p:set>
                                      <p:cBhvr>
                                        <p:cTn id="70" dur="1" fill="hold">
                                          <p:stCondLst>
                                            <p:cond delay="499"/>
                                          </p:stCondLst>
                                        </p:cTn>
                                        <p:tgtEl>
                                          <p:spTgt spid="10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12"/>
                                        </p:tgtEl>
                                      </p:cBhvr>
                                    </p:animEffect>
                                    <p:set>
                                      <p:cBhvr>
                                        <p:cTn id="73" dur="1" fill="hold">
                                          <p:stCondLst>
                                            <p:cond delay="499"/>
                                          </p:stCondLst>
                                        </p:cTn>
                                        <p:tgtEl>
                                          <p:spTgt spid="11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down)">
                                      <p:cBhvr>
                                        <p:cTn id="88" dur="500"/>
                                        <p:tgtEl>
                                          <p:spTgt spid="3"/>
                                        </p:tgtEl>
                                      </p:cBhvr>
                                    </p:animEffect>
                                  </p:childTnLst>
                                </p:cTn>
                              </p:par>
                              <p:par>
                                <p:cTn id="89" presetID="10" presetClass="entr" presetSubtype="0" fill="hold" nodeType="with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fade">
                                      <p:cBhvr>
                                        <p:cTn id="91" dur="500"/>
                                        <p:tgtEl>
                                          <p:spTgt spid="174"/>
                                        </p:tgtEl>
                                      </p:cBhvr>
                                    </p:animEffect>
                                  </p:childTnLst>
                                </p:cTn>
                              </p:par>
                              <p:par>
                                <p:cTn id="92" presetID="10" presetClass="entr" presetSubtype="0" fill="hold" nodeType="withEffect">
                                  <p:stCondLst>
                                    <p:cond delay="0"/>
                                  </p:stCondLst>
                                  <p:childTnLst>
                                    <p:set>
                                      <p:cBhvr>
                                        <p:cTn id="93" dur="1" fill="hold">
                                          <p:stCondLst>
                                            <p:cond delay="0"/>
                                          </p:stCondLst>
                                        </p:cTn>
                                        <p:tgtEl>
                                          <p:spTgt spid="177"/>
                                        </p:tgtEl>
                                        <p:attrNameLst>
                                          <p:attrName>style.visibility</p:attrName>
                                        </p:attrNameLst>
                                      </p:cBhvr>
                                      <p:to>
                                        <p:strVal val="visible"/>
                                      </p:to>
                                    </p:set>
                                    <p:animEffect transition="in" filter="fade">
                                      <p:cBhvr>
                                        <p:cTn id="94" dur="500"/>
                                        <p:tgtEl>
                                          <p:spTgt spid="177"/>
                                        </p:tgtEl>
                                      </p:cBhvr>
                                    </p:animEffect>
                                  </p:childTnLst>
                                </p:cTn>
                              </p:par>
                              <p:par>
                                <p:cTn id="95" presetID="10" presetClass="entr" presetSubtype="0" fill="hold" nodeType="withEffect">
                                  <p:stCondLst>
                                    <p:cond delay="0"/>
                                  </p:stCondLst>
                                  <p:childTnLst>
                                    <p:set>
                                      <p:cBhvr>
                                        <p:cTn id="96" dur="1" fill="hold">
                                          <p:stCondLst>
                                            <p:cond delay="0"/>
                                          </p:stCondLst>
                                        </p:cTn>
                                        <p:tgtEl>
                                          <p:spTgt spid="176"/>
                                        </p:tgtEl>
                                        <p:attrNameLst>
                                          <p:attrName>style.visibility</p:attrName>
                                        </p:attrNameLst>
                                      </p:cBhvr>
                                      <p:to>
                                        <p:strVal val="visible"/>
                                      </p:to>
                                    </p:set>
                                    <p:animEffect transition="in" filter="fade">
                                      <p:cBhvr>
                                        <p:cTn id="97" dur="500"/>
                                        <p:tgtEl>
                                          <p:spTgt spid="176"/>
                                        </p:tgtEl>
                                      </p:cBhvr>
                                    </p:animEffect>
                                  </p:childTnLst>
                                </p:cTn>
                              </p:par>
                            </p:childTnLst>
                          </p:cTn>
                        </p:par>
                        <p:par>
                          <p:cTn id="98" fill="hold">
                            <p:stCondLst>
                              <p:cond delay="500"/>
                            </p:stCondLst>
                            <p:childTnLst>
                              <p:par>
                                <p:cTn id="99" presetID="22" presetClass="entr" presetSubtype="1" fill="hold" nodeType="after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up)">
                                      <p:cBhvr>
                                        <p:cTn id="101" dur="500"/>
                                        <p:tgtEl>
                                          <p:spTgt spid="3"/>
                                        </p:tgtEl>
                                      </p:cBhvr>
                                    </p:animEffect>
                                  </p:childTnLst>
                                </p:cTn>
                              </p:par>
                            </p:childTnLst>
                          </p:cTn>
                        </p:par>
                        <p:par>
                          <p:cTn id="102" fill="hold">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right)">
                                      <p:cBhvr>
                                        <p:cTn id="105" dur="500"/>
                                        <p:tgtEl>
                                          <p:spTgt spid="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5"/>
                                        </p:tgtEl>
                                        <p:attrNameLst>
                                          <p:attrName>style.visibility</p:attrName>
                                        </p:attrNameLst>
                                      </p:cBhvr>
                                      <p:to>
                                        <p:strVal val="visible"/>
                                      </p:to>
                                    </p:set>
                                    <p:animEffect transition="in" filter="fade">
                                      <p:cBhvr>
                                        <p:cTn id="108" dur="500"/>
                                        <p:tgtEl>
                                          <p:spTgt spid="155"/>
                                        </p:tgtEl>
                                      </p:cBhvr>
                                    </p:animEffect>
                                  </p:childTnLst>
                                </p:cTn>
                              </p:par>
                              <p:par>
                                <p:cTn id="109" presetID="10" presetClass="entr" presetSubtype="0"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500"/>
                                        <p:tgtEl>
                                          <p:spTgt spid="97"/>
                                        </p:tgtEl>
                                      </p:cBhvr>
                                    </p:animEffect>
                                  </p:childTnLst>
                                </p:cTn>
                              </p:par>
                              <p:par>
                                <p:cTn id="112" presetID="10" presetClass="entr" presetSubtype="0" fill="hold"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500"/>
                                        <p:tgtEl>
                                          <p:spTgt spid="9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98"/>
                                        </p:tgtEl>
                                      </p:cBhvr>
                                    </p:animEffect>
                                    <p:set>
                                      <p:cBhvr>
                                        <p:cTn id="119" dur="1" fill="hold">
                                          <p:stCondLst>
                                            <p:cond delay="499"/>
                                          </p:stCondLst>
                                        </p:cTn>
                                        <p:tgtEl>
                                          <p:spTgt spid="9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97"/>
                                        </p:tgtEl>
                                      </p:cBhvr>
                                    </p:animEffect>
                                    <p:set>
                                      <p:cBhvr>
                                        <p:cTn id="122" dur="1" fill="hold">
                                          <p:stCondLst>
                                            <p:cond delay="499"/>
                                          </p:stCondLst>
                                        </p:cTn>
                                        <p:tgtEl>
                                          <p:spTgt spid="97"/>
                                        </p:tgtEl>
                                        <p:attrNameLst>
                                          <p:attrName>style.visibility</p:attrName>
                                        </p:attrNameLst>
                                      </p:cBhvr>
                                      <p:to>
                                        <p:strVal val="hidden"/>
                                      </p:to>
                                    </p:set>
                                  </p:childTnLst>
                                </p:cTn>
                              </p:par>
                            </p:childTnLst>
                          </p:cTn>
                        </p:par>
                        <p:par>
                          <p:cTn id="123" fill="hold">
                            <p:stCondLst>
                              <p:cond delay="500"/>
                            </p:stCondLst>
                            <p:childTnLst>
                              <p:par>
                                <p:cTn id="124" presetID="22" presetClass="entr" presetSubtype="4" fill="hold"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down)">
                                      <p:cBhvr>
                                        <p:cTn id="126" dur="500"/>
                                        <p:tgtEl>
                                          <p:spTgt spid="4"/>
                                        </p:tgtEl>
                                      </p:cBhvr>
                                    </p:animEffect>
                                  </p:childTnLst>
                                </p:cTn>
                              </p:par>
                            </p:childTnLst>
                          </p:cTn>
                        </p:par>
                        <p:par>
                          <p:cTn id="127" fill="hold">
                            <p:stCondLst>
                              <p:cond delay="1000"/>
                            </p:stCondLst>
                            <p:childTnLst>
                              <p:par>
                                <p:cTn id="128" presetID="22" presetClass="entr" presetSubtype="1" fill="hold" nodeType="after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wipe(up)">
                                      <p:cBhvr>
                                        <p:cTn id="130" dur="500"/>
                                        <p:tgtEl>
                                          <p:spTgt spid="4"/>
                                        </p:tgtEl>
                                      </p:cBhvr>
                                    </p:animEffect>
                                  </p:childTnLst>
                                </p:cTn>
                              </p:par>
                            </p:childTnLst>
                          </p:cTn>
                        </p:par>
                        <p:par>
                          <p:cTn id="131" fill="hold">
                            <p:stCondLst>
                              <p:cond delay="1500"/>
                            </p:stCondLst>
                            <p:childTnLst>
                              <p:par>
                                <p:cTn id="132" presetID="22" presetClass="entr" presetSubtype="2" fill="hold" nodeType="afterEffect">
                                  <p:stCondLst>
                                    <p:cond delay="0"/>
                                  </p:stCondLst>
                                  <p:childTnLst>
                                    <p:set>
                                      <p:cBhvr>
                                        <p:cTn id="133" dur="1" fill="hold">
                                          <p:stCondLst>
                                            <p:cond delay="0"/>
                                          </p:stCondLst>
                                        </p:cTn>
                                        <p:tgtEl>
                                          <p:spTgt spid="6"/>
                                        </p:tgtEl>
                                        <p:attrNameLst>
                                          <p:attrName>style.visibility</p:attrName>
                                        </p:attrNameLst>
                                      </p:cBhvr>
                                      <p:to>
                                        <p:strVal val="visible"/>
                                      </p:to>
                                    </p:set>
                                    <p:animEffect transition="in" filter="wipe(right)">
                                      <p:cBhvr>
                                        <p:cTn id="134" dur="500"/>
                                        <p:tgtEl>
                                          <p:spTgt spid="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500"/>
                                        <p:tgtEl>
                                          <p:spTgt spid="8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0"/>
                                        </p:tgtEl>
                                        <p:attrNameLst>
                                          <p:attrName>style.visibility</p:attrName>
                                        </p:attrNameLst>
                                      </p:cBhvr>
                                      <p:to>
                                        <p:strVal val="visible"/>
                                      </p:to>
                                    </p:set>
                                    <p:animEffect transition="in" filter="fade">
                                      <p:cBhvr>
                                        <p:cTn id="140" dur="500"/>
                                        <p:tgtEl>
                                          <p:spTgt spid="150"/>
                                        </p:tgtEl>
                                      </p:cBhvr>
                                    </p:animEffect>
                                  </p:childTnLst>
                                </p:cTn>
                              </p:par>
                              <p:par>
                                <p:cTn id="141" presetID="10" presetClass="entr" presetSubtype="0" fill="hold" nodeType="with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fade">
                                      <p:cBhvr>
                                        <p:cTn id="143" dur="500"/>
                                        <p:tgtEl>
                                          <p:spTgt spid="8"/>
                                        </p:tgtEl>
                                      </p:cBhvr>
                                    </p:animEffect>
                                  </p:childTnLst>
                                </p:cTn>
                              </p:par>
                            </p:childTnLst>
                          </p:cTn>
                        </p:par>
                        <p:par>
                          <p:cTn id="144" fill="hold">
                            <p:stCondLst>
                              <p:cond delay="2000"/>
                            </p:stCondLst>
                            <p:childTnLst>
                              <p:par>
                                <p:cTn id="145" presetID="1" presetClass="entr" presetSubtype="0" fill="hold" grpId="0" nodeType="afterEffect">
                                  <p:stCondLst>
                                    <p:cond delay="0"/>
                                  </p:stCondLst>
                                  <p:childTnLst>
                                    <p:set>
                                      <p:cBhvr>
                                        <p:cTn id="146" dur="1" fill="hold">
                                          <p:stCondLst>
                                            <p:cond delay="0"/>
                                          </p:stCondLst>
                                        </p:cTn>
                                        <p:tgtEl>
                                          <p:spTgt spid="185"/>
                                        </p:tgtEl>
                                        <p:attrNameLst>
                                          <p:attrName>style.visibility</p:attrName>
                                        </p:attrNameLst>
                                      </p:cBhvr>
                                      <p:to>
                                        <p:strVal val="visible"/>
                                      </p:to>
                                    </p:set>
                                  </p:childTnLst>
                                </p:cTn>
                              </p:par>
                              <p:par>
                                <p:cTn id="147" presetID="10" presetClass="entr" presetSubtype="0" fill="hold" nodeType="withEffect">
                                  <p:stCondLst>
                                    <p:cond delay="0"/>
                                  </p:stCondLst>
                                  <p:childTnLst>
                                    <p:set>
                                      <p:cBhvr>
                                        <p:cTn id="148" dur="1" fill="hold">
                                          <p:stCondLst>
                                            <p:cond delay="0"/>
                                          </p:stCondLst>
                                        </p:cTn>
                                        <p:tgtEl>
                                          <p:spTgt spid="12"/>
                                        </p:tgtEl>
                                        <p:attrNameLst>
                                          <p:attrName>style.visibility</p:attrName>
                                        </p:attrNameLst>
                                      </p:cBhvr>
                                      <p:to>
                                        <p:strVal val="visible"/>
                                      </p:to>
                                    </p:set>
                                    <p:animEffect transition="in" filter="fade">
                                      <p:cBhvr>
                                        <p:cTn id="1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8" grpId="0"/>
      <p:bldP spid="155" grpId="0"/>
      <p:bldP spid="55" grpId="0"/>
      <p:bldP spid="84" grpId="0"/>
      <p:bldP spid="112" grpId="0"/>
      <p:bldP spid="112" grpId="1"/>
      <p:bldP spid="185" grpId="0" animBg="1"/>
      <p:bldP spid="1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en-US" altLang="zh-CN" b="1" i="0">
                <a:latin typeface="Segoe"/>
                <a:ea typeface="+mn-ea"/>
                <a:cs typeface="+mn-cs"/>
              </a:rPr>
              <a:t>Aero Glass para Servidor de Área de Trabalho Remota</a:t>
            </a:r>
          </a:p>
          <a:p>
            <a:pPr marL="630936" lvl="1" indent="-237744" algn="l" defTabSz="914400">
              <a:lnSpc>
                <a:spcPct val="90000"/>
              </a:lnSpc>
              <a:spcBef>
                <a:spcPts val="384"/>
              </a:spcBef>
              <a:buSzPct val="80000"/>
              <a:buBlip>
                <a:blip r:embed="rId3"/>
              </a:buBlip>
            </a:pPr>
            <a:r>
              <a:rPr lang="en-US" altLang="zh-CN" sz="1600" b="0" i="0">
                <a:latin typeface="Segoe"/>
                <a:ea typeface="+mn-ea"/>
                <a:cs typeface="+mn-cs"/>
              </a:rPr>
              <a:t>Os usuários têm a mesma aparência do Windows 7 ao usar </a:t>
            </a:r>
            <a:br>
              <a:rPr lang="en-US" altLang="zh-CN" sz="1600" b="0" i="0">
                <a:latin typeface="Segoe"/>
                <a:ea typeface="+mn-ea"/>
                <a:cs typeface="+mn-cs"/>
              </a:rPr>
            </a:br>
            <a:r>
              <a:rPr lang="en-US" altLang="zh-CN" sz="1600" b="0" i="0">
                <a:latin typeface="Segoe"/>
                <a:ea typeface="+mn-ea"/>
                <a:cs typeface="+mn-cs"/>
              </a:rPr>
              <a:t>o Servidor de Área de Trabalho Remota</a:t>
            </a:r>
          </a:p>
        </p:txBody>
      </p:sp>
      <p:sp>
        <p:nvSpPr>
          <p:cNvPr id="20" name="Pentagon 19"/>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en-US" altLang="zh-CN" b="1" i="0">
                <a:latin typeface="Segoe"/>
                <a:ea typeface="+mn-ea"/>
                <a:cs typeface="+mn-cs"/>
              </a:rPr>
              <a:t>Conexão de RemoteApp e Área de Trabalho</a:t>
            </a:r>
          </a:p>
          <a:p>
            <a:pPr marL="630936" lvl="1" indent="-237744" algn="l" defTabSz="914400">
              <a:lnSpc>
                <a:spcPct val="90000"/>
              </a:lnSpc>
              <a:spcBef>
                <a:spcPts val="384"/>
              </a:spcBef>
              <a:buSzPct val="80000"/>
              <a:buBlip>
                <a:blip r:embed="rId3"/>
              </a:buBlip>
            </a:pPr>
            <a:r>
              <a:rPr lang="en-US" altLang="zh-CN" sz="1600" b="0" i="0">
                <a:latin typeface="Segoe"/>
                <a:ea typeface="+mn-ea"/>
                <a:cs typeface="+mn-cs"/>
              </a:rPr>
              <a:t>Ícones de RemoteApp e Áreas de Trabalho integrados ao menu Iniciar, etc.</a:t>
            </a:r>
          </a:p>
          <a:p>
            <a:pPr marL="630936" lvl="1" indent="-237744" algn="l" defTabSz="914400">
              <a:lnSpc>
                <a:spcPct val="90000"/>
              </a:lnSpc>
              <a:spcBef>
                <a:spcPts val="384"/>
              </a:spcBef>
              <a:buSzPct val="80000"/>
              <a:buBlip>
                <a:blip r:embed="rId3"/>
              </a:buBlip>
            </a:pPr>
            <a:r>
              <a:rPr lang="en-US" altLang="zh-CN" sz="1600" b="0" i="0">
                <a:latin typeface="Segoe"/>
                <a:ea typeface="+mn-ea"/>
                <a:cs typeface="+mn-cs"/>
              </a:rPr>
              <a:t>Ícones atualizados automaticamente </a:t>
            </a:r>
          </a:p>
        </p:txBody>
      </p:sp>
      <p:sp>
        <p:nvSpPr>
          <p:cNvPr id="21" name="Pentagon 20"/>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en-US" altLang="zh-CN" b="1" i="0">
                <a:latin typeface="Segoe"/>
                <a:ea typeface="+mn-ea"/>
                <a:cs typeface="+mn-cs"/>
              </a:rPr>
              <a:t>Suporte a Multimídia e Entrada de Áudio</a:t>
            </a:r>
          </a:p>
          <a:p>
            <a:pPr marL="630936" lvl="1" indent="-237744" algn="l" defTabSz="914400">
              <a:lnSpc>
                <a:spcPct val="90000"/>
              </a:lnSpc>
              <a:spcBef>
                <a:spcPts val="384"/>
              </a:spcBef>
              <a:buSzPct val="80000"/>
              <a:buBlip>
                <a:blip r:embed="rId3"/>
              </a:buBlip>
            </a:pPr>
            <a:r>
              <a:rPr lang="en-US" altLang="zh-CN" sz="1600" b="0" i="0">
                <a:latin typeface="Segoe"/>
                <a:ea typeface="+mn-ea"/>
                <a:cs typeface="+mn-cs"/>
              </a:rPr>
              <a:t>Experimente o rico redirecionamento de multimídia </a:t>
            </a:r>
          </a:p>
          <a:p>
            <a:pPr marL="630936" lvl="1" indent="-237744" algn="l" defTabSz="914400">
              <a:lnSpc>
                <a:spcPct val="90000"/>
              </a:lnSpc>
              <a:spcBef>
                <a:spcPts val="384"/>
              </a:spcBef>
              <a:buSzPct val="80000"/>
              <a:buBlip>
                <a:blip r:embed="rId3"/>
              </a:buBlip>
            </a:pPr>
            <a:r>
              <a:rPr lang="en-US" altLang="zh-CN" sz="1600" b="0" i="0">
                <a:latin typeface="Segoe"/>
                <a:ea typeface="+mn-ea"/>
                <a:cs typeface="+mn-cs"/>
              </a:rPr>
              <a:t>Use o reconhecimento de fala e as aplicações VoIP. </a:t>
            </a:r>
          </a:p>
        </p:txBody>
      </p:sp>
      <p:sp>
        <p:nvSpPr>
          <p:cNvPr id="22" name="Pentagon 21"/>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pt-BR" altLang="zh-CN" sz="1600" b="1" i="0" smtClean="0">
                <a:latin typeface="Segoe"/>
                <a:ea typeface="+mn-ea"/>
                <a:cs typeface="+mn-cs"/>
              </a:rPr>
              <a:t>Suporte</a:t>
            </a:r>
            <a:r>
              <a:rPr lang="pt-BR" altLang="zh-CN" sz="1600" b="1" i="0" smtClean="0">
                <a:latin typeface="Segoe"/>
                <a:ea typeface="+mn-ea"/>
                <a:cs typeface="+mn-cs"/>
              </a:rPr>
              <a:t> a múltiplos </a:t>
            </a:r>
            <a:r>
              <a:rPr lang="pt-BR" altLang="zh-CN" sz="1600" b="1" i="0" smtClean="0">
                <a:latin typeface="Segoe"/>
                <a:ea typeface="+mn-ea"/>
                <a:cs typeface="+mn-cs"/>
              </a:rPr>
              <a:t>monitores</a:t>
            </a:r>
            <a:endParaRPr lang="pt-BR" altLang="zh-CN" sz="1600" b="1" i="0" smtClean="0">
              <a:latin typeface="Segoe"/>
              <a:ea typeface="+mn-ea"/>
              <a:cs typeface="+mn-cs"/>
            </a:endParaRPr>
          </a:p>
          <a:p>
            <a:pPr marL="630936" lvl="1" indent="-237744" algn="l" defTabSz="914400">
              <a:lnSpc>
                <a:spcPct val="90000"/>
              </a:lnSpc>
              <a:spcBef>
                <a:spcPts val="384"/>
              </a:spcBef>
              <a:buSzPct val="80000"/>
              <a:buBlip>
                <a:blip r:embed="rId3"/>
              </a:buBlip>
            </a:pPr>
            <a:r>
              <a:rPr lang="pt-BR" altLang="zh-CN" sz="1400" b="0" i="0" smtClean="0">
                <a:latin typeface="Segoe"/>
                <a:ea typeface="+mn-ea"/>
                <a:cs typeface="+mn-cs"/>
              </a:rPr>
              <a:t>Use até 10 monitores de qualquer tamanho ou layout com RemoteApp e Áreas de </a:t>
            </a:r>
            <a:r>
              <a:rPr lang="pt-BR" altLang="zh-CN" sz="1400" b="0" i="0" smtClean="0">
                <a:latin typeface="Segoe"/>
                <a:ea typeface="+mn-ea"/>
                <a:cs typeface="+mn-cs"/>
              </a:rPr>
              <a:t>Trabalho</a:t>
            </a:r>
            <a:endParaRPr lang="pt-BR" altLang="zh-CN" sz="1400" b="0" i="0" smtClean="0">
              <a:latin typeface="Segoe"/>
              <a:ea typeface="+mn-ea"/>
              <a:cs typeface="+mn-cs"/>
            </a:endParaRPr>
          </a:p>
          <a:p>
            <a:pPr marL="630936" lvl="1" indent="-237744" algn="l" defTabSz="914400">
              <a:lnSpc>
                <a:spcPct val="90000"/>
              </a:lnSpc>
              <a:spcBef>
                <a:spcPts val="384"/>
              </a:spcBef>
              <a:buSzPct val="80000"/>
              <a:buBlip>
                <a:blip r:embed="rId3"/>
              </a:buBlip>
            </a:pPr>
            <a:r>
              <a:rPr lang="pt-BR" altLang="zh-CN" sz="1400" b="0" i="0" smtClean="0">
                <a:latin typeface="Segoe"/>
                <a:ea typeface="+mn-ea"/>
                <a:cs typeface="+mn-cs"/>
              </a:rPr>
              <a:t>As aplicações se comportam como os usuários esperam – por </a:t>
            </a:r>
            <a:r>
              <a:rPr lang="pt-BR" altLang="zh-CN" sz="1400" b="0" i="0" smtClean="0">
                <a:latin typeface="Segoe"/>
                <a:ea typeface="+mn-ea"/>
                <a:cs typeface="+mn-cs"/>
              </a:rPr>
              <a:t>exemplo</a:t>
            </a:r>
            <a:r>
              <a:rPr lang="pt-BR" altLang="zh-CN" sz="1400" b="0" i="0" smtClean="0">
                <a:latin typeface="Segoe"/>
                <a:ea typeface="+mn-ea"/>
                <a:cs typeface="+mn-cs"/>
              </a:rPr>
              <a:t>, o PowerPoint os instala </a:t>
            </a:r>
            <a:r>
              <a:rPr lang="pt-BR" altLang="zh-CN" sz="1400" b="0" i="0" smtClean="0">
                <a:latin typeface="Segoe"/>
                <a:ea typeface="+mn-ea"/>
                <a:cs typeface="+mn-cs"/>
              </a:rPr>
              <a:t>localmente</a:t>
            </a:r>
            <a:endParaRPr lang="pt-BR" altLang="zh-CN" sz="1400" b="0" i="0">
              <a:latin typeface="Segoe"/>
              <a:ea typeface="+mn-ea"/>
              <a:cs typeface="+mn-cs"/>
            </a:endParaRPr>
          </a:p>
        </p:txBody>
      </p:sp>
      <p:sp>
        <p:nvSpPr>
          <p:cNvPr id="23" name="Pentagon 22"/>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en-US" altLang="zh-CN" b="1" i="0">
                <a:latin typeface="Segoe"/>
                <a:ea typeface="+mn-ea"/>
                <a:cs typeface="+mn-cs"/>
              </a:rPr>
              <a:t>Suporte à Barra de Idiomas do RemoteApp™</a:t>
            </a:r>
          </a:p>
          <a:p>
            <a:pPr marL="630936" lvl="1" indent="-237744" algn="l" defTabSz="914400">
              <a:lnSpc>
                <a:spcPct val="90000"/>
              </a:lnSpc>
              <a:spcBef>
                <a:spcPts val="384"/>
              </a:spcBef>
              <a:buSzPct val="80000"/>
              <a:buBlip>
                <a:blip r:embed="rId3"/>
              </a:buBlip>
            </a:pPr>
            <a:r>
              <a:rPr lang="en-US" altLang="zh-CN" sz="1600" b="0" i="0">
                <a:latin typeface="Segoe"/>
                <a:ea typeface="+mn-ea"/>
                <a:cs typeface="+mn-cs"/>
              </a:rPr>
              <a:t>Configure aplicações que usam outras configurações de idioma (por exemplo, idiomas escritos da direita para a esquerda) utilizando o idioma local</a:t>
            </a:r>
          </a:p>
        </p:txBody>
      </p:sp>
      <p:sp>
        <p:nvSpPr>
          <p:cNvPr id="24" name="Isosceles Triangle 2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26"/>
          <p:cNvGrpSpPr/>
          <p:nvPr/>
        </p:nvGrpSpPr>
        <p:grpSpPr>
          <a:xfrm>
            <a:off x="7813713" y="1156203"/>
            <a:ext cx="1101687" cy="1052934"/>
            <a:chOff x="3833275" y="5137961"/>
            <a:chExt cx="1560124" cy="1330933"/>
          </a:xfrm>
        </p:grpSpPr>
        <p:pic>
          <p:nvPicPr>
            <p:cNvPr id="15" name="Picture 5" descr="\\eventsql\dvd27\Clip_Installer\DVD_ART\Artwork_Imagery\Shapes and Graphics\screen captures\CICS 3270 screen.png"/>
            <p:cNvPicPr>
              <a:picLocks noChangeAspect="1" noChangeArrowheads="1"/>
            </p:cNvPicPr>
            <p:nvPr/>
          </p:nvPicPr>
          <p:blipFill>
            <a:blip r:embed="rId4" cstate="print"/>
            <a:srcRect/>
            <a:stretch>
              <a:fillRect/>
            </a:stretch>
          </p:blipFill>
          <p:spPr bwMode="auto">
            <a:xfrm>
              <a:off x="4271659" y="5137961"/>
              <a:ext cx="931438" cy="630541"/>
            </a:xfrm>
            <a:prstGeom prst="rect">
              <a:avLst/>
            </a:prstGeom>
            <a:noFill/>
          </p:spPr>
        </p:pic>
        <p:pic>
          <p:nvPicPr>
            <p:cNvPr id="16" name="Picture 3" descr="\\eventsql\dvd27\Clip_Installer\DVD_ART\Artwork_Imagery\Shapes and Graphics\screen captures\office screen.png"/>
            <p:cNvPicPr>
              <a:picLocks noChangeAspect="1" noChangeArrowheads="1"/>
            </p:cNvPicPr>
            <p:nvPr/>
          </p:nvPicPr>
          <p:blipFill>
            <a:blip r:embed="rId5" cstate="print"/>
            <a:srcRect/>
            <a:stretch>
              <a:fillRect/>
            </a:stretch>
          </p:blipFill>
          <p:spPr bwMode="auto">
            <a:xfrm>
              <a:off x="3833275" y="5435054"/>
              <a:ext cx="692560" cy="946292"/>
            </a:xfrm>
            <a:prstGeom prst="rect">
              <a:avLst/>
            </a:prstGeom>
            <a:noFill/>
          </p:spPr>
        </p:pic>
        <p:pic>
          <p:nvPicPr>
            <p:cNvPr id="17" name="Picture 4" descr="\\eventsql\dvd27\Clip_Installer\DVD_ART\Artwork_Imagery\Shapes and Graphics\screen captures\vista screen.png"/>
            <p:cNvPicPr>
              <a:picLocks noChangeAspect="1" noChangeArrowheads="1"/>
            </p:cNvPicPr>
            <p:nvPr/>
          </p:nvPicPr>
          <p:blipFill>
            <a:blip r:embed="rId6" cstate="print"/>
            <a:srcRect/>
            <a:stretch>
              <a:fillRect/>
            </a:stretch>
          </p:blipFill>
          <p:spPr bwMode="auto">
            <a:xfrm>
              <a:off x="4601758" y="5389124"/>
              <a:ext cx="791641" cy="1079770"/>
            </a:xfrm>
            <a:prstGeom prst="rect">
              <a:avLst/>
            </a:prstGeom>
            <a:noFill/>
          </p:spPr>
        </p:pic>
      </p:grpSp>
      <p:sp>
        <p:nvSpPr>
          <p:cNvPr id="29" name="Rectangle 2"/>
          <p:cNvSpPr>
            <a:spLocks noGrp="1" noChangeArrowheads="1"/>
          </p:cNvSpPr>
          <p:nvPr>
            <p:ph type="title"/>
          </p:nvPr>
        </p:nvSpPr>
        <p:spPr>
          <a:xfrm>
            <a:off x="228600" y="76200"/>
            <a:ext cx="8650224" cy="609398"/>
          </a:xfrm>
        </p:spPr>
        <p:txBody>
          <a:bodyPr/>
          <a:lstStyle/>
          <a:p>
            <a:pPr algn="l" defTabSz="914400">
              <a:lnSpc>
                <a:spcPct val="90000"/>
              </a:lnSpc>
              <a:spcBef>
                <a:spcPts val="0"/>
              </a:spcBef>
              <a:spcAft>
                <a:spcPts val="0"/>
              </a:spcAft>
              <a:buNone/>
            </a:pPr>
            <a:r>
              <a:rPr lang="en-US" b="0" i="0" spc="-150" dirty="0" err="1">
                <a:effectLst>
                  <a:outerShdw blurRad="50800" dist="38100" dir="2700000" algn="tl">
                    <a:prstClr val="black">
                      <a:alpha val="40000"/>
                    </a:prstClr>
                  </a:outerShdw>
                </a:effectLst>
                <a:latin typeface="Segoe"/>
                <a:ea typeface="+mn-ea"/>
                <a:cs typeface="Arial"/>
              </a:rPr>
              <a:t>RemoteApp</a:t>
            </a:r>
            <a:r>
              <a:rPr lang="en-US" b="0" i="0" spc="-150" dirty="0">
                <a:effectLst>
                  <a:outerShdw blurRad="50800" dist="38100" dir="2700000" algn="tl">
                    <a:prstClr val="black">
                      <a:alpha val="40000"/>
                    </a:prstClr>
                  </a:outerShdw>
                </a:effectLst>
                <a:latin typeface="Segoe"/>
                <a:ea typeface="+mn-ea"/>
                <a:cs typeface="Arial"/>
              </a:rPr>
              <a:t> e </a:t>
            </a:r>
            <a:r>
              <a:rPr lang="en-US" b="0" i="0" spc="-150" dirty="0" err="1">
                <a:effectLst>
                  <a:outerShdw blurRad="50800" dist="38100" dir="2700000" algn="tl">
                    <a:prstClr val="black">
                      <a:alpha val="40000"/>
                    </a:prstClr>
                  </a:outerShdw>
                </a:effectLst>
                <a:latin typeface="Segoe"/>
                <a:ea typeface="+mn-ea"/>
                <a:cs typeface="Arial"/>
              </a:rPr>
              <a:t>Áreas</a:t>
            </a:r>
            <a:r>
              <a:rPr lang="en-US" b="0" i="0" spc="-150" dirty="0">
                <a:effectLst>
                  <a:outerShdw blurRad="50800" dist="38100" dir="2700000" algn="tl">
                    <a:prstClr val="black">
                      <a:alpha val="40000"/>
                    </a:prstClr>
                  </a:outerShdw>
                </a:effectLst>
                <a:latin typeface="Segoe"/>
                <a:ea typeface="+mn-ea"/>
                <a:cs typeface="Arial"/>
              </a:rPr>
              <a:t> de </a:t>
            </a:r>
            <a:r>
              <a:rPr lang="en-US" b="0" i="0" spc="-150" dirty="0" err="1">
                <a:effectLst>
                  <a:outerShdw blurRad="50800" dist="38100" dir="2700000" algn="tl">
                    <a:prstClr val="black">
                      <a:alpha val="40000"/>
                    </a:prstClr>
                  </a:outerShdw>
                </a:effectLst>
                <a:latin typeface="Segoe"/>
                <a:ea typeface="+mn-ea"/>
                <a:cs typeface="Arial"/>
              </a:rPr>
              <a:t>Trabalho</a:t>
            </a:r>
            <a:r>
              <a:rPr lang="en-US" b="0" i="0" spc="-150" dirty="0">
                <a:effectLst>
                  <a:outerShdw blurRad="50800" dist="38100" dir="2700000" algn="tl">
                    <a:prstClr val="black">
                      <a:alpha val="40000"/>
                    </a:prstClr>
                  </a:outerShdw>
                </a:effectLst>
                <a:latin typeface="Segoe"/>
                <a:ea typeface="+mn-ea"/>
                <a:cs typeface="Arial"/>
              </a:rPr>
              <a:t> com </a:t>
            </a:r>
            <a:r>
              <a:rPr lang="en-US" b="0" i="0" spc="-150" dirty="0" err="1">
                <a:effectLst>
                  <a:outerShdw blurRad="50800" dist="38100" dir="2700000" algn="tl">
                    <a:prstClr val="black">
                      <a:alpha val="40000"/>
                    </a:prstClr>
                  </a:outerShdw>
                </a:effectLst>
                <a:latin typeface="Segoe"/>
                <a:ea typeface="+mn-ea"/>
                <a:cs typeface="Arial"/>
              </a:rPr>
              <a:t>Fidelidade</a:t>
            </a:r>
            <a:r>
              <a:rPr lang="en-US" b="0" i="0" spc="-150" dirty="0">
                <a:effectLst>
                  <a:outerShdw blurRad="50800" dist="38100" dir="2700000" algn="tl">
                    <a:prstClr val="black">
                      <a:alpha val="40000"/>
                    </a:prstClr>
                  </a:outerShdw>
                </a:effectLst>
                <a:latin typeface="Segoe"/>
                <a:ea typeface="+mn-ea"/>
                <a:cs typeface="Arial"/>
              </a:rPr>
              <a:t> Total</a:t>
            </a:r>
          </a:p>
        </p:txBody>
      </p:sp>
      <p:grpSp>
        <p:nvGrpSpPr>
          <p:cNvPr id="18" name="Group 17"/>
          <p:cNvGrpSpPr/>
          <p:nvPr/>
        </p:nvGrpSpPr>
        <p:grpSpPr>
          <a:xfrm>
            <a:off x="7831156" y="2133600"/>
            <a:ext cx="1066800" cy="914400"/>
            <a:chOff x="7239000" y="2133600"/>
            <a:chExt cx="1066800" cy="914400"/>
          </a:xfrm>
        </p:grpSpPr>
        <p:pic>
          <p:nvPicPr>
            <p:cNvPr id="1027" name="Picture 3"/>
            <p:cNvPicPr>
              <a:picLocks noChangeAspect="1" noChangeArrowheads="1"/>
            </p:cNvPicPr>
            <p:nvPr/>
          </p:nvPicPr>
          <p:blipFill>
            <a:blip r:embed="rId7" cstate="print"/>
            <a:srcRect/>
            <a:stretch>
              <a:fillRect/>
            </a:stretch>
          </p:blipFill>
          <p:spPr bwMode="auto">
            <a:xfrm>
              <a:off x="7239000" y="2133600"/>
              <a:ext cx="821872" cy="715029"/>
            </a:xfrm>
            <a:prstGeom prst="rect">
              <a:avLst/>
            </a:prstGeom>
            <a:noFill/>
            <a:ln w="9525">
              <a:noFill/>
              <a:miter lim="800000"/>
              <a:headEnd/>
              <a:tailEnd/>
            </a:ln>
            <a:effectLst/>
          </p:spPr>
        </p:pic>
        <p:pic>
          <p:nvPicPr>
            <p:cNvPr id="4099" name="Picture 3" descr="\\eventsql\dvd\Online_ART\DVD_ART34\Artwork_Imagery\Icons - Illustrations\_WINDOWS VISTA ICONS\Video movie film.png"/>
            <p:cNvPicPr>
              <a:picLocks noChangeAspect="1" noChangeArrowheads="1"/>
            </p:cNvPicPr>
            <p:nvPr/>
          </p:nvPicPr>
          <p:blipFill>
            <a:blip r:embed="rId8" cstate="print"/>
            <a:srcRect/>
            <a:stretch>
              <a:fillRect/>
            </a:stretch>
          </p:blipFill>
          <p:spPr bwMode="auto">
            <a:xfrm>
              <a:off x="7696200" y="2438400"/>
              <a:ext cx="609600" cy="609600"/>
            </a:xfrm>
            <a:prstGeom prst="rect">
              <a:avLst/>
            </a:prstGeom>
            <a:noFill/>
          </p:spPr>
        </p:pic>
      </p:grpSp>
      <p:pic>
        <p:nvPicPr>
          <p:cNvPr id="4100" name="Picture 4" descr="\\eventsql\dvd\Online_ART\DVD_ART34\Artwork_Imagery\Icons - Illustrations\screen captures\Windows Vista flip3d screen cool ui.png"/>
          <p:cNvPicPr>
            <a:picLocks noChangeAspect="1" noChangeArrowheads="1"/>
          </p:cNvPicPr>
          <p:nvPr/>
        </p:nvPicPr>
        <p:blipFill>
          <a:blip r:embed="rId9" cstate="print"/>
          <a:srcRect/>
          <a:stretch>
            <a:fillRect/>
          </a:stretch>
        </p:blipFill>
        <p:spPr bwMode="auto">
          <a:xfrm>
            <a:off x="8001000" y="4419600"/>
            <a:ext cx="990600" cy="742950"/>
          </a:xfrm>
          <a:prstGeom prst="rect">
            <a:avLst/>
          </a:prstGeom>
          <a:noFill/>
        </p:spPr>
      </p:pic>
      <p:pic>
        <p:nvPicPr>
          <p:cNvPr id="4101" name="Picture 5" descr="\\eventsql\dvd\Online_ART\DVD_ART34\Artwork_Imagery\Icons - Illustrations\_WINDOWS VISTA ICONS\Connected network sharing.png"/>
          <p:cNvPicPr>
            <a:picLocks noChangeAspect="1" noChangeArrowheads="1"/>
          </p:cNvPicPr>
          <p:nvPr/>
        </p:nvPicPr>
        <p:blipFill>
          <a:blip r:embed="rId10"/>
          <a:srcRect/>
          <a:stretch>
            <a:fillRect/>
          </a:stretch>
        </p:blipFill>
        <p:spPr bwMode="auto">
          <a:xfrm>
            <a:off x="8001000" y="3200400"/>
            <a:ext cx="990600" cy="1023897"/>
          </a:xfrm>
          <a:prstGeom prst="rect">
            <a:avLst/>
          </a:prstGeom>
          <a:noFill/>
        </p:spPr>
      </p:pic>
      <p:pic>
        <p:nvPicPr>
          <p:cNvPr id="4102" name="Picture 6" descr="\\eventsql\dvd\Online_ART\DVD_ART34\Artwork_Imagery\Icons - Illustrations\_WINDOWS VISTA ICONS\Internet globe web world earth.png"/>
          <p:cNvPicPr>
            <a:picLocks noChangeAspect="1" noChangeArrowheads="1"/>
          </p:cNvPicPr>
          <p:nvPr/>
        </p:nvPicPr>
        <p:blipFill>
          <a:blip r:embed="rId11" cstate="print"/>
          <a:srcRect/>
          <a:stretch>
            <a:fillRect/>
          </a:stretch>
        </p:blipFill>
        <p:spPr bwMode="auto">
          <a:xfrm>
            <a:off x="8077200" y="5486400"/>
            <a:ext cx="762000" cy="762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1000"/>
                                        <p:tgtEl>
                                          <p:spTgt spid="410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1000"/>
                                        <p:tgtEl>
                                          <p:spTgt spid="410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fade">
                                      <p:cBhvr>
                                        <p:cTn id="52" dur="1000"/>
                                        <p:tgtEl>
                                          <p:spTgt spid="4102"/>
                                        </p:tgtEl>
                                      </p:cBhvr>
                                    </p:animEffec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 30"/>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pt-BR" altLang="zh-CN" sz="1600" b="1" i="0" dirty="0" err="1" smtClean="0">
                <a:latin typeface="Segoe"/>
                <a:ea typeface="+mn-ea"/>
                <a:cs typeface="+mn-cs"/>
              </a:rPr>
              <a:t>Logon</a:t>
            </a:r>
            <a:r>
              <a:rPr lang="pt-BR" altLang="zh-CN" sz="1600" b="1" i="0" dirty="0" smtClean="0">
                <a:latin typeface="Segoe"/>
                <a:ea typeface="+mn-ea"/>
                <a:cs typeface="+mn-cs"/>
              </a:rPr>
              <a:t> Único Integrado</a:t>
            </a:r>
          </a:p>
          <a:p>
            <a:pPr marL="630936" lvl="1" indent="-237744" algn="l" defTabSz="914400">
              <a:lnSpc>
                <a:spcPct val="90000"/>
              </a:lnSpc>
              <a:spcBef>
                <a:spcPts val="384"/>
              </a:spcBef>
              <a:buSzPct val="80000"/>
              <a:buBlip>
                <a:blip r:embed="rId3"/>
              </a:buBlip>
            </a:pPr>
            <a:r>
              <a:rPr lang="pt-BR" altLang="zh-CN" sz="1400" b="0" i="0" dirty="0" smtClean="0">
                <a:latin typeface="Segoe"/>
                <a:ea typeface="+mn-ea"/>
                <a:cs typeface="+mn-cs"/>
              </a:rPr>
              <a:t>Um </a:t>
            </a:r>
            <a:r>
              <a:rPr lang="pt-BR" altLang="zh-CN" sz="1400" b="0" i="0" dirty="0" err="1" smtClean="0">
                <a:latin typeface="Segoe"/>
                <a:ea typeface="+mn-ea"/>
                <a:cs typeface="+mn-cs"/>
              </a:rPr>
              <a:t>logon</a:t>
            </a:r>
            <a:r>
              <a:rPr lang="pt-BR" altLang="zh-CN" sz="1400" b="0" i="0" dirty="0" smtClean="0">
                <a:latin typeface="Segoe"/>
                <a:ea typeface="+mn-ea"/>
                <a:cs typeface="+mn-cs"/>
              </a:rPr>
              <a:t> único para conexões de </a:t>
            </a:r>
            <a:r>
              <a:rPr lang="pt-BR" altLang="zh-CN" sz="1400" b="0" i="0" dirty="0" err="1" smtClean="0">
                <a:latin typeface="Segoe"/>
                <a:ea typeface="+mn-ea"/>
                <a:cs typeface="+mn-cs"/>
              </a:rPr>
              <a:t>RemoteApp</a:t>
            </a:r>
            <a:r>
              <a:rPr lang="pt-BR" altLang="zh-CN" sz="1400" b="0" i="0" dirty="0" smtClean="0">
                <a:latin typeface="Segoe"/>
                <a:ea typeface="+mn-ea"/>
                <a:cs typeface="+mn-cs"/>
              </a:rPr>
              <a:t> e Área de Trabalho</a:t>
            </a:r>
          </a:p>
          <a:p>
            <a:pPr marL="630936" lvl="1" indent="-237744" algn="l" defTabSz="914400">
              <a:lnSpc>
                <a:spcPct val="90000"/>
              </a:lnSpc>
              <a:spcBef>
                <a:spcPts val="384"/>
              </a:spcBef>
              <a:buSzPct val="80000"/>
              <a:buBlip>
                <a:blip r:embed="rId3"/>
              </a:buBlip>
            </a:pPr>
            <a:r>
              <a:rPr lang="pt-BR" altLang="zh-CN" sz="1400" b="0" i="0" dirty="0" err="1" smtClean="0">
                <a:latin typeface="Segoe"/>
                <a:ea typeface="+mn-ea"/>
                <a:cs typeface="+mn-cs"/>
              </a:rPr>
              <a:t>Logon</a:t>
            </a:r>
            <a:r>
              <a:rPr lang="pt-BR" altLang="zh-CN" sz="1400" b="0" i="0" dirty="0" smtClean="0">
                <a:latin typeface="Segoe"/>
                <a:ea typeface="+mn-ea"/>
                <a:cs typeface="+mn-cs"/>
              </a:rPr>
              <a:t> baseado em formulários para Acesso via Web a </a:t>
            </a:r>
            <a:r>
              <a:rPr lang="pt-BR" altLang="zh-CN" sz="1400" b="0" i="0" dirty="0" err="1" smtClean="0">
                <a:latin typeface="Segoe"/>
                <a:ea typeface="+mn-ea"/>
                <a:cs typeface="+mn-cs"/>
              </a:rPr>
              <a:t>RemoteApp</a:t>
            </a:r>
            <a:r>
              <a:rPr lang="pt-BR" altLang="zh-CN" sz="1400" b="0" i="0" dirty="0" smtClean="0">
                <a:latin typeface="Segoe"/>
                <a:ea typeface="+mn-ea"/>
                <a:cs typeface="+mn-cs"/>
              </a:rPr>
              <a:t> e Área de Trabalho</a:t>
            </a:r>
            <a:endParaRPr lang="pt-BR" altLang="zh-CN" sz="1400" b="0" i="0" dirty="0">
              <a:latin typeface="Segoe"/>
              <a:ea typeface="+mn-ea"/>
              <a:cs typeface="+mn-cs"/>
            </a:endParaRPr>
          </a:p>
        </p:txBody>
      </p:sp>
      <p:sp>
        <p:nvSpPr>
          <p:cNvPr id="32" name="Pentagon 31"/>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pt-BR" altLang="zh-CN" sz="1600" b="1" i="0" smtClean="0">
                <a:latin typeface="Segoe"/>
                <a:ea typeface="+mn-ea"/>
                <a:cs typeface="+mn-cs"/>
              </a:rPr>
              <a:t>RDS e VDI </a:t>
            </a:r>
            <a:r>
              <a:rPr lang="pt-BR" altLang="zh-CN" sz="1600" b="1" i="0" smtClean="0">
                <a:latin typeface="Segoe"/>
                <a:ea typeface="+mn-ea"/>
                <a:cs typeface="+mn-cs"/>
              </a:rPr>
              <a:t>– Uma Solução </a:t>
            </a:r>
            <a:r>
              <a:rPr lang="pt-BR" altLang="zh-CN" sz="1600" b="1" i="0" smtClean="0">
                <a:latin typeface="Segoe"/>
                <a:ea typeface="+mn-ea"/>
                <a:cs typeface="+mn-cs"/>
              </a:rPr>
              <a:t>Integrada</a:t>
            </a:r>
            <a:endParaRPr lang="pt-BR" altLang="zh-CN" sz="1600" b="1" i="0" smtClean="0">
              <a:latin typeface="Segoe"/>
              <a:ea typeface="+mn-ea"/>
              <a:cs typeface="+mn-cs"/>
            </a:endParaRPr>
          </a:p>
          <a:p>
            <a:pPr marL="630936" lvl="1" indent="-237744" algn="l" defTabSz="914400">
              <a:lnSpc>
                <a:spcPct val="90000"/>
              </a:lnSpc>
              <a:spcBef>
                <a:spcPts val="384"/>
              </a:spcBef>
              <a:buSzPct val="80000"/>
              <a:buBlip>
                <a:blip r:embed="rId3"/>
              </a:buBlip>
            </a:pPr>
            <a:r>
              <a:rPr lang="pt-BR" altLang="zh-CN" sz="1400" b="0" i="0" smtClean="0">
                <a:latin typeface="Segoe"/>
                <a:ea typeface="+mn-ea"/>
                <a:cs typeface="+mn-cs"/>
              </a:rPr>
              <a:t>Único agente para conectar usuários a sessões ou máquinas </a:t>
            </a:r>
            <a:r>
              <a:rPr lang="pt-BR" altLang="zh-CN" sz="1400" b="0" i="0" smtClean="0">
                <a:latin typeface="Segoe"/>
                <a:ea typeface="+mn-ea"/>
                <a:cs typeface="+mn-cs"/>
              </a:rPr>
              <a:t>virtuais</a:t>
            </a:r>
            <a:r>
              <a:rPr lang="pt-BR" altLang="zh-CN" sz="1400" b="0" i="0" smtClean="0">
                <a:latin typeface="Segoe"/>
                <a:ea typeface="+mn-ea"/>
                <a:cs typeface="+mn-cs"/>
              </a:rPr>
              <a:t>, </a:t>
            </a:r>
            <a:br>
              <a:rPr lang="pt-BR" altLang="zh-CN" sz="1400" b="0" i="0" smtClean="0">
                <a:latin typeface="Segoe"/>
                <a:ea typeface="+mn-ea"/>
                <a:cs typeface="+mn-cs"/>
              </a:rPr>
            </a:br>
            <a:r>
              <a:rPr lang="pt-BR" altLang="zh-CN" sz="1400" b="0" i="0" smtClean="0">
                <a:latin typeface="Segoe"/>
                <a:ea typeface="+mn-ea"/>
                <a:cs typeface="+mn-cs"/>
              </a:rPr>
              <a:t>solução pronta para uso em cenários de VDI com </a:t>
            </a:r>
            <a:r>
              <a:rPr lang="pt-BR" altLang="zh-CN" sz="1400" b="0" i="0" smtClean="0">
                <a:latin typeface="Segoe"/>
                <a:ea typeface="+mn-ea"/>
                <a:cs typeface="+mn-cs"/>
              </a:rPr>
              <a:t>Hyper-V</a:t>
            </a:r>
            <a:endParaRPr lang="pt-BR" altLang="zh-CN" sz="1400" b="0" i="0">
              <a:latin typeface="Segoe"/>
              <a:ea typeface="+mn-ea"/>
              <a:cs typeface="+mn-cs"/>
            </a:endParaRPr>
          </a:p>
        </p:txBody>
      </p:sp>
      <p:sp>
        <p:nvSpPr>
          <p:cNvPr id="33" name="Pentagon 32"/>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pt-BR" altLang="zh-CN" sz="1600" b="1" i="0" smtClean="0">
                <a:latin typeface="Segoe"/>
                <a:ea typeface="+mn-ea"/>
                <a:cs typeface="+mn-cs"/>
              </a:rPr>
              <a:t>Conexão</a:t>
            </a:r>
            <a:r>
              <a:rPr lang="pt-BR" altLang="zh-CN" sz="1600" b="1" i="0" smtClean="0">
                <a:latin typeface="Segoe"/>
                <a:ea typeface="+mn-ea"/>
                <a:cs typeface="+mn-cs"/>
              </a:rPr>
              <a:t> de RemoteApp e Área de </a:t>
            </a:r>
            <a:r>
              <a:rPr lang="pt-BR" altLang="zh-CN" sz="1600" b="1" i="0" smtClean="0">
                <a:latin typeface="Segoe"/>
                <a:ea typeface="+mn-ea"/>
                <a:cs typeface="+mn-cs"/>
              </a:rPr>
              <a:t>Trabalho</a:t>
            </a:r>
            <a:endParaRPr lang="pt-BR" altLang="zh-CN" sz="1600" b="1" i="0" smtClean="0">
              <a:latin typeface="Segoe"/>
              <a:ea typeface="+mn-ea"/>
              <a:cs typeface="+mn-cs"/>
            </a:endParaRPr>
          </a:p>
          <a:p>
            <a:pPr marL="630936" lvl="1" indent="-237744" algn="l" defTabSz="914400">
              <a:lnSpc>
                <a:spcPct val="90000"/>
              </a:lnSpc>
              <a:spcBef>
                <a:spcPts val="384"/>
              </a:spcBef>
              <a:buSzPct val="80000"/>
              <a:buBlip>
                <a:blip r:embed="rId3"/>
              </a:buBlip>
            </a:pPr>
            <a:r>
              <a:rPr lang="pt-BR" altLang="zh-CN" sz="1400" b="0" i="0" smtClean="0">
                <a:latin typeface="Segoe"/>
                <a:ea typeface="+mn-ea"/>
                <a:cs typeface="+mn-cs"/>
              </a:rPr>
              <a:t>Lista centralmente gerenciada de aplicações e áreas de trabalho </a:t>
            </a:r>
            <a:r>
              <a:rPr lang="pt-BR" altLang="zh-CN" sz="1400" b="0" i="0" smtClean="0">
                <a:latin typeface="Segoe"/>
                <a:ea typeface="+mn-ea"/>
                <a:cs typeface="+mn-cs"/>
              </a:rPr>
              <a:t>(</a:t>
            </a:r>
            <a:r>
              <a:rPr lang="pt-BR" altLang="zh-CN" sz="1400" b="0" i="0" smtClean="0">
                <a:latin typeface="Segoe"/>
                <a:ea typeface="+mn-ea"/>
                <a:cs typeface="+mn-cs"/>
              </a:rPr>
              <a:t>RDS e </a:t>
            </a:r>
            <a:r>
              <a:rPr lang="pt-BR" altLang="zh-CN" sz="1400" b="0" i="0" smtClean="0">
                <a:latin typeface="Segoe"/>
                <a:ea typeface="+mn-ea"/>
                <a:cs typeface="+mn-cs"/>
              </a:rPr>
              <a:t>VDI)</a:t>
            </a:r>
            <a:endParaRPr lang="pt-BR" altLang="zh-CN" sz="1400" b="0" i="0" smtClean="0">
              <a:latin typeface="Segoe"/>
              <a:ea typeface="+mn-ea"/>
              <a:cs typeface="+mn-cs"/>
            </a:endParaRPr>
          </a:p>
          <a:p>
            <a:pPr marL="630936" lvl="1" indent="-237744" algn="l" defTabSz="914400">
              <a:lnSpc>
                <a:spcPct val="90000"/>
              </a:lnSpc>
              <a:spcBef>
                <a:spcPts val="384"/>
              </a:spcBef>
              <a:buSzPct val="80000"/>
              <a:buBlip>
                <a:blip r:embed="rId3"/>
              </a:buBlip>
            </a:pPr>
            <a:r>
              <a:rPr lang="pt-BR" altLang="zh-CN" sz="1400" b="0" i="0" smtClean="0">
                <a:latin typeface="Segoe"/>
                <a:ea typeface="+mn-ea"/>
                <a:cs typeface="+mn-cs"/>
              </a:rPr>
              <a:t>Automaticamente </a:t>
            </a:r>
            <a:r>
              <a:rPr lang="pt-BR" altLang="zh-CN" sz="1400" b="0" i="0" smtClean="0">
                <a:latin typeface="Segoe"/>
                <a:ea typeface="+mn-ea"/>
                <a:cs typeface="+mn-cs"/>
              </a:rPr>
              <a:t>publicada</a:t>
            </a:r>
            <a:r>
              <a:rPr lang="pt-BR" altLang="zh-CN" sz="1400" b="0" i="0" smtClean="0">
                <a:latin typeface="Segoe"/>
                <a:ea typeface="+mn-ea"/>
                <a:cs typeface="+mn-cs"/>
              </a:rPr>
              <a:t>, atualizada e integrada com o Windows </a:t>
            </a:r>
            <a:r>
              <a:rPr lang="pt-BR" altLang="zh-CN" sz="1400" b="0" i="0" smtClean="0">
                <a:latin typeface="Segoe"/>
                <a:ea typeface="+mn-ea"/>
                <a:cs typeface="+mn-cs"/>
              </a:rPr>
              <a:t>7</a:t>
            </a:r>
            <a:endParaRPr lang="pt-BR" altLang="zh-CN" sz="1400" b="0" i="0">
              <a:latin typeface="Segoe"/>
              <a:ea typeface="+mn-ea"/>
              <a:cs typeface="+mn-cs"/>
            </a:endParaRPr>
          </a:p>
        </p:txBody>
      </p:sp>
      <p:sp>
        <p:nvSpPr>
          <p:cNvPr id="34" name="Pentagon 33"/>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pt-BR" altLang="zh-CN" sz="1600" b="1" i="0" dirty="0" smtClean="0">
                <a:latin typeface="Segoe"/>
                <a:ea typeface="+mn-ea"/>
                <a:cs typeface="+mn-cs"/>
              </a:rPr>
              <a:t>Acesso via Web a </a:t>
            </a:r>
            <a:r>
              <a:rPr lang="pt-BR" altLang="zh-CN" sz="1600" b="1" i="0" dirty="0" err="1" smtClean="0">
                <a:latin typeface="Segoe"/>
                <a:ea typeface="+mn-ea"/>
                <a:cs typeface="+mn-cs"/>
              </a:rPr>
              <a:t>RemoteApp</a:t>
            </a:r>
            <a:r>
              <a:rPr lang="pt-BR" altLang="zh-CN" sz="1600" b="1" i="0" dirty="0" smtClean="0">
                <a:latin typeface="Segoe"/>
                <a:ea typeface="+mn-ea"/>
                <a:cs typeface="+mn-cs"/>
              </a:rPr>
              <a:t> e Área de Trabalho</a:t>
            </a:r>
          </a:p>
          <a:p>
            <a:pPr marL="630936" lvl="1" indent="-237744" algn="l" defTabSz="914400">
              <a:lnSpc>
                <a:spcPct val="90000"/>
              </a:lnSpc>
              <a:spcBef>
                <a:spcPts val="384"/>
              </a:spcBef>
              <a:buSzPct val="80000"/>
              <a:buBlip>
                <a:blip r:embed="rId3"/>
              </a:buBlip>
            </a:pPr>
            <a:r>
              <a:rPr lang="pt-BR" altLang="zh-CN" sz="1400" b="0" i="0" dirty="0" smtClean="0">
                <a:latin typeface="Segoe"/>
                <a:ea typeface="+mn-ea"/>
                <a:cs typeface="+mn-cs"/>
              </a:rPr>
              <a:t>Integrado com ferramentas de gerenciamento de Conexão a </a:t>
            </a:r>
            <a:r>
              <a:rPr lang="pt-BR" altLang="zh-CN" sz="1400" b="0" i="0" dirty="0" err="1" smtClean="0">
                <a:latin typeface="Segoe"/>
                <a:ea typeface="+mn-ea"/>
                <a:cs typeface="+mn-cs"/>
              </a:rPr>
              <a:t>RemoteApp</a:t>
            </a:r>
            <a:r>
              <a:rPr lang="pt-BR" altLang="zh-CN" sz="1400" b="0" i="0" dirty="0" smtClean="0">
                <a:latin typeface="Segoe"/>
                <a:ea typeface="+mn-ea"/>
                <a:cs typeface="+mn-cs"/>
              </a:rPr>
              <a:t> e Área de Trabalho</a:t>
            </a:r>
          </a:p>
          <a:p>
            <a:pPr marL="630936" lvl="1" indent="-237744" algn="l" defTabSz="914400">
              <a:lnSpc>
                <a:spcPct val="90000"/>
              </a:lnSpc>
              <a:spcBef>
                <a:spcPts val="384"/>
              </a:spcBef>
              <a:buSzPct val="80000"/>
              <a:buBlip>
                <a:blip r:embed="rId3"/>
              </a:buBlip>
            </a:pPr>
            <a:r>
              <a:rPr lang="pt-BR" altLang="zh-CN" sz="1400" b="0" i="0" dirty="0" smtClean="0">
                <a:latin typeface="Segoe"/>
                <a:ea typeface="+mn-ea"/>
                <a:cs typeface="+mn-cs"/>
              </a:rPr>
              <a:t>Fornece acesso a aplicações e áreas de trabalho do Windows 7, Vista e XP</a:t>
            </a:r>
            <a:endParaRPr lang="pt-BR" altLang="zh-CN" sz="1400" b="0" i="0" dirty="0">
              <a:latin typeface="Segoe"/>
              <a:ea typeface="+mn-ea"/>
              <a:cs typeface="+mn-cs"/>
            </a:endParaRPr>
          </a:p>
        </p:txBody>
      </p:sp>
      <p:sp>
        <p:nvSpPr>
          <p:cNvPr id="35" name="Pentagon 34"/>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685800" indent="-347472" algn="l" defTabSz="914400">
              <a:lnSpc>
                <a:spcPct val="90000"/>
              </a:lnSpc>
              <a:spcBef>
                <a:spcPts val="0"/>
              </a:spcBef>
              <a:buNone/>
            </a:pPr>
            <a:r>
              <a:rPr lang="pt-BR" altLang="zh-CN" sz="1600" b="1" i="0" dirty="0" smtClean="0">
                <a:latin typeface="Segoe"/>
                <a:ea typeface="+mn-ea"/>
                <a:cs typeface="+mn-cs"/>
              </a:rPr>
              <a:t>Gateway de Área de Trabalho Remota</a:t>
            </a:r>
          </a:p>
          <a:p>
            <a:pPr marL="630936" lvl="1" indent="-237744" algn="l" defTabSz="914400">
              <a:lnSpc>
                <a:spcPct val="90000"/>
              </a:lnSpc>
              <a:spcBef>
                <a:spcPts val="384"/>
              </a:spcBef>
              <a:buSzPct val="80000"/>
              <a:buBlip>
                <a:blip r:embed="rId3"/>
              </a:buBlip>
            </a:pPr>
            <a:r>
              <a:rPr lang="pt-BR" altLang="zh-CN" sz="1400" b="0" i="0" dirty="0" smtClean="0">
                <a:latin typeface="Segoe"/>
                <a:ea typeface="+mn-ea"/>
                <a:cs typeface="+mn-cs"/>
              </a:rPr>
              <a:t>Tempo limite de ociosidade e de sessão para aplicar atualização de autorizações e diretivas</a:t>
            </a:r>
          </a:p>
          <a:p>
            <a:pPr marL="630936" lvl="1" indent="-237744" algn="l" defTabSz="914400">
              <a:lnSpc>
                <a:spcPct val="90000"/>
              </a:lnSpc>
              <a:spcBef>
                <a:spcPts val="384"/>
              </a:spcBef>
              <a:buSzPct val="80000"/>
              <a:buBlip>
                <a:blip r:embed="rId3"/>
              </a:buBlip>
            </a:pPr>
            <a:r>
              <a:rPr lang="pt-BR" altLang="zh-CN" sz="1400" b="0" i="0" dirty="0" smtClean="0">
                <a:latin typeface="Segoe"/>
                <a:ea typeface="+mn-ea"/>
                <a:cs typeface="+mn-cs"/>
              </a:rPr>
              <a:t>Autenticação </a:t>
            </a:r>
            <a:r>
              <a:rPr lang="pt-BR" altLang="zh-CN" sz="1400" b="0" i="0" dirty="0" err="1" smtClean="0">
                <a:latin typeface="Segoe"/>
                <a:ea typeface="+mn-ea"/>
                <a:cs typeface="+mn-cs"/>
              </a:rPr>
              <a:t>conectável</a:t>
            </a:r>
            <a:r>
              <a:rPr lang="pt-BR" altLang="zh-CN" sz="1400" b="0" i="0" dirty="0" smtClean="0">
                <a:latin typeface="Segoe"/>
                <a:ea typeface="+mn-ea"/>
                <a:cs typeface="+mn-cs"/>
              </a:rPr>
              <a:t> e autenticação de consentimento</a:t>
            </a:r>
            <a:endParaRPr lang="pt-BR" altLang="zh-CN" sz="1400" b="0" i="0" dirty="0">
              <a:latin typeface="Segoe"/>
              <a:ea typeface="+mn-ea"/>
              <a:cs typeface="+mn-cs"/>
            </a:endParaRPr>
          </a:p>
        </p:txBody>
      </p:sp>
      <p:sp>
        <p:nvSpPr>
          <p:cNvPr id="36" name="Isosceles Triangle 3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8" name="Picture 4" descr="\\eventsql\dvd27\Clip_Installer\DVD_ART\Artwork_Imagery\Shapes and Graphics\Map Globe\Connected icon NEW.png"/>
          <p:cNvPicPr>
            <a:picLocks noChangeAspect="1" noChangeArrowheads="1"/>
          </p:cNvPicPr>
          <p:nvPr/>
        </p:nvPicPr>
        <p:blipFill>
          <a:blip r:embed="rId4" cstate="print"/>
          <a:srcRect/>
          <a:stretch>
            <a:fillRect/>
          </a:stretch>
        </p:blipFill>
        <p:spPr bwMode="auto">
          <a:xfrm>
            <a:off x="7730889" y="1206886"/>
            <a:ext cx="921222" cy="698114"/>
          </a:xfrm>
          <a:prstGeom prst="rect">
            <a:avLst/>
          </a:prstGeom>
          <a:noFill/>
        </p:spPr>
      </p:pic>
      <p:sp>
        <p:nvSpPr>
          <p:cNvPr id="29" name="Rectangle 2"/>
          <p:cNvSpPr>
            <a:spLocks noGrp="1" noChangeArrowheads="1"/>
          </p:cNvSpPr>
          <p:nvPr>
            <p:ph type="title"/>
          </p:nvPr>
        </p:nvSpPr>
        <p:spPr>
          <a:xfrm>
            <a:off x="347472" y="191326"/>
            <a:ext cx="8650224" cy="609398"/>
          </a:xfrm>
        </p:spPr>
        <p:txBody>
          <a:bodyPr/>
          <a:lstStyle/>
          <a:p>
            <a:pPr algn="l" defTabSz="914400">
              <a:lnSpc>
                <a:spcPct val="90000"/>
              </a:lnSpc>
              <a:spcBef>
                <a:spcPts val="0"/>
              </a:spcBef>
              <a:spcAft>
                <a:spcPts val="0"/>
              </a:spcAft>
              <a:buNone/>
            </a:pPr>
            <a:r>
              <a:rPr lang="en-US" sz="4400" b="0" i="0" spc="-150">
                <a:effectLst>
                  <a:outerShdw blurRad="50800" dist="38100" dir="2700000" algn="tl">
                    <a:prstClr val="black">
                      <a:alpha val="40000"/>
                    </a:prstClr>
                  </a:outerShdw>
                </a:effectLst>
                <a:latin typeface="Segoe"/>
                <a:ea typeface="+mn-ea"/>
                <a:cs typeface="Arial"/>
              </a:rPr>
              <a:t>Acesso a Aplicações Remotas</a:t>
            </a:r>
          </a:p>
        </p:txBody>
      </p:sp>
      <p:grpSp>
        <p:nvGrpSpPr>
          <p:cNvPr id="2" name="Group 12"/>
          <p:cNvGrpSpPr/>
          <p:nvPr/>
        </p:nvGrpSpPr>
        <p:grpSpPr>
          <a:xfrm>
            <a:off x="8001000" y="4343400"/>
            <a:ext cx="685800" cy="1016875"/>
            <a:chOff x="9144000" y="4038600"/>
            <a:chExt cx="533400" cy="790903"/>
          </a:xfrm>
        </p:grpSpPr>
        <p:pic>
          <p:nvPicPr>
            <p:cNvPr id="3075" name="Picture 3" descr="\\eventsql\dvd\Online_ART\DVD_ART34\Artwork_Imagery\Icons - Illustrations\_WINDOWS SERVER ICONS\Security\Lock locked secure security.png"/>
            <p:cNvPicPr>
              <a:picLocks noChangeAspect="1" noChangeArrowheads="1"/>
            </p:cNvPicPr>
            <p:nvPr/>
          </p:nvPicPr>
          <p:blipFill>
            <a:blip r:embed="rId5" cstate="print"/>
            <a:srcRect/>
            <a:stretch>
              <a:fillRect/>
            </a:stretch>
          </p:blipFill>
          <p:spPr bwMode="auto">
            <a:xfrm>
              <a:off x="9144000" y="4038600"/>
              <a:ext cx="469927" cy="690563"/>
            </a:xfrm>
            <a:prstGeom prst="rect">
              <a:avLst/>
            </a:prstGeom>
            <a:noFill/>
          </p:spPr>
        </p:pic>
        <p:pic>
          <p:nvPicPr>
            <p:cNvPr id="3074" name="Picture 2" descr="\\eventsql\dvd\Online_ART\DVD_ART34\Artwork_Imagery\Icons - Illustrations\_WINDOWS SERVER ICONS\Security\Keys Key secure lock security.png"/>
            <p:cNvPicPr>
              <a:picLocks noChangeAspect="1" noChangeArrowheads="1"/>
            </p:cNvPicPr>
            <p:nvPr/>
          </p:nvPicPr>
          <p:blipFill>
            <a:blip r:embed="rId6" cstate="print"/>
            <a:srcRect/>
            <a:stretch>
              <a:fillRect/>
            </a:stretch>
          </p:blipFill>
          <p:spPr bwMode="auto">
            <a:xfrm>
              <a:off x="9372600" y="4495800"/>
              <a:ext cx="304800" cy="333703"/>
            </a:xfrm>
            <a:prstGeom prst="rect">
              <a:avLst/>
            </a:prstGeom>
            <a:noFill/>
          </p:spPr>
        </p:pic>
      </p:grpSp>
      <p:grpSp>
        <p:nvGrpSpPr>
          <p:cNvPr id="17" name="Group 16"/>
          <p:cNvGrpSpPr/>
          <p:nvPr/>
        </p:nvGrpSpPr>
        <p:grpSpPr>
          <a:xfrm>
            <a:off x="7620000" y="1996145"/>
            <a:ext cx="1143000" cy="1280455"/>
            <a:chOff x="7543800" y="1996145"/>
            <a:chExt cx="1143000" cy="1280455"/>
          </a:xfrm>
        </p:grpSpPr>
        <p:pic>
          <p:nvPicPr>
            <p:cNvPr id="3078" name="Picture 6" descr="\\eventsql\dvd\Online_ART\DVD_ART34\Artwork_Imagery\Icons - Illustrations\_WINDOWS VISTA ICONS\Network networked connected sharing.png"/>
            <p:cNvPicPr>
              <a:picLocks noChangeAspect="1" noChangeArrowheads="1"/>
            </p:cNvPicPr>
            <p:nvPr/>
          </p:nvPicPr>
          <p:blipFill>
            <a:blip r:embed="rId7"/>
            <a:srcRect/>
            <a:stretch>
              <a:fillRect/>
            </a:stretch>
          </p:blipFill>
          <p:spPr bwMode="auto">
            <a:xfrm>
              <a:off x="7543800" y="1996145"/>
              <a:ext cx="990600" cy="990600"/>
            </a:xfrm>
            <a:prstGeom prst="rect">
              <a:avLst/>
            </a:prstGeom>
            <a:noFill/>
          </p:spPr>
        </p:pic>
        <p:pic>
          <p:nvPicPr>
            <p:cNvPr id="3079" name="Picture 7" descr="\\eventsql\dvd\Online_ART\DVD_ART34\Artwork_Imagery\Icons - Illustrations\screen captures\office screen.png"/>
            <p:cNvPicPr>
              <a:picLocks noChangeAspect="1" noChangeArrowheads="1"/>
            </p:cNvPicPr>
            <p:nvPr/>
          </p:nvPicPr>
          <p:blipFill>
            <a:blip r:embed="rId8" cstate="print"/>
            <a:srcRect/>
            <a:stretch>
              <a:fillRect/>
            </a:stretch>
          </p:blipFill>
          <p:spPr bwMode="auto">
            <a:xfrm>
              <a:off x="8237649" y="2662895"/>
              <a:ext cx="449151" cy="613705"/>
            </a:xfrm>
            <a:prstGeom prst="rect">
              <a:avLst/>
            </a:prstGeom>
            <a:noFill/>
          </p:spPr>
        </p:pic>
      </p:grpSp>
      <p:pic>
        <p:nvPicPr>
          <p:cNvPr id="3080" name="Picture 8" descr="\\eventsql\dvd\Online_ART\DVD_ART34\Artwork_Imagery\Icons - Illustrations\screen captures\Windows vista screen.png"/>
          <p:cNvPicPr>
            <a:picLocks noChangeAspect="1" noChangeArrowheads="1"/>
          </p:cNvPicPr>
          <p:nvPr/>
        </p:nvPicPr>
        <p:blipFill>
          <a:blip r:embed="rId9" cstate="print"/>
          <a:srcRect/>
          <a:stretch>
            <a:fillRect/>
          </a:stretch>
        </p:blipFill>
        <p:spPr bwMode="auto">
          <a:xfrm>
            <a:off x="7795649" y="2681945"/>
            <a:ext cx="427146" cy="582613"/>
          </a:xfrm>
          <a:prstGeom prst="rect">
            <a:avLst/>
          </a:prstGeom>
          <a:noFill/>
        </p:spPr>
      </p:pic>
      <p:pic>
        <p:nvPicPr>
          <p:cNvPr id="3081" name="Picture 9" descr="\\eventsql\dvd\Online_ART\DVD_ART34\Artwork_Imagery\Icons - Illustrations\_WINDOWS VISTA ICONS\Firewall fire wall secure security.png"/>
          <p:cNvPicPr>
            <a:picLocks noChangeAspect="1" noChangeArrowheads="1"/>
          </p:cNvPicPr>
          <p:nvPr/>
        </p:nvPicPr>
        <p:blipFill>
          <a:blip r:embed="rId10" cstate="print"/>
          <a:srcRect/>
          <a:stretch>
            <a:fillRect/>
          </a:stretch>
        </p:blipFill>
        <p:spPr bwMode="auto">
          <a:xfrm>
            <a:off x="7734300" y="5410200"/>
            <a:ext cx="914400" cy="914400"/>
          </a:xfrm>
          <a:prstGeom prst="rect">
            <a:avLst/>
          </a:prstGeom>
          <a:noFill/>
        </p:spPr>
      </p:pic>
      <p:grpSp>
        <p:nvGrpSpPr>
          <p:cNvPr id="18" name="Group 17"/>
          <p:cNvGrpSpPr/>
          <p:nvPr/>
        </p:nvGrpSpPr>
        <p:grpSpPr>
          <a:xfrm>
            <a:off x="7543800" y="3200400"/>
            <a:ext cx="1295400" cy="1070174"/>
            <a:chOff x="3810000" y="4267200"/>
            <a:chExt cx="1816100" cy="1500342"/>
          </a:xfrm>
        </p:grpSpPr>
        <p:grpSp>
          <p:nvGrpSpPr>
            <p:cNvPr id="19" name="Group 33"/>
            <p:cNvGrpSpPr/>
            <p:nvPr/>
          </p:nvGrpSpPr>
          <p:grpSpPr>
            <a:xfrm>
              <a:off x="3810000" y="4267200"/>
              <a:ext cx="1066800" cy="1066800"/>
              <a:chOff x="3810000" y="2362200"/>
              <a:chExt cx="1066800" cy="1066800"/>
            </a:xfrm>
          </p:grpSpPr>
          <p:pic>
            <p:nvPicPr>
              <p:cNvPr id="27" name="Picture 4" descr="C:\Courses\Icons Windows Vista\Computer.png"/>
              <p:cNvPicPr>
                <a:picLocks noChangeAspect="1" noChangeArrowheads="1"/>
              </p:cNvPicPr>
              <p:nvPr/>
            </p:nvPicPr>
            <p:blipFill>
              <a:blip r:embed="rId11" cstate="print"/>
              <a:srcRect/>
              <a:stretch>
                <a:fillRect/>
              </a:stretch>
            </p:blipFill>
            <p:spPr bwMode="auto">
              <a:xfrm>
                <a:off x="3810000" y="2362200"/>
                <a:ext cx="1066800" cy="1066800"/>
              </a:xfrm>
              <a:prstGeom prst="rect">
                <a:avLst/>
              </a:prstGeom>
              <a:noFill/>
            </p:spPr>
          </p:pic>
          <p:pic>
            <p:nvPicPr>
              <p:cNvPr id="30" name="Picture 5" descr="C:\Courses\Icons Windows Vista\imageres.dll_I003b_0409.png"/>
              <p:cNvPicPr>
                <a:picLocks noChangeAspect="1" noChangeArrowheads="1"/>
              </p:cNvPicPr>
              <p:nvPr/>
            </p:nvPicPr>
            <p:blipFill>
              <a:blip r:embed="rId12" cstate="print"/>
              <a:srcRect/>
              <a:stretch>
                <a:fillRect/>
              </a:stretch>
            </p:blipFill>
            <p:spPr bwMode="auto">
              <a:xfrm>
                <a:off x="3810000" y="2895600"/>
                <a:ext cx="533400" cy="533400"/>
              </a:xfrm>
              <a:prstGeom prst="rect">
                <a:avLst/>
              </a:prstGeom>
              <a:noFill/>
            </p:spPr>
          </p:pic>
        </p:grpSp>
        <p:grpSp>
          <p:nvGrpSpPr>
            <p:cNvPr id="20" name="Group 34"/>
            <p:cNvGrpSpPr/>
            <p:nvPr/>
          </p:nvGrpSpPr>
          <p:grpSpPr>
            <a:xfrm>
              <a:off x="4800600" y="4267200"/>
              <a:ext cx="825500" cy="946486"/>
              <a:chOff x="3365500" y="4158914"/>
              <a:chExt cx="825500" cy="946486"/>
            </a:xfrm>
          </p:grpSpPr>
          <p:pic>
            <p:nvPicPr>
              <p:cNvPr id="25" name="Picture 6" descr="C:\Courses\Icons Windows Vista\Server.png"/>
              <p:cNvPicPr>
                <a:picLocks noChangeAspect="1" noChangeArrowheads="1"/>
              </p:cNvPicPr>
              <p:nvPr/>
            </p:nvPicPr>
            <p:blipFill>
              <a:blip r:embed="rId13" cstate="print"/>
              <a:srcRect/>
              <a:stretch>
                <a:fillRect/>
              </a:stretch>
            </p:blipFill>
            <p:spPr bwMode="auto">
              <a:xfrm>
                <a:off x="3365500" y="4158914"/>
                <a:ext cx="673100" cy="921085"/>
              </a:xfrm>
              <a:prstGeom prst="rect">
                <a:avLst/>
              </a:prstGeom>
              <a:noFill/>
            </p:spPr>
          </p:pic>
          <p:pic>
            <p:nvPicPr>
              <p:cNvPr id="26" name="Picture 5" descr="C:\Courses\Icons Windows Vista\imageres.dll_I003b_0409.png"/>
              <p:cNvPicPr>
                <a:picLocks noChangeAspect="1" noChangeArrowheads="1"/>
              </p:cNvPicPr>
              <p:nvPr/>
            </p:nvPicPr>
            <p:blipFill>
              <a:blip r:embed="rId12" cstate="print"/>
              <a:srcRect/>
              <a:stretch>
                <a:fillRect/>
              </a:stretch>
            </p:blipFill>
            <p:spPr bwMode="auto">
              <a:xfrm>
                <a:off x="3657600" y="4572000"/>
                <a:ext cx="533400" cy="533400"/>
              </a:xfrm>
              <a:prstGeom prst="rect">
                <a:avLst/>
              </a:prstGeom>
              <a:noFill/>
            </p:spPr>
          </p:pic>
        </p:grpSp>
        <p:grpSp>
          <p:nvGrpSpPr>
            <p:cNvPr id="21" name="Group 32"/>
            <p:cNvGrpSpPr/>
            <p:nvPr/>
          </p:nvGrpSpPr>
          <p:grpSpPr>
            <a:xfrm>
              <a:off x="4114800" y="4876800"/>
              <a:ext cx="1066800" cy="890742"/>
              <a:chOff x="4495800" y="2971800"/>
              <a:chExt cx="1066800" cy="890742"/>
            </a:xfrm>
          </p:grpSpPr>
          <p:pic>
            <p:nvPicPr>
              <p:cNvPr id="22" name="Picture 2" descr="C:\Courses\Icons Windows Vista\Mobility.png"/>
              <p:cNvPicPr>
                <a:picLocks noChangeAspect="1" noChangeArrowheads="1"/>
              </p:cNvPicPr>
              <p:nvPr/>
            </p:nvPicPr>
            <p:blipFill>
              <a:blip r:embed="rId14" cstate="print"/>
              <a:srcRect/>
              <a:stretch>
                <a:fillRect/>
              </a:stretch>
            </p:blipFill>
            <p:spPr bwMode="auto">
              <a:xfrm>
                <a:off x="4495800" y="2971800"/>
                <a:ext cx="1019175" cy="890742"/>
              </a:xfrm>
              <a:prstGeom prst="rect">
                <a:avLst/>
              </a:prstGeom>
              <a:noFill/>
            </p:spPr>
          </p:pic>
          <p:pic>
            <p:nvPicPr>
              <p:cNvPr id="24" name="Picture 5" descr="C:\Courses\Icons Windows Vista\imageres.dll_I003b_0409.png"/>
              <p:cNvPicPr>
                <a:picLocks noChangeAspect="1" noChangeArrowheads="1"/>
              </p:cNvPicPr>
              <p:nvPr/>
            </p:nvPicPr>
            <p:blipFill>
              <a:blip r:embed="rId12" cstate="print"/>
              <a:srcRect/>
              <a:stretch>
                <a:fillRect/>
              </a:stretch>
            </p:blipFill>
            <p:spPr bwMode="auto">
              <a:xfrm>
                <a:off x="5029200" y="3276600"/>
                <a:ext cx="533400" cy="533400"/>
              </a:xfrm>
              <a:prstGeom prst="rect">
                <a:avLst/>
              </a:prstGeom>
              <a:noFill/>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1+#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081"/>
                                        </p:tgtEl>
                                        <p:attrNameLst>
                                          <p:attrName>style.visibility</p:attrName>
                                        </p:attrNameLst>
                                      </p:cBhvr>
                                      <p:to>
                                        <p:strVal val="visible"/>
                                      </p:to>
                                    </p:set>
                                    <p:animEffect transition="in" filter="fade">
                                      <p:cBhvr>
                                        <p:cTn id="52" dur="1000"/>
                                        <p:tgtEl>
                                          <p:spTgt spid="3081"/>
                                        </p:tgtEl>
                                      </p:cBhvr>
                                    </p:animEffec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agement_2.png"/>
          <p:cNvPicPr>
            <a:picLocks noChangeAspect="1"/>
          </p:cNvPicPr>
          <p:nvPr/>
        </p:nvPicPr>
        <p:blipFill>
          <a:blip r:embed="rId3"/>
          <a:stretch>
            <a:fillRect/>
          </a:stretch>
        </p:blipFill>
        <p:spPr>
          <a:xfrm>
            <a:off x="0" y="258096"/>
            <a:ext cx="8083024" cy="6463578"/>
          </a:xfrm>
          <a:prstGeom prst="rect">
            <a:avLst/>
          </a:prstGeom>
        </p:spPr>
      </p:pic>
      <p:sp>
        <p:nvSpPr>
          <p:cNvPr id="7" name="TextBox 6"/>
          <p:cNvSpPr txBox="1"/>
          <p:nvPr/>
        </p:nvSpPr>
        <p:spPr>
          <a:xfrm>
            <a:off x="3200400" y="228600"/>
            <a:ext cx="58674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buNone/>
            </a:pPr>
            <a:r>
              <a:rPr lang="en-US" sz="5400" b="1" i="0" dirty="0" err="1">
                <a:solidFill>
                  <a:srgbClr val="FFFFFF"/>
                </a:solidFill>
                <a:effectLst>
                  <a:outerShdw blurRad="50800" dist="38100" dir="2700000" algn="tl">
                    <a:srgbClr val="000000">
                      <a:alpha val="40000"/>
                    </a:srgbClr>
                  </a:outerShdw>
                </a:effectLst>
                <a:latin typeface="Segoe"/>
                <a:ea typeface="+mn-ea"/>
                <a:cs typeface="Arial"/>
              </a:rPr>
              <a:t>Gerenciamento</a:t>
            </a:r>
            <a:endParaRPr lang="en-US" sz="5400" b="1" i="0" dirty="0">
              <a:solidFill>
                <a:srgbClr val="FFFFFF"/>
              </a:solidFill>
              <a:effectLst>
                <a:outerShdw blurRad="50800" dist="38100" dir="2700000" algn="tl">
                  <a:srgbClr val="000000">
                    <a:alpha val="40000"/>
                  </a:srgbClr>
                </a:outerShdw>
              </a:effectLst>
              <a:latin typeface="Segoe"/>
              <a:ea typeface="+mn-ea"/>
              <a:cs typeface="Arial"/>
            </a:endParaRPr>
          </a:p>
        </p:txBody>
      </p:sp>
    </p:spTree>
  </p:cSld>
  <p:clrMapOvr>
    <a:masterClrMapping/>
  </p:clrMapOvr>
  <p:transition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Pentagon 4"/>
          <p:cNvSpPr/>
          <p:nvPr/>
        </p:nvSpPr>
        <p:spPr bwMode="auto">
          <a:xfrm flipH="1">
            <a:off x="304800" y="1219200"/>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Gerenciamento de energia</a:t>
            </a:r>
          </a:p>
        </p:txBody>
      </p:sp>
      <p:sp>
        <p:nvSpPr>
          <p:cNvPr id="8" name="Pentagon 7"/>
          <p:cNvSpPr/>
          <p:nvPr/>
        </p:nvSpPr>
        <p:spPr bwMode="auto">
          <a:xfrm flipH="1">
            <a:off x="304800" y="1828800"/>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Administração dinâmica</a:t>
            </a:r>
          </a:p>
        </p:txBody>
      </p:sp>
      <p:sp>
        <p:nvSpPr>
          <p:cNvPr id="9" name="Pentagon 8"/>
          <p:cNvSpPr/>
          <p:nvPr/>
        </p:nvSpPr>
        <p:spPr bwMode="auto">
          <a:xfrm flipH="1">
            <a:off x="304800" y="24524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Cenários remotos do Windows PowerShell</a:t>
            </a:r>
          </a:p>
        </p:txBody>
      </p:sp>
      <p:sp>
        <p:nvSpPr>
          <p:cNvPr id="10" name="Pentagon 9"/>
          <p:cNvSpPr/>
          <p:nvPr/>
        </p:nvSpPr>
        <p:spPr bwMode="auto">
          <a:xfrm flipH="1">
            <a:off x="304800" y="30620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A interface gráfica do PowerShell</a:t>
            </a:r>
          </a:p>
        </p:txBody>
      </p:sp>
      <p:sp>
        <p:nvSpPr>
          <p:cNvPr id="11" name="Pentagon 10"/>
          <p:cNvSpPr/>
          <p:nvPr/>
        </p:nvSpPr>
        <p:spPr bwMode="auto">
          <a:xfrm flipH="1">
            <a:off x="304800" y="3685604"/>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pt-BR" sz="3200" b="0" i="0" smtClean="0">
                <a:latin typeface="Segoe"/>
                <a:ea typeface="+mn-ea"/>
                <a:cs typeface="+mn-cs"/>
              </a:rPr>
              <a:t>Estendendo</a:t>
            </a:r>
            <a:r>
              <a:rPr lang="pt-BR" sz="3200" b="0" i="0" smtClean="0">
                <a:latin typeface="Segoe"/>
                <a:ea typeface="+mn-ea"/>
                <a:cs typeface="+mn-cs"/>
              </a:rPr>
              <a:t> os scripts do </a:t>
            </a:r>
            <a:r>
              <a:rPr lang="pt-BR" sz="3200" b="0" i="0" smtClean="0">
                <a:latin typeface="Segoe"/>
                <a:ea typeface="+mn-ea"/>
                <a:cs typeface="+mn-cs"/>
              </a:rPr>
              <a:t>PowerShell</a:t>
            </a:r>
            <a:endParaRPr lang="pt-BR" sz="3200" b="0" i="0">
              <a:latin typeface="Segoe"/>
              <a:ea typeface="+mn-ea"/>
              <a:cs typeface="+mn-cs"/>
            </a:endParaRPr>
          </a:p>
        </p:txBody>
      </p:sp>
      <p:sp>
        <p:nvSpPr>
          <p:cNvPr id="12" name="Pentagon 11"/>
          <p:cNvSpPr/>
          <p:nvPr/>
        </p:nvSpPr>
        <p:spPr bwMode="auto">
          <a:xfrm flipH="1">
            <a:off x="304800" y="42812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Gerenciamento de AD e identidade</a:t>
            </a:r>
          </a:p>
        </p:txBody>
      </p:sp>
      <p:sp>
        <p:nvSpPr>
          <p:cNvPr id="13" name="Pentagon 12"/>
          <p:cNvSpPr/>
          <p:nvPr/>
        </p:nvSpPr>
        <p:spPr bwMode="auto">
          <a:xfrm flipH="1">
            <a:off x="304800" y="4890802"/>
            <a:ext cx="8839200" cy="519398"/>
          </a:xfrm>
          <a:prstGeom prst="homePlate">
            <a:avLst/>
          </a:prstGeom>
          <a:gradFill>
            <a:gsLst>
              <a:gs pos="0">
                <a:srgbClr val="C5C5D9"/>
              </a:gs>
              <a:gs pos="42000">
                <a:srgbClr val="B7B7E7"/>
              </a:gs>
              <a:gs pos="70000">
                <a:srgbClr val="6699FF"/>
              </a:gs>
              <a:gs pos="99000">
                <a:srgbClr val="3333CC"/>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Analisadores de Práticas Recomendadas</a:t>
            </a:r>
          </a:p>
        </p:txBody>
      </p:sp>
      <p:sp>
        <p:nvSpPr>
          <p:cNvPr id="14" name="Title 13"/>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Visão Geral</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5867400" y="2362200"/>
            <a:ext cx="609600" cy="1143000"/>
            <a:chOff x="5943600" y="2286000"/>
            <a:chExt cx="609600" cy="1143000"/>
          </a:xfrm>
        </p:grpSpPr>
        <p:sp>
          <p:nvSpPr>
            <p:cNvPr id="95" name="Rounded Rectangle 94"/>
            <p:cNvSpPr/>
            <p:nvPr/>
          </p:nvSpPr>
          <p:spPr bwMode="auto">
            <a:xfrm>
              <a:off x="5943600" y="2286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Rounded Rectangle 53"/>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ounded Rectangle 54"/>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ounded Rectangle 55"/>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5943600" y="27432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Rounded Rectangle 92"/>
            <p:cNvSpPr/>
            <p:nvPr/>
          </p:nvSpPr>
          <p:spPr bwMode="auto">
            <a:xfrm>
              <a:off x="5943600" y="2590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Rounded Rectangle 93"/>
            <p:cNvSpPr/>
            <p:nvPr/>
          </p:nvSpPr>
          <p:spPr bwMode="auto">
            <a:xfrm>
              <a:off x="5943600" y="2438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 name="Group 40"/>
          <p:cNvGrpSpPr/>
          <p:nvPr/>
        </p:nvGrpSpPr>
        <p:grpSpPr>
          <a:xfrm>
            <a:off x="8137174" y="2362200"/>
            <a:ext cx="609600" cy="1143000"/>
            <a:chOff x="5943600" y="2286000"/>
            <a:chExt cx="609600" cy="1143000"/>
          </a:xfrm>
        </p:grpSpPr>
        <p:sp>
          <p:nvSpPr>
            <p:cNvPr id="42" name="Rounded Rectangle 41"/>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ounded Rectangle 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 name="Group 63"/>
          <p:cNvGrpSpPr/>
          <p:nvPr/>
        </p:nvGrpSpPr>
        <p:grpSpPr>
          <a:xfrm>
            <a:off x="8137174" y="2362200"/>
            <a:ext cx="609600" cy="1143000"/>
            <a:chOff x="5943600" y="2286000"/>
            <a:chExt cx="609600" cy="1143000"/>
          </a:xfrm>
        </p:grpSpPr>
        <p:sp>
          <p:nvSpPr>
            <p:cNvPr id="65" name="Rounded Rectangle 64"/>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ounded Rectangle 6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ounded Rectangle 6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ounded Rectangle 6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9" name="Rounded Rectangle 6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0" name="Rounded Rectangle 6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5" name="Group 72"/>
          <p:cNvGrpSpPr/>
          <p:nvPr/>
        </p:nvGrpSpPr>
        <p:grpSpPr>
          <a:xfrm>
            <a:off x="8137174" y="2362200"/>
            <a:ext cx="609600" cy="1143000"/>
            <a:chOff x="5943600" y="2286000"/>
            <a:chExt cx="609600" cy="1143000"/>
          </a:xfrm>
        </p:grpSpPr>
        <p:sp>
          <p:nvSpPr>
            <p:cNvPr id="74" name="Rounded Rectangle 73"/>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ounded Rectangle 7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8" name="Rounded Rectangle 7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Rounded Rectangle 7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62"/>
          <p:cNvGrpSpPr/>
          <p:nvPr/>
        </p:nvGrpSpPr>
        <p:grpSpPr>
          <a:xfrm>
            <a:off x="5867400" y="2362200"/>
            <a:ext cx="609600" cy="1143000"/>
            <a:chOff x="5943600" y="2286000"/>
            <a:chExt cx="609600" cy="1143000"/>
          </a:xfrm>
        </p:grpSpPr>
        <p:sp>
          <p:nvSpPr>
            <p:cNvPr id="46" name="Rounded Rectangle 45"/>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ounded Rectangle 5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Rounded Rectangle 5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7" name="Group 95"/>
          <p:cNvGrpSpPr/>
          <p:nvPr/>
        </p:nvGrpSpPr>
        <p:grpSpPr>
          <a:xfrm>
            <a:off x="5867400" y="2362200"/>
            <a:ext cx="609600" cy="1143000"/>
            <a:chOff x="5943600" y="2286000"/>
            <a:chExt cx="609600" cy="1143000"/>
          </a:xfrm>
        </p:grpSpPr>
        <p:sp>
          <p:nvSpPr>
            <p:cNvPr id="97" name="Rounded Rectangle 96"/>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Rounded Rectangle 97"/>
            <p:cNvSpPr/>
            <p:nvPr/>
          </p:nvSpPr>
          <p:spPr bwMode="auto">
            <a:xfrm>
              <a:off x="5943600" y="28956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Rounded Rectangle 99"/>
            <p:cNvSpPr/>
            <p:nvPr/>
          </p:nvSpPr>
          <p:spPr bwMode="auto">
            <a:xfrm>
              <a:off x="5943600" y="30480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Rounded Rectangle 100"/>
            <p:cNvSpPr/>
            <p:nvPr/>
          </p:nvSpPr>
          <p:spPr bwMode="auto">
            <a:xfrm>
              <a:off x="5943600" y="27432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Rounded Rectangle 103"/>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8" name="Group 104"/>
          <p:cNvGrpSpPr/>
          <p:nvPr/>
        </p:nvGrpSpPr>
        <p:grpSpPr>
          <a:xfrm>
            <a:off x="5867400" y="3886200"/>
            <a:ext cx="609600" cy="1143000"/>
            <a:chOff x="5943600" y="2286000"/>
            <a:chExt cx="609600" cy="1143000"/>
          </a:xfrm>
        </p:grpSpPr>
        <p:sp>
          <p:nvSpPr>
            <p:cNvPr id="106" name="Rounded Rectangle 105"/>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Rounded Rectangle 106"/>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ounded Rectangle 107"/>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ounded Rectangle 108"/>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0" name="Rounded Rectangle 109"/>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ounded Rectangle 110"/>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2" name="Rounded Rectangle 111"/>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Rounded Rectangle 112"/>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9" name="Group 113"/>
          <p:cNvGrpSpPr/>
          <p:nvPr/>
        </p:nvGrpSpPr>
        <p:grpSpPr>
          <a:xfrm>
            <a:off x="5867400" y="3886200"/>
            <a:ext cx="609600" cy="1143000"/>
            <a:chOff x="5943600" y="2286000"/>
            <a:chExt cx="609600" cy="1143000"/>
          </a:xfrm>
        </p:grpSpPr>
        <p:sp>
          <p:nvSpPr>
            <p:cNvPr id="115" name="Rounded Rectangle 114"/>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Rounded Rectangle 115"/>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Rounded Rectangle 116"/>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ounded Rectangle 117"/>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Rounded Rectangle 118"/>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Rounded Rectangle 120"/>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ounded Rectangle 121"/>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0" name="Group 122"/>
          <p:cNvGrpSpPr/>
          <p:nvPr/>
        </p:nvGrpSpPr>
        <p:grpSpPr>
          <a:xfrm>
            <a:off x="5867400" y="3886200"/>
            <a:ext cx="609600" cy="1143000"/>
            <a:chOff x="5943600" y="2286000"/>
            <a:chExt cx="609600" cy="1143000"/>
          </a:xfrm>
        </p:grpSpPr>
        <p:sp>
          <p:nvSpPr>
            <p:cNvPr id="124" name="Rounded Rectangle 123"/>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Rounded Rectangle 124"/>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6" name="Rounded Rectangle 125"/>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Rounded Rectangle 126"/>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8" name="Rounded Rectangle 127"/>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Rounded Rectangle 128"/>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0" name="Rounded Rectangle 129"/>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1" name="Rounded Rectangle 130"/>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1" name="Group 131"/>
          <p:cNvGrpSpPr/>
          <p:nvPr/>
        </p:nvGrpSpPr>
        <p:grpSpPr>
          <a:xfrm>
            <a:off x="8137174" y="3886200"/>
            <a:ext cx="609600" cy="1143000"/>
            <a:chOff x="5943600" y="2286000"/>
            <a:chExt cx="609600" cy="1143000"/>
          </a:xfrm>
        </p:grpSpPr>
        <p:sp>
          <p:nvSpPr>
            <p:cNvPr id="133" name="Rounded Rectangle 132"/>
            <p:cNvSpPr/>
            <p:nvPr/>
          </p:nvSpPr>
          <p:spPr bwMode="auto">
            <a:xfrm>
              <a:off x="5943600" y="3352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4" name="Rounded Rectangle 133"/>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Rounded Rectangle 134"/>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Rounded Rectangle 135"/>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7" name="Rounded Rectangle 136"/>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Rounded Rectangle 137"/>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Rounded Rectangle 138"/>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ounded Rectangle 139"/>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2" name="Group 140"/>
          <p:cNvGrpSpPr/>
          <p:nvPr/>
        </p:nvGrpSpPr>
        <p:grpSpPr>
          <a:xfrm>
            <a:off x="8137174" y="3886200"/>
            <a:ext cx="609600" cy="1143000"/>
            <a:chOff x="5943600" y="2286000"/>
            <a:chExt cx="609600" cy="1143000"/>
          </a:xfrm>
        </p:grpSpPr>
        <p:sp>
          <p:nvSpPr>
            <p:cNvPr id="142" name="Rounded Rectangle 141"/>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ounded Rectangle 142"/>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 name="Rounded Rectangle 143"/>
            <p:cNvSpPr/>
            <p:nvPr/>
          </p:nvSpPr>
          <p:spPr bwMode="auto">
            <a:xfrm>
              <a:off x="5943600" y="32004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5" name="Rounded Rectangle 144"/>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6" name="Rounded Rectangle 145"/>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7" name="Rounded Rectangle 146"/>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8" name="Rounded Rectangle 147"/>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9" name="Rounded Rectangle 148"/>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3" name="Group 149"/>
          <p:cNvGrpSpPr/>
          <p:nvPr/>
        </p:nvGrpSpPr>
        <p:grpSpPr>
          <a:xfrm>
            <a:off x="8137174" y="3886200"/>
            <a:ext cx="609600" cy="1143000"/>
            <a:chOff x="5943600" y="2286000"/>
            <a:chExt cx="609600" cy="1143000"/>
          </a:xfrm>
        </p:grpSpPr>
        <p:sp>
          <p:nvSpPr>
            <p:cNvPr id="151" name="Rounded Rectangle 150"/>
            <p:cNvSpPr/>
            <p:nvPr/>
          </p:nvSpPr>
          <p:spPr bwMode="auto">
            <a:xfrm>
              <a:off x="5943600" y="3352800"/>
              <a:ext cx="609600" cy="76200"/>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2" name="Rounded Rectangle 151"/>
            <p:cNvSpPr/>
            <p:nvPr/>
          </p:nvSpPr>
          <p:spPr bwMode="auto">
            <a:xfrm>
              <a:off x="5943600" y="28956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3" name="Rounded Rectangle 152"/>
            <p:cNvSpPr/>
            <p:nvPr/>
          </p:nvSpPr>
          <p:spPr bwMode="auto">
            <a:xfrm>
              <a:off x="5943600" y="3200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Rounded Rectangle 153"/>
            <p:cNvSpPr/>
            <p:nvPr/>
          </p:nvSpPr>
          <p:spPr bwMode="auto">
            <a:xfrm>
              <a:off x="5943600" y="3048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5" name="Rounded Rectangle 154"/>
            <p:cNvSpPr/>
            <p:nvPr/>
          </p:nvSpPr>
          <p:spPr bwMode="auto">
            <a:xfrm>
              <a:off x="5943600" y="27432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Rounded Rectangle 155"/>
            <p:cNvSpPr/>
            <p:nvPr/>
          </p:nvSpPr>
          <p:spPr bwMode="auto">
            <a:xfrm>
              <a:off x="5943600" y="25908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7" name="Rounded Rectangle 156"/>
            <p:cNvSpPr/>
            <p:nvPr/>
          </p:nvSpPr>
          <p:spPr bwMode="auto">
            <a:xfrm>
              <a:off x="5943600" y="24384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8" name="Rounded Rectangle 157"/>
            <p:cNvSpPr/>
            <p:nvPr/>
          </p:nvSpPr>
          <p:spPr bwMode="auto">
            <a:xfrm>
              <a:off x="5943600" y="2286000"/>
              <a:ext cx="609600" cy="76200"/>
            </a:xfrm>
            <a:prstGeom prst="roundRect">
              <a:avLst/>
            </a:prstGeom>
            <a:gradFill>
              <a:gsLst>
                <a:gs pos="0">
                  <a:schemeClr val="accent6">
                    <a:lumMod val="60000"/>
                    <a:lumOff val="40000"/>
                  </a:schemeClr>
                </a:gs>
                <a:gs pos="50000">
                  <a:schemeClr val="accent6">
                    <a:lumMod val="60000"/>
                    <a:lumOff val="40000"/>
                  </a:schemeClr>
                </a:gs>
                <a:gs pos="70000">
                  <a:schemeClr val="accent6">
                    <a:lumMod val="20000"/>
                    <a:lumOff val="80000"/>
                  </a:schemeClr>
                </a:gs>
                <a:gs pos="100000">
                  <a:schemeClr val="bg2"/>
                </a:gs>
              </a:gsLs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6786012" y="990599"/>
            <a:ext cx="1045346" cy="955656"/>
          </a:xfrm>
          <a:prstGeom prst="rect">
            <a:avLst/>
          </a:prstGeom>
          <a:noFill/>
        </p:spPr>
      </p:pic>
      <p:sp>
        <p:nvSpPr>
          <p:cNvPr id="164" name="TextBox 163"/>
          <p:cNvSpPr txBox="1"/>
          <p:nvPr/>
        </p:nvSpPr>
        <p:spPr>
          <a:xfrm>
            <a:off x="5088158" y="1258668"/>
            <a:ext cx="1787669" cy="646331"/>
          </a:xfrm>
          <a:prstGeom prst="rect">
            <a:avLst/>
          </a:prstGeom>
          <a:noFill/>
        </p:spPr>
        <p:txBody>
          <a:bodyPr wrap="none" rtlCol="0">
            <a:spAutoFit/>
          </a:bodyPr>
          <a:lstStyle/>
          <a:p>
            <a:pPr algn="ctr">
              <a:buNone/>
            </a:pPr>
            <a:r>
              <a:rPr lang="en-US" b="0" i="0">
                <a:latin typeface="Arial"/>
                <a:ea typeface="+mn-ea"/>
                <a:cs typeface="Arial"/>
              </a:rPr>
              <a:t>Processador Dual</a:t>
            </a:r>
          </a:p>
          <a:p>
            <a:pPr algn="ctr">
              <a:buNone/>
            </a:pPr>
            <a:r>
              <a:rPr lang="en-US" b="0" i="0">
                <a:latin typeface="Arial"/>
                <a:ea typeface="+mn-ea"/>
                <a:cs typeface="Arial"/>
              </a:rPr>
              <a:t>Core de 2.8 GHz</a:t>
            </a:r>
          </a:p>
        </p:txBody>
      </p:sp>
      <p:sp>
        <p:nvSpPr>
          <p:cNvPr id="165" name="Rounded Rectangle 164"/>
          <p:cNvSpPr/>
          <p:nvPr/>
        </p:nvSpPr>
        <p:spPr bwMode="auto">
          <a:xfrm>
            <a:off x="4572000" y="2057400"/>
            <a:ext cx="4267200" cy="76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4678187" y="2407920"/>
            <a:ext cx="914400" cy="835946"/>
          </a:xfrm>
          <a:prstGeom prst="rect">
            <a:avLst/>
          </a:prstGeom>
          <a:noFill/>
        </p:spPr>
      </p:pic>
      <p:sp>
        <p:nvSpPr>
          <p:cNvPr id="175" name="TextBox 174"/>
          <p:cNvSpPr txBox="1"/>
          <p:nvPr/>
        </p:nvSpPr>
        <p:spPr>
          <a:xfrm>
            <a:off x="4356937" y="3163669"/>
            <a:ext cx="1556901" cy="646331"/>
          </a:xfrm>
          <a:prstGeom prst="rect">
            <a:avLst/>
          </a:prstGeom>
          <a:noFill/>
        </p:spPr>
        <p:txBody>
          <a:bodyPr wrap="none" rtlCol="0">
            <a:spAutoFit/>
          </a:bodyPr>
          <a:lstStyle/>
          <a:p>
            <a:pPr algn="ctr">
              <a:buNone/>
            </a:pPr>
            <a:r>
              <a:rPr lang="en-US" b="0" i="0">
                <a:latin typeface="Arial"/>
                <a:ea typeface="+mn-ea"/>
                <a:cs typeface="Arial"/>
              </a:rPr>
              <a:t>Núcleo de</a:t>
            </a:r>
          </a:p>
          <a:p>
            <a:pPr algn="ctr">
              <a:buNone/>
            </a:pPr>
            <a:r>
              <a:rPr lang="en-US" b="0" i="0">
                <a:latin typeface="Arial"/>
                <a:ea typeface="+mn-ea"/>
                <a:cs typeface="Arial"/>
              </a:rPr>
              <a:t>Processador 1 Ativo</a:t>
            </a:r>
          </a:p>
        </p:txBody>
      </p:sp>
      <p:sp>
        <p:nvSpPr>
          <p:cNvPr id="176" name="TextBox 175"/>
          <p:cNvSpPr txBox="1"/>
          <p:nvPr/>
        </p:nvSpPr>
        <p:spPr>
          <a:xfrm>
            <a:off x="6553200" y="3163669"/>
            <a:ext cx="1736374" cy="646331"/>
          </a:xfrm>
          <a:prstGeom prst="rect">
            <a:avLst/>
          </a:prstGeom>
          <a:noFill/>
        </p:spPr>
        <p:txBody>
          <a:bodyPr wrap="none" rtlCol="0">
            <a:spAutoFit/>
          </a:bodyPr>
          <a:lstStyle/>
          <a:p>
            <a:pPr algn="ctr">
              <a:buNone/>
            </a:pPr>
            <a:r>
              <a:rPr lang="en-US" b="0" i="0">
                <a:latin typeface="Arial"/>
                <a:ea typeface="+mn-ea"/>
                <a:cs typeface="Arial"/>
              </a:rPr>
              <a:t>Núcleo de</a:t>
            </a:r>
          </a:p>
          <a:p>
            <a:pPr algn="ctr">
              <a:buNone/>
            </a:pPr>
            <a:r>
              <a:rPr lang="en-US" b="0" i="0">
                <a:latin typeface="Arial"/>
                <a:ea typeface="+mn-ea"/>
                <a:cs typeface="Arial"/>
              </a:rPr>
              <a:t>Processador 2 Inativo</a:t>
            </a:r>
          </a:p>
        </p:txBody>
      </p:sp>
      <p:sp>
        <p:nvSpPr>
          <p:cNvPr id="177" name="TextBox 176"/>
          <p:cNvSpPr txBox="1"/>
          <p:nvPr/>
        </p:nvSpPr>
        <p:spPr>
          <a:xfrm>
            <a:off x="6553200" y="4718151"/>
            <a:ext cx="1736374" cy="646331"/>
          </a:xfrm>
          <a:prstGeom prst="rect">
            <a:avLst/>
          </a:prstGeom>
          <a:noFill/>
        </p:spPr>
        <p:txBody>
          <a:bodyPr wrap="none" rtlCol="0">
            <a:spAutoFit/>
          </a:bodyPr>
          <a:lstStyle/>
          <a:p>
            <a:pPr algn="ctr">
              <a:buNone/>
            </a:pPr>
            <a:r>
              <a:rPr lang="en-US" b="0" i="0">
                <a:latin typeface="Arial"/>
                <a:ea typeface="+mn-ea"/>
                <a:cs typeface="Arial"/>
              </a:rPr>
              <a:t>Núcleo de</a:t>
            </a:r>
          </a:p>
          <a:p>
            <a:pPr algn="ctr">
              <a:buNone/>
            </a:pPr>
            <a:r>
              <a:rPr lang="en-US" b="0" i="0">
                <a:latin typeface="Arial"/>
                <a:ea typeface="+mn-ea"/>
                <a:cs typeface="Arial"/>
              </a:rPr>
              <a:t>Processador 4 Inativo</a:t>
            </a:r>
          </a:p>
        </p:txBody>
      </p:sp>
      <p:sp>
        <p:nvSpPr>
          <p:cNvPr id="178" name="TextBox 177"/>
          <p:cNvSpPr txBox="1"/>
          <p:nvPr/>
        </p:nvSpPr>
        <p:spPr>
          <a:xfrm>
            <a:off x="4267200" y="4718151"/>
            <a:ext cx="1736374" cy="646331"/>
          </a:xfrm>
          <a:prstGeom prst="rect">
            <a:avLst/>
          </a:prstGeom>
          <a:noFill/>
        </p:spPr>
        <p:txBody>
          <a:bodyPr wrap="none" rtlCol="0">
            <a:spAutoFit/>
          </a:bodyPr>
          <a:lstStyle/>
          <a:p>
            <a:pPr algn="ctr">
              <a:buNone/>
            </a:pPr>
            <a:r>
              <a:rPr lang="en-US" b="0" i="0">
                <a:latin typeface="Arial"/>
                <a:ea typeface="+mn-ea"/>
                <a:cs typeface="Arial"/>
              </a:rPr>
              <a:t>Núcleo de</a:t>
            </a:r>
          </a:p>
          <a:p>
            <a:pPr algn="ctr">
              <a:buNone/>
            </a:pPr>
            <a:r>
              <a:rPr lang="en-US" b="0" i="0">
                <a:latin typeface="Arial"/>
                <a:ea typeface="+mn-ea"/>
                <a:cs typeface="Arial"/>
              </a:rPr>
              <a:t>Processador 3 Inativo</a:t>
            </a:r>
          </a:p>
        </p:txBody>
      </p:sp>
      <p:pic>
        <p:nvPicPr>
          <p:cNvPr id="179"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6964187" y="3962402"/>
            <a:ext cx="914400" cy="835946"/>
          </a:xfrm>
          <a:prstGeom prst="rect">
            <a:avLst/>
          </a:prstGeom>
          <a:noFill/>
        </p:spPr>
      </p:pic>
      <p:pic>
        <p:nvPicPr>
          <p:cNvPr id="180"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4678187" y="3962402"/>
            <a:ext cx="914400" cy="835946"/>
          </a:xfrm>
          <a:prstGeom prst="rect">
            <a:avLst/>
          </a:prstGeom>
          <a:noFill/>
        </p:spPr>
      </p:pic>
      <p:pic>
        <p:nvPicPr>
          <p:cNvPr id="18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6964187" y="2407920"/>
            <a:ext cx="914400" cy="835946"/>
          </a:xfrm>
          <a:prstGeom prst="rect">
            <a:avLst/>
          </a:prstGeom>
          <a:noFill/>
        </p:spPr>
      </p:pic>
      <p:pic>
        <p:nvPicPr>
          <p:cNvPr id="182"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4187" y="3962402"/>
            <a:ext cx="914400" cy="835946"/>
          </a:xfrm>
          <a:prstGeom prst="rect">
            <a:avLst/>
          </a:prstGeom>
          <a:noFill/>
        </p:spPr>
      </p:pic>
      <p:pic>
        <p:nvPicPr>
          <p:cNvPr id="18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4187" y="2407920"/>
            <a:ext cx="914400" cy="835946"/>
          </a:xfrm>
          <a:prstGeom prst="rect">
            <a:avLst/>
          </a:prstGeom>
          <a:noFill/>
        </p:spPr>
      </p:pic>
      <p:pic>
        <p:nvPicPr>
          <p:cNvPr id="18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678187" y="3962402"/>
            <a:ext cx="914400" cy="835946"/>
          </a:xfrm>
          <a:prstGeom prst="rect">
            <a:avLst/>
          </a:prstGeom>
          <a:noFill/>
        </p:spPr>
      </p:pic>
      <p:sp>
        <p:nvSpPr>
          <p:cNvPr id="191" name="Title 190"/>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Gerenciamento de Energia</a:t>
            </a:r>
          </a:p>
        </p:txBody>
      </p:sp>
      <p:sp>
        <p:nvSpPr>
          <p:cNvPr id="192" name="Text Placeholder 191"/>
          <p:cNvSpPr>
            <a:spLocks noGrp="1"/>
          </p:cNvSpPr>
          <p:nvPr>
            <p:ph type="body" sz="quarter" idx="10"/>
          </p:nvPr>
        </p:nvSpPr>
        <p:spPr>
          <a:xfrm>
            <a:off x="381000" y="1752600"/>
            <a:ext cx="3581400" cy="1551194"/>
          </a:xfrm>
        </p:spPr>
        <p:txBody>
          <a:bodyPr/>
          <a:lstStyle/>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Core Parking</a:t>
            </a: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Ajuste </a:t>
            </a:r>
            <a:r>
              <a:rPr lang="pt-BR" sz="2800" b="0" i="0" smtClean="0">
                <a:solidFill>
                  <a:srgbClr val="000000"/>
                </a:solidFill>
                <a:latin typeface="Segoe"/>
                <a:ea typeface="+mn-ea"/>
                <a:cs typeface="+mn-cs"/>
              </a:rPr>
              <a:t>P-states</a:t>
            </a:r>
            <a:endParaRPr lang="pt-BR" sz="28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Armazenamento</a:t>
            </a:r>
            <a:r>
              <a:rPr lang="pt-BR" sz="2800" b="0" i="0" smtClean="0">
                <a:solidFill>
                  <a:srgbClr val="000000"/>
                </a:solidFill>
                <a:latin typeface="Segoe"/>
                <a:ea typeface="+mn-ea"/>
                <a:cs typeface="+mn-cs"/>
              </a:rPr>
              <a:t/>
            </a:r>
            <a:br>
              <a:rPr lang="pt-BR" sz="2800" b="0" i="0" smtClean="0">
                <a:solidFill>
                  <a:srgbClr val="000000"/>
                </a:solidFill>
                <a:latin typeface="Segoe"/>
                <a:ea typeface="+mn-ea"/>
                <a:cs typeface="+mn-cs"/>
              </a:rPr>
            </a:br>
            <a:r>
              <a:rPr lang="pt-BR" sz="2800" b="0" i="0" smtClean="0">
                <a:solidFill>
                  <a:srgbClr val="000000"/>
                </a:solidFill>
                <a:latin typeface="Segoe"/>
                <a:ea typeface="+mn-ea"/>
                <a:cs typeface="+mn-cs"/>
              </a:rPr>
              <a:t>centralizado</a:t>
            </a:r>
            <a:endParaRPr lang="pt-BR" sz="2800" b="0" i="0">
              <a:solidFill>
                <a:srgbClr val="000000"/>
              </a:solidFill>
              <a:latin typeface="Segoe"/>
              <a:ea typeface="+mn-ea"/>
              <a:cs typeface="+mn-cs"/>
            </a:endParaRPr>
          </a:p>
        </p:txBody>
      </p:sp>
      <p:pic>
        <p:nvPicPr>
          <p:cNvPr id="201"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3872187" y="2849880"/>
            <a:ext cx="914400" cy="835946"/>
          </a:xfrm>
          <a:prstGeom prst="rect">
            <a:avLst/>
          </a:prstGeom>
          <a:noFill/>
        </p:spPr>
      </p:pic>
      <p:sp>
        <p:nvSpPr>
          <p:cNvPr id="202" name="TextBox 201"/>
          <p:cNvSpPr txBox="1"/>
          <p:nvPr/>
        </p:nvSpPr>
        <p:spPr>
          <a:xfrm>
            <a:off x="3715575" y="3605629"/>
            <a:ext cx="1223412" cy="646331"/>
          </a:xfrm>
          <a:prstGeom prst="rect">
            <a:avLst/>
          </a:prstGeom>
          <a:noFill/>
        </p:spPr>
        <p:txBody>
          <a:bodyPr wrap="none" rtlCol="0">
            <a:spAutoFit/>
          </a:bodyPr>
          <a:lstStyle/>
          <a:p>
            <a:pPr algn="ctr">
              <a:buNone/>
            </a:pPr>
            <a:r>
              <a:rPr lang="en-US" b="0" i="0">
                <a:latin typeface="Arial"/>
                <a:ea typeface="+mn-ea"/>
                <a:cs typeface="Arial"/>
              </a:rPr>
              <a:t>Núcleo de</a:t>
            </a:r>
          </a:p>
          <a:p>
            <a:pPr algn="ctr">
              <a:buNone/>
            </a:pPr>
            <a:r>
              <a:rPr lang="en-US" b="0" i="0">
                <a:latin typeface="Arial"/>
                <a:ea typeface="+mn-ea"/>
                <a:cs typeface="Arial"/>
              </a:rPr>
              <a:t>Processador 1</a:t>
            </a:r>
          </a:p>
        </p:txBody>
      </p:sp>
      <p:sp>
        <p:nvSpPr>
          <p:cNvPr id="203" name="Right Arrow 202"/>
          <p:cNvSpPr/>
          <p:nvPr/>
        </p:nvSpPr>
        <p:spPr bwMode="auto">
          <a:xfrm>
            <a:off x="4409799" y="29260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n-US" sz="1600" b="1" i="0">
                <a:solidFill>
                  <a:srgbClr val="FFFFFF"/>
                </a:solidFill>
                <a:effectLst>
                  <a:outerShdw blurRad="38100" dist="38100" dir="2700000" algn="tl">
                    <a:srgbClr val="000000">
                      <a:alpha val="43137"/>
                    </a:srgbClr>
                  </a:outerShdw>
                </a:effectLst>
                <a:latin typeface="Segoe"/>
                <a:ea typeface="+mn-ea"/>
                <a:cs typeface="Arial"/>
              </a:rPr>
              <a:t>P-State=0</a:t>
            </a:r>
          </a:p>
        </p:txBody>
      </p:sp>
      <p:graphicFrame>
        <p:nvGraphicFramePr>
          <p:cNvPr id="204" name="Table 203"/>
          <p:cNvGraphicFramePr>
            <a:graphicFrameLocks noGrp="1"/>
          </p:cNvGraphicFramePr>
          <p:nvPr/>
        </p:nvGraphicFramePr>
        <p:xfrm>
          <a:off x="5791199" y="4343400"/>
          <a:ext cx="2895601" cy="195072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buNone/>
                      </a:pPr>
                      <a:r>
                        <a:rPr lang="en-US" sz="1600" b="0" i="0">
                          <a:solidFill>
                            <a:srgbClr val="FFFFFF"/>
                          </a:solidFill>
                          <a:effectLst>
                            <a:outerShdw blurRad="38100" dist="38100" dir="2700000" algn="tl">
                              <a:srgbClr val="000000">
                                <a:alpha val="43137"/>
                              </a:srgbClr>
                            </a:outerShdw>
                          </a:effectLst>
                          <a:latin typeface="Arial"/>
                          <a:ea typeface="+mn-ea"/>
                          <a:cs typeface="Arial"/>
                        </a:rPr>
                        <a:t>P-State</a:t>
                      </a:r>
                    </a:p>
                  </a:txBody>
                  <a:tcPr marL="0" marR="0" marT="0" marB="0"/>
                </a:tc>
                <a:tc>
                  <a:txBody>
                    <a:bodyPr/>
                    <a:lstStyle/>
                    <a:p>
                      <a:pPr algn="ctr">
                        <a:buNone/>
                      </a:pPr>
                      <a:r>
                        <a:rPr lang="en-US" sz="1600" b="0" i="0">
                          <a:solidFill>
                            <a:srgbClr val="FFFFFF"/>
                          </a:solidFill>
                          <a:effectLst>
                            <a:outerShdw blurRad="38100" dist="38100" dir="2700000" algn="tl">
                              <a:srgbClr val="000000">
                                <a:alpha val="43137"/>
                              </a:srgbClr>
                            </a:outerShdw>
                          </a:effectLst>
                          <a:latin typeface="Arial"/>
                          <a:ea typeface="+mn-ea"/>
                          <a:cs typeface="Arial"/>
                        </a:rPr>
                        <a:t>Porcentagem</a:t>
                      </a:r>
                    </a:p>
                  </a:txBody>
                  <a:tcPr marL="0" marR="0" marT="0" marB="0"/>
                </a:tc>
                <a:tc>
                  <a:txBody>
                    <a:bodyPr/>
                    <a:lstStyle/>
                    <a:p>
                      <a:pPr algn="ctr">
                        <a:buNone/>
                      </a:pPr>
                      <a:r>
                        <a:rPr lang="en-US" sz="1600" b="0" i="0">
                          <a:solidFill>
                            <a:srgbClr val="FFFFFF"/>
                          </a:solidFill>
                          <a:effectLst>
                            <a:outerShdw blurRad="38100" dist="38100" dir="2700000" algn="tl">
                              <a:srgbClr val="000000">
                                <a:alpha val="43137"/>
                              </a:srgbClr>
                            </a:outerShdw>
                          </a:effectLst>
                          <a:latin typeface="Arial"/>
                          <a:ea typeface="+mn-ea"/>
                          <a:cs typeface="Arial"/>
                        </a:rPr>
                        <a:t>Frequência</a:t>
                      </a:r>
                    </a:p>
                  </a:txBody>
                  <a:tcPr marL="0" marR="0" marT="0" marB="0"/>
                </a:tc>
              </a:tr>
              <a:tr h="217714">
                <a:tc>
                  <a:txBody>
                    <a:bodyPr/>
                    <a:lstStyle/>
                    <a:p>
                      <a:pPr algn="ctr">
                        <a:buNone/>
                      </a:pPr>
                      <a:r>
                        <a:rPr lang="en-US" sz="1600" b="0" i="0">
                          <a:solidFill>
                            <a:srgbClr val="000000"/>
                          </a:solidFill>
                          <a:latin typeface="Arial"/>
                          <a:ea typeface="+mn-ea"/>
                          <a:cs typeface="Arial"/>
                        </a:rPr>
                        <a:t>0</a:t>
                      </a:r>
                    </a:p>
                  </a:txBody>
                  <a:tcPr marL="0" marR="0" marT="0" marB="0"/>
                </a:tc>
                <a:tc>
                  <a:txBody>
                    <a:bodyPr/>
                    <a:lstStyle/>
                    <a:p>
                      <a:pPr algn="ctr">
                        <a:buNone/>
                      </a:pPr>
                      <a:r>
                        <a:rPr lang="en-US" sz="1600" b="0" i="0">
                          <a:solidFill>
                            <a:srgbClr val="000000"/>
                          </a:solidFill>
                          <a:latin typeface="Arial"/>
                          <a:ea typeface="+mn-ea"/>
                          <a:cs typeface="Arial"/>
                        </a:rPr>
                        <a:t>100</a:t>
                      </a:r>
                    </a:p>
                  </a:txBody>
                  <a:tcPr marL="0" marR="0" marT="0" marB="0"/>
                </a:tc>
                <a:tc>
                  <a:txBody>
                    <a:bodyPr/>
                    <a:lstStyle/>
                    <a:p>
                      <a:pPr algn="ctr">
                        <a:buNone/>
                      </a:pPr>
                      <a:r>
                        <a:rPr lang="en-US" sz="1600" b="0" i="0">
                          <a:solidFill>
                            <a:srgbClr val="000000"/>
                          </a:solidFill>
                          <a:latin typeface="Arial"/>
                          <a:ea typeface="+mn-ea"/>
                          <a:cs typeface="Arial"/>
                        </a:rPr>
                        <a:t>2.800 GHz</a:t>
                      </a:r>
                    </a:p>
                  </a:txBody>
                  <a:tcPr marL="0" marR="0" marT="0" marB="0"/>
                </a:tc>
              </a:tr>
              <a:tr h="217714">
                <a:tc>
                  <a:txBody>
                    <a:bodyPr/>
                    <a:lstStyle/>
                    <a:p>
                      <a:pPr algn="ctr">
                        <a:buNone/>
                      </a:pPr>
                      <a:r>
                        <a:rPr lang="en-US" sz="1600" b="0" i="0">
                          <a:solidFill>
                            <a:srgbClr val="000000"/>
                          </a:solidFill>
                          <a:latin typeface="Arial"/>
                          <a:ea typeface="+mn-ea"/>
                          <a:cs typeface="Arial"/>
                        </a:rPr>
                        <a:t>1</a:t>
                      </a:r>
                    </a:p>
                  </a:txBody>
                  <a:tcPr marL="0" marR="0" marT="0" marB="0"/>
                </a:tc>
                <a:tc>
                  <a:txBody>
                    <a:bodyPr/>
                    <a:lstStyle/>
                    <a:p>
                      <a:pPr algn="ctr">
                        <a:buNone/>
                      </a:pPr>
                      <a:r>
                        <a:rPr lang="en-US" sz="1600" b="0" i="0">
                          <a:solidFill>
                            <a:srgbClr val="000000"/>
                          </a:solidFill>
                          <a:latin typeface="Arial"/>
                          <a:ea typeface="+mn-ea"/>
                          <a:cs typeface="Arial"/>
                        </a:rPr>
                        <a:t>90</a:t>
                      </a:r>
                    </a:p>
                  </a:txBody>
                  <a:tcPr marL="0" marR="0" marT="0" marB="0"/>
                </a:tc>
                <a:tc>
                  <a:txBody>
                    <a:bodyPr/>
                    <a:lstStyle/>
                    <a:p>
                      <a:pPr algn="ctr">
                        <a:buNone/>
                      </a:pPr>
                      <a:r>
                        <a:rPr lang="en-US" sz="1600" b="0" i="0">
                          <a:solidFill>
                            <a:srgbClr val="000000"/>
                          </a:solidFill>
                          <a:latin typeface="Arial"/>
                          <a:ea typeface="+mn-ea"/>
                          <a:cs typeface="Arial"/>
                        </a:rPr>
                        <a:t>2.520 GHz</a:t>
                      </a:r>
                    </a:p>
                  </a:txBody>
                  <a:tcPr marL="0" marR="0" marT="0" marB="0"/>
                </a:tc>
              </a:tr>
              <a:tr h="217714">
                <a:tc>
                  <a:txBody>
                    <a:bodyPr/>
                    <a:lstStyle/>
                    <a:p>
                      <a:pPr algn="ctr">
                        <a:buNone/>
                      </a:pPr>
                      <a:r>
                        <a:rPr lang="en-US" sz="1600" b="0" i="0">
                          <a:solidFill>
                            <a:srgbClr val="000000"/>
                          </a:solidFill>
                          <a:latin typeface="Arial"/>
                          <a:ea typeface="+mn-ea"/>
                          <a:cs typeface="Arial"/>
                        </a:rPr>
                        <a:t>2</a:t>
                      </a:r>
                    </a:p>
                  </a:txBody>
                  <a:tcPr marL="0" marR="0" marT="0" marB="0"/>
                </a:tc>
                <a:tc>
                  <a:txBody>
                    <a:bodyPr/>
                    <a:lstStyle/>
                    <a:p>
                      <a:pPr algn="ctr">
                        <a:buNone/>
                      </a:pPr>
                      <a:r>
                        <a:rPr lang="en-US" sz="1600" b="0" i="0">
                          <a:solidFill>
                            <a:srgbClr val="000000"/>
                          </a:solidFill>
                          <a:latin typeface="Arial"/>
                          <a:ea typeface="+mn-ea"/>
                          <a:cs typeface="Arial"/>
                        </a:rPr>
                        <a:t>85</a:t>
                      </a:r>
                    </a:p>
                  </a:txBody>
                  <a:tcPr marL="0" marR="0" marT="0" marB="0"/>
                </a:tc>
                <a:tc>
                  <a:txBody>
                    <a:bodyPr/>
                    <a:lstStyle/>
                    <a:p>
                      <a:pPr algn="ctr">
                        <a:buNone/>
                      </a:pPr>
                      <a:r>
                        <a:rPr lang="en-US" sz="1600" b="0" i="0">
                          <a:solidFill>
                            <a:srgbClr val="000000"/>
                          </a:solidFill>
                          <a:latin typeface="Arial"/>
                          <a:ea typeface="+mn-ea"/>
                          <a:cs typeface="Arial"/>
                        </a:rPr>
                        <a:t>2.380 GHz</a:t>
                      </a:r>
                    </a:p>
                  </a:txBody>
                  <a:tcPr marL="0" marR="0" marT="0" marB="0"/>
                </a:tc>
              </a:tr>
              <a:tr h="217714">
                <a:tc>
                  <a:txBody>
                    <a:bodyPr/>
                    <a:lstStyle/>
                    <a:p>
                      <a:pPr algn="ctr">
                        <a:buNone/>
                      </a:pPr>
                      <a:r>
                        <a:rPr lang="en-US" sz="1600" b="0" i="0">
                          <a:solidFill>
                            <a:srgbClr val="000000"/>
                          </a:solidFill>
                          <a:latin typeface="Arial"/>
                          <a:ea typeface="+mn-ea"/>
                          <a:cs typeface="Arial"/>
                        </a:rPr>
                        <a:t>3</a:t>
                      </a:r>
                    </a:p>
                  </a:txBody>
                  <a:tcPr marL="0" marR="0" marT="0" marB="0"/>
                </a:tc>
                <a:tc>
                  <a:txBody>
                    <a:bodyPr/>
                    <a:lstStyle/>
                    <a:p>
                      <a:pPr algn="ctr">
                        <a:buNone/>
                      </a:pPr>
                      <a:r>
                        <a:rPr lang="en-US" sz="1600" b="0" i="0">
                          <a:solidFill>
                            <a:srgbClr val="000000"/>
                          </a:solidFill>
                          <a:latin typeface="Arial"/>
                          <a:ea typeface="+mn-ea"/>
                          <a:cs typeface="Arial"/>
                        </a:rPr>
                        <a:t>75</a:t>
                      </a:r>
                    </a:p>
                  </a:txBody>
                  <a:tcPr marL="0" marR="0" marT="0" marB="0"/>
                </a:tc>
                <a:tc>
                  <a:txBody>
                    <a:bodyPr/>
                    <a:lstStyle/>
                    <a:p>
                      <a:pPr algn="ctr">
                        <a:buNone/>
                      </a:pPr>
                      <a:r>
                        <a:rPr lang="en-US" sz="1600" b="0" i="0">
                          <a:solidFill>
                            <a:srgbClr val="000000"/>
                          </a:solidFill>
                          <a:latin typeface="Arial"/>
                          <a:ea typeface="+mn-ea"/>
                          <a:cs typeface="Arial"/>
                        </a:rPr>
                        <a:t>2.100 GHz</a:t>
                      </a:r>
                    </a:p>
                  </a:txBody>
                  <a:tcPr marL="0" marR="0" marT="0" marB="0"/>
                </a:tc>
              </a:tr>
              <a:tr h="217714">
                <a:tc>
                  <a:txBody>
                    <a:bodyPr/>
                    <a:lstStyle/>
                    <a:p>
                      <a:pPr algn="ctr">
                        <a:buNone/>
                      </a:pPr>
                      <a:r>
                        <a:rPr lang="en-US" sz="1600" b="0" i="0">
                          <a:solidFill>
                            <a:srgbClr val="000000"/>
                          </a:solidFill>
                          <a:latin typeface="Arial"/>
                          <a:ea typeface="+mn-ea"/>
                          <a:cs typeface="Arial"/>
                        </a:rPr>
                        <a:t>4</a:t>
                      </a:r>
                    </a:p>
                  </a:txBody>
                  <a:tcPr marL="0" marR="0" marT="0" marB="0"/>
                </a:tc>
                <a:tc>
                  <a:txBody>
                    <a:bodyPr/>
                    <a:lstStyle/>
                    <a:p>
                      <a:pPr algn="ctr">
                        <a:buNone/>
                      </a:pPr>
                      <a:r>
                        <a:rPr lang="en-US" sz="1600" b="0" i="0">
                          <a:solidFill>
                            <a:srgbClr val="000000"/>
                          </a:solidFill>
                          <a:latin typeface="Arial"/>
                          <a:ea typeface="+mn-ea"/>
                          <a:cs typeface="Arial"/>
                        </a:rPr>
                        <a:t>60</a:t>
                      </a:r>
                    </a:p>
                  </a:txBody>
                  <a:tcPr marL="0" marR="0" marT="0" marB="0"/>
                </a:tc>
                <a:tc>
                  <a:txBody>
                    <a:bodyPr/>
                    <a:lstStyle/>
                    <a:p>
                      <a:pPr algn="ctr">
                        <a:buNone/>
                      </a:pPr>
                      <a:r>
                        <a:rPr lang="en-US" sz="1600" b="0" i="0">
                          <a:solidFill>
                            <a:srgbClr val="000000"/>
                          </a:solidFill>
                          <a:latin typeface="Arial"/>
                          <a:ea typeface="+mn-ea"/>
                          <a:cs typeface="Arial"/>
                        </a:rPr>
                        <a:t>1.680 GHz</a:t>
                      </a:r>
                    </a:p>
                  </a:txBody>
                  <a:tcPr marL="0" marR="0" marT="0" marB="0"/>
                </a:tc>
              </a:tr>
              <a:tr h="217714">
                <a:tc>
                  <a:txBody>
                    <a:bodyPr/>
                    <a:lstStyle/>
                    <a:p>
                      <a:pPr algn="ctr">
                        <a:buNone/>
                      </a:pPr>
                      <a:r>
                        <a:rPr lang="en-US" sz="1600" b="0" i="0">
                          <a:solidFill>
                            <a:srgbClr val="000000"/>
                          </a:solidFill>
                          <a:latin typeface="Arial"/>
                          <a:ea typeface="+mn-ea"/>
                          <a:cs typeface="Arial"/>
                        </a:rPr>
                        <a:t>5</a:t>
                      </a:r>
                    </a:p>
                  </a:txBody>
                  <a:tcPr marL="0" marR="0" marT="0" marB="0"/>
                </a:tc>
                <a:tc>
                  <a:txBody>
                    <a:bodyPr/>
                    <a:lstStyle/>
                    <a:p>
                      <a:pPr algn="ctr">
                        <a:buNone/>
                      </a:pPr>
                      <a:r>
                        <a:rPr lang="en-US" sz="1600" b="0" i="0">
                          <a:solidFill>
                            <a:srgbClr val="000000"/>
                          </a:solidFill>
                          <a:latin typeface="Arial"/>
                          <a:ea typeface="+mn-ea"/>
                          <a:cs typeface="Arial"/>
                        </a:rPr>
                        <a:t>50</a:t>
                      </a:r>
                    </a:p>
                  </a:txBody>
                  <a:tcPr marL="0" marR="0" marT="0" marB="0"/>
                </a:tc>
                <a:tc>
                  <a:txBody>
                    <a:bodyPr/>
                    <a:lstStyle/>
                    <a:p>
                      <a:pPr algn="ctr">
                        <a:buNone/>
                      </a:pPr>
                      <a:r>
                        <a:rPr lang="en-US" sz="1600" b="0" i="0">
                          <a:solidFill>
                            <a:srgbClr val="000000"/>
                          </a:solidFill>
                          <a:latin typeface="Arial"/>
                          <a:ea typeface="+mn-ea"/>
                          <a:cs typeface="Arial"/>
                        </a:rPr>
                        <a:t>1.400 GHz</a:t>
                      </a:r>
                    </a:p>
                  </a:txBody>
                  <a:tcPr marL="0" marR="0" marT="0" marB="0"/>
                </a:tc>
              </a:tr>
            </a:tbl>
          </a:graphicData>
        </a:graphic>
      </p:graphicFrame>
      <p:graphicFrame>
        <p:nvGraphicFramePr>
          <p:cNvPr id="205" name="Table 204"/>
          <p:cNvGraphicFramePr>
            <a:graphicFrameLocks noGrp="1"/>
          </p:cNvGraphicFramePr>
          <p:nvPr/>
        </p:nvGraphicFramePr>
        <p:xfrm>
          <a:off x="5791199" y="2362200"/>
          <a:ext cx="2895601" cy="1950720"/>
        </p:xfrm>
        <a:graphic>
          <a:graphicData uri="http://schemas.openxmlformats.org/drawingml/2006/table">
            <a:tbl>
              <a:tblPr firstRow="1" bandRow="1">
                <a:tableStyleId>{21E4AEA4-8DFA-4A89-87EB-49C32662AFE0}</a:tableStyleId>
              </a:tblPr>
              <a:tblGrid>
                <a:gridCol w="847493"/>
                <a:gridCol w="847493"/>
                <a:gridCol w="1200615"/>
              </a:tblGrid>
              <a:tr h="217714">
                <a:tc>
                  <a:txBody>
                    <a:bodyPr/>
                    <a:lstStyle/>
                    <a:p>
                      <a:pPr algn="ctr">
                        <a:buNone/>
                      </a:pPr>
                      <a:r>
                        <a:rPr lang="en-US" sz="1600" b="0" i="0">
                          <a:solidFill>
                            <a:srgbClr val="FFFFFF"/>
                          </a:solidFill>
                          <a:effectLst>
                            <a:outerShdw blurRad="38100" dist="38100" dir="2700000" algn="tl">
                              <a:srgbClr val="000000">
                                <a:alpha val="43137"/>
                              </a:srgbClr>
                            </a:outerShdw>
                          </a:effectLst>
                          <a:latin typeface="Arial"/>
                          <a:ea typeface="+mn-ea"/>
                          <a:cs typeface="Arial"/>
                        </a:rPr>
                        <a:t>P-State</a:t>
                      </a:r>
                    </a:p>
                  </a:txBody>
                  <a:tcPr marL="0" marR="0" marT="0" marB="0"/>
                </a:tc>
                <a:tc>
                  <a:txBody>
                    <a:bodyPr/>
                    <a:lstStyle/>
                    <a:p>
                      <a:pPr algn="ctr">
                        <a:buNone/>
                      </a:pPr>
                      <a:r>
                        <a:rPr lang="en-US" sz="1600" b="0" i="0">
                          <a:solidFill>
                            <a:srgbClr val="FFFFFF"/>
                          </a:solidFill>
                          <a:effectLst>
                            <a:outerShdw blurRad="38100" dist="38100" dir="2700000" algn="tl">
                              <a:srgbClr val="000000">
                                <a:alpha val="43137"/>
                              </a:srgbClr>
                            </a:outerShdw>
                          </a:effectLst>
                          <a:latin typeface="Arial"/>
                          <a:ea typeface="+mn-ea"/>
                          <a:cs typeface="Arial"/>
                        </a:rPr>
                        <a:t>Porcentagem</a:t>
                      </a:r>
                    </a:p>
                  </a:txBody>
                  <a:tcPr marL="0" marR="0" marT="0" marB="0"/>
                </a:tc>
                <a:tc>
                  <a:txBody>
                    <a:bodyPr/>
                    <a:lstStyle/>
                    <a:p>
                      <a:pPr algn="ctr">
                        <a:buNone/>
                      </a:pPr>
                      <a:r>
                        <a:rPr lang="en-US" sz="1600" b="0" i="0">
                          <a:solidFill>
                            <a:srgbClr val="FFFFFF"/>
                          </a:solidFill>
                          <a:effectLst>
                            <a:outerShdw blurRad="38100" dist="38100" dir="2700000" algn="tl">
                              <a:srgbClr val="000000">
                                <a:alpha val="43137"/>
                              </a:srgbClr>
                            </a:outerShdw>
                          </a:effectLst>
                          <a:latin typeface="Arial"/>
                          <a:ea typeface="+mn-ea"/>
                          <a:cs typeface="Arial"/>
                        </a:rPr>
                        <a:t>Frequência</a:t>
                      </a:r>
                    </a:p>
                  </a:txBody>
                  <a:tcPr marL="0" marR="0" marT="0" marB="0"/>
                </a:tc>
              </a:tr>
              <a:tr h="217714">
                <a:tc>
                  <a:txBody>
                    <a:bodyPr/>
                    <a:lstStyle/>
                    <a:p>
                      <a:pPr algn="ctr">
                        <a:buNone/>
                      </a:pPr>
                      <a:r>
                        <a:rPr lang="en-US" sz="1600" b="0" i="0">
                          <a:solidFill>
                            <a:srgbClr val="000000"/>
                          </a:solidFill>
                          <a:latin typeface="Arial"/>
                          <a:ea typeface="+mn-ea"/>
                          <a:cs typeface="Arial"/>
                        </a:rPr>
                        <a:t>0</a:t>
                      </a:r>
                    </a:p>
                  </a:txBody>
                  <a:tcPr marL="0" marR="0" marT="0" marB="0"/>
                </a:tc>
                <a:tc>
                  <a:txBody>
                    <a:bodyPr/>
                    <a:lstStyle/>
                    <a:p>
                      <a:pPr algn="ctr">
                        <a:buNone/>
                      </a:pPr>
                      <a:r>
                        <a:rPr lang="en-US" sz="1600" b="0" i="0">
                          <a:solidFill>
                            <a:srgbClr val="000000"/>
                          </a:solidFill>
                          <a:latin typeface="Arial"/>
                          <a:ea typeface="+mn-ea"/>
                          <a:cs typeface="Arial"/>
                        </a:rPr>
                        <a:t>100</a:t>
                      </a:r>
                    </a:p>
                  </a:txBody>
                  <a:tcPr marL="0" marR="0" marT="0" marB="0"/>
                </a:tc>
                <a:tc>
                  <a:txBody>
                    <a:bodyPr/>
                    <a:lstStyle/>
                    <a:p>
                      <a:pPr algn="ctr">
                        <a:buNone/>
                      </a:pPr>
                      <a:r>
                        <a:rPr lang="en-US" sz="1600" b="0" i="0">
                          <a:solidFill>
                            <a:srgbClr val="000000"/>
                          </a:solidFill>
                          <a:latin typeface="Arial"/>
                          <a:ea typeface="+mn-ea"/>
                          <a:cs typeface="Arial"/>
                        </a:rPr>
                        <a:t>2.800 GHz</a:t>
                      </a:r>
                    </a:p>
                  </a:txBody>
                  <a:tcPr marL="0" marR="0" marT="0" marB="0"/>
                </a:tc>
              </a:tr>
              <a:tr h="217714">
                <a:tc>
                  <a:txBody>
                    <a:bodyPr/>
                    <a:lstStyle/>
                    <a:p>
                      <a:pPr algn="ctr">
                        <a:buNone/>
                      </a:pPr>
                      <a:r>
                        <a:rPr lang="en-US" sz="1600" b="0" i="0">
                          <a:solidFill>
                            <a:srgbClr val="000000"/>
                          </a:solidFill>
                          <a:latin typeface="Arial"/>
                          <a:ea typeface="+mn-ea"/>
                          <a:cs typeface="Arial"/>
                        </a:rPr>
                        <a:t>1</a:t>
                      </a:r>
                    </a:p>
                  </a:txBody>
                  <a:tcPr marL="0" marR="0" marT="0" marB="0"/>
                </a:tc>
                <a:tc>
                  <a:txBody>
                    <a:bodyPr/>
                    <a:lstStyle/>
                    <a:p>
                      <a:pPr algn="ctr">
                        <a:buNone/>
                      </a:pPr>
                      <a:r>
                        <a:rPr lang="en-US" sz="1600" b="0" i="0">
                          <a:solidFill>
                            <a:srgbClr val="000000"/>
                          </a:solidFill>
                          <a:latin typeface="Arial"/>
                          <a:ea typeface="+mn-ea"/>
                          <a:cs typeface="Arial"/>
                        </a:rPr>
                        <a:t>90</a:t>
                      </a:r>
                    </a:p>
                  </a:txBody>
                  <a:tcPr marL="0" marR="0" marT="0" marB="0"/>
                </a:tc>
                <a:tc>
                  <a:txBody>
                    <a:bodyPr/>
                    <a:lstStyle/>
                    <a:p>
                      <a:pPr algn="ctr">
                        <a:buNone/>
                      </a:pPr>
                      <a:r>
                        <a:rPr lang="en-US" sz="1600" b="0" i="0">
                          <a:solidFill>
                            <a:srgbClr val="000000"/>
                          </a:solidFill>
                          <a:latin typeface="Arial"/>
                          <a:ea typeface="+mn-ea"/>
                          <a:cs typeface="Arial"/>
                        </a:rPr>
                        <a:t>2.520 GHz</a:t>
                      </a:r>
                    </a:p>
                  </a:txBody>
                  <a:tcPr marL="0" marR="0" marT="0" marB="0"/>
                </a:tc>
              </a:tr>
              <a:tr h="217714">
                <a:tc>
                  <a:txBody>
                    <a:bodyPr/>
                    <a:lstStyle/>
                    <a:p>
                      <a:pPr algn="ctr">
                        <a:buNone/>
                      </a:pPr>
                      <a:r>
                        <a:rPr lang="en-US" sz="1600" b="0" i="0">
                          <a:solidFill>
                            <a:srgbClr val="000000"/>
                          </a:solidFill>
                          <a:latin typeface="Arial"/>
                          <a:ea typeface="+mn-ea"/>
                          <a:cs typeface="Arial"/>
                        </a:rPr>
                        <a:t>2</a:t>
                      </a:r>
                    </a:p>
                  </a:txBody>
                  <a:tcPr marL="0" marR="0" marT="0" marB="0"/>
                </a:tc>
                <a:tc>
                  <a:txBody>
                    <a:bodyPr/>
                    <a:lstStyle/>
                    <a:p>
                      <a:pPr algn="ctr">
                        <a:buNone/>
                      </a:pPr>
                      <a:r>
                        <a:rPr lang="en-US" sz="1600" b="0" i="0">
                          <a:solidFill>
                            <a:srgbClr val="000000"/>
                          </a:solidFill>
                          <a:latin typeface="Arial"/>
                          <a:ea typeface="+mn-ea"/>
                          <a:cs typeface="Arial"/>
                        </a:rPr>
                        <a:t>85</a:t>
                      </a:r>
                    </a:p>
                  </a:txBody>
                  <a:tcPr marL="0" marR="0" marT="0" marB="0"/>
                </a:tc>
                <a:tc>
                  <a:txBody>
                    <a:bodyPr/>
                    <a:lstStyle/>
                    <a:p>
                      <a:pPr algn="ctr">
                        <a:buNone/>
                      </a:pPr>
                      <a:r>
                        <a:rPr lang="en-US" sz="1600" b="0" i="0">
                          <a:solidFill>
                            <a:srgbClr val="000000"/>
                          </a:solidFill>
                          <a:latin typeface="Arial"/>
                          <a:ea typeface="+mn-ea"/>
                          <a:cs typeface="Arial"/>
                        </a:rPr>
                        <a:t>2.380 GHz</a:t>
                      </a:r>
                    </a:p>
                  </a:txBody>
                  <a:tcPr marL="0" marR="0" marT="0" marB="0"/>
                </a:tc>
              </a:tr>
              <a:tr h="217714">
                <a:tc>
                  <a:txBody>
                    <a:bodyPr/>
                    <a:lstStyle/>
                    <a:p>
                      <a:pPr algn="ctr">
                        <a:buNone/>
                      </a:pPr>
                      <a:r>
                        <a:rPr lang="en-US" sz="1600" b="0" i="0">
                          <a:solidFill>
                            <a:srgbClr val="000000"/>
                          </a:solidFill>
                          <a:latin typeface="Arial"/>
                          <a:ea typeface="+mn-ea"/>
                          <a:cs typeface="Arial"/>
                        </a:rPr>
                        <a:t>3</a:t>
                      </a:r>
                    </a:p>
                  </a:txBody>
                  <a:tcPr marL="0" marR="0" marT="0" marB="0"/>
                </a:tc>
                <a:tc>
                  <a:txBody>
                    <a:bodyPr/>
                    <a:lstStyle/>
                    <a:p>
                      <a:pPr algn="ctr">
                        <a:buNone/>
                      </a:pPr>
                      <a:r>
                        <a:rPr lang="en-US" sz="1600" b="0" i="0">
                          <a:solidFill>
                            <a:srgbClr val="000000"/>
                          </a:solidFill>
                          <a:latin typeface="Arial"/>
                          <a:ea typeface="+mn-ea"/>
                          <a:cs typeface="Arial"/>
                        </a:rPr>
                        <a:t>75</a:t>
                      </a:r>
                    </a:p>
                  </a:txBody>
                  <a:tcPr marL="0" marR="0" marT="0" marB="0"/>
                </a:tc>
                <a:tc>
                  <a:txBody>
                    <a:bodyPr/>
                    <a:lstStyle/>
                    <a:p>
                      <a:pPr algn="ctr">
                        <a:buNone/>
                      </a:pPr>
                      <a:r>
                        <a:rPr lang="en-US" sz="1600" b="0" i="0">
                          <a:solidFill>
                            <a:srgbClr val="000000"/>
                          </a:solidFill>
                          <a:latin typeface="Arial"/>
                          <a:ea typeface="+mn-ea"/>
                          <a:cs typeface="Arial"/>
                        </a:rPr>
                        <a:t>2.100 GHz</a:t>
                      </a:r>
                    </a:p>
                  </a:txBody>
                  <a:tcPr marL="0" marR="0" marT="0" marB="0"/>
                </a:tc>
              </a:tr>
              <a:tr h="217714">
                <a:tc>
                  <a:txBody>
                    <a:bodyPr/>
                    <a:lstStyle/>
                    <a:p>
                      <a:pPr algn="ctr">
                        <a:buNone/>
                      </a:pPr>
                      <a:r>
                        <a:rPr lang="en-US" sz="1600" b="0" i="0">
                          <a:solidFill>
                            <a:srgbClr val="000000"/>
                          </a:solidFill>
                          <a:latin typeface="Arial"/>
                          <a:ea typeface="+mn-ea"/>
                          <a:cs typeface="Arial"/>
                        </a:rPr>
                        <a:t>4</a:t>
                      </a:r>
                    </a:p>
                  </a:txBody>
                  <a:tcPr marL="0" marR="0" marT="0" marB="0"/>
                </a:tc>
                <a:tc>
                  <a:txBody>
                    <a:bodyPr/>
                    <a:lstStyle/>
                    <a:p>
                      <a:pPr algn="ctr">
                        <a:buNone/>
                      </a:pPr>
                      <a:r>
                        <a:rPr lang="en-US" sz="1600" b="0" i="0">
                          <a:solidFill>
                            <a:srgbClr val="000000"/>
                          </a:solidFill>
                          <a:latin typeface="Arial"/>
                          <a:ea typeface="+mn-ea"/>
                          <a:cs typeface="Arial"/>
                        </a:rPr>
                        <a:t>60</a:t>
                      </a:r>
                    </a:p>
                  </a:txBody>
                  <a:tcPr marL="0" marR="0" marT="0" marB="0"/>
                </a:tc>
                <a:tc>
                  <a:txBody>
                    <a:bodyPr/>
                    <a:lstStyle/>
                    <a:p>
                      <a:pPr algn="ctr">
                        <a:buNone/>
                      </a:pPr>
                      <a:r>
                        <a:rPr lang="en-US" sz="1600" b="0" i="0">
                          <a:solidFill>
                            <a:srgbClr val="000000"/>
                          </a:solidFill>
                          <a:latin typeface="Arial"/>
                          <a:ea typeface="+mn-ea"/>
                          <a:cs typeface="Arial"/>
                        </a:rPr>
                        <a:t>1.680 GHz</a:t>
                      </a:r>
                    </a:p>
                  </a:txBody>
                  <a:tcPr marL="0" marR="0" marT="0" marB="0"/>
                </a:tc>
              </a:tr>
              <a:tr h="217714">
                <a:tc>
                  <a:txBody>
                    <a:bodyPr/>
                    <a:lstStyle/>
                    <a:p>
                      <a:pPr algn="ctr">
                        <a:buNone/>
                      </a:pPr>
                      <a:r>
                        <a:rPr lang="en-US" sz="1600" b="0" i="0">
                          <a:solidFill>
                            <a:srgbClr val="000000"/>
                          </a:solidFill>
                          <a:latin typeface="Arial"/>
                          <a:ea typeface="+mn-ea"/>
                          <a:cs typeface="Arial"/>
                        </a:rPr>
                        <a:t>5</a:t>
                      </a:r>
                    </a:p>
                  </a:txBody>
                  <a:tcPr marL="0" marR="0" marT="0" marB="0"/>
                </a:tc>
                <a:tc>
                  <a:txBody>
                    <a:bodyPr/>
                    <a:lstStyle/>
                    <a:p>
                      <a:pPr algn="ctr">
                        <a:buNone/>
                      </a:pPr>
                      <a:r>
                        <a:rPr lang="en-US" sz="1600" b="0" i="0">
                          <a:solidFill>
                            <a:srgbClr val="000000"/>
                          </a:solidFill>
                          <a:latin typeface="Arial"/>
                          <a:ea typeface="+mn-ea"/>
                          <a:cs typeface="Arial"/>
                        </a:rPr>
                        <a:t>50</a:t>
                      </a:r>
                    </a:p>
                  </a:txBody>
                  <a:tcPr marL="0" marR="0" marT="0" marB="0"/>
                </a:tc>
                <a:tc>
                  <a:txBody>
                    <a:bodyPr/>
                    <a:lstStyle/>
                    <a:p>
                      <a:pPr algn="ctr">
                        <a:buNone/>
                      </a:pPr>
                      <a:r>
                        <a:rPr lang="en-US" sz="1600" b="0" i="0">
                          <a:solidFill>
                            <a:srgbClr val="000000"/>
                          </a:solidFill>
                          <a:latin typeface="Arial"/>
                          <a:ea typeface="+mn-ea"/>
                          <a:cs typeface="Arial"/>
                        </a:rPr>
                        <a:t>1.400 GHz</a:t>
                      </a:r>
                    </a:p>
                  </a:txBody>
                  <a:tcPr marL="0" marR="0" marT="0" marB="0"/>
                </a:tc>
              </a:tr>
            </a:tbl>
          </a:graphicData>
        </a:graphic>
      </p:graphicFrame>
      <p:pic>
        <p:nvPicPr>
          <p:cNvPr id="206" name="Picture 1" descr="C:\Courses\Wadeware\2008\2008_05_28 40818 Enterprise Service Readiness\EventsDVD_FY07\illustration - misc hardware\Windows Vista Illustration Icons\Processor.png"/>
          <p:cNvPicPr>
            <a:picLocks noChangeAspect="1" noChangeArrowheads="1"/>
          </p:cNvPicPr>
          <p:nvPr/>
        </p:nvPicPr>
        <p:blipFill>
          <a:blip r:embed="rId3"/>
          <a:srcRect/>
          <a:stretch>
            <a:fillRect/>
          </a:stretch>
        </p:blipFill>
        <p:spPr bwMode="auto">
          <a:xfrm>
            <a:off x="3872187" y="4831080"/>
            <a:ext cx="914400" cy="835946"/>
          </a:xfrm>
          <a:prstGeom prst="rect">
            <a:avLst/>
          </a:prstGeom>
          <a:noFill/>
        </p:spPr>
      </p:pic>
      <p:sp>
        <p:nvSpPr>
          <p:cNvPr id="207" name="TextBox 206"/>
          <p:cNvSpPr txBox="1"/>
          <p:nvPr/>
        </p:nvSpPr>
        <p:spPr>
          <a:xfrm>
            <a:off x="3715575" y="5586829"/>
            <a:ext cx="1223412" cy="646331"/>
          </a:xfrm>
          <a:prstGeom prst="rect">
            <a:avLst/>
          </a:prstGeom>
          <a:noFill/>
        </p:spPr>
        <p:txBody>
          <a:bodyPr wrap="none" rtlCol="0">
            <a:spAutoFit/>
          </a:bodyPr>
          <a:lstStyle/>
          <a:p>
            <a:pPr algn="ctr">
              <a:buNone/>
            </a:pPr>
            <a:r>
              <a:rPr lang="en-US" b="0" i="0">
                <a:latin typeface="Arial"/>
                <a:ea typeface="+mn-ea"/>
                <a:cs typeface="Arial"/>
              </a:rPr>
              <a:t>Núcleo de</a:t>
            </a:r>
          </a:p>
          <a:p>
            <a:pPr algn="ctr">
              <a:buNone/>
            </a:pPr>
            <a:r>
              <a:rPr lang="en-US" b="0" i="0">
                <a:latin typeface="Arial"/>
                <a:ea typeface="+mn-ea"/>
                <a:cs typeface="Arial"/>
              </a:rPr>
              <a:t>Processador 2</a:t>
            </a:r>
          </a:p>
        </p:txBody>
      </p:sp>
      <p:sp>
        <p:nvSpPr>
          <p:cNvPr id="208" name="Right Arrow 207"/>
          <p:cNvSpPr/>
          <p:nvPr/>
        </p:nvSpPr>
        <p:spPr bwMode="auto">
          <a:xfrm>
            <a:off x="4414011" y="4907280"/>
            <a:ext cx="1371600" cy="457200"/>
          </a:xfrm>
          <a:prstGeom prst="rightArrow">
            <a:avLst>
              <a:gd name="adj1" fmla="val 50000"/>
              <a:gd name="adj2" fmla="val 91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n-US" sz="1600" b="1" i="0">
                <a:solidFill>
                  <a:srgbClr val="FFFFFF"/>
                </a:solidFill>
                <a:effectLst>
                  <a:outerShdw blurRad="38100" dist="38100" dir="2700000" algn="tl">
                    <a:srgbClr val="000000">
                      <a:alpha val="43137"/>
                    </a:srgbClr>
                  </a:outerShdw>
                </a:effectLst>
                <a:latin typeface="Segoe"/>
                <a:ea typeface="+mn-ea"/>
                <a:cs typeface="Arial"/>
              </a:rPr>
              <a:t>P-State=4</a:t>
            </a:r>
          </a:p>
        </p:txBody>
      </p:sp>
      <p:cxnSp>
        <p:nvCxnSpPr>
          <p:cNvPr id="209" name="Straight Connector 208"/>
          <p:cNvCxnSpPr/>
          <p:nvPr/>
        </p:nvCxnSpPr>
        <p:spPr>
          <a:xfrm rot="10800000">
            <a:off x="4343400" y="3773069"/>
            <a:ext cx="8382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0" name="Freeform 209"/>
          <p:cNvSpPr/>
          <p:nvPr/>
        </p:nvSpPr>
        <p:spPr>
          <a:xfrm rot="16200000" flipH="1">
            <a:off x="4681539" y="3352383"/>
            <a:ext cx="2819400" cy="771527"/>
          </a:xfrm>
          <a:custGeom>
            <a:avLst/>
            <a:gdLst>
              <a:gd name="connsiteX0" fmla="*/ 0 w 3933825"/>
              <a:gd name="connsiteY0" fmla="*/ 66675 h 847725"/>
              <a:gd name="connsiteX1" fmla="*/ 0 w 3933825"/>
              <a:gd name="connsiteY1" fmla="*/ 847725 h 847725"/>
              <a:gd name="connsiteX2" fmla="*/ 3933825 w 3933825"/>
              <a:gd name="connsiteY2" fmla="*/ 847725 h 847725"/>
              <a:gd name="connsiteX3" fmla="*/ 3924300 w 3933825"/>
              <a:gd name="connsiteY3" fmla="*/ 0 h 847725"/>
            </a:gdLst>
            <a:ahLst/>
            <a:cxnLst>
              <a:cxn ang="0">
                <a:pos x="connsiteX0" y="connsiteY0"/>
              </a:cxn>
              <a:cxn ang="0">
                <a:pos x="connsiteX1" y="connsiteY1"/>
              </a:cxn>
              <a:cxn ang="0">
                <a:pos x="connsiteX2" y="connsiteY2"/>
              </a:cxn>
              <a:cxn ang="0">
                <a:pos x="connsiteX3" y="connsiteY3"/>
              </a:cxn>
            </a:cxnLst>
            <a:rect l="l" t="t" r="r" b="b"/>
            <a:pathLst>
              <a:path w="3933825" h="847725">
                <a:moveTo>
                  <a:pt x="0" y="66675"/>
                </a:moveTo>
                <a:lnTo>
                  <a:pt x="0" y="847725"/>
                </a:lnTo>
                <a:lnTo>
                  <a:pt x="3933825" y="847725"/>
                </a:lnTo>
                <a:lnTo>
                  <a:pt x="392430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rot="5400000">
            <a:off x="3624262" y="3428583"/>
            <a:ext cx="2819400" cy="619125"/>
          </a:xfrm>
          <a:custGeom>
            <a:avLst/>
            <a:gdLst>
              <a:gd name="connsiteX0" fmla="*/ 0 w 3933825"/>
              <a:gd name="connsiteY0" fmla="*/ 66675 h 847725"/>
              <a:gd name="connsiteX1" fmla="*/ 0 w 3933825"/>
              <a:gd name="connsiteY1" fmla="*/ 847725 h 847725"/>
              <a:gd name="connsiteX2" fmla="*/ 3933825 w 3933825"/>
              <a:gd name="connsiteY2" fmla="*/ 847725 h 847725"/>
              <a:gd name="connsiteX3" fmla="*/ 3924300 w 3933825"/>
              <a:gd name="connsiteY3" fmla="*/ 0 h 847725"/>
            </a:gdLst>
            <a:ahLst/>
            <a:cxnLst>
              <a:cxn ang="0">
                <a:pos x="connsiteX0" y="connsiteY0"/>
              </a:cxn>
              <a:cxn ang="0">
                <a:pos x="connsiteX1" y="connsiteY1"/>
              </a:cxn>
              <a:cxn ang="0">
                <a:pos x="connsiteX2" y="connsiteY2"/>
              </a:cxn>
              <a:cxn ang="0">
                <a:pos x="connsiteX3" y="connsiteY3"/>
              </a:cxn>
            </a:cxnLst>
            <a:rect l="l" t="t" r="r" b="b"/>
            <a:pathLst>
              <a:path w="3933825" h="847725">
                <a:moveTo>
                  <a:pt x="0" y="66675"/>
                </a:moveTo>
                <a:lnTo>
                  <a:pt x="0" y="847725"/>
                </a:lnTo>
                <a:lnTo>
                  <a:pt x="3933825" y="847725"/>
                </a:lnTo>
                <a:lnTo>
                  <a:pt x="392430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p:cNvCxnSpPr/>
          <p:nvPr/>
        </p:nvCxnSpPr>
        <p:spPr>
          <a:xfrm rot="16200000" flipH="1">
            <a:off x="7010398" y="3776245"/>
            <a:ext cx="1981201" cy="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0800000">
            <a:off x="8001002" y="3774657"/>
            <a:ext cx="838199" cy="1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a:off x="5791202" y="3774657"/>
            <a:ext cx="12191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5" name="Picture 2" descr="C:\Courses\Windows Vista Illustration Icons\Server.png"/>
          <p:cNvPicPr>
            <a:picLocks noChangeAspect="1" noChangeArrowheads="1"/>
          </p:cNvPicPr>
          <p:nvPr/>
        </p:nvPicPr>
        <p:blipFill>
          <a:blip r:embed="rId4" cstate="print"/>
          <a:srcRect/>
          <a:stretch>
            <a:fillRect/>
          </a:stretch>
        </p:blipFill>
        <p:spPr bwMode="auto">
          <a:xfrm>
            <a:off x="3581400" y="3090446"/>
            <a:ext cx="1201430" cy="1644061"/>
          </a:xfrm>
          <a:prstGeom prst="rect">
            <a:avLst/>
          </a:prstGeom>
          <a:noFill/>
        </p:spPr>
      </p:pic>
      <p:pic>
        <p:nvPicPr>
          <p:cNvPr id="216" name="Picture 2" descr="C:\Courses\Icons Windows Vista\Server_virtual.png"/>
          <p:cNvPicPr>
            <a:picLocks noChangeAspect="1" noChangeArrowheads="1"/>
          </p:cNvPicPr>
          <p:nvPr/>
        </p:nvPicPr>
        <p:blipFill>
          <a:blip r:embed="rId5"/>
          <a:srcRect/>
          <a:stretch>
            <a:fillRect/>
          </a:stretch>
        </p:blipFill>
        <p:spPr bwMode="auto">
          <a:xfrm>
            <a:off x="4881123" y="1687096"/>
            <a:ext cx="1210554" cy="1555750"/>
          </a:xfrm>
          <a:prstGeom prst="rect">
            <a:avLst/>
          </a:prstGeom>
          <a:noFill/>
        </p:spPr>
      </p:pic>
      <p:pic>
        <p:nvPicPr>
          <p:cNvPr id="217" name="Picture 2" descr="C:\Courses\Icons Windows Vista\Server_virtual.png"/>
          <p:cNvPicPr>
            <a:picLocks noChangeAspect="1" noChangeArrowheads="1"/>
          </p:cNvPicPr>
          <p:nvPr/>
        </p:nvPicPr>
        <p:blipFill>
          <a:blip r:embed="rId5"/>
          <a:srcRect/>
          <a:stretch>
            <a:fillRect/>
          </a:stretch>
        </p:blipFill>
        <p:spPr bwMode="auto">
          <a:xfrm>
            <a:off x="4881123" y="3090446"/>
            <a:ext cx="1210554" cy="1555750"/>
          </a:xfrm>
          <a:prstGeom prst="rect">
            <a:avLst/>
          </a:prstGeom>
          <a:noFill/>
        </p:spPr>
      </p:pic>
      <p:pic>
        <p:nvPicPr>
          <p:cNvPr id="218" name="Picture 3" descr="C:\Courses\Icons Windows Vista\Computer.png"/>
          <p:cNvPicPr>
            <a:picLocks noChangeAspect="1" noChangeArrowheads="1"/>
          </p:cNvPicPr>
          <p:nvPr/>
        </p:nvPicPr>
        <p:blipFill>
          <a:blip r:embed="rId6"/>
          <a:srcRect/>
          <a:stretch>
            <a:fillRect/>
          </a:stretch>
        </p:blipFill>
        <p:spPr bwMode="auto">
          <a:xfrm flipH="1">
            <a:off x="4648200" y="4385846"/>
            <a:ext cx="1371600" cy="1371600"/>
          </a:xfrm>
          <a:prstGeom prst="rect">
            <a:avLst/>
          </a:prstGeom>
          <a:noFill/>
        </p:spPr>
      </p:pic>
      <p:grpSp>
        <p:nvGrpSpPr>
          <p:cNvPr id="14" name="Group 205"/>
          <p:cNvGrpSpPr/>
          <p:nvPr/>
        </p:nvGrpSpPr>
        <p:grpSpPr>
          <a:xfrm>
            <a:off x="6781800" y="3395246"/>
            <a:ext cx="1454725" cy="761999"/>
            <a:chOff x="1828801" y="4191001"/>
            <a:chExt cx="1600200" cy="838200"/>
          </a:xfrm>
        </p:grpSpPr>
        <p:pic>
          <p:nvPicPr>
            <p:cNvPr id="220" name="Picture 5" descr="C:\Courses\Wadeware\2008\2008_05_28 40818 Enterprise Service Readiness\EventsDVD_FY07\Shapes and Graphics\Cylinder\MGX 06 Cyinders\MGX Cylinder LIGHT GREEN.png"/>
            <p:cNvPicPr>
              <a:picLocks noChangeAspect="1" noChangeArrowheads="1"/>
            </p:cNvPicPr>
            <p:nvPr/>
          </p:nvPicPr>
          <p:blipFill>
            <a:blip r:embed="rId7" cstate="print"/>
            <a:srcRect/>
            <a:stretch>
              <a:fillRect/>
            </a:stretch>
          </p:blipFill>
          <p:spPr bwMode="auto">
            <a:xfrm>
              <a:off x="1828801" y="4191001"/>
              <a:ext cx="1600200" cy="838200"/>
            </a:xfrm>
            <a:prstGeom prst="rect">
              <a:avLst/>
            </a:prstGeom>
            <a:noFill/>
          </p:spPr>
        </p:pic>
        <p:sp>
          <p:nvSpPr>
            <p:cNvPr id="221" name="TextBox 220"/>
            <p:cNvSpPr txBox="1"/>
            <p:nvPr/>
          </p:nvSpPr>
          <p:spPr>
            <a:xfrm>
              <a:off x="1905000" y="4368225"/>
              <a:ext cx="1432572" cy="584775"/>
            </a:xfrm>
            <a:prstGeom prst="rect">
              <a:avLst/>
            </a:prstGeom>
            <a:noFill/>
          </p:spPr>
          <p:txBody>
            <a:bodyPr wrap="none" rtlCol="0">
              <a:spAutoFit/>
            </a:bodyPr>
            <a:lstStyle/>
            <a:p>
              <a:pPr algn="ctr">
                <a:buNone/>
              </a:pPr>
              <a:r>
                <a:rPr lang="en-US" sz="1600" b="1" i="0">
                  <a:latin typeface="Segoe"/>
                  <a:ea typeface="+mn-ea"/>
                  <a:cs typeface="Arial"/>
                </a:rPr>
                <a:t>Rede de Área</a:t>
              </a:r>
            </a:p>
            <a:p>
              <a:pPr algn="ctr">
                <a:buNone/>
              </a:pPr>
              <a:r>
                <a:rPr lang="en-US" sz="1600" b="1" i="0">
                  <a:latin typeface="Segoe"/>
                  <a:ea typeface="+mn-ea"/>
                  <a:cs typeface="Arial"/>
                </a:rPr>
                <a:t>de Armazenamento</a:t>
              </a:r>
            </a:p>
          </p:txBody>
        </p:sp>
      </p:grpSp>
      <p:pic>
        <p:nvPicPr>
          <p:cNvPr id="222" name="Picture 4" descr="C:\Courses\Icons Windows Vista\Windows Vista Start Button.png"/>
          <p:cNvPicPr>
            <a:picLocks noChangeAspect="1" noChangeArrowheads="1"/>
          </p:cNvPicPr>
          <p:nvPr/>
        </p:nvPicPr>
        <p:blipFill>
          <a:blip r:embed="rId8" cstate="print"/>
          <a:srcRect/>
          <a:stretch>
            <a:fillRect/>
          </a:stretch>
        </p:blipFill>
        <p:spPr bwMode="auto">
          <a:xfrm>
            <a:off x="7162800" y="3014246"/>
            <a:ext cx="687175" cy="685800"/>
          </a:xfrm>
          <a:prstGeom prst="rect">
            <a:avLst/>
          </a:prstGeom>
          <a:noFill/>
        </p:spPr>
      </p:pic>
      <p:grpSp>
        <p:nvGrpSpPr>
          <p:cNvPr id="15" name="Group 212"/>
          <p:cNvGrpSpPr/>
          <p:nvPr/>
        </p:nvGrpSpPr>
        <p:grpSpPr>
          <a:xfrm>
            <a:off x="5715000" y="4538246"/>
            <a:ext cx="536652" cy="1293092"/>
            <a:chOff x="3951715" y="1069108"/>
            <a:chExt cx="884518" cy="2131292"/>
          </a:xfrm>
        </p:grpSpPr>
        <p:grpSp>
          <p:nvGrpSpPr>
            <p:cNvPr id="16" name="Group 70"/>
            <p:cNvGrpSpPr/>
            <p:nvPr/>
          </p:nvGrpSpPr>
          <p:grpSpPr>
            <a:xfrm>
              <a:off x="3951715" y="1069108"/>
              <a:ext cx="884518" cy="1326777"/>
              <a:chOff x="533400" y="1905000"/>
              <a:chExt cx="1676400" cy="2514600"/>
            </a:xfrm>
          </p:grpSpPr>
          <p:sp>
            <p:nvSpPr>
              <p:cNvPr id="230" name="Rounded Rectangle 18"/>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31"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32"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33"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34"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35"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17" name="Group 69"/>
            <p:cNvGrpSpPr/>
            <p:nvPr/>
          </p:nvGrpSpPr>
          <p:grpSpPr>
            <a:xfrm>
              <a:off x="3951715" y="2516908"/>
              <a:ext cx="884518" cy="683492"/>
              <a:chOff x="533400" y="4648200"/>
              <a:chExt cx="1676400" cy="1295400"/>
            </a:xfrm>
          </p:grpSpPr>
          <p:sp>
            <p:nvSpPr>
              <p:cNvPr id="227" name="Rounded Rectangle 226"/>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28"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29"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pic>
        <p:nvPicPr>
          <p:cNvPr id="236"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5071646"/>
            <a:ext cx="687175" cy="685800"/>
          </a:xfrm>
          <a:prstGeom prst="rect">
            <a:avLst/>
          </a:prstGeom>
          <a:noFill/>
        </p:spPr>
      </p:pic>
      <p:grpSp>
        <p:nvGrpSpPr>
          <p:cNvPr id="18" name="Group 212"/>
          <p:cNvGrpSpPr/>
          <p:nvPr/>
        </p:nvGrpSpPr>
        <p:grpSpPr>
          <a:xfrm>
            <a:off x="5715000" y="3166646"/>
            <a:ext cx="536652" cy="1293092"/>
            <a:chOff x="3951715" y="1069108"/>
            <a:chExt cx="884518" cy="2131292"/>
          </a:xfrm>
        </p:grpSpPr>
        <p:grpSp>
          <p:nvGrpSpPr>
            <p:cNvPr id="19" name="Group 70"/>
            <p:cNvGrpSpPr/>
            <p:nvPr/>
          </p:nvGrpSpPr>
          <p:grpSpPr>
            <a:xfrm>
              <a:off x="3951715" y="1069108"/>
              <a:ext cx="884518" cy="1326777"/>
              <a:chOff x="533400" y="1905000"/>
              <a:chExt cx="1676400" cy="2514600"/>
            </a:xfrm>
          </p:grpSpPr>
          <p:sp>
            <p:nvSpPr>
              <p:cNvPr id="243" name="Rounded Rectangle 242"/>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4"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45"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46"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47"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48"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20" name="Group 69"/>
            <p:cNvGrpSpPr/>
            <p:nvPr/>
          </p:nvGrpSpPr>
          <p:grpSpPr>
            <a:xfrm>
              <a:off x="3951715" y="2516908"/>
              <a:ext cx="884518" cy="683492"/>
              <a:chOff x="533400" y="4648200"/>
              <a:chExt cx="1676400" cy="1295400"/>
            </a:xfrm>
          </p:grpSpPr>
          <p:sp>
            <p:nvSpPr>
              <p:cNvPr id="240" name="Rounded Rectangle 239"/>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1"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42"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grpSp>
        <p:nvGrpSpPr>
          <p:cNvPr id="21" name="Group 212"/>
          <p:cNvGrpSpPr/>
          <p:nvPr/>
        </p:nvGrpSpPr>
        <p:grpSpPr>
          <a:xfrm>
            <a:off x="5715000" y="1795046"/>
            <a:ext cx="536652" cy="1293092"/>
            <a:chOff x="3951715" y="1069108"/>
            <a:chExt cx="884518" cy="2131292"/>
          </a:xfrm>
        </p:grpSpPr>
        <p:grpSp>
          <p:nvGrpSpPr>
            <p:cNvPr id="22" name="Group 70"/>
            <p:cNvGrpSpPr/>
            <p:nvPr/>
          </p:nvGrpSpPr>
          <p:grpSpPr>
            <a:xfrm>
              <a:off x="3951715" y="1069108"/>
              <a:ext cx="884518" cy="1326777"/>
              <a:chOff x="533400" y="1905000"/>
              <a:chExt cx="1676400" cy="2514600"/>
            </a:xfrm>
          </p:grpSpPr>
          <p:sp>
            <p:nvSpPr>
              <p:cNvPr id="255" name="Rounded Rectangle 254"/>
              <p:cNvSpPr/>
              <p:nvPr/>
            </p:nvSpPr>
            <p:spPr bwMode="auto">
              <a:xfrm>
                <a:off x="533400" y="1905000"/>
                <a:ext cx="1676400" cy="25146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6" name="Picture 3" descr="C:\Courses\Icons Windows Vista\Hard Drive_2.png"/>
              <p:cNvPicPr>
                <a:picLocks noChangeAspect="1" noChangeArrowheads="1"/>
              </p:cNvPicPr>
              <p:nvPr/>
            </p:nvPicPr>
            <p:blipFill>
              <a:blip r:embed="rId9" cstate="print"/>
              <a:srcRect/>
              <a:stretch>
                <a:fillRect/>
              </a:stretch>
            </p:blipFill>
            <p:spPr bwMode="auto">
              <a:xfrm>
                <a:off x="685800" y="3657600"/>
                <a:ext cx="1390650" cy="687145"/>
              </a:xfrm>
              <a:prstGeom prst="rect">
                <a:avLst/>
              </a:prstGeom>
              <a:noFill/>
            </p:spPr>
          </p:pic>
          <p:pic>
            <p:nvPicPr>
              <p:cNvPr id="257" name="Picture 3" descr="C:\Courses\Icons Windows Vista\Hard Drive_2.png"/>
              <p:cNvPicPr>
                <a:picLocks noChangeAspect="1" noChangeArrowheads="1"/>
              </p:cNvPicPr>
              <p:nvPr/>
            </p:nvPicPr>
            <p:blipFill>
              <a:blip r:embed="rId9" cstate="print"/>
              <a:srcRect/>
              <a:stretch>
                <a:fillRect/>
              </a:stretch>
            </p:blipFill>
            <p:spPr bwMode="auto">
              <a:xfrm>
                <a:off x="685800" y="3238500"/>
                <a:ext cx="1390650" cy="687145"/>
              </a:xfrm>
              <a:prstGeom prst="rect">
                <a:avLst/>
              </a:prstGeom>
              <a:noFill/>
            </p:spPr>
          </p:pic>
          <p:pic>
            <p:nvPicPr>
              <p:cNvPr id="258" name="Picture 3" descr="C:\Courses\Icons Windows Vista\Hard Drive_2.png"/>
              <p:cNvPicPr>
                <a:picLocks noChangeAspect="1" noChangeArrowheads="1"/>
              </p:cNvPicPr>
              <p:nvPr/>
            </p:nvPicPr>
            <p:blipFill>
              <a:blip r:embed="rId9" cstate="print"/>
              <a:srcRect/>
              <a:stretch>
                <a:fillRect/>
              </a:stretch>
            </p:blipFill>
            <p:spPr bwMode="auto">
              <a:xfrm>
                <a:off x="685800" y="2819400"/>
                <a:ext cx="1390650" cy="687145"/>
              </a:xfrm>
              <a:prstGeom prst="rect">
                <a:avLst/>
              </a:prstGeom>
              <a:noFill/>
            </p:spPr>
          </p:pic>
          <p:pic>
            <p:nvPicPr>
              <p:cNvPr id="259" name="Picture 3" descr="C:\Courses\Icons Windows Vista\Hard Drive_2.png"/>
              <p:cNvPicPr>
                <a:picLocks noChangeAspect="1" noChangeArrowheads="1"/>
              </p:cNvPicPr>
              <p:nvPr/>
            </p:nvPicPr>
            <p:blipFill>
              <a:blip r:embed="rId9" cstate="print"/>
              <a:srcRect/>
              <a:stretch>
                <a:fillRect/>
              </a:stretch>
            </p:blipFill>
            <p:spPr bwMode="auto">
              <a:xfrm>
                <a:off x="685800" y="2400300"/>
                <a:ext cx="1390650" cy="687145"/>
              </a:xfrm>
              <a:prstGeom prst="rect">
                <a:avLst/>
              </a:prstGeom>
              <a:noFill/>
            </p:spPr>
          </p:pic>
          <p:pic>
            <p:nvPicPr>
              <p:cNvPr id="260" name="Picture 3" descr="C:\Courses\Icons Windows Vista\Hard Drive_2.png"/>
              <p:cNvPicPr>
                <a:picLocks noChangeAspect="1" noChangeArrowheads="1"/>
              </p:cNvPicPr>
              <p:nvPr/>
            </p:nvPicPr>
            <p:blipFill>
              <a:blip r:embed="rId9" cstate="print"/>
              <a:srcRect/>
              <a:stretch>
                <a:fillRect/>
              </a:stretch>
            </p:blipFill>
            <p:spPr bwMode="auto">
              <a:xfrm>
                <a:off x="685800" y="1981200"/>
                <a:ext cx="1390650" cy="687145"/>
              </a:xfrm>
              <a:prstGeom prst="rect">
                <a:avLst/>
              </a:prstGeom>
              <a:noFill/>
            </p:spPr>
          </p:pic>
        </p:grpSp>
        <p:grpSp>
          <p:nvGrpSpPr>
            <p:cNvPr id="23" name="Group 69"/>
            <p:cNvGrpSpPr/>
            <p:nvPr/>
          </p:nvGrpSpPr>
          <p:grpSpPr>
            <a:xfrm>
              <a:off x="3951715" y="2516908"/>
              <a:ext cx="884518" cy="683492"/>
              <a:chOff x="533400" y="4648200"/>
              <a:chExt cx="1676400" cy="1295400"/>
            </a:xfrm>
          </p:grpSpPr>
          <p:sp>
            <p:nvSpPr>
              <p:cNvPr id="252" name="Rounded Rectangle 251"/>
              <p:cNvSpPr/>
              <p:nvPr/>
            </p:nvSpPr>
            <p:spPr bwMode="auto">
              <a:xfrm>
                <a:off x="533400" y="4648200"/>
                <a:ext cx="1676400" cy="1295400"/>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3" name="Picture 3" descr="C:\Courses\Icons Windows Vista\Hard Drive_2.png"/>
              <p:cNvPicPr>
                <a:picLocks noChangeAspect="1" noChangeArrowheads="1"/>
              </p:cNvPicPr>
              <p:nvPr/>
            </p:nvPicPr>
            <p:blipFill>
              <a:blip r:embed="rId9" cstate="print"/>
              <a:srcRect/>
              <a:stretch>
                <a:fillRect/>
              </a:stretch>
            </p:blipFill>
            <p:spPr bwMode="auto">
              <a:xfrm>
                <a:off x="685800" y="5180255"/>
                <a:ext cx="1390650" cy="687145"/>
              </a:xfrm>
              <a:prstGeom prst="rect">
                <a:avLst/>
              </a:prstGeom>
              <a:noFill/>
            </p:spPr>
          </p:pic>
          <p:pic>
            <p:nvPicPr>
              <p:cNvPr id="254" name="Picture 3" descr="C:\Courses\Icons Windows Vista\Hard Drive_2.png"/>
              <p:cNvPicPr>
                <a:picLocks noChangeAspect="1" noChangeArrowheads="1"/>
              </p:cNvPicPr>
              <p:nvPr/>
            </p:nvPicPr>
            <p:blipFill>
              <a:blip r:embed="rId9" cstate="print"/>
              <a:srcRect/>
              <a:stretch>
                <a:fillRect/>
              </a:stretch>
            </p:blipFill>
            <p:spPr bwMode="auto">
              <a:xfrm>
                <a:off x="685800" y="4724400"/>
                <a:ext cx="1390650" cy="687145"/>
              </a:xfrm>
              <a:prstGeom prst="rect">
                <a:avLst/>
              </a:prstGeom>
              <a:noFill/>
            </p:spPr>
          </p:pic>
        </p:grpSp>
      </p:grpSp>
      <p:pic>
        <p:nvPicPr>
          <p:cNvPr id="261"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3700046"/>
            <a:ext cx="687175" cy="685800"/>
          </a:xfrm>
          <a:prstGeom prst="rect">
            <a:avLst/>
          </a:prstGeom>
          <a:noFill/>
        </p:spPr>
      </p:pic>
      <p:pic>
        <p:nvPicPr>
          <p:cNvPr id="262" name="Picture 4" descr="C:\Courses\Icons Windows Vista\Windows Vista Start Button.png"/>
          <p:cNvPicPr>
            <a:picLocks noChangeAspect="1" noChangeArrowheads="1"/>
          </p:cNvPicPr>
          <p:nvPr/>
        </p:nvPicPr>
        <p:blipFill>
          <a:blip r:embed="rId8" cstate="print"/>
          <a:srcRect/>
          <a:stretch>
            <a:fillRect/>
          </a:stretch>
        </p:blipFill>
        <p:spPr bwMode="auto">
          <a:xfrm>
            <a:off x="5410200" y="2252246"/>
            <a:ext cx="687175" cy="685800"/>
          </a:xfrm>
          <a:prstGeom prst="rect">
            <a:avLst/>
          </a:prstGeom>
          <a:noFill/>
        </p:spPr>
      </p:pic>
      <p:sp>
        <p:nvSpPr>
          <p:cNvPr id="263" name="Isosceles Triangle 26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4" name="Rectangle 263"/>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wipe(left)">
                                      <p:cBhvr>
                                        <p:cTn id="7" dur="500"/>
                                        <p:tgtEl>
                                          <p:spTgt spid="19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65"/>
                                        </p:tgtEl>
                                        <p:attrNameLst>
                                          <p:attrName>style.visibility</p:attrName>
                                        </p:attrNameLst>
                                      </p:cBhvr>
                                      <p:to>
                                        <p:strVal val="visible"/>
                                      </p:to>
                                    </p:set>
                                    <p:animEffect transition="in" filter="box(out)">
                                      <p:cBhvr>
                                        <p:cTn id="14" dur="500"/>
                                        <p:tgtEl>
                                          <p:spTgt spid="165"/>
                                        </p:tgtEl>
                                      </p:cBhvr>
                                    </p:animEffect>
                                  </p:childTnLst>
                                </p:cTn>
                              </p:par>
                              <p:par>
                                <p:cTn id="15" presetID="10" presetClass="entr" presetSubtype="0" fill="hold" nodeType="with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500"/>
                                        <p:tgtEl>
                                          <p:spTgt spid="16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500"/>
                                        <p:tgtEl>
                                          <p:spTgt spid="1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
                                        </p:tgtEl>
                                        <p:attrNameLst>
                                          <p:attrName>style.visibility</p:attrName>
                                        </p:attrNameLst>
                                      </p:cBhvr>
                                      <p:to>
                                        <p:strVal val="visible"/>
                                      </p:to>
                                    </p:set>
                                    <p:animEffect transition="in" filter="fade">
                                      <p:cBhvr>
                                        <p:cTn id="24" dur="500"/>
                                        <p:tgtEl>
                                          <p:spTgt spid="1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500"/>
                                        <p:tgtEl>
                                          <p:spTgt spid="176"/>
                                        </p:tgtEl>
                                      </p:cBhvr>
                                    </p:animEffect>
                                  </p:childTnLst>
                                </p:cTn>
                              </p:par>
                              <p:par>
                                <p:cTn id="28" presetID="10" presetClass="entr" presetSubtype="0" fill="hold" nodeType="with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500"/>
                                        <p:tgtEl>
                                          <p:spTgt spid="181"/>
                                        </p:tgtEl>
                                      </p:cBhvr>
                                    </p:animEffect>
                                  </p:childTnLst>
                                </p:cTn>
                              </p:par>
                              <p:par>
                                <p:cTn id="31" presetID="10" presetClass="entr" presetSubtype="0"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fade">
                                      <p:cBhvr>
                                        <p:cTn id="33" dur="500"/>
                                        <p:tgtEl>
                                          <p:spTgt spid="179"/>
                                        </p:tgtEl>
                                      </p:cBhvr>
                                    </p:animEffect>
                                  </p:childTnLst>
                                </p:cTn>
                              </p:par>
                              <p:par>
                                <p:cTn id="34" presetID="10" presetClass="entr" presetSubtype="0"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500"/>
                                        <p:tgtEl>
                                          <p:spTgt spid="1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fade">
                                      <p:cBhvr>
                                        <p:cTn id="39" dur="500"/>
                                        <p:tgtEl>
                                          <p:spTgt spid="1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500"/>
                                        <p:tgtEl>
                                          <p:spTgt spid="177"/>
                                        </p:tgtEl>
                                      </p:cBhvr>
                                    </p:animEffec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par>
                          <p:cTn id="59" fill="hold">
                            <p:stCondLst>
                              <p:cond delay="1500"/>
                            </p:stCondLst>
                            <p:childTnLst>
                              <p:par>
                                <p:cTn id="60" presetID="22" presetClass="exit" presetSubtype="4" fill="hold" nodeType="afterEffect">
                                  <p:stCondLst>
                                    <p:cond delay="0"/>
                                  </p:stCondLst>
                                  <p:childTnLst>
                                    <p:animEffect transition="out" filter="wipe(down)">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22" presetClass="entr" presetSubtype="1"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par>
                                <p:cTn id="66" presetID="1" presetClass="exit" presetSubtype="0" fill="hold" nodeType="with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childTnLst>
                                </p:cTn>
                              </p:par>
                            </p:childTnLst>
                          </p:cTn>
                        </p:par>
                        <p:par>
                          <p:cTn id="74" fill="hold">
                            <p:stCondLst>
                              <p:cond delay="2000"/>
                            </p:stCondLst>
                            <p:childTnLst>
                              <p:par>
                                <p:cTn id="75" presetID="1" presetClass="exit" presetSubtype="0" fill="hold" nodeType="after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22" presetClass="exit" presetSubtype="4" fill="hold" nodeType="withEffect">
                                  <p:stCondLst>
                                    <p:cond delay="0"/>
                                  </p:stCondLst>
                                  <p:childTnLst>
                                    <p:animEffect transition="out" filter="wipe(down)">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22" presetClass="entr" presetSubtype="1" fill="hold"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up)">
                                      <p:cBhvr>
                                        <p:cTn id="88" dur="500"/>
                                        <p:tgtEl>
                                          <p:spTgt spid="6"/>
                                        </p:tgtEl>
                                      </p:cBhvr>
                                    </p:animEffect>
                                  </p:childTnLst>
                                </p:cTn>
                              </p:par>
                            </p:childTnLst>
                          </p:cTn>
                        </p:par>
                        <p:par>
                          <p:cTn id="89" fill="hold">
                            <p:stCondLst>
                              <p:cond delay="2500"/>
                            </p:stCondLst>
                            <p:childTnLst>
                              <p:par>
                                <p:cTn id="90" presetID="1" presetClass="exit" presetSubtype="0" fill="hold" nodeType="afterEffect">
                                  <p:stCondLst>
                                    <p:cond delay="0"/>
                                  </p:stCondLst>
                                  <p:childTnLst>
                                    <p:set>
                                      <p:cBhvr>
                                        <p:cTn id="91" dur="1" fill="hold">
                                          <p:stCondLst>
                                            <p:cond delay="0"/>
                                          </p:stCondLst>
                                        </p:cTn>
                                        <p:tgtEl>
                                          <p:spTgt spid="1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childTnLst>
                                </p:cTn>
                              </p:par>
                              <p:par>
                                <p:cTn id="94" presetID="1" presetClass="exit" presetSubtype="0" fill="hold" nodeType="withEffect">
                                  <p:stCondLst>
                                    <p:cond delay="0"/>
                                  </p:stCondLst>
                                  <p:childTnLst>
                                    <p:set>
                                      <p:cBhvr>
                                        <p:cTn id="95" dur="1" fill="hold">
                                          <p:stCondLst>
                                            <p:cond delay="0"/>
                                          </p:stCondLst>
                                        </p:cTn>
                                        <p:tgtEl>
                                          <p:spTgt spid="5"/>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4"/>
                                        </p:tgtEl>
                                        <p:attrNameLst>
                                          <p:attrName>style.visibility</p:attrName>
                                        </p:attrNameLst>
                                      </p:cBhvr>
                                      <p:to>
                                        <p:strVal val="visible"/>
                                      </p:to>
                                    </p:set>
                                  </p:childTnLst>
                                </p:cTn>
                              </p:par>
                              <p:par>
                                <p:cTn id="98" presetID="1" presetClass="exit" presetSubtype="0" fill="hold" nodeType="withEffect">
                                  <p:stCondLst>
                                    <p:cond delay="0"/>
                                  </p:stCondLst>
                                  <p:childTnLst>
                                    <p:set>
                                      <p:cBhvr>
                                        <p:cTn id="99" dur="1" fill="hold">
                                          <p:stCondLst>
                                            <p:cond delay="0"/>
                                          </p:stCondLst>
                                        </p:cTn>
                                        <p:tgtEl>
                                          <p:spTgt spid="10"/>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par>
                          <p:cTn id="102" fill="hold">
                            <p:stCondLst>
                              <p:cond delay="2500"/>
                            </p:stCondLst>
                            <p:childTnLst>
                              <p:par>
                                <p:cTn id="103" presetID="1" presetClass="exit" presetSubtype="0" fill="hold" nodeType="after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par>
                                <p:cTn id="107" presetID="22" presetClass="exit" presetSubtype="4" fill="hold" nodeType="withEffect">
                                  <p:stCondLst>
                                    <p:cond delay="0"/>
                                  </p:stCondLst>
                                  <p:childTnLst>
                                    <p:animEffect transition="out" filter="wipe(down)">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par>
                                <p:cTn id="110" presetID="22" presetClass="entr" presetSubtype="1"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up)">
                                      <p:cBhvr>
                                        <p:cTn id="112" dur="500"/>
                                        <p:tgtEl>
                                          <p:spTgt spid="7"/>
                                        </p:tgtEl>
                                      </p:cBhvr>
                                    </p:animEffect>
                                  </p:childTnLst>
                                </p:cTn>
                              </p:par>
                              <p:par>
                                <p:cTn id="113" presetID="1" presetClass="exit" presetSubtype="0" fill="hold"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childTnLst>
                          </p:cTn>
                        </p:par>
                        <p:par>
                          <p:cTn id="117" fill="hold">
                            <p:stCondLst>
                              <p:cond delay="3000"/>
                            </p:stCondLst>
                            <p:childTnLst>
                              <p:par>
                                <p:cTn id="118" presetID="1" presetClass="entr" presetSubtype="0" fill="hold" nodeType="afterEffect">
                                  <p:stCondLst>
                                    <p:cond delay="0"/>
                                  </p:stCondLst>
                                  <p:childTnLst>
                                    <p:set>
                                      <p:cBhvr>
                                        <p:cTn id="119" dur="1" fill="hold">
                                          <p:stCondLst>
                                            <p:cond delay="0"/>
                                          </p:stCondLst>
                                        </p:cTn>
                                        <p:tgtEl>
                                          <p:spTgt spid="13"/>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12"/>
                                        </p:tgtEl>
                                        <p:attrNameLst>
                                          <p:attrName>style.visibility</p:attrName>
                                        </p:attrNameLst>
                                      </p:cBhvr>
                                      <p:to>
                                        <p:strVal val="hidden"/>
                                      </p:to>
                                    </p:set>
                                  </p:childTnLst>
                                </p:cTn>
                              </p:par>
                              <p:par>
                                <p:cTn id="122" presetID="22" presetClass="exit" presetSubtype="4" fill="hold" nodeType="withEffect">
                                  <p:stCondLst>
                                    <p:cond delay="0"/>
                                  </p:stCondLst>
                                  <p:childTnLst>
                                    <p:animEffect transition="out" filter="wipe(down)">
                                      <p:cBhvr>
                                        <p:cTn id="123" dur="500"/>
                                        <p:tgtEl>
                                          <p:spTgt spid="7"/>
                                        </p:tgtEl>
                                      </p:cBhvr>
                                    </p:animEffect>
                                    <p:set>
                                      <p:cBhvr>
                                        <p:cTn id="124" dur="1" fill="hold">
                                          <p:stCondLst>
                                            <p:cond delay="499"/>
                                          </p:stCondLst>
                                        </p:cTn>
                                        <p:tgtEl>
                                          <p:spTgt spid="7"/>
                                        </p:tgtEl>
                                        <p:attrNameLst>
                                          <p:attrName>style.visibility</p:attrName>
                                        </p:attrNameLst>
                                      </p:cBhvr>
                                      <p:to>
                                        <p:strVal val="hidden"/>
                                      </p:to>
                                    </p:set>
                                  </p:childTnLst>
                                </p:cTn>
                              </p:par>
                              <p:par>
                                <p:cTn id="125" presetID="22" presetClass="entr" presetSubtype="1"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up)">
                                      <p:cBhvr>
                                        <p:cTn id="127" dur="500"/>
                                        <p:tgtEl>
                                          <p:spTgt spid="6"/>
                                        </p:tgtEl>
                                      </p:cBhvr>
                                    </p:animEffect>
                                  </p:childTnLst>
                                </p:cTn>
                              </p:par>
                              <p:par>
                                <p:cTn id="128" presetID="1" presetClass="exit" presetSubtype="0" fill="hold" nodeType="withEffect">
                                  <p:stCondLst>
                                    <p:cond delay="0"/>
                                  </p:stCondLst>
                                  <p:childTnLst>
                                    <p:set>
                                      <p:cBhvr>
                                        <p:cTn id="129" dur="1" fill="hold">
                                          <p:stCondLst>
                                            <p:cond delay="0"/>
                                          </p:stCondLst>
                                        </p:cTn>
                                        <p:tgtEl>
                                          <p:spTgt spid="4"/>
                                        </p:tgtEl>
                                        <p:attrNameLst>
                                          <p:attrName>style.visibility</p:attrName>
                                        </p:attrNameLst>
                                      </p:cBhvr>
                                      <p:to>
                                        <p:strVal val="hidden"/>
                                      </p:to>
                                    </p:set>
                                  </p:childTnLst>
                                </p:cTn>
                              </p:par>
                              <p:par>
                                <p:cTn id="130" presetID="1" presetClass="entr" presetSubtype="0" fill="hold" nodeType="withEffect">
                                  <p:stCondLst>
                                    <p:cond delay="0"/>
                                  </p:stCondLst>
                                  <p:childTnLst>
                                    <p:set>
                                      <p:cBhvr>
                                        <p:cTn id="131" dur="1" fill="hold">
                                          <p:stCondLst>
                                            <p:cond delay="0"/>
                                          </p:stCondLst>
                                        </p:cTn>
                                        <p:tgtEl>
                                          <p:spTgt spid="5"/>
                                        </p:tgtEl>
                                        <p:attrNameLst>
                                          <p:attrName>style.visibility</p:attrName>
                                        </p:attrNameLst>
                                      </p:cBhvr>
                                      <p:to>
                                        <p:strVal val="visible"/>
                                      </p:to>
                                    </p:set>
                                  </p:childTnLst>
                                </p:cTn>
                              </p:par>
                            </p:childTnLst>
                          </p:cTn>
                        </p:par>
                        <p:par>
                          <p:cTn id="132" fill="hold">
                            <p:stCondLst>
                              <p:cond delay="3500"/>
                            </p:stCondLst>
                            <p:childTnLst>
                              <p:par>
                                <p:cTn id="133" presetID="1" presetClass="exit" presetSubtype="0" fill="hold" nodeType="afterEffect">
                                  <p:stCondLst>
                                    <p:cond delay="0"/>
                                  </p:stCondLst>
                                  <p:childTnLst>
                                    <p:set>
                                      <p:cBhvr>
                                        <p:cTn id="134" dur="1" fill="hold">
                                          <p:stCondLst>
                                            <p:cond delay="0"/>
                                          </p:stCondLst>
                                        </p:cTn>
                                        <p:tgtEl>
                                          <p:spTgt spid="4"/>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
                                        </p:tgtEl>
                                        <p:attrNameLst>
                                          <p:attrName>style.visibility</p:attrName>
                                        </p:attrNameLst>
                                      </p:cBhvr>
                                      <p:to>
                                        <p:strVal val="hidden"/>
                                      </p:to>
                                    </p:set>
                                  </p:childTnLst>
                                </p:cTn>
                              </p:par>
                              <p:par>
                                <p:cTn id="139" presetID="22" presetClass="exit" presetSubtype="4" fill="hold" nodeType="withEffect">
                                  <p:stCondLst>
                                    <p:cond delay="0"/>
                                  </p:stCondLst>
                                  <p:childTnLst>
                                    <p:animEffect transition="out" filter="wipe(down)">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0"/>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184"/>
                                        </p:tgtEl>
                                        <p:attrNameLst>
                                          <p:attrName>style.visibility</p:attrName>
                                        </p:attrNameLst>
                                      </p:cBhvr>
                                      <p:to>
                                        <p:strVal val="visible"/>
                                      </p:to>
                                    </p:set>
                                    <p:animEffect transition="in" filter="fade">
                                      <p:cBhvr>
                                        <p:cTn id="146" dur="500"/>
                                        <p:tgtEl>
                                          <p:spTgt spid="184"/>
                                        </p:tgtEl>
                                      </p:cBhvr>
                                    </p:animEffect>
                                  </p:childTnLst>
                                </p:cTn>
                              </p:par>
                              <p:par>
                                <p:cTn id="147" presetID="10" presetClass="entr" presetSubtype="0" fill="hold" nodeType="withEffect">
                                  <p:stCondLst>
                                    <p:cond delay="0"/>
                                  </p:stCondLst>
                                  <p:childTnLst>
                                    <p:set>
                                      <p:cBhvr>
                                        <p:cTn id="148" dur="1" fill="hold">
                                          <p:stCondLst>
                                            <p:cond delay="0"/>
                                          </p:stCondLst>
                                        </p:cTn>
                                        <p:tgtEl>
                                          <p:spTgt spid="182"/>
                                        </p:tgtEl>
                                        <p:attrNameLst>
                                          <p:attrName>style.visibility</p:attrName>
                                        </p:attrNameLst>
                                      </p:cBhvr>
                                      <p:to>
                                        <p:strVal val="visible"/>
                                      </p:to>
                                    </p:set>
                                    <p:animEffect transition="in" filter="fade">
                                      <p:cBhvr>
                                        <p:cTn id="149" dur="500"/>
                                        <p:tgtEl>
                                          <p:spTgt spid="182"/>
                                        </p:tgtEl>
                                      </p:cBhvr>
                                    </p:animEffect>
                                  </p:childTnLst>
                                </p:cTn>
                              </p:par>
                              <p:par>
                                <p:cTn id="150" presetID="10" presetClass="entr" presetSubtype="0" fill="hold" nodeType="withEffect">
                                  <p:stCondLst>
                                    <p:cond delay="0"/>
                                  </p:stCondLst>
                                  <p:childTnLst>
                                    <p:set>
                                      <p:cBhvr>
                                        <p:cTn id="151" dur="1" fill="hold">
                                          <p:stCondLst>
                                            <p:cond delay="0"/>
                                          </p:stCondLst>
                                        </p:cTn>
                                        <p:tgtEl>
                                          <p:spTgt spid="183"/>
                                        </p:tgtEl>
                                        <p:attrNameLst>
                                          <p:attrName>style.visibility</p:attrName>
                                        </p:attrNameLst>
                                      </p:cBhvr>
                                      <p:to>
                                        <p:strVal val="visible"/>
                                      </p:to>
                                    </p:set>
                                    <p:animEffect transition="in" filter="fade">
                                      <p:cBhvr>
                                        <p:cTn id="152" dur="500"/>
                                        <p:tgtEl>
                                          <p:spTgt spid="183"/>
                                        </p:tgtEl>
                                      </p:cBhvr>
                                    </p:animEffect>
                                  </p:childTnLst>
                                </p:cTn>
                              </p:par>
                              <p:par>
                                <p:cTn id="153" presetID="9" presetClass="emph" presetSubtype="0" grpId="1" nodeType="withEffect">
                                  <p:stCondLst>
                                    <p:cond delay="0"/>
                                  </p:stCondLst>
                                  <p:childTnLst>
                                    <p:set>
                                      <p:cBhvr rctx="PPT">
                                        <p:cTn id="154" dur="indefinite"/>
                                        <p:tgtEl>
                                          <p:spTgt spid="178"/>
                                        </p:tgtEl>
                                        <p:attrNameLst>
                                          <p:attrName>style.opacity</p:attrName>
                                        </p:attrNameLst>
                                      </p:cBhvr>
                                      <p:to>
                                        <p:strVal val="0.5"/>
                                      </p:to>
                                    </p:set>
                                    <p:animEffect filter="image" prLst="opacity: 0.5">
                                      <p:cBhvr rctx="IE">
                                        <p:cTn id="155" dur="indefinite"/>
                                        <p:tgtEl>
                                          <p:spTgt spid="178"/>
                                        </p:tgtEl>
                                      </p:cBhvr>
                                    </p:animEffect>
                                  </p:childTnLst>
                                </p:cTn>
                              </p:par>
                              <p:par>
                                <p:cTn id="156" presetID="9" presetClass="emph" presetSubtype="0" grpId="1" nodeType="withEffect">
                                  <p:stCondLst>
                                    <p:cond delay="0"/>
                                  </p:stCondLst>
                                  <p:childTnLst>
                                    <p:set>
                                      <p:cBhvr rctx="PPT">
                                        <p:cTn id="157" dur="indefinite"/>
                                        <p:tgtEl>
                                          <p:spTgt spid="177"/>
                                        </p:tgtEl>
                                        <p:attrNameLst>
                                          <p:attrName>style.opacity</p:attrName>
                                        </p:attrNameLst>
                                      </p:cBhvr>
                                      <p:to>
                                        <p:strVal val="0.5"/>
                                      </p:to>
                                    </p:set>
                                    <p:animEffect filter="image" prLst="opacity: 0.5">
                                      <p:cBhvr rctx="IE">
                                        <p:cTn id="158" dur="indefinite"/>
                                        <p:tgtEl>
                                          <p:spTgt spid="177"/>
                                        </p:tgtEl>
                                      </p:cBhvr>
                                    </p:animEffect>
                                  </p:childTnLst>
                                </p:cTn>
                              </p:par>
                              <p:par>
                                <p:cTn id="159" presetID="9" presetClass="emph" presetSubtype="0" grpId="1" nodeType="withEffect">
                                  <p:stCondLst>
                                    <p:cond delay="0"/>
                                  </p:stCondLst>
                                  <p:childTnLst>
                                    <p:set>
                                      <p:cBhvr rctx="PPT">
                                        <p:cTn id="160" dur="indefinite"/>
                                        <p:tgtEl>
                                          <p:spTgt spid="176"/>
                                        </p:tgtEl>
                                        <p:attrNameLst>
                                          <p:attrName>style.opacity</p:attrName>
                                        </p:attrNameLst>
                                      </p:cBhvr>
                                      <p:to>
                                        <p:strVal val="0.5"/>
                                      </p:to>
                                    </p:set>
                                    <p:animEffect filter="image" prLst="opacity: 0.5">
                                      <p:cBhvr rctx="IE">
                                        <p:cTn id="161" dur="indefinite"/>
                                        <p:tgtEl>
                                          <p:spTgt spid="17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2"/>
                                        </p:tgtEl>
                                      </p:cBhvr>
                                    </p:animEffect>
                                    <p:set>
                                      <p:cBhvr>
                                        <p:cTn id="166" dur="1" fill="hold">
                                          <p:stCondLst>
                                            <p:cond delay="499"/>
                                          </p:stCondLst>
                                        </p:cTn>
                                        <p:tgtEl>
                                          <p:spTgt spid="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
                                        </p:tgtEl>
                                      </p:cBhvr>
                                    </p:animEffect>
                                    <p:set>
                                      <p:cBhvr>
                                        <p:cTn id="169" dur="1" fill="hold">
                                          <p:stCondLst>
                                            <p:cond delay="499"/>
                                          </p:stCondLst>
                                        </p:cTn>
                                        <p:tgtEl>
                                          <p:spTgt spid="3"/>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4"/>
                                        </p:tgtEl>
                                      </p:cBhvr>
                                    </p:animEffect>
                                    <p:set>
                                      <p:cBhvr>
                                        <p:cTn id="172" dur="1" fill="hold">
                                          <p:stCondLst>
                                            <p:cond delay="499"/>
                                          </p:stCondLst>
                                        </p:cTn>
                                        <p:tgtEl>
                                          <p:spTgt spid="4"/>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5"/>
                                        </p:tgtEl>
                                      </p:cBhvr>
                                    </p:animEffect>
                                    <p:set>
                                      <p:cBhvr>
                                        <p:cTn id="175" dur="1" fill="hold">
                                          <p:stCondLst>
                                            <p:cond delay="499"/>
                                          </p:stCondLst>
                                        </p:cTn>
                                        <p:tgtEl>
                                          <p:spTgt spid="5"/>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6"/>
                                        </p:tgtEl>
                                      </p:cBhvr>
                                    </p:animEffect>
                                    <p:set>
                                      <p:cBhvr>
                                        <p:cTn id="178" dur="1" fill="hold">
                                          <p:stCondLst>
                                            <p:cond delay="499"/>
                                          </p:stCondLst>
                                        </p:cTn>
                                        <p:tgtEl>
                                          <p:spTgt spid="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7"/>
                                        </p:tgtEl>
                                      </p:cBhvr>
                                    </p:animEffect>
                                    <p:set>
                                      <p:cBhvr>
                                        <p:cTn id="181" dur="1" fill="hold">
                                          <p:stCondLst>
                                            <p:cond delay="499"/>
                                          </p:stCondLst>
                                        </p:cTn>
                                        <p:tgtEl>
                                          <p:spTgt spid="7"/>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8"/>
                                        </p:tgtEl>
                                      </p:cBhvr>
                                    </p:animEffect>
                                    <p:set>
                                      <p:cBhvr>
                                        <p:cTn id="184" dur="1" fill="hold">
                                          <p:stCondLst>
                                            <p:cond delay="499"/>
                                          </p:stCondLst>
                                        </p:cTn>
                                        <p:tgtEl>
                                          <p:spTgt spid="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9"/>
                                        </p:tgtEl>
                                      </p:cBhvr>
                                    </p:animEffect>
                                    <p:set>
                                      <p:cBhvr>
                                        <p:cTn id="187" dur="1" fill="hold">
                                          <p:stCondLst>
                                            <p:cond delay="499"/>
                                          </p:stCondLst>
                                        </p:cTn>
                                        <p:tgtEl>
                                          <p:spTgt spid="9"/>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0"/>
                                        </p:tgtEl>
                                      </p:cBhvr>
                                    </p:animEffect>
                                    <p:set>
                                      <p:cBhvr>
                                        <p:cTn id="190" dur="1" fill="hold">
                                          <p:stCondLst>
                                            <p:cond delay="499"/>
                                          </p:stCondLst>
                                        </p:cTn>
                                        <p:tgtEl>
                                          <p:spTgt spid="10"/>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11"/>
                                        </p:tgtEl>
                                      </p:cBhvr>
                                    </p:animEffect>
                                    <p:set>
                                      <p:cBhvr>
                                        <p:cTn id="193" dur="1" fill="hold">
                                          <p:stCondLst>
                                            <p:cond delay="499"/>
                                          </p:stCondLst>
                                        </p:cTn>
                                        <p:tgtEl>
                                          <p:spTgt spid="1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2"/>
                                        </p:tgtEl>
                                      </p:cBhvr>
                                    </p:animEffect>
                                    <p:set>
                                      <p:cBhvr>
                                        <p:cTn id="196" dur="1" fill="hold">
                                          <p:stCondLst>
                                            <p:cond delay="499"/>
                                          </p:stCondLst>
                                        </p:cTn>
                                        <p:tgtEl>
                                          <p:spTgt spid="12"/>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4"/>
                                        </p:tgtEl>
                                      </p:cBhvr>
                                    </p:animEffect>
                                    <p:set>
                                      <p:cBhvr>
                                        <p:cTn id="202" dur="1" fill="hold">
                                          <p:stCondLst>
                                            <p:cond delay="499"/>
                                          </p:stCondLst>
                                        </p:cTn>
                                        <p:tgtEl>
                                          <p:spTgt spid="17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75"/>
                                        </p:tgtEl>
                                      </p:cBhvr>
                                    </p:animEffect>
                                    <p:set>
                                      <p:cBhvr>
                                        <p:cTn id="205" dur="1" fill="hold">
                                          <p:stCondLst>
                                            <p:cond delay="499"/>
                                          </p:stCondLst>
                                        </p:cTn>
                                        <p:tgtEl>
                                          <p:spTgt spid="175"/>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176"/>
                                        </p:tgtEl>
                                      </p:cBhvr>
                                    </p:animEffect>
                                    <p:set>
                                      <p:cBhvr>
                                        <p:cTn id="208" dur="1" fill="hold">
                                          <p:stCondLst>
                                            <p:cond delay="499"/>
                                          </p:stCondLst>
                                        </p:cTn>
                                        <p:tgtEl>
                                          <p:spTgt spid="176"/>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177"/>
                                        </p:tgtEl>
                                      </p:cBhvr>
                                    </p:animEffect>
                                    <p:set>
                                      <p:cBhvr>
                                        <p:cTn id="211" dur="1" fill="hold">
                                          <p:stCondLst>
                                            <p:cond delay="499"/>
                                          </p:stCondLst>
                                        </p:cTn>
                                        <p:tgtEl>
                                          <p:spTgt spid="177"/>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178"/>
                                        </p:tgtEl>
                                      </p:cBhvr>
                                    </p:animEffect>
                                    <p:set>
                                      <p:cBhvr>
                                        <p:cTn id="214" dur="1" fill="hold">
                                          <p:stCondLst>
                                            <p:cond delay="499"/>
                                          </p:stCondLst>
                                        </p:cTn>
                                        <p:tgtEl>
                                          <p:spTgt spid="178"/>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9"/>
                                        </p:tgtEl>
                                      </p:cBhvr>
                                    </p:animEffect>
                                    <p:set>
                                      <p:cBhvr>
                                        <p:cTn id="217" dur="1" fill="hold">
                                          <p:stCondLst>
                                            <p:cond delay="499"/>
                                          </p:stCondLst>
                                        </p:cTn>
                                        <p:tgtEl>
                                          <p:spTgt spid="179"/>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80"/>
                                        </p:tgtEl>
                                      </p:cBhvr>
                                    </p:animEffect>
                                    <p:set>
                                      <p:cBhvr>
                                        <p:cTn id="220" dur="1" fill="hold">
                                          <p:stCondLst>
                                            <p:cond delay="499"/>
                                          </p:stCondLst>
                                        </p:cTn>
                                        <p:tgtEl>
                                          <p:spTgt spid="180"/>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181"/>
                                        </p:tgtEl>
                                      </p:cBhvr>
                                    </p:animEffect>
                                    <p:set>
                                      <p:cBhvr>
                                        <p:cTn id="223" dur="1" fill="hold">
                                          <p:stCondLst>
                                            <p:cond delay="499"/>
                                          </p:stCondLst>
                                        </p:cTn>
                                        <p:tgtEl>
                                          <p:spTgt spid="181"/>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2"/>
                                        </p:tgtEl>
                                      </p:cBhvr>
                                    </p:animEffect>
                                    <p:set>
                                      <p:cBhvr>
                                        <p:cTn id="226" dur="1" fill="hold">
                                          <p:stCondLst>
                                            <p:cond delay="499"/>
                                          </p:stCondLst>
                                        </p:cTn>
                                        <p:tgtEl>
                                          <p:spTgt spid="182"/>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183"/>
                                        </p:tgtEl>
                                      </p:cBhvr>
                                    </p:animEffect>
                                    <p:set>
                                      <p:cBhvr>
                                        <p:cTn id="229" dur="1" fill="hold">
                                          <p:stCondLst>
                                            <p:cond delay="499"/>
                                          </p:stCondLst>
                                        </p:cTn>
                                        <p:tgtEl>
                                          <p:spTgt spid="183"/>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184"/>
                                        </p:tgtEl>
                                      </p:cBhvr>
                                    </p:animEffect>
                                    <p:set>
                                      <p:cBhvr>
                                        <p:cTn id="232" dur="1" fill="hold">
                                          <p:stCondLst>
                                            <p:cond delay="499"/>
                                          </p:stCondLst>
                                        </p:cTn>
                                        <p:tgtEl>
                                          <p:spTgt spid="184"/>
                                        </p:tgtEl>
                                        <p:attrNameLst>
                                          <p:attrName>style.visibility</p:attrName>
                                        </p:attrNameLst>
                                      </p:cBhvr>
                                      <p:to>
                                        <p:strVal val="hidden"/>
                                      </p:to>
                                    </p:set>
                                  </p:childTnLst>
                                </p:cTn>
                              </p:par>
                            </p:childTnLst>
                          </p:cTn>
                        </p:par>
                        <p:par>
                          <p:cTn id="233" fill="hold">
                            <p:stCondLst>
                              <p:cond delay="500"/>
                            </p:stCondLst>
                            <p:childTnLst>
                              <p:par>
                                <p:cTn id="234" presetID="22" presetClass="entr" presetSubtype="8" fill="hold" nodeType="afterEffect">
                                  <p:stCondLst>
                                    <p:cond delay="0"/>
                                  </p:stCondLst>
                                  <p:childTnLst>
                                    <p:set>
                                      <p:cBhvr>
                                        <p:cTn id="235" dur="1" fill="hold">
                                          <p:stCondLst>
                                            <p:cond delay="0"/>
                                          </p:stCondLst>
                                        </p:cTn>
                                        <p:tgtEl>
                                          <p:spTgt spid="192">
                                            <p:txEl>
                                              <p:pRg st="1" end="1"/>
                                            </p:txEl>
                                          </p:spTgt>
                                        </p:tgtEl>
                                        <p:attrNameLst>
                                          <p:attrName>style.visibility</p:attrName>
                                        </p:attrNameLst>
                                      </p:cBhvr>
                                      <p:to>
                                        <p:strVal val="visible"/>
                                      </p:to>
                                    </p:set>
                                    <p:animEffect transition="in" filter="wipe(left)">
                                      <p:cBhvr>
                                        <p:cTn id="236" dur="500"/>
                                        <p:tgtEl>
                                          <p:spTgt spid="192">
                                            <p:txEl>
                                              <p:pRg st="1" end="1"/>
                                            </p:txEl>
                                          </p:spTgt>
                                        </p:tgtEl>
                                      </p:cBhvr>
                                    </p:animEffect>
                                  </p:childTnLst>
                                </p:cTn>
                              </p:par>
                            </p:childTnLst>
                          </p:cTn>
                        </p:par>
                        <p:par>
                          <p:cTn id="237" fill="hold">
                            <p:stCondLst>
                              <p:cond delay="1000"/>
                            </p:stCondLst>
                            <p:childTnLst>
                              <p:par>
                                <p:cTn id="238" presetID="22" presetClass="entr" presetSubtype="8" fill="hold" nodeType="afterEffect">
                                  <p:stCondLst>
                                    <p:cond delay="0"/>
                                  </p:stCondLst>
                                  <p:childTnLst>
                                    <p:set>
                                      <p:cBhvr>
                                        <p:cTn id="239" dur="1" fill="hold">
                                          <p:stCondLst>
                                            <p:cond delay="0"/>
                                          </p:stCondLst>
                                        </p:cTn>
                                        <p:tgtEl>
                                          <p:spTgt spid="201"/>
                                        </p:tgtEl>
                                        <p:attrNameLst>
                                          <p:attrName>style.visibility</p:attrName>
                                        </p:attrNameLst>
                                      </p:cBhvr>
                                      <p:to>
                                        <p:strVal val="visible"/>
                                      </p:to>
                                    </p:set>
                                    <p:animEffect transition="in" filter="wipe(left)">
                                      <p:cBhvr>
                                        <p:cTn id="240" dur="500"/>
                                        <p:tgtEl>
                                          <p:spTgt spid="201"/>
                                        </p:tgtEl>
                                      </p:cBhvr>
                                    </p:animEffect>
                                  </p:childTnLst>
                                </p:cTn>
                              </p:par>
                              <p:par>
                                <p:cTn id="241" presetID="22" presetClass="entr" presetSubtype="8" fill="hold" grpId="0" nodeType="withEffect">
                                  <p:stCondLst>
                                    <p:cond delay="0"/>
                                  </p:stCondLst>
                                  <p:childTnLst>
                                    <p:set>
                                      <p:cBhvr>
                                        <p:cTn id="242" dur="1" fill="hold">
                                          <p:stCondLst>
                                            <p:cond delay="0"/>
                                          </p:stCondLst>
                                        </p:cTn>
                                        <p:tgtEl>
                                          <p:spTgt spid="202"/>
                                        </p:tgtEl>
                                        <p:attrNameLst>
                                          <p:attrName>style.visibility</p:attrName>
                                        </p:attrNameLst>
                                      </p:cBhvr>
                                      <p:to>
                                        <p:strVal val="visible"/>
                                      </p:to>
                                    </p:set>
                                    <p:animEffect transition="in" filter="wipe(left)">
                                      <p:cBhvr>
                                        <p:cTn id="243" dur="500"/>
                                        <p:tgtEl>
                                          <p:spTgt spid="202"/>
                                        </p:tgtEl>
                                      </p:cBhvr>
                                    </p:animEffect>
                                  </p:childTnLst>
                                </p:cTn>
                              </p:par>
                              <p:par>
                                <p:cTn id="244" presetID="22" presetClass="entr" presetSubtype="8" fill="hold" grpId="0" nodeType="withEffect">
                                  <p:stCondLst>
                                    <p:cond delay="0"/>
                                  </p:stCondLst>
                                  <p:childTnLst>
                                    <p:set>
                                      <p:cBhvr>
                                        <p:cTn id="245" dur="1" fill="hold">
                                          <p:stCondLst>
                                            <p:cond delay="0"/>
                                          </p:stCondLst>
                                        </p:cTn>
                                        <p:tgtEl>
                                          <p:spTgt spid="203"/>
                                        </p:tgtEl>
                                        <p:attrNameLst>
                                          <p:attrName>style.visibility</p:attrName>
                                        </p:attrNameLst>
                                      </p:cBhvr>
                                      <p:to>
                                        <p:strVal val="visible"/>
                                      </p:to>
                                    </p:set>
                                    <p:animEffect transition="in" filter="wipe(left)">
                                      <p:cBhvr>
                                        <p:cTn id="246" dur="500"/>
                                        <p:tgtEl>
                                          <p:spTgt spid="203"/>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207"/>
                                        </p:tgtEl>
                                        <p:attrNameLst>
                                          <p:attrName>style.visibility</p:attrName>
                                        </p:attrNameLst>
                                      </p:cBhvr>
                                      <p:to>
                                        <p:strVal val="visible"/>
                                      </p:to>
                                    </p:set>
                                    <p:animEffect transition="in" filter="wipe(left)">
                                      <p:cBhvr>
                                        <p:cTn id="249" dur="500"/>
                                        <p:tgtEl>
                                          <p:spTgt spid="207"/>
                                        </p:tgtEl>
                                      </p:cBhvr>
                                    </p:animEffect>
                                  </p:childTnLst>
                                </p:cTn>
                              </p:par>
                              <p:par>
                                <p:cTn id="250" presetID="22" presetClass="entr" presetSubtype="8" fill="hold" nodeType="withEffect">
                                  <p:stCondLst>
                                    <p:cond delay="0"/>
                                  </p:stCondLst>
                                  <p:childTnLst>
                                    <p:set>
                                      <p:cBhvr>
                                        <p:cTn id="251" dur="1" fill="hold">
                                          <p:stCondLst>
                                            <p:cond delay="0"/>
                                          </p:stCondLst>
                                        </p:cTn>
                                        <p:tgtEl>
                                          <p:spTgt spid="206"/>
                                        </p:tgtEl>
                                        <p:attrNameLst>
                                          <p:attrName>style.visibility</p:attrName>
                                        </p:attrNameLst>
                                      </p:cBhvr>
                                      <p:to>
                                        <p:strVal val="visible"/>
                                      </p:to>
                                    </p:set>
                                    <p:animEffect transition="in" filter="wipe(left)">
                                      <p:cBhvr>
                                        <p:cTn id="252" dur="500"/>
                                        <p:tgtEl>
                                          <p:spTgt spid="206"/>
                                        </p:tgtEl>
                                      </p:cBhvr>
                                    </p:animEffect>
                                  </p:childTnLst>
                                </p:cTn>
                              </p:par>
                              <p:par>
                                <p:cTn id="253" presetID="22" presetClass="entr" presetSubtype="8" fill="hold" grpId="0" nodeType="withEffect">
                                  <p:stCondLst>
                                    <p:cond delay="0"/>
                                  </p:stCondLst>
                                  <p:childTnLst>
                                    <p:set>
                                      <p:cBhvr>
                                        <p:cTn id="254" dur="1" fill="hold">
                                          <p:stCondLst>
                                            <p:cond delay="0"/>
                                          </p:stCondLst>
                                        </p:cTn>
                                        <p:tgtEl>
                                          <p:spTgt spid="208"/>
                                        </p:tgtEl>
                                        <p:attrNameLst>
                                          <p:attrName>style.visibility</p:attrName>
                                        </p:attrNameLst>
                                      </p:cBhvr>
                                      <p:to>
                                        <p:strVal val="visible"/>
                                      </p:to>
                                    </p:set>
                                    <p:animEffect transition="in" filter="wipe(left)">
                                      <p:cBhvr>
                                        <p:cTn id="255" dur="500"/>
                                        <p:tgtEl>
                                          <p:spTgt spid="208"/>
                                        </p:tgtEl>
                                      </p:cBhvr>
                                    </p:animEffect>
                                  </p:childTnLst>
                                </p:cTn>
                              </p:par>
                              <p:par>
                                <p:cTn id="256" presetID="10" presetClass="entr" presetSubtype="0" fill="hold" nodeType="withEffect">
                                  <p:stCondLst>
                                    <p:cond delay="0"/>
                                  </p:stCondLst>
                                  <p:childTnLst>
                                    <p:set>
                                      <p:cBhvr>
                                        <p:cTn id="257" dur="1" fill="hold">
                                          <p:stCondLst>
                                            <p:cond delay="0"/>
                                          </p:stCondLst>
                                        </p:cTn>
                                        <p:tgtEl>
                                          <p:spTgt spid="204"/>
                                        </p:tgtEl>
                                        <p:attrNameLst>
                                          <p:attrName>style.visibility</p:attrName>
                                        </p:attrNameLst>
                                      </p:cBhvr>
                                      <p:to>
                                        <p:strVal val="visible"/>
                                      </p:to>
                                    </p:set>
                                    <p:animEffect transition="in" filter="fade">
                                      <p:cBhvr>
                                        <p:cTn id="258" dur="500"/>
                                        <p:tgtEl>
                                          <p:spTgt spid="204"/>
                                        </p:tgtEl>
                                      </p:cBhvr>
                                    </p:animEffect>
                                  </p:childTnLst>
                                </p:cTn>
                              </p:par>
                              <p:par>
                                <p:cTn id="259" presetID="10" presetClass="entr" presetSubtype="0" fill="hold" nodeType="withEffect">
                                  <p:stCondLst>
                                    <p:cond delay="0"/>
                                  </p:stCondLst>
                                  <p:childTnLst>
                                    <p:set>
                                      <p:cBhvr>
                                        <p:cTn id="260" dur="1" fill="hold">
                                          <p:stCondLst>
                                            <p:cond delay="0"/>
                                          </p:stCondLst>
                                        </p:cTn>
                                        <p:tgtEl>
                                          <p:spTgt spid="205"/>
                                        </p:tgtEl>
                                        <p:attrNameLst>
                                          <p:attrName>style.visibility</p:attrName>
                                        </p:attrNameLst>
                                      </p:cBhvr>
                                      <p:to>
                                        <p:strVal val="visible"/>
                                      </p:to>
                                    </p:set>
                                    <p:animEffect transition="in" filter="fade">
                                      <p:cBhvr>
                                        <p:cTn id="261" dur="500"/>
                                        <p:tgtEl>
                                          <p:spTgt spid="205"/>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grpId="1" nodeType="clickEffect">
                                  <p:stCondLst>
                                    <p:cond delay="0"/>
                                  </p:stCondLst>
                                  <p:childTnLst>
                                    <p:animEffect transition="out" filter="fade">
                                      <p:cBhvr>
                                        <p:cTn id="265" dur="500"/>
                                        <p:tgtEl>
                                          <p:spTgt spid="207"/>
                                        </p:tgtEl>
                                      </p:cBhvr>
                                    </p:animEffect>
                                    <p:set>
                                      <p:cBhvr>
                                        <p:cTn id="266" dur="1" fill="hold">
                                          <p:stCondLst>
                                            <p:cond delay="499"/>
                                          </p:stCondLst>
                                        </p:cTn>
                                        <p:tgtEl>
                                          <p:spTgt spid="207"/>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500"/>
                                        <p:tgtEl>
                                          <p:spTgt spid="208"/>
                                        </p:tgtEl>
                                      </p:cBhvr>
                                    </p:animEffect>
                                    <p:set>
                                      <p:cBhvr>
                                        <p:cTn id="269" dur="1" fill="hold">
                                          <p:stCondLst>
                                            <p:cond delay="499"/>
                                          </p:stCondLst>
                                        </p:cTn>
                                        <p:tgtEl>
                                          <p:spTgt spid="208"/>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06"/>
                                        </p:tgtEl>
                                      </p:cBhvr>
                                    </p:animEffect>
                                    <p:set>
                                      <p:cBhvr>
                                        <p:cTn id="272" dur="1" fill="hold">
                                          <p:stCondLst>
                                            <p:cond delay="499"/>
                                          </p:stCondLst>
                                        </p:cTn>
                                        <p:tgtEl>
                                          <p:spTgt spid="206"/>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04"/>
                                        </p:tgtEl>
                                      </p:cBhvr>
                                    </p:animEffect>
                                    <p:set>
                                      <p:cBhvr>
                                        <p:cTn id="275" dur="1" fill="hold">
                                          <p:stCondLst>
                                            <p:cond delay="499"/>
                                          </p:stCondLst>
                                        </p:cTn>
                                        <p:tgtEl>
                                          <p:spTgt spid="204"/>
                                        </p:tgtEl>
                                        <p:attrNameLst>
                                          <p:attrName>style.visibility</p:attrName>
                                        </p:attrNameLst>
                                      </p:cBhvr>
                                      <p:to>
                                        <p:strVal val="hidden"/>
                                      </p:to>
                                    </p:set>
                                  </p:childTnLst>
                                </p:cTn>
                              </p:par>
                              <p:par>
                                <p:cTn id="276" presetID="10" presetClass="exit" presetSubtype="0" fill="hold" grpId="1" nodeType="withEffect">
                                  <p:stCondLst>
                                    <p:cond delay="0"/>
                                  </p:stCondLst>
                                  <p:childTnLst>
                                    <p:animEffect transition="out" filter="fade">
                                      <p:cBhvr>
                                        <p:cTn id="277" dur="500"/>
                                        <p:tgtEl>
                                          <p:spTgt spid="202"/>
                                        </p:tgtEl>
                                      </p:cBhvr>
                                    </p:animEffect>
                                    <p:set>
                                      <p:cBhvr>
                                        <p:cTn id="278" dur="1" fill="hold">
                                          <p:stCondLst>
                                            <p:cond delay="499"/>
                                          </p:stCondLst>
                                        </p:cTn>
                                        <p:tgtEl>
                                          <p:spTgt spid="202"/>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201"/>
                                        </p:tgtEl>
                                      </p:cBhvr>
                                    </p:animEffect>
                                    <p:set>
                                      <p:cBhvr>
                                        <p:cTn id="281" dur="1" fill="hold">
                                          <p:stCondLst>
                                            <p:cond delay="499"/>
                                          </p:stCondLst>
                                        </p:cTn>
                                        <p:tgtEl>
                                          <p:spTgt spid="201"/>
                                        </p:tgtEl>
                                        <p:attrNameLst>
                                          <p:attrName>style.visibility</p:attrName>
                                        </p:attrNameLst>
                                      </p:cBhvr>
                                      <p:to>
                                        <p:strVal val="hidden"/>
                                      </p:to>
                                    </p:set>
                                  </p:childTnLst>
                                </p:cTn>
                              </p:par>
                              <p:par>
                                <p:cTn id="282" presetID="10" presetClass="exit" presetSubtype="0" fill="hold" grpId="1" nodeType="withEffect">
                                  <p:stCondLst>
                                    <p:cond delay="0"/>
                                  </p:stCondLst>
                                  <p:childTnLst>
                                    <p:animEffect transition="out" filter="fade">
                                      <p:cBhvr>
                                        <p:cTn id="283" dur="500"/>
                                        <p:tgtEl>
                                          <p:spTgt spid="203"/>
                                        </p:tgtEl>
                                      </p:cBhvr>
                                    </p:animEffect>
                                    <p:set>
                                      <p:cBhvr>
                                        <p:cTn id="284" dur="1" fill="hold">
                                          <p:stCondLst>
                                            <p:cond delay="499"/>
                                          </p:stCondLst>
                                        </p:cTn>
                                        <p:tgtEl>
                                          <p:spTgt spid="203"/>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205"/>
                                        </p:tgtEl>
                                      </p:cBhvr>
                                    </p:animEffect>
                                    <p:set>
                                      <p:cBhvr>
                                        <p:cTn id="287" dur="1" fill="hold">
                                          <p:stCondLst>
                                            <p:cond delay="499"/>
                                          </p:stCondLst>
                                        </p:cTn>
                                        <p:tgtEl>
                                          <p:spTgt spid="205"/>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163"/>
                                        </p:tgtEl>
                                      </p:cBhvr>
                                    </p:animEffect>
                                    <p:set>
                                      <p:cBhvr>
                                        <p:cTn id="290" dur="1" fill="hold">
                                          <p:stCondLst>
                                            <p:cond delay="499"/>
                                          </p:stCondLst>
                                        </p:cTn>
                                        <p:tgtEl>
                                          <p:spTgt spid="163"/>
                                        </p:tgtEl>
                                        <p:attrNameLst>
                                          <p:attrName>style.visibility</p:attrName>
                                        </p:attrNameLst>
                                      </p:cBhvr>
                                      <p:to>
                                        <p:strVal val="hidden"/>
                                      </p:to>
                                    </p:set>
                                  </p:childTnLst>
                                </p:cTn>
                              </p:par>
                              <p:par>
                                <p:cTn id="291" presetID="10" presetClass="exit" presetSubtype="0" fill="hold" grpId="1" nodeType="withEffect">
                                  <p:stCondLst>
                                    <p:cond delay="0"/>
                                  </p:stCondLst>
                                  <p:childTnLst>
                                    <p:animEffect transition="out" filter="fade">
                                      <p:cBhvr>
                                        <p:cTn id="292" dur="500"/>
                                        <p:tgtEl>
                                          <p:spTgt spid="164"/>
                                        </p:tgtEl>
                                      </p:cBhvr>
                                    </p:animEffect>
                                    <p:set>
                                      <p:cBhvr>
                                        <p:cTn id="293" dur="1" fill="hold">
                                          <p:stCondLst>
                                            <p:cond delay="499"/>
                                          </p:stCondLst>
                                        </p:cTn>
                                        <p:tgtEl>
                                          <p:spTgt spid="164"/>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165"/>
                                        </p:tgtEl>
                                      </p:cBhvr>
                                    </p:animEffect>
                                    <p:set>
                                      <p:cBhvr>
                                        <p:cTn id="296" dur="1" fill="hold">
                                          <p:stCondLst>
                                            <p:cond delay="499"/>
                                          </p:stCondLst>
                                        </p:cTn>
                                        <p:tgtEl>
                                          <p:spTgt spid="165"/>
                                        </p:tgtEl>
                                        <p:attrNameLst>
                                          <p:attrName>style.visibility</p:attrName>
                                        </p:attrNameLst>
                                      </p:cBhvr>
                                      <p:to>
                                        <p:strVal val="hidden"/>
                                      </p:to>
                                    </p:set>
                                  </p:childTnLst>
                                </p:cTn>
                              </p:par>
                            </p:childTnLst>
                          </p:cTn>
                        </p:par>
                        <p:par>
                          <p:cTn id="297" fill="hold">
                            <p:stCondLst>
                              <p:cond delay="500"/>
                            </p:stCondLst>
                            <p:childTnLst>
                              <p:par>
                                <p:cTn id="298" presetID="22" presetClass="entr" presetSubtype="8" fill="hold" nodeType="afterEffect">
                                  <p:stCondLst>
                                    <p:cond delay="0"/>
                                  </p:stCondLst>
                                  <p:childTnLst>
                                    <p:set>
                                      <p:cBhvr>
                                        <p:cTn id="299" dur="1" fill="hold">
                                          <p:stCondLst>
                                            <p:cond delay="0"/>
                                          </p:stCondLst>
                                        </p:cTn>
                                        <p:tgtEl>
                                          <p:spTgt spid="192">
                                            <p:txEl>
                                              <p:pRg st="2" end="2"/>
                                            </p:txEl>
                                          </p:spTgt>
                                        </p:tgtEl>
                                        <p:attrNameLst>
                                          <p:attrName>style.visibility</p:attrName>
                                        </p:attrNameLst>
                                      </p:cBhvr>
                                      <p:to>
                                        <p:strVal val="visible"/>
                                      </p:to>
                                    </p:set>
                                    <p:animEffect transition="in" filter="wipe(left)">
                                      <p:cBhvr>
                                        <p:cTn id="300" dur="500"/>
                                        <p:tgtEl>
                                          <p:spTgt spid="192">
                                            <p:txEl>
                                              <p:pRg st="2" end="2"/>
                                            </p:txEl>
                                          </p:spTgt>
                                        </p:tgtEl>
                                      </p:cBhvr>
                                    </p:animEffect>
                                  </p:childTnLst>
                                </p:cTn>
                              </p:par>
                            </p:childTnLst>
                          </p:cTn>
                        </p:par>
                        <p:par>
                          <p:cTn id="301" fill="hold">
                            <p:stCondLst>
                              <p:cond delay="1000"/>
                            </p:stCondLst>
                            <p:childTnLst>
                              <p:par>
                                <p:cTn id="302" presetID="10" presetClass="entr" presetSubtype="0" fill="hold" grpId="0" nodeType="afterEffect">
                                  <p:stCondLst>
                                    <p:cond delay="0"/>
                                  </p:stCondLst>
                                  <p:childTnLst>
                                    <p:set>
                                      <p:cBhvr>
                                        <p:cTn id="303" dur="1" fill="hold">
                                          <p:stCondLst>
                                            <p:cond delay="0"/>
                                          </p:stCondLst>
                                        </p:cTn>
                                        <p:tgtEl>
                                          <p:spTgt spid="211"/>
                                        </p:tgtEl>
                                        <p:attrNameLst>
                                          <p:attrName>style.visibility</p:attrName>
                                        </p:attrNameLst>
                                      </p:cBhvr>
                                      <p:to>
                                        <p:strVal val="visible"/>
                                      </p:to>
                                    </p:set>
                                    <p:animEffect transition="in" filter="fade">
                                      <p:cBhvr>
                                        <p:cTn id="304" dur="500"/>
                                        <p:tgtEl>
                                          <p:spTgt spid="211"/>
                                        </p:tgtEl>
                                      </p:cBhvr>
                                    </p:animEffect>
                                  </p:childTnLst>
                                </p:cTn>
                              </p:par>
                              <p:par>
                                <p:cTn id="305" presetID="10" presetClass="entr" presetSubtype="0" fill="hold" nodeType="withEffect">
                                  <p:stCondLst>
                                    <p:cond delay="0"/>
                                  </p:stCondLst>
                                  <p:childTnLst>
                                    <p:set>
                                      <p:cBhvr>
                                        <p:cTn id="306" dur="1" fill="hold">
                                          <p:stCondLst>
                                            <p:cond delay="0"/>
                                          </p:stCondLst>
                                        </p:cTn>
                                        <p:tgtEl>
                                          <p:spTgt spid="209"/>
                                        </p:tgtEl>
                                        <p:attrNameLst>
                                          <p:attrName>style.visibility</p:attrName>
                                        </p:attrNameLst>
                                      </p:cBhvr>
                                      <p:to>
                                        <p:strVal val="visible"/>
                                      </p:to>
                                    </p:set>
                                    <p:animEffect transition="in" filter="fade">
                                      <p:cBhvr>
                                        <p:cTn id="307" dur="1000"/>
                                        <p:tgtEl>
                                          <p:spTgt spid="209"/>
                                        </p:tgtEl>
                                      </p:cBhvr>
                                    </p:animEffect>
                                  </p:childTnLst>
                                </p:cTn>
                              </p:par>
                              <p:par>
                                <p:cTn id="308" presetID="10" presetClass="entr" presetSubtype="0" fill="hold" nodeType="withEffect">
                                  <p:stCondLst>
                                    <p:cond delay="0"/>
                                  </p:stCondLst>
                                  <p:childTnLst>
                                    <p:set>
                                      <p:cBhvr>
                                        <p:cTn id="309" dur="1" fill="hold">
                                          <p:stCondLst>
                                            <p:cond delay="0"/>
                                          </p:stCondLst>
                                        </p:cTn>
                                        <p:tgtEl>
                                          <p:spTgt spid="215"/>
                                        </p:tgtEl>
                                        <p:attrNameLst>
                                          <p:attrName>style.visibility</p:attrName>
                                        </p:attrNameLst>
                                      </p:cBhvr>
                                      <p:to>
                                        <p:strVal val="visible"/>
                                      </p:to>
                                    </p:set>
                                    <p:animEffect transition="in" filter="fade">
                                      <p:cBhvr>
                                        <p:cTn id="310" dur="500"/>
                                        <p:tgtEl>
                                          <p:spTgt spid="215"/>
                                        </p:tgtEl>
                                      </p:cBhvr>
                                    </p:animEffect>
                                  </p:childTnLst>
                                </p:cTn>
                              </p:par>
                              <p:par>
                                <p:cTn id="311" presetID="10" presetClass="entr" presetSubtype="0" fill="hold" nodeType="withEffect">
                                  <p:stCondLst>
                                    <p:cond delay="0"/>
                                  </p:stCondLst>
                                  <p:childTnLst>
                                    <p:set>
                                      <p:cBhvr>
                                        <p:cTn id="312" dur="1" fill="hold">
                                          <p:stCondLst>
                                            <p:cond delay="0"/>
                                          </p:stCondLst>
                                        </p:cTn>
                                        <p:tgtEl>
                                          <p:spTgt spid="216"/>
                                        </p:tgtEl>
                                        <p:attrNameLst>
                                          <p:attrName>style.visibility</p:attrName>
                                        </p:attrNameLst>
                                      </p:cBhvr>
                                      <p:to>
                                        <p:strVal val="visible"/>
                                      </p:to>
                                    </p:set>
                                    <p:animEffect transition="in" filter="fade">
                                      <p:cBhvr>
                                        <p:cTn id="313" dur="500"/>
                                        <p:tgtEl>
                                          <p:spTgt spid="216"/>
                                        </p:tgtEl>
                                      </p:cBhvr>
                                    </p:animEffect>
                                  </p:childTnLst>
                                </p:cTn>
                              </p:par>
                              <p:par>
                                <p:cTn id="314" presetID="10" presetClass="entr" presetSubtype="0" fill="hold" nodeType="withEffect">
                                  <p:stCondLst>
                                    <p:cond delay="0"/>
                                  </p:stCondLst>
                                  <p:childTnLst>
                                    <p:set>
                                      <p:cBhvr>
                                        <p:cTn id="315" dur="1" fill="hold">
                                          <p:stCondLst>
                                            <p:cond delay="0"/>
                                          </p:stCondLst>
                                        </p:cTn>
                                        <p:tgtEl>
                                          <p:spTgt spid="217"/>
                                        </p:tgtEl>
                                        <p:attrNameLst>
                                          <p:attrName>style.visibility</p:attrName>
                                        </p:attrNameLst>
                                      </p:cBhvr>
                                      <p:to>
                                        <p:strVal val="visible"/>
                                      </p:to>
                                    </p:set>
                                    <p:animEffect transition="in" filter="fade">
                                      <p:cBhvr>
                                        <p:cTn id="316" dur="500"/>
                                        <p:tgtEl>
                                          <p:spTgt spid="217"/>
                                        </p:tgtEl>
                                      </p:cBhvr>
                                    </p:animEffect>
                                  </p:childTnLst>
                                </p:cTn>
                              </p:par>
                              <p:par>
                                <p:cTn id="317" presetID="10" presetClass="entr" presetSubtype="0" fill="hold" nodeType="withEffect">
                                  <p:stCondLst>
                                    <p:cond delay="0"/>
                                  </p:stCondLst>
                                  <p:childTnLst>
                                    <p:set>
                                      <p:cBhvr>
                                        <p:cTn id="318" dur="1" fill="hold">
                                          <p:stCondLst>
                                            <p:cond delay="0"/>
                                          </p:stCondLst>
                                        </p:cTn>
                                        <p:tgtEl>
                                          <p:spTgt spid="218"/>
                                        </p:tgtEl>
                                        <p:attrNameLst>
                                          <p:attrName>style.visibility</p:attrName>
                                        </p:attrNameLst>
                                      </p:cBhvr>
                                      <p:to>
                                        <p:strVal val="visible"/>
                                      </p:to>
                                    </p:set>
                                    <p:animEffect transition="in" filter="fade">
                                      <p:cBhvr>
                                        <p:cTn id="319" dur="500"/>
                                        <p:tgtEl>
                                          <p:spTgt spid="218"/>
                                        </p:tgtEl>
                                      </p:cBhvr>
                                    </p:animEffect>
                                  </p:childTnLst>
                                </p:cTn>
                              </p:par>
                              <p:par>
                                <p:cTn id="320" presetID="10" presetClass="entr" presetSubtype="0" fill="hold" nodeType="withEffect">
                                  <p:stCondLst>
                                    <p:cond delay="0"/>
                                  </p:stCondLst>
                                  <p:childTnLst>
                                    <p:set>
                                      <p:cBhvr>
                                        <p:cTn id="321" dur="1" fill="hold">
                                          <p:stCondLst>
                                            <p:cond delay="0"/>
                                          </p:stCondLst>
                                        </p:cTn>
                                        <p:tgtEl>
                                          <p:spTgt spid="21"/>
                                        </p:tgtEl>
                                        <p:attrNameLst>
                                          <p:attrName>style.visibility</p:attrName>
                                        </p:attrNameLst>
                                      </p:cBhvr>
                                      <p:to>
                                        <p:strVal val="visible"/>
                                      </p:to>
                                    </p:set>
                                    <p:animEffect transition="in" filter="fade">
                                      <p:cBhvr>
                                        <p:cTn id="322" dur="500"/>
                                        <p:tgtEl>
                                          <p:spTgt spid="21"/>
                                        </p:tgtEl>
                                      </p:cBhvr>
                                    </p:animEffect>
                                  </p:childTnLst>
                                </p:cTn>
                              </p:par>
                              <p:par>
                                <p:cTn id="323" presetID="10" presetClass="entr" presetSubtype="0" fill="hold" nodeType="withEffect">
                                  <p:stCondLst>
                                    <p:cond delay="0"/>
                                  </p:stCondLst>
                                  <p:childTnLst>
                                    <p:set>
                                      <p:cBhvr>
                                        <p:cTn id="324" dur="1" fill="hold">
                                          <p:stCondLst>
                                            <p:cond delay="0"/>
                                          </p:stCondLst>
                                        </p:cTn>
                                        <p:tgtEl>
                                          <p:spTgt spid="18"/>
                                        </p:tgtEl>
                                        <p:attrNameLst>
                                          <p:attrName>style.visibility</p:attrName>
                                        </p:attrNameLst>
                                      </p:cBhvr>
                                      <p:to>
                                        <p:strVal val="visible"/>
                                      </p:to>
                                    </p:set>
                                    <p:animEffect transition="in" filter="fade">
                                      <p:cBhvr>
                                        <p:cTn id="325" dur="500"/>
                                        <p:tgtEl>
                                          <p:spTgt spid="18"/>
                                        </p:tgtEl>
                                      </p:cBhvr>
                                    </p:animEffect>
                                  </p:childTnLst>
                                </p:cTn>
                              </p:par>
                              <p:par>
                                <p:cTn id="326" presetID="10" presetClass="entr" presetSubtype="0" fill="hold" nodeType="withEffect">
                                  <p:stCondLst>
                                    <p:cond delay="0"/>
                                  </p:stCondLst>
                                  <p:childTnLst>
                                    <p:set>
                                      <p:cBhvr>
                                        <p:cTn id="327" dur="1" fill="hold">
                                          <p:stCondLst>
                                            <p:cond delay="0"/>
                                          </p:stCondLst>
                                        </p:cTn>
                                        <p:tgtEl>
                                          <p:spTgt spid="15"/>
                                        </p:tgtEl>
                                        <p:attrNameLst>
                                          <p:attrName>style.visibility</p:attrName>
                                        </p:attrNameLst>
                                      </p:cBhvr>
                                      <p:to>
                                        <p:strVal val="visible"/>
                                      </p:to>
                                    </p:set>
                                    <p:animEffect transition="in" filter="fade">
                                      <p:cBhvr>
                                        <p:cTn id="328" dur="500"/>
                                        <p:tgtEl>
                                          <p:spTgt spid="15"/>
                                        </p:tgtEl>
                                      </p:cBhvr>
                                    </p:animEffect>
                                  </p:childTnLst>
                                </p:cTn>
                              </p:par>
                            </p:childTnLst>
                          </p:cTn>
                        </p:par>
                        <p:par>
                          <p:cTn id="329" fill="hold">
                            <p:stCondLst>
                              <p:cond delay="2000"/>
                            </p:stCondLst>
                            <p:childTnLst>
                              <p:par>
                                <p:cTn id="330" presetID="53" presetClass="entr" presetSubtype="0" fill="hold" nodeType="afterEffect">
                                  <p:stCondLst>
                                    <p:cond delay="0"/>
                                  </p:stCondLst>
                                  <p:childTnLst>
                                    <p:set>
                                      <p:cBhvr>
                                        <p:cTn id="331" dur="1" fill="hold">
                                          <p:stCondLst>
                                            <p:cond delay="0"/>
                                          </p:stCondLst>
                                        </p:cTn>
                                        <p:tgtEl>
                                          <p:spTgt spid="236"/>
                                        </p:tgtEl>
                                        <p:attrNameLst>
                                          <p:attrName>style.visibility</p:attrName>
                                        </p:attrNameLst>
                                      </p:cBhvr>
                                      <p:to>
                                        <p:strVal val="visible"/>
                                      </p:to>
                                    </p:set>
                                    <p:anim calcmode="lin" valueType="num">
                                      <p:cBhvr>
                                        <p:cTn id="332" dur="500" fill="hold"/>
                                        <p:tgtEl>
                                          <p:spTgt spid="236"/>
                                        </p:tgtEl>
                                        <p:attrNameLst>
                                          <p:attrName>ppt_w</p:attrName>
                                        </p:attrNameLst>
                                      </p:cBhvr>
                                      <p:tavLst>
                                        <p:tav tm="0">
                                          <p:val>
                                            <p:fltVal val="0"/>
                                          </p:val>
                                        </p:tav>
                                        <p:tav tm="100000">
                                          <p:val>
                                            <p:strVal val="#ppt_w"/>
                                          </p:val>
                                        </p:tav>
                                      </p:tavLst>
                                    </p:anim>
                                    <p:anim calcmode="lin" valueType="num">
                                      <p:cBhvr>
                                        <p:cTn id="333" dur="500" fill="hold"/>
                                        <p:tgtEl>
                                          <p:spTgt spid="236"/>
                                        </p:tgtEl>
                                        <p:attrNameLst>
                                          <p:attrName>ppt_h</p:attrName>
                                        </p:attrNameLst>
                                      </p:cBhvr>
                                      <p:tavLst>
                                        <p:tav tm="0">
                                          <p:val>
                                            <p:fltVal val="0"/>
                                          </p:val>
                                        </p:tav>
                                        <p:tav tm="100000">
                                          <p:val>
                                            <p:strVal val="#ppt_h"/>
                                          </p:val>
                                        </p:tav>
                                      </p:tavLst>
                                    </p:anim>
                                    <p:animEffect transition="in" filter="fade">
                                      <p:cBhvr>
                                        <p:cTn id="334" dur="500"/>
                                        <p:tgtEl>
                                          <p:spTgt spid="236"/>
                                        </p:tgtEl>
                                      </p:cBhvr>
                                    </p:animEffect>
                                  </p:childTnLst>
                                </p:cTn>
                              </p:par>
                              <p:par>
                                <p:cTn id="335" presetID="53" presetClass="entr" presetSubtype="0" fill="hold" nodeType="withEffect">
                                  <p:stCondLst>
                                    <p:cond delay="0"/>
                                  </p:stCondLst>
                                  <p:childTnLst>
                                    <p:set>
                                      <p:cBhvr>
                                        <p:cTn id="336" dur="1" fill="hold">
                                          <p:stCondLst>
                                            <p:cond delay="0"/>
                                          </p:stCondLst>
                                        </p:cTn>
                                        <p:tgtEl>
                                          <p:spTgt spid="261"/>
                                        </p:tgtEl>
                                        <p:attrNameLst>
                                          <p:attrName>style.visibility</p:attrName>
                                        </p:attrNameLst>
                                      </p:cBhvr>
                                      <p:to>
                                        <p:strVal val="visible"/>
                                      </p:to>
                                    </p:set>
                                    <p:anim calcmode="lin" valueType="num">
                                      <p:cBhvr>
                                        <p:cTn id="337" dur="500" fill="hold"/>
                                        <p:tgtEl>
                                          <p:spTgt spid="261"/>
                                        </p:tgtEl>
                                        <p:attrNameLst>
                                          <p:attrName>ppt_w</p:attrName>
                                        </p:attrNameLst>
                                      </p:cBhvr>
                                      <p:tavLst>
                                        <p:tav tm="0">
                                          <p:val>
                                            <p:fltVal val="0"/>
                                          </p:val>
                                        </p:tav>
                                        <p:tav tm="100000">
                                          <p:val>
                                            <p:strVal val="#ppt_w"/>
                                          </p:val>
                                        </p:tav>
                                      </p:tavLst>
                                    </p:anim>
                                    <p:anim calcmode="lin" valueType="num">
                                      <p:cBhvr>
                                        <p:cTn id="338" dur="500" fill="hold"/>
                                        <p:tgtEl>
                                          <p:spTgt spid="261"/>
                                        </p:tgtEl>
                                        <p:attrNameLst>
                                          <p:attrName>ppt_h</p:attrName>
                                        </p:attrNameLst>
                                      </p:cBhvr>
                                      <p:tavLst>
                                        <p:tav tm="0">
                                          <p:val>
                                            <p:fltVal val="0"/>
                                          </p:val>
                                        </p:tav>
                                        <p:tav tm="100000">
                                          <p:val>
                                            <p:strVal val="#ppt_h"/>
                                          </p:val>
                                        </p:tav>
                                      </p:tavLst>
                                    </p:anim>
                                    <p:animEffect transition="in" filter="fade">
                                      <p:cBhvr>
                                        <p:cTn id="339" dur="500"/>
                                        <p:tgtEl>
                                          <p:spTgt spid="261"/>
                                        </p:tgtEl>
                                      </p:cBhvr>
                                    </p:animEffect>
                                  </p:childTnLst>
                                </p:cTn>
                              </p:par>
                              <p:par>
                                <p:cTn id="340" presetID="53" presetClass="entr" presetSubtype="0" fill="hold" nodeType="withEffect">
                                  <p:stCondLst>
                                    <p:cond delay="0"/>
                                  </p:stCondLst>
                                  <p:childTnLst>
                                    <p:set>
                                      <p:cBhvr>
                                        <p:cTn id="341" dur="1" fill="hold">
                                          <p:stCondLst>
                                            <p:cond delay="0"/>
                                          </p:stCondLst>
                                        </p:cTn>
                                        <p:tgtEl>
                                          <p:spTgt spid="262"/>
                                        </p:tgtEl>
                                        <p:attrNameLst>
                                          <p:attrName>style.visibility</p:attrName>
                                        </p:attrNameLst>
                                      </p:cBhvr>
                                      <p:to>
                                        <p:strVal val="visible"/>
                                      </p:to>
                                    </p:set>
                                    <p:anim calcmode="lin" valueType="num">
                                      <p:cBhvr>
                                        <p:cTn id="342" dur="500" fill="hold"/>
                                        <p:tgtEl>
                                          <p:spTgt spid="262"/>
                                        </p:tgtEl>
                                        <p:attrNameLst>
                                          <p:attrName>ppt_w</p:attrName>
                                        </p:attrNameLst>
                                      </p:cBhvr>
                                      <p:tavLst>
                                        <p:tav tm="0">
                                          <p:val>
                                            <p:fltVal val="0"/>
                                          </p:val>
                                        </p:tav>
                                        <p:tav tm="100000">
                                          <p:val>
                                            <p:strVal val="#ppt_w"/>
                                          </p:val>
                                        </p:tav>
                                      </p:tavLst>
                                    </p:anim>
                                    <p:anim calcmode="lin" valueType="num">
                                      <p:cBhvr>
                                        <p:cTn id="343" dur="500" fill="hold"/>
                                        <p:tgtEl>
                                          <p:spTgt spid="262"/>
                                        </p:tgtEl>
                                        <p:attrNameLst>
                                          <p:attrName>ppt_h</p:attrName>
                                        </p:attrNameLst>
                                      </p:cBhvr>
                                      <p:tavLst>
                                        <p:tav tm="0">
                                          <p:val>
                                            <p:fltVal val="0"/>
                                          </p:val>
                                        </p:tav>
                                        <p:tav tm="100000">
                                          <p:val>
                                            <p:strVal val="#ppt_h"/>
                                          </p:val>
                                        </p:tav>
                                      </p:tavLst>
                                    </p:anim>
                                    <p:animEffect transition="in" filter="fade">
                                      <p:cBhvr>
                                        <p:cTn id="344" dur="500"/>
                                        <p:tgtEl>
                                          <p:spTgt spid="262"/>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8" fill="hold" nodeType="clickEffect">
                                  <p:stCondLst>
                                    <p:cond delay="0"/>
                                  </p:stCondLst>
                                  <p:childTnLst>
                                    <p:set>
                                      <p:cBhvr>
                                        <p:cTn id="348" dur="1" fill="hold">
                                          <p:stCondLst>
                                            <p:cond delay="0"/>
                                          </p:stCondLst>
                                        </p:cTn>
                                        <p:tgtEl>
                                          <p:spTgt spid="214"/>
                                        </p:tgtEl>
                                        <p:attrNameLst>
                                          <p:attrName>style.visibility</p:attrName>
                                        </p:attrNameLst>
                                      </p:cBhvr>
                                      <p:to>
                                        <p:strVal val="visible"/>
                                      </p:to>
                                    </p:set>
                                    <p:animEffect transition="in" filter="wipe(left)">
                                      <p:cBhvr>
                                        <p:cTn id="349" dur="500"/>
                                        <p:tgtEl>
                                          <p:spTgt spid="214"/>
                                        </p:tgtEl>
                                      </p:cBhvr>
                                    </p:animEffect>
                                  </p:childTnLst>
                                </p:cTn>
                              </p:par>
                              <p:par>
                                <p:cTn id="350" presetID="22" presetClass="entr" presetSubtype="8" fill="hold" grpId="0" nodeType="withEffect">
                                  <p:stCondLst>
                                    <p:cond delay="0"/>
                                  </p:stCondLst>
                                  <p:childTnLst>
                                    <p:set>
                                      <p:cBhvr>
                                        <p:cTn id="351" dur="1" fill="hold">
                                          <p:stCondLst>
                                            <p:cond delay="0"/>
                                          </p:stCondLst>
                                        </p:cTn>
                                        <p:tgtEl>
                                          <p:spTgt spid="210"/>
                                        </p:tgtEl>
                                        <p:attrNameLst>
                                          <p:attrName>style.visibility</p:attrName>
                                        </p:attrNameLst>
                                      </p:cBhvr>
                                      <p:to>
                                        <p:strVal val="visible"/>
                                      </p:to>
                                    </p:set>
                                    <p:animEffect transition="in" filter="wipe(left)">
                                      <p:cBhvr>
                                        <p:cTn id="352" dur="500"/>
                                        <p:tgtEl>
                                          <p:spTgt spid="210"/>
                                        </p:tgtEl>
                                      </p:cBhvr>
                                    </p:animEffect>
                                  </p:childTnLst>
                                </p:cTn>
                              </p:par>
                              <p:par>
                                <p:cTn id="353" presetID="53" presetClass="entr" presetSubtype="0" fill="hold" nodeType="withEffect">
                                  <p:stCondLst>
                                    <p:cond delay="0"/>
                                  </p:stCondLst>
                                  <p:childTnLst>
                                    <p:set>
                                      <p:cBhvr>
                                        <p:cTn id="354" dur="1" fill="hold">
                                          <p:stCondLst>
                                            <p:cond delay="0"/>
                                          </p:stCondLst>
                                        </p:cTn>
                                        <p:tgtEl>
                                          <p:spTgt spid="14"/>
                                        </p:tgtEl>
                                        <p:attrNameLst>
                                          <p:attrName>style.visibility</p:attrName>
                                        </p:attrNameLst>
                                      </p:cBhvr>
                                      <p:to>
                                        <p:strVal val="visible"/>
                                      </p:to>
                                    </p:set>
                                    <p:anim calcmode="lin" valueType="num">
                                      <p:cBhvr>
                                        <p:cTn id="355" dur="500" fill="hold"/>
                                        <p:tgtEl>
                                          <p:spTgt spid="14"/>
                                        </p:tgtEl>
                                        <p:attrNameLst>
                                          <p:attrName>ppt_w</p:attrName>
                                        </p:attrNameLst>
                                      </p:cBhvr>
                                      <p:tavLst>
                                        <p:tav tm="0">
                                          <p:val>
                                            <p:fltVal val="0"/>
                                          </p:val>
                                        </p:tav>
                                        <p:tav tm="100000">
                                          <p:val>
                                            <p:strVal val="#ppt_w"/>
                                          </p:val>
                                        </p:tav>
                                      </p:tavLst>
                                    </p:anim>
                                    <p:anim calcmode="lin" valueType="num">
                                      <p:cBhvr>
                                        <p:cTn id="356" dur="500" fill="hold"/>
                                        <p:tgtEl>
                                          <p:spTgt spid="14"/>
                                        </p:tgtEl>
                                        <p:attrNameLst>
                                          <p:attrName>ppt_h</p:attrName>
                                        </p:attrNameLst>
                                      </p:cBhvr>
                                      <p:tavLst>
                                        <p:tav tm="0">
                                          <p:val>
                                            <p:fltVal val="0"/>
                                          </p:val>
                                        </p:tav>
                                        <p:tav tm="100000">
                                          <p:val>
                                            <p:strVal val="#ppt_h"/>
                                          </p:val>
                                        </p:tav>
                                      </p:tavLst>
                                    </p:anim>
                                    <p:animEffect transition="in" filter="fade">
                                      <p:cBhvr>
                                        <p:cTn id="357" dur="500"/>
                                        <p:tgtEl>
                                          <p:spTgt spid="14"/>
                                        </p:tgtEl>
                                      </p:cBhvr>
                                    </p:animEffect>
                                  </p:childTnLst>
                                </p:cTn>
                              </p:par>
                            </p:childTnLst>
                          </p:cTn>
                        </p:par>
                        <p:par>
                          <p:cTn id="358" fill="hold">
                            <p:stCondLst>
                              <p:cond delay="500"/>
                            </p:stCondLst>
                            <p:childTnLst>
                              <p:par>
                                <p:cTn id="359" presetID="22" presetClass="entr" presetSubtype="8" fill="hold" nodeType="afterEffect">
                                  <p:stCondLst>
                                    <p:cond delay="0"/>
                                  </p:stCondLst>
                                  <p:childTnLst>
                                    <p:set>
                                      <p:cBhvr>
                                        <p:cTn id="360" dur="1" fill="hold">
                                          <p:stCondLst>
                                            <p:cond delay="0"/>
                                          </p:stCondLst>
                                        </p:cTn>
                                        <p:tgtEl>
                                          <p:spTgt spid="213"/>
                                        </p:tgtEl>
                                        <p:attrNameLst>
                                          <p:attrName>style.visibility</p:attrName>
                                        </p:attrNameLst>
                                      </p:cBhvr>
                                      <p:to>
                                        <p:strVal val="visible"/>
                                      </p:to>
                                    </p:set>
                                    <p:animEffect transition="in" filter="wipe(left)">
                                      <p:cBhvr>
                                        <p:cTn id="361" dur="500"/>
                                        <p:tgtEl>
                                          <p:spTgt spid="213"/>
                                        </p:tgtEl>
                                      </p:cBhvr>
                                    </p:animEffect>
                                  </p:childTnLst>
                                </p:cTn>
                              </p:par>
                              <p:par>
                                <p:cTn id="362" presetID="22" presetClass="entr" presetSubtype="8" fill="hold" nodeType="withEffect">
                                  <p:stCondLst>
                                    <p:cond delay="0"/>
                                  </p:stCondLst>
                                  <p:childTnLst>
                                    <p:set>
                                      <p:cBhvr>
                                        <p:cTn id="363" dur="1" fill="hold">
                                          <p:stCondLst>
                                            <p:cond delay="0"/>
                                          </p:stCondLst>
                                        </p:cTn>
                                        <p:tgtEl>
                                          <p:spTgt spid="212"/>
                                        </p:tgtEl>
                                        <p:attrNameLst>
                                          <p:attrName>style.visibility</p:attrName>
                                        </p:attrNameLst>
                                      </p:cBhvr>
                                      <p:to>
                                        <p:strVal val="visible"/>
                                      </p:to>
                                    </p:set>
                                    <p:animEffect transition="in" filter="wipe(left)">
                                      <p:cBhvr>
                                        <p:cTn id="364" dur="500"/>
                                        <p:tgtEl>
                                          <p:spTgt spid="212"/>
                                        </p:tgtEl>
                                      </p:cBhvr>
                                    </p:animEffect>
                                  </p:childTnLst>
                                </p:cTn>
                              </p:par>
                              <p:par>
                                <p:cTn id="365" presetID="4" presetClass="entr" presetSubtype="32" fill="hold" nodeType="withEffect">
                                  <p:stCondLst>
                                    <p:cond delay="0"/>
                                  </p:stCondLst>
                                  <p:childTnLst>
                                    <p:set>
                                      <p:cBhvr>
                                        <p:cTn id="366" dur="1" fill="hold">
                                          <p:stCondLst>
                                            <p:cond delay="0"/>
                                          </p:stCondLst>
                                        </p:cTn>
                                        <p:tgtEl>
                                          <p:spTgt spid="212"/>
                                        </p:tgtEl>
                                        <p:attrNameLst>
                                          <p:attrName>style.visibility</p:attrName>
                                        </p:attrNameLst>
                                      </p:cBhvr>
                                      <p:to>
                                        <p:strVal val="visible"/>
                                      </p:to>
                                    </p:set>
                                    <p:animEffect transition="in" filter="box(out)">
                                      <p:cBhvr>
                                        <p:cTn id="367" dur="500"/>
                                        <p:tgtEl>
                                          <p:spTgt spid="212"/>
                                        </p:tgtEl>
                                      </p:cBhvr>
                                    </p:animEffect>
                                  </p:childTnLst>
                                </p:cTn>
                              </p:par>
                              <p:par>
                                <p:cTn id="368" presetID="63" presetClass="path" presetSubtype="0" accel="50000" decel="50000" fill="hold" nodeType="withEffect">
                                  <p:stCondLst>
                                    <p:cond delay="0"/>
                                  </p:stCondLst>
                                  <p:childTnLst>
                                    <p:animMotion origin="layout" path="M -3.61111E-6 3.7037E-6 L 0.229 3.7037E-6 " pathEditMode="relative" rAng="0" ptsTypes="AA">
                                      <p:cBhvr>
                                        <p:cTn id="369" dur="2000" fill="hold"/>
                                        <p:tgtEl>
                                          <p:spTgt spid="21"/>
                                        </p:tgtEl>
                                        <p:attrNameLst>
                                          <p:attrName>ppt_x</p:attrName>
                                          <p:attrName>ppt_y</p:attrName>
                                        </p:attrNameLst>
                                      </p:cBhvr>
                                      <p:rCtr x="114" y="0"/>
                                    </p:animMotion>
                                  </p:childTnLst>
                                </p:cTn>
                              </p:par>
                              <p:par>
                                <p:cTn id="370" presetID="63" presetClass="path" presetSubtype="0" accel="50000" decel="50000" fill="hold" nodeType="withEffect">
                                  <p:stCondLst>
                                    <p:cond delay="0"/>
                                  </p:stCondLst>
                                  <p:childTnLst>
                                    <p:animMotion origin="layout" path="M -3.61111E-6 3.7037E-6 L 0.31233 3.7037E-6 " pathEditMode="relative" rAng="0" ptsTypes="AA">
                                      <p:cBhvr>
                                        <p:cTn id="371" dur="2000" fill="hold"/>
                                        <p:tgtEl>
                                          <p:spTgt spid="18"/>
                                        </p:tgtEl>
                                        <p:attrNameLst>
                                          <p:attrName>ppt_x</p:attrName>
                                          <p:attrName>ppt_y</p:attrName>
                                        </p:attrNameLst>
                                      </p:cBhvr>
                                      <p:rCtr x="156" y="0"/>
                                    </p:animMotion>
                                  </p:childTnLst>
                                </p:cTn>
                              </p:par>
                              <p:par>
                                <p:cTn id="372" presetID="63" presetClass="path" presetSubtype="0" accel="50000" decel="50000" fill="hold" nodeType="withEffect">
                                  <p:stCondLst>
                                    <p:cond delay="0"/>
                                  </p:stCondLst>
                                  <p:childTnLst>
                                    <p:animMotion origin="layout" path="M -3.61111E-6 3.7037E-6 L 0.229 3.7037E-6 " pathEditMode="relative" rAng="0" ptsTypes="AA">
                                      <p:cBhvr>
                                        <p:cTn id="373" dur="2000" fill="hold"/>
                                        <p:tgtEl>
                                          <p:spTgt spid="15"/>
                                        </p:tgtEl>
                                        <p:attrNameLst>
                                          <p:attrName>ppt_x</p:attrName>
                                          <p:attrName>ppt_y</p:attrName>
                                        </p:attrNameLst>
                                      </p:cBhvr>
                                      <p:rCtr x="114" y="0"/>
                                    </p:animMotion>
                                  </p:childTnLst>
                                </p:cTn>
                              </p:par>
                            </p:childTnLst>
                          </p:cTn>
                        </p:par>
                        <p:par>
                          <p:cTn id="374" fill="hold">
                            <p:stCondLst>
                              <p:cond delay="2500"/>
                            </p:stCondLst>
                            <p:childTnLst>
                              <p:par>
                                <p:cTn id="375" presetID="53" presetClass="entr" presetSubtype="0" fill="hold" nodeType="afterEffect">
                                  <p:stCondLst>
                                    <p:cond delay="0"/>
                                  </p:stCondLst>
                                  <p:childTnLst>
                                    <p:set>
                                      <p:cBhvr>
                                        <p:cTn id="376" dur="1" fill="hold">
                                          <p:stCondLst>
                                            <p:cond delay="0"/>
                                          </p:stCondLst>
                                        </p:cTn>
                                        <p:tgtEl>
                                          <p:spTgt spid="222"/>
                                        </p:tgtEl>
                                        <p:attrNameLst>
                                          <p:attrName>style.visibility</p:attrName>
                                        </p:attrNameLst>
                                      </p:cBhvr>
                                      <p:to>
                                        <p:strVal val="visible"/>
                                      </p:to>
                                    </p:set>
                                    <p:anim calcmode="lin" valueType="num">
                                      <p:cBhvr>
                                        <p:cTn id="377" dur="500" fill="hold"/>
                                        <p:tgtEl>
                                          <p:spTgt spid="222"/>
                                        </p:tgtEl>
                                        <p:attrNameLst>
                                          <p:attrName>ppt_w</p:attrName>
                                        </p:attrNameLst>
                                      </p:cBhvr>
                                      <p:tavLst>
                                        <p:tav tm="0">
                                          <p:val>
                                            <p:fltVal val="0"/>
                                          </p:val>
                                        </p:tav>
                                        <p:tav tm="100000">
                                          <p:val>
                                            <p:strVal val="#ppt_w"/>
                                          </p:val>
                                        </p:tav>
                                      </p:tavLst>
                                    </p:anim>
                                    <p:anim calcmode="lin" valueType="num">
                                      <p:cBhvr>
                                        <p:cTn id="378" dur="500" fill="hold"/>
                                        <p:tgtEl>
                                          <p:spTgt spid="222"/>
                                        </p:tgtEl>
                                        <p:attrNameLst>
                                          <p:attrName>ppt_h</p:attrName>
                                        </p:attrNameLst>
                                      </p:cBhvr>
                                      <p:tavLst>
                                        <p:tav tm="0">
                                          <p:val>
                                            <p:fltVal val="0"/>
                                          </p:val>
                                        </p:tav>
                                        <p:tav tm="100000">
                                          <p:val>
                                            <p:strVal val="#ppt_h"/>
                                          </p:val>
                                        </p:tav>
                                      </p:tavLst>
                                    </p:anim>
                                    <p:animEffect transition="in" filter="fade">
                                      <p:cBhvr>
                                        <p:cTn id="379" dur="500"/>
                                        <p:tgtEl>
                                          <p:spTgt spid="222"/>
                                        </p:tgtEl>
                                      </p:cBhvr>
                                    </p:animEffect>
                                  </p:childTnLst>
                                </p:cTn>
                              </p:par>
                            </p:childTnLst>
                          </p:cTn>
                        </p:par>
                        <p:par>
                          <p:cTn id="380" fill="hold">
                            <p:stCondLst>
                              <p:cond delay="3000"/>
                            </p:stCondLst>
                            <p:childTnLst>
                              <p:par>
                                <p:cTn id="381" presetID="26" presetClass="emph" presetSubtype="0" fill="hold" nodeType="afterEffect">
                                  <p:stCondLst>
                                    <p:cond delay="0"/>
                                  </p:stCondLst>
                                  <p:childTnLst>
                                    <p:animEffect transition="out" filter="fade">
                                      <p:cBhvr>
                                        <p:cTn id="382" dur="500" tmFilter="0, 0; .2, .5; .8, .5; 1, 0"/>
                                        <p:tgtEl>
                                          <p:spTgt spid="236"/>
                                        </p:tgtEl>
                                      </p:cBhvr>
                                    </p:animEffect>
                                    <p:animScale>
                                      <p:cBhvr>
                                        <p:cTn id="383" dur="250" autoRev="1" fill="hold"/>
                                        <p:tgtEl>
                                          <p:spTgt spid="236"/>
                                        </p:tgtEl>
                                      </p:cBhvr>
                                      <p:by x="105000" y="105000"/>
                                    </p:animScale>
                                  </p:childTnLst>
                                </p:cTn>
                              </p:par>
                              <p:par>
                                <p:cTn id="384" presetID="26" presetClass="emph" presetSubtype="0" fill="hold" nodeType="withEffect">
                                  <p:stCondLst>
                                    <p:cond delay="0"/>
                                  </p:stCondLst>
                                  <p:childTnLst>
                                    <p:animEffect transition="out" filter="fade">
                                      <p:cBhvr>
                                        <p:cTn id="385" dur="500" tmFilter="0, 0; .2, .5; .8, .5; 1, 0"/>
                                        <p:tgtEl>
                                          <p:spTgt spid="261"/>
                                        </p:tgtEl>
                                      </p:cBhvr>
                                    </p:animEffect>
                                    <p:animScale>
                                      <p:cBhvr>
                                        <p:cTn id="386" dur="250" autoRev="1" fill="hold"/>
                                        <p:tgtEl>
                                          <p:spTgt spid="261"/>
                                        </p:tgtEl>
                                      </p:cBhvr>
                                      <p:by x="105000" y="105000"/>
                                    </p:animScale>
                                  </p:childTnLst>
                                </p:cTn>
                              </p:par>
                              <p:par>
                                <p:cTn id="387" presetID="26" presetClass="emph" presetSubtype="0" fill="hold" nodeType="withEffect">
                                  <p:stCondLst>
                                    <p:cond delay="0"/>
                                  </p:stCondLst>
                                  <p:childTnLst>
                                    <p:animEffect transition="out" filter="fade">
                                      <p:cBhvr>
                                        <p:cTn id="388" dur="500" tmFilter="0, 0; .2, .5; .8, .5; 1, 0"/>
                                        <p:tgtEl>
                                          <p:spTgt spid="262"/>
                                        </p:tgtEl>
                                      </p:cBhvr>
                                    </p:animEffect>
                                    <p:animScale>
                                      <p:cBhvr>
                                        <p:cTn id="389" dur="250" autoRev="1" fill="hold"/>
                                        <p:tgtEl>
                                          <p:spTgt spid="262"/>
                                        </p:tgtEl>
                                      </p:cBhvr>
                                      <p:by x="105000" y="105000"/>
                                    </p:animScale>
                                  </p:childTnLst>
                                </p:cTn>
                              </p:par>
                              <p:par>
                                <p:cTn id="390" presetID="26" presetClass="emph" presetSubtype="0" fill="hold" nodeType="withEffect">
                                  <p:stCondLst>
                                    <p:cond delay="0"/>
                                  </p:stCondLst>
                                  <p:childTnLst>
                                    <p:animEffect transition="out" filter="fade">
                                      <p:cBhvr>
                                        <p:cTn id="391" dur="500" tmFilter="0, 0; .2, .5; .8, .5; 1, 0"/>
                                        <p:tgtEl>
                                          <p:spTgt spid="222"/>
                                        </p:tgtEl>
                                      </p:cBhvr>
                                    </p:animEffect>
                                    <p:animScale>
                                      <p:cBhvr>
                                        <p:cTn id="392" dur="250" autoRev="1" fill="hold"/>
                                        <p:tgtEl>
                                          <p:spTgt spid="222"/>
                                        </p:tgtEl>
                                      </p:cBhvr>
                                      <p:by x="105000" y="105000"/>
                                    </p:animScale>
                                  </p:childTnLst>
                                </p:cTn>
                              </p:par>
                            </p:childTnLst>
                          </p:cTn>
                        </p:par>
                        <p:par>
                          <p:cTn id="393" fill="hold">
                            <p:stCondLst>
                              <p:cond delay="3500"/>
                            </p:stCondLst>
                            <p:childTnLst>
                              <p:par>
                                <p:cTn id="394" presetID="53" presetClass="exit" presetSubtype="0" fill="hold" nodeType="afterEffect">
                                  <p:stCondLst>
                                    <p:cond delay="0"/>
                                  </p:stCondLst>
                                  <p:childTnLst>
                                    <p:anim calcmode="lin" valueType="num">
                                      <p:cBhvr>
                                        <p:cTn id="395" dur="500"/>
                                        <p:tgtEl>
                                          <p:spTgt spid="236"/>
                                        </p:tgtEl>
                                        <p:attrNameLst>
                                          <p:attrName>ppt_w</p:attrName>
                                        </p:attrNameLst>
                                      </p:cBhvr>
                                      <p:tavLst>
                                        <p:tav tm="0">
                                          <p:val>
                                            <p:strVal val="ppt_w"/>
                                          </p:val>
                                        </p:tav>
                                        <p:tav tm="100000">
                                          <p:val>
                                            <p:fltVal val="0"/>
                                          </p:val>
                                        </p:tav>
                                      </p:tavLst>
                                    </p:anim>
                                    <p:anim calcmode="lin" valueType="num">
                                      <p:cBhvr>
                                        <p:cTn id="396" dur="500"/>
                                        <p:tgtEl>
                                          <p:spTgt spid="236"/>
                                        </p:tgtEl>
                                        <p:attrNameLst>
                                          <p:attrName>ppt_h</p:attrName>
                                        </p:attrNameLst>
                                      </p:cBhvr>
                                      <p:tavLst>
                                        <p:tav tm="0">
                                          <p:val>
                                            <p:strVal val="ppt_h"/>
                                          </p:val>
                                        </p:tav>
                                        <p:tav tm="100000">
                                          <p:val>
                                            <p:fltVal val="0"/>
                                          </p:val>
                                        </p:tav>
                                      </p:tavLst>
                                    </p:anim>
                                    <p:animEffect transition="out" filter="fade">
                                      <p:cBhvr>
                                        <p:cTn id="397" dur="500"/>
                                        <p:tgtEl>
                                          <p:spTgt spid="236"/>
                                        </p:tgtEl>
                                      </p:cBhvr>
                                    </p:animEffect>
                                    <p:set>
                                      <p:cBhvr>
                                        <p:cTn id="398" dur="1" fill="hold">
                                          <p:stCondLst>
                                            <p:cond delay="499"/>
                                          </p:stCondLst>
                                        </p:cTn>
                                        <p:tgtEl>
                                          <p:spTgt spid="236"/>
                                        </p:tgtEl>
                                        <p:attrNameLst>
                                          <p:attrName>style.visibility</p:attrName>
                                        </p:attrNameLst>
                                      </p:cBhvr>
                                      <p:to>
                                        <p:strVal val="hidden"/>
                                      </p:to>
                                    </p:set>
                                  </p:childTnLst>
                                </p:cTn>
                              </p:par>
                              <p:par>
                                <p:cTn id="399" presetID="53" presetClass="exit" presetSubtype="0" fill="hold" nodeType="withEffect">
                                  <p:stCondLst>
                                    <p:cond delay="0"/>
                                  </p:stCondLst>
                                  <p:childTnLst>
                                    <p:anim calcmode="lin" valueType="num">
                                      <p:cBhvr>
                                        <p:cTn id="400" dur="500"/>
                                        <p:tgtEl>
                                          <p:spTgt spid="261"/>
                                        </p:tgtEl>
                                        <p:attrNameLst>
                                          <p:attrName>ppt_w</p:attrName>
                                        </p:attrNameLst>
                                      </p:cBhvr>
                                      <p:tavLst>
                                        <p:tav tm="0">
                                          <p:val>
                                            <p:strVal val="ppt_w"/>
                                          </p:val>
                                        </p:tav>
                                        <p:tav tm="100000">
                                          <p:val>
                                            <p:fltVal val="0"/>
                                          </p:val>
                                        </p:tav>
                                      </p:tavLst>
                                    </p:anim>
                                    <p:anim calcmode="lin" valueType="num">
                                      <p:cBhvr>
                                        <p:cTn id="401" dur="500"/>
                                        <p:tgtEl>
                                          <p:spTgt spid="261"/>
                                        </p:tgtEl>
                                        <p:attrNameLst>
                                          <p:attrName>ppt_h</p:attrName>
                                        </p:attrNameLst>
                                      </p:cBhvr>
                                      <p:tavLst>
                                        <p:tav tm="0">
                                          <p:val>
                                            <p:strVal val="ppt_h"/>
                                          </p:val>
                                        </p:tav>
                                        <p:tav tm="100000">
                                          <p:val>
                                            <p:fltVal val="0"/>
                                          </p:val>
                                        </p:tav>
                                      </p:tavLst>
                                    </p:anim>
                                    <p:animEffect transition="out" filter="fade">
                                      <p:cBhvr>
                                        <p:cTn id="402" dur="500"/>
                                        <p:tgtEl>
                                          <p:spTgt spid="261"/>
                                        </p:tgtEl>
                                      </p:cBhvr>
                                    </p:animEffect>
                                    <p:set>
                                      <p:cBhvr>
                                        <p:cTn id="403" dur="1" fill="hold">
                                          <p:stCondLst>
                                            <p:cond delay="499"/>
                                          </p:stCondLst>
                                        </p:cTn>
                                        <p:tgtEl>
                                          <p:spTgt spid="261"/>
                                        </p:tgtEl>
                                        <p:attrNameLst>
                                          <p:attrName>style.visibility</p:attrName>
                                        </p:attrNameLst>
                                      </p:cBhvr>
                                      <p:to>
                                        <p:strVal val="hidden"/>
                                      </p:to>
                                    </p:set>
                                  </p:childTnLst>
                                </p:cTn>
                              </p:par>
                              <p:par>
                                <p:cTn id="404" presetID="53" presetClass="exit" presetSubtype="0" fill="hold" nodeType="withEffect">
                                  <p:stCondLst>
                                    <p:cond delay="0"/>
                                  </p:stCondLst>
                                  <p:childTnLst>
                                    <p:anim calcmode="lin" valueType="num">
                                      <p:cBhvr>
                                        <p:cTn id="405" dur="500"/>
                                        <p:tgtEl>
                                          <p:spTgt spid="262"/>
                                        </p:tgtEl>
                                        <p:attrNameLst>
                                          <p:attrName>ppt_w</p:attrName>
                                        </p:attrNameLst>
                                      </p:cBhvr>
                                      <p:tavLst>
                                        <p:tav tm="0">
                                          <p:val>
                                            <p:strVal val="ppt_w"/>
                                          </p:val>
                                        </p:tav>
                                        <p:tav tm="100000">
                                          <p:val>
                                            <p:fltVal val="0"/>
                                          </p:val>
                                        </p:tav>
                                      </p:tavLst>
                                    </p:anim>
                                    <p:anim calcmode="lin" valueType="num">
                                      <p:cBhvr>
                                        <p:cTn id="406" dur="500"/>
                                        <p:tgtEl>
                                          <p:spTgt spid="262"/>
                                        </p:tgtEl>
                                        <p:attrNameLst>
                                          <p:attrName>ppt_h</p:attrName>
                                        </p:attrNameLst>
                                      </p:cBhvr>
                                      <p:tavLst>
                                        <p:tav tm="0">
                                          <p:val>
                                            <p:strVal val="ppt_h"/>
                                          </p:val>
                                        </p:tav>
                                        <p:tav tm="100000">
                                          <p:val>
                                            <p:fltVal val="0"/>
                                          </p:val>
                                        </p:tav>
                                      </p:tavLst>
                                    </p:anim>
                                    <p:animEffect transition="out" filter="fade">
                                      <p:cBhvr>
                                        <p:cTn id="407" dur="500"/>
                                        <p:tgtEl>
                                          <p:spTgt spid="262"/>
                                        </p:tgtEl>
                                      </p:cBhvr>
                                    </p:animEffect>
                                    <p:set>
                                      <p:cBhvr>
                                        <p:cTn id="408" dur="1" fill="hold">
                                          <p:stCondLst>
                                            <p:cond delay="499"/>
                                          </p:stCondLst>
                                        </p:cTn>
                                        <p:tgtEl>
                                          <p:spTgt spid="262"/>
                                        </p:tgtEl>
                                        <p:attrNameLst>
                                          <p:attrName>style.visibility</p:attrName>
                                        </p:attrNameLst>
                                      </p:cBhvr>
                                      <p:to>
                                        <p:strVal val="hidden"/>
                                      </p:to>
                                    </p:set>
                                  </p:childTnLst>
                                </p:cTn>
                              </p:par>
                              <p:par>
                                <p:cTn id="409" presetID="1" presetClass="entr" presetSubtype="0" fill="hold" grpId="0" nodeType="withEffect">
                                  <p:stCondLst>
                                    <p:cond delay="0"/>
                                  </p:stCondLst>
                                  <p:childTnLst>
                                    <p:set>
                                      <p:cBhvr>
                                        <p:cTn id="41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4" grpId="1"/>
      <p:bldP spid="165" grpId="0" animBg="1"/>
      <p:bldP spid="165" grpId="1" animBg="1"/>
      <p:bldP spid="175" grpId="0"/>
      <p:bldP spid="175" grpId="1"/>
      <p:bldP spid="176" grpId="0"/>
      <p:bldP spid="176" grpId="1"/>
      <p:bldP spid="176" grpId="2"/>
      <p:bldP spid="177" grpId="0"/>
      <p:bldP spid="177" grpId="1"/>
      <p:bldP spid="177" grpId="2"/>
      <p:bldP spid="178" grpId="0"/>
      <p:bldP spid="178" grpId="1"/>
      <p:bldP spid="178" grpId="2"/>
      <p:bldP spid="202" grpId="0"/>
      <p:bldP spid="202" grpId="1"/>
      <p:bldP spid="203" grpId="0" animBg="1"/>
      <p:bldP spid="203" grpId="1" animBg="1"/>
      <p:bldP spid="207" grpId="0"/>
      <p:bldP spid="207" grpId="1"/>
      <p:bldP spid="208" grpId="0" animBg="1"/>
      <p:bldP spid="208" grpId="1" animBg="1"/>
      <p:bldP spid="210" grpId="0" animBg="1"/>
      <p:bldP spid="211" grpId="0" animBg="1"/>
      <p:bldP spid="2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Consoles Novos e Aperfeiçoados</a:t>
            </a:r>
          </a:p>
        </p:txBody>
      </p:sp>
      <p:graphicFrame>
        <p:nvGraphicFramePr>
          <p:cNvPr id="8" name="Table 7"/>
          <p:cNvGraphicFramePr>
            <a:graphicFrameLocks noGrp="1"/>
          </p:cNvGraphicFramePr>
          <p:nvPr/>
        </p:nvGraphicFramePr>
        <p:xfrm>
          <a:off x="304800" y="1066800"/>
          <a:ext cx="8534400" cy="5110480"/>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003249"/>
                <a:gridCol w="4531151"/>
              </a:tblGrid>
              <a:tr h="370840">
                <a:tc>
                  <a:txBody>
                    <a:bodyPr/>
                    <a:lstStyle/>
                    <a:p>
                      <a:pPr algn="l">
                        <a:buNone/>
                      </a:pPr>
                      <a:r>
                        <a:rPr lang="en-US" sz="2000" b="0" i="0" dirty="0" err="1">
                          <a:solidFill>
                            <a:srgbClr val="FFFFFF"/>
                          </a:solidFill>
                          <a:effectLst>
                            <a:outerShdw blurRad="50800" dist="38100" dir="2700000" algn="tl">
                              <a:prstClr val="black">
                                <a:alpha val="40000"/>
                              </a:prstClr>
                            </a:outerShdw>
                          </a:effectLst>
                          <a:latin typeface="Arial"/>
                          <a:ea typeface="+mn-ea"/>
                          <a:cs typeface="Arial"/>
                        </a:rPr>
                        <a:t>Melhorias</a:t>
                      </a:r>
                      <a:r>
                        <a:rPr lang="en-US" sz="2000" b="0" i="0" dirty="0">
                          <a:solidFill>
                            <a:srgbClr val="FFFFFF"/>
                          </a:solidFill>
                          <a:effectLst>
                            <a:outerShdw blurRad="50800" dist="38100" dir="2700000" algn="tl">
                              <a:prstClr val="black">
                                <a:alpha val="40000"/>
                              </a:prstClr>
                            </a:outerShdw>
                          </a:effectLst>
                          <a:latin typeface="Arial"/>
                          <a:ea typeface="+mn-ea"/>
                          <a:cs typeface="Arial"/>
                        </a:rPr>
                        <a:t> no</a:t>
                      </a: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algn="l">
                        <a:buNone/>
                      </a:pPr>
                      <a:r>
                        <a:rPr lang="en-US" sz="2000" b="0" i="0">
                          <a:solidFill>
                            <a:srgbClr val="FFFFFF"/>
                          </a:solidFill>
                          <a:effectLst>
                            <a:outerShdw blurRad="50800" dist="38100" dir="2700000" algn="tl">
                              <a:prstClr val="black">
                                <a:alpha val="40000"/>
                              </a:prstClr>
                            </a:outerShdw>
                          </a:effectLst>
                          <a:latin typeface="Arial"/>
                          <a:ea typeface="+mn-ea"/>
                          <a:cs typeface="Arial"/>
                        </a:rPr>
                        <a:t>console de gerenciamento</a:t>
                      </a: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r>
              <a:tr h="741680">
                <a:tc>
                  <a:txBody>
                    <a:bodyPr/>
                    <a:lstStyle/>
                    <a:p>
                      <a:pPr marL="0" marR="0" algn="l" defTabSz="914400">
                        <a:spcBef>
                          <a:spcPts val="300"/>
                        </a:spcBef>
                        <a:spcAft>
                          <a:spcPts val="300"/>
                        </a:spcAft>
                        <a:buNone/>
                      </a:pPr>
                      <a:r>
                        <a:rPr lang="en-US" sz="2000" b="0" i="0" dirty="0" err="1" smtClean="0">
                          <a:latin typeface="Arial"/>
                          <a:ea typeface="+mn-ea"/>
                          <a:cs typeface="Arial"/>
                        </a:rPr>
                        <a:t>Gerenciador</a:t>
                      </a:r>
                      <a:r>
                        <a:rPr lang="en-US" sz="2000" b="0" i="0" dirty="0" smtClean="0">
                          <a:latin typeface="Arial"/>
                          <a:ea typeface="+mn-ea"/>
                          <a:cs typeface="Arial"/>
                        </a:rPr>
                        <a:t> de </a:t>
                      </a:r>
                      <a:r>
                        <a:rPr lang="en-US" sz="2000" b="0" i="0" dirty="0" err="1" smtClean="0">
                          <a:latin typeface="Arial"/>
                          <a:ea typeface="+mn-ea"/>
                          <a:cs typeface="Arial"/>
                        </a:rPr>
                        <a:t>Servidor</a:t>
                      </a:r>
                      <a:endParaRPr lang="en-US" sz="2000" b="0" i="0" dirty="0">
                        <a:latin typeface="Arial"/>
                        <a:ea typeface="+mn-ea"/>
                        <a:cs typeface="Arial"/>
                      </a:endParaRPr>
                    </a:p>
                  </a:txBody>
                  <a:tcPr marL="68580" marR="68580" marT="137160" marB="0">
                    <a:solidFill>
                      <a:schemeClr val="accent2">
                        <a:alpha val="20000"/>
                      </a:schemeClr>
                    </a:solidFill>
                  </a:tcPr>
                </a:tc>
                <a:tc>
                  <a:txBody>
                    <a:bodyPr/>
                    <a:lstStyle/>
                    <a:p>
                      <a:pPr marL="457200" marR="0" lvl="1" indent="-228600" algn="l" defTabSz="914400">
                        <a:spcBef>
                          <a:spcPts val="300"/>
                        </a:spcBef>
                        <a:spcAft>
                          <a:spcPts val="300"/>
                        </a:spcAft>
                        <a:buFont typeface="Arial"/>
                        <a:buChar char="•"/>
                      </a:pPr>
                      <a:r>
                        <a:rPr lang="en-US" sz="2000" b="0" i="0">
                          <a:latin typeface="Arial"/>
                          <a:ea typeface="+mn-ea"/>
                          <a:cs typeface="Arial"/>
                        </a:rPr>
                        <a:t>Oferece suporte ao gerenciamento remoto de computadores</a:t>
                      </a:r>
                    </a:p>
                  </a:txBody>
                  <a:tcPr marL="68580" marR="68580" marT="137160" marB="0">
                    <a:noFill/>
                  </a:tcPr>
                </a:tc>
              </a:tr>
              <a:tr h="741680">
                <a:tc>
                  <a:txBody>
                    <a:bodyPr/>
                    <a:lstStyle/>
                    <a:p>
                      <a:pPr marL="0" marR="0" algn="l" defTabSz="914400">
                        <a:spcBef>
                          <a:spcPts val="300"/>
                        </a:spcBef>
                        <a:spcAft>
                          <a:spcPts val="300"/>
                        </a:spcAft>
                        <a:buNone/>
                      </a:pPr>
                      <a:r>
                        <a:rPr lang="en-US" sz="2000" b="0" i="0" dirty="0">
                          <a:latin typeface="Arial"/>
                          <a:ea typeface="+mn-ea"/>
                          <a:cs typeface="Arial"/>
                        </a:rPr>
                        <a:t>Centro </a:t>
                      </a:r>
                      <a:r>
                        <a:rPr lang="en-US" sz="2000" b="0" i="0" dirty="0" err="1">
                          <a:latin typeface="Arial"/>
                          <a:ea typeface="+mn-ea"/>
                          <a:cs typeface="Arial"/>
                        </a:rPr>
                        <a:t>Administrativo</a:t>
                      </a:r>
                      <a:r>
                        <a:rPr lang="en-US" sz="2000" b="0" i="0" dirty="0">
                          <a:latin typeface="Arial"/>
                          <a:ea typeface="+mn-ea"/>
                          <a:cs typeface="Arial"/>
                        </a:rPr>
                        <a:t> do Active Directory</a:t>
                      </a:r>
                    </a:p>
                  </a:txBody>
                  <a:tcPr marL="68580" marR="68580" marT="137160" marB="0">
                    <a:solidFill>
                      <a:schemeClr val="accent2">
                        <a:alpha val="20000"/>
                      </a:schemeClr>
                    </a:solidFill>
                  </a:tcPr>
                </a:tc>
                <a:tc>
                  <a:txBody>
                    <a:bodyPr/>
                    <a:lstStyle/>
                    <a:p>
                      <a:pPr marL="457200" marR="0" lvl="1" indent="-228600" algn="l" defTabSz="914400">
                        <a:spcBef>
                          <a:spcPts val="300"/>
                        </a:spcBef>
                        <a:spcAft>
                          <a:spcPts val="300"/>
                        </a:spcAft>
                        <a:buFont typeface="Arial"/>
                        <a:buChar char="•"/>
                      </a:pPr>
                      <a:r>
                        <a:rPr lang="en-US" sz="2000" b="0" i="0">
                          <a:latin typeface="Arial"/>
                          <a:ea typeface="+mn-ea"/>
                          <a:cs typeface="Arial"/>
                        </a:rPr>
                        <a:t>Potencializa os recursos fornecidos pelo PowerShell</a:t>
                      </a:r>
                    </a:p>
                    <a:p>
                      <a:pPr marL="457200" marR="0" lvl="1" indent="-228600" algn="l" defTabSz="914400">
                        <a:spcBef>
                          <a:spcPts val="300"/>
                        </a:spcBef>
                        <a:spcAft>
                          <a:spcPts val="300"/>
                        </a:spcAft>
                        <a:buFont typeface="Arial"/>
                        <a:buChar char="•"/>
                      </a:pPr>
                      <a:r>
                        <a:rPr lang="en-US" sz="2000" b="0" i="0">
                          <a:latin typeface="Arial"/>
                          <a:ea typeface="+mn-ea"/>
                          <a:cs typeface="Arial"/>
                        </a:rPr>
                        <a:t>Interface de usuário controlada por tarefas</a:t>
                      </a:r>
                    </a:p>
                  </a:txBody>
                  <a:tcPr marL="68580" marR="68580" marT="137160" marB="0">
                    <a:noFill/>
                  </a:tcPr>
                </a:tc>
              </a:tr>
              <a:tr h="741680">
                <a:tc>
                  <a:txBody>
                    <a:bodyPr/>
                    <a:lstStyle/>
                    <a:p>
                      <a:pPr marL="0" marR="0" algn="l" defTabSz="914400">
                        <a:spcBef>
                          <a:spcPts val="300"/>
                        </a:spcBef>
                        <a:spcAft>
                          <a:spcPts val="300"/>
                        </a:spcAft>
                        <a:buNone/>
                      </a:pPr>
                      <a:r>
                        <a:rPr lang="en-US" sz="2000" b="0" i="0">
                          <a:latin typeface="Arial"/>
                          <a:ea typeface="+mn-ea"/>
                          <a:cs typeface="Arial"/>
                        </a:rPr>
                        <a:t>IIS Manager</a:t>
                      </a:r>
                    </a:p>
                  </a:txBody>
                  <a:tcPr marL="68580" marR="68580" marT="137160" marB="0">
                    <a:solidFill>
                      <a:schemeClr val="accent2">
                        <a:alpha val="20000"/>
                      </a:schemeClr>
                    </a:solidFill>
                  </a:tcPr>
                </a:tc>
                <a:tc>
                  <a:txBody>
                    <a:bodyPr/>
                    <a:lstStyle/>
                    <a:p>
                      <a:pPr marL="457200" marR="0" lvl="1" indent="-228600" algn="l" defTabSz="914400">
                        <a:spcBef>
                          <a:spcPts val="300"/>
                        </a:spcBef>
                        <a:spcAft>
                          <a:spcPts val="300"/>
                        </a:spcAft>
                        <a:buFont typeface="Arial"/>
                        <a:buChar char="•"/>
                      </a:pPr>
                      <a:r>
                        <a:rPr lang="en-US" sz="2000" b="0" i="0">
                          <a:latin typeface="Arial"/>
                          <a:ea typeface="+mn-ea"/>
                          <a:cs typeface="Arial"/>
                        </a:rPr>
                        <a:t>Potencializa os recursos fornecidos pelo PowerShell</a:t>
                      </a:r>
                    </a:p>
                    <a:p>
                      <a:pPr marL="457200" marR="0" lvl="1" indent="-228600" algn="l" defTabSz="914400">
                        <a:spcBef>
                          <a:spcPts val="300"/>
                        </a:spcBef>
                        <a:spcAft>
                          <a:spcPts val="300"/>
                        </a:spcAft>
                        <a:buFont typeface="Arial"/>
                        <a:buChar char="•"/>
                      </a:pPr>
                      <a:r>
                        <a:rPr lang="en-US" sz="2000" b="0" i="0">
                          <a:latin typeface="Arial"/>
                          <a:ea typeface="+mn-ea"/>
                          <a:cs typeface="Arial"/>
                        </a:rPr>
                        <a:t>Interface de usuário controlada por tarefas</a:t>
                      </a:r>
                    </a:p>
                  </a:txBody>
                  <a:tcPr marL="68580" marR="68580" marT="137160" marB="0">
                    <a:noFill/>
                  </a:tcPr>
                </a:tc>
              </a:tr>
              <a:tr h="589280">
                <a:tc>
                  <a:txBody>
                    <a:bodyPr/>
                    <a:lstStyle/>
                    <a:p>
                      <a:pPr marL="0" marR="0" algn="l" defTabSz="914400">
                        <a:spcBef>
                          <a:spcPts val="300"/>
                        </a:spcBef>
                        <a:spcAft>
                          <a:spcPts val="300"/>
                        </a:spcAft>
                        <a:buNone/>
                      </a:pPr>
                      <a:r>
                        <a:rPr lang="en-US" sz="2000" b="0" i="0">
                          <a:latin typeface="Arial"/>
                          <a:ea typeface="+mn-ea"/>
                          <a:cs typeface="Arial"/>
                        </a:rPr>
                        <a:t>Hyper-V™</a:t>
                      </a:r>
                    </a:p>
                  </a:txBody>
                  <a:tcPr marL="68580" marR="68580" marT="137160" marB="0">
                    <a:solidFill>
                      <a:schemeClr val="accent2">
                        <a:alpha val="20000"/>
                      </a:schemeClr>
                    </a:solidFill>
                  </a:tcPr>
                </a:tc>
                <a:tc>
                  <a:txBody>
                    <a:bodyPr/>
                    <a:lstStyle/>
                    <a:p>
                      <a:pPr marL="457200" marR="0" lvl="1" indent="-228600" algn="l" defTabSz="914400">
                        <a:spcBef>
                          <a:spcPts val="300"/>
                        </a:spcBef>
                        <a:spcAft>
                          <a:spcPts val="300"/>
                        </a:spcAft>
                        <a:buFont typeface="Arial"/>
                        <a:buChar char="•"/>
                      </a:pPr>
                      <a:r>
                        <a:rPr lang="en-US" sz="2000" b="0" i="0" baseline="0" dirty="0" err="1">
                          <a:latin typeface="Arial"/>
                          <a:ea typeface="+mn-ea"/>
                          <a:cs typeface="Arial"/>
                        </a:rPr>
                        <a:t>Novos</a:t>
                      </a:r>
                      <a:r>
                        <a:rPr lang="en-US" sz="2000" b="0" i="0" baseline="0" dirty="0">
                          <a:latin typeface="Arial"/>
                          <a:ea typeface="+mn-ea"/>
                          <a:cs typeface="Arial"/>
                        </a:rPr>
                        <a:t> consoles de </a:t>
                      </a:r>
                      <a:r>
                        <a:rPr lang="en-US" sz="2000" b="0" i="0" baseline="0" dirty="0" err="1">
                          <a:latin typeface="Arial"/>
                          <a:ea typeface="+mn-ea"/>
                          <a:cs typeface="Arial"/>
                        </a:rPr>
                        <a:t>gerenciamento</a:t>
                      </a:r>
                      <a:r>
                        <a:rPr lang="en-US" sz="2000" b="0" i="0" baseline="0" dirty="0">
                          <a:latin typeface="Arial"/>
                          <a:ea typeface="+mn-ea"/>
                          <a:cs typeface="Arial"/>
                        </a:rPr>
                        <a:t> de </a:t>
                      </a:r>
                      <a:r>
                        <a:rPr lang="en-US" sz="2000" b="0" i="0" baseline="0" dirty="0" err="1">
                          <a:latin typeface="Arial"/>
                          <a:ea typeface="+mn-ea"/>
                          <a:cs typeface="Arial"/>
                        </a:rPr>
                        <a:t>máquinas</a:t>
                      </a:r>
                      <a:r>
                        <a:rPr lang="en-US" sz="2000" b="0" i="0" baseline="0" dirty="0">
                          <a:latin typeface="Arial"/>
                          <a:ea typeface="+mn-ea"/>
                          <a:cs typeface="Arial"/>
                        </a:rPr>
                        <a:t> </a:t>
                      </a:r>
                      <a:r>
                        <a:rPr lang="en-US" sz="2000" b="0" i="0" baseline="0" dirty="0" err="1">
                          <a:latin typeface="Arial"/>
                          <a:ea typeface="+mn-ea"/>
                          <a:cs typeface="Arial"/>
                        </a:rPr>
                        <a:t>virtuais</a:t>
                      </a:r>
                      <a:endParaRPr lang="en-US" sz="2000" b="0" i="0" baseline="0" dirty="0">
                        <a:latin typeface="Arial"/>
                        <a:ea typeface="+mn-ea"/>
                        <a:cs typeface="Arial"/>
                      </a:endParaRPr>
                    </a:p>
                    <a:p>
                      <a:pPr marL="457200" marR="0" lvl="1" indent="-228600" algn="l" defTabSz="914400">
                        <a:spcBef>
                          <a:spcPts val="300"/>
                        </a:spcBef>
                        <a:spcAft>
                          <a:spcPts val="300"/>
                        </a:spcAft>
                        <a:buFont typeface="Arial"/>
                        <a:buChar char="•"/>
                      </a:pPr>
                      <a:r>
                        <a:rPr lang="en-US" sz="2000" b="0" i="0" baseline="0" dirty="0" err="1">
                          <a:latin typeface="Arial"/>
                          <a:ea typeface="+mn-ea"/>
                          <a:cs typeface="Arial"/>
                        </a:rPr>
                        <a:t>Suporte</a:t>
                      </a:r>
                      <a:r>
                        <a:rPr lang="en-US" sz="2000" b="0" i="0" baseline="0" dirty="0">
                          <a:latin typeface="Arial"/>
                          <a:ea typeface="+mn-ea"/>
                          <a:cs typeface="Arial"/>
                        </a:rPr>
                        <a:t> a SCVMM </a:t>
                      </a:r>
                      <a:r>
                        <a:rPr lang="en-US" sz="2000" b="0" i="0" baseline="0" dirty="0" err="1">
                          <a:latin typeface="Arial"/>
                          <a:ea typeface="+mn-ea"/>
                          <a:cs typeface="Arial"/>
                        </a:rPr>
                        <a:t>atualizado</a:t>
                      </a:r>
                      <a:endParaRPr lang="en-US" sz="2000" b="0" i="0" baseline="0" dirty="0">
                        <a:latin typeface="Arial"/>
                        <a:ea typeface="+mn-ea"/>
                        <a:cs typeface="Arial"/>
                      </a:endParaRPr>
                    </a:p>
                  </a:txBody>
                  <a:tcPr marL="68580" marR="68580" marT="137160" marB="0">
                    <a:noFill/>
                  </a:tcPr>
                </a:tc>
              </a:tr>
            </a:tbl>
          </a:graphicData>
        </a:graphic>
      </p:graphicFrame>
    </p:spTree>
  </p:cSld>
  <p:clrMapOvr>
    <a:masterClrMapping/>
  </p:clrMapOvr>
  <p:transition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defTabSz="914400">
              <a:lnSpc>
                <a:spcPct val="90000"/>
              </a:lnSpc>
              <a:spcBef>
                <a:spcPts val="0"/>
              </a:spcBef>
              <a:spcAft>
                <a:spcPts val="0"/>
              </a:spcAft>
              <a:buNone/>
            </a:pPr>
            <a:r>
              <a:rPr lang="en-US" sz="3200" b="0" i="0" spc="-150">
                <a:effectLst>
                  <a:outerShdw blurRad="50800" dist="38100" dir="2700000" algn="tl">
                    <a:prstClr val="black">
                      <a:alpha val="40000"/>
                    </a:prstClr>
                  </a:outerShdw>
                </a:effectLst>
                <a:latin typeface="Segoe"/>
                <a:ea typeface="+mn-ea"/>
                <a:cs typeface="Arial"/>
              </a:rPr>
              <a:t>Cenários do PowerShell Remoto </a:t>
            </a:r>
            <a:br>
              <a:rPr lang="en-US" sz="3200" b="0" i="0" spc="-150">
                <a:effectLst>
                  <a:outerShdw blurRad="50800" dist="38100" dir="2700000" algn="tl">
                    <a:prstClr val="black">
                      <a:alpha val="40000"/>
                    </a:prstClr>
                  </a:outerShdw>
                </a:effectLst>
                <a:latin typeface="Segoe"/>
                <a:ea typeface="+mn-ea"/>
                <a:cs typeface="Arial"/>
              </a:rPr>
            </a:br>
            <a:endParaRPr lang="en-US" sz="3200" b="0" i="0" spc="-150">
              <a:effectLst>
                <a:outerShdw blurRad="50800" dist="38100" dir="2700000" algn="tl">
                  <a:prstClr val="black">
                    <a:alpha val="40000"/>
                  </a:prstClr>
                </a:outerShdw>
              </a:effectLst>
              <a:latin typeface="Segoe"/>
              <a:ea typeface="+mn-ea"/>
              <a:cs typeface="Arial"/>
            </a:endParaRPr>
          </a:p>
        </p:txBody>
      </p:sp>
      <p:sp>
        <p:nvSpPr>
          <p:cNvPr id="41987" name="Content Placeholder 2"/>
          <p:cNvSpPr>
            <a:spLocks noGrp="1"/>
          </p:cNvSpPr>
          <p:nvPr>
            <p:ph type="body" sz="quarter" idx="10"/>
          </p:nvPr>
        </p:nvSpPr>
        <p:spPr>
          <a:xfrm>
            <a:off x="152400" y="1025331"/>
            <a:ext cx="4953000" cy="4918269"/>
          </a:xfrm>
        </p:spPr>
        <p:txBody>
          <a:bodyPr/>
          <a:lstStyle/>
          <a:p>
            <a:pPr marL="393192" indent="-393192" algn="l" defTabSz="914400">
              <a:lnSpc>
                <a:spcPct val="100000"/>
              </a:lnSpc>
              <a:spcBef>
                <a:spcPts val="0"/>
              </a:spcBef>
              <a:spcAft>
                <a:spcPts val="0"/>
              </a:spcAft>
              <a:buClr>
                <a:srgbClr val="000000"/>
              </a:buClr>
            </a:pPr>
            <a:r>
              <a:rPr lang="pt-BR" sz="2000" b="1" i="0" smtClean="0">
                <a:solidFill>
                  <a:srgbClr val="000000"/>
                </a:solidFill>
                <a:latin typeface="Segoe"/>
                <a:ea typeface="+mn-ea"/>
                <a:cs typeface="+mn-cs"/>
              </a:rPr>
              <a:t>Fan-Out (</a:t>
            </a:r>
            <a:r>
              <a:rPr lang="pt-BR" sz="2000" b="1" i="0" smtClean="0">
                <a:solidFill>
                  <a:srgbClr val="000000"/>
                </a:solidFill>
                <a:latin typeface="Segoe"/>
                <a:ea typeface="+mn-ea"/>
                <a:cs typeface="+mn-cs"/>
              </a:rPr>
              <a:t>Um para </a:t>
            </a:r>
            <a:r>
              <a:rPr lang="pt-BR" sz="2000" b="1" i="0" smtClean="0">
                <a:solidFill>
                  <a:srgbClr val="000000"/>
                </a:solidFill>
                <a:latin typeface="Segoe"/>
                <a:ea typeface="+mn-ea"/>
                <a:cs typeface="+mn-cs"/>
              </a:rPr>
              <a:t>Muitos)</a:t>
            </a:r>
            <a:endParaRPr lang="pt-BR" sz="2000" b="1"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Enviar o </a:t>
            </a:r>
            <a:r>
              <a:rPr lang="pt-BR" sz="1800" b="0" i="0" smtClean="0">
                <a:solidFill>
                  <a:srgbClr val="000000"/>
                </a:solidFill>
                <a:latin typeface="Segoe"/>
                <a:ea typeface="+mn-ea"/>
                <a:cs typeface="+mn-cs"/>
              </a:rPr>
              <a:t>script</a:t>
            </a:r>
            <a:endParaRPr lang="pt-BR" sz="1800" b="0"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Selecionar as propriedades - Permite especificar quais propriedades serão trazidas de </a:t>
            </a:r>
            <a:r>
              <a:rPr lang="pt-BR" sz="1800" b="0" i="0" smtClean="0">
                <a:solidFill>
                  <a:srgbClr val="000000"/>
                </a:solidFill>
                <a:latin typeface="Segoe"/>
                <a:ea typeface="+mn-ea"/>
                <a:cs typeface="+mn-cs"/>
              </a:rPr>
              <a:t>volta</a:t>
            </a:r>
            <a:endParaRPr lang="pt-BR" sz="1800" b="0"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Otimização - limita o número de operações </a:t>
            </a:r>
            <a:r>
              <a:rPr lang="pt-BR" sz="1800" b="0" i="0" smtClean="0">
                <a:solidFill>
                  <a:srgbClr val="000000"/>
                </a:solidFill>
                <a:latin typeface="Segoe"/>
                <a:ea typeface="+mn-ea"/>
                <a:cs typeface="+mn-cs"/>
              </a:rPr>
              <a:t>simultâneas</a:t>
            </a:r>
            <a:endParaRPr lang="pt-BR" sz="1800" b="0"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Suporte a execução assíncrona - Executa o comando no segundo plano do </a:t>
            </a:r>
            <a:r>
              <a:rPr lang="pt-BR" sz="1800" b="0" i="0" smtClean="0">
                <a:solidFill>
                  <a:srgbClr val="000000"/>
                </a:solidFill>
                <a:latin typeface="Segoe"/>
                <a:ea typeface="+mn-ea"/>
                <a:cs typeface="+mn-cs"/>
              </a:rPr>
              <a:t>cliente</a:t>
            </a:r>
            <a:endParaRPr lang="pt-BR" sz="1800" b="0" i="0" smtClean="0">
              <a:solidFill>
                <a:srgbClr val="000000"/>
              </a:solidFill>
              <a:latin typeface="Segoe"/>
              <a:ea typeface="+mn-ea"/>
              <a:cs typeface="+mn-cs"/>
            </a:endParaRPr>
          </a:p>
          <a:p>
            <a:pPr marL="1261872" lvl="2" indent="-347472" algn="l" defTabSz="914400">
              <a:lnSpc>
                <a:spcPct val="120000"/>
              </a:lnSpc>
              <a:spcBef>
                <a:spcPts val="0"/>
              </a:spcBef>
              <a:spcAft>
                <a:spcPts val="0"/>
              </a:spcAft>
              <a:buNone/>
            </a:pPr>
            <a:endParaRPr lang="pt-BR" sz="800" smtClean="0"/>
          </a:p>
          <a:p>
            <a:pPr marL="393192" indent="-393192" algn="l" defTabSz="914400">
              <a:lnSpc>
                <a:spcPct val="100000"/>
              </a:lnSpc>
              <a:spcBef>
                <a:spcPts val="0"/>
              </a:spcBef>
              <a:spcAft>
                <a:spcPts val="0"/>
              </a:spcAft>
              <a:buClr>
                <a:srgbClr val="000000"/>
              </a:buClr>
            </a:pPr>
            <a:r>
              <a:rPr lang="pt-BR" sz="2000" b="1" i="0" smtClean="0">
                <a:solidFill>
                  <a:srgbClr val="000000"/>
                </a:solidFill>
                <a:latin typeface="Segoe"/>
                <a:ea typeface="+mn-ea"/>
                <a:cs typeface="+mn-cs"/>
              </a:rPr>
              <a:t>Fan-In </a:t>
            </a:r>
            <a:r>
              <a:rPr lang="pt-BR" sz="2000" b="1" i="0" smtClean="0">
                <a:solidFill>
                  <a:srgbClr val="000000"/>
                </a:solidFill>
                <a:latin typeface="Segoe"/>
                <a:ea typeface="+mn-ea"/>
                <a:cs typeface="+mn-cs"/>
              </a:rPr>
              <a:t>(</a:t>
            </a:r>
            <a:r>
              <a:rPr lang="pt-BR" sz="2000" b="1" i="0" smtClean="0">
                <a:solidFill>
                  <a:srgbClr val="000000"/>
                </a:solidFill>
                <a:latin typeface="Segoe"/>
                <a:ea typeface="+mn-ea"/>
                <a:cs typeface="+mn-cs"/>
              </a:rPr>
              <a:t>Muitos para </a:t>
            </a:r>
            <a:r>
              <a:rPr lang="pt-BR" sz="2000" b="1" i="0" smtClean="0">
                <a:solidFill>
                  <a:srgbClr val="000000"/>
                </a:solidFill>
                <a:latin typeface="Segoe"/>
                <a:ea typeface="+mn-ea"/>
                <a:cs typeface="+mn-cs"/>
              </a:rPr>
              <a:t>1)</a:t>
            </a:r>
            <a:endParaRPr lang="pt-BR" sz="2000" b="1"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Modelo de </a:t>
            </a:r>
            <a:r>
              <a:rPr lang="pt-BR" sz="1800" b="0" i="0" smtClean="0">
                <a:solidFill>
                  <a:srgbClr val="000000"/>
                </a:solidFill>
                <a:latin typeface="Segoe"/>
                <a:ea typeface="+mn-ea"/>
                <a:cs typeface="+mn-cs"/>
              </a:rPr>
              <a:t>hospedagem</a:t>
            </a:r>
            <a:endParaRPr lang="pt-BR" sz="1800" b="0"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Compartilhamento de dados estáticos entre sessões </a:t>
            </a:r>
            <a:r>
              <a:rPr lang="pt-BR" sz="1800" b="0" i="0" smtClean="0">
                <a:solidFill>
                  <a:srgbClr val="000000"/>
                </a:solidFill>
                <a:latin typeface="Segoe"/>
                <a:ea typeface="+mn-ea"/>
                <a:cs typeface="+mn-cs"/>
              </a:rPr>
              <a:t>(ex</a:t>
            </a:r>
            <a:r>
              <a:rPr lang="pt-BR" sz="1800" b="0" i="0" smtClean="0">
                <a:solidFill>
                  <a:srgbClr val="000000"/>
                </a:solidFill>
                <a:latin typeface="Segoe"/>
                <a:ea typeface="+mn-ea"/>
                <a:cs typeface="+mn-cs"/>
              </a:rPr>
              <a:t>.: metadados de cmdlet a partir do </a:t>
            </a:r>
            <a:r>
              <a:rPr lang="pt-BR" sz="1800" b="0" i="0" smtClean="0">
                <a:solidFill>
                  <a:srgbClr val="000000"/>
                </a:solidFill>
                <a:latin typeface="Segoe"/>
                <a:ea typeface="+mn-ea"/>
                <a:cs typeface="+mn-cs"/>
              </a:rPr>
              <a:t>snap-in</a:t>
            </a:r>
            <a:r>
              <a:rPr lang="pt-BR" sz="1800" b="0" i="0" smtClean="0">
                <a:solidFill>
                  <a:srgbClr val="000000"/>
                </a:solidFill>
                <a:latin typeface="Segoe"/>
                <a:ea typeface="+mn-ea"/>
                <a:cs typeface="+mn-cs"/>
              </a:rPr>
              <a:t>) </a:t>
            </a:r>
            <a:endParaRPr lang="pt-BR" sz="1800" b="0" i="0" smtClean="0">
              <a:solidFill>
                <a:srgbClr val="000000"/>
              </a:solidFill>
              <a:latin typeface="Segoe"/>
              <a:ea typeface="+mn-ea"/>
              <a:cs typeface="+mn-cs"/>
            </a:endParaRPr>
          </a:p>
          <a:p>
            <a:pPr marL="914400" lvl="1" indent="-393192" algn="l" defTabSz="914400">
              <a:lnSpc>
                <a:spcPct val="100000"/>
              </a:lnSpc>
              <a:spcBef>
                <a:spcPts val="0"/>
              </a:spcBef>
              <a:spcAft>
                <a:spcPts val="0"/>
              </a:spcAft>
              <a:buClr>
                <a:srgbClr val="000000"/>
              </a:buClr>
            </a:pPr>
            <a:r>
              <a:rPr lang="pt-BR" sz="1800" b="0" i="0" smtClean="0">
                <a:solidFill>
                  <a:srgbClr val="000000"/>
                </a:solidFill>
                <a:latin typeface="Segoe"/>
                <a:ea typeface="+mn-ea"/>
                <a:cs typeface="+mn-cs"/>
              </a:rPr>
              <a:t>Envio de informações sobre o progresso ao cliente </a:t>
            </a:r>
            <a:r>
              <a:rPr lang="pt-BR" sz="1800" b="0" i="0" smtClean="0">
                <a:solidFill>
                  <a:srgbClr val="000000"/>
                </a:solidFill>
                <a:latin typeface="Segoe"/>
                <a:ea typeface="+mn-ea"/>
                <a:cs typeface="+mn-cs"/>
              </a:rPr>
              <a:t>(ex</a:t>
            </a:r>
            <a:r>
              <a:rPr lang="pt-BR" sz="1800" b="0" i="0" smtClean="0">
                <a:solidFill>
                  <a:srgbClr val="000000"/>
                </a:solidFill>
                <a:latin typeface="Segoe"/>
                <a:ea typeface="+mn-ea"/>
                <a:cs typeface="+mn-cs"/>
              </a:rPr>
              <a:t>.: </a:t>
            </a:r>
            <a:r>
              <a:rPr lang="pt-BR" sz="1800" b="0" i="0" smtClean="0">
                <a:solidFill>
                  <a:srgbClr val="000000"/>
                </a:solidFill>
                <a:latin typeface="Segoe"/>
                <a:ea typeface="+mn-ea"/>
                <a:cs typeface="+mn-cs"/>
              </a:rPr>
              <a:t>Conectando</a:t>
            </a:r>
            <a:r>
              <a:rPr lang="pt-BR" sz="1800" b="0" i="0" smtClean="0">
                <a:solidFill>
                  <a:srgbClr val="000000"/>
                </a:solidFill>
                <a:latin typeface="Segoe"/>
                <a:ea typeface="+mn-ea"/>
                <a:cs typeface="+mn-cs"/>
              </a:rPr>
              <a:t>, </a:t>
            </a:r>
            <a:r>
              <a:rPr lang="pt-BR" sz="1800" b="0" i="0" smtClean="0">
                <a:solidFill>
                  <a:srgbClr val="000000"/>
                </a:solidFill>
                <a:latin typeface="Segoe"/>
                <a:ea typeface="+mn-ea"/>
                <a:cs typeface="+mn-cs"/>
              </a:rPr>
              <a:t>Conectado)</a:t>
            </a:r>
            <a:endParaRPr lang="pt-BR" sz="1800" b="0" i="0">
              <a:solidFill>
                <a:srgbClr val="000000"/>
              </a:solidFill>
              <a:latin typeface="Segoe"/>
              <a:ea typeface="+mn-ea"/>
              <a:cs typeface="+mn-cs"/>
            </a:endParaRPr>
          </a:p>
        </p:txBody>
      </p:sp>
      <p:grpSp>
        <p:nvGrpSpPr>
          <p:cNvPr id="3" name="Group 24"/>
          <p:cNvGrpSpPr/>
          <p:nvPr/>
        </p:nvGrpSpPr>
        <p:grpSpPr>
          <a:xfrm>
            <a:off x="4972050" y="838200"/>
            <a:ext cx="3998120" cy="3505200"/>
            <a:chOff x="-1" y="1981200"/>
            <a:chExt cx="5562601" cy="4876800"/>
          </a:xfrm>
        </p:grpSpPr>
        <p:cxnSp>
          <p:nvCxnSpPr>
            <p:cNvPr id="13" name="Straight Connector 12"/>
            <p:cNvCxnSpPr/>
            <p:nvPr/>
          </p:nvCxnSpPr>
          <p:spPr>
            <a:xfrm rot="10800000" flipV="1">
              <a:off x="2286000" y="3200400"/>
              <a:ext cx="1066800" cy="762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2" descr="C:\Courses\Windows Vista Illustration Icons\Server.png"/>
            <p:cNvPicPr>
              <a:picLocks noChangeAspect="1" noChangeArrowheads="1"/>
            </p:cNvPicPr>
            <p:nvPr/>
          </p:nvPicPr>
          <p:blipFill>
            <a:blip r:embed="rId3" cstate="print"/>
            <a:srcRect/>
            <a:stretch>
              <a:fillRect/>
            </a:stretch>
          </p:blipFill>
          <p:spPr bwMode="auto">
            <a:xfrm>
              <a:off x="3200400" y="1981200"/>
              <a:ext cx="1201430" cy="1644061"/>
            </a:xfrm>
            <a:prstGeom prst="rect">
              <a:avLst/>
            </a:prstGeom>
            <a:noFill/>
          </p:spPr>
        </p:pic>
        <p:cxnSp>
          <p:nvCxnSpPr>
            <p:cNvPr id="16" name="Straight Connector 15"/>
            <p:cNvCxnSpPr/>
            <p:nvPr/>
          </p:nvCxnSpPr>
          <p:spPr>
            <a:xfrm rot="10800000">
              <a:off x="2209801" y="4876800"/>
              <a:ext cx="1066800" cy="762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2" descr="C:\Courses\Windows Vista Illustration Icons\Server.png"/>
            <p:cNvPicPr>
              <a:picLocks noChangeAspect="1" noChangeArrowheads="1"/>
            </p:cNvPicPr>
            <p:nvPr/>
          </p:nvPicPr>
          <p:blipFill>
            <a:blip r:embed="rId3" cstate="print"/>
            <a:srcRect/>
            <a:stretch>
              <a:fillRect/>
            </a:stretch>
          </p:blipFill>
          <p:spPr bwMode="auto">
            <a:xfrm>
              <a:off x="3200400" y="5213939"/>
              <a:ext cx="1201430" cy="1644061"/>
            </a:xfrm>
            <a:prstGeom prst="rect">
              <a:avLst/>
            </a:prstGeom>
            <a:noFill/>
          </p:spPr>
        </p:pic>
        <p:cxnSp>
          <p:nvCxnSpPr>
            <p:cNvPr id="18" name="Straight Connector 17"/>
            <p:cNvCxnSpPr/>
            <p:nvPr/>
          </p:nvCxnSpPr>
          <p:spPr>
            <a:xfrm rot="10800000">
              <a:off x="2286001" y="4343400"/>
              <a:ext cx="1904999"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2" descr="C:\Courses\Windows Vista Illustration Icons\Server.png"/>
            <p:cNvPicPr>
              <a:picLocks noChangeAspect="1" noChangeArrowheads="1"/>
            </p:cNvPicPr>
            <p:nvPr/>
          </p:nvPicPr>
          <p:blipFill>
            <a:blip r:embed="rId3" cstate="print"/>
            <a:srcRect/>
            <a:stretch>
              <a:fillRect/>
            </a:stretch>
          </p:blipFill>
          <p:spPr bwMode="auto">
            <a:xfrm>
              <a:off x="4132570" y="3505200"/>
              <a:ext cx="1201430" cy="1644061"/>
            </a:xfrm>
            <a:prstGeom prst="rect">
              <a:avLst/>
            </a:prstGeom>
            <a:noFill/>
          </p:spPr>
        </p:pic>
        <p:pic>
          <p:nvPicPr>
            <p:cNvPr id="1026" name="Picture 2" descr="C:\Courses\Icons Windows Vista\Laptop.png"/>
            <p:cNvPicPr>
              <a:picLocks noChangeAspect="1" noChangeArrowheads="1"/>
            </p:cNvPicPr>
            <p:nvPr/>
          </p:nvPicPr>
          <p:blipFill>
            <a:blip r:embed="rId4"/>
            <a:srcRect/>
            <a:stretch>
              <a:fillRect/>
            </a:stretch>
          </p:blipFill>
          <p:spPr bwMode="auto">
            <a:xfrm>
              <a:off x="609600" y="3429000"/>
              <a:ext cx="1905000" cy="1905000"/>
            </a:xfrm>
            <a:prstGeom prst="rect">
              <a:avLst/>
            </a:prstGeom>
            <a:noFill/>
          </p:spPr>
        </p:pic>
        <p:pic>
          <p:nvPicPr>
            <p:cNvPr id="1027" name="Picture 3" descr="C:\Courses\Icons Windows Vista\Generic User.png"/>
            <p:cNvPicPr>
              <a:picLocks noChangeAspect="1" noChangeArrowheads="1"/>
            </p:cNvPicPr>
            <p:nvPr/>
          </p:nvPicPr>
          <p:blipFill>
            <a:blip r:embed="rId5"/>
            <a:srcRect/>
            <a:stretch>
              <a:fillRect/>
            </a:stretch>
          </p:blipFill>
          <p:spPr bwMode="auto">
            <a:xfrm flipH="1">
              <a:off x="-1" y="4164944"/>
              <a:ext cx="1085848" cy="1321456"/>
            </a:xfrm>
            <a:prstGeom prst="rect">
              <a:avLst/>
            </a:prstGeom>
            <a:noFill/>
          </p:spPr>
        </p:pic>
        <p:pic>
          <p:nvPicPr>
            <p:cNvPr id="10"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1600" y="3505200"/>
              <a:ext cx="914400" cy="701488"/>
            </a:xfrm>
            <a:prstGeom prst="rect">
              <a:avLst/>
            </a:prstGeom>
            <a:noFill/>
          </p:spPr>
        </p:pic>
        <p:pic>
          <p:nvPicPr>
            <p:cNvPr id="22" name="Picture 2" descr="C:\Courses\Wadeware\2008_09_12 Windows 2008 R2 Marketing Collateral project\PowerShell_Icon.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3800" y="2286000"/>
              <a:ext cx="914400" cy="701488"/>
            </a:xfrm>
            <a:prstGeom prst="rect">
              <a:avLst/>
            </a:prstGeom>
            <a:noFill/>
          </p:spPr>
        </p:pic>
        <p:pic>
          <p:nvPicPr>
            <p:cNvPr id="23"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48200" y="3810000"/>
              <a:ext cx="914400" cy="701488"/>
            </a:xfrm>
            <a:prstGeom prst="rect">
              <a:avLst/>
            </a:prstGeom>
            <a:noFill/>
          </p:spPr>
        </p:pic>
        <p:pic>
          <p:nvPicPr>
            <p:cNvPr id="24" name="Picture 2" descr="C:\Courses\Wadeware\2008_09_12 Windows 2008 R2 Marketing Collateral project\PowerShell_Icon.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5486400"/>
              <a:ext cx="914400" cy="701488"/>
            </a:xfrm>
            <a:prstGeom prst="rect">
              <a:avLst/>
            </a:prstGeom>
            <a:noFill/>
          </p:spPr>
        </p:pic>
      </p:grpSp>
      <p:grpSp>
        <p:nvGrpSpPr>
          <p:cNvPr id="4" name="Group 52"/>
          <p:cNvGrpSpPr/>
          <p:nvPr/>
        </p:nvGrpSpPr>
        <p:grpSpPr>
          <a:xfrm>
            <a:off x="5026576" y="2133600"/>
            <a:ext cx="3969057" cy="4038600"/>
            <a:chOff x="4433428" y="2667000"/>
            <a:chExt cx="4118833" cy="4191000"/>
          </a:xfrm>
        </p:grpSpPr>
        <p:cxnSp>
          <p:nvCxnSpPr>
            <p:cNvPr id="27" name="Straight Connector 26"/>
            <p:cNvCxnSpPr/>
            <p:nvPr/>
          </p:nvCxnSpPr>
          <p:spPr>
            <a:xfrm rot="10800000" flipV="1">
              <a:off x="5412582" y="3943350"/>
              <a:ext cx="783431" cy="559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356624" y="5174456"/>
              <a:ext cx="783431" cy="5595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412583" y="4782741"/>
              <a:ext cx="1398984" cy="116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2" name="Picture 2" descr="C:\Courses\Windows Vista Illustration Icons\Server.png"/>
            <p:cNvPicPr>
              <a:picLocks noChangeAspect="1" noChangeArrowheads="1"/>
            </p:cNvPicPr>
            <p:nvPr/>
          </p:nvPicPr>
          <p:blipFill>
            <a:blip r:embed="rId3" cstate="print"/>
            <a:srcRect/>
            <a:stretch>
              <a:fillRect/>
            </a:stretch>
          </p:blipFill>
          <p:spPr bwMode="auto">
            <a:xfrm>
              <a:off x="4433428" y="4114801"/>
              <a:ext cx="1113693" cy="1524000"/>
            </a:xfrm>
            <a:prstGeom prst="rect">
              <a:avLst/>
            </a:prstGeom>
            <a:noFill/>
          </p:spPr>
        </p:pic>
        <p:grpSp>
          <p:nvGrpSpPr>
            <p:cNvPr id="5" name="Group 39"/>
            <p:cNvGrpSpPr/>
            <p:nvPr/>
          </p:nvGrpSpPr>
          <p:grpSpPr>
            <a:xfrm>
              <a:off x="5410200" y="2667000"/>
              <a:ext cx="1846661" cy="1510903"/>
              <a:chOff x="3733800" y="4111228"/>
              <a:chExt cx="1846661" cy="1510903"/>
            </a:xfrm>
          </p:grpSpPr>
          <p:grpSp>
            <p:nvGrpSpPr>
              <p:cNvPr id="6" name="Group 38"/>
              <p:cNvGrpSpPr/>
              <p:nvPr/>
            </p:nvGrpSpPr>
            <p:grpSpPr>
              <a:xfrm flipH="1">
                <a:off x="3733800" y="4111228"/>
                <a:ext cx="1846661" cy="1510903"/>
                <a:chOff x="3733800" y="4111228"/>
                <a:chExt cx="1846661" cy="1510903"/>
              </a:xfrm>
            </p:grpSpPr>
            <p:pic>
              <p:nvPicPr>
                <p:cNvPr id="33" name="Picture 2" descr="C:\Courses\Icons Windows Vista\Laptop.png"/>
                <p:cNvPicPr>
                  <a:picLocks noChangeAspect="1" noChangeArrowheads="1"/>
                </p:cNvPicPr>
                <p:nvPr/>
              </p:nvPicPr>
              <p:blipFill>
                <a:blip r:embed="rId4"/>
                <a:srcRect/>
                <a:stretch>
                  <a:fillRect/>
                </a:stretch>
              </p:blipFill>
              <p:spPr bwMode="auto">
                <a:xfrm>
                  <a:off x="4181476" y="4111228"/>
                  <a:ext cx="1398985" cy="1398984"/>
                </a:xfrm>
                <a:prstGeom prst="rect">
                  <a:avLst/>
                </a:prstGeom>
                <a:noFill/>
              </p:spPr>
            </p:pic>
            <p:pic>
              <p:nvPicPr>
                <p:cNvPr id="34" name="Picture 3" descr="C:\Courses\Icons Windows Vista\Generic User.png"/>
                <p:cNvPicPr>
                  <a:picLocks noChangeAspect="1" noChangeArrowheads="1"/>
                </p:cNvPicPr>
                <p:nvPr/>
              </p:nvPicPr>
              <p:blipFill>
                <a:blip r:embed="rId5"/>
                <a:srcRect/>
                <a:stretch>
                  <a:fillRect/>
                </a:stretch>
              </p:blipFill>
              <p:spPr bwMode="auto">
                <a:xfrm flipH="1">
                  <a:off x="3733800" y="4651687"/>
                  <a:ext cx="797420" cy="970444"/>
                </a:xfrm>
                <a:prstGeom prst="rect">
                  <a:avLst/>
                </a:prstGeom>
                <a:noFill/>
              </p:spPr>
            </p:pic>
          </p:grpSp>
          <p:pic>
            <p:nvPicPr>
              <p:cNvPr id="35"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pic>
          <p:nvPicPr>
            <p:cNvPr id="37"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4038600"/>
              <a:ext cx="671513" cy="515155"/>
            </a:xfrm>
            <a:prstGeom prst="rect">
              <a:avLst/>
            </a:prstGeom>
            <a:noFill/>
          </p:spPr>
        </p:pic>
        <p:grpSp>
          <p:nvGrpSpPr>
            <p:cNvPr id="7" name="Group 40"/>
            <p:cNvGrpSpPr/>
            <p:nvPr/>
          </p:nvGrpSpPr>
          <p:grpSpPr>
            <a:xfrm>
              <a:off x="6705600" y="4204097"/>
              <a:ext cx="1846661" cy="1510903"/>
              <a:chOff x="3733800" y="4111228"/>
              <a:chExt cx="1846661" cy="1510903"/>
            </a:xfrm>
          </p:grpSpPr>
          <p:grpSp>
            <p:nvGrpSpPr>
              <p:cNvPr id="8" name="Group 38"/>
              <p:cNvGrpSpPr/>
              <p:nvPr/>
            </p:nvGrpSpPr>
            <p:grpSpPr>
              <a:xfrm flipH="1">
                <a:off x="3733800" y="4111228"/>
                <a:ext cx="1846661" cy="1510903"/>
                <a:chOff x="3733800" y="4111228"/>
                <a:chExt cx="1846661" cy="1510903"/>
              </a:xfrm>
            </p:grpSpPr>
            <p:pic>
              <p:nvPicPr>
                <p:cNvPr id="44" name="Picture 2" descr="C:\Courses\Icons Windows Vista\Laptop.png"/>
                <p:cNvPicPr>
                  <a:picLocks noChangeAspect="1" noChangeArrowheads="1"/>
                </p:cNvPicPr>
                <p:nvPr/>
              </p:nvPicPr>
              <p:blipFill>
                <a:blip r:embed="rId4"/>
                <a:srcRect/>
                <a:stretch>
                  <a:fillRect/>
                </a:stretch>
              </p:blipFill>
              <p:spPr bwMode="auto">
                <a:xfrm>
                  <a:off x="4181476" y="4111228"/>
                  <a:ext cx="1398985" cy="1398984"/>
                </a:xfrm>
                <a:prstGeom prst="rect">
                  <a:avLst/>
                </a:prstGeom>
                <a:noFill/>
              </p:spPr>
            </p:pic>
            <p:pic>
              <p:nvPicPr>
                <p:cNvPr id="45" name="Picture 3" descr="C:\Courses\Icons Windows Vista\Generic User.png"/>
                <p:cNvPicPr>
                  <a:picLocks noChangeAspect="1" noChangeArrowheads="1"/>
                </p:cNvPicPr>
                <p:nvPr/>
              </p:nvPicPr>
              <p:blipFill>
                <a:blip r:embed="rId5"/>
                <a:srcRect/>
                <a:stretch>
                  <a:fillRect/>
                </a:stretch>
              </p:blipFill>
              <p:spPr bwMode="auto">
                <a:xfrm flipH="1">
                  <a:off x="3733800" y="4651687"/>
                  <a:ext cx="797420" cy="970444"/>
                </a:xfrm>
                <a:prstGeom prst="rect">
                  <a:avLst/>
                </a:prstGeom>
                <a:noFill/>
              </p:spPr>
            </p:pic>
          </p:grpSp>
          <p:pic>
            <p:nvPicPr>
              <p:cNvPr id="43"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grpSp>
          <p:nvGrpSpPr>
            <p:cNvPr id="9" name="Group 45"/>
            <p:cNvGrpSpPr/>
            <p:nvPr/>
          </p:nvGrpSpPr>
          <p:grpSpPr>
            <a:xfrm>
              <a:off x="5943600" y="5347097"/>
              <a:ext cx="1846661" cy="1510903"/>
              <a:chOff x="3733800" y="4111228"/>
              <a:chExt cx="1846661" cy="1510903"/>
            </a:xfrm>
          </p:grpSpPr>
          <p:grpSp>
            <p:nvGrpSpPr>
              <p:cNvPr id="11" name="Group 38"/>
              <p:cNvGrpSpPr/>
              <p:nvPr/>
            </p:nvGrpSpPr>
            <p:grpSpPr>
              <a:xfrm flipH="1">
                <a:off x="3733800" y="4111228"/>
                <a:ext cx="1846661" cy="1510903"/>
                <a:chOff x="3733800" y="4111228"/>
                <a:chExt cx="1846661" cy="1510903"/>
              </a:xfrm>
            </p:grpSpPr>
            <p:pic>
              <p:nvPicPr>
                <p:cNvPr id="49" name="Picture 2" descr="C:\Courses\Icons Windows Vista\Laptop.png"/>
                <p:cNvPicPr>
                  <a:picLocks noChangeAspect="1" noChangeArrowheads="1"/>
                </p:cNvPicPr>
                <p:nvPr/>
              </p:nvPicPr>
              <p:blipFill>
                <a:blip r:embed="rId4"/>
                <a:srcRect/>
                <a:stretch>
                  <a:fillRect/>
                </a:stretch>
              </p:blipFill>
              <p:spPr bwMode="auto">
                <a:xfrm>
                  <a:off x="4181476" y="4111228"/>
                  <a:ext cx="1398985" cy="1398984"/>
                </a:xfrm>
                <a:prstGeom prst="rect">
                  <a:avLst/>
                </a:prstGeom>
                <a:noFill/>
              </p:spPr>
            </p:pic>
            <p:pic>
              <p:nvPicPr>
                <p:cNvPr id="50" name="Picture 3" descr="C:\Courses\Icons Windows Vista\Generic User.png"/>
                <p:cNvPicPr>
                  <a:picLocks noChangeAspect="1" noChangeArrowheads="1"/>
                </p:cNvPicPr>
                <p:nvPr/>
              </p:nvPicPr>
              <p:blipFill>
                <a:blip r:embed="rId5"/>
                <a:srcRect/>
                <a:stretch>
                  <a:fillRect/>
                </a:stretch>
              </p:blipFill>
              <p:spPr bwMode="auto">
                <a:xfrm flipH="1">
                  <a:off x="3733800" y="4651687"/>
                  <a:ext cx="797420" cy="970444"/>
                </a:xfrm>
                <a:prstGeom prst="rect">
                  <a:avLst/>
                </a:prstGeom>
                <a:noFill/>
              </p:spPr>
            </p:pic>
          </p:grpSp>
          <p:pic>
            <p:nvPicPr>
              <p:cNvPr id="48"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29087" y="4191000"/>
                <a:ext cx="671513" cy="515155"/>
              </a:xfrm>
              <a:prstGeom prst="rect">
                <a:avLst/>
              </a:prstGeom>
              <a:noFill/>
            </p:spPr>
          </p:pic>
        </p:grpSp>
        <p:pic>
          <p:nvPicPr>
            <p:cNvPr id="51"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4572000"/>
              <a:ext cx="671513" cy="515155"/>
            </a:xfrm>
            <a:prstGeom prst="rect">
              <a:avLst/>
            </a:prstGeom>
            <a:noFill/>
          </p:spPr>
        </p:pic>
        <p:pic>
          <p:nvPicPr>
            <p:cNvPr id="52" name="Picture 2" descr="C:\Courses\Wadeware\2008_09_12 Windows 2008 R2 Marketing Collateral project\PowerShell_Icon.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29200" y="5105400"/>
              <a:ext cx="671513" cy="515155"/>
            </a:xfrm>
            <a:prstGeom prst="rect">
              <a:avLst/>
            </a:prstGeom>
            <a:noFill/>
          </p:spPr>
        </p:pic>
      </p:grpSp>
      <p:sp>
        <p:nvSpPr>
          <p:cNvPr id="54" name="Isosceles Triangle 53"/>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987">
                                            <p:txEl>
                                              <p:pRg st="1" end="1"/>
                                            </p:txEl>
                                          </p:spTgt>
                                        </p:tgtEl>
                                        <p:attrNameLst>
                                          <p:attrName>style.visibility</p:attrName>
                                        </p:attrNameLst>
                                      </p:cBhvr>
                                      <p:to>
                                        <p:strVal val="visible"/>
                                      </p:to>
                                    </p:set>
                                    <p:animEffect transition="in" filter="wipe(left)">
                                      <p:cBhvr>
                                        <p:cTn id="16" dur="500"/>
                                        <p:tgtEl>
                                          <p:spTgt spid="419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wipe(left)">
                                      <p:cBhvr>
                                        <p:cTn id="21" dur="500"/>
                                        <p:tgtEl>
                                          <p:spTgt spid="4198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1987">
                                            <p:txEl>
                                              <p:pRg st="3" end="3"/>
                                            </p:txEl>
                                          </p:spTgt>
                                        </p:tgtEl>
                                        <p:attrNameLst>
                                          <p:attrName>style.visibility</p:attrName>
                                        </p:attrNameLst>
                                      </p:cBhvr>
                                      <p:to>
                                        <p:strVal val="visible"/>
                                      </p:to>
                                    </p:set>
                                    <p:animEffect transition="in" filter="wipe(left)">
                                      <p:cBhvr>
                                        <p:cTn id="26" dur="500"/>
                                        <p:tgtEl>
                                          <p:spTgt spid="4198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Effect transition="in" filter="wipe(left)">
                                      <p:cBhvr>
                                        <p:cTn id="31" dur="500"/>
                                        <p:tgtEl>
                                          <p:spTgt spid="4198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Effect transition="in" filter="wipe(left)">
                                      <p:cBhvr>
                                        <p:cTn id="49" dur="500"/>
                                        <p:tgtEl>
                                          <p:spTgt spid="4198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1987">
                                            <p:txEl>
                                              <p:pRg st="8" end="8"/>
                                            </p:txEl>
                                          </p:spTgt>
                                        </p:tgtEl>
                                        <p:attrNameLst>
                                          <p:attrName>style.visibility</p:attrName>
                                        </p:attrNameLst>
                                      </p:cBhvr>
                                      <p:to>
                                        <p:strVal val="visible"/>
                                      </p:to>
                                    </p:set>
                                    <p:animEffect transition="in" filter="wipe(left)">
                                      <p:cBhvr>
                                        <p:cTn id="54" dur="500"/>
                                        <p:tgtEl>
                                          <p:spTgt spid="4198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987">
                                            <p:txEl>
                                              <p:pRg st="9" end="9"/>
                                            </p:txEl>
                                          </p:spTgt>
                                        </p:tgtEl>
                                        <p:attrNameLst>
                                          <p:attrName>style.visibility</p:attrName>
                                        </p:attrNameLst>
                                      </p:cBhvr>
                                      <p:to>
                                        <p:strVal val="visible"/>
                                      </p:to>
                                    </p:set>
                                    <p:animEffect transition="in" filter="wipe(left)">
                                      <p:cBhvr>
                                        <p:cTn id="59" dur="500"/>
                                        <p:tgtEl>
                                          <p:spTgt spid="41987">
                                            <p:txEl>
                                              <p:pRg st="9" end="9"/>
                                            </p:txEl>
                                          </p:spTgt>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tangle 881666"/>
          <p:cNvPicPr>
            <a:picLocks noChangeArrowheads="1"/>
          </p:cNvPicPr>
          <p:nvPr/>
        </p:nvPicPr>
        <p:blipFill>
          <a:blip r:embed="rId3"/>
          <a:srcRect/>
          <a:stretch>
            <a:fillRect/>
          </a:stretch>
        </p:blipFill>
        <p:spPr bwMode="ltGray">
          <a:xfrm>
            <a:off x="6195729" y="1485900"/>
            <a:ext cx="2948271" cy="2502802"/>
          </a:xfrm>
          <a:prstGeom prst="rect">
            <a:avLst/>
          </a:prstGeom>
          <a:noFill/>
          <a:ln w="9525">
            <a:noFill/>
            <a:miter lim="800000"/>
            <a:headEnd/>
            <a:tailEnd/>
          </a:ln>
        </p:spPr>
      </p:pic>
      <p:pic>
        <p:nvPicPr>
          <p:cNvPr id="13" name="Rectangle 881667"/>
          <p:cNvPicPr>
            <a:picLocks noChangeArrowheads="1"/>
          </p:cNvPicPr>
          <p:nvPr/>
        </p:nvPicPr>
        <p:blipFill>
          <a:blip r:embed="rId3"/>
          <a:srcRect/>
          <a:stretch>
            <a:fillRect/>
          </a:stretch>
        </p:blipFill>
        <p:spPr bwMode="ltGray">
          <a:xfrm>
            <a:off x="3124200" y="1485900"/>
            <a:ext cx="3069990" cy="2486347"/>
          </a:xfrm>
          <a:prstGeom prst="rect">
            <a:avLst/>
          </a:prstGeom>
          <a:noFill/>
          <a:ln w="9525">
            <a:noFill/>
            <a:miter lim="800000"/>
            <a:headEnd/>
            <a:tailEnd/>
          </a:ln>
        </p:spPr>
      </p:pic>
      <p:pic>
        <p:nvPicPr>
          <p:cNvPr id="3" name="Rectangle 881665"/>
          <p:cNvPicPr>
            <a:picLocks noChangeAspect="1" noChangeArrowheads="1"/>
          </p:cNvPicPr>
          <p:nvPr/>
        </p:nvPicPr>
        <p:blipFill>
          <a:blip r:embed="rId3"/>
          <a:srcRect/>
          <a:stretch>
            <a:fillRect/>
          </a:stretch>
        </p:blipFill>
        <p:spPr bwMode="ltGray">
          <a:xfrm>
            <a:off x="-77788" y="3974123"/>
            <a:ext cx="9221788" cy="2883877"/>
          </a:xfrm>
          <a:prstGeom prst="rect">
            <a:avLst/>
          </a:prstGeom>
          <a:noFill/>
          <a:ln w="9525">
            <a:noFill/>
            <a:miter lim="800000"/>
            <a:headEnd/>
            <a:tailEnd/>
          </a:ln>
        </p:spPr>
      </p:pic>
      <p:pic>
        <p:nvPicPr>
          <p:cNvPr id="5" name="Rectangle 881667"/>
          <p:cNvPicPr>
            <a:picLocks noChangeArrowheads="1"/>
          </p:cNvPicPr>
          <p:nvPr/>
        </p:nvPicPr>
        <p:blipFill>
          <a:blip r:embed="rId3"/>
          <a:srcRect/>
          <a:stretch>
            <a:fillRect/>
          </a:stretch>
        </p:blipFill>
        <p:spPr bwMode="ltGray">
          <a:xfrm>
            <a:off x="0" y="1485900"/>
            <a:ext cx="3069990" cy="2486347"/>
          </a:xfrm>
          <a:prstGeom prst="rect">
            <a:avLst/>
          </a:prstGeom>
          <a:noFill/>
          <a:ln w="9525">
            <a:noFill/>
            <a:miter lim="800000"/>
            <a:headEnd/>
            <a:tailEnd/>
          </a:ln>
        </p:spPr>
      </p:pic>
      <p:sp>
        <p:nvSpPr>
          <p:cNvPr id="6" name="Rounded Rectangle 5"/>
          <p:cNvSpPr/>
          <p:nvPr/>
        </p:nvSpPr>
        <p:spPr bwMode="auto">
          <a:xfrm>
            <a:off x="3352800" y="1714500"/>
            <a:ext cx="2590800" cy="443051"/>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4400">
              <a:buNone/>
            </a:pPr>
            <a:r>
              <a:rPr lang="en-US" sz="2000" b="1" i="0">
                <a:solidFill>
                  <a:srgbClr val="FFFFFF"/>
                </a:solidFill>
                <a:latin typeface="Segoe"/>
                <a:ea typeface="+mn-ea"/>
                <a:cs typeface="Arial"/>
              </a:rPr>
              <a:t>Gerenciamento</a:t>
            </a:r>
          </a:p>
        </p:txBody>
      </p:sp>
      <p:sp>
        <p:nvSpPr>
          <p:cNvPr id="7" name="Rounded Rectangle 6"/>
          <p:cNvSpPr/>
          <p:nvPr/>
        </p:nvSpPr>
        <p:spPr bwMode="auto">
          <a:xfrm>
            <a:off x="6400800" y="1714500"/>
            <a:ext cx="2514600" cy="412034"/>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4400">
              <a:buNone/>
            </a:pPr>
            <a:r>
              <a:rPr lang="en-US" sz="2300" b="1" i="0">
                <a:solidFill>
                  <a:srgbClr val="FFFFFF"/>
                </a:solidFill>
                <a:latin typeface="Segoe"/>
                <a:ea typeface="+mn-ea"/>
                <a:cs typeface="Arial"/>
              </a:rPr>
              <a:t>Web</a:t>
            </a:r>
          </a:p>
        </p:txBody>
      </p:sp>
      <p:sp>
        <p:nvSpPr>
          <p:cNvPr id="8" name="Rounded Rectangle 7"/>
          <p:cNvSpPr/>
          <p:nvPr/>
        </p:nvSpPr>
        <p:spPr bwMode="auto">
          <a:xfrm>
            <a:off x="228600" y="1714500"/>
            <a:ext cx="2622500" cy="42756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4400">
              <a:buNone/>
            </a:pPr>
            <a:r>
              <a:rPr lang="en-US" sz="2000" b="1" i="0">
                <a:solidFill>
                  <a:srgbClr val="FFFFFF"/>
                </a:solidFill>
                <a:latin typeface="Segoe"/>
                <a:ea typeface="+mn-ea"/>
                <a:cs typeface="Arial"/>
              </a:rPr>
              <a:t>Virtualização</a:t>
            </a:r>
          </a:p>
        </p:txBody>
      </p:sp>
      <p:sp>
        <p:nvSpPr>
          <p:cNvPr id="9" name="TextBox 8"/>
          <p:cNvSpPr txBox="1">
            <a:spLocks noChangeArrowheads="1"/>
          </p:cNvSpPr>
          <p:nvPr/>
        </p:nvSpPr>
        <p:spPr bwMode="invGray">
          <a:xfrm>
            <a:off x="6324600" y="2286000"/>
            <a:ext cx="2819400" cy="14859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Autofit/>
          </a:bodyPr>
          <a:lstStyle/>
          <a:p>
            <a:pPr algn="l">
              <a:lnSpc>
                <a:spcPct val="90000"/>
              </a:lnSpc>
              <a:buNone/>
            </a:pPr>
            <a:r>
              <a:rPr lang="en-US" sz="1400" b="0" i="0">
                <a:latin typeface="Arial"/>
                <a:ea typeface="+mn-ea"/>
                <a:cs typeface="Arial"/>
              </a:rPr>
              <a:t>IIS 7.5</a:t>
            </a:r>
          </a:p>
          <a:p>
            <a:pPr algn="l">
              <a:lnSpc>
                <a:spcPct val="90000"/>
              </a:lnSpc>
              <a:buNone/>
            </a:pPr>
            <a:endParaRPr lang="en-US" sz="1400" dirty="0" smtClean="0"/>
          </a:p>
          <a:p>
            <a:pPr algn="l">
              <a:lnSpc>
                <a:spcPct val="90000"/>
              </a:lnSpc>
              <a:buNone/>
            </a:pPr>
            <a:r>
              <a:rPr lang="en-US" sz="1400" b="0" i="0">
                <a:latin typeface="Arial"/>
                <a:ea typeface="+mn-ea"/>
                <a:cs typeface="Arial"/>
              </a:rPr>
              <a:t>ASP .NET no Server Core</a:t>
            </a:r>
          </a:p>
          <a:p>
            <a:pPr algn="l">
              <a:lnSpc>
                <a:spcPct val="90000"/>
              </a:lnSpc>
              <a:buNone/>
            </a:pPr>
            <a:endParaRPr lang="en-US" sz="1400" dirty="0" smtClean="0"/>
          </a:p>
          <a:p>
            <a:pPr algn="l">
              <a:lnSpc>
                <a:spcPct val="90000"/>
              </a:lnSpc>
              <a:buNone/>
            </a:pPr>
            <a:r>
              <a:rPr lang="en-US" sz="1400" b="0" i="0">
                <a:latin typeface="Arial"/>
                <a:ea typeface="+mn-ea"/>
                <a:cs typeface="Arial"/>
              </a:rPr>
              <a:t>Gerenciamento Web</a:t>
            </a:r>
          </a:p>
          <a:p>
            <a:pPr algn="l">
              <a:lnSpc>
                <a:spcPct val="90000"/>
              </a:lnSpc>
              <a:buNone/>
            </a:pPr>
            <a:endParaRPr lang="en-US" sz="1400" dirty="0" smtClean="0"/>
          </a:p>
          <a:p>
            <a:pPr algn="l">
              <a:lnSpc>
                <a:spcPct val="90000"/>
              </a:lnSpc>
              <a:buNone/>
            </a:pPr>
            <a:r>
              <a:rPr lang="en-US" sz="1400" b="0" i="0">
                <a:latin typeface="Arial"/>
                <a:ea typeface="+mn-ea"/>
                <a:cs typeface="Arial"/>
              </a:rPr>
              <a:t>Publicação Web</a:t>
            </a:r>
          </a:p>
        </p:txBody>
      </p:sp>
      <p:sp>
        <p:nvSpPr>
          <p:cNvPr id="10" name="TextBox 9"/>
          <p:cNvSpPr txBox="1">
            <a:spLocks noChangeArrowheads="1"/>
          </p:cNvSpPr>
          <p:nvPr/>
        </p:nvSpPr>
        <p:spPr bwMode="invGray">
          <a:xfrm>
            <a:off x="152400" y="2286000"/>
            <a:ext cx="2679412" cy="14859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rmAutofit fontScale="92500" lnSpcReduction="10000"/>
          </a:bodyPr>
          <a:lstStyle/>
          <a:p>
            <a:pPr algn="l">
              <a:lnSpc>
                <a:spcPct val="90000"/>
              </a:lnSpc>
              <a:buNone/>
            </a:pPr>
            <a:r>
              <a:rPr lang="en-US" sz="1400" b="0" i="0">
                <a:latin typeface="Arial"/>
                <a:ea typeface="+mn-ea"/>
                <a:cs typeface="Arial"/>
              </a:rPr>
              <a:t>Hyper-V com </a:t>
            </a:r>
            <a:r>
              <a:rPr lang="en-US" sz="1400" b="0" i="0" smtClean="0">
                <a:latin typeface="Arial"/>
                <a:ea typeface="+mn-ea"/>
                <a:cs typeface="Arial"/>
              </a:rPr>
              <a:t>Live Migration</a:t>
            </a:r>
            <a:endParaRPr lang="en-US" sz="1400" b="0" i="0">
              <a:latin typeface="Arial"/>
              <a:ea typeface="+mn-ea"/>
              <a:cs typeface="Arial"/>
            </a:endParaRPr>
          </a:p>
          <a:p>
            <a:pPr algn="l">
              <a:lnSpc>
                <a:spcPct val="90000"/>
              </a:lnSpc>
              <a:buNone/>
            </a:pPr>
            <a:endParaRPr lang="en-US" sz="1400" smtClean="0"/>
          </a:p>
          <a:p>
            <a:pPr algn="l">
              <a:lnSpc>
                <a:spcPct val="90000"/>
              </a:lnSpc>
              <a:buNone/>
            </a:pPr>
            <a:r>
              <a:rPr lang="en-US" sz="1400" b="0" i="0">
                <a:latin typeface="Arial"/>
                <a:ea typeface="+mn-ea"/>
                <a:cs typeface="Arial"/>
              </a:rPr>
              <a:t>Armazenamento de Máquinas Virtuais com Inclusão/Remoção a Quente</a:t>
            </a:r>
          </a:p>
          <a:p>
            <a:pPr algn="l">
              <a:lnSpc>
                <a:spcPct val="90000"/>
              </a:lnSpc>
              <a:buNone/>
            </a:pPr>
            <a:endParaRPr lang="en-US" sz="1400" smtClean="0"/>
          </a:p>
          <a:p>
            <a:pPr algn="l">
              <a:lnSpc>
                <a:spcPct val="90000"/>
              </a:lnSpc>
              <a:buNone/>
            </a:pPr>
            <a:r>
              <a:rPr lang="en-US" sz="1400" b="0" i="0">
                <a:latin typeface="Arial"/>
                <a:ea typeface="+mn-ea"/>
                <a:cs typeface="Arial"/>
              </a:rPr>
              <a:t>Serviços de Área de Trabalho Remota</a:t>
            </a:r>
          </a:p>
        </p:txBody>
      </p:sp>
      <p:sp>
        <p:nvSpPr>
          <p:cNvPr id="15" name="Rounded Rectangle 14"/>
          <p:cNvSpPr/>
          <p:nvPr/>
        </p:nvSpPr>
        <p:spPr bwMode="auto">
          <a:xfrm>
            <a:off x="800100" y="4286250"/>
            <a:ext cx="7486650" cy="42756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4400">
              <a:buNone/>
            </a:pPr>
            <a:r>
              <a:rPr lang="en-US" sz="2000" b="1" i="0">
                <a:solidFill>
                  <a:srgbClr val="FFFFFF"/>
                </a:solidFill>
                <a:latin typeface="Segoe"/>
                <a:ea typeface="+mn-ea"/>
                <a:cs typeface="Arial"/>
              </a:rPr>
              <a:t>Base Sólida para Cargas de Trabalho Corporativas</a:t>
            </a:r>
          </a:p>
        </p:txBody>
      </p:sp>
      <p:sp>
        <p:nvSpPr>
          <p:cNvPr id="17" name="TextBox 16"/>
          <p:cNvSpPr txBox="1">
            <a:spLocks noChangeArrowheads="1"/>
          </p:cNvSpPr>
          <p:nvPr/>
        </p:nvSpPr>
        <p:spPr bwMode="invGray">
          <a:xfrm>
            <a:off x="3276600" y="2209800"/>
            <a:ext cx="2628900" cy="1371600"/>
          </a:xfrm>
          <a:prstGeom prst="rect">
            <a:avLst/>
          </a:prstGeom>
          <a:noFill/>
          <a:ln w="9525" cap="flat" cmpd="sng" algn="ctr">
            <a:noFill/>
            <a:prstDash val="solid"/>
            <a:miter lim="800000"/>
            <a:headEnd type="none" w="med" len="med"/>
            <a:tailEnd type="none" w="med" len="med"/>
          </a:ln>
          <a:effectLst/>
        </p:spPr>
        <p:txBody>
          <a:bodyPr wrap="square" lIns="45717" tIns="38092" rIns="45717" bIns="38092">
            <a:noAutofit/>
          </a:bodyPr>
          <a:lstStyle/>
          <a:p>
            <a:pPr algn="l">
              <a:lnSpc>
                <a:spcPct val="90000"/>
              </a:lnSpc>
              <a:buNone/>
            </a:pPr>
            <a:r>
              <a:rPr lang="pt-BR" sz="1200" b="0" i="0" dirty="0" smtClean="0">
                <a:latin typeface="Arial"/>
                <a:ea typeface="+mn-ea"/>
                <a:cs typeface="Arial"/>
              </a:rPr>
              <a:t>Gerenciamento de Energia</a:t>
            </a:r>
          </a:p>
          <a:p>
            <a:pPr algn="l">
              <a:lnSpc>
                <a:spcPct val="90000"/>
              </a:lnSpc>
              <a:buNone/>
            </a:pPr>
            <a:endParaRPr lang="pt-BR" sz="1200" b="0" i="0" dirty="0" smtClean="0">
              <a:latin typeface="Arial"/>
              <a:ea typeface="+mn-ea"/>
              <a:cs typeface="Arial"/>
            </a:endParaRPr>
          </a:p>
          <a:p>
            <a:pPr algn="l">
              <a:lnSpc>
                <a:spcPct val="90000"/>
              </a:lnSpc>
              <a:buNone/>
            </a:pPr>
            <a:r>
              <a:rPr lang="pt-BR" sz="1200" b="0" i="0" dirty="0" err="1" smtClean="0">
                <a:latin typeface="Arial"/>
                <a:ea typeface="+mn-ea"/>
                <a:cs typeface="Arial"/>
              </a:rPr>
              <a:t>PowerShell</a:t>
            </a:r>
            <a:r>
              <a:rPr lang="pt-BR" sz="1200" b="0" i="0" dirty="0" smtClean="0">
                <a:latin typeface="Arial"/>
                <a:ea typeface="+mn-ea"/>
                <a:cs typeface="Arial"/>
              </a:rPr>
              <a:t> 2.0</a:t>
            </a:r>
          </a:p>
          <a:p>
            <a:pPr algn="l">
              <a:lnSpc>
                <a:spcPct val="90000"/>
              </a:lnSpc>
              <a:buNone/>
            </a:pPr>
            <a:endParaRPr lang="pt-BR" sz="1200" b="0" i="0" dirty="0" smtClean="0">
              <a:latin typeface="Arial"/>
              <a:ea typeface="+mn-ea"/>
              <a:cs typeface="Arial"/>
            </a:endParaRPr>
          </a:p>
          <a:p>
            <a:pPr algn="l">
              <a:lnSpc>
                <a:spcPct val="90000"/>
              </a:lnSpc>
              <a:buNone/>
            </a:pPr>
            <a:r>
              <a:rPr lang="pt-BR" sz="1200" b="0" i="0" dirty="0" smtClean="0">
                <a:latin typeface="Arial"/>
                <a:ea typeface="+mn-ea"/>
                <a:cs typeface="Arial"/>
              </a:rPr>
              <a:t>AD </a:t>
            </a:r>
            <a:r>
              <a:rPr lang="pt-BR" sz="1200" b="0" i="0" dirty="0" err="1" smtClean="0">
                <a:latin typeface="Arial"/>
                <a:ea typeface="+mn-ea"/>
                <a:cs typeface="Arial"/>
              </a:rPr>
              <a:t>Administrative</a:t>
            </a:r>
            <a:r>
              <a:rPr lang="pt-BR" sz="1200" b="0" i="0" dirty="0" smtClean="0">
                <a:latin typeface="Arial"/>
                <a:ea typeface="+mn-ea"/>
                <a:cs typeface="Arial"/>
              </a:rPr>
              <a:t> Center (Centro Administrativo do AD)</a:t>
            </a:r>
          </a:p>
          <a:p>
            <a:pPr algn="l">
              <a:lnSpc>
                <a:spcPct val="90000"/>
              </a:lnSpc>
              <a:buNone/>
            </a:pPr>
            <a:endParaRPr lang="pt-BR" sz="1200" b="0" i="0" dirty="0" smtClean="0">
              <a:latin typeface="Arial"/>
              <a:ea typeface="+mn-ea"/>
              <a:cs typeface="Arial"/>
            </a:endParaRPr>
          </a:p>
          <a:p>
            <a:pPr algn="l">
              <a:lnSpc>
                <a:spcPct val="90000"/>
              </a:lnSpc>
              <a:buNone/>
            </a:pPr>
            <a:r>
              <a:rPr lang="pt-BR" sz="1200" b="0" i="0" dirty="0" smtClean="0">
                <a:latin typeface="Arial"/>
                <a:ea typeface="+mn-ea"/>
                <a:cs typeface="Arial"/>
              </a:rPr>
              <a:t>Analisador de Práticas Recomendadas</a:t>
            </a:r>
            <a:endParaRPr lang="pt-BR" sz="1200" b="0" i="0" dirty="0">
              <a:latin typeface="Arial"/>
              <a:ea typeface="+mn-ea"/>
              <a:cs typeface="Arial"/>
            </a:endParaRPr>
          </a:p>
        </p:txBody>
      </p:sp>
      <p:pic>
        <p:nvPicPr>
          <p:cNvPr id="20" name="Picture 3" descr="C:\Users\wardr\Desktop\WS08-R2_h_rgb.png"/>
          <p:cNvPicPr>
            <a:picLocks noChangeAspect="1" noChangeArrowheads="1"/>
          </p:cNvPicPr>
          <p:nvPr/>
        </p:nvPicPr>
        <p:blipFill>
          <a:blip r:embed="rId4"/>
          <a:srcRect/>
          <a:stretch>
            <a:fillRect/>
          </a:stretch>
        </p:blipFill>
        <p:spPr bwMode="auto">
          <a:xfrm>
            <a:off x="1600200" y="114300"/>
            <a:ext cx="5997346" cy="839007"/>
          </a:xfrm>
          <a:prstGeom prst="rect">
            <a:avLst/>
          </a:prstGeom>
          <a:noFill/>
        </p:spPr>
      </p:pic>
      <p:sp>
        <p:nvSpPr>
          <p:cNvPr id="19" name="Rounded Rectangle 18"/>
          <p:cNvSpPr/>
          <p:nvPr/>
        </p:nvSpPr>
        <p:spPr bwMode="auto">
          <a:xfrm>
            <a:off x="4572000" y="4743450"/>
            <a:ext cx="3714750" cy="2857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4400">
              <a:buNone/>
            </a:pPr>
            <a:r>
              <a:rPr lang="pt-BR" sz="1600" b="1" i="0" smtClean="0">
                <a:solidFill>
                  <a:srgbClr val="FFFFFF"/>
                </a:solidFill>
                <a:latin typeface="Segoe"/>
                <a:ea typeface="+mn-ea"/>
                <a:cs typeface="Arial"/>
              </a:rPr>
              <a:t>Melhor</a:t>
            </a:r>
            <a:r>
              <a:rPr lang="pt-BR" sz="1600" b="1" i="0" smtClean="0">
                <a:solidFill>
                  <a:srgbClr val="FFFFFF"/>
                </a:solidFill>
                <a:latin typeface="Segoe"/>
                <a:ea typeface="+mn-ea"/>
                <a:cs typeface="Arial"/>
              </a:rPr>
              <a:t> com </a:t>
            </a:r>
            <a:r>
              <a:rPr lang="pt-BR" sz="1600" b="1" smtClean="0">
                <a:solidFill>
                  <a:srgbClr val="FFFFFF"/>
                </a:solidFill>
                <a:latin typeface="Segoe"/>
                <a:cs typeface="Arial"/>
              </a:rPr>
              <a:t>o </a:t>
            </a:r>
            <a:r>
              <a:rPr lang="pt-BR" sz="1600" b="1" i="0" smtClean="0">
                <a:solidFill>
                  <a:srgbClr val="FFFFFF"/>
                </a:solidFill>
                <a:latin typeface="Segoe"/>
                <a:ea typeface="+mn-ea"/>
                <a:cs typeface="Arial"/>
              </a:rPr>
              <a:t>Windows </a:t>
            </a:r>
            <a:r>
              <a:rPr lang="pt-BR" sz="1600" b="1" i="0" smtClean="0">
                <a:solidFill>
                  <a:srgbClr val="FFFFFF"/>
                </a:solidFill>
                <a:latin typeface="Segoe"/>
                <a:ea typeface="+mn-ea"/>
                <a:cs typeface="Arial"/>
              </a:rPr>
              <a:t>7</a:t>
            </a:r>
            <a:endParaRPr lang="pt-BR" sz="1600" b="1" i="0">
              <a:solidFill>
                <a:srgbClr val="FFFFFF"/>
              </a:solidFill>
              <a:latin typeface="Segoe"/>
              <a:ea typeface="+mn-ea"/>
              <a:cs typeface="Arial"/>
            </a:endParaRPr>
          </a:p>
        </p:txBody>
      </p:sp>
      <p:sp>
        <p:nvSpPr>
          <p:cNvPr id="23" name="Rounded Rectangle 22"/>
          <p:cNvSpPr/>
          <p:nvPr/>
        </p:nvSpPr>
        <p:spPr bwMode="auto">
          <a:xfrm>
            <a:off x="838200" y="4743450"/>
            <a:ext cx="3714750" cy="28575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21" tIns="45712" rIns="91421" bIns="45712" numCol="1" rtlCol="0" anchor="ctr" anchorCtr="0" compatLnSpc="1">
            <a:prstTxWarp prst="textNoShape">
              <a:avLst/>
            </a:prstTxWarp>
          </a:bodyPr>
          <a:lstStyle/>
          <a:p>
            <a:pPr algn="ctr" defTabSz="914400">
              <a:buNone/>
            </a:pPr>
            <a:r>
              <a:rPr lang="en-US" sz="1600" b="1" i="0">
                <a:solidFill>
                  <a:srgbClr val="FFFFFF"/>
                </a:solidFill>
                <a:latin typeface="Segoe"/>
                <a:ea typeface="+mn-ea"/>
                <a:cs typeface="Arial"/>
              </a:rPr>
              <a:t>Escalabilidade e Confiabilidade</a:t>
            </a:r>
          </a:p>
        </p:txBody>
      </p:sp>
      <p:sp>
        <p:nvSpPr>
          <p:cNvPr id="24" name="TextBox 23"/>
          <p:cNvSpPr txBox="1"/>
          <p:nvPr/>
        </p:nvSpPr>
        <p:spPr>
          <a:xfrm>
            <a:off x="4686300" y="5086350"/>
            <a:ext cx="3657600" cy="1371600"/>
          </a:xfrm>
          <a:prstGeom prst="rect">
            <a:avLst/>
          </a:prstGeom>
          <a:noFill/>
        </p:spPr>
        <p:txBody>
          <a:bodyPr wrap="square" rtlCol="0">
            <a:normAutofit/>
          </a:bodyPr>
          <a:lstStyle/>
          <a:p>
            <a:pPr algn="l">
              <a:buNone/>
            </a:pPr>
            <a:r>
              <a:rPr lang="en-US" sz="1400" b="0" i="0">
                <a:latin typeface="Arial"/>
                <a:ea typeface="+mn-ea"/>
                <a:cs typeface="Arial"/>
              </a:rPr>
              <a:t>DirectAccess ™</a:t>
            </a:r>
          </a:p>
          <a:p>
            <a:pPr algn="l">
              <a:buNone/>
            </a:pPr>
            <a:r>
              <a:rPr lang="en-US" sz="1400" b="0" i="0">
                <a:latin typeface="Arial"/>
                <a:ea typeface="+mn-ea"/>
                <a:cs typeface="Arial"/>
              </a:rPr>
              <a:t>BranchCache ™</a:t>
            </a:r>
          </a:p>
          <a:p>
            <a:pPr algn="l">
              <a:buNone/>
            </a:pPr>
            <a:r>
              <a:rPr lang="en-US" sz="1400" b="0" i="0">
                <a:latin typeface="Arial"/>
                <a:ea typeface="+mn-ea"/>
                <a:cs typeface="Arial"/>
              </a:rPr>
              <a:t>Diretivas de Grupo Aperfeiçoadas </a:t>
            </a:r>
          </a:p>
          <a:p>
            <a:pPr algn="l">
              <a:buNone/>
            </a:pPr>
            <a:r>
              <a:rPr lang="en-US" sz="1400" b="0" i="0">
                <a:latin typeface="Arial"/>
                <a:ea typeface="+mn-ea"/>
                <a:cs typeface="Arial"/>
              </a:rPr>
              <a:t>Conexões de Aplicação e Área de Trabalho Remotas</a:t>
            </a:r>
          </a:p>
          <a:p>
            <a:pPr algn="l">
              <a:buNone/>
            </a:pPr>
            <a:endParaRPr lang="en-US" sz="1400" dirty="0" smtClean="0">
              <a:cs typeface="Arial"/>
            </a:endParaRPr>
          </a:p>
          <a:p>
            <a:pPr algn="l">
              <a:buNone/>
            </a:pPr>
            <a:endParaRPr lang="en-US" sz="1400" dirty="0" smtClean="0">
              <a:cs typeface="Arial"/>
            </a:endParaRPr>
          </a:p>
        </p:txBody>
      </p:sp>
      <p:sp>
        <p:nvSpPr>
          <p:cNvPr id="25" name="TextBox 24"/>
          <p:cNvSpPr txBox="1"/>
          <p:nvPr/>
        </p:nvSpPr>
        <p:spPr>
          <a:xfrm>
            <a:off x="762000" y="5086350"/>
            <a:ext cx="3810000" cy="1371600"/>
          </a:xfrm>
          <a:prstGeom prst="rect">
            <a:avLst/>
          </a:prstGeom>
          <a:noFill/>
        </p:spPr>
        <p:txBody>
          <a:bodyPr wrap="square" rtlCol="0">
            <a:normAutofit/>
          </a:bodyPr>
          <a:lstStyle/>
          <a:p>
            <a:pPr algn="l">
              <a:buNone/>
            </a:pPr>
            <a:r>
              <a:rPr lang="en-US" sz="1400" b="0" i="0">
                <a:latin typeface="Arial"/>
                <a:ea typeface="+mn-ea"/>
                <a:cs typeface="Arial"/>
              </a:rPr>
              <a:t>Suporte a Núcleo &gt;64</a:t>
            </a:r>
          </a:p>
          <a:p>
            <a:pPr algn="l">
              <a:buNone/>
            </a:pPr>
            <a:r>
              <a:rPr lang="en-US" sz="1400" b="0" i="0">
                <a:latin typeface="Arial"/>
                <a:ea typeface="+mn-ea"/>
                <a:cs typeface="Arial"/>
              </a:rPr>
              <a:t>Componentização</a:t>
            </a:r>
          </a:p>
          <a:p>
            <a:pPr algn="l">
              <a:buNone/>
            </a:pPr>
            <a:endParaRPr lang="en-US" sz="1400" dirty="0" smtClean="0">
              <a:cs typeface="Arial"/>
            </a:endParaRPr>
          </a:p>
          <a:p>
            <a:pPr algn="l">
              <a:buNone/>
            </a:pPr>
            <a:endParaRPr lang="en-US" sz="1400" dirty="0" smtClean="0">
              <a:cs typeface="Arial"/>
            </a:endParaRPr>
          </a:p>
        </p:txBody>
      </p:sp>
      <p:sp>
        <p:nvSpPr>
          <p:cNvPr id="26" name="Title 1"/>
          <p:cNvSpPr>
            <a:spLocks noGrp="1"/>
          </p:cNvSpPr>
          <p:nvPr>
            <p:ph type="title"/>
          </p:nvPr>
        </p:nvSpPr>
        <p:spPr>
          <a:xfrm>
            <a:off x="381000" y="914400"/>
            <a:ext cx="8382000" cy="533400"/>
          </a:xfrm>
        </p:spPr>
        <p:txBody>
          <a:bodyPr>
            <a:normAutofit/>
          </a:bodyPr>
          <a:lstStyle/>
          <a:p>
            <a:pPr algn="ctr" defTabSz="914400">
              <a:lnSpc>
                <a:spcPct val="90000"/>
              </a:lnSpc>
              <a:spcBef>
                <a:spcPts val="0"/>
              </a:spcBef>
              <a:spcAft>
                <a:spcPts val="0"/>
              </a:spcAft>
              <a:buNone/>
            </a:pPr>
            <a:r>
              <a:rPr lang="en-US" sz="3600" b="0" i="0" spc="-150">
                <a:effectLst>
                  <a:outerShdw blurRad="50800" dist="38100" dir="2700000" algn="tl">
                    <a:prstClr val="black">
                      <a:alpha val="40000"/>
                    </a:prstClr>
                  </a:outerShdw>
                </a:effectLst>
                <a:latin typeface="Segoe"/>
                <a:ea typeface="+mn-ea"/>
                <a:cs typeface="Arial"/>
              </a:rPr>
              <a:t>Áreas de Investimento em Tecnologia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ourses\Wadeware\2008_09_12 Windows 2008 R2 Marketing Collateral project\ISE_Screen_Shot.png"/>
          <p:cNvPicPr>
            <a:picLocks noChangeAspect="1" noChangeArrowheads="1"/>
          </p:cNvPicPr>
          <p:nvPr/>
        </p:nvPicPr>
        <p:blipFill>
          <a:blip r:embed="rId3"/>
          <a:srcRect/>
          <a:stretch>
            <a:fillRect/>
          </a:stretch>
        </p:blipFill>
        <p:spPr bwMode="auto">
          <a:xfrm>
            <a:off x="838200" y="1384300"/>
            <a:ext cx="7924800" cy="4787900"/>
          </a:xfrm>
          <a:prstGeom prst="rect">
            <a:avLst/>
          </a:prstGeom>
          <a:noFill/>
        </p:spPr>
      </p:pic>
      <p:sp>
        <p:nvSpPr>
          <p:cNvPr id="2" name="Title 1"/>
          <p:cNvSpPr>
            <a:spLocks noGrp="1"/>
          </p:cNvSpPr>
          <p:nvPr>
            <p:ph type="title"/>
          </p:nvPr>
        </p:nvSpPr>
        <p:spPr/>
        <p:txBody>
          <a:bodyPr>
            <a:normAutofit/>
          </a:bodyPr>
          <a:lstStyle/>
          <a:p>
            <a:pPr algn="l" defTabSz="914400">
              <a:lnSpc>
                <a:spcPct val="90000"/>
              </a:lnSpc>
              <a:spcBef>
                <a:spcPts val="0"/>
              </a:spcBef>
              <a:spcAft>
                <a:spcPts val="0"/>
              </a:spcAft>
              <a:buNone/>
            </a:pPr>
            <a:r>
              <a:rPr lang="en-US" sz="3200" b="0" i="0" spc="-150">
                <a:effectLst>
                  <a:outerShdw blurRad="50800" dist="38100" dir="2700000" algn="tl">
                    <a:prstClr val="black">
                      <a:alpha val="40000"/>
                    </a:prstClr>
                  </a:outerShdw>
                </a:effectLst>
                <a:latin typeface="Segoe"/>
                <a:ea typeface="+mn-ea"/>
                <a:cs typeface="Arial"/>
              </a:rPr>
              <a:t>As Interfaces Gráficas do PowerShell</a:t>
            </a:r>
          </a:p>
        </p:txBody>
      </p:sp>
      <p:sp>
        <p:nvSpPr>
          <p:cNvPr id="14" name="TextBox 13"/>
          <p:cNvSpPr txBox="1"/>
          <p:nvPr/>
        </p:nvSpPr>
        <p:spPr>
          <a:xfrm>
            <a:off x="5638800" y="914400"/>
            <a:ext cx="2913426" cy="461665"/>
          </a:xfrm>
          <a:prstGeom prst="rect">
            <a:avLst/>
          </a:prstGeom>
          <a:noFill/>
        </p:spPr>
        <p:txBody>
          <a:bodyPr wrap="none" rtlCol="0">
            <a:spAutoFit/>
          </a:bodyPr>
          <a:lstStyle/>
          <a:p>
            <a:pPr algn="l">
              <a:buNone/>
            </a:pPr>
            <a:r>
              <a:rPr lang="en-US" sz="2400" b="1" i="0" dirty="0" err="1" smtClean="0">
                <a:latin typeface="Segoe"/>
                <a:ea typeface="+mn-ea"/>
                <a:cs typeface="Arial"/>
              </a:rPr>
              <a:t>PowerShell</a:t>
            </a:r>
            <a:r>
              <a:rPr lang="en-US" sz="2400" b="1" i="0" dirty="0" smtClean="0">
                <a:latin typeface="Segoe"/>
                <a:ea typeface="+mn-ea"/>
                <a:cs typeface="Arial"/>
              </a:rPr>
              <a:t> </a:t>
            </a:r>
            <a:r>
              <a:rPr lang="en-US" sz="2400" b="1" i="0" dirty="0" err="1" smtClean="0">
                <a:latin typeface="Segoe"/>
                <a:ea typeface="+mn-ea"/>
                <a:cs typeface="Arial"/>
              </a:rPr>
              <a:t>Gráfico</a:t>
            </a:r>
            <a:endParaRPr lang="en-US" sz="2400" b="1" i="0" dirty="0">
              <a:latin typeface="Segoe"/>
              <a:ea typeface="+mn-ea"/>
              <a:cs typeface="Arial"/>
            </a:endParaRPr>
          </a:p>
        </p:txBody>
      </p:sp>
      <p:sp>
        <p:nvSpPr>
          <p:cNvPr id="15" name="TextBox 14"/>
          <p:cNvSpPr txBox="1"/>
          <p:nvPr/>
        </p:nvSpPr>
        <p:spPr>
          <a:xfrm>
            <a:off x="3352800" y="685800"/>
            <a:ext cx="2161746" cy="461665"/>
          </a:xfrm>
          <a:prstGeom prst="rect">
            <a:avLst/>
          </a:prstGeom>
          <a:noFill/>
        </p:spPr>
        <p:txBody>
          <a:bodyPr wrap="none" rtlCol="0">
            <a:spAutoFit/>
          </a:bodyPr>
          <a:lstStyle/>
          <a:p>
            <a:pPr algn="l">
              <a:buNone/>
            </a:pPr>
            <a:r>
              <a:rPr lang="en-US" sz="2400" b="1" i="0" dirty="0">
                <a:latin typeface="Segoe"/>
                <a:ea typeface="+mn-ea"/>
                <a:cs typeface="Arial"/>
              </a:rPr>
              <a:t>Out-</a:t>
            </a:r>
            <a:r>
              <a:rPr lang="en-US" sz="2400" b="1" i="0" dirty="0" err="1">
                <a:latin typeface="Segoe"/>
                <a:ea typeface="+mn-ea"/>
                <a:cs typeface="Arial"/>
              </a:rPr>
              <a:t>GridView</a:t>
            </a:r>
            <a:endParaRPr lang="en-US" sz="2400" b="1" i="0" dirty="0">
              <a:latin typeface="Segoe"/>
              <a:ea typeface="+mn-ea"/>
              <a:cs typeface="Arial"/>
            </a:endParaRPr>
          </a:p>
        </p:txBody>
      </p:sp>
      <p:sp>
        <p:nvSpPr>
          <p:cNvPr id="17" name="Isosceles Triangle 16"/>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0"/>
          <p:cNvGrpSpPr/>
          <p:nvPr/>
        </p:nvGrpSpPr>
        <p:grpSpPr>
          <a:xfrm>
            <a:off x="3810000" y="1752600"/>
            <a:ext cx="5257800" cy="4203700"/>
            <a:chOff x="3810000" y="1752600"/>
            <a:chExt cx="5257800" cy="4203700"/>
          </a:xfrm>
        </p:grpSpPr>
        <p:sp>
          <p:nvSpPr>
            <p:cNvPr id="20" name="Freeform 19"/>
            <p:cNvSpPr/>
            <p:nvPr/>
          </p:nvSpPr>
          <p:spPr bwMode="auto">
            <a:xfrm>
              <a:off x="3810000" y="1752600"/>
              <a:ext cx="5130800" cy="4203700"/>
            </a:xfrm>
            <a:custGeom>
              <a:avLst/>
              <a:gdLst>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 name="connsiteX0" fmla="*/ 3556000 w 5130800"/>
                <a:gd name="connsiteY0" fmla="*/ 927100 h 4203700"/>
                <a:gd name="connsiteX1" fmla="*/ 3276600 w 5130800"/>
                <a:gd name="connsiteY1" fmla="*/ 914400 h 4203700"/>
                <a:gd name="connsiteX2" fmla="*/ 3276600 w 5130800"/>
                <a:gd name="connsiteY2" fmla="*/ 609600 h 4203700"/>
                <a:gd name="connsiteX3" fmla="*/ 0 w 5130800"/>
                <a:gd name="connsiteY3" fmla="*/ 889000 h 4203700"/>
                <a:gd name="connsiteX4" fmla="*/ 3276600 w 5130800"/>
                <a:gd name="connsiteY4" fmla="*/ 393700 h 4203700"/>
                <a:gd name="connsiteX5" fmla="*/ 3263900 w 5130800"/>
                <a:gd name="connsiteY5" fmla="*/ 0 h 4203700"/>
                <a:gd name="connsiteX6" fmla="*/ 5118100 w 5130800"/>
                <a:gd name="connsiteY6" fmla="*/ 0 h 4203700"/>
                <a:gd name="connsiteX7" fmla="*/ 5130800 w 5130800"/>
                <a:gd name="connsiteY7" fmla="*/ 914400 h 4203700"/>
                <a:gd name="connsiteX8" fmla="*/ 4597400 w 5130800"/>
                <a:gd name="connsiteY8" fmla="*/ 927100 h 4203700"/>
                <a:gd name="connsiteX9" fmla="*/ 596900 w 5130800"/>
                <a:gd name="connsiteY9" fmla="*/ 4203700 h 4203700"/>
                <a:gd name="connsiteX10" fmla="*/ 4254500 w 5130800"/>
                <a:gd name="connsiteY10" fmla="*/ 914400 h 4203700"/>
                <a:gd name="connsiteX11" fmla="*/ 3987800 w 5130800"/>
                <a:gd name="connsiteY11" fmla="*/ 914400 h 4203700"/>
                <a:gd name="connsiteX12" fmla="*/ 3086100 w 5130800"/>
                <a:gd name="connsiteY12" fmla="*/ 1295400 h 4203700"/>
                <a:gd name="connsiteX13" fmla="*/ 3556000 w 5130800"/>
                <a:gd name="connsiteY13" fmla="*/ 9271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30800" h="4203700">
                  <a:moveTo>
                    <a:pt x="3556000" y="927100"/>
                  </a:moveTo>
                  <a:lnTo>
                    <a:pt x="3276600" y="914400"/>
                  </a:lnTo>
                  <a:lnTo>
                    <a:pt x="3276600" y="609600"/>
                  </a:lnTo>
                  <a:lnTo>
                    <a:pt x="0" y="889000"/>
                  </a:lnTo>
                  <a:lnTo>
                    <a:pt x="3276600" y="393700"/>
                  </a:lnTo>
                  <a:lnTo>
                    <a:pt x="3263900" y="0"/>
                  </a:lnTo>
                  <a:lnTo>
                    <a:pt x="5118100" y="0"/>
                  </a:lnTo>
                  <a:lnTo>
                    <a:pt x="5130800" y="914400"/>
                  </a:lnTo>
                  <a:lnTo>
                    <a:pt x="4597400" y="927100"/>
                  </a:lnTo>
                  <a:lnTo>
                    <a:pt x="596900" y="4203700"/>
                  </a:lnTo>
                  <a:lnTo>
                    <a:pt x="4254500" y="914400"/>
                  </a:lnTo>
                  <a:lnTo>
                    <a:pt x="3987800" y="914400"/>
                  </a:lnTo>
                  <a:lnTo>
                    <a:pt x="3086100" y="1295400"/>
                  </a:lnTo>
                  <a:lnTo>
                    <a:pt x="3556000" y="927100"/>
                  </a:lnTo>
                  <a:close/>
                </a:path>
              </a:pathLst>
            </a:cu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ular Callout 8"/>
            <p:cNvSpPr/>
            <p:nvPr/>
          </p:nvSpPr>
          <p:spPr bwMode="auto">
            <a:xfrm>
              <a:off x="7010400" y="1752600"/>
              <a:ext cx="2057400" cy="914400"/>
            </a:xfrm>
            <a:prstGeom prst="wedgeRectCallout">
              <a:avLst>
                <a:gd name="adj1" fmla="val -58785"/>
                <a:gd name="adj2" fmla="val 91667"/>
              </a:avLst>
            </a:prstGeom>
            <a:noFill/>
            <a:ln>
              <a:noFill/>
              <a:headEnd type="none" w="med" len="med"/>
              <a:tailEnd type="none" w="med" len="med"/>
            </a:ln>
            <a:effectLst>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Ambiente</a:t>
              </a:r>
              <a:r>
                <a:rPr lang="pt-BR" b="0" i="0" smtClean="0">
                  <a:solidFill>
                    <a:srgbClr val="000000"/>
                  </a:solidFill>
                  <a:effectLst>
                    <a:outerShdw blurRad="38100" dist="38100" dir="2700000" algn="tl">
                      <a:srgbClr val="000000">
                        <a:alpha val="43137"/>
                      </a:srgbClr>
                    </a:outerShdw>
                  </a:effectLst>
                  <a:latin typeface="Segoe"/>
                  <a:ea typeface="+mn-ea"/>
                  <a:cs typeface="Arial"/>
                </a:rPr>
                <a:t> de desenvolvimento </a:t>
              </a:r>
              <a:r>
                <a:rPr lang="pt-BR" b="0" i="0" smtClean="0">
                  <a:solidFill>
                    <a:srgbClr val="000000"/>
                  </a:solidFill>
                  <a:effectLst>
                    <a:outerShdw blurRad="38100" dist="38100" dir="2700000" algn="tl">
                      <a:srgbClr val="000000">
                        <a:alpha val="43137"/>
                      </a:srgbClr>
                    </a:outerShdw>
                  </a:effectLst>
                  <a:latin typeface="Segoe"/>
                  <a:ea typeface="+mn-ea"/>
                  <a:cs typeface="Arial"/>
                </a:rPr>
                <a:t>integrado</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grpSp>
      <p:sp>
        <p:nvSpPr>
          <p:cNvPr id="8" name="Rectangular Callout 7"/>
          <p:cNvSpPr/>
          <p:nvPr/>
        </p:nvSpPr>
        <p:spPr bwMode="auto">
          <a:xfrm>
            <a:off x="5715000" y="1371600"/>
            <a:ext cx="1828800" cy="685800"/>
          </a:xfrm>
          <a:prstGeom prst="wedgeRectCallout">
            <a:avLst>
              <a:gd name="adj1" fmla="val -68941"/>
              <a:gd name="adj2" fmla="val -972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Interface </a:t>
            </a:r>
            <a:r>
              <a:rPr lang="pt-BR" b="0" i="0" smtClean="0">
                <a:solidFill>
                  <a:srgbClr val="000000"/>
                </a:solidFill>
                <a:effectLst>
                  <a:outerShdw blurRad="38100" dist="38100" dir="2700000" algn="tl">
                    <a:srgbClr val="000000">
                      <a:alpha val="43137"/>
                    </a:srgbClr>
                  </a:outerShdw>
                </a:effectLst>
                <a:latin typeface="Segoe"/>
                <a:ea typeface="+mn-ea"/>
                <a:cs typeface="Arial"/>
              </a:rPr>
              <a:t>com múltiplas </a:t>
            </a:r>
            <a:r>
              <a:rPr lang="pt-BR" b="0" i="0" smtClean="0">
                <a:solidFill>
                  <a:srgbClr val="000000"/>
                </a:solidFill>
                <a:effectLst>
                  <a:outerShdw blurRad="38100" dist="38100" dir="2700000" algn="tl">
                    <a:srgbClr val="000000">
                      <a:alpha val="43137"/>
                    </a:srgbClr>
                  </a:outerShdw>
                </a:effectLst>
                <a:latin typeface="Segoe"/>
                <a:ea typeface="+mn-ea"/>
                <a:cs typeface="Arial"/>
              </a:rPr>
              <a:t>guias</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5" name="Rectangular Callout 4"/>
          <p:cNvSpPr/>
          <p:nvPr/>
        </p:nvSpPr>
        <p:spPr bwMode="auto">
          <a:xfrm>
            <a:off x="7086600" y="3962400"/>
            <a:ext cx="1981200" cy="533400"/>
          </a:xfrm>
          <a:prstGeom prst="wedgeRectCallout">
            <a:avLst>
              <a:gd name="adj1" fmla="val -40472"/>
              <a:gd name="adj2" fmla="val 16501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Cores </a:t>
            </a:r>
            <a:r>
              <a:rPr lang="pt-BR" b="0" i="0" smtClean="0">
                <a:solidFill>
                  <a:srgbClr val="000000"/>
                </a:solidFill>
                <a:effectLst>
                  <a:outerShdw blurRad="38100" dist="38100" dir="2700000" algn="tl">
                    <a:srgbClr val="000000">
                      <a:alpha val="43137"/>
                    </a:srgbClr>
                  </a:outerShdw>
                </a:effectLst>
                <a:latin typeface="Segoe"/>
                <a:ea typeface="+mn-ea"/>
                <a:cs typeface="Arial"/>
              </a:rPr>
              <a:t>de </a:t>
            </a:r>
            <a:r>
              <a:rPr lang="pt-BR" b="0" i="0" smtClean="0">
                <a:solidFill>
                  <a:srgbClr val="000000"/>
                </a:solidFill>
                <a:effectLst>
                  <a:outerShdw blurRad="38100" dist="38100" dir="2700000" algn="tl">
                    <a:srgbClr val="000000">
                      <a:alpha val="43137"/>
                    </a:srgbClr>
                  </a:outerShdw>
                </a:effectLst>
                <a:latin typeface="Segoe"/>
                <a:ea typeface="+mn-ea"/>
                <a:cs typeface="Arial"/>
              </a:rPr>
              <a:t>sintaxe</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8"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Estendendo os Scripts do PowerShell</a:t>
            </a:r>
          </a:p>
        </p:txBody>
      </p:sp>
      <p:sp>
        <p:nvSpPr>
          <p:cNvPr id="44035" name="Content Placeholder 2"/>
          <p:cNvSpPr>
            <a:spLocks noGrp="1"/>
          </p:cNvSpPr>
          <p:nvPr>
            <p:ph type="body" sz="quarter" idx="10"/>
          </p:nvPr>
        </p:nvSpPr>
        <p:spPr/>
        <p:txBody>
          <a:bodyPr/>
          <a:lstStyle/>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Funções avançadas</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Chamada de APIs do .NET</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Depuração aperfeiçoada</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Assinatura de logs de eventos</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Escrita de cmdlets no script do PowerShell</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Conversão de scripts</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Novos cmdlets</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Site de comunidade</a:t>
            </a:r>
          </a:p>
        </p:txBody>
      </p:sp>
    </p:spTree>
  </p:cSld>
  <p:clrMapOvr>
    <a:masterClrMapping/>
  </p:clrMapOvr>
  <p:transition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Gerenciamento de AD e Identidade</a:t>
            </a:r>
          </a:p>
        </p:txBody>
      </p:sp>
      <p:sp>
        <p:nvSpPr>
          <p:cNvPr id="45059" name="Content Placeholder 2"/>
          <p:cNvSpPr>
            <a:spLocks noGrp="1"/>
          </p:cNvSpPr>
          <p:nvPr>
            <p:ph type="body" sz="quarter" idx="10"/>
          </p:nvPr>
        </p:nvSpPr>
        <p:spPr>
          <a:xfrm>
            <a:off x="381000" y="1524000"/>
            <a:ext cx="8382000" cy="3841052"/>
          </a:xfrm>
        </p:spPr>
        <p:txBody>
          <a:bodyPr/>
          <a:lstStyle/>
          <a:p>
            <a:pPr marL="393192"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Melhorias nas funções de servidor do Active Directory</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Novo nível funcional de floresta</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Gerenciamento do PowerShell</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Microsoft System Center Management Pack</a:t>
            </a:r>
          </a:p>
          <a:p>
            <a:pPr marL="393192"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Centro Administrativo do Active Directory</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Lixeira</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Ingresso em domínio offline</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Contas de serviço gerenciadas</a:t>
            </a:r>
          </a:p>
          <a:p>
            <a:pPr marL="393192"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Atualização dos Serviços de Federação do Active Directory</a:t>
            </a:r>
          </a:p>
          <a:p>
            <a:pPr marL="914400" lvl="1" indent="-393192" algn="l" defTabSz="914400">
              <a:lnSpc>
                <a:spcPct val="90000"/>
              </a:lnSpc>
              <a:spcBef>
                <a:spcPts val="0"/>
              </a:spcBef>
              <a:spcAft>
                <a:spcPts val="0"/>
              </a:spcAft>
              <a:buClr>
                <a:srgbClr val="000000"/>
              </a:buClr>
            </a:pPr>
            <a:r>
              <a:rPr lang="en-US" sz="2000" b="0" i="0">
                <a:solidFill>
                  <a:srgbClr val="000000"/>
                </a:solidFill>
                <a:latin typeface="Segoe"/>
                <a:ea typeface="+mn-ea"/>
                <a:cs typeface="+mn-cs"/>
              </a:rPr>
              <a:t>Garantia de autenticação</a:t>
            </a:r>
          </a:p>
        </p:txBody>
      </p:sp>
    </p:spTree>
  </p:cSld>
  <p:clrMapOvr>
    <a:masterClrMapping/>
  </p:clrMapOvr>
  <p:transition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Aumentando a Conformidade</a:t>
            </a:r>
          </a:p>
        </p:txBody>
      </p:sp>
      <p:sp>
        <p:nvSpPr>
          <p:cNvPr id="48131" name="Content Placeholder 2"/>
          <p:cNvSpPr>
            <a:spLocks noGrp="1"/>
          </p:cNvSpPr>
          <p:nvPr>
            <p:ph type="body" sz="quarter" idx="10"/>
          </p:nvPr>
        </p:nvSpPr>
        <p:spPr>
          <a:xfrm>
            <a:off x="381000" y="1752600"/>
            <a:ext cx="8382000" cy="2880789"/>
          </a:xfrm>
        </p:spPr>
        <p:txBody>
          <a:bodyPr/>
          <a:lstStyle/>
          <a:p>
            <a:pPr marL="393192" indent="-393192" algn="l" defTabSz="914400">
              <a:lnSpc>
                <a:spcPct val="90000"/>
              </a:lnSpc>
              <a:spcBef>
                <a:spcPts val="0"/>
              </a:spcBef>
              <a:spcAft>
                <a:spcPts val="0"/>
              </a:spcAft>
              <a:buClr>
                <a:srgbClr val="000000"/>
              </a:buClr>
            </a:pPr>
            <a:r>
              <a:rPr lang="en-US" sz="3200" b="0" i="0" dirty="0" err="1">
                <a:solidFill>
                  <a:srgbClr val="000000"/>
                </a:solidFill>
                <a:latin typeface="Segoe"/>
                <a:ea typeface="+mn-ea"/>
                <a:cs typeface="+mn-cs"/>
              </a:rPr>
              <a:t>Analisador</a:t>
            </a:r>
            <a:r>
              <a:rPr lang="en-US" sz="3200" b="0" i="0" dirty="0">
                <a:solidFill>
                  <a:srgbClr val="000000"/>
                </a:solidFill>
                <a:latin typeface="Segoe"/>
                <a:ea typeface="+mn-ea"/>
                <a:cs typeface="+mn-cs"/>
              </a:rPr>
              <a:t> de </a:t>
            </a:r>
            <a:r>
              <a:rPr lang="en-US" sz="3200" b="0" i="0" dirty="0" err="1">
                <a:solidFill>
                  <a:srgbClr val="000000"/>
                </a:solidFill>
                <a:latin typeface="Segoe"/>
                <a:ea typeface="+mn-ea"/>
                <a:cs typeface="+mn-cs"/>
              </a:rPr>
              <a:t>Práticas</a:t>
            </a:r>
            <a:r>
              <a:rPr lang="en-US" sz="3200" b="0" i="0" dirty="0">
                <a:solidFill>
                  <a:srgbClr val="000000"/>
                </a:solidFill>
                <a:latin typeface="Segoe"/>
                <a:ea typeface="+mn-ea"/>
                <a:cs typeface="+mn-cs"/>
              </a:rPr>
              <a:t> </a:t>
            </a:r>
            <a:r>
              <a:rPr lang="en-US" sz="3200" b="0" i="0" dirty="0" err="1">
                <a:solidFill>
                  <a:srgbClr val="000000"/>
                </a:solidFill>
                <a:latin typeface="Segoe"/>
                <a:ea typeface="+mn-ea"/>
                <a:cs typeface="+mn-cs"/>
              </a:rPr>
              <a:t>Recomendadas</a:t>
            </a:r>
            <a:r>
              <a:rPr lang="en-US" sz="3200" b="0" i="0" dirty="0">
                <a:solidFill>
                  <a:srgbClr val="000000"/>
                </a:solidFill>
                <a:latin typeface="Segoe"/>
                <a:ea typeface="+mn-ea"/>
                <a:cs typeface="+mn-cs"/>
              </a:rPr>
              <a:t> </a:t>
            </a:r>
            <a:r>
              <a:rPr lang="en-US" sz="3200" b="0" i="0" dirty="0" err="1">
                <a:solidFill>
                  <a:srgbClr val="000000"/>
                </a:solidFill>
                <a:latin typeface="Segoe"/>
                <a:ea typeface="+mn-ea"/>
                <a:cs typeface="+mn-cs"/>
              </a:rPr>
              <a:t>Integrado</a:t>
            </a:r>
            <a:endParaRPr lang="en-US" sz="3200" b="0" i="0" dirty="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en-US" sz="2800" b="0" i="0" dirty="0" err="1">
                <a:solidFill>
                  <a:srgbClr val="000000"/>
                </a:solidFill>
                <a:latin typeface="Segoe"/>
                <a:ea typeface="+mn-ea"/>
                <a:cs typeface="+mn-cs"/>
              </a:rPr>
              <a:t>Valida</a:t>
            </a:r>
            <a:r>
              <a:rPr lang="en-US" sz="2800" b="0" i="0" dirty="0">
                <a:solidFill>
                  <a:srgbClr val="000000"/>
                </a:solidFill>
                <a:latin typeface="Segoe"/>
                <a:ea typeface="+mn-ea"/>
                <a:cs typeface="+mn-cs"/>
              </a:rPr>
              <a:t> as </a:t>
            </a:r>
            <a:r>
              <a:rPr lang="en-US" sz="2800" b="0" i="0" dirty="0" err="1">
                <a:solidFill>
                  <a:srgbClr val="000000"/>
                </a:solidFill>
                <a:latin typeface="Segoe"/>
                <a:ea typeface="+mn-ea"/>
                <a:cs typeface="+mn-cs"/>
              </a:rPr>
              <a:t>informações</a:t>
            </a:r>
            <a:r>
              <a:rPr lang="en-US" sz="2800" b="0" i="0" dirty="0">
                <a:solidFill>
                  <a:srgbClr val="000000"/>
                </a:solidFill>
                <a:latin typeface="Segoe"/>
                <a:ea typeface="+mn-ea"/>
                <a:cs typeface="+mn-cs"/>
              </a:rPr>
              <a:t> de </a:t>
            </a:r>
            <a:r>
              <a:rPr lang="en-US" sz="2800" b="0" i="0" dirty="0" err="1">
                <a:solidFill>
                  <a:srgbClr val="000000"/>
                </a:solidFill>
                <a:latin typeface="Segoe"/>
                <a:ea typeface="+mn-ea"/>
                <a:cs typeface="+mn-cs"/>
              </a:rPr>
              <a:t>configuração</a:t>
            </a:r>
            <a:endParaRPr lang="en-US" sz="2800" b="0" i="0" dirty="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en-US" sz="2800" b="0" i="0" dirty="0" err="1">
                <a:solidFill>
                  <a:srgbClr val="000000"/>
                </a:solidFill>
                <a:latin typeface="Segoe"/>
                <a:ea typeface="+mn-ea"/>
                <a:cs typeface="+mn-cs"/>
              </a:rPr>
              <a:t>Melhora</a:t>
            </a:r>
            <a:r>
              <a:rPr lang="en-US" sz="2800" b="0" i="0" dirty="0">
                <a:solidFill>
                  <a:srgbClr val="000000"/>
                </a:solidFill>
                <a:latin typeface="Segoe"/>
                <a:ea typeface="+mn-ea"/>
                <a:cs typeface="+mn-cs"/>
              </a:rPr>
              <a:t> a </a:t>
            </a:r>
            <a:r>
              <a:rPr lang="en-US" sz="2800" b="0" i="0" dirty="0" err="1">
                <a:solidFill>
                  <a:srgbClr val="000000"/>
                </a:solidFill>
                <a:latin typeface="Segoe"/>
                <a:ea typeface="+mn-ea"/>
                <a:cs typeface="+mn-cs"/>
              </a:rPr>
              <a:t>confiabilidade</a:t>
            </a:r>
            <a:r>
              <a:rPr lang="en-US" sz="2800" b="0" i="0" dirty="0">
                <a:solidFill>
                  <a:srgbClr val="000000"/>
                </a:solidFill>
                <a:latin typeface="Segoe"/>
                <a:ea typeface="+mn-ea"/>
                <a:cs typeface="+mn-cs"/>
              </a:rPr>
              <a:t> da </a:t>
            </a:r>
            <a:r>
              <a:rPr lang="en-US" sz="2800" b="0" i="0" dirty="0" err="1" smtClean="0">
                <a:solidFill>
                  <a:srgbClr val="000000"/>
                </a:solidFill>
                <a:latin typeface="Segoe"/>
                <a:ea typeface="+mn-ea"/>
                <a:cs typeface="+mn-cs"/>
              </a:rPr>
              <a:t>infraestrutura</a:t>
            </a:r>
            <a:endParaRPr lang="en-US" sz="2800" b="0" i="0" dirty="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en-US" sz="2800" b="0" i="0" dirty="0" err="1">
                <a:solidFill>
                  <a:srgbClr val="000000"/>
                </a:solidFill>
                <a:latin typeface="Segoe"/>
                <a:ea typeface="+mn-ea"/>
                <a:cs typeface="+mn-cs"/>
              </a:rPr>
              <a:t>Melhora</a:t>
            </a:r>
            <a:r>
              <a:rPr lang="en-US" sz="2800" b="0" i="0" dirty="0">
                <a:solidFill>
                  <a:srgbClr val="000000"/>
                </a:solidFill>
                <a:latin typeface="Segoe"/>
                <a:ea typeface="+mn-ea"/>
                <a:cs typeface="+mn-cs"/>
              </a:rPr>
              <a:t> a </a:t>
            </a:r>
            <a:r>
              <a:rPr lang="en-US" sz="2800" b="0" i="0" dirty="0" err="1">
                <a:solidFill>
                  <a:srgbClr val="000000"/>
                </a:solidFill>
                <a:latin typeface="Segoe"/>
                <a:ea typeface="+mn-ea"/>
                <a:cs typeface="+mn-cs"/>
              </a:rPr>
              <a:t>conformidade</a:t>
            </a:r>
            <a:r>
              <a:rPr lang="en-US" sz="2800" b="0" i="0" dirty="0">
                <a:solidFill>
                  <a:srgbClr val="000000"/>
                </a:solidFill>
                <a:latin typeface="Segoe"/>
                <a:ea typeface="+mn-ea"/>
                <a:cs typeface="+mn-cs"/>
              </a:rPr>
              <a:t> </a:t>
            </a:r>
            <a:r>
              <a:rPr lang="en-US" sz="2800" b="0" i="0" dirty="0" err="1">
                <a:solidFill>
                  <a:srgbClr val="000000"/>
                </a:solidFill>
                <a:latin typeface="Segoe"/>
                <a:ea typeface="+mn-ea"/>
                <a:cs typeface="+mn-cs"/>
              </a:rPr>
              <a:t>aos</a:t>
            </a:r>
            <a:r>
              <a:rPr lang="en-US" sz="2800" b="0" i="0" dirty="0">
                <a:solidFill>
                  <a:srgbClr val="000000"/>
                </a:solidFill>
                <a:latin typeface="Segoe"/>
                <a:ea typeface="+mn-ea"/>
                <a:cs typeface="+mn-cs"/>
              </a:rPr>
              <a:t> </a:t>
            </a:r>
            <a:r>
              <a:rPr lang="en-US" sz="2800" b="0" i="0" dirty="0" err="1">
                <a:solidFill>
                  <a:srgbClr val="000000"/>
                </a:solidFill>
                <a:latin typeface="Segoe"/>
                <a:ea typeface="+mn-ea"/>
                <a:cs typeface="+mn-cs"/>
              </a:rPr>
              <a:t>contratos</a:t>
            </a:r>
            <a:r>
              <a:rPr lang="en-US" sz="2800" b="0" i="0" dirty="0">
                <a:solidFill>
                  <a:srgbClr val="000000"/>
                </a:solidFill>
                <a:latin typeface="Segoe"/>
                <a:ea typeface="+mn-ea"/>
                <a:cs typeface="+mn-cs"/>
              </a:rPr>
              <a:t> de </a:t>
            </a:r>
            <a:r>
              <a:rPr lang="en-US" sz="2800" b="0" i="0" dirty="0" err="1">
                <a:solidFill>
                  <a:srgbClr val="000000"/>
                </a:solidFill>
                <a:latin typeface="Segoe"/>
                <a:ea typeface="+mn-ea"/>
                <a:cs typeface="+mn-cs"/>
              </a:rPr>
              <a:t>nível</a:t>
            </a:r>
            <a:r>
              <a:rPr lang="en-US" sz="2800" b="0" i="0" dirty="0">
                <a:solidFill>
                  <a:srgbClr val="000000"/>
                </a:solidFill>
                <a:latin typeface="Segoe"/>
                <a:ea typeface="+mn-ea"/>
                <a:cs typeface="+mn-cs"/>
              </a:rPr>
              <a:t> de </a:t>
            </a:r>
            <a:r>
              <a:rPr lang="en-US" sz="2800" b="0" i="0" dirty="0" err="1">
                <a:solidFill>
                  <a:srgbClr val="000000"/>
                </a:solidFill>
                <a:latin typeface="Segoe"/>
                <a:ea typeface="+mn-ea"/>
                <a:cs typeface="+mn-cs"/>
              </a:rPr>
              <a:t>serviço</a:t>
            </a:r>
            <a:endParaRPr lang="en-US" sz="2800" b="0" i="0" dirty="0">
              <a:solidFill>
                <a:srgbClr val="000000"/>
              </a:solidFill>
              <a:latin typeface="Segoe"/>
              <a:ea typeface="+mn-ea"/>
              <a:cs typeface="+mn-cs"/>
            </a:endParaRPr>
          </a:p>
          <a:p>
            <a:pPr marL="393192" indent="-393192" algn="l" defTabSz="914400">
              <a:lnSpc>
                <a:spcPct val="90000"/>
              </a:lnSpc>
              <a:spcBef>
                <a:spcPts val="0"/>
              </a:spcBef>
              <a:spcAft>
                <a:spcPts val="0"/>
              </a:spcAft>
              <a:buNone/>
            </a:pPr>
            <a:endParaRPr lang="en-US" dirty="0" smtClean="0"/>
          </a:p>
        </p:txBody>
      </p:sp>
      <p:grpSp>
        <p:nvGrpSpPr>
          <p:cNvPr id="3" name="Group 26"/>
          <p:cNvGrpSpPr>
            <a:grpSpLocks/>
          </p:cNvGrpSpPr>
          <p:nvPr/>
        </p:nvGrpSpPr>
        <p:grpSpPr bwMode="auto">
          <a:xfrm>
            <a:off x="5334000" y="3886200"/>
            <a:ext cx="1939925" cy="1752600"/>
            <a:chOff x="3833275" y="5137961"/>
            <a:chExt cx="1560124" cy="1330933"/>
          </a:xfrm>
        </p:grpSpPr>
        <p:pic>
          <p:nvPicPr>
            <p:cNvPr id="48136" name="Picture 5" descr="\\eventsql\dvd27\Clip_Installer\DVD_ART\Artwork_Imagery\Shapes and Graphics\screen captures\CICS 3270 screen.png"/>
            <p:cNvPicPr>
              <a:picLocks noChangeAspect="1" noChangeArrowheads="1"/>
            </p:cNvPicPr>
            <p:nvPr/>
          </p:nvPicPr>
          <p:blipFill>
            <a:blip r:embed="rId3"/>
            <a:srcRect/>
            <a:stretch>
              <a:fillRect/>
            </a:stretch>
          </p:blipFill>
          <p:spPr bwMode="auto">
            <a:xfrm>
              <a:off x="4271659" y="5137961"/>
              <a:ext cx="931438" cy="630541"/>
            </a:xfrm>
            <a:prstGeom prst="rect">
              <a:avLst/>
            </a:prstGeom>
            <a:noFill/>
            <a:ln w="9525">
              <a:noFill/>
              <a:miter lim="800000"/>
              <a:headEnd/>
              <a:tailEnd/>
            </a:ln>
          </p:spPr>
        </p:pic>
        <p:pic>
          <p:nvPicPr>
            <p:cNvPr id="48137" name="Picture 3" descr="\\eventsql\dvd27\Clip_Installer\DVD_ART\Artwork_Imagery\Shapes and Graphics\screen captures\office screen.png"/>
            <p:cNvPicPr>
              <a:picLocks noChangeAspect="1" noChangeArrowheads="1"/>
            </p:cNvPicPr>
            <p:nvPr/>
          </p:nvPicPr>
          <p:blipFill>
            <a:blip r:embed="rId4"/>
            <a:srcRect/>
            <a:stretch>
              <a:fillRect/>
            </a:stretch>
          </p:blipFill>
          <p:spPr bwMode="auto">
            <a:xfrm>
              <a:off x="3833275" y="5435054"/>
              <a:ext cx="692560" cy="946292"/>
            </a:xfrm>
            <a:prstGeom prst="rect">
              <a:avLst/>
            </a:prstGeom>
            <a:noFill/>
            <a:ln w="9525">
              <a:noFill/>
              <a:miter lim="800000"/>
              <a:headEnd/>
              <a:tailEnd/>
            </a:ln>
          </p:spPr>
        </p:pic>
        <p:pic>
          <p:nvPicPr>
            <p:cNvPr id="48138" name="Picture 4" descr="\\eventsql\dvd27\Clip_Installer\DVD_ART\Artwork_Imagery\Shapes and Graphics\screen captures\vista screen.png"/>
            <p:cNvPicPr>
              <a:picLocks noChangeAspect="1" noChangeArrowheads="1"/>
            </p:cNvPicPr>
            <p:nvPr/>
          </p:nvPicPr>
          <p:blipFill>
            <a:blip r:embed="rId5"/>
            <a:srcRect/>
            <a:stretch>
              <a:fillRect/>
            </a:stretch>
          </p:blipFill>
          <p:spPr bwMode="auto">
            <a:xfrm>
              <a:off x="4601758" y="5389124"/>
              <a:ext cx="791641" cy="1079770"/>
            </a:xfrm>
            <a:prstGeom prst="rect">
              <a:avLst/>
            </a:prstGeom>
            <a:noFill/>
            <a:ln w="9525">
              <a:noFill/>
              <a:miter lim="800000"/>
              <a:headEnd/>
              <a:tailEnd/>
            </a:ln>
          </p:spPr>
        </p:pic>
      </p:grpSp>
    </p:spTree>
  </p:cSld>
  <p:clrMapOvr>
    <a:masterClrMapping/>
  </p:clrMapOvr>
  <p:transition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Courses\Wadeware\2008_09_12 Windows 2008 R2 Marketing Collateral project\web.png"/>
          <p:cNvPicPr>
            <a:picLocks noChangeAspect="1" noChangeArrowheads="1"/>
          </p:cNvPicPr>
          <p:nvPr/>
        </p:nvPicPr>
        <p:blipFill>
          <a:blip r:embed="rId3"/>
          <a:srcRect/>
          <a:stretch>
            <a:fillRect/>
          </a:stretch>
        </p:blipFill>
        <p:spPr bwMode="auto">
          <a:xfrm>
            <a:off x="0" y="231312"/>
            <a:ext cx="7823200" cy="6423487"/>
          </a:xfrm>
          <a:prstGeom prst="rect">
            <a:avLst/>
          </a:prstGeom>
          <a:noFill/>
        </p:spPr>
      </p:pic>
      <p:sp>
        <p:nvSpPr>
          <p:cNvPr id="11" name="TextBox 10"/>
          <p:cNvSpPr txBox="1"/>
          <p:nvPr/>
        </p:nvSpPr>
        <p:spPr>
          <a:xfrm>
            <a:off x="7104742" y="288613"/>
            <a:ext cx="1865086"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buNone/>
            </a:pPr>
            <a:r>
              <a:rPr lang="en-US" sz="5400" b="1" i="0">
                <a:solidFill>
                  <a:srgbClr val="FFFFFF"/>
                </a:solidFill>
                <a:effectLst>
                  <a:outerShdw blurRad="50800" dist="38100" dir="2700000" algn="tl">
                    <a:srgbClr val="000000">
                      <a:alpha val="40000"/>
                    </a:srgbClr>
                  </a:outerShdw>
                </a:effectLst>
                <a:latin typeface="Segoe"/>
                <a:ea typeface="+mn-ea"/>
                <a:cs typeface="Arial"/>
              </a:rPr>
              <a:t>Web</a:t>
            </a:r>
          </a:p>
        </p:txBody>
      </p:sp>
    </p:spTree>
  </p:cSld>
  <p:clrMapOvr>
    <a:masterClrMapping/>
  </p:clrMapOvr>
  <p:transition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Visão Geral</a:t>
            </a:r>
          </a:p>
        </p:txBody>
      </p:sp>
      <p:sp>
        <p:nvSpPr>
          <p:cNvPr id="9" name="Pentagon 8"/>
          <p:cNvSpPr/>
          <p:nvPr/>
        </p:nvSpPr>
        <p:spPr bwMode="auto">
          <a:xfrm flipH="1">
            <a:off x="304800" y="1752600"/>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1" i="0">
                <a:latin typeface="Segoe"/>
                <a:ea typeface="+mn-ea"/>
                <a:cs typeface="+mn-cs"/>
              </a:rPr>
              <a:t>Apresentando o </a:t>
            </a:r>
            <a:r>
              <a:rPr lang="en-US" sz="3200" b="0" i="0">
                <a:latin typeface="Segoe"/>
                <a:ea typeface="+mn-ea"/>
                <a:cs typeface="+mn-cs"/>
              </a:rPr>
              <a:t>IIS 7.5 </a:t>
            </a:r>
          </a:p>
        </p:txBody>
      </p:sp>
      <p:sp>
        <p:nvSpPr>
          <p:cNvPr id="10" name="Pentagon 9"/>
          <p:cNvSpPr/>
          <p:nvPr/>
        </p:nvSpPr>
        <p:spPr bwMode="auto">
          <a:xfrm flipH="1">
            <a:off x="304800" y="2362200"/>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1" i="0">
                <a:latin typeface="Segoe"/>
                <a:ea typeface="+mn-ea"/>
                <a:cs typeface="+mn-cs"/>
              </a:rPr>
              <a:t>Expandindo o </a:t>
            </a:r>
            <a:r>
              <a:rPr lang="en-US" sz="3200" b="0" i="0">
                <a:latin typeface="Segoe"/>
                <a:ea typeface="+mn-ea"/>
                <a:cs typeface="+mn-cs"/>
              </a:rPr>
              <a:t>IIS Manager</a:t>
            </a:r>
          </a:p>
        </p:txBody>
      </p:sp>
      <p:sp>
        <p:nvSpPr>
          <p:cNvPr id="11" name="Pentagon 10"/>
          <p:cNvSpPr/>
          <p:nvPr/>
        </p:nvSpPr>
        <p:spPr bwMode="auto">
          <a:xfrm flipH="1">
            <a:off x="304800" y="2985802"/>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1" i="0">
                <a:latin typeface="Segoe"/>
                <a:ea typeface="+mn-ea"/>
                <a:cs typeface="+mn-cs"/>
              </a:rPr>
              <a:t>Solução de Problemas </a:t>
            </a:r>
            <a:r>
              <a:rPr lang="en-US" sz="3200" b="0" i="0">
                <a:latin typeface="Segoe"/>
                <a:ea typeface="+mn-ea"/>
                <a:cs typeface="+mn-cs"/>
              </a:rPr>
              <a:t>simplificada </a:t>
            </a:r>
          </a:p>
        </p:txBody>
      </p:sp>
      <p:sp>
        <p:nvSpPr>
          <p:cNvPr id="12" name="Pentagon 11"/>
          <p:cNvSpPr/>
          <p:nvPr/>
        </p:nvSpPr>
        <p:spPr bwMode="auto">
          <a:xfrm flipH="1">
            <a:off x="304800" y="3595402"/>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1" i="0">
                <a:latin typeface="Segoe"/>
                <a:ea typeface="+mn-ea"/>
                <a:cs typeface="+mn-cs"/>
              </a:rPr>
              <a:t>Serviços FTP do </a:t>
            </a:r>
            <a:r>
              <a:rPr lang="en-US" sz="3200" b="0" i="0">
                <a:latin typeface="Segoe"/>
                <a:ea typeface="+mn-ea"/>
                <a:cs typeface="+mn-cs"/>
              </a:rPr>
              <a:t>IIS 7.5</a:t>
            </a:r>
          </a:p>
        </p:txBody>
      </p:sp>
      <p:sp>
        <p:nvSpPr>
          <p:cNvPr id="13" name="Pentagon 12"/>
          <p:cNvSpPr/>
          <p:nvPr/>
        </p:nvSpPr>
        <p:spPr bwMode="auto">
          <a:xfrm flipH="1">
            <a:off x="304800" y="4219004"/>
            <a:ext cx="8839200" cy="519398"/>
          </a:xfrm>
          <a:prstGeom prst="homePlate">
            <a:avLst/>
          </a:prstGeom>
          <a:gradFill>
            <a:gsLst>
              <a:gs pos="0">
                <a:schemeClr val="accent2">
                  <a:lumMod val="20000"/>
                  <a:lumOff val="80000"/>
                </a:schemeClr>
              </a:gs>
              <a:gs pos="42000">
                <a:schemeClr val="accent2">
                  <a:lumMod val="40000"/>
                  <a:lumOff val="60000"/>
                </a:schemeClr>
              </a:gs>
              <a:gs pos="70000">
                <a:schemeClr val="accent2">
                  <a:lumMod val="75000"/>
                </a:schemeClr>
              </a:gs>
              <a:gs pos="99000">
                <a:schemeClr val="accent2">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1" i="0">
                <a:latin typeface="Segoe"/>
                <a:ea typeface="+mn-ea"/>
                <a:cs typeface="+mn-cs"/>
              </a:rPr>
              <a:t>Arquitetura </a:t>
            </a:r>
            <a:r>
              <a:rPr lang="en-US" sz="3200" b="0" i="0">
                <a:latin typeface="Segoe"/>
                <a:ea typeface="+mn-ea"/>
                <a:cs typeface="+mn-cs"/>
              </a:rPr>
              <a:t>extensível</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Base Sólida do Servidor Web</a:t>
            </a:r>
          </a:p>
        </p:txBody>
      </p:sp>
      <p:graphicFrame>
        <p:nvGraphicFramePr>
          <p:cNvPr id="9" name="Table 8"/>
          <p:cNvGraphicFramePr>
            <a:graphicFrameLocks noGrp="1"/>
          </p:cNvGraphicFramePr>
          <p:nvPr/>
        </p:nvGraphicFramePr>
        <p:xfrm>
          <a:off x="228600" y="1447800"/>
          <a:ext cx="8763000" cy="4848796"/>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2190750"/>
                <a:gridCol w="2190750"/>
                <a:gridCol w="2190750"/>
                <a:gridCol w="2190750"/>
              </a:tblGrid>
              <a:tr h="457200">
                <a:tc>
                  <a:txBody>
                    <a:bodyPr/>
                    <a:lstStyle/>
                    <a:p>
                      <a:pPr marL="0" marR="0" algn="ctr">
                        <a:lnSpc>
                          <a:spcPct val="115000"/>
                        </a:lnSpc>
                        <a:spcBef>
                          <a:spcPts val="0"/>
                        </a:spcBef>
                        <a:spcAft>
                          <a:spcPts val="1000"/>
                        </a:spcAft>
                        <a:buNone/>
                      </a:pPr>
                      <a:r>
                        <a:rPr lang="pt-BR" sz="2000" b="0" i="0" noProof="0" smtClean="0">
                          <a:solidFill>
                            <a:srgbClr val="FFFFFF"/>
                          </a:solidFill>
                          <a:effectLst>
                            <a:outerShdw blurRad="50800" dist="38100" dir="2700000" algn="tl">
                              <a:prstClr val="black">
                                <a:alpha val="40000"/>
                              </a:prstClr>
                            </a:outerShdw>
                          </a:effectLst>
                          <a:latin typeface="Arial"/>
                          <a:ea typeface="+mn-ea"/>
                          <a:cs typeface="Arial"/>
                        </a:rPr>
                        <a:t>Mais Confiável </a:t>
                      </a:r>
                      <a:endParaRPr lang="pt-BR" sz="2000" b="0" i="0" noProof="0">
                        <a:solidFill>
                          <a:srgbClr val="FFFFFF"/>
                        </a:solidFill>
                        <a:effectLst>
                          <a:outerShdw blurRad="50800" dist="38100" dir="2700000" algn="tl">
                            <a:prstClr val="black">
                              <a:alpha val="40000"/>
                            </a:prstClr>
                          </a:outerShdw>
                        </a:effectLst>
                        <a:latin typeface="Arial"/>
                        <a:ea typeface="+mn-ea"/>
                        <a:cs typeface="Arial"/>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buNone/>
                      </a:pPr>
                      <a:r>
                        <a:rPr lang="pt-BR" sz="2000" b="0" i="0" noProof="0" smtClean="0">
                          <a:solidFill>
                            <a:srgbClr val="FFFFFF"/>
                          </a:solidFill>
                          <a:effectLst>
                            <a:outerShdw blurRad="50800" dist="38100" dir="2700000" algn="tl">
                              <a:prstClr val="black">
                                <a:alpha val="40000"/>
                              </a:prstClr>
                            </a:outerShdw>
                          </a:effectLst>
                          <a:latin typeface="Arial"/>
                          <a:ea typeface="+mn-ea"/>
                          <a:cs typeface="Arial"/>
                        </a:rPr>
                        <a:t>Maior Controle </a:t>
                      </a:r>
                      <a:endParaRPr lang="pt-BR" sz="2000" b="0" i="0" noProof="0">
                        <a:solidFill>
                          <a:srgbClr val="FFFFFF"/>
                        </a:solidFill>
                        <a:effectLst>
                          <a:outerShdw blurRad="50800" dist="38100" dir="2700000" algn="tl">
                            <a:prstClr val="black">
                              <a:alpha val="40000"/>
                            </a:prstClr>
                          </a:outerShdw>
                        </a:effectLst>
                        <a:latin typeface="Arial"/>
                        <a:ea typeface="+mn-ea"/>
                        <a:cs typeface="Arial"/>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buNone/>
                      </a:pPr>
                      <a:r>
                        <a:rPr lang="pt-BR" sz="2000" b="0" i="0" noProof="0" smtClean="0">
                          <a:solidFill>
                            <a:srgbClr val="FFFFFF"/>
                          </a:solidFill>
                          <a:effectLst>
                            <a:outerShdw blurRad="50800" dist="38100" dir="2700000" algn="tl">
                              <a:prstClr val="black">
                                <a:alpha val="40000"/>
                              </a:prstClr>
                            </a:outerShdw>
                          </a:effectLst>
                          <a:latin typeface="Arial"/>
                          <a:ea typeface="+mn-ea"/>
                          <a:cs typeface="Arial"/>
                        </a:rPr>
                        <a:t>Mais Seguro </a:t>
                      </a:r>
                      <a:endParaRPr lang="pt-BR" sz="2000" b="0" i="0" noProof="0">
                        <a:solidFill>
                          <a:srgbClr val="FFFFFF"/>
                        </a:solidFill>
                        <a:effectLst>
                          <a:outerShdw blurRad="50800" dist="38100" dir="2700000" algn="tl">
                            <a:prstClr val="black">
                              <a:alpha val="40000"/>
                            </a:prstClr>
                          </a:outerShdw>
                        </a:effectLst>
                        <a:latin typeface="Arial"/>
                        <a:ea typeface="+mn-ea"/>
                        <a:cs typeface="Arial"/>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c>
                  <a:txBody>
                    <a:bodyPr/>
                    <a:lstStyle/>
                    <a:p>
                      <a:pPr marL="0" marR="0" algn="ctr">
                        <a:lnSpc>
                          <a:spcPct val="115000"/>
                        </a:lnSpc>
                        <a:spcBef>
                          <a:spcPts val="0"/>
                        </a:spcBef>
                        <a:spcAft>
                          <a:spcPts val="1000"/>
                        </a:spcAft>
                        <a:buNone/>
                      </a:pPr>
                      <a:r>
                        <a:rPr lang="pt-BR" sz="2000" b="0" i="0" noProof="0" smtClean="0">
                          <a:solidFill>
                            <a:srgbClr val="FFFFFF"/>
                          </a:solidFill>
                          <a:effectLst>
                            <a:outerShdw blurRad="50800" dist="38100" dir="2700000" algn="tl">
                              <a:prstClr val="black">
                                <a:alpha val="40000"/>
                              </a:prstClr>
                            </a:outerShdw>
                          </a:effectLst>
                          <a:latin typeface="Arial"/>
                          <a:ea typeface="+mn-ea"/>
                          <a:cs typeface="Arial"/>
                        </a:rPr>
                        <a:t>Mais Opções </a:t>
                      </a:r>
                      <a:endParaRPr lang="pt-BR" sz="2000" b="0" i="0" noProof="0">
                        <a:solidFill>
                          <a:srgbClr val="FFFFFF"/>
                        </a:solidFill>
                        <a:effectLst>
                          <a:outerShdw blurRad="50800" dist="38100" dir="2700000" algn="tl">
                            <a:prstClr val="black">
                              <a:alpha val="40000"/>
                            </a:prstClr>
                          </a:outerShdw>
                        </a:effectLst>
                        <a:latin typeface="Arial"/>
                        <a:ea typeface="+mn-ea"/>
                        <a:cs typeface="Arial"/>
                      </a:endParaRPr>
                    </a:p>
                  </a:txBody>
                  <a:tcPr marL="45720" marR="45720" marT="769" marB="0" anchor="ctr">
                    <a:gradFill flip="none" rotWithShape="1">
                      <a:gsLst>
                        <a:gs pos="0">
                          <a:srgbClr val="008000"/>
                        </a:gs>
                        <a:gs pos="100000">
                          <a:schemeClr val="accent2">
                            <a:lumMod val="60000"/>
                            <a:lumOff val="40000"/>
                          </a:schemeClr>
                        </a:gs>
                      </a:gsLst>
                      <a:lin ang="2700000" scaled="1"/>
                      <a:tileRect/>
                    </a:gradFill>
                  </a:tcPr>
                </a:tc>
              </a:tr>
              <a:tr h="1220005">
                <a:tc>
                  <a:txBody>
                    <a:bodyPr/>
                    <a:lstStyle/>
                    <a:p>
                      <a:pPr marL="0" marR="0" algn="l">
                        <a:lnSpc>
                          <a:spcPct val="115000"/>
                        </a:lnSpc>
                        <a:spcBef>
                          <a:spcPts val="0"/>
                        </a:spcBef>
                        <a:spcAft>
                          <a:spcPts val="1000"/>
                        </a:spcAft>
                        <a:buNone/>
                      </a:pPr>
                      <a:r>
                        <a:rPr lang="pt-BR" sz="1100" b="1" i="0" noProof="0" smtClean="0">
                          <a:latin typeface="Arial"/>
                          <a:ea typeface="+mn-ea"/>
                          <a:cs typeface="Arial"/>
                        </a:rPr>
                        <a:t>Maior disponibilidade através da tratamento dinâmico de solicitações, do cache aperfeiçoado e de ferramentas potentes para solução de problemas</a:t>
                      </a:r>
                      <a:endParaRPr lang="pt-BR" sz="1100" b="1" i="0" noProof="0">
                        <a:latin typeface="Arial"/>
                        <a:ea typeface="+mn-ea"/>
                        <a:cs typeface="Arial"/>
                      </a:endParaRPr>
                    </a:p>
                  </a:txBody>
                  <a:tcPr marL="182880" marR="45720" marT="91440" marB="91440"/>
                </a:tc>
                <a:tc>
                  <a:txBody>
                    <a:bodyPr/>
                    <a:lstStyle/>
                    <a:p>
                      <a:pPr marL="0" marR="0" algn="l">
                        <a:lnSpc>
                          <a:spcPct val="115000"/>
                        </a:lnSpc>
                        <a:spcBef>
                          <a:spcPts val="0"/>
                        </a:spcBef>
                        <a:spcAft>
                          <a:spcPts val="1000"/>
                        </a:spcAft>
                        <a:buNone/>
                      </a:pPr>
                      <a:r>
                        <a:rPr lang="pt-BR" sz="1100" b="1" i="0" noProof="0" smtClean="0">
                          <a:latin typeface="Arial"/>
                          <a:ea typeface="+mn-ea"/>
                          <a:cs typeface="Arial"/>
                        </a:rPr>
                        <a:t>Gerenciamento simplificado e distribuído por meio de um conjunto de ferramentas administrativas personalizáveis com uma implantação de aplicações mais fácil para os desenvolvedores </a:t>
                      </a:r>
                      <a:endParaRPr lang="pt-BR" sz="1100" b="1" i="0" noProof="0">
                        <a:latin typeface="Arial"/>
                        <a:ea typeface="+mn-ea"/>
                        <a:cs typeface="Arial"/>
                      </a:endParaRPr>
                    </a:p>
                  </a:txBody>
                  <a:tcPr marL="182880" marR="45720" marT="91440" marB="91440"/>
                </a:tc>
                <a:tc>
                  <a:txBody>
                    <a:bodyPr/>
                    <a:lstStyle/>
                    <a:p>
                      <a:pPr marL="0" marR="0" algn="l">
                        <a:lnSpc>
                          <a:spcPct val="115000"/>
                        </a:lnSpc>
                        <a:spcBef>
                          <a:spcPts val="0"/>
                        </a:spcBef>
                        <a:spcAft>
                          <a:spcPts val="1000"/>
                        </a:spcAft>
                        <a:buNone/>
                      </a:pPr>
                      <a:r>
                        <a:rPr lang="pt-BR" sz="1100" b="1" i="0" noProof="0" smtClean="0">
                          <a:latin typeface="Arial"/>
                          <a:ea typeface="+mn-ea"/>
                          <a:cs typeface="Arial"/>
                        </a:rPr>
                        <a:t>Mais segurança e proteção ao servidor através da redução da superfície de ataque e do aperfeiçoamento dos recursos de filtragem de solicitações e publicação </a:t>
                      </a:r>
                      <a:endParaRPr lang="pt-BR" sz="1100" b="1" i="0" noProof="0">
                        <a:latin typeface="Arial"/>
                        <a:ea typeface="+mn-ea"/>
                        <a:cs typeface="Arial"/>
                      </a:endParaRPr>
                    </a:p>
                  </a:txBody>
                  <a:tcPr marL="182880" marR="45720" marT="91440" marB="91440"/>
                </a:tc>
                <a:tc>
                  <a:txBody>
                    <a:bodyPr/>
                    <a:lstStyle/>
                    <a:p>
                      <a:pPr marL="0" marR="0" algn="l">
                        <a:lnSpc>
                          <a:spcPct val="115000"/>
                        </a:lnSpc>
                        <a:spcBef>
                          <a:spcPts val="0"/>
                        </a:spcBef>
                        <a:spcAft>
                          <a:spcPts val="1000"/>
                        </a:spcAft>
                        <a:buNone/>
                      </a:pPr>
                      <a:r>
                        <a:rPr lang="pt-BR" sz="1100" b="1" i="0" noProof="0" smtClean="0">
                          <a:latin typeface="Arial"/>
                          <a:ea typeface="+mn-ea"/>
                          <a:cs typeface="Arial"/>
                        </a:rPr>
                        <a:t>Plataforma flexível com maior suporte a múltiplas plataformas de desenvolvimento de aplicações e entrega de conteúdo de mídia </a:t>
                      </a:r>
                      <a:endParaRPr lang="pt-BR" sz="1100" b="1" i="0" noProof="0">
                        <a:latin typeface="Arial"/>
                        <a:ea typeface="+mn-ea"/>
                        <a:cs typeface="Arial"/>
                      </a:endParaRPr>
                    </a:p>
                  </a:txBody>
                  <a:tcPr marL="182880" marR="45720" marT="91440" marB="91440"/>
                </a:tc>
              </a:tr>
              <a:tr h="2682811">
                <a:tc>
                  <a:txBody>
                    <a:bodyPr/>
                    <a:lstStyle/>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Infraestrutura da Web Escalonável</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Compactação e Cache Dinâmicos</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Excelentes Ferramentas de Diagnóstico</a:t>
                      </a:r>
                      <a:endParaRPr lang="pt-BR" sz="1200" b="0" i="0" noProof="0">
                        <a:latin typeface="Arial"/>
                        <a:ea typeface="+mn-ea"/>
                        <a:cs typeface="Arial"/>
                      </a:endParaRPr>
                    </a:p>
                  </a:txBody>
                  <a:tcPr marR="45720"/>
                </a:tc>
                <a:tc>
                  <a:txBody>
                    <a:bodyPr/>
                    <a:lstStyle/>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Ferramentas Poderosas de Administração </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Gerenciamento da Web Centralizado</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Gerenciamento Remoto Delegado</a:t>
                      </a:r>
                      <a:endParaRPr lang="pt-BR" sz="1200" b="0" i="0" noProof="0">
                        <a:latin typeface="Arial"/>
                        <a:ea typeface="+mn-ea"/>
                        <a:cs typeface="Arial"/>
                      </a:endParaRPr>
                    </a:p>
                  </a:txBody>
                  <a:tcPr marR="45720"/>
                </a:tc>
                <a:tc>
                  <a:txBody>
                    <a:bodyPr/>
                    <a:lstStyle/>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smtClean="0">
                        <a:solidFill>
                          <a:schemeClr val="tx1"/>
                        </a:solidFill>
                      </a:endParaRP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Maior Proteção ao Servidor</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Publicação Segura de Conteúdo</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smtClean="0">
                          <a:latin typeface="Arial"/>
                          <a:ea typeface="+mn-ea"/>
                          <a:cs typeface="Arial"/>
                        </a:rPr>
                        <a:t>Maior Proteção de Acesso</a:t>
                      </a:r>
                      <a:endParaRPr lang="pt-BR" sz="1200" b="0" i="0" noProof="0">
                        <a:latin typeface="Arial"/>
                        <a:ea typeface="+mn-ea"/>
                        <a:cs typeface="Arial"/>
                      </a:endParaRPr>
                    </a:p>
                  </a:txBody>
                  <a:tcPr marR="45720"/>
                </a:tc>
                <a:tc>
                  <a:txBody>
                    <a:bodyPr/>
                    <a:lstStyle/>
                    <a:p>
                      <a:pPr marL="164592" marR="0" indent="-164592" algn="l">
                        <a:lnSpc>
                          <a:spcPct val="115000"/>
                        </a:lnSpc>
                        <a:spcBef>
                          <a:spcPts val="0"/>
                        </a:spcBef>
                        <a:spcAft>
                          <a:spcPts val="1000"/>
                        </a:spcAft>
                        <a:buClr>
                          <a:srgbClr val="66CC33">
                            <a:lumMod val="50000"/>
                          </a:srgbClr>
                        </a:buClr>
                        <a:buFont typeface="Segoe"/>
                        <a:buChar char="●"/>
                      </a:pPr>
                      <a:endParaRPr lang="pt-BR" sz="1200" noProof="0" dirty="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dirty="0" smtClean="0">
                        <a:solidFill>
                          <a:schemeClr val="tx1"/>
                        </a:solidFill>
                      </a:endParaRPr>
                    </a:p>
                    <a:p>
                      <a:pPr marL="164592" marR="0" indent="-164592" algn="l">
                        <a:lnSpc>
                          <a:spcPct val="115000"/>
                        </a:lnSpc>
                        <a:spcBef>
                          <a:spcPts val="0"/>
                        </a:spcBef>
                        <a:spcAft>
                          <a:spcPts val="1000"/>
                        </a:spcAft>
                        <a:buClr>
                          <a:srgbClr val="66CC33">
                            <a:lumMod val="50000"/>
                          </a:srgbClr>
                        </a:buClr>
                        <a:buFont typeface="Segoe"/>
                        <a:buChar char="●"/>
                      </a:pPr>
                      <a:endParaRPr lang="pt-BR" sz="1200" noProof="0" dirty="0" smtClean="0">
                        <a:solidFill>
                          <a:schemeClr val="tx1"/>
                        </a:solidFill>
                      </a:endParaRP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dirty="0" smtClean="0">
                          <a:latin typeface="Arial"/>
                          <a:ea typeface="+mn-ea"/>
                          <a:cs typeface="Arial"/>
                        </a:rPr>
                        <a:t>Suporte a ASP.NET e PHP</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dirty="0" smtClean="0">
                          <a:latin typeface="Arial"/>
                          <a:ea typeface="+mn-ea"/>
                          <a:cs typeface="Arial"/>
                        </a:rPr>
                        <a:t>Servidor Web Modular e Extensível</a:t>
                      </a:r>
                    </a:p>
                    <a:p>
                      <a:pPr marL="228600" marR="0" indent="-228600" algn="l">
                        <a:lnSpc>
                          <a:spcPct val="115000"/>
                        </a:lnSpc>
                        <a:spcBef>
                          <a:spcPts val="0"/>
                        </a:spcBef>
                        <a:spcAft>
                          <a:spcPts val="1000"/>
                        </a:spcAft>
                        <a:buClr>
                          <a:srgbClr val="66CC33">
                            <a:lumMod val="50000"/>
                          </a:srgbClr>
                        </a:buClr>
                        <a:buFont typeface="Segoe"/>
                        <a:buChar char="●"/>
                      </a:pPr>
                      <a:r>
                        <a:rPr lang="pt-BR" sz="1200" b="0" i="0" noProof="0" dirty="0" smtClean="0">
                          <a:latin typeface="Arial"/>
                          <a:ea typeface="+mn-ea"/>
                          <a:cs typeface="Arial"/>
                        </a:rPr>
                        <a:t>Serviços de Mídia Inteligentes</a:t>
                      </a:r>
                      <a:endParaRPr lang="pt-BR" sz="1200" b="0" i="0" noProof="0" dirty="0">
                        <a:latin typeface="Arial"/>
                        <a:ea typeface="+mn-ea"/>
                        <a:cs typeface="Arial"/>
                      </a:endParaRPr>
                    </a:p>
                  </a:txBody>
                  <a:tcPr marR="45720"/>
                </a:tc>
              </a:tr>
            </a:tbl>
          </a:graphicData>
        </a:graphic>
      </p:graphicFrame>
      <p:pic>
        <p:nvPicPr>
          <p:cNvPr id="4" name="Picture 2" descr="Maior Controle"/>
          <p:cNvPicPr>
            <a:picLocks noChangeAspect="1" noChangeArrowheads="1"/>
          </p:cNvPicPr>
          <p:nvPr/>
        </p:nvPicPr>
        <p:blipFill>
          <a:blip r:embed="rId3" cstate="print"/>
          <a:srcRect/>
          <a:stretch>
            <a:fillRect/>
          </a:stretch>
        </p:blipFill>
        <p:spPr bwMode="auto">
          <a:xfrm>
            <a:off x="3038764" y="3468624"/>
            <a:ext cx="952500" cy="752475"/>
          </a:xfrm>
          <a:prstGeom prst="rect">
            <a:avLst/>
          </a:prstGeom>
          <a:noFill/>
        </p:spPr>
      </p:pic>
      <p:pic>
        <p:nvPicPr>
          <p:cNvPr id="5" name="Picture 3" descr="Mais Opçõ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29500" y="3468624"/>
            <a:ext cx="952500" cy="752475"/>
          </a:xfrm>
          <a:prstGeom prst="rect">
            <a:avLst/>
          </a:prstGeom>
          <a:noFill/>
        </p:spPr>
      </p:pic>
      <p:pic>
        <p:nvPicPr>
          <p:cNvPr id="6" name="Picture 4" descr="Mais Confiável"/>
          <p:cNvPicPr>
            <a:picLocks noChangeAspect="1" noChangeArrowheads="1"/>
          </p:cNvPicPr>
          <p:nvPr/>
        </p:nvPicPr>
        <p:blipFill>
          <a:blip r:embed="rId5" cstate="print"/>
          <a:srcRect/>
          <a:stretch>
            <a:fillRect/>
          </a:stretch>
        </p:blipFill>
        <p:spPr bwMode="auto">
          <a:xfrm>
            <a:off x="923636" y="3468624"/>
            <a:ext cx="952500" cy="752475"/>
          </a:xfrm>
          <a:prstGeom prst="rect">
            <a:avLst/>
          </a:prstGeom>
          <a:noFill/>
        </p:spPr>
      </p:pic>
      <p:pic>
        <p:nvPicPr>
          <p:cNvPr id="7" name="Picture 5" descr="Mais Seguro"/>
          <p:cNvPicPr>
            <a:picLocks noChangeAspect="1" noChangeArrowheads="1"/>
          </p:cNvPicPr>
          <p:nvPr/>
        </p:nvPicPr>
        <p:blipFill>
          <a:blip r:embed="rId6" cstate="print"/>
          <a:srcRect/>
          <a:stretch>
            <a:fillRect/>
          </a:stretch>
        </p:blipFill>
        <p:spPr bwMode="auto">
          <a:xfrm>
            <a:off x="5219700" y="3468624"/>
            <a:ext cx="952500" cy="752475"/>
          </a:xfrm>
          <a:prstGeom prst="rect">
            <a:avLst/>
          </a:prstGeom>
          <a:noFill/>
        </p:spPr>
      </p:pic>
      <p:sp>
        <p:nvSpPr>
          <p:cNvPr id="8" name="Isosceles Triangle 7"/>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7" name="Picture 3" descr="C:\Courses\Wadeware\2008_09_12 Windows 2008 R2 Marketing Collateral project\WebServerInternetInformationsServices7.png"/>
          <p:cNvPicPr>
            <a:picLocks noChangeAspect="1" noChangeArrowheads="1"/>
          </p:cNvPicPr>
          <p:nvPr/>
        </p:nvPicPr>
        <p:blipFill>
          <a:blip r:embed="rId7"/>
          <a:srcRect/>
          <a:stretch>
            <a:fillRect/>
          </a:stretch>
        </p:blipFill>
        <p:spPr bwMode="auto">
          <a:xfrm>
            <a:off x="228600" y="838200"/>
            <a:ext cx="2816998" cy="5334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Novas Ferramentas de Gerenciamento</a:t>
            </a:r>
          </a:p>
        </p:txBody>
      </p:sp>
      <p:sp>
        <p:nvSpPr>
          <p:cNvPr id="3" name="Text Placeholder 2"/>
          <p:cNvSpPr>
            <a:spLocks noGrp="1"/>
          </p:cNvSpPr>
          <p:nvPr>
            <p:ph type="body" sz="quarter" idx="10"/>
          </p:nvPr>
        </p:nvSpPr>
        <p:spPr>
          <a:xfrm>
            <a:off x="381000" y="1752600"/>
            <a:ext cx="8382000" cy="4372429"/>
          </a:xfrm>
        </p:spPr>
        <p:txBody>
          <a:bodyPr>
            <a:normAutofit/>
          </a:bodyPr>
          <a:lstStyle/>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IIS Manager Aperfeiçoado</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Editor de Configurações</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Extensões de IU do IIS Manager</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Filtragem de Solicitações</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Provedor do Windows PowerShell</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.NET no Server Core</a:t>
            </a:r>
          </a:p>
          <a:p>
            <a:pPr marL="393192" indent="-393192" algn="l" defTabSz="914400">
              <a:lnSpc>
                <a:spcPct val="90000"/>
              </a:lnSpc>
              <a:spcBef>
                <a:spcPts val="0"/>
              </a:spcBef>
              <a:spcAft>
                <a:spcPts val="0"/>
              </a:spcAft>
              <a:buNone/>
            </a:pPr>
            <a:endParaRPr lang="en-US" dirty="0" smtClean="0"/>
          </a:p>
          <a:p>
            <a:pPr marL="393192" indent="-393192" algn="l" defTabSz="914400">
              <a:lnSpc>
                <a:spcPct val="90000"/>
              </a:lnSpc>
              <a:spcBef>
                <a:spcPts val="0"/>
              </a:spcBef>
              <a:spcAft>
                <a:spcPts val="0"/>
              </a:spcAft>
              <a:buNone/>
            </a:pPr>
            <a:endParaRPr lang="en-US" dirty="0" smtClean="0"/>
          </a:p>
        </p:txBody>
      </p:sp>
    </p:spTree>
  </p:cSld>
  <p:clrMapOvr>
    <a:masterClrMapping/>
  </p:clrMapOvr>
  <p:transition advClick="0"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Reduzindo o Esforço na Solução de Problemas</a:t>
            </a:r>
          </a:p>
        </p:txBody>
      </p:sp>
      <p:sp>
        <p:nvSpPr>
          <p:cNvPr id="3" name="Text Placeholder 2"/>
          <p:cNvSpPr>
            <a:spLocks noGrp="1"/>
          </p:cNvSpPr>
          <p:nvPr>
            <p:ph type="body" sz="quarter" idx="10"/>
          </p:nvPr>
        </p:nvSpPr>
        <p:spPr>
          <a:xfrm>
            <a:off x="381000" y="1752600"/>
            <a:ext cx="8382000" cy="4372429"/>
          </a:xfrm>
        </p:spPr>
        <p:txBody>
          <a:bodyPr>
            <a:normAutofit/>
          </a:bodyPr>
          <a:lstStyle/>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Auditoria de alterações e configuração de aplicações</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Rastreamento de Solicitação Falha para FastCGI</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Analisador de Práticas Recomendadas</a:t>
            </a:r>
          </a:p>
        </p:txBody>
      </p:sp>
    </p:spTree>
  </p:cSld>
  <p:clrMapOvr>
    <a:masterClrMapping/>
  </p:clrMapOvr>
  <p:transition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Serviços FTP do IIS 7.5</a:t>
            </a:r>
          </a:p>
        </p:txBody>
      </p:sp>
      <p:sp>
        <p:nvSpPr>
          <p:cNvPr id="3" name="Text Placeholder 2"/>
          <p:cNvSpPr>
            <a:spLocks noGrp="1"/>
          </p:cNvSpPr>
          <p:nvPr>
            <p:ph type="body" sz="quarter" idx="10"/>
          </p:nvPr>
        </p:nvSpPr>
        <p:spPr>
          <a:xfrm>
            <a:off x="381000" y="1752600"/>
            <a:ext cx="3810000" cy="3810000"/>
          </a:xfrm>
          <a:noFill/>
        </p:spPr>
        <p:txBody>
          <a:bodyPr>
            <a:normAutofit/>
          </a:bodyPr>
          <a:lstStyle/>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Suporte a Novos Padrões Web</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FTP sobre SSL</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USC e UTF8</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IPv6</a:t>
            </a:r>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Nomes de Host Virtuais</a:t>
            </a:r>
          </a:p>
        </p:txBody>
      </p:sp>
      <p:pic>
        <p:nvPicPr>
          <p:cNvPr id="2050" name="Picture 2"/>
          <p:cNvPicPr>
            <a:picLocks noChangeAspect="1" noChangeArrowheads="1"/>
          </p:cNvPicPr>
          <p:nvPr/>
        </p:nvPicPr>
        <p:blipFill>
          <a:blip r:embed="rId3"/>
          <a:srcRect/>
          <a:stretch>
            <a:fillRect/>
          </a:stretch>
        </p:blipFill>
        <p:spPr bwMode="auto">
          <a:xfrm>
            <a:off x="4191000" y="1143000"/>
            <a:ext cx="4724400" cy="3543300"/>
          </a:xfrm>
          <a:prstGeom prst="rect">
            <a:avLst/>
          </a:prstGeom>
          <a:noFill/>
          <a:ln w="9525">
            <a:noFill/>
            <a:miter lim="800000"/>
            <a:headEnd/>
            <a:tailEnd/>
          </a:ln>
          <a:effectLst/>
        </p:spPr>
      </p:pic>
      <p:grpSp>
        <p:nvGrpSpPr>
          <p:cNvPr id="4" name="Group 7"/>
          <p:cNvGrpSpPr/>
          <p:nvPr/>
        </p:nvGrpSpPr>
        <p:grpSpPr>
          <a:xfrm>
            <a:off x="4038600" y="4343400"/>
            <a:ext cx="4953000" cy="1752600"/>
            <a:chOff x="3276600" y="4343400"/>
            <a:chExt cx="4953000" cy="1752600"/>
          </a:xfrm>
        </p:grpSpPr>
        <p:sp>
          <p:nvSpPr>
            <p:cNvPr id="7" name="Rectangular Callout 6"/>
            <p:cNvSpPr/>
            <p:nvPr/>
          </p:nvSpPr>
          <p:spPr bwMode="auto">
            <a:xfrm>
              <a:off x="3276600" y="4343400"/>
              <a:ext cx="4953000" cy="1752600"/>
            </a:xfrm>
            <a:prstGeom prst="wedgeRectCallout">
              <a:avLst>
                <a:gd name="adj1" fmla="val 19875"/>
                <a:gd name="adj2" fmla="val -10328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051" name="Picture 3"/>
            <p:cNvPicPr>
              <a:picLocks noChangeAspect="1" noChangeArrowheads="1"/>
            </p:cNvPicPr>
            <p:nvPr/>
          </p:nvPicPr>
          <p:blipFill>
            <a:blip r:embed="rId4"/>
            <a:srcRect/>
            <a:stretch>
              <a:fillRect/>
            </a:stretch>
          </p:blipFill>
          <p:spPr bwMode="auto">
            <a:xfrm>
              <a:off x="3429000" y="4419600"/>
              <a:ext cx="4733925" cy="1590675"/>
            </a:xfrm>
            <a:prstGeom prst="rect">
              <a:avLst/>
            </a:prstGeom>
            <a:noFill/>
            <a:ln w="9525">
              <a:noFill/>
              <a:miter lim="800000"/>
              <a:headEnd/>
              <a:tailEnd/>
            </a:ln>
            <a:effectLst/>
          </p:spPr>
        </p:pic>
      </p:grpSp>
      <p:sp>
        <p:nvSpPr>
          <p:cNvPr id="9" name="Isosceles Triangle 8"/>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irtualization.png"/>
          <p:cNvPicPr>
            <a:picLocks noChangeAspect="1"/>
          </p:cNvPicPr>
          <p:nvPr/>
        </p:nvPicPr>
        <p:blipFill>
          <a:blip r:embed="rId3"/>
          <a:stretch>
            <a:fillRect/>
          </a:stretch>
        </p:blipFill>
        <p:spPr>
          <a:xfrm>
            <a:off x="0" y="254796"/>
            <a:ext cx="8736509" cy="6374604"/>
          </a:xfrm>
          <a:prstGeom prst="rect">
            <a:avLst/>
          </a:prstGeom>
        </p:spPr>
      </p:pic>
      <p:sp>
        <p:nvSpPr>
          <p:cNvPr id="19" name="TextBox 18"/>
          <p:cNvSpPr txBox="1"/>
          <p:nvPr/>
        </p:nvSpPr>
        <p:spPr>
          <a:xfrm>
            <a:off x="4419600" y="228600"/>
            <a:ext cx="4648200" cy="923330"/>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buNone/>
            </a:pPr>
            <a:r>
              <a:rPr lang="en-US" sz="5400" b="1" i="0">
                <a:solidFill>
                  <a:srgbClr val="FFFFFF"/>
                </a:solidFill>
                <a:effectLst>
                  <a:outerShdw blurRad="50800" dist="38100" dir="2700000" algn="tl">
                    <a:srgbClr val="000000">
                      <a:alpha val="40000"/>
                    </a:srgbClr>
                  </a:outerShdw>
                </a:effectLst>
                <a:latin typeface="Segoe"/>
                <a:ea typeface="+mn-ea"/>
                <a:cs typeface="Arial"/>
              </a:rPr>
              <a:t>Virtualização</a:t>
            </a:r>
          </a:p>
        </p:txBody>
      </p:sp>
    </p:spTree>
  </p:cSld>
  <p:clrMapOvr>
    <a:masterClrMapping/>
  </p:clrMapOvr>
  <p:transition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urses\Icons Windows Vista\Server.png"/>
          <p:cNvPicPr>
            <a:picLocks noChangeAspect="1" noChangeArrowheads="1"/>
          </p:cNvPicPr>
          <p:nvPr/>
        </p:nvPicPr>
        <p:blipFill>
          <a:blip r:embed="rId3"/>
          <a:srcRect/>
          <a:stretch>
            <a:fillRect/>
          </a:stretch>
        </p:blipFill>
        <p:spPr bwMode="auto">
          <a:xfrm>
            <a:off x="1295401" y="1905000"/>
            <a:ext cx="1169377" cy="1600200"/>
          </a:xfrm>
          <a:prstGeom prst="rect">
            <a:avLst/>
          </a:prstGeom>
          <a:noFill/>
        </p:spPr>
      </p:pic>
      <p:sp>
        <p:nvSpPr>
          <p:cNvPr id="102" name="Rounded Rectangle 101"/>
          <p:cNvSpPr/>
          <p:nvPr/>
        </p:nvSpPr>
        <p:spPr bwMode="auto">
          <a:xfrm>
            <a:off x="2971800" y="1752600"/>
            <a:ext cx="13716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7924800" cy="747712"/>
          </a:xfrm>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Estendendo a Funcionalidade e os Recursos do IIS</a:t>
            </a:r>
          </a:p>
        </p:txBody>
      </p:sp>
      <p:sp>
        <p:nvSpPr>
          <p:cNvPr id="56" name="Isosceles Triangle 5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Rectangle 5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8"/>
          <p:cNvGrpSpPr/>
          <p:nvPr/>
        </p:nvGrpSpPr>
        <p:grpSpPr>
          <a:xfrm>
            <a:off x="4267200" y="4191000"/>
            <a:ext cx="2514600" cy="2179320"/>
            <a:chOff x="1524000" y="3657600"/>
            <a:chExt cx="3429000" cy="2971800"/>
          </a:xfrm>
        </p:grpSpPr>
        <p:pic>
          <p:nvPicPr>
            <p:cNvPr id="1029" name="Picture 5" descr="C:\Courses\Icons Windows Vista\Computer.png"/>
            <p:cNvPicPr>
              <a:picLocks noChangeAspect="1" noChangeArrowheads="1"/>
            </p:cNvPicPr>
            <p:nvPr/>
          </p:nvPicPr>
          <p:blipFill>
            <a:blip r:embed="rId4"/>
            <a:srcRect/>
            <a:stretch>
              <a:fillRect/>
            </a:stretch>
          </p:blipFill>
          <p:spPr bwMode="auto">
            <a:xfrm>
              <a:off x="2514600" y="3657600"/>
              <a:ext cx="2438400" cy="2438400"/>
            </a:xfrm>
            <a:prstGeom prst="rect">
              <a:avLst/>
            </a:prstGeom>
            <a:noFill/>
          </p:spPr>
        </p:pic>
        <p:pic>
          <p:nvPicPr>
            <p:cNvPr id="1028" name="Picture 4" descr="C:\Courses\Icons Windows Vista\User_blue.png"/>
            <p:cNvPicPr>
              <a:picLocks noChangeAspect="1" noChangeArrowheads="1"/>
            </p:cNvPicPr>
            <p:nvPr/>
          </p:nvPicPr>
          <p:blipFill>
            <a:blip r:embed="rId5"/>
            <a:srcRect/>
            <a:stretch>
              <a:fillRect/>
            </a:stretch>
          </p:blipFill>
          <p:spPr bwMode="auto">
            <a:xfrm flipH="1">
              <a:off x="1524000" y="4343400"/>
              <a:ext cx="2286000" cy="2286000"/>
            </a:xfrm>
            <a:prstGeom prst="rect">
              <a:avLst/>
            </a:prstGeom>
            <a:noFill/>
          </p:spPr>
        </p:pic>
      </p:grpSp>
      <p:sp>
        <p:nvSpPr>
          <p:cNvPr id="31" name="TextBox 30"/>
          <p:cNvSpPr txBox="1"/>
          <p:nvPr/>
        </p:nvSpPr>
        <p:spPr>
          <a:xfrm>
            <a:off x="1066800" y="3505200"/>
            <a:ext cx="2129301" cy="338554"/>
          </a:xfrm>
          <a:prstGeom prst="rect">
            <a:avLst/>
          </a:prstGeom>
          <a:noFill/>
        </p:spPr>
        <p:txBody>
          <a:bodyPr wrap="none" rtlCol="0">
            <a:spAutoFit/>
          </a:bodyPr>
          <a:lstStyle/>
          <a:p>
            <a:pPr algn="l">
              <a:buNone/>
            </a:pPr>
            <a:r>
              <a:rPr lang="en-US" sz="1600" b="0" i="0">
                <a:latin typeface="Segoe"/>
                <a:ea typeface="+mn-ea"/>
                <a:cs typeface="Arial"/>
              </a:rPr>
              <a:t>Windows Server 2008</a:t>
            </a:r>
          </a:p>
        </p:txBody>
      </p:sp>
      <p:sp>
        <p:nvSpPr>
          <p:cNvPr id="52" name="Rounded Rectangle 51"/>
          <p:cNvSpPr/>
          <p:nvPr/>
        </p:nvSpPr>
        <p:spPr bwMode="auto">
          <a:xfrm>
            <a:off x="5943600" y="4800600"/>
            <a:ext cx="369651" cy="517511"/>
          </a:xfrm>
          <a:prstGeom prst="roundRect">
            <a:avLst/>
          </a:prstGeom>
          <a:solidFill>
            <a:srgbClr val="C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99" name="Rounded Rectangle 98"/>
          <p:cNvSpPr/>
          <p:nvPr/>
        </p:nvSpPr>
        <p:spPr bwMode="auto">
          <a:xfrm>
            <a:off x="1905000" y="1752600"/>
            <a:ext cx="10668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0" name="TextBox 99"/>
          <p:cNvSpPr txBox="1"/>
          <p:nvPr/>
        </p:nvSpPr>
        <p:spPr>
          <a:xfrm>
            <a:off x="762000" y="1371600"/>
            <a:ext cx="5105400" cy="369332"/>
          </a:xfrm>
          <a:prstGeom prst="rect">
            <a:avLst/>
          </a:prstGeom>
          <a:noFill/>
        </p:spPr>
        <p:txBody>
          <a:bodyPr wrap="square" rtlCol="0">
            <a:spAutoFit/>
          </a:bodyPr>
          <a:lstStyle/>
          <a:p>
            <a:pPr algn="ctr" defTabSz="914400">
              <a:buNone/>
            </a:pPr>
            <a:r>
              <a:rPr lang="en-US" b="1" i="0">
                <a:latin typeface="Segoe"/>
                <a:ea typeface="+mn-ea"/>
                <a:cs typeface="Arial"/>
              </a:rPr>
              <a:t>Modularidade e Extensibilidade Introduzidas</a:t>
            </a:r>
          </a:p>
        </p:txBody>
      </p:sp>
      <p:sp>
        <p:nvSpPr>
          <p:cNvPr id="48" name="Rounded Rectangle 47"/>
          <p:cNvSpPr/>
          <p:nvPr/>
        </p:nvSpPr>
        <p:spPr bwMode="auto">
          <a:xfrm>
            <a:off x="2016125" y="1870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01" name="Rounded Rectangle 100"/>
          <p:cNvSpPr/>
          <p:nvPr/>
        </p:nvSpPr>
        <p:spPr bwMode="auto">
          <a:xfrm>
            <a:off x="2473325" y="1870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grpSp>
        <p:nvGrpSpPr>
          <p:cNvPr id="4" name="Group 107"/>
          <p:cNvGrpSpPr/>
          <p:nvPr/>
        </p:nvGrpSpPr>
        <p:grpSpPr>
          <a:xfrm>
            <a:off x="6553201" y="990600"/>
            <a:ext cx="1524000" cy="1852449"/>
            <a:chOff x="5715001" y="1219200"/>
            <a:chExt cx="1524000" cy="1852449"/>
          </a:xfrm>
        </p:grpSpPr>
        <p:pic>
          <p:nvPicPr>
            <p:cNvPr id="103" name="Picture 2" descr="C:\Courses\Icons Windows Vista\Server.png"/>
            <p:cNvPicPr>
              <a:picLocks noChangeAspect="1" noChangeArrowheads="1"/>
            </p:cNvPicPr>
            <p:nvPr/>
          </p:nvPicPr>
          <p:blipFill>
            <a:blip r:embed="rId3"/>
            <a:srcRect/>
            <a:stretch>
              <a:fillRect/>
            </a:stretch>
          </p:blipFill>
          <p:spPr bwMode="auto">
            <a:xfrm>
              <a:off x="5867400" y="1219200"/>
              <a:ext cx="1169377" cy="1600200"/>
            </a:xfrm>
            <a:prstGeom prst="rect">
              <a:avLst/>
            </a:prstGeom>
            <a:noFill/>
          </p:spPr>
        </p:pic>
        <p:pic>
          <p:nvPicPr>
            <p:cNvPr id="1030" name="Picture 6" descr="C:\Courses\Logos\g_ms.gif"/>
            <p:cNvPicPr>
              <a:picLocks noChangeAspect="1" noChangeArrowheads="1"/>
            </p:cNvPicPr>
            <p:nvPr/>
          </p:nvPicPr>
          <p:blipFill>
            <a:blip r:embed="rId6"/>
            <a:srcRect/>
            <a:stretch>
              <a:fillRect/>
            </a:stretch>
          </p:blipFill>
          <p:spPr bwMode="auto">
            <a:xfrm>
              <a:off x="5715001" y="2819400"/>
              <a:ext cx="1524000" cy="252249"/>
            </a:xfrm>
            <a:prstGeom prst="rect">
              <a:avLst/>
            </a:prstGeom>
            <a:noFill/>
          </p:spPr>
        </p:pic>
      </p:grpSp>
      <p:grpSp>
        <p:nvGrpSpPr>
          <p:cNvPr id="5" name="Group 108"/>
          <p:cNvGrpSpPr/>
          <p:nvPr/>
        </p:nvGrpSpPr>
        <p:grpSpPr>
          <a:xfrm>
            <a:off x="7292420" y="3276600"/>
            <a:ext cx="1470580" cy="1828800"/>
            <a:chOff x="6454220" y="3505200"/>
            <a:chExt cx="1470580" cy="1828800"/>
          </a:xfrm>
        </p:grpSpPr>
        <p:pic>
          <p:nvPicPr>
            <p:cNvPr id="104" name="Picture 2" descr="C:\Courses\Icons Windows Vista\Server.png"/>
            <p:cNvPicPr>
              <a:picLocks noChangeAspect="1" noChangeArrowheads="1"/>
            </p:cNvPicPr>
            <p:nvPr/>
          </p:nvPicPr>
          <p:blipFill>
            <a:blip r:embed="rId3"/>
            <a:srcRect/>
            <a:stretch>
              <a:fillRect/>
            </a:stretch>
          </p:blipFill>
          <p:spPr bwMode="auto">
            <a:xfrm>
              <a:off x="6454220" y="3505200"/>
              <a:ext cx="1169377" cy="1600200"/>
            </a:xfrm>
            <a:prstGeom prst="rect">
              <a:avLst/>
            </a:prstGeom>
            <a:noFill/>
          </p:spPr>
        </p:pic>
        <p:sp>
          <p:nvSpPr>
            <p:cNvPr id="105" name="TextBox 104"/>
            <p:cNvSpPr txBox="1"/>
            <p:nvPr/>
          </p:nvSpPr>
          <p:spPr>
            <a:xfrm>
              <a:off x="6987620" y="4995446"/>
              <a:ext cx="937180" cy="338554"/>
            </a:xfrm>
            <a:prstGeom prst="rect">
              <a:avLst/>
            </a:prstGeom>
            <a:noFill/>
          </p:spPr>
          <p:txBody>
            <a:bodyPr wrap="none" rtlCol="0">
              <a:spAutoFit/>
            </a:bodyPr>
            <a:lstStyle/>
            <a:p>
              <a:pPr algn="l">
                <a:buNone/>
              </a:pPr>
              <a:r>
                <a:rPr lang="en-US" sz="1600" b="0" i="0">
                  <a:latin typeface="Segoe"/>
                  <a:ea typeface="+mn-ea"/>
                  <a:cs typeface="Arial"/>
                </a:rPr>
                <a:t>Terceiros</a:t>
              </a:r>
            </a:p>
          </p:txBody>
        </p:sp>
      </p:grpSp>
      <p:sp>
        <p:nvSpPr>
          <p:cNvPr id="50" name="Rounded Rectangle 49"/>
          <p:cNvSpPr/>
          <p:nvPr/>
        </p:nvSpPr>
        <p:spPr bwMode="auto">
          <a:xfrm>
            <a:off x="7467600" y="1219200"/>
            <a:ext cx="369651" cy="517511"/>
          </a:xfrm>
          <a:prstGeom prst="roundRect">
            <a:avLst/>
          </a:prstGeom>
          <a:solidFill>
            <a:srgbClr val="8B8B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49" name="Rounded Rectangle 48"/>
          <p:cNvSpPr/>
          <p:nvPr/>
        </p:nvSpPr>
        <p:spPr bwMode="auto">
          <a:xfrm>
            <a:off x="8001000" y="3657600"/>
            <a:ext cx="369651" cy="517511"/>
          </a:xfrm>
          <a:prstGeom prst="roundRect">
            <a:avLst/>
          </a:prstGeom>
          <a:solidFill>
            <a:srgbClr val="0070C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pic>
        <p:nvPicPr>
          <p:cNvPr id="110" name="Picture 2" descr="C:\Courses\Icons Windows Vista\Server.png"/>
          <p:cNvPicPr>
            <a:picLocks noChangeAspect="1" noChangeArrowheads="1"/>
          </p:cNvPicPr>
          <p:nvPr/>
        </p:nvPicPr>
        <p:blipFill>
          <a:blip r:embed="rId3"/>
          <a:srcRect/>
          <a:stretch>
            <a:fillRect/>
          </a:stretch>
        </p:blipFill>
        <p:spPr bwMode="auto">
          <a:xfrm>
            <a:off x="1295401" y="4538246"/>
            <a:ext cx="1169377" cy="1600200"/>
          </a:xfrm>
          <a:prstGeom prst="rect">
            <a:avLst/>
          </a:prstGeom>
          <a:noFill/>
        </p:spPr>
      </p:pic>
      <p:sp>
        <p:nvSpPr>
          <p:cNvPr id="111" name="TextBox 110"/>
          <p:cNvSpPr txBox="1"/>
          <p:nvPr/>
        </p:nvSpPr>
        <p:spPr>
          <a:xfrm>
            <a:off x="1066800" y="6138446"/>
            <a:ext cx="2414635" cy="338554"/>
          </a:xfrm>
          <a:prstGeom prst="rect">
            <a:avLst/>
          </a:prstGeom>
          <a:noFill/>
        </p:spPr>
        <p:txBody>
          <a:bodyPr wrap="none" rtlCol="0">
            <a:spAutoFit/>
          </a:bodyPr>
          <a:lstStyle/>
          <a:p>
            <a:pPr algn="l">
              <a:buNone/>
            </a:pPr>
            <a:r>
              <a:rPr lang="en-US" sz="1600" b="0" i="0">
                <a:latin typeface="Segoe"/>
                <a:ea typeface="+mn-ea"/>
                <a:cs typeface="Arial"/>
              </a:rPr>
              <a:t>Windows Server 2008 R2</a:t>
            </a:r>
          </a:p>
        </p:txBody>
      </p:sp>
      <p:sp>
        <p:nvSpPr>
          <p:cNvPr id="112" name="Rounded Rectangle 111"/>
          <p:cNvSpPr/>
          <p:nvPr/>
        </p:nvSpPr>
        <p:spPr bwMode="auto">
          <a:xfrm>
            <a:off x="1905000" y="4419600"/>
            <a:ext cx="2476500" cy="914400"/>
          </a:xfrm>
          <a:prstGeom prst="roundRect">
            <a:avLst>
              <a:gd name="adj" fmla="val 0"/>
            </a:avLst>
          </a:prstGeom>
          <a:gradFill>
            <a:gsLst>
              <a:gs pos="0">
                <a:schemeClr val="dk1">
                  <a:tint val="62000"/>
                  <a:satMod val="180000"/>
                  <a:alpha val="0"/>
                </a:schemeClr>
              </a:gs>
              <a:gs pos="100000">
                <a:schemeClr val="dk1">
                  <a:tint val="23000"/>
                  <a:satMod val="300000"/>
                  <a:alpha val="70000"/>
                </a:schemeClr>
              </a:gs>
            </a:gsLst>
            <a:lin ang="16200000" scaled="0"/>
          </a:gradFill>
          <a:ln>
            <a:noFill/>
            <a:headEnd type="none" w="med" len="med"/>
            <a:tailEnd type="none" w="med" len="med"/>
          </a:ln>
          <a:effectLst/>
          <a:scene3d>
            <a:camera prst="orthographicFront">
              <a:rot lat="0" lon="0" rev="0"/>
            </a:camera>
            <a:lightRig rig="brightRoom" dir="t">
              <a:rot lat="0" lon="0" rev="600000"/>
            </a:lightRig>
          </a:scene3d>
          <a:sp3d prstMaterial="metal">
            <a:bevelT w="38100" h="57150" prst="angle"/>
          </a:sp3d>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auto">
              <a:spcBef>
                <a:spcPts val="0"/>
              </a:spcBef>
              <a:spcAft>
                <a:spcPts val="0"/>
              </a:spcAft>
              <a:defRPr/>
            </a:pPr>
            <a:endParaRPr lang="en-US" sz="16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3" name="Rounded Rectangle 112"/>
          <p:cNvSpPr/>
          <p:nvPr/>
        </p:nvSpPr>
        <p:spPr bwMode="auto">
          <a:xfrm>
            <a:off x="2016125" y="4537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4" name="Rounded Rectangle 113"/>
          <p:cNvSpPr/>
          <p:nvPr/>
        </p:nvSpPr>
        <p:spPr bwMode="auto">
          <a:xfrm>
            <a:off x="2473325" y="4537075"/>
            <a:ext cx="369651" cy="517511"/>
          </a:xfrm>
          <a:prstGeom prst="roundRect">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5" name="Rounded Rectangle 114"/>
          <p:cNvSpPr/>
          <p:nvPr/>
        </p:nvSpPr>
        <p:spPr bwMode="auto">
          <a:xfrm>
            <a:off x="2954121" y="4537075"/>
            <a:ext cx="369651" cy="517511"/>
          </a:xfrm>
          <a:prstGeom prst="roundRect">
            <a:avLst/>
          </a:prstGeom>
          <a:solidFill>
            <a:srgbClr val="8B8B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6" name="Rounded Rectangle 115"/>
          <p:cNvSpPr/>
          <p:nvPr/>
        </p:nvSpPr>
        <p:spPr bwMode="auto">
          <a:xfrm>
            <a:off x="3411321" y="4537075"/>
            <a:ext cx="369651" cy="517511"/>
          </a:xfrm>
          <a:prstGeom prst="roundRect">
            <a:avLst/>
          </a:prstGeom>
          <a:solidFill>
            <a:srgbClr val="0070C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18" name="Rounded Rectangle 117"/>
          <p:cNvSpPr/>
          <p:nvPr/>
        </p:nvSpPr>
        <p:spPr bwMode="auto">
          <a:xfrm>
            <a:off x="3868521" y="4537075"/>
            <a:ext cx="369651" cy="517511"/>
          </a:xfrm>
          <a:prstGeom prst="roundRect">
            <a:avLst/>
          </a:prstGeom>
          <a:solidFill>
            <a:srgbClr val="C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lIns="91436" tIns="45718" rIns="91436" bIns="45718" anchor="ctr">
            <a:flatTx/>
          </a:bodyPr>
          <a:lstStyle/>
          <a:p>
            <a:pPr fontAlgn="auto">
              <a:spcBef>
                <a:spcPts val="0"/>
              </a:spcBef>
              <a:spcAft>
                <a:spcPts val="0"/>
              </a:spcAft>
              <a:defRPr/>
            </a:pPr>
            <a:endParaRPr lang="en-US" dirty="0">
              <a:latin typeface="+mn-lt"/>
              <a:cs typeface="+mn-cs"/>
            </a:endParaRPr>
          </a:p>
        </p:txBody>
      </p:sp>
      <p:sp>
        <p:nvSpPr>
          <p:cNvPr id="121" name="TextBox 120"/>
          <p:cNvSpPr txBox="1"/>
          <p:nvPr/>
        </p:nvSpPr>
        <p:spPr>
          <a:xfrm>
            <a:off x="914400" y="4050268"/>
            <a:ext cx="3886200" cy="369332"/>
          </a:xfrm>
          <a:prstGeom prst="rect">
            <a:avLst/>
          </a:prstGeom>
          <a:noFill/>
        </p:spPr>
        <p:txBody>
          <a:bodyPr wrap="square" rtlCol="0">
            <a:spAutoFit/>
          </a:bodyPr>
          <a:lstStyle/>
          <a:p>
            <a:pPr algn="ctr" defTabSz="914400">
              <a:buNone/>
            </a:pPr>
            <a:r>
              <a:rPr lang="en-US" b="1" i="0">
                <a:latin typeface="Segoe"/>
                <a:ea typeface="+mn-ea"/>
                <a:cs typeface="Arial"/>
              </a:rPr>
              <a:t>Extensões agrupadas com IIS 7.5</a:t>
            </a:r>
          </a:p>
        </p:txBody>
      </p:sp>
      <p:sp>
        <p:nvSpPr>
          <p:cNvPr id="122" name="TextBox 121"/>
          <p:cNvSpPr txBox="1"/>
          <p:nvPr/>
        </p:nvSpPr>
        <p:spPr>
          <a:xfrm>
            <a:off x="2133600" y="5341203"/>
            <a:ext cx="3886200" cy="830997"/>
          </a:xfrm>
          <a:prstGeom prst="rect">
            <a:avLst/>
          </a:prstGeom>
          <a:noFill/>
        </p:spPr>
        <p:txBody>
          <a:bodyPr wrap="square" rtlCol="0">
            <a:spAutoFit/>
          </a:bodyPr>
          <a:lstStyle/>
          <a:p>
            <a:pPr algn="ctr" defTabSz="914400">
              <a:buNone/>
            </a:pPr>
            <a:r>
              <a:rPr lang="pt-BR" sz="1600" b="1" i="0" smtClean="0">
                <a:latin typeface="Segoe"/>
                <a:ea typeface="+mn-ea"/>
                <a:cs typeface="Arial"/>
              </a:rPr>
              <a:t>Provedor</a:t>
            </a:r>
            <a:r>
              <a:rPr lang="pt-BR" sz="1600" b="1" i="0" smtClean="0">
                <a:latin typeface="Segoe"/>
                <a:ea typeface="+mn-ea"/>
                <a:cs typeface="Arial"/>
              </a:rPr>
              <a:t> do </a:t>
            </a:r>
            <a:r>
              <a:rPr lang="pt-BR" sz="1600" b="1" i="0" smtClean="0">
                <a:latin typeface="Segoe"/>
                <a:ea typeface="+mn-ea"/>
                <a:cs typeface="Arial"/>
              </a:rPr>
              <a:t>PowerShell</a:t>
            </a:r>
            <a:r>
              <a:rPr lang="pt-BR" sz="1600" b="1" i="0" smtClean="0">
                <a:latin typeface="Segoe"/>
                <a:ea typeface="+mn-ea"/>
                <a:cs typeface="Arial"/>
              </a:rPr>
              <a:t>, publicação </a:t>
            </a:r>
            <a:r>
              <a:rPr lang="pt-BR" sz="1600" b="1" i="0" smtClean="0">
                <a:latin typeface="Segoe"/>
                <a:ea typeface="+mn-ea"/>
                <a:cs typeface="Arial"/>
              </a:rPr>
              <a:t>FTP</a:t>
            </a:r>
            <a:r>
              <a:rPr lang="pt-BR" sz="1600" b="1" i="0" smtClean="0">
                <a:latin typeface="Segoe"/>
                <a:ea typeface="+mn-ea"/>
                <a:cs typeface="Arial"/>
              </a:rPr>
              <a:t>, publicação WebDAV e novos módulos do IIS Administration </a:t>
            </a:r>
            <a:r>
              <a:rPr lang="pt-BR" sz="1600" b="1" i="0" smtClean="0">
                <a:latin typeface="Segoe"/>
                <a:ea typeface="+mn-ea"/>
                <a:cs typeface="Arial"/>
              </a:rPr>
              <a:t>Pack</a:t>
            </a:r>
            <a:endParaRPr lang="pt-BR" sz="1600" b="1" i="0">
              <a:latin typeface="Segoe"/>
              <a:ea typeface="+mn-ea"/>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1500"/>
                            </p:stCondLst>
                            <p:childTnLst>
                              <p:par>
                                <p:cTn id="34" presetID="35" presetClass="path" presetSubtype="0" accel="50000" decel="50000" fill="hold" grpId="0" nodeType="afterEffect">
                                  <p:stCondLst>
                                    <p:cond delay="0"/>
                                  </p:stCondLst>
                                  <p:childTnLst>
                                    <p:animMotion origin="layout" path="M 1.11111E-6 -2.59259E-6 L -0.49514 0.0956 " pathEditMode="relative" rAng="0" ptsTypes="AA">
                                      <p:cBhvr>
                                        <p:cTn id="35" dur="1000" fill="hold"/>
                                        <p:tgtEl>
                                          <p:spTgt spid="50"/>
                                        </p:tgtEl>
                                        <p:attrNameLst>
                                          <p:attrName>ppt_x</p:attrName>
                                          <p:attrName>ppt_y</p:attrName>
                                        </p:attrNameLst>
                                      </p:cBhvr>
                                      <p:rCtr x="-248" y="48"/>
                                    </p:animMotion>
                                  </p:childTnLst>
                                </p:cTn>
                              </p:par>
                            </p:childTnLst>
                          </p:cTn>
                        </p:par>
                        <p:par>
                          <p:cTn id="36" fill="hold">
                            <p:stCondLst>
                              <p:cond delay="2500"/>
                            </p:stCondLst>
                            <p:childTnLst>
                              <p:par>
                                <p:cTn id="37" presetID="35" presetClass="path" presetSubtype="0" accel="50000" decel="50000" fill="hold" nodeType="afterEffect">
                                  <p:stCondLst>
                                    <p:cond delay="0"/>
                                  </p:stCondLst>
                                  <p:childTnLst>
                                    <p:animMotion origin="layout" path="M -2.22222E-6 1.85185E-6 L -0.50347 -0.25996 " pathEditMode="relative" rAng="0" ptsTypes="AA">
                                      <p:cBhvr>
                                        <p:cTn id="38" dur="1000" fill="hold"/>
                                        <p:tgtEl>
                                          <p:spTgt spid="49"/>
                                        </p:tgtEl>
                                        <p:attrNameLst>
                                          <p:attrName>ppt_x</p:attrName>
                                          <p:attrName>ppt_y</p:attrName>
                                        </p:attrNameLst>
                                      </p:cBhvr>
                                      <p:rCtr x="-252" y="-130"/>
                                    </p:animMotion>
                                  </p:childTnLst>
                                </p:cTn>
                              </p:par>
                            </p:childTnLst>
                          </p:cTn>
                        </p:par>
                        <p:par>
                          <p:cTn id="39" fill="hold">
                            <p:stCondLst>
                              <p:cond delay="3500"/>
                            </p:stCondLst>
                            <p:childTnLst>
                              <p:par>
                                <p:cTn id="40" presetID="35" presetClass="path" presetSubtype="0" accel="50000" decel="50000" fill="hold" grpId="1" nodeType="afterEffect">
                                  <p:stCondLst>
                                    <p:cond delay="0"/>
                                  </p:stCondLst>
                                  <p:childTnLst>
                                    <p:animMotion origin="layout" path="M -2.22222E-6 -4.81481E-6 L -0.22847 -0.42662 " pathEditMode="relative" rAng="0" ptsTypes="AA">
                                      <p:cBhvr>
                                        <p:cTn id="41" dur="1000" fill="hold"/>
                                        <p:tgtEl>
                                          <p:spTgt spid="52"/>
                                        </p:tgtEl>
                                        <p:attrNameLst>
                                          <p:attrName>ppt_x</p:attrName>
                                          <p:attrName>ppt_y</p:attrName>
                                        </p:attrNameLst>
                                      </p:cBhvr>
                                      <p:rCtr x="-114" y="-213"/>
                                    </p:animMotion>
                                  </p:childTnLst>
                                </p:cTn>
                              </p:par>
                            </p:childTnLst>
                          </p:cTn>
                        </p:par>
                        <p:par>
                          <p:cTn id="42" fill="hold">
                            <p:stCondLst>
                              <p:cond delay="4500"/>
                            </p:stCondLst>
                            <p:childTnLst>
                              <p:par>
                                <p:cTn id="43" presetID="53" presetClass="exit" presetSubtype="0" fill="hold" nodeType="afterEffect">
                                  <p:stCondLst>
                                    <p:cond delay="0"/>
                                  </p:stCondLst>
                                  <p:childTnLst>
                                    <p:anim calcmode="lin" valueType="num">
                                      <p:cBhvr>
                                        <p:cTn id="44" dur="500"/>
                                        <p:tgtEl>
                                          <p:spTgt spid="4"/>
                                        </p:tgtEl>
                                        <p:attrNameLst>
                                          <p:attrName>ppt_w</p:attrName>
                                        </p:attrNameLst>
                                      </p:cBhvr>
                                      <p:tavLst>
                                        <p:tav tm="0">
                                          <p:val>
                                            <p:strVal val="ppt_w"/>
                                          </p:val>
                                        </p:tav>
                                        <p:tav tm="100000">
                                          <p:val>
                                            <p:fltVal val="0"/>
                                          </p:val>
                                        </p:tav>
                                      </p:tavLst>
                                    </p:anim>
                                    <p:anim calcmode="lin" valueType="num">
                                      <p:cBhvr>
                                        <p:cTn id="45" dur="500"/>
                                        <p:tgtEl>
                                          <p:spTgt spid="4"/>
                                        </p:tgtEl>
                                        <p:attrNameLst>
                                          <p:attrName>ppt_h</p:attrName>
                                        </p:attrNameLst>
                                      </p:cBhvr>
                                      <p:tavLst>
                                        <p:tav tm="0">
                                          <p:val>
                                            <p:strVal val="ppt_h"/>
                                          </p:val>
                                        </p:tav>
                                        <p:tav tm="100000">
                                          <p:val>
                                            <p:fltVal val="0"/>
                                          </p:val>
                                        </p:tav>
                                      </p:tavLst>
                                    </p:anim>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53" presetClass="exit" presetSubtype="0" fill="hold" nodeType="with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fltVal val="0"/>
                                          </p:val>
                                        </p:tav>
                                      </p:tavLst>
                                    </p:anim>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3"/>
                                        </p:tgtEl>
                                        <p:attrNameLst>
                                          <p:attrName>ppt_w</p:attrName>
                                        </p:attrNameLst>
                                      </p:cBhvr>
                                      <p:tavLst>
                                        <p:tav tm="0">
                                          <p:val>
                                            <p:strVal val="ppt_w"/>
                                          </p:val>
                                        </p:tav>
                                        <p:tav tm="100000">
                                          <p:val>
                                            <p:fltVal val="0"/>
                                          </p:val>
                                        </p:tav>
                                      </p:tavLst>
                                    </p:anim>
                                    <p:anim calcmode="lin" valueType="num">
                                      <p:cBhvr>
                                        <p:cTn id="55" dur="500"/>
                                        <p:tgtEl>
                                          <p:spTgt spid="3"/>
                                        </p:tgtEl>
                                        <p:attrNameLst>
                                          <p:attrName>ppt_h</p:attrName>
                                        </p:attrNameLst>
                                      </p:cBhvr>
                                      <p:tavLst>
                                        <p:tav tm="0">
                                          <p:val>
                                            <p:strVal val="ppt_h"/>
                                          </p:val>
                                        </p:tav>
                                        <p:tav tm="100000">
                                          <p:val>
                                            <p:fltVal val="0"/>
                                          </p:val>
                                        </p:tav>
                                      </p:tavLst>
                                    </p:anim>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fade">
                                      <p:cBhvr>
                                        <p:cTn id="62" dur="500"/>
                                        <p:tgtEl>
                                          <p:spTgt spid="1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500"/>
                                        <p:tgtEl>
                                          <p:spTgt spid="1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500"/>
                                        <p:tgtEl>
                                          <p:spTgt spid="1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500"/>
                                        <p:tgtEl>
                                          <p:spTgt spid="1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fade">
                                      <p:cBhvr>
                                        <p:cTn id="77" dur="500"/>
                                        <p:tgtEl>
                                          <p:spTgt spid="1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child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122"/>
                                        </p:tgtEl>
                                        <p:attrNameLst>
                                          <p:attrName>style.visibility</p:attrName>
                                        </p:attrNameLst>
                                      </p:cBhvr>
                                      <p:to>
                                        <p:strVal val="visible"/>
                                      </p:to>
                                    </p:set>
                                    <p:anim calcmode="lin" valueType="num">
                                      <p:cBhvr>
                                        <p:cTn id="93" dur="500" fill="hold"/>
                                        <p:tgtEl>
                                          <p:spTgt spid="122"/>
                                        </p:tgtEl>
                                        <p:attrNameLst>
                                          <p:attrName>ppt_w</p:attrName>
                                        </p:attrNameLst>
                                      </p:cBhvr>
                                      <p:tavLst>
                                        <p:tav tm="0">
                                          <p:val>
                                            <p:fltVal val="0"/>
                                          </p:val>
                                        </p:tav>
                                        <p:tav tm="100000">
                                          <p:val>
                                            <p:strVal val="#ppt_w"/>
                                          </p:val>
                                        </p:tav>
                                      </p:tavLst>
                                    </p:anim>
                                    <p:anim calcmode="lin" valueType="num">
                                      <p:cBhvr>
                                        <p:cTn id="94" dur="500" fill="hold"/>
                                        <p:tgtEl>
                                          <p:spTgt spid="122"/>
                                        </p:tgtEl>
                                        <p:attrNameLst>
                                          <p:attrName>ppt_h</p:attrName>
                                        </p:attrNameLst>
                                      </p:cBhvr>
                                      <p:tavLst>
                                        <p:tav tm="0">
                                          <p:val>
                                            <p:fltVal val="0"/>
                                          </p:val>
                                        </p:tav>
                                        <p:tav tm="100000">
                                          <p:val>
                                            <p:strVal val="#ppt_h"/>
                                          </p:val>
                                        </p:tav>
                                      </p:tavLst>
                                    </p:anim>
                                    <p:animEffect transition="in" filter="fade">
                                      <p:cBhvr>
                                        <p:cTn id="95" dur="500"/>
                                        <p:tgtEl>
                                          <p:spTgt spid="122"/>
                                        </p:tgtEl>
                                      </p:cBhvr>
                                    </p:animEffect>
                                  </p:childTnLst>
                                </p:cTn>
                              </p:par>
                            </p:childTnLst>
                          </p:cTn>
                        </p:par>
                        <p:par>
                          <p:cTn id="96" fill="hold">
                            <p:stCondLst>
                              <p:cond delay="1500"/>
                            </p:stCondLst>
                            <p:childTnLst>
                              <p:par>
                                <p:cTn id="97" presetID="1" presetClass="entr" presetSubtype="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7" grpId="0" animBg="1"/>
      <p:bldP spid="52" grpId="0" animBg="1"/>
      <p:bldP spid="52" grpId="1" animBg="1"/>
      <p:bldP spid="100" grpId="0"/>
      <p:bldP spid="50" grpId="0" animBg="1"/>
      <p:bldP spid="49" grpId="0" animBg="1"/>
      <p:bldP spid="111" grpId="0"/>
      <p:bldP spid="112" grpId="0" animBg="1"/>
      <p:bldP spid="113" grpId="0" animBg="1"/>
      <p:bldP spid="114" grpId="0" animBg="1"/>
      <p:bldP spid="115" grpId="0" animBg="1"/>
      <p:bldP spid="116" grpId="0" animBg="1"/>
      <p:bldP spid="118" grpId="0" animBg="1"/>
      <p:bldP spid="121" grpId="0"/>
      <p:bldP spid="1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Extensões do IIS 7.0 Disponíveis</a:t>
            </a:r>
          </a:p>
        </p:txBody>
      </p:sp>
      <p:graphicFrame>
        <p:nvGraphicFramePr>
          <p:cNvPr id="9" name="Table 8"/>
          <p:cNvGraphicFramePr>
            <a:graphicFrameLocks noGrp="1"/>
          </p:cNvGraphicFramePr>
          <p:nvPr/>
        </p:nvGraphicFramePr>
        <p:xfrm>
          <a:off x="464457" y="1039604"/>
          <a:ext cx="8371198" cy="5034087"/>
        </p:xfrm>
        <a:graphic>
          <a:graphicData uri="http://schemas.openxmlformats.org/drawingml/2006/table">
            <a:tbl>
              <a:tblPr firstRow="1" bandRow="1">
                <a:effectLst>
                  <a:outerShdw blurRad="50800" dist="38100" dir="2700000" algn="tl" rotWithShape="0">
                    <a:prstClr val="black">
                      <a:alpha val="40000"/>
                    </a:prstClr>
                  </a:outerShdw>
                </a:effectLst>
                <a:tableStyleId>{72833802-FEF1-4C79-8D5D-14CF1EAF98D9}</a:tableStyleId>
              </a:tblPr>
              <a:tblGrid>
                <a:gridCol w="5232979"/>
                <a:gridCol w="1066995"/>
                <a:gridCol w="1066079"/>
                <a:gridCol w="1005145"/>
              </a:tblGrid>
              <a:tr h="408196">
                <a:tc>
                  <a:txBody>
                    <a:bodyPr/>
                    <a:lstStyle/>
                    <a:p>
                      <a:pPr algn="l">
                        <a:buNone/>
                      </a:pPr>
                      <a:r>
                        <a:rPr lang="en-US" sz="2000" b="0" i="0" dirty="0" err="1">
                          <a:effectLst>
                            <a:outerShdw blurRad="50800" dist="38100" dir="2700000" algn="tl">
                              <a:prstClr val="black">
                                <a:alpha val="40000"/>
                              </a:prstClr>
                            </a:outerShdw>
                          </a:effectLst>
                          <a:latin typeface="Arial"/>
                          <a:ea typeface="+mn-ea"/>
                          <a:cs typeface="Arial"/>
                        </a:rPr>
                        <a:t>Extensão</a:t>
                      </a:r>
                      <a:endParaRPr lang="en-US" sz="2000" b="0" i="0" dirty="0">
                        <a:effectLst>
                          <a:outerShdw blurRad="50800" dist="38100" dir="2700000" algn="tl">
                            <a:prstClr val="black">
                              <a:alpha val="40000"/>
                            </a:prstClr>
                          </a:outerShdw>
                        </a:effectLst>
                        <a:latin typeface="Arial"/>
                        <a:ea typeface="+mn-ea"/>
                        <a:cs typeface="Arial"/>
                      </a:endParaRPr>
                    </a:p>
                  </a:txBody>
                  <a:tcPr>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c>
                  <a:txBody>
                    <a:bodyPr/>
                    <a:lstStyle/>
                    <a:p>
                      <a:pPr algn="ctr">
                        <a:buNone/>
                      </a:pPr>
                      <a:r>
                        <a:rPr lang="en-US" sz="2000" b="0" i="0">
                          <a:effectLst>
                            <a:outerShdw blurRad="50800" dist="38100" dir="2700000" algn="tl">
                              <a:prstClr val="black">
                                <a:alpha val="40000"/>
                              </a:prstClr>
                            </a:outerShdw>
                          </a:effectLst>
                          <a:latin typeface="Arial"/>
                          <a:ea typeface="+mn-ea"/>
                          <a:cs typeface="Arial"/>
                        </a:rPr>
                        <a:t>RTW</a:t>
                      </a:r>
                    </a:p>
                  </a:txBody>
                  <a:tcPr>
                    <a:lnB w="952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c>
                  <a:txBody>
                    <a:bodyPr/>
                    <a:lstStyle/>
                    <a:p>
                      <a:pPr algn="ctr">
                        <a:buNone/>
                      </a:pPr>
                      <a:r>
                        <a:rPr lang="en-US" sz="2000" b="0" i="0">
                          <a:effectLst>
                            <a:outerShdw blurRad="50800" dist="38100" dir="2700000" algn="tl">
                              <a:prstClr val="black">
                                <a:alpha val="40000"/>
                              </a:prstClr>
                            </a:outerShdw>
                          </a:effectLst>
                          <a:latin typeface="Arial"/>
                          <a:ea typeface="+mn-ea"/>
                          <a:cs typeface="Arial"/>
                        </a:rPr>
                        <a:t>Beta</a:t>
                      </a:r>
                    </a:p>
                  </a:txBody>
                  <a:tcPr>
                    <a:lnB w="952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c>
                  <a:txBody>
                    <a:bodyPr/>
                    <a:lstStyle/>
                    <a:p>
                      <a:pPr algn="ctr">
                        <a:buNone/>
                      </a:pPr>
                      <a:r>
                        <a:rPr lang="en-US" sz="2000" b="0" i="0" dirty="0" err="1" smtClean="0">
                          <a:effectLst>
                            <a:outerShdw blurRad="50800" dist="38100" dir="2700000" algn="tl">
                              <a:prstClr val="black">
                                <a:alpha val="40000"/>
                              </a:prstClr>
                            </a:outerShdw>
                          </a:effectLst>
                          <a:latin typeface="Arial"/>
                          <a:ea typeface="+mn-ea"/>
                          <a:cs typeface="Arial"/>
                        </a:rPr>
                        <a:t>Futuro</a:t>
                      </a:r>
                      <a:endParaRPr lang="en-US" sz="2000" b="0" i="0" dirty="0">
                        <a:effectLst>
                          <a:outerShdw blurRad="50800" dist="38100" dir="2700000" algn="tl">
                            <a:prstClr val="black">
                              <a:alpha val="40000"/>
                            </a:prstClr>
                          </a:outerShdw>
                        </a:effectLst>
                        <a:latin typeface="Arial"/>
                        <a:ea typeface="+mn-ea"/>
                        <a:cs typeface="Arial"/>
                      </a:endParaRPr>
                    </a:p>
                  </a:txBody>
                  <a:tcPr>
                    <a:lnB w="952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70000">
                          <a:schemeClr val="accent2">
                            <a:lumMod val="75000"/>
                          </a:schemeClr>
                        </a:gs>
                        <a:gs pos="100000">
                          <a:srgbClr val="008000"/>
                        </a:gs>
                      </a:gsLst>
                      <a:path path="circle">
                        <a:fillToRect l="100000" t="100000"/>
                      </a:path>
                    </a:gradFill>
                  </a:tcPr>
                </a:tc>
              </a:tr>
              <a:tr h="333095">
                <a:tc>
                  <a:txBody>
                    <a:bodyPr/>
                    <a:lstStyle/>
                    <a:p>
                      <a:pPr algn="l">
                        <a:buNone/>
                      </a:pPr>
                      <a:r>
                        <a:rPr lang="en-US" sz="1700" b="0" i="0">
                          <a:latin typeface="Arial"/>
                          <a:ea typeface="+mn-ea"/>
                          <a:cs typeface="Arial"/>
                        </a:rPr>
                        <a:t>Serviço de Publicação FTP para IIS 7.0</a:t>
                      </a:r>
                    </a:p>
                  </a:txBody>
                  <a:tcPr marT="18288" marB="18288">
                    <a:lnR w="9525"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no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WebDAV para IIS 7.0</a:t>
                      </a:r>
                    </a:p>
                  </a:txBody>
                  <a:tcPr marT="18288" marB="18288">
                    <a:lnR w="952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IIS</a:t>
                      </a:r>
                      <a:r>
                        <a:rPr lang="en-US" sz="1700" b="0" i="0" baseline="0">
                          <a:latin typeface="Arial"/>
                          <a:ea typeface="+mn-ea"/>
                          <a:cs typeface="Arial"/>
                        </a:rPr>
                        <a:t> 7.0 Manager para Administração Remota</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IIS 7.0 Administration Pack</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Provedor do Windows</a:t>
                      </a:r>
                      <a:r>
                        <a:rPr lang="en-US" sz="1700" b="0" i="0" baseline="0">
                          <a:latin typeface="Arial"/>
                          <a:ea typeface="+mn-ea"/>
                          <a:cs typeface="Arial"/>
                        </a:rPr>
                        <a:t> PowerShell para IIS 7.0</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URL Rewriter</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Verificação de URL</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Listas de Reprodução da Web</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Otimização de Taxa de Bits</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Roteamento de Solicitação de</a:t>
                      </a:r>
                      <a:r>
                        <a:rPr lang="en-US" sz="1700" b="0" i="0" baseline="0">
                          <a:latin typeface="Arial"/>
                          <a:ea typeface="+mn-ea"/>
                          <a:cs typeface="Arial"/>
                        </a:rPr>
                        <a:t> Aplicação</a:t>
                      </a:r>
                    </a:p>
                  </a:txBody>
                  <a:tcPr marT="18288" marB="18288">
                    <a:lnR w="9525" cap="flat" cmpd="sng" algn="ctr">
                      <a:solidFill>
                        <a:schemeClr val="accent2">
                          <a:lumMod val="75000"/>
                        </a:schemeClr>
                      </a:solidFill>
                      <a:prstDash val="solid"/>
                      <a:round/>
                      <a:headEnd type="none" w="med" len="med"/>
                      <a:tailEnd type="none" w="med" len="med"/>
                    </a:lnR>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Ferramenta de Implantação da Web</a:t>
                      </a:r>
                    </a:p>
                  </a:txBody>
                  <a:tcPr marT="18288" marB="18288">
                    <a:lnR w="9525" cap="flat" cmpd="sng" algn="ctr">
                      <a:solidFill>
                        <a:schemeClr val="accent2">
                          <a:lumMod val="75000"/>
                        </a:schemeClr>
                      </a:solidFill>
                      <a:prstDash val="solid"/>
                      <a:round/>
                      <a:headEnd type="none" w="med" len="med"/>
                      <a:tailEnd type="none" w="med" len="med"/>
                    </a:lnR>
                    <a:lnB w="9525" cap="flat" cmpd="sng" algn="ctr">
                      <a:solidFill>
                        <a:schemeClr val="accent2">
                          <a:lumMod val="75000"/>
                        </a:schemeClr>
                      </a:solidFill>
                      <a:prstDash val="solid"/>
                      <a:round/>
                      <a:headEnd type="none" w="med" len="med"/>
                      <a:tailEnd type="none" w="med" len="med"/>
                    </a:lnB>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Gerenciador</a:t>
                      </a:r>
                      <a:r>
                        <a:rPr lang="en-US" sz="1700" b="0" i="0" baseline="0">
                          <a:latin typeface="Arial"/>
                          <a:ea typeface="+mn-ea"/>
                          <a:cs typeface="Arial"/>
                        </a:rPr>
                        <a:t> de Banco de Dados</a:t>
                      </a:r>
                    </a:p>
                  </a:txBody>
                  <a:tcPr marT="18288" marB="18288">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333095">
                <a:tc>
                  <a:txBody>
                    <a:bodyPr/>
                    <a:lstStyle/>
                    <a:p>
                      <a:pPr algn="l">
                        <a:buNone/>
                      </a:pPr>
                      <a:r>
                        <a:rPr lang="en-US" sz="1700" b="0" i="0">
                          <a:latin typeface="Arial"/>
                          <a:ea typeface="+mn-ea"/>
                          <a:cs typeface="Arial"/>
                        </a:rPr>
                        <a:t>Web Platform Installer</a:t>
                      </a:r>
                    </a:p>
                  </a:txBody>
                  <a:tcPr marT="18288" marB="18288">
                    <a:lnR w="9525" cap="flat" cmpd="sng" algn="ctr">
                      <a:solidFill>
                        <a:schemeClr val="accent2">
                          <a:lumMod val="75000"/>
                        </a:schemeClr>
                      </a:solidFill>
                      <a:prstDash val="solid"/>
                      <a:round/>
                      <a:headEnd type="none" w="med" len="med"/>
                      <a:tailEnd type="none" w="med" len="med"/>
                    </a:lnR>
                    <a:lnB w="9525" cap="flat" cmpd="sng" algn="ctr">
                      <a:solidFill>
                        <a:schemeClr val="accent2">
                          <a:lumMod val="75000"/>
                        </a:schemeClr>
                      </a:solidFill>
                      <a:prstDash val="solid"/>
                      <a:round/>
                      <a:headEnd type="none" w="med" len="med"/>
                      <a:tailEnd type="none" w="med" len="med"/>
                    </a:lnB>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205510">
                <a:tc>
                  <a:txBody>
                    <a:bodyPr/>
                    <a:lstStyle/>
                    <a:p>
                      <a:pPr algn="l">
                        <a:buNone/>
                      </a:pPr>
                      <a:r>
                        <a:rPr lang="en-US" sz="1700" b="0" i="0">
                          <a:latin typeface="Arial"/>
                          <a:ea typeface="+mn-ea"/>
                          <a:cs typeface="Arial"/>
                        </a:rPr>
                        <a:t>We</a:t>
                      </a:r>
                      <a:r>
                        <a:rPr lang="en-US" sz="1700" b="0" i="0" baseline="0">
                          <a:latin typeface="Arial"/>
                          <a:ea typeface="+mn-ea"/>
                          <a:cs typeface="Arial"/>
                        </a:rPr>
                        <a:t>b Application Installer</a:t>
                      </a:r>
                    </a:p>
                  </a:txBody>
                  <a:tcPr marT="18288" marB="18288">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a:lnSpc>
                          <a:spcPct val="100000"/>
                        </a:lnSpc>
                        <a:spcBef>
                          <a:spcPts val="0"/>
                        </a:spcBef>
                        <a:spcAft>
                          <a:spcPts val="0"/>
                        </a:spcAft>
                        <a:buNone/>
                      </a:pPr>
                      <a:r>
                        <a:rPr lang="en-US" sz="1700" b="0" i="0">
                          <a:effectLst>
                            <a:outerShdw blurRad="50800" dist="38100" dir="2700000" algn="tl">
                              <a:prstClr val="black">
                                <a:alpha val="40000"/>
                              </a:prstClr>
                            </a:outerShdw>
                          </a:effectLst>
                          <a:latin typeface="Arial"/>
                          <a:ea typeface="+mn-ea"/>
                          <a:cs typeface="Arial"/>
                          <a:sym typeface="Wingdings"/>
                        </a:rPr>
                        <a:t></a:t>
                      </a: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endParaRPr lang="en-US" sz="1700" dirty="0">
                        <a:ln>
                          <a:noFill/>
                        </a:ln>
                        <a:solidFill>
                          <a:sysClr val="windowText" lastClr="000000"/>
                        </a:solidFill>
                        <a:effectLst>
                          <a:outerShdw blurRad="50800" dist="38100" dir="2700000" algn="tl" rotWithShape="0">
                            <a:prstClr val="black">
                              <a:alpha val="40000"/>
                            </a:prstClr>
                          </a:outerShdw>
                        </a:effectLst>
                      </a:endParaRPr>
                    </a:p>
                  </a:txBody>
                  <a:tcPr marT="18288" marB="18288">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ransition advClick="0" advTm="15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urses\Wadeware\2008_09_12 Windows 2008 R2 Marketing Collateral project\Scale_relia.png"/>
          <p:cNvPicPr>
            <a:picLocks noChangeAspect="1" noChangeArrowheads="1"/>
          </p:cNvPicPr>
          <p:nvPr/>
        </p:nvPicPr>
        <p:blipFill>
          <a:blip r:embed="rId3"/>
          <a:srcRect/>
          <a:stretch>
            <a:fillRect/>
          </a:stretch>
        </p:blipFill>
        <p:spPr bwMode="auto">
          <a:xfrm>
            <a:off x="0" y="660400"/>
            <a:ext cx="5499100" cy="6057900"/>
          </a:xfrm>
          <a:prstGeom prst="rect">
            <a:avLst/>
          </a:prstGeom>
          <a:noFill/>
        </p:spPr>
      </p:pic>
      <p:sp>
        <p:nvSpPr>
          <p:cNvPr id="5" name="Title 4"/>
          <p:cNvSpPr>
            <a:spLocks noGrp="1"/>
          </p:cNvSpPr>
          <p:nvPr>
            <p:ph type="ctrTitle"/>
          </p:nvPr>
        </p:nvSpPr>
        <p:spPr>
          <a:xfrm>
            <a:off x="4777426" y="88488"/>
            <a:ext cx="4115858" cy="1523494"/>
          </a:xfrm>
        </p:spPr>
        <p:txBody>
          <a:bodyPr/>
          <a:lstStyle/>
          <a:p>
            <a:pPr algn="r"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Escalabilidade e Confiabilidade</a:t>
            </a:r>
          </a:p>
        </p:txBody>
      </p:sp>
      <p:sp>
        <p:nvSpPr>
          <p:cNvPr id="8" name="TextBox 7"/>
          <p:cNvSpPr txBox="1"/>
          <p:nvPr/>
        </p:nvSpPr>
        <p:spPr>
          <a:xfrm flipH="1">
            <a:off x="3900603" y="2756511"/>
            <a:ext cx="4992681" cy="1938992"/>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buNone/>
            </a:pPr>
            <a:r>
              <a:rPr lang="en-US" sz="4000" b="1" i="0">
                <a:solidFill>
                  <a:srgbClr val="FFFFFF"/>
                </a:solidFill>
                <a:effectLst>
                  <a:outerShdw blurRad="50800" dist="38100" dir="2700000" algn="tl">
                    <a:srgbClr val="000000">
                      <a:alpha val="40000"/>
                    </a:srgbClr>
                  </a:outerShdw>
                </a:effectLst>
                <a:latin typeface="Segoe"/>
                <a:ea typeface="+mn-ea"/>
                <a:cs typeface="Arial"/>
              </a:rPr>
              <a:t>Base Sólida para Cargas de Trabalho Corporativas</a:t>
            </a:r>
          </a:p>
        </p:txBody>
      </p:sp>
    </p:spTree>
  </p:cSld>
  <p:clrMapOvr>
    <a:masterClrMapping/>
  </p:clrMapOvr>
  <p:transition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5"/>
          <p:cNvSpPr>
            <a:spLocks noGrp="1"/>
          </p:cNvSpPr>
          <p:nvPr>
            <p:ph type="title"/>
          </p:nvPr>
        </p:nvSpPr>
        <p:spPr/>
        <p:txBody>
          <a:bodyPr/>
          <a:lstStyle/>
          <a:p>
            <a:pPr algn="l" defTabSz="914400">
              <a:lnSpc>
                <a:spcPct val="90000"/>
              </a:lnSpc>
              <a:spcBef>
                <a:spcPts val="0"/>
              </a:spcBef>
              <a:spcAft>
                <a:spcPts val="0"/>
              </a:spcAft>
              <a:buNone/>
            </a:pPr>
            <a:r>
              <a:rPr lang="en-US" sz="3600" b="0" i="0" spc="-150">
                <a:effectLst>
                  <a:outerShdw blurRad="50800" dist="38100" dir="2700000" algn="tl">
                    <a:prstClr val="black">
                      <a:alpha val="40000"/>
                    </a:prstClr>
                  </a:outerShdw>
                </a:effectLst>
                <a:latin typeface="Segoe"/>
                <a:ea typeface="+mn-ea"/>
                <a:cs typeface="Arial"/>
              </a:rPr>
              <a:t>Visão Geral</a:t>
            </a:r>
          </a:p>
        </p:txBody>
      </p:sp>
      <p:sp>
        <p:nvSpPr>
          <p:cNvPr id="8" name="Pentagon 7"/>
          <p:cNvSpPr/>
          <p:nvPr/>
        </p:nvSpPr>
        <p:spPr bwMode="auto">
          <a:xfrm flipH="1">
            <a:off x="304800" y="1433798"/>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Desempenho e Escalabilidade</a:t>
            </a:r>
          </a:p>
        </p:txBody>
      </p:sp>
      <p:sp>
        <p:nvSpPr>
          <p:cNvPr id="9" name="Pentagon 8"/>
          <p:cNvSpPr/>
          <p:nvPr/>
        </p:nvSpPr>
        <p:spPr bwMode="auto">
          <a:xfrm flipH="1">
            <a:off x="304800" y="2071402"/>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Arial"/>
                <a:ea typeface="+mn-ea"/>
                <a:cs typeface="Arial"/>
              </a:rPr>
              <a:t>Clustering de Failover do Server 2008 R2</a:t>
            </a:r>
          </a:p>
        </p:txBody>
      </p:sp>
      <p:sp>
        <p:nvSpPr>
          <p:cNvPr id="10" name="Pentagon 9"/>
          <p:cNvSpPr/>
          <p:nvPr/>
        </p:nvSpPr>
        <p:spPr bwMode="auto">
          <a:xfrm flipH="1">
            <a:off x="304800" y="2667000"/>
            <a:ext cx="8839200" cy="519398"/>
          </a:xfrm>
          <a:prstGeom prst="homePlate">
            <a:avLst/>
          </a:prstGeom>
          <a:gradFill>
            <a:gsLst>
              <a:gs pos="0">
                <a:schemeClr val="accent1">
                  <a:lumMod val="20000"/>
                  <a:lumOff val="80000"/>
                </a:schemeClr>
              </a:gs>
              <a:gs pos="42000">
                <a:schemeClr val="accent1">
                  <a:lumMod val="60000"/>
                  <a:lumOff val="40000"/>
                </a:schemeClr>
              </a:gs>
              <a:gs pos="70000">
                <a:schemeClr val="accent1"/>
              </a:gs>
              <a:gs pos="99000">
                <a:schemeClr val="accent1">
                  <a:lumMod val="75000"/>
                </a:scheme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Blip>
                <a:blip r:embed="rId3"/>
              </a:buBlip>
            </a:pPr>
            <a:r>
              <a:rPr lang="en-US" sz="3200" b="0" i="0">
                <a:latin typeface="Segoe"/>
                <a:ea typeface="+mn-ea"/>
                <a:cs typeface="+mn-cs"/>
              </a:rPr>
              <a:t>Desempenho do Armazenamento</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3600" b="0" i="0" spc="-150">
                <a:effectLst>
                  <a:outerShdw blurRad="50800" dist="38100" dir="2700000" algn="tl">
                    <a:prstClr val="black">
                      <a:alpha val="40000"/>
                    </a:prstClr>
                  </a:outerShdw>
                </a:effectLst>
                <a:latin typeface="Segoe"/>
                <a:ea typeface="+mn-ea"/>
                <a:cs typeface="Arial"/>
              </a:rPr>
              <a:t>Desempenho e Escalabilidade</a:t>
            </a:r>
            <a:br>
              <a:rPr lang="en-US" sz="3600" b="0" i="0" spc="-150">
                <a:effectLst>
                  <a:outerShdw blurRad="50800" dist="38100" dir="2700000" algn="tl">
                    <a:prstClr val="black">
                      <a:alpha val="40000"/>
                    </a:prstClr>
                  </a:outerShdw>
                </a:effectLst>
                <a:latin typeface="Segoe"/>
                <a:ea typeface="+mn-ea"/>
                <a:cs typeface="Arial"/>
              </a:rPr>
            </a:br>
            <a:endParaRPr lang="en-US" sz="3600" b="0" i="0" spc="-150">
              <a:effectLst>
                <a:outerShdw blurRad="50800" dist="38100" dir="2700000" algn="tl">
                  <a:prstClr val="black">
                    <a:alpha val="40000"/>
                  </a:prstClr>
                </a:outerShdw>
              </a:effectLst>
              <a:latin typeface="Segoe"/>
              <a:ea typeface="+mn-ea"/>
              <a:cs typeface="Arial"/>
            </a:endParaRPr>
          </a:p>
        </p:txBody>
      </p:sp>
      <p:pic>
        <p:nvPicPr>
          <p:cNvPr id="1027" name="Picture 3" descr="C:\Courses\Icons Windows Vista\server_transparent.png"/>
          <p:cNvPicPr>
            <a:picLocks noChangeAspect="1" noChangeArrowheads="1"/>
          </p:cNvPicPr>
          <p:nvPr/>
        </p:nvPicPr>
        <p:blipFill>
          <a:blip r:embed="rId3"/>
          <a:srcRect/>
          <a:stretch>
            <a:fillRect/>
          </a:stretch>
        </p:blipFill>
        <p:spPr bwMode="auto">
          <a:xfrm>
            <a:off x="2514600" y="1828800"/>
            <a:ext cx="2941439" cy="4114800"/>
          </a:xfrm>
          <a:prstGeom prst="rect">
            <a:avLst/>
          </a:prstGeom>
          <a:noFill/>
        </p:spPr>
      </p:pic>
      <p:pic>
        <p:nvPicPr>
          <p:cNvPr id="1029" name="Picture 5" descr="C:\Courses\Icons Windows Vista\cmd.exe_skinny"/>
          <p:cNvPicPr>
            <a:picLocks noChangeAspect="1" noChangeArrowheads="1"/>
          </p:cNvPicPr>
          <p:nvPr/>
        </p:nvPicPr>
        <p:blipFill>
          <a:blip r:embed="rId4"/>
          <a:srcRect/>
          <a:stretch>
            <a:fillRect/>
          </a:stretch>
        </p:blipFill>
        <p:spPr bwMode="auto">
          <a:xfrm>
            <a:off x="3670300" y="3429000"/>
            <a:ext cx="2209800" cy="927249"/>
          </a:xfrm>
          <a:prstGeom prst="rect">
            <a:avLst/>
          </a:prstGeom>
          <a:noFill/>
        </p:spPr>
      </p:pic>
      <p:pic>
        <p:nvPicPr>
          <p:cNvPr id="38" name="Picture 44" descr="D:\Pennie's documents\MS Image\NEWFeb15\Windows_Vista_Icons_ for_Marketing_use\Server.png"/>
          <p:cNvPicPr>
            <a:picLocks noChangeAspect="1" noChangeArrowheads="1"/>
          </p:cNvPicPr>
          <p:nvPr/>
        </p:nvPicPr>
        <p:blipFill>
          <a:blip r:embed="rId5" cstate="print"/>
          <a:srcRect/>
          <a:stretch>
            <a:fillRect/>
          </a:stretch>
        </p:blipFill>
        <p:spPr bwMode="auto">
          <a:xfrm>
            <a:off x="4083874" y="1600200"/>
            <a:ext cx="1382652" cy="1758520"/>
          </a:xfrm>
          <a:prstGeom prst="rect">
            <a:avLst/>
          </a:prstGeom>
          <a:noFill/>
          <a:ln w="9525">
            <a:noFill/>
            <a:miter lim="800000"/>
            <a:headEnd/>
            <a:tailEnd/>
          </a:ln>
        </p:spPr>
      </p:pic>
      <p:sp>
        <p:nvSpPr>
          <p:cNvPr id="25" name="Rectangular Callout 24"/>
          <p:cNvSpPr/>
          <p:nvPr/>
        </p:nvSpPr>
        <p:spPr bwMode="auto">
          <a:xfrm>
            <a:off x="5334000" y="1752600"/>
            <a:ext cx="2743199" cy="369328"/>
          </a:xfrm>
          <a:prstGeom prst="wedgeRectCallout">
            <a:avLst>
              <a:gd name="adj1" fmla="val -67610"/>
              <a:gd name="adj2" fmla="val 4984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256 Núcleos </a:t>
            </a:r>
            <a:r>
              <a:rPr lang="pt-BR" b="0" i="0" smtClean="0">
                <a:solidFill>
                  <a:srgbClr val="000000"/>
                </a:solidFill>
                <a:effectLst>
                  <a:outerShdw blurRad="38100" dist="38100" dir="2700000" algn="tl">
                    <a:srgbClr val="000000">
                      <a:alpha val="43137"/>
                    </a:srgbClr>
                  </a:outerShdw>
                </a:effectLst>
                <a:latin typeface="Segoe"/>
                <a:ea typeface="+mn-ea"/>
                <a:cs typeface="Arial"/>
              </a:rPr>
              <a:t>Lógicos</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43" name="Rectangular Callout 42"/>
          <p:cNvSpPr/>
          <p:nvPr/>
        </p:nvSpPr>
        <p:spPr bwMode="auto">
          <a:xfrm>
            <a:off x="5715000" y="3200400"/>
            <a:ext cx="2590799" cy="646327"/>
          </a:xfrm>
          <a:prstGeom prst="wedgeRectCallout">
            <a:avLst>
              <a:gd name="adj1" fmla="val -67610"/>
              <a:gd name="adj2" fmla="val 4984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Redução</a:t>
            </a:r>
            <a:r>
              <a:rPr lang="pt-BR" b="0" i="0" smtClean="0">
                <a:solidFill>
                  <a:srgbClr val="000000"/>
                </a:solidFill>
                <a:effectLst>
                  <a:outerShdw blurRad="38100" dist="38100" dir="2700000" algn="tl">
                    <a:srgbClr val="000000">
                      <a:alpha val="43137"/>
                    </a:srgbClr>
                  </a:outerShdw>
                </a:effectLst>
                <a:latin typeface="Segoe"/>
                <a:ea typeface="+mn-ea"/>
                <a:cs typeface="Arial"/>
              </a:rPr>
              <a:t> da sobrecarga através do Server </a:t>
            </a:r>
            <a:r>
              <a:rPr lang="pt-BR" b="0" i="0" smtClean="0">
                <a:solidFill>
                  <a:srgbClr val="000000"/>
                </a:solidFill>
                <a:effectLst>
                  <a:outerShdw blurRad="38100" dist="38100" dir="2700000" algn="tl">
                    <a:srgbClr val="000000">
                      <a:alpha val="43137"/>
                    </a:srgbClr>
                  </a:outerShdw>
                </a:effectLst>
                <a:latin typeface="Segoe"/>
                <a:ea typeface="+mn-ea"/>
                <a:cs typeface="Arial"/>
              </a:rPr>
              <a:t>Core</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pic>
        <p:nvPicPr>
          <p:cNvPr id="44" name="Picture 3" descr="C:\Courses\Icons Windows Vista\Hard Drive_2.png"/>
          <p:cNvPicPr>
            <a:picLocks noChangeAspect="1" noChangeArrowheads="1"/>
          </p:cNvPicPr>
          <p:nvPr/>
        </p:nvPicPr>
        <p:blipFill>
          <a:blip r:embed="rId6" cstate="print"/>
          <a:srcRect/>
          <a:stretch>
            <a:fillRect/>
          </a:stretch>
        </p:blipFill>
        <p:spPr bwMode="auto">
          <a:xfrm>
            <a:off x="3695701" y="4495800"/>
            <a:ext cx="2158999" cy="1066800"/>
          </a:xfrm>
          <a:prstGeom prst="rect">
            <a:avLst/>
          </a:prstGeom>
          <a:noFill/>
        </p:spPr>
      </p:pic>
      <p:sp>
        <p:nvSpPr>
          <p:cNvPr id="45" name="Rectangular Callout 44"/>
          <p:cNvSpPr/>
          <p:nvPr/>
        </p:nvSpPr>
        <p:spPr bwMode="auto">
          <a:xfrm>
            <a:off x="5715001" y="4611473"/>
            <a:ext cx="2362200" cy="646327"/>
          </a:xfrm>
          <a:prstGeom prst="wedgeRectCallout">
            <a:avLst>
              <a:gd name="adj1" fmla="val -67610"/>
              <a:gd name="adj2" fmla="val -1500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Armazenamento de alto desempenho</a:t>
            </a:r>
          </a:p>
        </p:txBody>
      </p:sp>
      <p:sp>
        <p:nvSpPr>
          <p:cNvPr id="46" name="Isosceles Triangle 4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ectangle 51"/>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animBg="1"/>
      <p:bldP spid="45"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3600" b="0" i="0" spc="-150">
                <a:effectLst>
                  <a:outerShdw blurRad="50800" dist="38100" dir="2700000" algn="tl">
                    <a:prstClr val="black">
                      <a:alpha val="40000"/>
                    </a:prstClr>
                  </a:outerShdw>
                </a:effectLst>
                <a:latin typeface="Segoe"/>
                <a:ea typeface="+mn-ea"/>
                <a:cs typeface="Arial"/>
              </a:rPr>
              <a:t>Energia do Processador e Capacidade de Memória</a:t>
            </a:r>
            <a:br>
              <a:rPr lang="en-US" sz="3600" b="0" i="0" spc="-150">
                <a:effectLst>
                  <a:outerShdw blurRad="50800" dist="38100" dir="2700000" algn="tl">
                    <a:prstClr val="black">
                      <a:alpha val="40000"/>
                    </a:prstClr>
                  </a:outerShdw>
                </a:effectLst>
                <a:latin typeface="Segoe"/>
                <a:ea typeface="+mn-ea"/>
                <a:cs typeface="Arial"/>
              </a:rPr>
            </a:br>
            <a:endParaRPr lang="en-US" sz="3600" b="0" i="0" spc="-150">
              <a:effectLst>
                <a:outerShdw blurRad="50800" dist="38100" dir="2700000" algn="tl">
                  <a:prstClr val="black">
                    <a:alpha val="40000"/>
                  </a:prstClr>
                </a:outerShdw>
              </a:effectLst>
              <a:latin typeface="Segoe"/>
              <a:ea typeface="+mn-ea"/>
              <a:cs typeface="Arial"/>
            </a:endParaRPr>
          </a:p>
        </p:txBody>
      </p:sp>
      <p:sp>
        <p:nvSpPr>
          <p:cNvPr id="3" name="Text Placeholder 2"/>
          <p:cNvSpPr>
            <a:spLocks noGrp="1"/>
          </p:cNvSpPr>
          <p:nvPr>
            <p:ph type="body" sz="quarter" idx="10"/>
          </p:nvPr>
        </p:nvSpPr>
        <p:spPr>
          <a:xfrm>
            <a:off x="304800" y="1371600"/>
            <a:ext cx="6934200" cy="5047536"/>
          </a:xfrm>
        </p:spPr>
        <p:txBody>
          <a:bodyPr/>
          <a:lstStyle/>
          <a:p>
            <a:pPr marL="393192" indent="-393192" algn="l" defTabSz="914400">
              <a:lnSpc>
                <a:spcPct val="80000"/>
              </a:lnSpc>
              <a:spcBef>
                <a:spcPts val="0"/>
              </a:spcBef>
              <a:spcAft>
                <a:spcPts val="0"/>
              </a:spcAft>
              <a:buClr>
                <a:srgbClr val="000000"/>
              </a:buClr>
            </a:pPr>
            <a:r>
              <a:rPr lang="pt-BR" sz="2800" b="0" i="0" smtClean="0">
                <a:solidFill>
                  <a:srgbClr val="000000"/>
                </a:solidFill>
                <a:latin typeface="Segoe"/>
                <a:ea typeface="+mn-ea"/>
                <a:cs typeface="+mn-cs"/>
              </a:rPr>
              <a:t>Recursos</a:t>
            </a:r>
            <a:r>
              <a:rPr lang="pt-BR" sz="2800" b="0" i="0" smtClean="0">
                <a:solidFill>
                  <a:srgbClr val="000000"/>
                </a:solidFill>
                <a:latin typeface="Segoe"/>
                <a:ea typeface="+mn-ea"/>
                <a:cs typeface="+mn-cs"/>
              </a:rPr>
              <a:t> aperfeiçoados de memória e processador </a:t>
            </a:r>
            <a:r>
              <a:rPr lang="pt-BR" sz="2800" b="0" i="0" smtClean="0">
                <a:solidFill>
                  <a:srgbClr val="000000"/>
                </a:solidFill>
                <a:latin typeface="Segoe"/>
                <a:ea typeface="+mn-ea"/>
                <a:cs typeface="+mn-cs"/>
              </a:rPr>
              <a:t>físico</a:t>
            </a:r>
            <a:endParaRPr lang="pt-BR" sz="2800" b="0" i="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400" b="0" i="0" smtClean="0">
                <a:solidFill>
                  <a:srgbClr val="000000"/>
                </a:solidFill>
                <a:latin typeface="Segoe"/>
                <a:ea typeface="+mn-ea"/>
                <a:cs typeface="+mn-cs"/>
              </a:rPr>
              <a:t>Execução exclusivamente em processadores de 64 </a:t>
            </a:r>
            <a:r>
              <a:rPr lang="pt-BR" sz="2400" b="0" i="0" smtClean="0">
                <a:solidFill>
                  <a:srgbClr val="000000"/>
                </a:solidFill>
                <a:latin typeface="Segoe"/>
                <a:ea typeface="+mn-ea"/>
                <a:cs typeface="+mn-cs"/>
              </a:rPr>
              <a:t>bits</a:t>
            </a:r>
            <a:endParaRPr lang="pt-BR" sz="2400" b="0" i="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400" b="0" i="0" smtClean="0">
                <a:solidFill>
                  <a:srgbClr val="000000"/>
                </a:solidFill>
                <a:latin typeface="Segoe"/>
                <a:ea typeface="+mn-ea"/>
                <a:cs typeface="+mn-cs"/>
              </a:rPr>
              <a:t>Suporte a até 256 núcleos de processador </a:t>
            </a:r>
            <a:r>
              <a:rPr lang="pt-BR" sz="2400" b="0" i="0" smtClean="0">
                <a:solidFill>
                  <a:srgbClr val="000000"/>
                </a:solidFill>
                <a:latin typeface="Segoe"/>
                <a:ea typeface="+mn-ea"/>
                <a:cs typeface="+mn-cs"/>
              </a:rPr>
              <a:t>lógico</a:t>
            </a:r>
            <a:endParaRPr lang="pt-BR" sz="2400" b="0" i="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400" b="0" i="0" smtClean="0">
                <a:solidFill>
                  <a:srgbClr val="000000"/>
                </a:solidFill>
                <a:latin typeface="Segoe"/>
                <a:ea typeface="+mn-ea"/>
                <a:cs typeface="+mn-cs"/>
              </a:rPr>
              <a:t>Windows Server 2008 R2 Hyper-V tem suporte para até 32 núcleos de processador </a:t>
            </a:r>
            <a:r>
              <a:rPr lang="pt-BR" sz="2400" b="0" i="0" smtClean="0">
                <a:solidFill>
                  <a:srgbClr val="000000"/>
                </a:solidFill>
                <a:latin typeface="Segoe"/>
                <a:ea typeface="+mn-ea"/>
                <a:cs typeface="+mn-cs"/>
              </a:rPr>
              <a:t>físico</a:t>
            </a:r>
            <a:endParaRPr lang="pt-BR" sz="2400" b="0" i="0" smtClean="0">
              <a:solidFill>
                <a:srgbClr val="000000"/>
              </a:solidFill>
              <a:latin typeface="Segoe"/>
              <a:ea typeface="+mn-ea"/>
              <a:cs typeface="+mn-cs"/>
            </a:endParaRPr>
          </a:p>
          <a:p>
            <a:pPr marL="393192" indent="-393192" algn="l" defTabSz="914400">
              <a:lnSpc>
                <a:spcPct val="80000"/>
              </a:lnSpc>
              <a:spcBef>
                <a:spcPts val="0"/>
              </a:spcBef>
              <a:spcAft>
                <a:spcPts val="0"/>
              </a:spcAft>
              <a:buClr>
                <a:srgbClr val="000000"/>
              </a:buClr>
            </a:pPr>
            <a:r>
              <a:rPr lang="pt-BR" sz="2800" b="0" i="0" smtClean="0">
                <a:solidFill>
                  <a:srgbClr val="000000"/>
                </a:solidFill>
                <a:latin typeface="Segoe"/>
                <a:ea typeface="+mn-ea"/>
                <a:cs typeface="+mn-cs"/>
              </a:rPr>
              <a:t>Recursos aperfeiçoados de processador </a:t>
            </a:r>
            <a:r>
              <a:rPr lang="pt-BR" sz="2800" b="0" i="0" smtClean="0">
                <a:solidFill>
                  <a:srgbClr val="000000"/>
                </a:solidFill>
                <a:latin typeface="Segoe"/>
                <a:ea typeface="+mn-ea"/>
                <a:cs typeface="+mn-cs"/>
              </a:rPr>
              <a:t>virtual</a:t>
            </a:r>
            <a:endParaRPr lang="pt-BR" sz="2800" b="0" i="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400" b="0" i="0" smtClean="0">
                <a:solidFill>
                  <a:srgbClr val="000000"/>
                </a:solidFill>
                <a:latin typeface="Segoe"/>
                <a:ea typeface="+mn-ea"/>
                <a:cs typeface="+mn-cs"/>
              </a:rPr>
              <a:t>Cada máquina virtual tem suporte para até 4 núcleos </a:t>
            </a:r>
            <a:r>
              <a:rPr lang="pt-BR" sz="2400" b="0" i="0" smtClean="0">
                <a:solidFill>
                  <a:srgbClr val="000000"/>
                </a:solidFill>
                <a:latin typeface="Segoe"/>
                <a:ea typeface="+mn-ea"/>
                <a:cs typeface="+mn-cs"/>
              </a:rPr>
              <a:t>lógicos</a:t>
            </a:r>
            <a:endParaRPr lang="pt-BR" sz="2400" b="0" i="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400" b="0" i="0" smtClean="0">
                <a:solidFill>
                  <a:srgbClr val="000000"/>
                </a:solidFill>
                <a:latin typeface="Segoe"/>
                <a:ea typeface="+mn-ea"/>
                <a:cs typeface="+mn-cs"/>
              </a:rPr>
              <a:t>Suporte para SLAT </a:t>
            </a:r>
            <a:r>
              <a:rPr lang="pt-BR" sz="2400" b="0" i="0" smtClean="0">
                <a:solidFill>
                  <a:srgbClr val="000000"/>
                </a:solidFill>
                <a:latin typeface="Segoe"/>
                <a:ea typeface="+mn-ea"/>
                <a:cs typeface="+mn-cs"/>
              </a:rPr>
              <a:t>(</a:t>
            </a:r>
            <a:r>
              <a:rPr lang="pt-BR" sz="2400" b="0" i="0" smtClean="0">
                <a:solidFill>
                  <a:srgbClr val="000000"/>
                </a:solidFill>
                <a:latin typeface="Segoe"/>
                <a:ea typeface="+mn-ea"/>
                <a:cs typeface="+mn-cs"/>
              </a:rPr>
              <a:t>Second-Level Address Translation - Conversão de Endereço de Segundo </a:t>
            </a:r>
            <a:r>
              <a:rPr lang="pt-BR" sz="2400" b="0" i="0" smtClean="0">
                <a:solidFill>
                  <a:srgbClr val="000000"/>
                </a:solidFill>
                <a:latin typeface="Segoe"/>
                <a:ea typeface="+mn-ea"/>
                <a:cs typeface="+mn-cs"/>
              </a:rPr>
              <a:t>Nível</a:t>
            </a:r>
            <a:r>
              <a:rPr lang="pt-BR" sz="2400" b="0" i="0" smtClean="0">
                <a:solidFill>
                  <a:srgbClr val="000000"/>
                </a:solidFill>
                <a:latin typeface="Segoe"/>
                <a:ea typeface="+mn-ea"/>
                <a:cs typeface="+mn-cs"/>
              </a:rPr>
              <a:t>) e Core Parking de </a:t>
            </a:r>
            <a:r>
              <a:rPr lang="pt-BR" sz="2400" b="0" i="0" smtClean="0">
                <a:solidFill>
                  <a:srgbClr val="000000"/>
                </a:solidFill>
                <a:latin typeface="Segoe"/>
                <a:ea typeface="+mn-ea"/>
                <a:cs typeface="+mn-cs"/>
              </a:rPr>
              <a:t>CPU</a:t>
            </a:r>
            <a:endParaRPr lang="pt-BR" sz="2400" b="0" i="0">
              <a:solidFill>
                <a:srgbClr val="000000"/>
              </a:solidFill>
              <a:latin typeface="Segoe"/>
              <a:ea typeface="+mn-ea"/>
              <a:cs typeface="+mn-cs"/>
            </a:endParaRPr>
          </a:p>
        </p:txBody>
      </p:sp>
      <p:pic>
        <p:nvPicPr>
          <p:cNvPr id="1027" name="Picture 3" descr="C:\Courses\Icons Windows Vista\VPN.png"/>
          <p:cNvPicPr>
            <a:picLocks noChangeAspect="1" noChangeArrowheads="1"/>
          </p:cNvPicPr>
          <p:nvPr/>
        </p:nvPicPr>
        <p:blipFill>
          <a:blip r:embed="rId3"/>
          <a:srcRect/>
          <a:stretch>
            <a:fillRect/>
          </a:stretch>
        </p:blipFill>
        <p:spPr bwMode="auto">
          <a:xfrm>
            <a:off x="7315200" y="4343400"/>
            <a:ext cx="1293835" cy="1809955"/>
          </a:xfrm>
          <a:prstGeom prst="rect">
            <a:avLst/>
          </a:prstGeom>
          <a:noFill/>
        </p:spPr>
      </p:pic>
      <p:pic>
        <p:nvPicPr>
          <p:cNvPr id="1028" name="Picture 4" descr="C:\Courses\Icons Windows Vista\Server.png"/>
          <p:cNvPicPr>
            <a:picLocks noChangeAspect="1" noChangeArrowheads="1"/>
          </p:cNvPicPr>
          <p:nvPr/>
        </p:nvPicPr>
        <p:blipFill>
          <a:blip r:embed="rId4"/>
          <a:srcRect/>
          <a:stretch>
            <a:fillRect/>
          </a:stretch>
        </p:blipFill>
        <p:spPr bwMode="auto">
          <a:xfrm>
            <a:off x="7315200" y="1676400"/>
            <a:ext cx="1343326" cy="1838236"/>
          </a:xfrm>
          <a:prstGeom prst="rect">
            <a:avLst/>
          </a:prstGeom>
          <a:noFill/>
        </p:spPr>
      </p:pic>
      <p:sp>
        <p:nvSpPr>
          <p:cNvPr id="13" name="Isosceles Triangle 1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3600" b="0" i="0" spc="-150">
                <a:effectLst>
                  <a:outerShdw blurRad="50800" dist="38100" dir="2700000" algn="tl">
                    <a:prstClr val="black">
                      <a:alpha val="40000"/>
                    </a:prstClr>
                  </a:outerShdw>
                </a:effectLst>
                <a:latin typeface="Segoe"/>
                <a:ea typeface="+mn-ea"/>
                <a:cs typeface="Arial"/>
              </a:rPr>
              <a:t>Componentização </a:t>
            </a:r>
            <a:br>
              <a:rPr lang="en-US" sz="3600" b="0" i="0" spc="-150">
                <a:effectLst>
                  <a:outerShdw blurRad="50800" dist="38100" dir="2700000" algn="tl">
                    <a:prstClr val="black">
                      <a:alpha val="40000"/>
                    </a:prstClr>
                  </a:outerShdw>
                </a:effectLst>
                <a:latin typeface="Segoe"/>
                <a:ea typeface="+mn-ea"/>
                <a:cs typeface="Arial"/>
              </a:rPr>
            </a:br>
            <a:endParaRPr lang="en-US" sz="3600" b="0" i="0" spc="-150">
              <a:effectLst>
                <a:outerShdw blurRad="50800" dist="38100" dir="2700000" algn="tl">
                  <a:prstClr val="black">
                    <a:alpha val="40000"/>
                  </a:prstClr>
                </a:outerShdw>
              </a:effectLst>
              <a:latin typeface="Segoe"/>
              <a:ea typeface="+mn-ea"/>
              <a:cs typeface="Arial"/>
            </a:endParaRPr>
          </a:p>
        </p:txBody>
      </p:sp>
      <p:sp>
        <p:nvSpPr>
          <p:cNvPr id="4" name="Text Placeholder 2"/>
          <p:cNvSpPr>
            <a:spLocks noGrp="1"/>
          </p:cNvSpPr>
          <p:nvPr>
            <p:ph type="body" sz="quarter" idx="10"/>
          </p:nvPr>
        </p:nvSpPr>
        <p:spPr>
          <a:xfrm>
            <a:off x="304800" y="1219200"/>
            <a:ext cx="6934200" cy="2712217"/>
          </a:xfrm>
        </p:spPr>
        <p:txBody>
          <a:bodyPr/>
          <a:lstStyle/>
          <a:p>
            <a:pPr marL="393192" indent="-393192" algn="l" defTabSz="914400">
              <a:lnSpc>
                <a:spcPct val="80000"/>
              </a:lnSpc>
              <a:spcBef>
                <a:spcPts val="0"/>
              </a:spcBef>
              <a:spcAft>
                <a:spcPts val="0"/>
              </a:spcAft>
              <a:buClr>
                <a:srgbClr val="000000"/>
              </a:buClr>
            </a:pPr>
            <a:r>
              <a:rPr lang="pt-BR" sz="3000" b="0" i="0" dirty="0" smtClean="0">
                <a:solidFill>
                  <a:srgbClr val="000000"/>
                </a:solidFill>
                <a:latin typeface="Segoe"/>
                <a:ea typeface="+mn-ea"/>
                <a:cs typeface="+mn-cs"/>
              </a:rPr>
              <a:t>O Sistema Operacional como Componente</a:t>
            </a:r>
          </a:p>
          <a:p>
            <a:pPr marL="914400" lvl="1" indent="-393192" algn="l" defTabSz="914400">
              <a:lnSpc>
                <a:spcPct val="80000"/>
              </a:lnSpc>
              <a:spcBef>
                <a:spcPts val="0"/>
              </a:spcBef>
              <a:spcAft>
                <a:spcPts val="0"/>
              </a:spcAft>
              <a:buClr>
                <a:srgbClr val="000000"/>
              </a:buClr>
            </a:pPr>
            <a:r>
              <a:rPr lang="pt-BR" sz="2600" b="0" i="0" dirty="0" smtClean="0">
                <a:solidFill>
                  <a:srgbClr val="000000"/>
                </a:solidFill>
                <a:latin typeface="Segoe"/>
                <a:ea typeface="+mn-ea"/>
                <a:cs typeface="+mn-cs"/>
              </a:rPr>
              <a:t>Instale apenas o que precisa</a:t>
            </a:r>
          </a:p>
          <a:p>
            <a:pPr marL="914400" lvl="1" indent="-393192" algn="l" defTabSz="914400">
              <a:lnSpc>
                <a:spcPct val="80000"/>
              </a:lnSpc>
              <a:spcBef>
                <a:spcPts val="0"/>
              </a:spcBef>
              <a:spcAft>
                <a:spcPts val="0"/>
              </a:spcAft>
            </a:pPr>
            <a:endParaRPr lang="pt-BR" sz="2600" dirty="0" smtClean="0"/>
          </a:p>
          <a:p>
            <a:pPr marL="393192" indent="-393192" algn="l" defTabSz="914400">
              <a:lnSpc>
                <a:spcPct val="80000"/>
              </a:lnSpc>
              <a:spcBef>
                <a:spcPts val="0"/>
              </a:spcBef>
              <a:spcAft>
                <a:spcPts val="0"/>
              </a:spcAft>
              <a:buClr>
                <a:srgbClr val="000000"/>
              </a:buClr>
            </a:pPr>
            <a:r>
              <a:rPr lang="pt-BR" sz="3000" b="0" i="0" dirty="0" smtClean="0">
                <a:solidFill>
                  <a:srgbClr val="000000"/>
                </a:solidFill>
                <a:latin typeface="Segoe"/>
                <a:ea typeface="+mn-ea"/>
                <a:cs typeface="+mn-cs"/>
              </a:rPr>
              <a:t>Exemplo: Server Core, </a:t>
            </a:r>
            <a:r>
              <a:rPr lang="pt-BR" sz="3000" b="0" i="0" dirty="0" err="1" smtClean="0">
                <a:solidFill>
                  <a:srgbClr val="000000"/>
                </a:solidFill>
                <a:latin typeface="Segoe"/>
                <a:ea typeface="+mn-ea"/>
                <a:cs typeface="+mn-cs"/>
              </a:rPr>
              <a:t>Branch</a:t>
            </a:r>
            <a:r>
              <a:rPr lang="pt-BR" sz="3000" b="0" i="0" dirty="0" smtClean="0">
                <a:solidFill>
                  <a:srgbClr val="000000"/>
                </a:solidFill>
                <a:latin typeface="Segoe"/>
                <a:ea typeface="+mn-ea"/>
                <a:cs typeface="+mn-cs"/>
              </a:rPr>
              <a:t> </a:t>
            </a:r>
            <a:r>
              <a:rPr lang="pt-BR" sz="3000" b="0" i="0" dirty="0" err="1" smtClean="0">
                <a:solidFill>
                  <a:srgbClr val="000000"/>
                </a:solidFill>
                <a:latin typeface="Segoe"/>
                <a:ea typeface="+mn-ea"/>
                <a:cs typeface="+mn-cs"/>
              </a:rPr>
              <a:t>RoDC</a:t>
            </a:r>
            <a:endParaRPr lang="pt-BR" sz="3000" b="0" i="0" dirty="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600" b="0" i="0" dirty="0" smtClean="0">
                <a:solidFill>
                  <a:srgbClr val="000000"/>
                </a:solidFill>
                <a:latin typeface="Segoe"/>
                <a:ea typeface="+mn-ea"/>
                <a:cs typeface="+mn-cs"/>
              </a:rPr>
              <a:t>Função = Serviços do Active Directory</a:t>
            </a:r>
          </a:p>
          <a:p>
            <a:pPr marL="914400" lvl="1" indent="-393192" algn="l" defTabSz="914400">
              <a:lnSpc>
                <a:spcPct val="80000"/>
              </a:lnSpc>
              <a:spcBef>
                <a:spcPts val="0"/>
              </a:spcBef>
              <a:spcAft>
                <a:spcPts val="0"/>
              </a:spcAft>
              <a:buClr>
                <a:srgbClr val="000000"/>
              </a:buClr>
            </a:pPr>
            <a:r>
              <a:rPr lang="pt-BR" sz="2600" b="0" i="0" dirty="0" smtClean="0">
                <a:solidFill>
                  <a:srgbClr val="000000"/>
                </a:solidFill>
                <a:latin typeface="Segoe"/>
                <a:ea typeface="+mn-ea"/>
                <a:cs typeface="+mn-cs"/>
              </a:rPr>
              <a:t>Recursos = </a:t>
            </a:r>
            <a:r>
              <a:rPr lang="pt-BR" sz="2600" b="0" i="0" dirty="0" err="1" smtClean="0">
                <a:solidFill>
                  <a:srgbClr val="000000"/>
                </a:solidFill>
                <a:latin typeface="Segoe"/>
                <a:ea typeface="+mn-ea"/>
                <a:cs typeface="+mn-cs"/>
              </a:rPr>
              <a:t>BitLocker</a:t>
            </a:r>
            <a:endParaRPr lang="pt-BR" sz="2600" b="0" i="0" dirty="0" smtClean="0">
              <a:solidFill>
                <a:srgbClr val="000000"/>
              </a:solidFill>
              <a:latin typeface="Segoe"/>
              <a:ea typeface="+mn-ea"/>
              <a:cs typeface="+mn-cs"/>
            </a:endParaRPr>
          </a:p>
          <a:p>
            <a:pPr marL="914400" lvl="1" indent="-393192" algn="l" defTabSz="914400">
              <a:lnSpc>
                <a:spcPct val="80000"/>
              </a:lnSpc>
              <a:spcBef>
                <a:spcPts val="0"/>
              </a:spcBef>
              <a:spcAft>
                <a:spcPts val="0"/>
              </a:spcAft>
              <a:buClr>
                <a:srgbClr val="000000"/>
              </a:buClr>
            </a:pPr>
            <a:r>
              <a:rPr lang="pt-BR" sz="2600" b="0" i="0" dirty="0" smtClean="0">
                <a:solidFill>
                  <a:srgbClr val="000000"/>
                </a:solidFill>
                <a:latin typeface="Segoe"/>
                <a:ea typeface="+mn-ea"/>
                <a:cs typeface="+mn-cs"/>
              </a:rPr>
              <a:t>Servidor = Kernel, TCP/IP e Segurança</a:t>
            </a:r>
            <a:endParaRPr lang="pt-BR" sz="2600" b="0" i="0" dirty="0">
              <a:solidFill>
                <a:srgbClr val="000000"/>
              </a:solidFill>
              <a:latin typeface="Segoe"/>
              <a:ea typeface="+mn-ea"/>
              <a:cs typeface="+mn-cs"/>
            </a:endParaRPr>
          </a:p>
        </p:txBody>
      </p:sp>
      <p:pic>
        <p:nvPicPr>
          <p:cNvPr id="9" name="Picture 4" descr="C:\Courses\Icons Windows Vista\Server.png"/>
          <p:cNvPicPr>
            <a:picLocks noChangeAspect="1" noChangeArrowheads="1"/>
          </p:cNvPicPr>
          <p:nvPr/>
        </p:nvPicPr>
        <p:blipFill>
          <a:blip r:embed="rId3"/>
          <a:srcRect/>
          <a:stretch>
            <a:fillRect/>
          </a:stretch>
        </p:blipFill>
        <p:spPr bwMode="auto">
          <a:xfrm>
            <a:off x="2133600" y="4114800"/>
            <a:ext cx="1343326" cy="1838236"/>
          </a:xfrm>
          <a:prstGeom prst="rect">
            <a:avLst/>
          </a:prstGeom>
          <a:noFill/>
        </p:spPr>
      </p:pic>
      <p:grpSp>
        <p:nvGrpSpPr>
          <p:cNvPr id="3" name="Group 6"/>
          <p:cNvGrpSpPr/>
          <p:nvPr/>
        </p:nvGrpSpPr>
        <p:grpSpPr>
          <a:xfrm>
            <a:off x="2438400" y="4191000"/>
            <a:ext cx="1905000" cy="1261220"/>
            <a:chOff x="3733800" y="4038600"/>
            <a:chExt cx="1905000" cy="1261220"/>
          </a:xfrm>
        </p:grpSpPr>
        <p:pic>
          <p:nvPicPr>
            <p:cNvPr id="1027" name="Picture 3" descr="C:\Courses\Icons Windows Vista\Domain.png"/>
            <p:cNvPicPr>
              <a:picLocks noChangeAspect="1" noChangeArrowheads="1"/>
            </p:cNvPicPr>
            <p:nvPr/>
          </p:nvPicPr>
          <p:blipFill>
            <a:blip r:embed="rId4" cstate="print"/>
            <a:srcRect/>
            <a:stretch>
              <a:fillRect/>
            </a:stretch>
          </p:blipFill>
          <p:spPr bwMode="auto">
            <a:xfrm>
              <a:off x="3733800" y="4038600"/>
              <a:ext cx="1416050" cy="1261220"/>
            </a:xfrm>
            <a:prstGeom prst="rect">
              <a:avLst/>
            </a:prstGeom>
            <a:noFill/>
          </p:spPr>
        </p:pic>
        <p:pic>
          <p:nvPicPr>
            <p:cNvPr id="1028" name="Picture 4" descr="C:\Courses\Icons Windows Vista\book---directory.png"/>
            <p:cNvPicPr>
              <a:picLocks noChangeAspect="1" noChangeArrowheads="1"/>
            </p:cNvPicPr>
            <p:nvPr/>
          </p:nvPicPr>
          <p:blipFill>
            <a:blip r:embed="rId5"/>
            <a:srcRect/>
            <a:stretch>
              <a:fillRect/>
            </a:stretch>
          </p:blipFill>
          <p:spPr bwMode="auto">
            <a:xfrm>
              <a:off x="4114800" y="4267200"/>
              <a:ext cx="1524000" cy="809625"/>
            </a:xfrm>
            <a:prstGeom prst="rect">
              <a:avLst/>
            </a:prstGeom>
            <a:noFill/>
          </p:spPr>
        </p:pic>
      </p:grpSp>
      <p:pic>
        <p:nvPicPr>
          <p:cNvPr id="1029" name="Picture 5" descr="C:\Courses\Icons Windows Vista\Digital Locker.png"/>
          <p:cNvPicPr>
            <a:picLocks noChangeAspect="1" noChangeArrowheads="1"/>
          </p:cNvPicPr>
          <p:nvPr/>
        </p:nvPicPr>
        <p:blipFill>
          <a:blip r:embed="rId6"/>
          <a:srcRect/>
          <a:stretch>
            <a:fillRect/>
          </a:stretch>
        </p:blipFill>
        <p:spPr bwMode="auto">
          <a:xfrm>
            <a:off x="2667000" y="4038600"/>
            <a:ext cx="1371600" cy="1534709"/>
          </a:xfrm>
          <a:prstGeom prst="rect">
            <a:avLst/>
          </a:prstGeom>
          <a:noFill/>
        </p:spPr>
      </p:pic>
      <p:pic>
        <p:nvPicPr>
          <p:cNvPr id="1030" name="Picture 6" descr="C:\Courses\Icons Windows Vista\Firewall.cpl_I2969_0409.png"/>
          <p:cNvPicPr>
            <a:picLocks noChangeAspect="1" noChangeArrowheads="1"/>
          </p:cNvPicPr>
          <p:nvPr/>
        </p:nvPicPr>
        <p:blipFill>
          <a:blip r:embed="rId7"/>
          <a:srcRect/>
          <a:stretch>
            <a:fillRect/>
          </a:stretch>
        </p:blipFill>
        <p:spPr bwMode="auto">
          <a:xfrm>
            <a:off x="2514600" y="4114800"/>
            <a:ext cx="1447800" cy="1447800"/>
          </a:xfrm>
          <a:prstGeom prst="rect">
            <a:avLst/>
          </a:prstGeom>
          <a:noFill/>
        </p:spPr>
      </p:pic>
      <p:sp>
        <p:nvSpPr>
          <p:cNvPr id="11" name="Isosceles Triangle 10"/>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par>
                          <p:cTn id="27" fill="hold">
                            <p:stCondLst>
                              <p:cond delay="500"/>
                            </p:stCondLst>
                            <p:childTnLst>
                              <p:par>
                                <p:cTn id="28" presetID="53"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par>
                                <p:cTn id="38" presetID="9" presetClass="emph" presetSubtype="0" nodeType="withEffect">
                                  <p:stCondLst>
                                    <p:cond delay="0"/>
                                  </p:stCondLst>
                                  <p:childTnLst>
                                    <p:set>
                                      <p:cBhvr rctx="PPT">
                                        <p:cTn id="39" dur="indefinite"/>
                                        <p:tgtEl>
                                          <p:spTgt spid="4">
                                            <p:txEl>
                                              <p:pRg st="4" end="4"/>
                                            </p:txEl>
                                          </p:spTgt>
                                        </p:tgtEl>
                                        <p:attrNameLst>
                                          <p:attrName>style.opacity</p:attrName>
                                        </p:attrNameLst>
                                      </p:cBhvr>
                                      <p:to>
                                        <p:strVal val="0.5"/>
                                      </p:to>
                                    </p:set>
                                    <p:animEffect filter="image" prLst="opacity: 0.5">
                                      <p:cBhvr rctx="IE">
                                        <p:cTn id="40" dur="indefinite"/>
                                        <p:tgtEl>
                                          <p:spTgt spid="4">
                                            <p:txEl>
                                              <p:pRg st="4" end="4"/>
                                            </p:txEl>
                                          </p:spTgt>
                                        </p:tgtEl>
                                      </p:cBhvr>
                                    </p:animEffect>
                                  </p:childTnLst>
                                </p:cTn>
                              </p:par>
                              <p:par>
                                <p:cTn id="41" presetID="53" presetClass="exit" presetSubtype="0" fill="hold" nodeType="withEffect">
                                  <p:stCondLst>
                                    <p:cond delay="0"/>
                                  </p:stCondLst>
                                  <p:childTnLst>
                                    <p:anim calcmode="lin" valueType="num">
                                      <p:cBhvr>
                                        <p:cTn id="42" dur="500"/>
                                        <p:tgtEl>
                                          <p:spTgt spid="3"/>
                                        </p:tgtEl>
                                        <p:attrNameLst>
                                          <p:attrName>ppt_w</p:attrName>
                                        </p:attrNameLst>
                                      </p:cBhvr>
                                      <p:tavLst>
                                        <p:tav tm="0">
                                          <p:val>
                                            <p:strVal val="ppt_w"/>
                                          </p:val>
                                        </p:tav>
                                        <p:tav tm="100000">
                                          <p:val>
                                            <p:fltVal val="0"/>
                                          </p:val>
                                        </p:tav>
                                      </p:tavLst>
                                    </p:anim>
                                    <p:anim calcmode="lin" valueType="num">
                                      <p:cBhvr>
                                        <p:cTn id="43" dur="500"/>
                                        <p:tgtEl>
                                          <p:spTgt spid="3"/>
                                        </p:tgtEl>
                                        <p:attrNameLst>
                                          <p:attrName>ppt_h</p:attrName>
                                        </p:attrNameLst>
                                      </p:cBhvr>
                                      <p:tavLst>
                                        <p:tav tm="0">
                                          <p:val>
                                            <p:strVal val="ppt_h"/>
                                          </p:val>
                                        </p:tav>
                                        <p:tav tm="100000">
                                          <p:val>
                                            <p:fltVal val="0"/>
                                          </p:val>
                                        </p:tav>
                                      </p:tavLst>
                                    </p:anim>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53" presetClass="entr" presetSubtype="0" fill="hold" nodeType="withEffect">
                                  <p:stCondLst>
                                    <p:cond delay="0"/>
                                  </p:stCondLst>
                                  <p:childTnLst>
                                    <p:set>
                                      <p:cBhvr>
                                        <p:cTn id="47" dur="1" fill="hold">
                                          <p:stCondLst>
                                            <p:cond delay="0"/>
                                          </p:stCondLst>
                                        </p:cTn>
                                        <p:tgtEl>
                                          <p:spTgt spid="1029"/>
                                        </p:tgtEl>
                                        <p:attrNameLst>
                                          <p:attrName>style.visibility</p:attrName>
                                        </p:attrNameLst>
                                      </p:cBhvr>
                                      <p:to>
                                        <p:strVal val="visible"/>
                                      </p:to>
                                    </p:set>
                                    <p:anim calcmode="lin" valueType="num">
                                      <p:cBhvr>
                                        <p:cTn id="48" dur="500" fill="hold"/>
                                        <p:tgtEl>
                                          <p:spTgt spid="1029"/>
                                        </p:tgtEl>
                                        <p:attrNameLst>
                                          <p:attrName>ppt_w</p:attrName>
                                        </p:attrNameLst>
                                      </p:cBhvr>
                                      <p:tavLst>
                                        <p:tav tm="0">
                                          <p:val>
                                            <p:fltVal val="0"/>
                                          </p:val>
                                        </p:tav>
                                        <p:tav tm="100000">
                                          <p:val>
                                            <p:strVal val="#ppt_w"/>
                                          </p:val>
                                        </p:tav>
                                      </p:tavLst>
                                    </p:anim>
                                    <p:anim calcmode="lin" valueType="num">
                                      <p:cBhvr>
                                        <p:cTn id="49" dur="500" fill="hold"/>
                                        <p:tgtEl>
                                          <p:spTgt spid="1029"/>
                                        </p:tgtEl>
                                        <p:attrNameLst>
                                          <p:attrName>ppt_h</p:attrName>
                                        </p:attrNameLst>
                                      </p:cBhvr>
                                      <p:tavLst>
                                        <p:tav tm="0">
                                          <p:val>
                                            <p:fltVal val="0"/>
                                          </p:val>
                                        </p:tav>
                                        <p:tav tm="100000">
                                          <p:val>
                                            <p:strVal val="#ppt_h"/>
                                          </p:val>
                                        </p:tav>
                                      </p:tavLst>
                                    </p:anim>
                                    <p:animEffect transition="in" filter="fade">
                                      <p:cBhvr>
                                        <p:cTn id="50" dur="500"/>
                                        <p:tgtEl>
                                          <p:spTgt spid="10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left)">
                                      <p:cBhvr>
                                        <p:cTn id="55" dur="500"/>
                                        <p:tgtEl>
                                          <p:spTgt spid="4">
                                            <p:txEl>
                                              <p:pRg st="6" end="6"/>
                                            </p:txEl>
                                          </p:spTgt>
                                        </p:tgtEl>
                                      </p:cBhvr>
                                    </p:animEffect>
                                  </p:childTnLst>
                                </p:cTn>
                              </p:par>
                              <p:par>
                                <p:cTn id="56" presetID="9" presetClass="emph" presetSubtype="0" nodeType="withEffect">
                                  <p:stCondLst>
                                    <p:cond delay="0"/>
                                  </p:stCondLst>
                                  <p:childTnLst>
                                    <p:set>
                                      <p:cBhvr rctx="PPT">
                                        <p:cTn id="57" dur="indefinite"/>
                                        <p:tgtEl>
                                          <p:spTgt spid="4">
                                            <p:txEl>
                                              <p:pRg st="5" end="5"/>
                                            </p:txEl>
                                          </p:spTgt>
                                        </p:tgtEl>
                                        <p:attrNameLst>
                                          <p:attrName>style.opacity</p:attrName>
                                        </p:attrNameLst>
                                      </p:cBhvr>
                                      <p:to>
                                        <p:strVal val="0.5"/>
                                      </p:to>
                                    </p:set>
                                    <p:animEffect filter="image" prLst="opacity: 0.5">
                                      <p:cBhvr rctx="IE">
                                        <p:cTn id="58" dur="indefinite"/>
                                        <p:tgtEl>
                                          <p:spTgt spid="4">
                                            <p:txEl>
                                              <p:pRg st="5" end="5"/>
                                            </p:txEl>
                                          </p:spTgt>
                                        </p:tgtEl>
                                      </p:cBhvr>
                                    </p:animEffect>
                                  </p:childTnLst>
                                </p:cTn>
                              </p:par>
                              <p:par>
                                <p:cTn id="59" presetID="53" presetClass="exit" presetSubtype="0" fill="hold" nodeType="withEffect">
                                  <p:stCondLst>
                                    <p:cond delay="0"/>
                                  </p:stCondLst>
                                  <p:childTnLst>
                                    <p:anim calcmode="lin" valueType="num">
                                      <p:cBhvr>
                                        <p:cTn id="60" dur="500"/>
                                        <p:tgtEl>
                                          <p:spTgt spid="1029"/>
                                        </p:tgtEl>
                                        <p:attrNameLst>
                                          <p:attrName>ppt_w</p:attrName>
                                        </p:attrNameLst>
                                      </p:cBhvr>
                                      <p:tavLst>
                                        <p:tav tm="0">
                                          <p:val>
                                            <p:strVal val="ppt_w"/>
                                          </p:val>
                                        </p:tav>
                                        <p:tav tm="100000">
                                          <p:val>
                                            <p:fltVal val="0"/>
                                          </p:val>
                                        </p:tav>
                                      </p:tavLst>
                                    </p:anim>
                                    <p:anim calcmode="lin" valueType="num">
                                      <p:cBhvr>
                                        <p:cTn id="61" dur="500"/>
                                        <p:tgtEl>
                                          <p:spTgt spid="1029"/>
                                        </p:tgtEl>
                                        <p:attrNameLst>
                                          <p:attrName>ppt_h</p:attrName>
                                        </p:attrNameLst>
                                      </p:cBhvr>
                                      <p:tavLst>
                                        <p:tav tm="0">
                                          <p:val>
                                            <p:strVal val="ppt_h"/>
                                          </p:val>
                                        </p:tav>
                                        <p:tav tm="100000">
                                          <p:val>
                                            <p:fltVal val="0"/>
                                          </p:val>
                                        </p:tav>
                                      </p:tavLst>
                                    </p:anim>
                                    <p:animEffect transition="out" filter="fade">
                                      <p:cBhvr>
                                        <p:cTn id="62" dur="500"/>
                                        <p:tgtEl>
                                          <p:spTgt spid="1029"/>
                                        </p:tgtEl>
                                      </p:cBhvr>
                                    </p:animEffect>
                                    <p:set>
                                      <p:cBhvr>
                                        <p:cTn id="63" dur="1" fill="hold">
                                          <p:stCondLst>
                                            <p:cond delay="499"/>
                                          </p:stCondLst>
                                        </p:cTn>
                                        <p:tgtEl>
                                          <p:spTgt spid="1029"/>
                                        </p:tgtEl>
                                        <p:attrNameLst>
                                          <p:attrName>style.visibility</p:attrName>
                                        </p:attrNameLst>
                                      </p:cBhvr>
                                      <p:to>
                                        <p:strVal val="hidden"/>
                                      </p:to>
                                    </p:set>
                                  </p:childTnLst>
                                </p:cTn>
                              </p:par>
                              <p:par>
                                <p:cTn id="64" presetID="53" presetClass="entr" presetSubtype="0" fill="hold" nodeType="withEffect">
                                  <p:stCondLst>
                                    <p:cond delay="0"/>
                                  </p:stCondLst>
                                  <p:childTnLst>
                                    <p:set>
                                      <p:cBhvr>
                                        <p:cTn id="65" dur="1" fill="hold">
                                          <p:stCondLst>
                                            <p:cond delay="0"/>
                                          </p:stCondLst>
                                        </p:cTn>
                                        <p:tgtEl>
                                          <p:spTgt spid="1030"/>
                                        </p:tgtEl>
                                        <p:attrNameLst>
                                          <p:attrName>style.visibility</p:attrName>
                                        </p:attrNameLst>
                                      </p:cBhvr>
                                      <p:to>
                                        <p:strVal val="visible"/>
                                      </p:to>
                                    </p:set>
                                    <p:anim calcmode="lin" valueType="num">
                                      <p:cBhvr>
                                        <p:cTn id="66" dur="500" fill="hold"/>
                                        <p:tgtEl>
                                          <p:spTgt spid="1030"/>
                                        </p:tgtEl>
                                        <p:attrNameLst>
                                          <p:attrName>ppt_w</p:attrName>
                                        </p:attrNameLst>
                                      </p:cBhvr>
                                      <p:tavLst>
                                        <p:tav tm="0">
                                          <p:val>
                                            <p:fltVal val="0"/>
                                          </p:val>
                                        </p:tav>
                                        <p:tav tm="100000">
                                          <p:val>
                                            <p:strVal val="#ppt_w"/>
                                          </p:val>
                                        </p:tav>
                                      </p:tavLst>
                                    </p:anim>
                                    <p:anim calcmode="lin" valueType="num">
                                      <p:cBhvr>
                                        <p:cTn id="67" dur="500" fill="hold"/>
                                        <p:tgtEl>
                                          <p:spTgt spid="1030"/>
                                        </p:tgtEl>
                                        <p:attrNameLst>
                                          <p:attrName>ppt_h</p:attrName>
                                        </p:attrNameLst>
                                      </p:cBhvr>
                                      <p:tavLst>
                                        <p:tav tm="0">
                                          <p:val>
                                            <p:fltVal val="0"/>
                                          </p:val>
                                        </p:tav>
                                        <p:tav tm="100000">
                                          <p:val>
                                            <p:strVal val="#ppt_h"/>
                                          </p:val>
                                        </p:tav>
                                      </p:tavLst>
                                    </p:anim>
                                    <p:animEffect transition="in" filter="fade">
                                      <p:cBhvr>
                                        <p:cTn id="68" dur="500"/>
                                        <p:tgtEl>
                                          <p:spTgt spid="1030"/>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Clustering de Failover no R2</a:t>
            </a:r>
            <a:br>
              <a:rPr lang="en-US" sz="4000" b="0" i="0" spc="-150">
                <a:effectLst>
                  <a:outerShdw blurRad="50800" dist="38100" dir="2700000" algn="tl">
                    <a:prstClr val="black">
                      <a:alpha val="40000"/>
                    </a:prstClr>
                  </a:outerShdw>
                </a:effectLst>
                <a:latin typeface="Segoe"/>
                <a:ea typeface="+mn-ea"/>
                <a:cs typeface="Arial"/>
              </a:rPr>
            </a:br>
            <a:r>
              <a:rPr lang="en-US" sz="3600" b="0" i="0" spc="-150">
                <a:effectLst>
                  <a:outerShdw blurRad="50800" dist="38100" dir="2700000" algn="tl">
                    <a:prstClr val="black">
                      <a:alpha val="40000"/>
                    </a:prstClr>
                  </a:outerShdw>
                </a:effectLst>
                <a:latin typeface="Segoe"/>
                <a:ea typeface="+mn-ea"/>
                <a:cs typeface="Arial"/>
              </a:rPr>
              <a:t>Monitoramento e Gerenciamento</a:t>
            </a:r>
          </a:p>
        </p:txBody>
      </p:sp>
      <p:pic>
        <p:nvPicPr>
          <p:cNvPr id="38" name="Picture 1"/>
          <p:cNvPicPr>
            <a:picLocks noChangeAspect="1" noChangeArrowheads="1"/>
          </p:cNvPicPr>
          <p:nvPr/>
        </p:nvPicPr>
        <p:blipFill>
          <a:blip r:embed="rId3"/>
          <a:srcRect/>
          <a:stretch>
            <a:fillRect/>
          </a:stretch>
        </p:blipFill>
        <p:spPr bwMode="auto">
          <a:xfrm>
            <a:off x="295275" y="2486025"/>
            <a:ext cx="8553450" cy="3533775"/>
          </a:xfrm>
          <a:prstGeom prst="rect">
            <a:avLst/>
          </a:prstGeom>
          <a:noFill/>
          <a:ln w="9525">
            <a:noFill/>
            <a:miter lim="800000"/>
            <a:headEnd/>
            <a:tailEnd/>
          </a:ln>
          <a:effectLst/>
        </p:spPr>
      </p:pic>
      <p:sp>
        <p:nvSpPr>
          <p:cNvPr id="4" name="Rectangular Callout 3"/>
          <p:cNvSpPr/>
          <p:nvPr/>
        </p:nvSpPr>
        <p:spPr bwMode="auto">
          <a:xfrm>
            <a:off x="304800" y="1433512"/>
            <a:ext cx="1981200" cy="923326"/>
          </a:xfrm>
          <a:prstGeom prst="wedgeRectCallout">
            <a:avLst>
              <a:gd name="adj1" fmla="val 20601"/>
              <a:gd name="adj2" fmla="val 6930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Monitoramento: clusters, nós e aplicações</a:t>
            </a:r>
          </a:p>
        </p:txBody>
      </p:sp>
      <p:sp>
        <p:nvSpPr>
          <p:cNvPr id="5" name="Rectangular Callout 4"/>
          <p:cNvSpPr/>
          <p:nvPr/>
        </p:nvSpPr>
        <p:spPr bwMode="auto">
          <a:xfrm>
            <a:off x="2514600" y="1710511"/>
            <a:ext cx="1981200" cy="646327"/>
          </a:xfrm>
          <a:prstGeom prst="wedgeRectCallout">
            <a:avLst>
              <a:gd name="adj1" fmla="val 29254"/>
              <a:gd name="adj2" fmla="val 7549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Provedor do PowerShell</a:t>
            </a:r>
          </a:p>
        </p:txBody>
      </p:sp>
      <p:sp>
        <p:nvSpPr>
          <p:cNvPr id="6" name="Rectangular Callout 5"/>
          <p:cNvSpPr/>
          <p:nvPr/>
        </p:nvSpPr>
        <p:spPr bwMode="auto">
          <a:xfrm>
            <a:off x="4648200" y="1828800"/>
            <a:ext cx="1981200" cy="646327"/>
          </a:xfrm>
          <a:prstGeom prst="wedgeRectCallout">
            <a:avLst>
              <a:gd name="adj1" fmla="val 24447"/>
              <a:gd name="adj2" fmla="val 9612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Acesso</a:t>
            </a:r>
            <a:r>
              <a:rPr lang="pt-BR" b="0" i="0" smtClean="0">
                <a:solidFill>
                  <a:srgbClr val="000000"/>
                </a:solidFill>
                <a:effectLst>
                  <a:outerShdw blurRad="38100" dist="38100" dir="2700000" algn="tl">
                    <a:srgbClr val="000000">
                      <a:alpha val="43137"/>
                    </a:srgbClr>
                  </a:outerShdw>
                </a:effectLst>
                <a:latin typeface="Segoe"/>
                <a:ea typeface="+mn-ea"/>
                <a:cs typeface="Arial"/>
              </a:rPr>
              <a:t> Somente </a:t>
            </a:r>
            <a:r>
              <a:rPr lang="pt-BR" b="0" i="0" smtClean="0">
                <a:solidFill>
                  <a:srgbClr val="000000"/>
                </a:solidFill>
                <a:effectLst>
                  <a:outerShdw blurRad="38100" dist="38100" dir="2700000" algn="tl">
                    <a:srgbClr val="000000">
                      <a:alpha val="43137"/>
                    </a:srgbClr>
                  </a:outerShdw>
                </a:effectLst>
                <a:latin typeface="Segoe"/>
                <a:ea typeface="+mn-ea"/>
                <a:cs typeface="Arial"/>
              </a:rPr>
              <a:t>Leitura</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7" name="Isosceles Triangle 6"/>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Migração de Clusters</a:t>
            </a:r>
          </a:p>
        </p:txBody>
      </p:sp>
      <p:sp>
        <p:nvSpPr>
          <p:cNvPr id="14" name="TextBox 13"/>
          <p:cNvSpPr txBox="1"/>
          <p:nvPr/>
        </p:nvSpPr>
        <p:spPr>
          <a:xfrm>
            <a:off x="990600" y="5464314"/>
            <a:ext cx="5105400" cy="707886"/>
          </a:xfrm>
          <a:prstGeom prst="rect">
            <a:avLst/>
          </a:prstGeom>
          <a:noFill/>
        </p:spPr>
        <p:txBody>
          <a:bodyPr wrap="square" rtlCol="0">
            <a:spAutoFit/>
          </a:bodyPr>
          <a:lstStyle/>
          <a:p>
            <a:pPr algn="ctr">
              <a:buNone/>
            </a:pPr>
            <a:r>
              <a:rPr lang="en-US" sz="2000" b="1" i="0">
                <a:latin typeface="Segoe"/>
                <a:ea typeface="+mn-ea"/>
                <a:cs typeface="Arial"/>
              </a:rPr>
              <a:t>Novas Funções de Alta Disponibilidade: Replicação DFS, Agente de Sessão dos Serviços de Terminal e Hyper-V</a:t>
            </a:r>
          </a:p>
        </p:txBody>
      </p:sp>
      <p:sp>
        <p:nvSpPr>
          <p:cNvPr id="16" name="TextBox 15"/>
          <p:cNvSpPr txBox="1"/>
          <p:nvPr/>
        </p:nvSpPr>
        <p:spPr>
          <a:xfrm>
            <a:off x="457200" y="4078069"/>
            <a:ext cx="1752600" cy="646331"/>
          </a:xfrm>
          <a:prstGeom prst="rect">
            <a:avLst/>
          </a:prstGeom>
          <a:noFill/>
        </p:spPr>
        <p:txBody>
          <a:bodyPr wrap="square" rtlCol="0">
            <a:spAutoFit/>
          </a:bodyPr>
          <a:lstStyle/>
          <a:p>
            <a:pPr algn="ctr">
              <a:buNone/>
            </a:pPr>
            <a:r>
              <a:rPr lang="en-US" b="0" i="0">
                <a:latin typeface="Segoe"/>
                <a:ea typeface="+mn-ea"/>
                <a:cs typeface="Arial"/>
              </a:rPr>
              <a:t>Windows Server 2008 R2</a:t>
            </a:r>
          </a:p>
        </p:txBody>
      </p:sp>
      <p:sp>
        <p:nvSpPr>
          <p:cNvPr id="18" name="TextBox 17"/>
          <p:cNvSpPr txBox="1"/>
          <p:nvPr/>
        </p:nvSpPr>
        <p:spPr>
          <a:xfrm>
            <a:off x="4572000" y="2173069"/>
            <a:ext cx="1752600" cy="646331"/>
          </a:xfrm>
          <a:prstGeom prst="rect">
            <a:avLst/>
          </a:prstGeom>
          <a:noFill/>
        </p:spPr>
        <p:txBody>
          <a:bodyPr wrap="square" rtlCol="0">
            <a:spAutoFit/>
          </a:bodyPr>
          <a:lstStyle/>
          <a:p>
            <a:pPr algn="ctr">
              <a:buNone/>
            </a:pPr>
            <a:r>
              <a:rPr lang="en-US" b="0" i="0">
                <a:latin typeface="Segoe"/>
                <a:ea typeface="+mn-ea"/>
                <a:cs typeface="Arial"/>
              </a:rPr>
              <a:t>Windows Server 2003</a:t>
            </a:r>
          </a:p>
        </p:txBody>
      </p:sp>
      <p:sp>
        <p:nvSpPr>
          <p:cNvPr id="20" name="TextBox 19"/>
          <p:cNvSpPr txBox="1"/>
          <p:nvPr/>
        </p:nvSpPr>
        <p:spPr>
          <a:xfrm>
            <a:off x="6781800" y="3392269"/>
            <a:ext cx="1752600" cy="646331"/>
          </a:xfrm>
          <a:prstGeom prst="rect">
            <a:avLst/>
          </a:prstGeom>
          <a:noFill/>
        </p:spPr>
        <p:txBody>
          <a:bodyPr wrap="square" rtlCol="0">
            <a:spAutoFit/>
          </a:bodyPr>
          <a:lstStyle/>
          <a:p>
            <a:pPr algn="ctr">
              <a:buNone/>
            </a:pPr>
            <a:r>
              <a:rPr lang="en-US" b="0" i="0">
                <a:latin typeface="Segoe"/>
                <a:ea typeface="+mn-ea"/>
                <a:cs typeface="Arial"/>
              </a:rPr>
              <a:t>Windows Server 2008</a:t>
            </a:r>
          </a:p>
        </p:txBody>
      </p:sp>
      <p:sp>
        <p:nvSpPr>
          <p:cNvPr id="22" name="TextBox 21"/>
          <p:cNvSpPr txBox="1"/>
          <p:nvPr/>
        </p:nvSpPr>
        <p:spPr>
          <a:xfrm>
            <a:off x="6477000" y="5410200"/>
            <a:ext cx="1752600" cy="646331"/>
          </a:xfrm>
          <a:prstGeom prst="rect">
            <a:avLst/>
          </a:prstGeom>
          <a:noFill/>
        </p:spPr>
        <p:txBody>
          <a:bodyPr wrap="square" rtlCol="0">
            <a:spAutoFit/>
          </a:bodyPr>
          <a:lstStyle/>
          <a:p>
            <a:pPr algn="ctr">
              <a:buNone/>
            </a:pPr>
            <a:r>
              <a:rPr lang="en-US" b="0" i="0">
                <a:latin typeface="Segoe"/>
                <a:ea typeface="+mn-ea"/>
                <a:cs typeface="Arial"/>
              </a:rPr>
              <a:t>Windows Server 2008 R2</a:t>
            </a:r>
          </a:p>
        </p:txBody>
      </p:sp>
      <p:cxnSp>
        <p:nvCxnSpPr>
          <p:cNvPr id="24" name="Straight Connector 23"/>
          <p:cNvCxnSpPr/>
          <p:nvPr/>
        </p:nvCxnSpPr>
        <p:spPr>
          <a:xfrm flipV="1">
            <a:off x="1524000" y="1524000"/>
            <a:ext cx="388620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47800" y="2971800"/>
            <a:ext cx="5181600" cy="381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47800" y="3505200"/>
            <a:ext cx="4953000" cy="15240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2" descr="C:\Users\shonsh\Desktop\images\host.png"/>
          <p:cNvPicPr>
            <a:picLocks noChangeAspect="1" noChangeArrowheads="1"/>
          </p:cNvPicPr>
          <p:nvPr/>
        </p:nvPicPr>
        <p:blipFill>
          <a:blip r:embed="rId3"/>
          <a:srcRect/>
          <a:stretch>
            <a:fillRect/>
          </a:stretch>
        </p:blipFill>
        <p:spPr bwMode="auto">
          <a:xfrm>
            <a:off x="762000" y="2667000"/>
            <a:ext cx="902759" cy="1462610"/>
          </a:xfrm>
          <a:prstGeom prst="rect">
            <a:avLst/>
          </a:prstGeom>
          <a:noFill/>
        </p:spPr>
      </p:pic>
      <p:pic>
        <p:nvPicPr>
          <p:cNvPr id="17" name="Picture 2" descr="C:\Users\shonsh\Desktop\images\host.png"/>
          <p:cNvPicPr>
            <a:picLocks noChangeAspect="1" noChangeArrowheads="1"/>
          </p:cNvPicPr>
          <p:nvPr/>
        </p:nvPicPr>
        <p:blipFill>
          <a:blip r:embed="rId3"/>
          <a:srcRect/>
          <a:stretch>
            <a:fillRect/>
          </a:stretch>
        </p:blipFill>
        <p:spPr bwMode="auto">
          <a:xfrm>
            <a:off x="5105400" y="762000"/>
            <a:ext cx="902759" cy="1462610"/>
          </a:xfrm>
          <a:prstGeom prst="rect">
            <a:avLst/>
          </a:prstGeom>
          <a:noFill/>
        </p:spPr>
      </p:pic>
      <p:pic>
        <p:nvPicPr>
          <p:cNvPr id="19" name="Picture 2" descr="C:\Users\shonsh\Desktop\images\host.png"/>
          <p:cNvPicPr>
            <a:picLocks noChangeAspect="1" noChangeArrowheads="1"/>
          </p:cNvPicPr>
          <p:nvPr/>
        </p:nvPicPr>
        <p:blipFill>
          <a:blip r:embed="rId3"/>
          <a:srcRect/>
          <a:stretch>
            <a:fillRect/>
          </a:stretch>
        </p:blipFill>
        <p:spPr bwMode="auto">
          <a:xfrm>
            <a:off x="6477000" y="2133600"/>
            <a:ext cx="902759" cy="1462610"/>
          </a:xfrm>
          <a:prstGeom prst="rect">
            <a:avLst/>
          </a:prstGeom>
          <a:noFill/>
        </p:spPr>
      </p:pic>
      <p:pic>
        <p:nvPicPr>
          <p:cNvPr id="21" name="Picture 2" descr="C:\Users\shonsh\Desktop\images\host.png"/>
          <p:cNvPicPr>
            <a:picLocks noChangeAspect="1" noChangeArrowheads="1"/>
          </p:cNvPicPr>
          <p:nvPr/>
        </p:nvPicPr>
        <p:blipFill>
          <a:blip r:embed="rId3"/>
          <a:srcRect/>
          <a:stretch>
            <a:fillRect/>
          </a:stretch>
        </p:blipFill>
        <p:spPr bwMode="auto">
          <a:xfrm>
            <a:off x="6172200" y="4191000"/>
            <a:ext cx="902759" cy="1462610"/>
          </a:xfrm>
          <a:prstGeom prst="rect">
            <a:avLst/>
          </a:prstGeom>
          <a:noFill/>
        </p:spPr>
      </p:pic>
      <p:sp>
        <p:nvSpPr>
          <p:cNvPr id="32" name="Isosceles Triangle 31"/>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childTnLst>
                          </p:cTn>
                        </p:par>
                        <p:par>
                          <p:cTn id="39" fill="hold">
                            <p:stCondLst>
                              <p:cond delay="1000"/>
                            </p:stCondLst>
                            <p:childTnLst>
                              <p:par>
                                <p:cTn id="40" presetID="53"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1500"/>
                            </p:stCondLst>
                            <p:childTnLst>
                              <p:par>
                                <p:cTn id="46" presetID="1"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2" grpId="0"/>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Volumes Compartilhados de Cluster</a:t>
            </a:r>
          </a:p>
        </p:txBody>
      </p:sp>
      <p:cxnSp>
        <p:nvCxnSpPr>
          <p:cNvPr id="74" name="Straight Connector 73"/>
          <p:cNvCxnSpPr/>
          <p:nvPr/>
        </p:nvCxnSpPr>
        <p:spPr>
          <a:xfrm rot="5400000">
            <a:off x="3543300" y="4647406"/>
            <a:ext cx="762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1295400" y="1219200"/>
            <a:ext cx="5334000" cy="2057400"/>
          </a:xfrm>
          <a:prstGeom prst="roundRect">
            <a:avLst>
              <a:gd name="adj" fmla="val 5590"/>
            </a:avLst>
          </a:prstGeom>
          <a:gradFill>
            <a:gsLst>
              <a:gs pos="0">
                <a:schemeClr val="accent4">
                  <a:lumMod val="60000"/>
                  <a:lumOff val="40000"/>
                </a:schemeClr>
              </a:gs>
              <a:gs pos="65000">
                <a:schemeClr val="accent4">
                  <a:lumMod val="20000"/>
                  <a:lumOff val="80000"/>
                </a:schemeClr>
              </a:gs>
              <a:gs pos="100000">
                <a:srgbClr val="FFFFCC"/>
              </a:gs>
            </a:gsLst>
          </a:gradFill>
          <a:ln>
            <a:solidFill>
              <a:schemeClr val="accent4"/>
            </a:solidFill>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defTabSz="914099"/>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Line 5"/>
          <p:cNvSpPr>
            <a:spLocks noChangeShapeType="1"/>
          </p:cNvSpPr>
          <p:nvPr/>
        </p:nvSpPr>
        <p:spPr bwMode="auto">
          <a:xfrm>
            <a:off x="2209800" y="2895600"/>
            <a:ext cx="1066800" cy="838200"/>
          </a:xfrm>
          <a:prstGeom prst="line">
            <a:avLst/>
          </a:prstGeom>
          <a:ln w="28575"/>
        </p:spPr>
        <p:style>
          <a:lnRef idx="1">
            <a:schemeClr val="accent1"/>
          </a:lnRef>
          <a:fillRef idx="0">
            <a:schemeClr val="accent1"/>
          </a:fillRef>
          <a:effectRef idx="0">
            <a:schemeClr val="accent1"/>
          </a:effectRef>
          <a:fontRef idx="minor">
            <a:schemeClr val="tx1"/>
          </a:fontRef>
        </p:style>
        <p:txBody>
          <a:bodyPr wrap="none" lIns="91432" tIns="45717" rIns="91432" bIns="45717"/>
          <a:lstStyle/>
          <a:p>
            <a:endParaRPr lang="en-US" dirty="0"/>
          </a:p>
        </p:txBody>
      </p:sp>
      <p:sp>
        <p:nvSpPr>
          <p:cNvPr id="7" name="Line 6"/>
          <p:cNvSpPr>
            <a:spLocks noChangeShapeType="1"/>
          </p:cNvSpPr>
          <p:nvPr/>
        </p:nvSpPr>
        <p:spPr bwMode="auto">
          <a:xfrm flipH="1">
            <a:off x="4572000" y="2971800"/>
            <a:ext cx="990600" cy="762000"/>
          </a:xfrm>
          <a:prstGeom prst="line">
            <a:avLst/>
          </a:prstGeom>
          <a:ln w="28575"/>
        </p:spPr>
        <p:style>
          <a:lnRef idx="1">
            <a:schemeClr val="accent1"/>
          </a:lnRef>
          <a:fillRef idx="0">
            <a:schemeClr val="accent1"/>
          </a:fillRef>
          <a:effectRef idx="0">
            <a:schemeClr val="accent1"/>
          </a:effectRef>
          <a:fontRef idx="minor">
            <a:schemeClr val="tx1"/>
          </a:fontRef>
        </p:style>
        <p:txBody>
          <a:bodyPr wrap="none" lIns="91432" tIns="45717" rIns="91432" bIns="45717"/>
          <a:lstStyle/>
          <a:p>
            <a:endParaRPr lang="en-US" dirty="0"/>
          </a:p>
        </p:txBody>
      </p:sp>
      <p:grpSp>
        <p:nvGrpSpPr>
          <p:cNvPr id="3" name="Group 74"/>
          <p:cNvGrpSpPr/>
          <p:nvPr/>
        </p:nvGrpSpPr>
        <p:grpSpPr>
          <a:xfrm>
            <a:off x="2590800" y="4648200"/>
            <a:ext cx="2667000" cy="1545770"/>
            <a:chOff x="2971800" y="4648200"/>
            <a:chExt cx="2667000" cy="1545770"/>
          </a:xfrm>
        </p:grpSpPr>
        <p:grpSp>
          <p:nvGrpSpPr>
            <p:cNvPr id="4" name="Group 205"/>
            <p:cNvGrpSpPr/>
            <p:nvPr/>
          </p:nvGrpSpPr>
          <p:grpSpPr>
            <a:xfrm>
              <a:off x="3048000" y="4648200"/>
              <a:ext cx="2521525" cy="1545770"/>
              <a:chOff x="1074419" y="4083231"/>
              <a:chExt cx="2773682" cy="1700348"/>
            </a:xfrm>
          </p:grpSpPr>
          <p:pic>
            <p:nvPicPr>
              <p:cNvPr id="63" name="Picture 5" descr="C:\Courses\Wadeware\2008\2008_05_28 40818 Enterprise Service Readiness\EventsDVD_FY07\Shapes and Graphics\Cylinder\MGX 06 Cyinders\MGX Cylinder LIGHT GREEN.png"/>
              <p:cNvPicPr>
                <a:picLocks noChangeAspect="1" noChangeArrowheads="1"/>
              </p:cNvPicPr>
              <p:nvPr/>
            </p:nvPicPr>
            <p:blipFill>
              <a:blip r:embed="rId3" cstate="print"/>
              <a:srcRect/>
              <a:stretch>
                <a:fillRect/>
              </a:stretch>
            </p:blipFill>
            <p:spPr bwMode="auto">
              <a:xfrm>
                <a:off x="1074419" y="4083231"/>
                <a:ext cx="2773682" cy="1365068"/>
              </a:xfrm>
              <a:prstGeom prst="rect">
                <a:avLst/>
              </a:prstGeom>
              <a:noFill/>
            </p:spPr>
          </p:pic>
          <p:sp>
            <p:nvSpPr>
              <p:cNvPr id="64" name="TextBox 63"/>
              <p:cNvSpPr txBox="1"/>
              <p:nvPr/>
            </p:nvSpPr>
            <p:spPr>
              <a:xfrm>
                <a:off x="2043508" y="5377314"/>
                <a:ext cx="874954" cy="406265"/>
              </a:xfrm>
              <a:prstGeom prst="rect">
                <a:avLst/>
              </a:prstGeom>
              <a:noFill/>
            </p:spPr>
            <p:txBody>
              <a:bodyPr wrap="none" rtlCol="0">
                <a:spAutoFit/>
              </a:bodyPr>
              <a:lstStyle/>
              <a:p>
                <a:pPr algn="ctr">
                  <a:buNone/>
                </a:pPr>
                <a:r>
                  <a:rPr lang="en-US" b="0" i="0">
                    <a:latin typeface="Segoe"/>
                    <a:ea typeface="+mn-ea"/>
                    <a:cs typeface="Arial"/>
                  </a:rPr>
                  <a:t>Disco 5</a:t>
                </a:r>
              </a:p>
            </p:txBody>
          </p:sp>
        </p:grpSp>
        <p:grpSp>
          <p:nvGrpSpPr>
            <p:cNvPr id="5" name="Group 64"/>
            <p:cNvGrpSpPr/>
            <p:nvPr/>
          </p:nvGrpSpPr>
          <p:grpSpPr>
            <a:xfrm>
              <a:off x="2971800" y="4974770"/>
              <a:ext cx="838200" cy="685799"/>
              <a:chOff x="152400" y="3352801"/>
              <a:chExt cx="838200" cy="685799"/>
            </a:xfrm>
          </p:grpSpPr>
          <p:sp>
            <p:nvSpPr>
              <p:cNvPr id="52" name="Rounded Rectangle 51"/>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400">
                  <a:spcBef>
                    <a:spcPts val="0"/>
                  </a:spcBef>
                  <a:spcAft>
                    <a:spcPts val="0"/>
                  </a:spcAft>
                  <a:buNone/>
                </a:pPr>
                <a:r>
                  <a:rPr lang="en-US" b="0" i="0">
                    <a:effectLst>
                      <a:outerShdw blurRad="38100" dist="38100" dir="2700000" algn="tl">
                        <a:srgbClr val="000000">
                          <a:alpha val="43137"/>
                        </a:srgbClr>
                      </a:outerShdw>
                    </a:effectLst>
                    <a:latin typeface="Segoe"/>
                    <a:ea typeface="+mn-ea"/>
                    <a:cs typeface="Arial"/>
                  </a:rPr>
                  <a:t>VHD</a:t>
                </a:r>
              </a:p>
            </p:txBody>
          </p:sp>
          <p:pic>
            <p:nvPicPr>
              <p:cNvPr id="53"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nvGrpSpPr>
            <p:cNvPr id="8" name="Group 65"/>
            <p:cNvGrpSpPr/>
            <p:nvPr/>
          </p:nvGrpSpPr>
          <p:grpSpPr>
            <a:xfrm>
              <a:off x="3886200" y="4974770"/>
              <a:ext cx="838200" cy="685799"/>
              <a:chOff x="152400" y="3352801"/>
              <a:chExt cx="838200" cy="685799"/>
            </a:xfrm>
          </p:grpSpPr>
          <p:sp>
            <p:nvSpPr>
              <p:cNvPr id="67" name="Rounded Rectangle 66"/>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400">
                  <a:spcBef>
                    <a:spcPts val="0"/>
                  </a:spcBef>
                  <a:spcAft>
                    <a:spcPts val="0"/>
                  </a:spcAft>
                  <a:buNone/>
                </a:pPr>
                <a:r>
                  <a:rPr lang="en-US" b="0" i="0">
                    <a:effectLst>
                      <a:outerShdw blurRad="38100" dist="38100" dir="2700000" algn="tl">
                        <a:srgbClr val="000000">
                          <a:alpha val="43137"/>
                        </a:srgbClr>
                      </a:outerShdw>
                    </a:effectLst>
                    <a:latin typeface="Segoe"/>
                    <a:ea typeface="+mn-ea"/>
                    <a:cs typeface="Arial"/>
                  </a:rPr>
                  <a:t>VHD</a:t>
                </a:r>
              </a:p>
            </p:txBody>
          </p:sp>
          <p:pic>
            <p:nvPicPr>
              <p:cNvPr id="68"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nvGrpSpPr>
            <p:cNvPr id="9" name="Group 68"/>
            <p:cNvGrpSpPr/>
            <p:nvPr/>
          </p:nvGrpSpPr>
          <p:grpSpPr>
            <a:xfrm>
              <a:off x="4800600" y="4974770"/>
              <a:ext cx="838200" cy="685799"/>
              <a:chOff x="152400" y="3352801"/>
              <a:chExt cx="838200" cy="685799"/>
            </a:xfrm>
          </p:grpSpPr>
          <p:sp>
            <p:nvSpPr>
              <p:cNvPr id="70" name="Rounded Rectangle 69"/>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400">
                  <a:spcBef>
                    <a:spcPts val="0"/>
                  </a:spcBef>
                  <a:spcAft>
                    <a:spcPts val="0"/>
                  </a:spcAft>
                  <a:buNone/>
                </a:pPr>
                <a:r>
                  <a:rPr lang="en-US" b="0" i="0">
                    <a:effectLst>
                      <a:outerShdw blurRad="38100" dist="38100" dir="2700000" algn="tl">
                        <a:srgbClr val="000000">
                          <a:alpha val="43137"/>
                        </a:srgbClr>
                      </a:outerShdw>
                    </a:effectLst>
                    <a:latin typeface="Segoe"/>
                    <a:ea typeface="+mn-ea"/>
                    <a:cs typeface="Arial"/>
                  </a:rPr>
                  <a:t>VHD</a:t>
                </a:r>
              </a:p>
            </p:txBody>
          </p:sp>
          <p:pic>
            <p:nvPicPr>
              <p:cNvPr id="71" name="Picture 3" descr="C:\Courses\Icons Windows Vista\Hard Drive_2.png"/>
              <p:cNvPicPr>
                <a:picLocks noChangeAspect="1" noChangeArrowheads="1"/>
              </p:cNvPicPr>
              <p:nvPr/>
            </p:nvPicPr>
            <p:blipFill>
              <a:blip r:embed="rId4" cstate="print"/>
              <a:srcRect/>
              <a:stretch>
                <a:fillRect/>
              </a:stretch>
            </p:blipFill>
            <p:spPr bwMode="auto">
              <a:xfrm>
                <a:off x="228600" y="3390228"/>
                <a:ext cx="695325" cy="343573"/>
              </a:xfrm>
              <a:prstGeom prst="rect">
                <a:avLst/>
              </a:prstGeom>
              <a:noFill/>
            </p:spPr>
          </p:pic>
        </p:grpSp>
      </p:grpSp>
      <p:cxnSp>
        <p:nvCxnSpPr>
          <p:cNvPr id="73" name="Straight Connector 72"/>
          <p:cNvCxnSpPr/>
          <p:nvPr/>
        </p:nvCxnSpPr>
        <p:spPr>
          <a:xfrm rot="5400000">
            <a:off x="3543300" y="3199606"/>
            <a:ext cx="762000"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77"/>
          <p:cNvGrpSpPr/>
          <p:nvPr/>
        </p:nvGrpSpPr>
        <p:grpSpPr>
          <a:xfrm>
            <a:off x="2993750" y="3276600"/>
            <a:ext cx="1861101" cy="1219199"/>
            <a:chOff x="3810000" y="1600200"/>
            <a:chExt cx="1981200" cy="1297876"/>
          </a:xfrm>
        </p:grpSpPr>
        <p:pic>
          <p:nvPicPr>
            <p:cNvPr id="45" name="Picture 5" descr="C:\Courses\Wadeware\2008\2008_05_28 40818 Enterprise Service Readiness\EventsDVD_FY07\Shapes and Graphics\Internet Cloud\cloud illustration icon.png"/>
            <p:cNvPicPr>
              <a:picLocks noChangeAspect="1" noChangeArrowheads="1"/>
            </p:cNvPicPr>
            <p:nvPr/>
          </p:nvPicPr>
          <p:blipFill>
            <a:blip r:embed="rId5"/>
            <a:srcRect/>
            <a:stretch>
              <a:fillRect/>
            </a:stretch>
          </p:blipFill>
          <p:spPr bwMode="auto">
            <a:xfrm>
              <a:off x="3810000" y="1600200"/>
              <a:ext cx="1981200" cy="1297876"/>
            </a:xfrm>
            <a:prstGeom prst="rect">
              <a:avLst/>
            </a:prstGeom>
            <a:noFill/>
          </p:spPr>
        </p:pic>
        <p:sp>
          <p:nvSpPr>
            <p:cNvPr id="46" name="TextBox 45"/>
            <p:cNvSpPr txBox="1"/>
            <p:nvPr/>
          </p:nvSpPr>
          <p:spPr>
            <a:xfrm>
              <a:off x="4085167" y="2105444"/>
              <a:ext cx="918225" cy="342348"/>
            </a:xfrm>
            <a:prstGeom prst="rect">
              <a:avLst/>
            </a:prstGeom>
            <a:noFill/>
          </p:spPr>
          <p:txBody>
            <a:bodyPr wrap="square" rtlCol="0">
              <a:spAutoFit/>
            </a:bodyPr>
            <a:lstStyle/>
            <a:p>
              <a:pPr algn="ctr">
                <a:buNone/>
              </a:pPr>
              <a:r>
                <a:rPr lang="en-US" b="0" i="0">
                  <a:latin typeface="Segoe"/>
                  <a:ea typeface="+mn-ea"/>
                  <a:cs typeface="Arial"/>
                </a:rPr>
                <a:t>SAN</a:t>
              </a:r>
            </a:p>
          </p:txBody>
        </p:sp>
      </p:grpSp>
      <p:sp>
        <p:nvSpPr>
          <p:cNvPr id="79" name="Rectangular Callout 78"/>
          <p:cNvSpPr/>
          <p:nvPr/>
        </p:nvSpPr>
        <p:spPr bwMode="auto">
          <a:xfrm>
            <a:off x="1371600" y="6019800"/>
            <a:ext cx="1828800" cy="369328"/>
          </a:xfrm>
          <a:prstGeom prst="wedgeRectCallout">
            <a:avLst>
              <a:gd name="adj1" fmla="val 49006"/>
              <a:gd name="adj2" fmla="val -1210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Único </a:t>
            </a:r>
            <a:r>
              <a:rPr lang="en-US" b="1" i="0">
                <a:solidFill>
                  <a:srgbClr val="000000"/>
                </a:solidFill>
                <a:effectLst>
                  <a:outerShdw blurRad="38100" dist="38100" dir="2700000" algn="tl">
                    <a:srgbClr val="000000">
                      <a:alpha val="43137"/>
                    </a:srgbClr>
                  </a:outerShdw>
                </a:effectLst>
                <a:latin typeface="Segoe"/>
                <a:ea typeface="+mn-ea"/>
                <a:cs typeface="Arial"/>
              </a:rPr>
              <a:t>Volume</a:t>
            </a:r>
          </a:p>
        </p:txBody>
      </p:sp>
      <p:pic>
        <p:nvPicPr>
          <p:cNvPr id="98" name="Picture 2" descr="C:\Courses\Icons Windows Vista\Server.png"/>
          <p:cNvPicPr>
            <a:picLocks noChangeAspect="1" noChangeArrowheads="1"/>
          </p:cNvPicPr>
          <p:nvPr/>
        </p:nvPicPr>
        <p:blipFill>
          <a:blip r:embed="rId6"/>
          <a:srcRect/>
          <a:stretch>
            <a:fillRect/>
          </a:stretch>
        </p:blipFill>
        <p:spPr bwMode="auto">
          <a:xfrm>
            <a:off x="1524000" y="1371600"/>
            <a:ext cx="1280747" cy="1752600"/>
          </a:xfrm>
          <a:prstGeom prst="rect">
            <a:avLst/>
          </a:prstGeom>
          <a:noFill/>
        </p:spPr>
      </p:pic>
      <p:pic>
        <p:nvPicPr>
          <p:cNvPr id="99" name="Picture 2" descr="C:\Courses\Icons Windows Vista\Server.png"/>
          <p:cNvPicPr>
            <a:picLocks noChangeAspect="1" noChangeArrowheads="1"/>
          </p:cNvPicPr>
          <p:nvPr/>
        </p:nvPicPr>
        <p:blipFill>
          <a:blip r:embed="rId6"/>
          <a:srcRect/>
          <a:stretch>
            <a:fillRect/>
          </a:stretch>
        </p:blipFill>
        <p:spPr bwMode="auto">
          <a:xfrm>
            <a:off x="3505200" y="1371600"/>
            <a:ext cx="1280747" cy="1752600"/>
          </a:xfrm>
          <a:prstGeom prst="rect">
            <a:avLst/>
          </a:prstGeom>
          <a:noFill/>
        </p:spPr>
      </p:pic>
      <p:pic>
        <p:nvPicPr>
          <p:cNvPr id="100" name="Picture 2" descr="C:\Courses\Icons Windows Vista\Server.png"/>
          <p:cNvPicPr>
            <a:picLocks noChangeAspect="1" noChangeArrowheads="1"/>
          </p:cNvPicPr>
          <p:nvPr/>
        </p:nvPicPr>
        <p:blipFill>
          <a:blip r:embed="rId6"/>
          <a:srcRect/>
          <a:stretch>
            <a:fillRect/>
          </a:stretch>
        </p:blipFill>
        <p:spPr bwMode="auto">
          <a:xfrm>
            <a:off x="5257800" y="1371600"/>
            <a:ext cx="1280747" cy="1752600"/>
          </a:xfrm>
          <a:prstGeom prst="rect">
            <a:avLst/>
          </a:prstGeom>
          <a:noFill/>
        </p:spPr>
      </p:pic>
      <p:pic>
        <p:nvPicPr>
          <p:cNvPr id="1026" name="Picture 2" descr="C:\Courses\Icons Windows Vista\Server_virtual.png"/>
          <p:cNvPicPr>
            <a:picLocks noChangeAspect="1" noChangeArrowheads="1"/>
          </p:cNvPicPr>
          <p:nvPr/>
        </p:nvPicPr>
        <p:blipFill>
          <a:blip r:embed="rId7"/>
          <a:srcRect/>
          <a:stretch>
            <a:fillRect/>
          </a:stretch>
        </p:blipFill>
        <p:spPr bwMode="auto">
          <a:xfrm>
            <a:off x="2057400" y="1524000"/>
            <a:ext cx="838200" cy="1077218"/>
          </a:xfrm>
          <a:prstGeom prst="rect">
            <a:avLst/>
          </a:prstGeom>
          <a:noFill/>
        </p:spPr>
      </p:pic>
      <p:pic>
        <p:nvPicPr>
          <p:cNvPr id="76" name="Picture 2" descr="C:\Courses\Icons Windows Vista\Server_virtual.png"/>
          <p:cNvPicPr>
            <a:picLocks noChangeAspect="1" noChangeArrowheads="1"/>
          </p:cNvPicPr>
          <p:nvPr/>
        </p:nvPicPr>
        <p:blipFill>
          <a:blip r:embed="rId7"/>
          <a:srcRect/>
          <a:stretch>
            <a:fillRect/>
          </a:stretch>
        </p:blipFill>
        <p:spPr bwMode="auto">
          <a:xfrm>
            <a:off x="4038600" y="1524000"/>
            <a:ext cx="838200" cy="1077218"/>
          </a:xfrm>
          <a:prstGeom prst="rect">
            <a:avLst/>
          </a:prstGeom>
          <a:noFill/>
        </p:spPr>
      </p:pic>
      <p:pic>
        <p:nvPicPr>
          <p:cNvPr id="77" name="Picture 2" descr="C:\Courses\Icons Windows Vista\Server_virtual.png"/>
          <p:cNvPicPr>
            <a:picLocks noChangeAspect="1" noChangeArrowheads="1"/>
          </p:cNvPicPr>
          <p:nvPr/>
        </p:nvPicPr>
        <p:blipFill>
          <a:blip r:embed="rId7"/>
          <a:srcRect/>
          <a:stretch>
            <a:fillRect/>
          </a:stretch>
        </p:blipFill>
        <p:spPr bwMode="auto">
          <a:xfrm>
            <a:off x="5791200" y="1524000"/>
            <a:ext cx="838200" cy="1077218"/>
          </a:xfrm>
          <a:prstGeom prst="rect">
            <a:avLst/>
          </a:prstGeom>
          <a:noFill/>
        </p:spPr>
      </p:pic>
      <p:cxnSp>
        <p:nvCxnSpPr>
          <p:cNvPr id="82" name="Straight Connector 81"/>
          <p:cNvCxnSpPr/>
          <p:nvPr/>
        </p:nvCxnSpPr>
        <p:spPr>
          <a:xfrm rot="16200000" flipH="1">
            <a:off x="1295400" y="3657600"/>
            <a:ext cx="1981200" cy="762000"/>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2971006" y="3962400"/>
            <a:ext cx="2134394" cy="794"/>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343400" y="3733800"/>
            <a:ext cx="2057400" cy="533400"/>
          </a:xfrm>
          <a:prstGeom prst="line">
            <a:avLst/>
          </a:prstGeom>
          <a:ln w="88900" cap="rnd">
            <a:gradFill>
              <a:gsLst>
                <a:gs pos="0">
                  <a:schemeClr val="accent5">
                    <a:lumMod val="60000"/>
                    <a:lumOff val="40000"/>
                  </a:schemeClr>
                </a:gs>
                <a:gs pos="50000">
                  <a:srgbClr val="3333CC">
                    <a:alpha val="65000"/>
                  </a:srgbClr>
                </a:gs>
                <a:gs pos="100000">
                  <a:srgbClr val="002060">
                    <a:alpha val="69000"/>
                  </a:srgbClr>
                </a:gs>
              </a:gsLst>
              <a:lin ang="2700000" scaled="0"/>
            </a:gradFill>
            <a:prstDash val="sysDot"/>
            <a:tailEnd type="triangle" w="med" len="med"/>
          </a:ln>
          <a:effectLst>
            <a:glow rad="63500">
              <a:schemeClr val="accent5">
                <a:satMod val="175000"/>
                <a:alpha val="40000"/>
              </a:schemeClr>
            </a:glow>
          </a:effectLst>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bwMode="auto">
          <a:xfrm>
            <a:off x="6858000" y="1143000"/>
            <a:ext cx="1981200" cy="1219200"/>
          </a:xfrm>
          <a:prstGeom prst="wedgeRectCallout">
            <a:avLst>
              <a:gd name="adj1" fmla="val -76194"/>
              <a:gd name="adj2" fmla="val 452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Acesso</a:t>
            </a:r>
            <a:r>
              <a:rPr lang="pt-BR" b="0" i="0" smtClean="0">
                <a:solidFill>
                  <a:srgbClr val="000000"/>
                </a:solidFill>
                <a:effectLst>
                  <a:outerShdw blurRad="38100" dist="38100" dir="2700000" algn="tl">
                    <a:srgbClr val="000000">
                      <a:alpha val="43137"/>
                    </a:srgbClr>
                  </a:outerShdw>
                </a:effectLst>
                <a:latin typeface="Segoe"/>
                <a:ea typeface="+mn-ea"/>
                <a:cs typeface="Arial"/>
              </a:rPr>
              <a:t> simultâneo a um único sistema de </a:t>
            </a:r>
            <a:r>
              <a:rPr lang="pt-BR" b="0" i="0" smtClean="0">
                <a:solidFill>
                  <a:srgbClr val="000000"/>
                </a:solidFill>
                <a:effectLst>
                  <a:outerShdw blurRad="38100" dist="38100" dir="2700000" algn="tl">
                    <a:srgbClr val="000000">
                      <a:alpha val="43137"/>
                    </a:srgbClr>
                  </a:outerShdw>
                </a:effectLst>
                <a:latin typeface="Segoe"/>
                <a:ea typeface="+mn-ea"/>
                <a:cs typeface="Arial"/>
              </a:rPr>
              <a:t>arquivos</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Tree>
  </p:cSld>
  <p:clrMapOvr>
    <a:masterClrMapping/>
  </p:clrMapOvr>
  <p:transition advClick="0"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5"/>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Visão Geral</a:t>
            </a:r>
          </a:p>
        </p:txBody>
      </p:sp>
      <p:sp>
        <p:nvSpPr>
          <p:cNvPr id="18" name="Pentagon 17"/>
          <p:cNvSpPr/>
          <p:nvPr/>
        </p:nvSpPr>
        <p:spPr bwMode="auto">
          <a:xfrm flipH="1">
            <a:off x="304800" y="1433798"/>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768"/>
              </a:spcBef>
              <a:buNone/>
            </a:pPr>
            <a:r>
              <a:rPr lang="pt-BR" sz="3000" b="0" i="0" smtClean="0">
                <a:latin typeface="Segoe"/>
                <a:ea typeface="+mn-ea"/>
                <a:cs typeface="+mn-cs"/>
              </a:rPr>
              <a:t>Visão</a:t>
            </a:r>
            <a:r>
              <a:rPr lang="pt-BR" sz="3000" b="0" i="0" smtClean="0">
                <a:latin typeface="Segoe"/>
                <a:ea typeface="+mn-ea"/>
                <a:cs typeface="+mn-cs"/>
              </a:rPr>
              <a:t> da Microsoft sobre a </a:t>
            </a:r>
            <a:r>
              <a:rPr lang="pt-BR" sz="3000" b="0" i="0" smtClean="0">
                <a:latin typeface="Segoe"/>
                <a:ea typeface="+mn-ea"/>
                <a:cs typeface="+mn-cs"/>
              </a:rPr>
              <a:t>Virtualização</a:t>
            </a:r>
            <a:endParaRPr lang="pt-BR" sz="3000" b="0" i="0">
              <a:latin typeface="Segoe"/>
              <a:ea typeface="+mn-ea"/>
              <a:cs typeface="+mn-cs"/>
            </a:endParaRPr>
          </a:p>
        </p:txBody>
      </p:sp>
      <p:sp>
        <p:nvSpPr>
          <p:cNvPr id="19" name="Pentagon 18"/>
          <p:cNvSpPr/>
          <p:nvPr/>
        </p:nvSpPr>
        <p:spPr bwMode="auto">
          <a:xfrm flipH="1">
            <a:off x="304800" y="2043398"/>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969264" lvl="1" indent="-347472" algn="l" defTabSz="914400">
              <a:lnSpc>
                <a:spcPct val="90000"/>
              </a:lnSpc>
              <a:spcBef>
                <a:spcPts val="768"/>
              </a:spcBef>
              <a:buBlip>
                <a:blip r:embed="rId3"/>
              </a:buBlip>
            </a:pPr>
            <a:r>
              <a:rPr lang="pt-BR" sz="3000" b="0" i="0" smtClean="0">
                <a:latin typeface="Segoe"/>
                <a:ea typeface="+mn-ea"/>
                <a:cs typeface="+mn-cs"/>
              </a:rPr>
              <a:t>Virtualização</a:t>
            </a:r>
            <a:r>
              <a:rPr lang="pt-BR" sz="3000" b="0" i="0" smtClean="0">
                <a:latin typeface="Segoe"/>
                <a:ea typeface="+mn-ea"/>
                <a:cs typeface="+mn-cs"/>
              </a:rPr>
              <a:t> de Servidores com o </a:t>
            </a:r>
            <a:r>
              <a:rPr lang="pt-BR" sz="3000" b="0" i="0" smtClean="0">
                <a:latin typeface="Segoe"/>
                <a:ea typeface="+mn-ea"/>
                <a:cs typeface="+mn-cs"/>
              </a:rPr>
              <a:t>Hyper-V</a:t>
            </a:r>
            <a:endParaRPr lang="pt-BR" sz="3000" b="0" i="0">
              <a:latin typeface="Segoe"/>
              <a:ea typeface="+mn-ea"/>
              <a:cs typeface="+mn-cs"/>
            </a:endParaRPr>
          </a:p>
        </p:txBody>
      </p:sp>
      <p:sp>
        <p:nvSpPr>
          <p:cNvPr id="20" name="Pentagon 19"/>
          <p:cNvSpPr/>
          <p:nvPr/>
        </p:nvSpPr>
        <p:spPr bwMode="auto">
          <a:xfrm flipH="1">
            <a:off x="304800" y="2667000"/>
            <a:ext cx="8839200" cy="519398"/>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969264" lvl="1" indent="-347472" algn="l" defTabSz="914400">
              <a:lnSpc>
                <a:spcPct val="90000"/>
              </a:lnSpc>
              <a:spcBef>
                <a:spcPts val="768"/>
              </a:spcBef>
              <a:buBlip>
                <a:blip r:embed="rId3"/>
              </a:buBlip>
            </a:pPr>
            <a:r>
              <a:rPr lang="pt-BR" sz="3000" b="0" i="0" smtClean="0">
                <a:latin typeface="Segoe"/>
                <a:ea typeface="+mn-ea"/>
                <a:cs typeface="+mn-cs"/>
              </a:rPr>
              <a:t>Virtualização</a:t>
            </a:r>
            <a:r>
              <a:rPr lang="pt-BR" sz="3000" b="0" i="0" smtClean="0">
                <a:latin typeface="Segoe"/>
                <a:ea typeface="+mn-ea"/>
                <a:cs typeface="+mn-cs"/>
              </a:rPr>
              <a:t> de Apresentações com o </a:t>
            </a:r>
            <a:r>
              <a:rPr lang="pt-BR" sz="3000" b="0" i="0" smtClean="0">
                <a:latin typeface="Segoe"/>
                <a:ea typeface="+mn-ea"/>
                <a:cs typeface="+mn-cs"/>
              </a:rPr>
              <a:t>RDS</a:t>
            </a:r>
            <a:endParaRPr lang="pt-BR" sz="3000" b="0" i="0">
              <a:latin typeface="Segoe"/>
              <a:ea typeface="+mn-ea"/>
              <a:cs typeface="+mn-cs"/>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Connector 126"/>
          <p:cNvCxnSpPr/>
          <p:nvPr/>
        </p:nvCxnSpPr>
        <p:spPr>
          <a:xfrm>
            <a:off x="2743200" y="1600200"/>
            <a:ext cx="36576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bwMode="auto">
          <a:xfrm>
            <a:off x="2362200" y="1883050"/>
            <a:ext cx="4343400" cy="1905000"/>
          </a:xfrm>
          <a:prstGeom prst="roundRect">
            <a:avLst>
              <a:gd name="adj" fmla="val 5590"/>
            </a:avLst>
          </a:prstGeom>
          <a:gradFill>
            <a:gsLst>
              <a:gs pos="0">
                <a:schemeClr val="accent4">
                  <a:lumMod val="60000"/>
                  <a:lumOff val="40000"/>
                </a:schemeClr>
              </a:gs>
              <a:gs pos="65000">
                <a:schemeClr val="accent4">
                  <a:lumMod val="20000"/>
                  <a:lumOff val="80000"/>
                </a:schemeClr>
              </a:gs>
              <a:gs pos="100000">
                <a:srgbClr val="FFFFCC"/>
              </a:gs>
            </a:gsLst>
          </a:gradFill>
          <a:ln>
            <a:solidFill>
              <a:schemeClr val="accent4"/>
            </a:solidFill>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defTabSz="914099"/>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29" name="Straight Connector 128"/>
          <p:cNvCxnSpPr/>
          <p:nvPr/>
        </p:nvCxnSpPr>
        <p:spPr>
          <a:xfrm rot="5400000">
            <a:off x="3009900" y="1866900"/>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5753894" y="1866106"/>
            <a:ext cx="533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4016253" y="5273132"/>
            <a:ext cx="686594" cy="8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724400" y="3635650"/>
            <a:ext cx="106680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124200" y="3505200"/>
            <a:ext cx="1066800" cy="609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30188"/>
            <a:ext cx="8382000" cy="747712"/>
          </a:xfrm>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Tolerância a Falhas no Cluster</a:t>
            </a:r>
          </a:p>
        </p:txBody>
      </p:sp>
      <p:sp>
        <p:nvSpPr>
          <p:cNvPr id="67" name="TextBox 66"/>
          <p:cNvSpPr txBox="1"/>
          <p:nvPr/>
        </p:nvSpPr>
        <p:spPr>
          <a:xfrm>
            <a:off x="381000" y="816251"/>
            <a:ext cx="4876800" cy="457200"/>
          </a:xfrm>
          <a:prstGeom prst="rect">
            <a:avLst/>
          </a:prstGeom>
        </p:spPr>
        <p:txBody>
          <a:bodyPr vert="horz" wrap="square" lIns="0" tIns="0" rIns="0" bIns="0" rtlCol="0" anchor="t">
            <a:noAutofit/>
          </a:bodyPr>
          <a:lstStyle/>
          <a:p>
            <a:pPr algn="l" defTabSz="914400">
              <a:lnSpc>
                <a:spcPct val="90000"/>
              </a:lnSpc>
              <a:buNone/>
            </a:pPr>
            <a:r>
              <a:rPr lang="en-US" sz="3000" b="0" i="0" spc="-150">
                <a:effectLst>
                  <a:outerShdw blurRad="50800" dist="38100" dir="2700000" algn="tl">
                    <a:prstClr val="black">
                      <a:alpha val="40000"/>
                    </a:prstClr>
                  </a:outerShdw>
                </a:effectLst>
                <a:latin typeface="Segoe"/>
                <a:ea typeface="+mn-ea"/>
                <a:cs typeface="Arial"/>
              </a:rPr>
              <a:t>Tolerância a Falhas na Conectividade de E/S</a:t>
            </a:r>
          </a:p>
        </p:txBody>
      </p:sp>
      <p:grpSp>
        <p:nvGrpSpPr>
          <p:cNvPr id="3" name="Group 36"/>
          <p:cNvGrpSpPr/>
          <p:nvPr/>
        </p:nvGrpSpPr>
        <p:grpSpPr>
          <a:xfrm>
            <a:off x="3429000" y="3940450"/>
            <a:ext cx="1861101" cy="1219199"/>
            <a:chOff x="2993750" y="3276600"/>
            <a:chExt cx="1861101" cy="1219199"/>
          </a:xfrm>
        </p:grpSpPr>
        <p:pic>
          <p:nvPicPr>
            <p:cNvPr id="35" name="Picture 5" descr="C:\Courses\Wadeware\2008\2008_05_28 40818 Enterprise Service Readiness\EventsDVD_FY07\Shapes and Graphics\Internet Cloud\cloud illustration icon.png"/>
            <p:cNvPicPr>
              <a:picLocks noChangeAspect="1" noChangeArrowheads="1"/>
            </p:cNvPicPr>
            <p:nvPr/>
          </p:nvPicPr>
          <p:blipFill>
            <a:blip r:embed="rId3"/>
            <a:srcRect/>
            <a:stretch>
              <a:fillRect/>
            </a:stretch>
          </p:blipFill>
          <p:spPr bwMode="auto">
            <a:xfrm>
              <a:off x="2993750" y="3276600"/>
              <a:ext cx="1861101" cy="1219199"/>
            </a:xfrm>
            <a:prstGeom prst="rect">
              <a:avLst/>
            </a:prstGeom>
            <a:noFill/>
          </p:spPr>
        </p:pic>
        <p:sp>
          <p:nvSpPr>
            <p:cNvPr id="36" name="TextBox 35"/>
            <p:cNvSpPr txBox="1"/>
            <p:nvPr/>
          </p:nvSpPr>
          <p:spPr>
            <a:xfrm>
              <a:off x="3527150" y="3725402"/>
              <a:ext cx="862563" cy="321595"/>
            </a:xfrm>
            <a:prstGeom prst="rect">
              <a:avLst/>
            </a:prstGeom>
            <a:noFill/>
          </p:spPr>
          <p:txBody>
            <a:bodyPr wrap="square" rtlCol="0">
              <a:spAutoFit/>
            </a:bodyPr>
            <a:lstStyle/>
            <a:p>
              <a:pPr algn="ctr">
                <a:buNone/>
              </a:pPr>
              <a:r>
                <a:rPr lang="en-US" b="0" i="0">
                  <a:latin typeface="Segoe"/>
                  <a:ea typeface="+mn-ea"/>
                  <a:cs typeface="Arial"/>
                </a:rPr>
                <a:t>SAN</a:t>
              </a:r>
            </a:p>
          </p:txBody>
        </p:sp>
      </p:grpSp>
      <p:pic>
        <p:nvPicPr>
          <p:cNvPr id="79" name="Picture 5" descr="C:\Courses\Wadeware\2008\2008_05_28 40818 Enterprise Service Readiness\EventsDVD_FY07\Shapes and Graphics\Cylinder\MGX 06 Cyinders\MGX Cylinder LIGHT GREEN.png"/>
          <p:cNvPicPr>
            <a:picLocks noChangeAspect="1" noChangeArrowheads="1"/>
          </p:cNvPicPr>
          <p:nvPr/>
        </p:nvPicPr>
        <p:blipFill>
          <a:blip r:embed="rId4" cstate="print"/>
          <a:srcRect/>
          <a:stretch>
            <a:fillRect/>
          </a:stretch>
        </p:blipFill>
        <p:spPr bwMode="auto">
          <a:xfrm>
            <a:off x="3700875" y="5235850"/>
            <a:ext cx="1317350" cy="1057591"/>
          </a:xfrm>
          <a:prstGeom prst="rect">
            <a:avLst/>
          </a:prstGeom>
          <a:noFill/>
        </p:spPr>
      </p:pic>
      <p:grpSp>
        <p:nvGrpSpPr>
          <p:cNvPr id="4" name="Group 64"/>
          <p:cNvGrpSpPr/>
          <p:nvPr/>
        </p:nvGrpSpPr>
        <p:grpSpPr>
          <a:xfrm>
            <a:off x="3967575" y="5508836"/>
            <a:ext cx="783950" cy="641413"/>
            <a:chOff x="152400" y="3352801"/>
            <a:chExt cx="838200" cy="685799"/>
          </a:xfrm>
        </p:grpSpPr>
        <p:sp>
          <p:nvSpPr>
            <p:cNvPr id="77" name="Rounded Rectangle 76"/>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400">
                <a:spcBef>
                  <a:spcPts val="0"/>
                </a:spcBef>
                <a:spcAft>
                  <a:spcPts val="0"/>
                </a:spcAft>
                <a:buNone/>
              </a:pPr>
              <a:r>
                <a:rPr lang="en-US" b="0" i="0">
                  <a:effectLst>
                    <a:outerShdw blurRad="38100" dist="38100" dir="2700000" algn="tl">
                      <a:srgbClr val="000000">
                        <a:alpha val="43137"/>
                      </a:srgbClr>
                    </a:outerShdw>
                  </a:effectLst>
                  <a:latin typeface="Segoe"/>
                  <a:ea typeface="+mn-ea"/>
                  <a:cs typeface="Arial"/>
                </a:rPr>
                <a:t>VHD</a:t>
              </a:r>
            </a:p>
          </p:txBody>
        </p:sp>
        <p:pic>
          <p:nvPicPr>
            <p:cNvPr id="78" name="Picture 3" descr="C:\Courses\Icons Windows Vista\Hard Drive_2.png"/>
            <p:cNvPicPr>
              <a:picLocks noChangeAspect="1" noChangeArrowheads="1"/>
            </p:cNvPicPr>
            <p:nvPr/>
          </p:nvPicPr>
          <p:blipFill>
            <a:blip r:embed="rId5" cstate="print"/>
            <a:srcRect/>
            <a:stretch>
              <a:fillRect/>
            </a:stretch>
          </p:blipFill>
          <p:spPr bwMode="auto">
            <a:xfrm>
              <a:off x="228600" y="3390228"/>
              <a:ext cx="695325" cy="343573"/>
            </a:xfrm>
            <a:prstGeom prst="rect">
              <a:avLst/>
            </a:prstGeom>
            <a:noFill/>
          </p:spPr>
        </p:pic>
      </p:grpSp>
      <p:sp>
        <p:nvSpPr>
          <p:cNvPr id="87" name="Rectangular Callout 86"/>
          <p:cNvSpPr/>
          <p:nvPr/>
        </p:nvSpPr>
        <p:spPr bwMode="auto">
          <a:xfrm>
            <a:off x="5867400" y="3953474"/>
            <a:ext cx="1752600" cy="923326"/>
          </a:xfrm>
          <a:prstGeom prst="wedgeRectCallout">
            <a:avLst>
              <a:gd name="adj1" fmla="val -77788"/>
              <a:gd name="adj2" fmla="val -4582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Falha na Conectividade da SAN</a:t>
            </a:r>
          </a:p>
        </p:txBody>
      </p:sp>
      <p:sp>
        <p:nvSpPr>
          <p:cNvPr id="89" name="Rectangular Callout 88"/>
          <p:cNvSpPr/>
          <p:nvPr/>
        </p:nvSpPr>
        <p:spPr bwMode="auto">
          <a:xfrm>
            <a:off x="5105400" y="914400"/>
            <a:ext cx="1752600" cy="923326"/>
          </a:xfrm>
          <a:prstGeom prst="wedgeRectCallout">
            <a:avLst>
              <a:gd name="adj1" fmla="val -71833"/>
              <a:gd name="adj2" fmla="val 19801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E/S redirecionadas via </a:t>
            </a:r>
            <a:r>
              <a:rPr lang="pt-BR" b="0" i="0" smtClean="0">
                <a:solidFill>
                  <a:srgbClr val="000000"/>
                </a:solidFill>
                <a:effectLst>
                  <a:outerShdw blurRad="38100" dist="38100" dir="2700000" algn="tl">
                    <a:srgbClr val="000000">
                      <a:alpha val="43137"/>
                    </a:srgbClr>
                  </a:outerShdw>
                </a:effectLst>
                <a:latin typeface="Segoe"/>
                <a:ea typeface="+mn-ea"/>
                <a:cs typeface="Arial"/>
              </a:rPr>
              <a:t>rede</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pic>
        <p:nvPicPr>
          <p:cNvPr id="90" name="Picture 2" descr="C:\Courses\Icons Windows Vista\Server.png"/>
          <p:cNvPicPr>
            <a:picLocks noChangeAspect="1" noChangeArrowheads="1"/>
          </p:cNvPicPr>
          <p:nvPr/>
        </p:nvPicPr>
        <p:blipFill>
          <a:blip r:embed="rId6"/>
          <a:srcRect/>
          <a:stretch>
            <a:fillRect/>
          </a:stretch>
        </p:blipFill>
        <p:spPr bwMode="auto">
          <a:xfrm>
            <a:off x="2667000" y="1987324"/>
            <a:ext cx="1204547" cy="1648326"/>
          </a:xfrm>
          <a:prstGeom prst="rect">
            <a:avLst/>
          </a:prstGeom>
          <a:noFill/>
        </p:spPr>
      </p:pic>
      <p:sp>
        <p:nvSpPr>
          <p:cNvPr id="88" name="Rectangular Callout 87"/>
          <p:cNvSpPr/>
          <p:nvPr/>
        </p:nvSpPr>
        <p:spPr bwMode="auto">
          <a:xfrm>
            <a:off x="990600" y="3788050"/>
            <a:ext cx="1752600" cy="923326"/>
          </a:xfrm>
          <a:prstGeom prst="wedgeRectCallout">
            <a:avLst>
              <a:gd name="adj1" fmla="val 55690"/>
              <a:gd name="adj2" fmla="val -84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Volume montado no Nó 1</a:t>
            </a:r>
          </a:p>
        </p:txBody>
      </p:sp>
      <p:cxnSp>
        <p:nvCxnSpPr>
          <p:cNvPr id="93" name="Straight Connector 92"/>
          <p:cNvCxnSpPr/>
          <p:nvPr/>
        </p:nvCxnSpPr>
        <p:spPr>
          <a:xfrm>
            <a:off x="3505200" y="2797450"/>
            <a:ext cx="2133600" cy="247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4" name="Picture 2" descr="C:\Courses\Icons Windows Vista\Server.png"/>
          <p:cNvPicPr>
            <a:picLocks noChangeAspect="1" noChangeArrowheads="1"/>
          </p:cNvPicPr>
          <p:nvPr/>
        </p:nvPicPr>
        <p:blipFill>
          <a:blip r:embed="rId6"/>
          <a:srcRect/>
          <a:stretch>
            <a:fillRect/>
          </a:stretch>
        </p:blipFill>
        <p:spPr bwMode="auto">
          <a:xfrm>
            <a:off x="5410200" y="1987324"/>
            <a:ext cx="1204547" cy="1648326"/>
          </a:xfrm>
          <a:prstGeom prst="rect">
            <a:avLst/>
          </a:prstGeom>
          <a:noFill/>
        </p:spPr>
      </p:pic>
      <p:pic>
        <p:nvPicPr>
          <p:cNvPr id="85" name="Picture 2" descr="C:\Courses\Icons Windows Vista\Server_virtual.png"/>
          <p:cNvPicPr>
            <a:picLocks noChangeAspect="1" noChangeArrowheads="1"/>
          </p:cNvPicPr>
          <p:nvPr/>
        </p:nvPicPr>
        <p:blipFill>
          <a:blip r:embed="rId7"/>
          <a:srcRect/>
          <a:stretch>
            <a:fillRect/>
          </a:stretch>
        </p:blipFill>
        <p:spPr bwMode="auto">
          <a:xfrm>
            <a:off x="5867400" y="2035450"/>
            <a:ext cx="838200" cy="1077218"/>
          </a:xfrm>
          <a:prstGeom prst="rect">
            <a:avLst/>
          </a:prstGeom>
          <a:noFill/>
        </p:spPr>
      </p:pic>
      <p:sp>
        <p:nvSpPr>
          <p:cNvPr id="86" name="Rectangular Callout 85"/>
          <p:cNvSpPr/>
          <p:nvPr/>
        </p:nvSpPr>
        <p:spPr bwMode="auto">
          <a:xfrm>
            <a:off x="7086600" y="2124674"/>
            <a:ext cx="1752600" cy="923326"/>
          </a:xfrm>
          <a:prstGeom prst="wedgeRectCallout">
            <a:avLst>
              <a:gd name="adj1" fmla="val -82716"/>
              <a:gd name="adj2" fmla="val -1116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Máquina virtual executada no Nó 2 não foi afetada</a:t>
            </a:r>
          </a:p>
        </p:txBody>
      </p:sp>
      <p:pic>
        <p:nvPicPr>
          <p:cNvPr id="102" name="Picture 13" descr="D:\Pennie's documents\MS Image\NEWFeb15\Windows_Vista_Icons_ for_Marketing_use\Complete.png"/>
          <p:cNvPicPr>
            <a:picLocks noChangeAspect="1" noChangeArrowheads="1"/>
          </p:cNvPicPr>
          <p:nvPr/>
        </p:nvPicPr>
        <p:blipFill>
          <a:blip r:embed="rId8" cstate="print"/>
          <a:srcRect/>
          <a:stretch>
            <a:fillRect/>
          </a:stretch>
        </p:blipFill>
        <p:spPr bwMode="auto">
          <a:xfrm>
            <a:off x="6248400" y="2514600"/>
            <a:ext cx="412223" cy="412223"/>
          </a:xfrm>
          <a:prstGeom prst="rect">
            <a:avLst/>
          </a:prstGeom>
          <a:noFill/>
        </p:spPr>
      </p:pic>
      <p:sp>
        <p:nvSpPr>
          <p:cNvPr id="104" name="Cross 103"/>
          <p:cNvSpPr/>
          <p:nvPr/>
        </p:nvSpPr>
        <p:spPr bwMode="auto">
          <a:xfrm rot="2700000">
            <a:off x="4924144" y="3704946"/>
            <a:ext cx="596525" cy="59652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Freeform 110"/>
          <p:cNvSpPr/>
          <p:nvPr/>
        </p:nvSpPr>
        <p:spPr bwMode="auto">
          <a:xfrm>
            <a:off x="4572000" y="28956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Freeform 112"/>
          <p:cNvSpPr/>
          <p:nvPr/>
        </p:nvSpPr>
        <p:spPr bwMode="auto">
          <a:xfrm>
            <a:off x="3200400" y="28956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4" name="Freeform 113"/>
          <p:cNvSpPr/>
          <p:nvPr/>
        </p:nvSpPr>
        <p:spPr bwMode="auto">
          <a:xfrm rot="14591512">
            <a:off x="2805354" y="3742209"/>
            <a:ext cx="1387835"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835" h="304800">
                <a:moveTo>
                  <a:pt x="0" y="152400"/>
                </a:moveTo>
                <a:lnTo>
                  <a:pt x="292893" y="0"/>
                </a:lnTo>
                <a:cubicBezTo>
                  <a:pt x="292099" y="27781"/>
                  <a:pt x="291306" y="55563"/>
                  <a:pt x="290512" y="83344"/>
                </a:cubicBezTo>
                <a:lnTo>
                  <a:pt x="1387835" y="1519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Freeform 114"/>
          <p:cNvSpPr/>
          <p:nvPr/>
        </p:nvSpPr>
        <p:spPr bwMode="auto">
          <a:xfrm rot="16200000">
            <a:off x="3759723" y="4850878"/>
            <a:ext cx="710154"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Cross 116"/>
          <p:cNvSpPr/>
          <p:nvPr/>
        </p:nvSpPr>
        <p:spPr bwMode="auto">
          <a:xfrm rot="2700000">
            <a:off x="2866745" y="2409543"/>
            <a:ext cx="596525" cy="59652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ectangular Callout 117"/>
          <p:cNvSpPr/>
          <p:nvPr/>
        </p:nvSpPr>
        <p:spPr bwMode="auto">
          <a:xfrm>
            <a:off x="762000" y="1905000"/>
            <a:ext cx="1752600" cy="369328"/>
          </a:xfrm>
          <a:prstGeom prst="wedgeRectCallout">
            <a:avLst>
              <a:gd name="adj1" fmla="val 58299"/>
              <a:gd name="adj2" fmla="val 11400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Falha do Nó</a:t>
            </a:r>
          </a:p>
        </p:txBody>
      </p:sp>
      <p:sp>
        <p:nvSpPr>
          <p:cNvPr id="119" name="Rectangular Callout 118"/>
          <p:cNvSpPr/>
          <p:nvPr/>
        </p:nvSpPr>
        <p:spPr bwMode="auto">
          <a:xfrm>
            <a:off x="6324600" y="3276600"/>
            <a:ext cx="1752600" cy="1477323"/>
          </a:xfrm>
          <a:prstGeom prst="wedgeRectCallout">
            <a:avLst>
              <a:gd name="adj1" fmla="val -69092"/>
              <a:gd name="adj2" fmla="val -5356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Enfileiramento breve de E/S enquanto a propriedade do volume é alterada</a:t>
            </a:r>
          </a:p>
        </p:txBody>
      </p:sp>
      <p:sp>
        <p:nvSpPr>
          <p:cNvPr id="120" name="Freeform 119"/>
          <p:cNvSpPr/>
          <p:nvPr/>
        </p:nvSpPr>
        <p:spPr bwMode="auto">
          <a:xfrm rot="7630180">
            <a:off x="2984961" y="2690393"/>
            <a:ext cx="2507653" cy="2234934"/>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1482474"/>
              <a:gd name="connsiteY0" fmla="*/ 152400 h 2234934"/>
              <a:gd name="connsiteX1" fmla="*/ 292893 w 1482474"/>
              <a:gd name="connsiteY1" fmla="*/ 0 h 2234934"/>
              <a:gd name="connsiteX2" fmla="*/ 290512 w 1482474"/>
              <a:gd name="connsiteY2" fmla="*/ 83344 h 2234934"/>
              <a:gd name="connsiteX3" fmla="*/ 1482474 w 1482474"/>
              <a:gd name="connsiteY3" fmla="*/ 2234934 h 2234934"/>
              <a:gd name="connsiteX4" fmla="*/ 288131 w 1482474"/>
              <a:gd name="connsiteY4" fmla="*/ 226219 h 2234934"/>
              <a:gd name="connsiteX5" fmla="*/ 292893 w 1482474"/>
              <a:gd name="connsiteY5" fmla="*/ 304800 h 2234934"/>
              <a:gd name="connsiteX6" fmla="*/ 0 w 1482474"/>
              <a:gd name="connsiteY6" fmla="*/ 152400 h 2234934"/>
              <a:gd name="connsiteX0" fmla="*/ 0 w 2941372"/>
              <a:gd name="connsiteY0" fmla="*/ 152400 h 2234934"/>
              <a:gd name="connsiteX1" fmla="*/ 292893 w 2941372"/>
              <a:gd name="connsiteY1" fmla="*/ 0 h 2234934"/>
              <a:gd name="connsiteX2" fmla="*/ 290512 w 2941372"/>
              <a:gd name="connsiteY2" fmla="*/ 83344 h 2234934"/>
              <a:gd name="connsiteX3" fmla="*/ 1482474 w 2941372"/>
              <a:gd name="connsiteY3" fmla="*/ 2234934 h 2234934"/>
              <a:gd name="connsiteX4" fmla="*/ 288131 w 2941372"/>
              <a:gd name="connsiteY4" fmla="*/ 226219 h 2234934"/>
              <a:gd name="connsiteX5" fmla="*/ 292893 w 2941372"/>
              <a:gd name="connsiteY5" fmla="*/ 304800 h 2234934"/>
              <a:gd name="connsiteX6" fmla="*/ 0 w 2941372"/>
              <a:gd name="connsiteY6" fmla="*/ 152400 h 2234934"/>
              <a:gd name="connsiteX0" fmla="*/ 0 w 2941372"/>
              <a:gd name="connsiteY0" fmla="*/ 152400 h 2234934"/>
              <a:gd name="connsiteX1" fmla="*/ 292893 w 2941372"/>
              <a:gd name="connsiteY1" fmla="*/ 0 h 2234934"/>
              <a:gd name="connsiteX2" fmla="*/ 290512 w 2941372"/>
              <a:gd name="connsiteY2" fmla="*/ 83344 h 2234934"/>
              <a:gd name="connsiteX3" fmla="*/ 1482474 w 2941372"/>
              <a:gd name="connsiteY3" fmla="*/ 2234934 h 2234934"/>
              <a:gd name="connsiteX4" fmla="*/ 288131 w 2941372"/>
              <a:gd name="connsiteY4" fmla="*/ 226219 h 2234934"/>
              <a:gd name="connsiteX5" fmla="*/ 292893 w 2941372"/>
              <a:gd name="connsiteY5" fmla="*/ 304800 h 2234934"/>
              <a:gd name="connsiteX6" fmla="*/ 0 w 2941372"/>
              <a:gd name="connsiteY6" fmla="*/ 152400 h 2234934"/>
              <a:gd name="connsiteX0" fmla="*/ 0 w 1924795"/>
              <a:gd name="connsiteY0" fmla="*/ 152400 h 2234934"/>
              <a:gd name="connsiteX1" fmla="*/ 292893 w 1924795"/>
              <a:gd name="connsiteY1" fmla="*/ 0 h 2234934"/>
              <a:gd name="connsiteX2" fmla="*/ 290512 w 1924795"/>
              <a:gd name="connsiteY2" fmla="*/ 83344 h 2234934"/>
              <a:gd name="connsiteX3" fmla="*/ 1482474 w 1924795"/>
              <a:gd name="connsiteY3" fmla="*/ 2234934 h 2234934"/>
              <a:gd name="connsiteX4" fmla="*/ 288131 w 1924795"/>
              <a:gd name="connsiteY4" fmla="*/ 226219 h 2234934"/>
              <a:gd name="connsiteX5" fmla="*/ 292893 w 1924795"/>
              <a:gd name="connsiteY5" fmla="*/ 304800 h 2234934"/>
              <a:gd name="connsiteX6" fmla="*/ 0 w 1924795"/>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53" h="2234934">
                <a:moveTo>
                  <a:pt x="0" y="152400"/>
                </a:moveTo>
                <a:lnTo>
                  <a:pt x="292893" y="0"/>
                </a:lnTo>
                <a:cubicBezTo>
                  <a:pt x="292099" y="27781"/>
                  <a:pt x="291306" y="55563"/>
                  <a:pt x="290512" y="83344"/>
                </a:cubicBezTo>
                <a:cubicBezTo>
                  <a:pt x="2507653" y="204901"/>
                  <a:pt x="1924795" y="1369521"/>
                  <a:pt x="1482474" y="2234934"/>
                </a:cubicBezTo>
                <a:cubicBezTo>
                  <a:pt x="2061450" y="591946"/>
                  <a:pt x="1604262" y="371237"/>
                  <a:pt x="288131" y="226219"/>
                </a:cubicBezTo>
                <a:lnTo>
                  <a:pt x="292893" y="304800"/>
                </a:lnTo>
                <a:lnTo>
                  <a:pt x="0" y="152400"/>
                </a:lnTo>
                <a:close/>
              </a:path>
            </a:pathLst>
          </a:custGeom>
          <a:gradFill>
            <a:gsLst>
              <a:gs pos="0">
                <a:srgbClr val="DDEBCF">
                  <a:alpha val="33000"/>
                </a:srgbClr>
              </a:gs>
              <a:gs pos="50000">
                <a:srgbClr val="9CB86E"/>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ectangular Callout 121"/>
          <p:cNvSpPr/>
          <p:nvPr/>
        </p:nvSpPr>
        <p:spPr bwMode="auto">
          <a:xfrm>
            <a:off x="1219200" y="4114800"/>
            <a:ext cx="1752600" cy="923326"/>
          </a:xfrm>
          <a:prstGeom prst="wedgeRectCallout">
            <a:avLst>
              <a:gd name="adj1" fmla="val 59748"/>
              <a:gd name="adj2" fmla="val -11844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Volume relocado para um nó íntegro</a:t>
            </a:r>
          </a:p>
        </p:txBody>
      </p:sp>
      <p:sp>
        <p:nvSpPr>
          <p:cNvPr id="123" name="Rectangular Callout 122"/>
          <p:cNvSpPr/>
          <p:nvPr/>
        </p:nvSpPr>
        <p:spPr bwMode="auto">
          <a:xfrm>
            <a:off x="7086600" y="1752600"/>
            <a:ext cx="1752600" cy="1477323"/>
          </a:xfrm>
          <a:prstGeom prst="wedgeRectCallout">
            <a:avLst>
              <a:gd name="adj1" fmla="val -82716"/>
              <a:gd name="adj2" fmla="val -1116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Máquina</a:t>
            </a:r>
            <a:r>
              <a:rPr lang="pt-BR" b="0" i="0" smtClean="0">
                <a:solidFill>
                  <a:srgbClr val="000000"/>
                </a:solidFill>
                <a:effectLst>
                  <a:outerShdw blurRad="38100" dist="38100" dir="2700000" algn="tl">
                    <a:srgbClr val="000000">
                      <a:alpha val="43137"/>
                    </a:srgbClr>
                  </a:outerShdw>
                </a:effectLst>
                <a:latin typeface="Segoe"/>
                <a:ea typeface="+mn-ea"/>
                <a:cs typeface="Arial"/>
              </a:rPr>
              <a:t> virtual executada no Nó 2 não foi </a:t>
            </a:r>
            <a:r>
              <a:rPr lang="pt-BR" b="0" i="0" smtClean="0">
                <a:solidFill>
                  <a:srgbClr val="000000"/>
                </a:solidFill>
                <a:effectLst>
                  <a:outerShdw blurRad="38100" dist="38100" dir="2700000" algn="tl">
                    <a:srgbClr val="000000">
                      <a:alpha val="43137"/>
                    </a:srgbClr>
                  </a:outerShdw>
                </a:effectLst>
                <a:latin typeface="Segoe"/>
                <a:ea typeface="+mn-ea"/>
                <a:cs typeface="Arial"/>
              </a:rPr>
              <a:t>afetada</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124" name="Cross 123"/>
          <p:cNvSpPr/>
          <p:nvPr/>
        </p:nvSpPr>
        <p:spPr bwMode="auto">
          <a:xfrm rot="2700000">
            <a:off x="4162145" y="2485745"/>
            <a:ext cx="596525" cy="59652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TextBox 124"/>
          <p:cNvSpPr txBox="1"/>
          <p:nvPr/>
        </p:nvSpPr>
        <p:spPr>
          <a:xfrm>
            <a:off x="381000" y="816251"/>
            <a:ext cx="4953000" cy="507831"/>
          </a:xfrm>
          <a:prstGeom prst="rect">
            <a:avLst/>
          </a:prstGeom>
        </p:spPr>
        <p:txBody>
          <a:bodyPr vert="horz" wrap="square" lIns="0" tIns="0" rIns="0" bIns="0" rtlCol="0" anchor="t">
            <a:noAutofit/>
          </a:bodyPr>
          <a:lstStyle/>
          <a:p>
            <a:pPr algn="l" defTabSz="914400">
              <a:lnSpc>
                <a:spcPct val="90000"/>
              </a:lnSpc>
              <a:buNone/>
            </a:pPr>
            <a:r>
              <a:rPr lang="en-US" sz="3000" b="0" i="0" spc="-150">
                <a:effectLst>
                  <a:outerShdw blurRad="50800" dist="38100" dir="2700000" algn="tl">
                    <a:prstClr val="black">
                      <a:alpha val="40000"/>
                    </a:prstClr>
                  </a:outerShdw>
                </a:effectLst>
                <a:latin typeface="Segoe"/>
                <a:ea typeface="+mn-ea"/>
                <a:cs typeface="Arial"/>
              </a:rPr>
              <a:t>Tolerância a Falhas nos Nós</a:t>
            </a:r>
          </a:p>
        </p:txBody>
      </p:sp>
      <p:sp>
        <p:nvSpPr>
          <p:cNvPr id="126" name="TextBox 125"/>
          <p:cNvSpPr txBox="1"/>
          <p:nvPr/>
        </p:nvSpPr>
        <p:spPr>
          <a:xfrm>
            <a:off x="381000" y="816251"/>
            <a:ext cx="4953000" cy="507831"/>
          </a:xfrm>
          <a:prstGeom prst="rect">
            <a:avLst/>
          </a:prstGeom>
        </p:spPr>
        <p:txBody>
          <a:bodyPr vert="horz" wrap="square" lIns="0" tIns="0" rIns="0" bIns="0" rtlCol="0" anchor="t">
            <a:noAutofit/>
          </a:bodyPr>
          <a:lstStyle/>
          <a:p>
            <a:pPr algn="l" defTabSz="914400">
              <a:lnSpc>
                <a:spcPct val="90000"/>
              </a:lnSpc>
              <a:buNone/>
            </a:pPr>
            <a:r>
              <a:rPr lang="en-US" sz="3000" b="0" i="0" spc="-150">
                <a:effectLst>
                  <a:outerShdw blurRad="50800" dist="38100" dir="2700000" algn="tl">
                    <a:prstClr val="black">
                      <a:alpha val="40000"/>
                    </a:prstClr>
                  </a:outerShdw>
                </a:effectLst>
                <a:latin typeface="Segoe"/>
                <a:ea typeface="+mn-ea"/>
                <a:cs typeface="Arial"/>
              </a:rPr>
              <a:t>Tolerância a Falhas na Rede</a:t>
            </a:r>
          </a:p>
        </p:txBody>
      </p:sp>
      <p:sp>
        <p:nvSpPr>
          <p:cNvPr id="137" name="Freeform 136"/>
          <p:cNvSpPr/>
          <p:nvPr/>
        </p:nvSpPr>
        <p:spPr bwMode="auto">
          <a:xfrm>
            <a:off x="3429000" y="12954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Freeform 137"/>
          <p:cNvSpPr/>
          <p:nvPr/>
        </p:nvSpPr>
        <p:spPr bwMode="auto">
          <a:xfrm rot="5400000">
            <a:off x="5740923" y="1802877"/>
            <a:ext cx="710154"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Freeform 138"/>
          <p:cNvSpPr/>
          <p:nvPr/>
        </p:nvSpPr>
        <p:spPr bwMode="auto">
          <a:xfrm rot="16200000">
            <a:off x="2845323" y="1802877"/>
            <a:ext cx="710154"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ectangular Callout 139"/>
          <p:cNvSpPr/>
          <p:nvPr/>
        </p:nvSpPr>
        <p:spPr bwMode="auto">
          <a:xfrm>
            <a:off x="381000" y="1563473"/>
            <a:ext cx="2209800" cy="646327"/>
          </a:xfrm>
          <a:prstGeom prst="wedgeRectCallout">
            <a:avLst>
              <a:gd name="adj1" fmla="val 58299"/>
              <a:gd name="adj2" fmla="val 11400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Roteadas para Rede Redundante</a:t>
            </a:r>
          </a:p>
        </p:txBody>
      </p:sp>
      <p:sp>
        <p:nvSpPr>
          <p:cNvPr id="142" name="Isosceles Triangle 141"/>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ectangle 142"/>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Freeform 49"/>
          <p:cNvSpPr/>
          <p:nvPr/>
        </p:nvSpPr>
        <p:spPr bwMode="auto">
          <a:xfrm>
            <a:off x="4876800" y="1295400"/>
            <a:ext cx="1223962"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ular Callout 50"/>
          <p:cNvSpPr/>
          <p:nvPr/>
        </p:nvSpPr>
        <p:spPr bwMode="auto">
          <a:xfrm>
            <a:off x="5486400" y="4038600"/>
            <a:ext cx="1752600" cy="1200325"/>
          </a:xfrm>
          <a:prstGeom prst="wedgeRectCallout">
            <a:avLst>
              <a:gd name="adj1" fmla="val -91709"/>
              <a:gd name="adj2" fmla="val -14624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Falha</a:t>
            </a:r>
            <a:r>
              <a:rPr lang="pt-BR" b="0" i="0" smtClean="0">
                <a:solidFill>
                  <a:srgbClr val="000000"/>
                </a:solidFill>
                <a:effectLst>
                  <a:outerShdw blurRad="38100" dist="38100" dir="2700000" algn="tl">
                    <a:srgbClr val="000000">
                      <a:alpha val="43137"/>
                    </a:srgbClr>
                  </a:outerShdw>
                </a:effectLst>
                <a:latin typeface="Segoe"/>
                <a:ea typeface="+mn-ea"/>
                <a:cs typeface="Arial"/>
              </a:rPr>
              <a:t> na Conectividade do Caminho de </a:t>
            </a:r>
            <a:r>
              <a:rPr lang="pt-BR" b="0" i="0" smtClean="0">
                <a:solidFill>
                  <a:srgbClr val="000000"/>
                </a:solidFill>
                <a:effectLst>
                  <a:outerShdw blurRad="38100" dist="38100" dir="2700000" algn="tl">
                    <a:srgbClr val="000000">
                      <a:alpha val="43137"/>
                    </a:srgbClr>
                  </a:outerShdw>
                </a:effectLst>
                <a:latin typeface="Segoe"/>
                <a:ea typeface="+mn-ea"/>
                <a:cs typeface="Arial"/>
              </a:rPr>
              <a:t>Rede</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strVal val="4/3*#ppt_w"/>
                                          </p:val>
                                        </p:tav>
                                        <p:tav tm="100000">
                                          <p:val>
                                            <p:strVal val="#ppt_w"/>
                                          </p:val>
                                        </p:tav>
                                      </p:tavLst>
                                    </p:anim>
                                    <p:anim calcmode="lin" valueType="num">
                                      <p:cBhvr>
                                        <p:cTn id="8" dur="500" fill="hold"/>
                                        <p:tgtEl>
                                          <p:spTgt spid="10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par>
                                <p:cTn id="13" presetID="23" presetClass="entr" presetSubtype="288"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strVal val="4/3*#ppt_w"/>
                                          </p:val>
                                        </p:tav>
                                        <p:tav tm="100000">
                                          <p:val>
                                            <p:strVal val="#ppt_w"/>
                                          </p:val>
                                        </p:tav>
                                      </p:tavLst>
                                    </p:anim>
                                    <p:anim calcmode="lin" valueType="num">
                                      <p:cBhvr>
                                        <p:cTn id="16"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right)">
                                      <p:cBhvr>
                                        <p:cTn id="21" dur="500"/>
                                        <p:tgtEl>
                                          <p:spTgt spid="111"/>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wipe(right)">
                                      <p:cBhvr>
                                        <p:cTn id="25" dur="500"/>
                                        <p:tgtEl>
                                          <p:spTgt spid="113"/>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wipe(up)">
                                      <p:cBhvr>
                                        <p:cTn id="29" dur="500"/>
                                        <p:tgtEl>
                                          <p:spTgt spid="114"/>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wipe(up)">
                                      <p:cBhvr>
                                        <p:cTn id="33" dur="500"/>
                                        <p:tgtEl>
                                          <p:spTgt spid="115"/>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down)">
                                      <p:cBhvr>
                                        <p:cTn id="37" dur="500"/>
                                        <p:tgtEl>
                                          <p:spTgt spid="89"/>
                                        </p:tgtEl>
                                      </p:cBhvr>
                                    </p:animEffect>
                                  </p:childTnLst>
                                </p:cTn>
                              </p:par>
                              <p:par>
                                <p:cTn id="38" presetID="22" presetClass="entr" presetSubtype="4" fill="hold" grpId="2"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ipe(left)">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8"/>
                                        </p:tgtEl>
                                      </p:cBhvr>
                                    </p:animEffect>
                                    <p:set>
                                      <p:cBhvr>
                                        <p:cTn id="49" dur="1" fill="hold">
                                          <p:stCondLst>
                                            <p:cond delay="499"/>
                                          </p:stCondLst>
                                        </p:cTn>
                                        <p:tgtEl>
                                          <p:spTgt spid="8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67"/>
                                        </p:tgtEl>
                                      </p:cBhvr>
                                    </p:animEffect>
                                    <p:set>
                                      <p:cBhvr>
                                        <p:cTn id="52" dur="1" fill="hold">
                                          <p:stCondLst>
                                            <p:cond delay="499"/>
                                          </p:stCondLst>
                                        </p:cTn>
                                        <p:tgtEl>
                                          <p:spTgt spid="6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7"/>
                                        </p:tgtEl>
                                      </p:cBhvr>
                                    </p:animEffect>
                                    <p:set>
                                      <p:cBhvr>
                                        <p:cTn id="55" dur="1" fill="hold">
                                          <p:stCondLst>
                                            <p:cond delay="499"/>
                                          </p:stCondLst>
                                        </p:cTn>
                                        <p:tgtEl>
                                          <p:spTgt spid="8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6"/>
                                        </p:tgtEl>
                                      </p:cBhvr>
                                    </p:animEffect>
                                    <p:set>
                                      <p:cBhvr>
                                        <p:cTn id="58" dur="1" fill="hold">
                                          <p:stCondLst>
                                            <p:cond delay="499"/>
                                          </p:stCondLst>
                                        </p:cTn>
                                        <p:tgtEl>
                                          <p:spTgt spid="86"/>
                                        </p:tgtEl>
                                        <p:attrNameLst>
                                          <p:attrName>style.visibility</p:attrName>
                                        </p:attrNameLst>
                                      </p:cBhvr>
                                      <p:to>
                                        <p:strVal val="hidden"/>
                                      </p:to>
                                    </p:set>
                                  </p:childTnLst>
                                </p:cTn>
                              </p:par>
                            </p:childTnLst>
                          </p:cTn>
                        </p:par>
                        <p:par>
                          <p:cTn id="59" fill="hold">
                            <p:stCondLst>
                              <p:cond delay="500"/>
                            </p:stCondLst>
                            <p:childTnLst>
                              <p:par>
                                <p:cTn id="60" presetID="10" presetClass="exit" presetSubtype="0" fill="hold" grpId="1" nodeType="afterEffect">
                                  <p:stCondLst>
                                    <p:cond delay="0"/>
                                  </p:stCondLst>
                                  <p:childTnLst>
                                    <p:animEffect transition="out" filter="fade">
                                      <p:cBhvr>
                                        <p:cTn id="61" dur="500"/>
                                        <p:tgtEl>
                                          <p:spTgt spid="89"/>
                                        </p:tgtEl>
                                      </p:cBhvr>
                                    </p:animEffect>
                                    <p:set>
                                      <p:cBhvr>
                                        <p:cTn id="62" dur="1" fill="hold">
                                          <p:stCondLst>
                                            <p:cond delay="499"/>
                                          </p:stCondLst>
                                        </p:cTn>
                                        <p:tgtEl>
                                          <p:spTgt spid="8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2"/>
                                        </p:tgtEl>
                                      </p:cBhvr>
                                    </p:animEffect>
                                    <p:set>
                                      <p:cBhvr>
                                        <p:cTn id="65" dur="1" fill="hold">
                                          <p:stCondLst>
                                            <p:cond delay="499"/>
                                          </p:stCondLst>
                                        </p:cTn>
                                        <p:tgtEl>
                                          <p:spTgt spid="10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4"/>
                                        </p:tgtEl>
                                      </p:cBhvr>
                                    </p:animEffect>
                                    <p:set>
                                      <p:cBhvr>
                                        <p:cTn id="68" dur="1" fill="hold">
                                          <p:stCondLst>
                                            <p:cond delay="499"/>
                                          </p:stCondLst>
                                        </p:cTn>
                                        <p:tgtEl>
                                          <p:spTgt spid="10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1"/>
                                        </p:tgtEl>
                                      </p:cBhvr>
                                    </p:animEffect>
                                    <p:set>
                                      <p:cBhvr>
                                        <p:cTn id="71" dur="1" fill="hold">
                                          <p:stCondLst>
                                            <p:cond delay="499"/>
                                          </p:stCondLst>
                                        </p:cTn>
                                        <p:tgtEl>
                                          <p:spTgt spid="1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13"/>
                                        </p:tgtEl>
                                      </p:cBhvr>
                                    </p:animEffect>
                                    <p:set>
                                      <p:cBhvr>
                                        <p:cTn id="74" dur="1" fill="hold">
                                          <p:stCondLst>
                                            <p:cond delay="499"/>
                                          </p:stCondLst>
                                        </p:cTn>
                                        <p:tgtEl>
                                          <p:spTgt spid="11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14"/>
                                        </p:tgtEl>
                                      </p:cBhvr>
                                    </p:animEffect>
                                    <p:set>
                                      <p:cBhvr>
                                        <p:cTn id="77" dur="1" fill="hold">
                                          <p:stCondLst>
                                            <p:cond delay="499"/>
                                          </p:stCondLst>
                                        </p:cTn>
                                        <p:tgtEl>
                                          <p:spTgt spid="11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5"/>
                                        </p:tgtEl>
                                      </p:cBhvr>
                                    </p:animEffect>
                                    <p:set>
                                      <p:cBhvr>
                                        <p:cTn id="80" dur="1" fill="hold">
                                          <p:stCondLst>
                                            <p:cond delay="499"/>
                                          </p:stCondLst>
                                        </p:cTn>
                                        <p:tgtEl>
                                          <p:spTgt spid="115"/>
                                        </p:tgtEl>
                                        <p:attrNameLst>
                                          <p:attrName>style.visibility</p:attrName>
                                        </p:attrNameLst>
                                      </p:cBhvr>
                                      <p:to>
                                        <p:strVal val="hidden"/>
                                      </p:to>
                                    </p:se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wipe(left)">
                                      <p:cBhvr>
                                        <p:cTn id="84" dur="500"/>
                                        <p:tgtEl>
                                          <p:spTgt spid="125"/>
                                        </p:tgtEl>
                                      </p:cBhvr>
                                    </p:animEffect>
                                  </p:childTnLst>
                                </p:cTn>
                              </p:par>
                            </p:childTnLst>
                          </p:cTn>
                        </p:par>
                        <p:par>
                          <p:cTn id="85" fill="hold">
                            <p:stCondLst>
                              <p:cond delay="1500"/>
                            </p:stCondLst>
                            <p:childTnLst>
                              <p:par>
                                <p:cTn id="86" presetID="23" presetClass="entr" presetSubtype="288" fill="hold" grpId="0" nodeType="afterEffect">
                                  <p:stCondLst>
                                    <p:cond delay="0"/>
                                  </p:stCondLst>
                                  <p:childTnLst>
                                    <p:set>
                                      <p:cBhvr>
                                        <p:cTn id="87" dur="1" fill="hold">
                                          <p:stCondLst>
                                            <p:cond delay="0"/>
                                          </p:stCondLst>
                                        </p:cTn>
                                        <p:tgtEl>
                                          <p:spTgt spid="117"/>
                                        </p:tgtEl>
                                        <p:attrNameLst>
                                          <p:attrName>style.visibility</p:attrName>
                                        </p:attrNameLst>
                                      </p:cBhvr>
                                      <p:to>
                                        <p:strVal val="visible"/>
                                      </p:to>
                                    </p:set>
                                    <p:anim calcmode="lin" valueType="num">
                                      <p:cBhvr>
                                        <p:cTn id="88" dur="500" fill="hold"/>
                                        <p:tgtEl>
                                          <p:spTgt spid="117"/>
                                        </p:tgtEl>
                                        <p:attrNameLst>
                                          <p:attrName>ppt_w</p:attrName>
                                        </p:attrNameLst>
                                      </p:cBhvr>
                                      <p:tavLst>
                                        <p:tav tm="0">
                                          <p:val>
                                            <p:strVal val="4/3*#ppt_w"/>
                                          </p:val>
                                        </p:tav>
                                        <p:tav tm="100000">
                                          <p:val>
                                            <p:strVal val="#ppt_w"/>
                                          </p:val>
                                        </p:tav>
                                      </p:tavLst>
                                    </p:anim>
                                    <p:anim calcmode="lin" valueType="num">
                                      <p:cBhvr>
                                        <p:cTn id="89" dur="500" fill="hold"/>
                                        <p:tgtEl>
                                          <p:spTgt spid="117"/>
                                        </p:tgtEl>
                                        <p:attrNameLst>
                                          <p:attrName>ppt_h</p:attrName>
                                        </p:attrNameLst>
                                      </p:cBhvr>
                                      <p:tavLst>
                                        <p:tav tm="0">
                                          <p:val>
                                            <p:strVal val="4/3*#ppt_h"/>
                                          </p:val>
                                        </p:tav>
                                        <p:tav tm="100000">
                                          <p:val>
                                            <p:strVal val="#ppt_h"/>
                                          </p:val>
                                        </p:tav>
                                      </p:tavLst>
                                    </p:anim>
                                  </p:childTnLst>
                                </p:cTn>
                              </p:par>
                            </p:childTnLst>
                          </p:cTn>
                        </p:par>
                        <p:par>
                          <p:cTn id="90" fill="hold">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left)">
                                      <p:cBhvr>
                                        <p:cTn id="93" dur="500"/>
                                        <p:tgtEl>
                                          <p:spTgt spid="118"/>
                                        </p:tgtEl>
                                      </p:cBhvr>
                                    </p:animEffect>
                                  </p:childTnLst>
                                </p:cTn>
                              </p:par>
                            </p:childTnLst>
                          </p:cTn>
                        </p:par>
                        <p:par>
                          <p:cTn id="94" fill="hold">
                            <p:stCondLst>
                              <p:cond delay="2500"/>
                            </p:stCondLst>
                            <p:childTnLst>
                              <p:par>
                                <p:cTn id="95" presetID="22" presetClass="entr" presetSubtype="1"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up)">
                                      <p:cBhvr>
                                        <p:cTn id="97" dur="500"/>
                                        <p:tgtEl>
                                          <p:spTgt spid="122"/>
                                        </p:tgtEl>
                                      </p:cBhvr>
                                    </p:animEffect>
                                  </p:childTnLst>
                                </p:cTn>
                              </p:par>
                            </p:childTnLst>
                          </p:cTn>
                        </p:par>
                        <p:par>
                          <p:cTn id="98" fill="hold">
                            <p:stCondLst>
                              <p:cond delay="3000"/>
                            </p:stCondLst>
                            <p:childTnLst>
                              <p:par>
                                <p:cTn id="99" presetID="22" presetClass="entr" presetSubtype="8" fill="hold" grpId="0" nodeType="afterEffect">
                                  <p:stCondLst>
                                    <p:cond delay="0"/>
                                  </p:stCondLst>
                                  <p:childTnLst>
                                    <p:set>
                                      <p:cBhvr>
                                        <p:cTn id="100" dur="1" fill="hold">
                                          <p:stCondLst>
                                            <p:cond delay="0"/>
                                          </p:stCondLst>
                                        </p:cTn>
                                        <p:tgtEl>
                                          <p:spTgt spid="120"/>
                                        </p:tgtEl>
                                        <p:attrNameLst>
                                          <p:attrName>style.visibility</p:attrName>
                                        </p:attrNameLst>
                                      </p:cBhvr>
                                      <p:to>
                                        <p:strVal val="visible"/>
                                      </p:to>
                                    </p:set>
                                    <p:animEffect transition="in" filter="wipe(left)">
                                      <p:cBhvr>
                                        <p:cTn id="101" dur="500"/>
                                        <p:tgtEl>
                                          <p:spTgt spid="120"/>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left)">
                                      <p:cBhvr>
                                        <p:cTn id="105" dur="500"/>
                                        <p:tgtEl>
                                          <p:spTgt spid="119"/>
                                        </p:tgtEl>
                                      </p:cBhvr>
                                    </p:animEffect>
                                  </p:childTnLst>
                                </p:cTn>
                              </p:par>
                            </p:childTnLst>
                          </p:cTn>
                        </p:par>
                        <p:par>
                          <p:cTn id="106" fill="hold">
                            <p:stCondLst>
                              <p:cond delay="4000"/>
                            </p:stCondLst>
                            <p:childTnLst>
                              <p:par>
                                <p:cTn id="107" presetID="23" presetClass="entr" presetSubtype="288" fill="hold" nodeType="after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500" fill="hold"/>
                                        <p:tgtEl>
                                          <p:spTgt spid="102"/>
                                        </p:tgtEl>
                                        <p:attrNameLst>
                                          <p:attrName>ppt_w</p:attrName>
                                        </p:attrNameLst>
                                      </p:cBhvr>
                                      <p:tavLst>
                                        <p:tav tm="0">
                                          <p:val>
                                            <p:strVal val="4/3*#ppt_w"/>
                                          </p:val>
                                        </p:tav>
                                        <p:tav tm="100000">
                                          <p:val>
                                            <p:strVal val="#ppt_w"/>
                                          </p:val>
                                        </p:tav>
                                      </p:tavLst>
                                    </p:anim>
                                    <p:anim calcmode="lin" valueType="num">
                                      <p:cBhvr>
                                        <p:cTn id="110" dur="500" fill="hold"/>
                                        <p:tgtEl>
                                          <p:spTgt spid="102"/>
                                        </p:tgtEl>
                                        <p:attrNameLst>
                                          <p:attrName>ppt_h</p:attrName>
                                        </p:attrNameLst>
                                      </p:cBhvr>
                                      <p:tavLst>
                                        <p:tav tm="0">
                                          <p:val>
                                            <p:strVal val="4/3*#ppt_h"/>
                                          </p:val>
                                        </p:tav>
                                        <p:tav tm="100000">
                                          <p:val>
                                            <p:strVal val="#ppt_h"/>
                                          </p:val>
                                        </p:tav>
                                      </p:tavLst>
                                    </p:anim>
                                  </p:childTnLst>
                                </p:cTn>
                              </p:par>
                            </p:childTnLst>
                          </p:cTn>
                        </p:par>
                        <p:par>
                          <p:cTn id="111" fill="hold">
                            <p:stCondLst>
                              <p:cond delay="4500"/>
                            </p:stCondLst>
                            <p:childTnLst>
                              <p:par>
                                <p:cTn id="112" presetID="22" presetClass="entr" presetSubtype="8" fill="hold" grpId="0" nodeType="after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wipe(left)">
                                      <p:cBhvr>
                                        <p:cTn id="114" dur="500"/>
                                        <p:tgtEl>
                                          <p:spTgt spid="1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117"/>
                                        </p:tgtEl>
                                      </p:cBhvr>
                                    </p:animEffect>
                                    <p:set>
                                      <p:cBhvr>
                                        <p:cTn id="119" dur="1" fill="hold">
                                          <p:stCondLst>
                                            <p:cond delay="499"/>
                                          </p:stCondLst>
                                        </p:cTn>
                                        <p:tgtEl>
                                          <p:spTgt spid="117"/>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18"/>
                                        </p:tgtEl>
                                      </p:cBhvr>
                                    </p:animEffect>
                                    <p:set>
                                      <p:cBhvr>
                                        <p:cTn id="122" dur="1" fill="hold">
                                          <p:stCondLst>
                                            <p:cond delay="499"/>
                                          </p:stCondLst>
                                        </p:cTn>
                                        <p:tgtEl>
                                          <p:spTgt spid="118"/>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22"/>
                                        </p:tgtEl>
                                      </p:cBhvr>
                                    </p:animEffect>
                                    <p:set>
                                      <p:cBhvr>
                                        <p:cTn id="125" dur="1" fill="hold">
                                          <p:stCondLst>
                                            <p:cond delay="499"/>
                                          </p:stCondLst>
                                        </p:cTn>
                                        <p:tgtEl>
                                          <p:spTgt spid="12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20"/>
                                        </p:tgtEl>
                                      </p:cBhvr>
                                    </p:animEffect>
                                    <p:set>
                                      <p:cBhvr>
                                        <p:cTn id="128" dur="1" fill="hold">
                                          <p:stCondLst>
                                            <p:cond delay="499"/>
                                          </p:stCondLst>
                                        </p:cTn>
                                        <p:tgtEl>
                                          <p:spTgt spid="12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19"/>
                                        </p:tgtEl>
                                      </p:cBhvr>
                                    </p:animEffect>
                                    <p:set>
                                      <p:cBhvr>
                                        <p:cTn id="131" dur="1" fill="hold">
                                          <p:stCondLst>
                                            <p:cond delay="499"/>
                                          </p:stCondLst>
                                        </p:cTn>
                                        <p:tgtEl>
                                          <p:spTgt spid="11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23"/>
                                        </p:tgtEl>
                                      </p:cBhvr>
                                    </p:animEffect>
                                    <p:set>
                                      <p:cBhvr>
                                        <p:cTn id="134" dur="1" fill="hold">
                                          <p:stCondLst>
                                            <p:cond delay="499"/>
                                          </p:stCondLst>
                                        </p:cTn>
                                        <p:tgtEl>
                                          <p:spTgt spid="12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25"/>
                                        </p:tgtEl>
                                      </p:cBhvr>
                                    </p:animEffect>
                                    <p:set>
                                      <p:cBhvr>
                                        <p:cTn id="140" dur="1" fill="hold">
                                          <p:stCondLst>
                                            <p:cond delay="499"/>
                                          </p:stCondLst>
                                        </p:cTn>
                                        <p:tgtEl>
                                          <p:spTgt spid="125"/>
                                        </p:tgtEl>
                                        <p:attrNameLst>
                                          <p:attrName>style.visibility</p:attrName>
                                        </p:attrNameLst>
                                      </p:cBhvr>
                                      <p:to>
                                        <p:strVal val="hidden"/>
                                      </p:to>
                                    </p:se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126"/>
                                        </p:tgtEl>
                                        <p:attrNameLst>
                                          <p:attrName>style.visibility</p:attrName>
                                        </p:attrNameLst>
                                      </p:cBhvr>
                                      <p:to>
                                        <p:strVal val="visible"/>
                                      </p:to>
                                    </p:set>
                                    <p:animEffect transition="in" filter="wipe(left)">
                                      <p:cBhvr>
                                        <p:cTn id="144" dur="500"/>
                                        <p:tgtEl>
                                          <p:spTgt spid="126"/>
                                        </p:tgtEl>
                                      </p:cBhvr>
                                    </p:animEffect>
                                  </p:childTnLst>
                                </p:cTn>
                              </p:par>
                            </p:childTnLst>
                          </p:cTn>
                        </p:par>
                        <p:par>
                          <p:cTn id="145" fill="hold">
                            <p:stCondLst>
                              <p:cond delay="1000"/>
                            </p:stCondLst>
                            <p:childTnLst>
                              <p:par>
                                <p:cTn id="146" presetID="23" presetClass="entr" presetSubtype="288" fill="hold" grpId="0" nodeType="afterEffect">
                                  <p:stCondLst>
                                    <p:cond delay="0"/>
                                  </p:stCondLst>
                                  <p:childTnLst>
                                    <p:set>
                                      <p:cBhvr>
                                        <p:cTn id="147" dur="1" fill="hold">
                                          <p:stCondLst>
                                            <p:cond delay="0"/>
                                          </p:stCondLst>
                                        </p:cTn>
                                        <p:tgtEl>
                                          <p:spTgt spid="124"/>
                                        </p:tgtEl>
                                        <p:attrNameLst>
                                          <p:attrName>style.visibility</p:attrName>
                                        </p:attrNameLst>
                                      </p:cBhvr>
                                      <p:to>
                                        <p:strVal val="visible"/>
                                      </p:to>
                                    </p:set>
                                    <p:anim calcmode="lin" valueType="num">
                                      <p:cBhvr>
                                        <p:cTn id="148" dur="500" fill="hold"/>
                                        <p:tgtEl>
                                          <p:spTgt spid="124"/>
                                        </p:tgtEl>
                                        <p:attrNameLst>
                                          <p:attrName>ppt_w</p:attrName>
                                        </p:attrNameLst>
                                      </p:cBhvr>
                                      <p:tavLst>
                                        <p:tav tm="0">
                                          <p:val>
                                            <p:strVal val="4/3*#ppt_w"/>
                                          </p:val>
                                        </p:tav>
                                        <p:tav tm="100000">
                                          <p:val>
                                            <p:strVal val="#ppt_w"/>
                                          </p:val>
                                        </p:tav>
                                      </p:tavLst>
                                    </p:anim>
                                    <p:anim calcmode="lin" valueType="num">
                                      <p:cBhvr>
                                        <p:cTn id="149" dur="500" fill="hold"/>
                                        <p:tgtEl>
                                          <p:spTgt spid="124"/>
                                        </p:tgtEl>
                                        <p:attrNameLst>
                                          <p:attrName>ppt_h</p:attrName>
                                        </p:attrNameLst>
                                      </p:cBhvr>
                                      <p:tavLst>
                                        <p:tav tm="0">
                                          <p:val>
                                            <p:strVal val="4/3*#ppt_h"/>
                                          </p:val>
                                        </p:tav>
                                        <p:tav tm="100000">
                                          <p:val>
                                            <p:strVal val="#ppt_h"/>
                                          </p:val>
                                        </p:tav>
                                      </p:tavLst>
                                    </p:anim>
                                  </p:childTnLst>
                                </p:cTn>
                              </p:par>
                            </p:childTnLst>
                          </p:cTn>
                        </p:par>
                        <p:par>
                          <p:cTn id="150" fill="hold">
                            <p:stCondLst>
                              <p:cond delay="1500"/>
                            </p:stCondLst>
                            <p:childTnLst>
                              <p:par>
                                <p:cTn id="151" presetID="22" presetClass="entr" presetSubtype="4" fill="hold" grpId="0" nodeType="after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wipe(down)">
                                      <p:cBhvr>
                                        <p:cTn id="153" dur="500"/>
                                        <p:tgtEl>
                                          <p:spTgt spid="51"/>
                                        </p:tgtEl>
                                      </p:cBhvr>
                                    </p:animEffect>
                                  </p:childTnLst>
                                </p:cTn>
                              </p:par>
                            </p:childTnLst>
                          </p:cTn>
                        </p:par>
                        <p:par>
                          <p:cTn id="154" fill="hold">
                            <p:stCondLst>
                              <p:cond delay="2000"/>
                            </p:stCondLst>
                            <p:childTnLst>
                              <p:par>
                                <p:cTn id="155" presetID="22" presetClass="entr" presetSubtype="4" fill="hold" nodeType="afterEffect">
                                  <p:stCondLst>
                                    <p:cond delay="0"/>
                                  </p:stCondLst>
                                  <p:childTnLst>
                                    <p:set>
                                      <p:cBhvr>
                                        <p:cTn id="156" dur="1" fill="hold">
                                          <p:stCondLst>
                                            <p:cond delay="0"/>
                                          </p:stCondLst>
                                        </p:cTn>
                                        <p:tgtEl>
                                          <p:spTgt spid="134"/>
                                        </p:tgtEl>
                                        <p:attrNameLst>
                                          <p:attrName>style.visibility</p:attrName>
                                        </p:attrNameLst>
                                      </p:cBhvr>
                                      <p:to>
                                        <p:strVal val="visible"/>
                                      </p:to>
                                    </p:set>
                                    <p:animEffect transition="in" filter="wipe(down)">
                                      <p:cBhvr>
                                        <p:cTn id="157" dur="500"/>
                                        <p:tgtEl>
                                          <p:spTgt spid="134"/>
                                        </p:tgtEl>
                                      </p:cBhvr>
                                    </p:animEffect>
                                  </p:childTnLst>
                                </p:cTn>
                              </p:par>
                            </p:childTnLst>
                          </p:cTn>
                        </p:par>
                        <p:par>
                          <p:cTn id="158" fill="hold">
                            <p:stCondLst>
                              <p:cond delay="2500"/>
                            </p:stCondLst>
                            <p:childTnLst>
                              <p:par>
                                <p:cTn id="159" presetID="22" presetClass="entr" presetSubtype="2" fill="hold" nodeType="afterEffect">
                                  <p:stCondLst>
                                    <p:cond delay="0"/>
                                  </p:stCondLst>
                                  <p:childTnLst>
                                    <p:set>
                                      <p:cBhvr>
                                        <p:cTn id="160" dur="1" fill="hold">
                                          <p:stCondLst>
                                            <p:cond delay="0"/>
                                          </p:stCondLst>
                                        </p:cTn>
                                        <p:tgtEl>
                                          <p:spTgt spid="127"/>
                                        </p:tgtEl>
                                        <p:attrNameLst>
                                          <p:attrName>style.visibility</p:attrName>
                                        </p:attrNameLst>
                                      </p:cBhvr>
                                      <p:to>
                                        <p:strVal val="visible"/>
                                      </p:to>
                                    </p:set>
                                    <p:animEffect transition="in" filter="wipe(right)">
                                      <p:cBhvr>
                                        <p:cTn id="161" dur="500"/>
                                        <p:tgtEl>
                                          <p:spTgt spid="127"/>
                                        </p:tgtEl>
                                      </p:cBhvr>
                                    </p:animEffect>
                                  </p:childTnLst>
                                </p:cTn>
                              </p:par>
                            </p:childTnLst>
                          </p:cTn>
                        </p:par>
                        <p:par>
                          <p:cTn id="162" fill="hold">
                            <p:stCondLst>
                              <p:cond delay="3000"/>
                            </p:stCondLst>
                            <p:childTnLst>
                              <p:par>
                                <p:cTn id="163" presetID="22" presetClass="entr" presetSubtype="1"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wipe(up)">
                                      <p:cBhvr>
                                        <p:cTn id="165" dur="500"/>
                                        <p:tgtEl>
                                          <p:spTgt spid="129"/>
                                        </p:tgtEl>
                                      </p:cBhvr>
                                    </p:animEffect>
                                  </p:childTnLst>
                                </p:cTn>
                              </p:par>
                            </p:childTnLst>
                          </p:cTn>
                        </p:par>
                        <p:par>
                          <p:cTn id="166" fill="hold">
                            <p:stCondLst>
                              <p:cond delay="3500"/>
                            </p:stCondLst>
                            <p:childTnLst>
                              <p:par>
                                <p:cTn id="167" presetID="22" presetClass="entr" presetSubtype="8" fill="hold" grpId="0" nodeType="afterEffect">
                                  <p:stCondLst>
                                    <p:cond delay="0"/>
                                  </p:stCondLst>
                                  <p:childTnLst>
                                    <p:set>
                                      <p:cBhvr>
                                        <p:cTn id="168" dur="1" fill="hold">
                                          <p:stCondLst>
                                            <p:cond delay="0"/>
                                          </p:stCondLst>
                                        </p:cTn>
                                        <p:tgtEl>
                                          <p:spTgt spid="140"/>
                                        </p:tgtEl>
                                        <p:attrNameLst>
                                          <p:attrName>style.visibility</p:attrName>
                                        </p:attrNameLst>
                                      </p:cBhvr>
                                      <p:to>
                                        <p:strVal val="visible"/>
                                      </p:to>
                                    </p:set>
                                    <p:animEffect transition="in" filter="wipe(left)">
                                      <p:cBhvr>
                                        <p:cTn id="169" dur="500"/>
                                        <p:tgtEl>
                                          <p:spTgt spid="140"/>
                                        </p:tgtEl>
                                      </p:cBhvr>
                                    </p:animEffect>
                                  </p:childTnLst>
                                </p:cTn>
                              </p:par>
                            </p:childTnLst>
                          </p:cTn>
                        </p:par>
                        <p:par>
                          <p:cTn id="170" fill="hold">
                            <p:stCondLst>
                              <p:cond delay="4000"/>
                            </p:stCondLst>
                            <p:childTnLst>
                              <p:par>
                                <p:cTn id="171" presetID="22" presetClass="entr" presetSubtype="4" fill="hold" grpId="0" nodeType="after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wipe(down)">
                                      <p:cBhvr>
                                        <p:cTn id="173" dur="500"/>
                                        <p:tgtEl>
                                          <p:spTgt spid="138"/>
                                        </p:tgtEl>
                                      </p:cBhvr>
                                    </p:animEffect>
                                  </p:childTnLst>
                                </p:cTn>
                              </p:par>
                            </p:childTnLst>
                          </p:cTn>
                        </p:par>
                        <p:par>
                          <p:cTn id="174" fill="hold">
                            <p:stCondLst>
                              <p:cond delay="4500"/>
                            </p:stCondLst>
                            <p:childTnLst>
                              <p:par>
                                <p:cTn id="175" presetID="22" presetClass="entr" presetSubtype="2" fill="hold" grpId="0" nodeType="after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right)">
                                      <p:cBhvr>
                                        <p:cTn id="177" dur="500"/>
                                        <p:tgtEl>
                                          <p:spTgt spid="50"/>
                                        </p:tgtEl>
                                      </p:cBhvr>
                                    </p:animEffect>
                                  </p:childTnLst>
                                </p:cTn>
                              </p:par>
                            </p:childTnLst>
                          </p:cTn>
                        </p:par>
                        <p:par>
                          <p:cTn id="178" fill="hold">
                            <p:stCondLst>
                              <p:cond delay="5000"/>
                            </p:stCondLst>
                            <p:childTnLst>
                              <p:par>
                                <p:cTn id="179" presetID="22" presetClass="entr" presetSubtype="2" fill="hold" grpId="0" nodeType="afterEffect">
                                  <p:stCondLst>
                                    <p:cond delay="0"/>
                                  </p:stCondLst>
                                  <p:childTnLst>
                                    <p:set>
                                      <p:cBhvr>
                                        <p:cTn id="180" dur="1" fill="hold">
                                          <p:stCondLst>
                                            <p:cond delay="0"/>
                                          </p:stCondLst>
                                        </p:cTn>
                                        <p:tgtEl>
                                          <p:spTgt spid="137"/>
                                        </p:tgtEl>
                                        <p:attrNameLst>
                                          <p:attrName>style.visibility</p:attrName>
                                        </p:attrNameLst>
                                      </p:cBhvr>
                                      <p:to>
                                        <p:strVal val="visible"/>
                                      </p:to>
                                    </p:set>
                                    <p:animEffect transition="in" filter="wipe(right)">
                                      <p:cBhvr>
                                        <p:cTn id="181" dur="500"/>
                                        <p:tgtEl>
                                          <p:spTgt spid="137"/>
                                        </p:tgtEl>
                                      </p:cBhvr>
                                    </p:animEffect>
                                  </p:childTnLst>
                                </p:cTn>
                              </p:par>
                            </p:childTnLst>
                          </p:cTn>
                        </p:par>
                        <p:par>
                          <p:cTn id="182" fill="hold">
                            <p:stCondLst>
                              <p:cond delay="5500"/>
                            </p:stCondLst>
                            <p:childTnLst>
                              <p:par>
                                <p:cTn id="183" presetID="22" presetClass="entr" presetSubtype="8" fill="hold" grpId="0" nodeType="afterEffect">
                                  <p:stCondLst>
                                    <p:cond delay="0"/>
                                  </p:stCondLst>
                                  <p:childTnLst>
                                    <p:set>
                                      <p:cBhvr>
                                        <p:cTn id="184" dur="1" fill="hold">
                                          <p:stCondLst>
                                            <p:cond delay="0"/>
                                          </p:stCondLst>
                                        </p:cTn>
                                        <p:tgtEl>
                                          <p:spTgt spid="139"/>
                                        </p:tgtEl>
                                        <p:attrNameLst>
                                          <p:attrName>style.visibility</p:attrName>
                                        </p:attrNameLst>
                                      </p:cBhvr>
                                      <p:to>
                                        <p:strVal val="visible"/>
                                      </p:to>
                                    </p:set>
                                    <p:animEffect transition="in" filter="wipe(left)">
                                      <p:cBhvr>
                                        <p:cTn id="185" dur="500"/>
                                        <p:tgtEl>
                                          <p:spTgt spid="139"/>
                                        </p:tgtEl>
                                      </p:cBhvr>
                                    </p:animEffect>
                                  </p:childTnLst>
                                </p:cTn>
                              </p:par>
                            </p:childTnLst>
                          </p:cTn>
                        </p:par>
                        <p:par>
                          <p:cTn id="186" fill="hold">
                            <p:stCondLst>
                              <p:cond delay="6000"/>
                            </p:stCondLst>
                            <p:childTnLst>
                              <p:par>
                                <p:cTn id="187" presetID="22" presetClass="entr" presetSubtype="1" fill="hold" grpId="2" nodeType="afterEffect">
                                  <p:stCondLst>
                                    <p:cond delay="0"/>
                                  </p:stCondLst>
                                  <p:childTnLst>
                                    <p:set>
                                      <p:cBhvr>
                                        <p:cTn id="188" dur="1" fill="hold">
                                          <p:stCondLst>
                                            <p:cond delay="0"/>
                                          </p:stCondLst>
                                        </p:cTn>
                                        <p:tgtEl>
                                          <p:spTgt spid="114"/>
                                        </p:tgtEl>
                                        <p:attrNameLst>
                                          <p:attrName>style.visibility</p:attrName>
                                        </p:attrNameLst>
                                      </p:cBhvr>
                                      <p:to>
                                        <p:strVal val="visible"/>
                                      </p:to>
                                    </p:set>
                                    <p:animEffect transition="in" filter="wipe(up)">
                                      <p:cBhvr>
                                        <p:cTn id="189" dur="500"/>
                                        <p:tgtEl>
                                          <p:spTgt spid="114"/>
                                        </p:tgtEl>
                                      </p:cBhvr>
                                    </p:animEffect>
                                  </p:childTnLst>
                                </p:cTn>
                              </p:par>
                            </p:childTnLst>
                          </p:cTn>
                        </p:par>
                        <p:par>
                          <p:cTn id="190" fill="hold">
                            <p:stCondLst>
                              <p:cond delay="6500"/>
                            </p:stCondLst>
                            <p:childTnLst>
                              <p:par>
                                <p:cTn id="191" presetID="22" presetClass="entr" presetSubtype="1" fill="hold" grpId="2" nodeType="afterEffect">
                                  <p:stCondLst>
                                    <p:cond delay="0"/>
                                  </p:stCondLst>
                                  <p:childTnLst>
                                    <p:set>
                                      <p:cBhvr>
                                        <p:cTn id="192" dur="1" fill="hold">
                                          <p:stCondLst>
                                            <p:cond delay="0"/>
                                          </p:stCondLst>
                                        </p:cTn>
                                        <p:tgtEl>
                                          <p:spTgt spid="115"/>
                                        </p:tgtEl>
                                        <p:attrNameLst>
                                          <p:attrName>style.visibility</p:attrName>
                                        </p:attrNameLst>
                                      </p:cBhvr>
                                      <p:to>
                                        <p:strVal val="visible"/>
                                      </p:to>
                                    </p:set>
                                    <p:animEffect transition="in" filter="wipe(up)">
                                      <p:cBhvr>
                                        <p:cTn id="193" dur="500"/>
                                        <p:tgtEl>
                                          <p:spTgt spid="115"/>
                                        </p:tgtEl>
                                      </p:cBhvr>
                                    </p:animEffect>
                                  </p:childTnLst>
                                </p:cTn>
                              </p:par>
                            </p:childTnLst>
                          </p:cTn>
                        </p:par>
                        <p:par>
                          <p:cTn id="194" fill="hold">
                            <p:stCondLst>
                              <p:cond delay="7000"/>
                            </p:stCondLst>
                            <p:childTnLst>
                              <p:par>
                                <p:cTn id="195" presetID="10" presetClass="entr" presetSubtype="0" fill="hold" grpId="1"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500"/>
                                        <p:tgtEl>
                                          <p:spTgt spid="88"/>
                                        </p:tgtEl>
                                      </p:cBhvr>
                                    </p:animEffect>
                                  </p:childTnLst>
                                </p:cTn>
                              </p:par>
                            </p:childTnLst>
                          </p:cTn>
                        </p:par>
                        <p:par>
                          <p:cTn id="198" fill="hold">
                            <p:stCondLst>
                              <p:cond delay="7500"/>
                            </p:stCondLst>
                            <p:childTnLst>
                              <p:par>
                                <p:cTn id="199" presetID="22" presetClass="entr" presetSubtype="2" fill="hold" grpId="2" nodeType="afterEffect">
                                  <p:stCondLst>
                                    <p:cond delay="0"/>
                                  </p:stCondLst>
                                  <p:childTnLst>
                                    <p:set>
                                      <p:cBhvr>
                                        <p:cTn id="200" dur="1" fill="hold">
                                          <p:stCondLst>
                                            <p:cond delay="0"/>
                                          </p:stCondLst>
                                        </p:cTn>
                                        <p:tgtEl>
                                          <p:spTgt spid="123"/>
                                        </p:tgtEl>
                                        <p:attrNameLst>
                                          <p:attrName>style.visibility</p:attrName>
                                        </p:attrNameLst>
                                      </p:cBhvr>
                                      <p:to>
                                        <p:strVal val="visible"/>
                                      </p:to>
                                    </p:set>
                                    <p:animEffect transition="in" filter="wipe(right)">
                                      <p:cBhvr>
                                        <p:cTn id="201" dur="500"/>
                                        <p:tgtEl>
                                          <p:spTgt spid="123"/>
                                        </p:tgtEl>
                                      </p:cBhvr>
                                    </p:animEffect>
                                  </p:childTnLst>
                                </p:cTn>
                              </p:par>
                            </p:childTnLst>
                          </p:cTn>
                        </p:par>
                        <p:par>
                          <p:cTn id="202" fill="hold">
                            <p:stCondLst>
                              <p:cond delay="8000"/>
                            </p:stCondLst>
                            <p:childTnLst>
                              <p:par>
                                <p:cTn id="203" presetID="23" presetClass="entr" presetSubtype="288" fill="hold" nodeType="afterEffect">
                                  <p:stCondLst>
                                    <p:cond delay="0"/>
                                  </p:stCondLst>
                                  <p:childTnLst>
                                    <p:set>
                                      <p:cBhvr>
                                        <p:cTn id="204" dur="1" fill="hold">
                                          <p:stCondLst>
                                            <p:cond delay="0"/>
                                          </p:stCondLst>
                                        </p:cTn>
                                        <p:tgtEl>
                                          <p:spTgt spid="102"/>
                                        </p:tgtEl>
                                        <p:attrNameLst>
                                          <p:attrName>style.visibility</p:attrName>
                                        </p:attrNameLst>
                                      </p:cBhvr>
                                      <p:to>
                                        <p:strVal val="visible"/>
                                      </p:to>
                                    </p:set>
                                    <p:anim calcmode="lin" valueType="num">
                                      <p:cBhvr>
                                        <p:cTn id="205" dur="500" fill="hold"/>
                                        <p:tgtEl>
                                          <p:spTgt spid="102"/>
                                        </p:tgtEl>
                                        <p:attrNameLst>
                                          <p:attrName>ppt_w</p:attrName>
                                        </p:attrNameLst>
                                      </p:cBhvr>
                                      <p:tavLst>
                                        <p:tav tm="0">
                                          <p:val>
                                            <p:strVal val="4/3*#ppt_w"/>
                                          </p:val>
                                        </p:tav>
                                        <p:tav tm="100000">
                                          <p:val>
                                            <p:strVal val="#ppt_w"/>
                                          </p:val>
                                        </p:tav>
                                      </p:tavLst>
                                    </p:anim>
                                    <p:anim calcmode="lin" valueType="num">
                                      <p:cBhvr>
                                        <p:cTn id="206" dur="500" fill="hold"/>
                                        <p:tgtEl>
                                          <p:spTgt spid="102"/>
                                        </p:tgtEl>
                                        <p:attrNameLst>
                                          <p:attrName>ppt_h</p:attrName>
                                        </p:attrNameLst>
                                      </p:cBhvr>
                                      <p:tavLst>
                                        <p:tav tm="0">
                                          <p:val>
                                            <p:strVal val="4/3*#ppt_h"/>
                                          </p:val>
                                        </p:tav>
                                        <p:tav tm="100000">
                                          <p:val>
                                            <p:strVal val="#ppt_h"/>
                                          </p:val>
                                        </p:tav>
                                      </p:tavLst>
                                    </p:anim>
                                  </p:childTnLst>
                                </p:cTn>
                              </p:par>
                            </p:childTnLst>
                          </p:cTn>
                        </p:par>
                        <p:par>
                          <p:cTn id="207" fill="hold">
                            <p:stCondLst>
                              <p:cond delay="8500"/>
                            </p:stCondLst>
                            <p:childTnLst>
                              <p:par>
                                <p:cTn id="208" presetID="1" presetClass="entr" presetSubtype="0" fill="hold" grpId="0" nodeType="afterEffect">
                                  <p:stCondLst>
                                    <p:cond delay="0"/>
                                  </p:stCondLst>
                                  <p:childTnLst>
                                    <p:set>
                                      <p:cBhvr>
                                        <p:cTn id="209"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87" grpId="0" animBg="1"/>
      <p:bldP spid="87" grpId="1" animBg="1"/>
      <p:bldP spid="89" grpId="0" animBg="1"/>
      <p:bldP spid="89" grpId="1" animBg="1"/>
      <p:bldP spid="88" grpId="0" animBg="1"/>
      <p:bldP spid="88" grpId="1" animBg="1"/>
      <p:bldP spid="88" grpId="2" animBg="1"/>
      <p:bldP spid="86" grpId="0" animBg="1"/>
      <p:bldP spid="86" grpId="1" animBg="1"/>
      <p:bldP spid="104" grpId="0" animBg="1"/>
      <p:bldP spid="104" grpId="1" animBg="1"/>
      <p:bldP spid="111" grpId="0" animBg="1"/>
      <p:bldP spid="111" grpId="1" animBg="1"/>
      <p:bldP spid="113" grpId="0" animBg="1"/>
      <p:bldP spid="113" grpId="1" animBg="1"/>
      <p:bldP spid="114" grpId="0" animBg="1"/>
      <p:bldP spid="114" grpId="1" animBg="1"/>
      <p:bldP spid="114" grpId="2" animBg="1"/>
      <p:bldP spid="115" grpId="0" animBg="1"/>
      <p:bldP spid="115" grpId="1" animBg="1"/>
      <p:bldP spid="115" grpId="2" animBg="1"/>
      <p:bldP spid="117" grpId="0" animBg="1"/>
      <p:bldP spid="117" grpId="1" animBg="1"/>
      <p:bldP spid="118" grpId="0" animBg="1"/>
      <p:bldP spid="118" grpId="1" animBg="1"/>
      <p:bldP spid="119" grpId="0" animBg="1"/>
      <p:bldP spid="119" grpId="1" animBg="1"/>
      <p:bldP spid="120" grpId="0" animBg="1"/>
      <p:bldP spid="120" grpId="1" animBg="1"/>
      <p:bldP spid="122" grpId="0" animBg="1"/>
      <p:bldP spid="122" grpId="1" animBg="1"/>
      <p:bldP spid="123" grpId="0" animBg="1"/>
      <p:bldP spid="123" grpId="1" animBg="1"/>
      <p:bldP spid="123" grpId="2" animBg="1"/>
      <p:bldP spid="124" grpId="0" animBg="1"/>
      <p:bldP spid="125" grpId="0"/>
      <p:bldP spid="125" grpId="1"/>
      <p:bldP spid="126" grpId="0"/>
      <p:bldP spid="137" grpId="0" animBg="1"/>
      <p:bldP spid="138" grpId="0" animBg="1"/>
      <p:bldP spid="139" grpId="0" animBg="1"/>
      <p:bldP spid="140" grpId="0" animBg="1"/>
      <p:bldP spid="143" grpId="0" animBg="1"/>
      <p:bldP spid="50" grpId="0" animBg="1"/>
      <p:bldP spid="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3600" b="0" i="0" spc="-150">
                <a:effectLst>
                  <a:outerShdw blurRad="50800" dist="38100" dir="2700000" algn="tl">
                    <a:prstClr val="black">
                      <a:alpha val="40000"/>
                    </a:prstClr>
                  </a:outerShdw>
                </a:effectLst>
                <a:latin typeface="Segoe"/>
                <a:ea typeface="+mn-ea"/>
                <a:cs typeface="Arial"/>
              </a:rPr>
              <a:t>Desempenho do Armazenamento</a:t>
            </a:r>
          </a:p>
        </p:txBody>
      </p:sp>
      <p:sp>
        <p:nvSpPr>
          <p:cNvPr id="72" name="Freeform 71"/>
          <p:cNvSpPr/>
          <p:nvPr/>
        </p:nvSpPr>
        <p:spPr>
          <a:xfrm>
            <a:off x="2733675" y="3201769"/>
            <a:ext cx="3209925" cy="684431"/>
          </a:xfrm>
          <a:custGeom>
            <a:avLst/>
            <a:gdLst>
              <a:gd name="connsiteX0" fmla="*/ 19050 w 4371975"/>
              <a:gd name="connsiteY0" fmla="*/ 0 h 428625"/>
              <a:gd name="connsiteX1" fmla="*/ 0 w 4371975"/>
              <a:gd name="connsiteY1" fmla="*/ 428625 h 428625"/>
              <a:gd name="connsiteX2" fmla="*/ 4371975 w 4371975"/>
              <a:gd name="connsiteY2" fmla="*/ 428625 h 428625"/>
              <a:gd name="connsiteX3" fmla="*/ 4371975 w 4371975"/>
              <a:gd name="connsiteY3" fmla="*/ 9525 h 428625"/>
            </a:gdLst>
            <a:ahLst/>
            <a:cxnLst>
              <a:cxn ang="0">
                <a:pos x="connsiteX0" y="connsiteY0"/>
              </a:cxn>
              <a:cxn ang="0">
                <a:pos x="connsiteX1" y="connsiteY1"/>
              </a:cxn>
              <a:cxn ang="0">
                <a:pos x="connsiteX2" y="connsiteY2"/>
              </a:cxn>
              <a:cxn ang="0">
                <a:pos x="connsiteX3" y="connsiteY3"/>
              </a:cxn>
            </a:cxnLst>
            <a:rect l="l" t="t" r="r" b="b"/>
            <a:pathLst>
              <a:path w="4371975" h="428625">
                <a:moveTo>
                  <a:pt x="19050" y="0"/>
                </a:moveTo>
                <a:lnTo>
                  <a:pt x="0" y="428625"/>
                </a:lnTo>
                <a:lnTo>
                  <a:pt x="4371975" y="428625"/>
                </a:lnTo>
                <a:lnTo>
                  <a:pt x="4371975" y="9525"/>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276600" y="5602069"/>
            <a:ext cx="2057400" cy="646331"/>
          </a:xfrm>
          <a:prstGeom prst="rect">
            <a:avLst/>
          </a:prstGeom>
          <a:noFill/>
        </p:spPr>
        <p:txBody>
          <a:bodyPr wrap="square" rtlCol="0">
            <a:spAutoFit/>
          </a:bodyPr>
          <a:lstStyle/>
          <a:p>
            <a:pPr algn="ctr">
              <a:buNone/>
            </a:pPr>
            <a:r>
              <a:rPr lang="pt-BR" b="0" i="0" smtClean="0">
                <a:latin typeface="Segoe"/>
                <a:ea typeface="+mn-ea"/>
                <a:cs typeface="Arial"/>
              </a:rPr>
              <a:t>Rede</a:t>
            </a:r>
            <a:r>
              <a:rPr lang="pt-BR" b="0" i="0" smtClean="0">
                <a:latin typeface="Segoe"/>
                <a:ea typeface="+mn-ea"/>
                <a:cs typeface="Arial"/>
              </a:rPr>
              <a:t> de Área de </a:t>
            </a:r>
            <a:r>
              <a:rPr lang="pt-BR" b="0" i="0" smtClean="0">
                <a:latin typeface="Segoe"/>
                <a:ea typeface="+mn-ea"/>
                <a:cs typeface="Arial"/>
              </a:rPr>
              <a:t>Armazenamento</a:t>
            </a:r>
            <a:endParaRPr lang="pt-BR" b="0" i="0">
              <a:latin typeface="Segoe"/>
              <a:ea typeface="+mn-ea"/>
              <a:cs typeface="Arial"/>
            </a:endParaRPr>
          </a:p>
        </p:txBody>
      </p:sp>
      <p:cxnSp>
        <p:nvCxnSpPr>
          <p:cNvPr id="52" name="Straight Connector 51"/>
          <p:cNvCxnSpPr/>
          <p:nvPr/>
        </p:nvCxnSpPr>
        <p:spPr>
          <a:xfrm rot="5400000" flipH="1" flipV="1">
            <a:off x="3562471" y="3941883"/>
            <a:ext cx="1712337" cy="509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57"/>
          <p:cNvGrpSpPr/>
          <p:nvPr/>
        </p:nvGrpSpPr>
        <p:grpSpPr>
          <a:xfrm>
            <a:off x="2438400" y="2249269"/>
            <a:ext cx="1371600" cy="1143000"/>
            <a:chOff x="4038600" y="2895600"/>
            <a:chExt cx="1371600" cy="1143000"/>
          </a:xfrm>
        </p:grpSpPr>
        <p:pic>
          <p:nvPicPr>
            <p:cNvPr id="5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038600" y="2971800"/>
              <a:ext cx="800100" cy="1017604"/>
            </a:xfrm>
            <a:prstGeom prst="rect">
              <a:avLst/>
            </a:prstGeom>
            <a:noFill/>
            <a:ln w="9525">
              <a:noFill/>
              <a:miter lim="800000"/>
              <a:headEnd/>
              <a:tailEnd/>
            </a:ln>
          </p:spPr>
        </p:pic>
        <p:pic>
          <p:nvPicPr>
            <p:cNvPr id="2051" name="Picture 3" descr="C:\Courses\Icons Windows Vista\filemgmt.dll_I00ec_0409.png"/>
            <p:cNvPicPr>
              <a:picLocks noChangeAspect="1" noChangeArrowheads="1"/>
            </p:cNvPicPr>
            <p:nvPr/>
          </p:nvPicPr>
          <p:blipFill>
            <a:blip r:embed="rId4"/>
            <a:srcRect/>
            <a:stretch>
              <a:fillRect/>
            </a:stretch>
          </p:blipFill>
          <p:spPr bwMode="auto">
            <a:xfrm>
              <a:off x="4267200" y="2895600"/>
              <a:ext cx="1143000" cy="1143000"/>
            </a:xfrm>
            <a:prstGeom prst="rect">
              <a:avLst/>
            </a:prstGeom>
            <a:noFill/>
          </p:spPr>
        </p:pic>
      </p:grpSp>
      <p:grpSp>
        <p:nvGrpSpPr>
          <p:cNvPr id="4" name="Group 58"/>
          <p:cNvGrpSpPr/>
          <p:nvPr/>
        </p:nvGrpSpPr>
        <p:grpSpPr>
          <a:xfrm>
            <a:off x="4038600" y="2249269"/>
            <a:ext cx="1371600" cy="1143000"/>
            <a:chOff x="4038600" y="2895600"/>
            <a:chExt cx="1371600" cy="1143000"/>
          </a:xfrm>
        </p:grpSpPr>
        <p:pic>
          <p:nvPicPr>
            <p:cNvPr id="60"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038600" y="2971800"/>
              <a:ext cx="800100" cy="1017604"/>
            </a:xfrm>
            <a:prstGeom prst="rect">
              <a:avLst/>
            </a:prstGeom>
            <a:noFill/>
            <a:ln w="9525">
              <a:noFill/>
              <a:miter lim="800000"/>
              <a:headEnd/>
              <a:tailEnd/>
            </a:ln>
          </p:spPr>
        </p:pic>
        <p:pic>
          <p:nvPicPr>
            <p:cNvPr id="61" name="Picture 3" descr="C:\Courses\Icons Windows Vista\filemgmt.dll_I00ec_0409.png"/>
            <p:cNvPicPr>
              <a:picLocks noChangeAspect="1" noChangeArrowheads="1"/>
            </p:cNvPicPr>
            <p:nvPr/>
          </p:nvPicPr>
          <p:blipFill>
            <a:blip r:embed="rId4"/>
            <a:srcRect/>
            <a:stretch>
              <a:fillRect/>
            </a:stretch>
          </p:blipFill>
          <p:spPr bwMode="auto">
            <a:xfrm>
              <a:off x="4267200" y="2895600"/>
              <a:ext cx="1143000" cy="1143000"/>
            </a:xfrm>
            <a:prstGeom prst="rect">
              <a:avLst/>
            </a:prstGeom>
            <a:noFill/>
          </p:spPr>
        </p:pic>
      </p:grpSp>
      <p:grpSp>
        <p:nvGrpSpPr>
          <p:cNvPr id="16" name="Group 61"/>
          <p:cNvGrpSpPr/>
          <p:nvPr/>
        </p:nvGrpSpPr>
        <p:grpSpPr>
          <a:xfrm>
            <a:off x="5562600" y="2249269"/>
            <a:ext cx="1371600" cy="1143000"/>
            <a:chOff x="4038600" y="2895600"/>
            <a:chExt cx="1371600" cy="1143000"/>
          </a:xfrm>
        </p:grpSpPr>
        <p:pic>
          <p:nvPicPr>
            <p:cNvPr id="6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4038600" y="2971800"/>
              <a:ext cx="800100" cy="1017604"/>
            </a:xfrm>
            <a:prstGeom prst="rect">
              <a:avLst/>
            </a:prstGeom>
            <a:noFill/>
            <a:ln w="9525">
              <a:noFill/>
              <a:miter lim="800000"/>
              <a:headEnd/>
              <a:tailEnd/>
            </a:ln>
          </p:spPr>
        </p:pic>
        <p:pic>
          <p:nvPicPr>
            <p:cNvPr id="64" name="Picture 3" descr="C:\Courses\Icons Windows Vista\filemgmt.dll_I00ec_0409.png"/>
            <p:cNvPicPr>
              <a:picLocks noChangeAspect="1" noChangeArrowheads="1"/>
            </p:cNvPicPr>
            <p:nvPr/>
          </p:nvPicPr>
          <p:blipFill>
            <a:blip r:embed="rId4"/>
            <a:srcRect/>
            <a:stretch>
              <a:fillRect/>
            </a:stretch>
          </p:blipFill>
          <p:spPr bwMode="auto">
            <a:xfrm>
              <a:off x="4267200" y="2895600"/>
              <a:ext cx="1143000" cy="1143000"/>
            </a:xfrm>
            <a:prstGeom prst="rect">
              <a:avLst/>
            </a:prstGeom>
            <a:noFill/>
          </p:spPr>
        </p:pic>
      </p:grpSp>
      <p:grpSp>
        <p:nvGrpSpPr>
          <p:cNvPr id="17" name="Group 74"/>
          <p:cNvGrpSpPr/>
          <p:nvPr/>
        </p:nvGrpSpPr>
        <p:grpSpPr>
          <a:xfrm>
            <a:off x="3429000" y="4459069"/>
            <a:ext cx="1899968" cy="1244661"/>
            <a:chOff x="5410200" y="4038600"/>
            <a:chExt cx="1899968" cy="1244661"/>
          </a:xfrm>
        </p:grpSpPr>
        <p:pic>
          <p:nvPicPr>
            <p:cNvPr id="5" name="Picture 5" descr="C:\Courses\Wadeware\2008\2008_05_28 40818 Enterprise Service Readiness\EventsDVD_FY07\Shapes and Graphics\Internet Cloud\cloud illustration icon.png"/>
            <p:cNvPicPr>
              <a:picLocks noChangeAspect="1" noChangeArrowheads="1"/>
            </p:cNvPicPr>
            <p:nvPr/>
          </p:nvPicPr>
          <p:blipFill>
            <a:blip r:embed="rId5"/>
            <a:srcRect/>
            <a:stretch>
              <a:fillRect/>
            </a:stretch>
          </p:blipFill>
          <p:spPr bwMode="auto">
            <a:xfrm>
              <a:off x="5410200" y="4038600"/>
              <a:ext cx="1899968" cy="1244661"/>
            </a:xfrm>
            <a:prstGeom prst="rect">
              <a:avLst/>
            </a:prstGeom>
            <a:noFill/>
          </p:spPr>
        </p:pic>
        <p:cxnSp>
          <p:nvCxnSpPr>
            <p:cNvPr id="6" name="Straight Connector 5"/>
            <p:cNvCxnSpPr/>
            <p:nvPr/>
          </p:nvCxnSpPr>
          <p:spPr>
            <a:xfrm>
              <a:off x="6059588" y="4417409"/>
              <a:ext cx="757619"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05473" y="4904451"/>
              <a:ext cx="757619"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73688" y="4660930"/>
              <a:ext cx="487041"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5734895" y="4633872"/>
              <a:ext cx="432925" cy="1127"/>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05473" y="4417409"/>
              <a:ext cx="757619" cy="487041"/>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05473" y="4417409"/>
              <a:ext cx="811736" cy="487041"/>
            </a:xfrm>
            <a:prstGeom prst="line">
              <a:avLst/>
            </a:prstGeom>
            <a:ln w="53975">
              <a:solidFill>
                <a:schemeClr val="accent5">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6501635" y="4195548"/>
              <a:ext cx="580072" cy="379641"/>
            </a:xfrm>
            <a:prstGeom prst="rect">
              <a:avLst/>
            </a:prstGeom>
            <a:noFill/>
          </p:spPr>
        </p:pic>
        <p:pic>
          <p:nvPicPr>
            <p:cNvPr id="13"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6501635" y="4711167"/>
              <a:ext cx="580072" cy="379641"/>
            </a:xfrm>
            <a:prstGeom prst="rect">
              <a:avLst/>
            </a:prstGeom>
            <a:noFill/>
          </p:spPr>
        </p:pic>
        <p:pic>
          <p:nvPicPr>
            <p:cNvPr id="14"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5663753" y="4711167"/>
              <a:ext cx="580072" cy="379641"/>
            </a:xfrm>
            <a:prstGeom prst="rect">
              <a:avLst/>
            </a:prstGeom>
            <a:noFill/>
          </p:spPr>
        </p:pic>
        <p:pic>
          <p:nvPicPr>
            <p:cNvPr id="15" name="Picture 5" descr="C:\Courses\Wadeware\2008\2008_05_28 40818 Enterprise Service Readiness\EventsDVD_FY07\Shapes and Graphics\Cylinder\MGX 06 Cyinders\MGX Cylinder LIGHT GREEN.png"/>
            <p:cNvPicPr>
              <a:picLocks noChangeAspect="1" noChangeArrowheads="1"/>
            </p:cNvPicPr>
            <p:nvPr/>
          </p:nvPicPr>
          <p:blipFill>
            <a:blip r:embed="rId6" cstate="print"/>
            <a:srcRect/>
            <a:stretch>
              <a:fillRect/>
            </a:stretch>
          </p:blipFill>
          <p:spPr bwMode="auto">
            <a:xfrm>
              <a:off x="5663753" y="4195548"/>
              <a:ext cx="580072" cy="379641"/>
            </a:xfrm>
            <a:prstGeom prst="rect">
              <a:avLst/>
            </a:prstGeom>
            <a:noFill/>
          </p:spPr>
        </p:pic>
      </p:grpSp>
      <p:sp>
        <p:nvSpPr>
          <p:cNvPr id="79" name="Rectangular Callout 78"/>
          <p:cNvSpPr/>
          <p:nvPr/>
        </p:nvSpPr>
        <p:spPr bwMode="auto">
          <a:xfrm>
            <a:off x="457200" y="4419600"/>
            <a:ext cx="2667000" cy="923326"/>
          </a:xfrm>
          <a:prstGeom prst="wedgeRectCallout">
            <a:avLst>
              <a:gd name="adj1" fmla="val 69164"/>
              <a:gd name="adj2" fmla="val -2346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dirty="0" smtClean="0">
                <a:solidFill>
                  <a:srgbClr val="000000"/>
                </a:solidFill>
                <a:effectLst>
                  <a:outerShdw blurRad="38100" dist="38100" dir="2700000" algn="tl">
                    <a:srgbClr val="000000">
                      <a:alpha val="43137"/>
                    </a:srgbClr>
                  </a:outerShdw>
                </a:effectLst>
                <a:latin typeface="Segoe"/>
                <a:ea typeface="+mn-ea"/>
                <a:cs typeface="Arial"/>
              </a:rPr>
              <a:t>Otimização de desempenho de </a:t>
            </a:r>
            <a:r>
              <a:rPr lang="pt-BR" b="0" i="1" dirty="0" err="1" smtClean="0">
                <a:solidFill>
                  <a:srgbClr val="000000"/>
                </a:solidFill>
                <a:effectLst>
                  <a:outerShdw blurRad="38100" dist="38100" dir="2700000" algn="tl">
                    <a:srgbClr val="000000">
                      <a:alpha val="43137"/>
                    </a:srgbClr>
                  </a:outerShdw>
                </a:effectLst>
                <a:latin typeface="Segoe"/>
                <a:ea typeface="+mn-ea"/>
                <a:cs typeface="Arial"/>
              </a:rPr>
              <a:t>multipath</a:t>
            </a:r>
            <a:endParaRPr lang="pt-BR" b="0" i="1" dirty="0">
              <a:solidFill>
                <a:srgbClr val="000000"/>
              </a:solidFill>
              <a:effectLst>
                <a:outerShdw blurRad="38100" dist="38100" dir="2700000" algn="tl">
                  <a:srgbClr val="000000">
                    <a:alpha val="43137"/>
                  </a:srgbClr>
                </a:outerShdw>
              </a:effectLst>
              <a:latin typeface="Segoe"/>
              <a:ea typeface="+mn-ea"/>
              <a:cs typeface="Arial"/>
            </a:endParaRPr>
          </a:p>
        </p:txBody>
      </p:sp>
      <p:sp>
        <p:nvSpPr>
          <p:cNvPr id="80" name="Rectangular Callout 79"/>
          <p:cNvSpPr/>
          <p:nvPr/>
        </p:nvSpPr>
        <p:spPr bwMode="auto">
          <a:xfrm>
            <a:off x="2590800" y="1219200"/>
            <a:ext cx="3733800" cy="646327"/>
          </a:xfrm>
          <a:prstGeom prst="wedgeRectCallout">
            <a:avLst>
              <a:gd name="adj1" fmla="val -1444"/>
              <a:gd name="adj2" fmla="val 120616"/>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Melhorias no Desempenho do iSCSI</a:t>
            </a:r>
          </a:p>
        </p:txBody>
      </p:sp>
      <p:sp>
        <p:nvSpPr>
          <p:cNvPr id="83" name="Isosceles Triangle 8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Rectangle 83"/>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tter.png"/>
          <p:cNvPicPr>
            <a:picLocks noChangeAspect="1"/>
          </p:cNvPicPr>
          <p:nvPr/>
        </p:nvPicPr>
        <p:blipFill>
          <a:blip r:embed="rId3"/>
          <a:stretch>
            <a:fillRect/>
          </a:stretch>
        </p:blipFill>
        <p:spPr>
          <a:xfrm>
            <a:off x="0" y="290538"/>
            <a:ext cx="8153400" cy="6376961"/>
          </a:xfrm>
          <a:prstGeom prst="rect">
            <a:avLst/>
          </a:prstGeom>
        </p:spPr>
      </p:pic>
      <p:sp>
        <p:nvSpPr>
          <p:cNvPr id="6" name="Title 4"/>
          <p:cNvSpPr>
            <a:spLocks noGrp="1"/>
          </p:cNvSpPr>
          <p:nvPr>
            <p:ph type="ctrTitle"/>
          </p:nvPr>
        </p:nvSpPr>
        <p:spPr>
          <a:xfrm>
            <a:off x="4777426" y="381506"/>
            <a:ext cx="4115858" cy="1523494"/>
          </a:xfrm>
        </p:spPr>
        <p:txBody>
          <a:bodyPr vert="horz" wrap="square" lIns="0" tIns="0" rIns="0" bIns="0" rtlCol="0" anchor="ctr" anchorCtr="0">
            <a:noAutofit/>
          </a:bodyPr>
          <a:lstStyle/>
          <a:p>
            <a:pPr algn="r"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Base Sólida para Cargas de Trabalho Corporativas</a:t>
            </a:r>
          </a:p>
        </p:txBody>
      </p:sp>
      <p:sp>
        <p:nvSpPr>
          <p:cNvPr id="7" name="TextBox 6"/>
          <p:cNvSpPr txBox="1"/>
          <p:nvPr/>
        </p:nvSpPr>
        <p:spPr>
          <a:xfrm flipH="1">
            <a:off x="4075119" y="2756511"/>
            <a:ext cx="4992681" cy="2585323"/>
          </a:xfrm>
          <a:prstGeom prst="rect">
            <a:avLst/>
          </a:prstGeom>
          <a:noFill/>
        </p:spPr>
        <p:txBody>
          <a:bodyPr wrap="square" rtlCol="0">
            <a:spAutoFit/>
            <a:scene3d>
              <a:camera prst="orthographicFront"/>
              <a:lightRig rig="glow" dir="t"/>
            </a:scene3d>
            <a:sp3d extrusionH="57150" contourW="12700" prstMaterial="powder">
              <a:bevelT w="12700" h="31750"/>
              <a:bevelB w="38100" h="38100"/>
              <a:extrusionClr>
                <a:schemeClr val="accent5">
                  <a:lumMod val="50000"/>
                </a:schemeClr>
              </a:extrusionClr>
              <a:contourClr>
                <a:schemeClr val="accent5">
                  <a:lumMod val="20000"/>
                  <a:lumOff val="80000"/>
                </a:schemeClr>
              </a:contourClr>
            </a:sp3d>
          </a:bodyPr>
          <a:lstStyle/>
          <a:p>
            <a:pPr algn="r">
              <a:buNone/>
            </a:pPr>
            <a:r>
              <a:rPr lang="en-US" sz="5400" b="1" i="0" dirty="0" err="1" smtClean="0">
                <a:solidFill>
                  <a:srgbClr val="FFFFFF"/>
                </a:solidFill>
                <a:effectLst>
                  <a:outerShdw blurRad="50800" dist="38100" dir="2700000" algn="tl">
                    <a:srgbClr val="000000">
                      <a:alpha val="40000"/>
                    </a:srgbClr>
                  </a:outerShdw>
                </a:effectLst>
                <a:latin typeface="Segoe"/>
                <a:ea typeface="+mn-ea"/>
                <a:cs typeface="Arial"/>
              </a:rPr>
              <a:t>Melhor</a:t>
            </a:r>
            <a:r>
              <a:rPr lang="en-US" sz="5400" b="1" i="0" dirty="0" smtClean="0">
                <a:solidFill>
                  <a:srgbClr val="FFFFFF"/>
                </a:solidFill>
                <a:effectLst>
                  <a:outerShdw blurRad="50800" dist="38100" dir="2700000" algn="tl">
                    <a:srgbClr val="000000">
                      <a:alpha val="40000"/>
                    </a:srgbClr>
                  </a:outerShdw>
                </a:effectLst>
                <a:latin typeface="Segoe"/>
                <a:ea typeface="+mn-ea"/>
                <a:cs typeface="Arial"/>
              </a:rPr>
              <a:t> </a:t>
            </a:r>
            <a:r>
              <a:rPr lang="en-US" sz="5400" b="1" i="0" dirty="0" err="1" smtClean="0">
                <a:solidFill>
                  <a:srgbClr val="FFFFFF"/>
                </a:solidFill>
                <a:effectLst>
                  <a:outerShdw blurRad="50800" dist="38100" dir="2700000" algn="tl">
                    <a:srgbClr val="000000">
                      <a:alpha val="40000"/>
                    </a:srgbClr>
                  </a:outerShdw>
                </a:effectLst>
                <a:latin typeface="Segoe"/>
                <a:ea typeface="+mn-ea"/>
                <a:cs typeface="Arial"/>
              </a:rPr>
              <a:t>Junto</a:t>
            </a:r>
            <a:r>
              <a:rPr lang="en-US" sz="5400" b="1" i="0" dirty="0" smtClean="0">
                <a:solidFill>
                  <a:srgbClr val="FFFFFF"/>
                </a:solidFill>
                <a:effectLst>
                  <a:outerShdw blurRad="50800" dist="38100" dir="2700000" algn="tl">
                    <a:srgbClr val="000000">
                      <a:alpha val="40000"/>
                    </a:srgbClr>
                  </a:outerShdw>
                </a:effectLst>
                <a:latin typeface="Segoe"/>
                <a:ea typeface="+mn-ea"/>
                <a:cs typeface="Arial"/>
              </a:rPr>
              <a:t> com o Windows 7</a:t>
            </a:r>
            <a:endParaRPr lang="en-US" sz="5400" b="1" i="0" dirty="0">
              <a:solidFill>
                <a:srgbClr val="FFFFFF"/>
              </a:solidFill>
              <a:effectLst>
                <a:outerShdw blurRad="50800" dist="38100" dir="2700000" algn="tl">
                  <a:srgbClr val="000000">
                    <a:alpha val="40000"/>
                  </a:srgbClr>
                </a:outerShdw>
              </a:effectLst>
              <a:latin typeface="Segoe"/>
              <a:ea typeface="+mn-ea"/>
              <a:cs typeface="Arial"/>
            </a:endParaRPr>
          </a:p>
        </p:txBody>
      </p:sp>
    </p:spTree>
  </p:cSld>
  <p:clrMapOvr>
    <a:masterClrMapping/>
  </p:clrMapOvr>
  <p:transition advTm="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Pentagon 5"/>
          <p:cNvSpPr/>
          <p:nvPr/>
        </p:nvSpPr>
        <p:spPr bwMode="auto">
          <a:xfrm flipH="1">
            <a:off x="304800" y="1433798"/>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564"/>
              </a:spcBef>
              <a:buBlip>
                <a:blip r:embed="rId3"/>
              </a:buBlip>
            </a:pPr>
            <a:r>
              <a:rPr lang="en-US" sz="2350" b="0" i="0">
                <a:latin typeface="Segoe"/>
                <a:ea typeface="+mn-ea"/>
                <a:cs typeface="+mn-cs"/>
              </a:rPr>
              <a:t>DirectAccess ™</a:t>
            </a:r>
          </a:p>
        </p:txBody>
      </p:sp>
      <p:sp>
        <p:nvSpPr>
          <p:cNvPr id="11" name="Title 10"/>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Visão Geral</a:t>
            </a:r>
          </a:p>
        </p:txBody>
      </p:sp>
      <p:sp>
        <p:nvSpPr>
          <p:cNvPr id="13" name="Pentagon 12"/>
          <p:cNvSpPr/>
          <p:nvPr/>
        </p:nvSpPr>
        <p:spPr bwMode="auto">
          <a:xfrm flipH="1">
            <a:off x="304800" y="2071402"/>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564"/>
              </a:spcBef>
              <a:buBlip>
                <a:blip r:embed="rId3"/>
              </a:buBlip>
            </a:pPr>
            <a:r>
              <a:rPr lang="en-US" sz="2350" b="0" i="0">
                <a:latin typeface="Segoe"/>
                <a:ea typeface="+mn-ea"/>
                <a:cs typeface="+mn-cs"/>
              </a:rPr>
              <a:t>BranchCache ™</a:t>
            </a:r>
          </a:p>
        </p:txBody>
      </p:sp>
      <p:sp>
        <p:nvSpPr>
          <p:cNvPr id="14" name="Pentagon 13"/>
          <p:cNvSpPr/>
          <p:nvPr/>
        </p:nvSpPr>
        <p:spPr bwMode="auto">
          <a:xfrm flipH="1">
            <a:off x="304800" y="2709006"/>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564"/>
              </a:spcBef>
              <a:buBlip>
                <a:blip r:embed="rId3"/>
              </a:buBlip>
            </a:pPr>
            <a:r>
              <a:rPr lang="en-US" sz="2350" b="0" i="0">
                <a:latin typeface="Segoe"/>
                <a:ea typeface="+mn-ea"/>
                <a:cs typeface="+mn-cs"/>
              </a:rPr>
              <a:t>DFS Somente Leitura para segurança remota</a:t>
            </a:r>
          </a:p>
        </p:txBody>
      </p:sp>
      <p:sp>
        <p:nvSpPr>
          <p:cNvPr id="15" name="Pentagon 14"/>
          <p:cNvSpPr/>
          <p:nvPr/>
        </p:nvSpPr>
        <p:spPr bwMode="auto">
          <a:xfrm flipH="1">
            <a:off x="304800" y="3346610"/>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564"/>
              </a:spcBef>
              <a:buBlip>
                <a:blip r:embed="rId3"/>
              </a:buBlip>
            </a:pPr>
            <a:r>
              <a:rPr lang="en-US" sz="2350" b="0" i="0">
                <a:latin typeface="Segoe"/>
                <a:ea typeface="+mn-ea"/>
                <a:cs typeface="+mn-cs"/>
              </a:rPr>
              <a:t>Serviços para a Área de Trabalho Virtual</a:t>
            </a:r>
          </a:p>
        </p:txBody>
      </p:sp>
      <p:sp>
        <p:nvSpPr>
          <p:cNvPr id="16" name="Pentagon 15"/>
          <p:cNvSpPr/>
          <p:nvPr/>
        </p:nvSpPr>
        <p:spPr bwMode="auto">
          <a:xfrm flipH="1">
            <a:off x="304800" y="3984214"/>
            <a:ext cx="8839200" cy="519398"/>
          </a:xfrm>
          <a:prstGeom prst="homePlate">
            <a:avLst/>
          </a:prstGeom>
          <a:gradFill>
            <a:gsLst>
              <a:gs pos="0">
                <a:srgbClr val="FFCCFF">
                  <a:alpha val="20000"/>
                </a:srgbClr>
              </a:gs>
              <a:gs pos="42000">
                <a:srgbClr val="FF99FF">
                  <a:alpha val="48627"/>
                </a:srgbClr>
              </a:gs>
              <a:gs pos="70000">
                <a:srgbClr val="CC00CC"/>
              </a:gs>
              <a:gs pos="99000">
                <a:srgbClr val="660066"/>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0" bIns="0" numCol="1" anchor="ctr" anchorCtr="0" compatLnSpc="1">
            <a:prstTxWarp prst="textNoShape">
              <a:avLst/>
            </a:prstTxWarp>
            <a:noAutofit/>
          </a:bodyPr>
          <a:lstStyle/>
          <a:p>
            <a:pPr marL="512064" indent="-347472" algn="l" defTabSz="914400">
              <a:lnSpc>
                <a:spcPct val="90000"/>
              </a:lnSpc>
              <a:spcBef>
                <a:spcPts val="564"/>
              </a:spcBef>
              <a:buBlip>
                <a:blip r:embed="rId3"/>
              </a:buBlip>
            </a:pPr>
            <a:r>
              <a:rPr lang="en-US" sz="2350" b="0" i="0">
                <a:latin typeface="Segoe"/>
                <a:ea typeface="+mn-ea"/>
                <a:cs typeface="+mn-cs"/>
              </a:rPr>
              <a:t>Proteção para Dados Móveis</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DirectAccess™</a:t>
            </a:r>
          </a:p>
        </p:txBody>
      </p:sp>
      <p:sp>
        <p:nvSpPr>
          <p:cNvPr id="3" name="Text Placeholder 2"/>
          <p:cNvSpPr>
            <a:spLocks noGrp="1"/>
          </p:cNvSpPr>
          <p:nvPr>
            <p:ph type="body" sz="quarter" idx="10"/>
          </p:nvPr>
        </p:nvSpPr>
        <p:spPr>
          <a:xfrm>
            <a:off x="381000" y="1371600"/>
            <a:ext cx="8382000" cy="4610493"/>
          </a:xfrm>
        </p:spPr>
        <p:txBody>
          <a:bodyPr/>
          <a:lstStyle/>
          <a:p>
            <a:pPr marL="393192" indent="-393192" algn="l" defTabSz="914400">
              <a:lnSpc>
                <a:spcPct val="90000"/>
              </a:lnSpc>
              <a:spcBef>
                <a:spcPts val="0"/>
              </a:spcBef>
              <a:spcAft>
                <a:spcPts val="0"/>
              </a:spcAft>
              <a:buClr>
                <a:srgbClr val="000000"/>
              </a:buClr>
            </a:pPr>
            <a:r>
              <a:rPr lang="pt-BR" sz="2800" b="0" i="0" dirty="0" smtClean="0">
                <a:solidFill>
                  <a:srgbClr val="000000"/>
                </a:solidFill>
                <a:latin typeface="Segoe"/>
                <a:ea typeface="+mn-ea"/>
                <a:cs typeface="+mn-cs"/>
              </a:rPr>
              <a:t>Acesso remoto agora é onipresente</a:t>
            </a:r>
          </a:p>
          <a:p>
            <a:pPr marL="393192" indent="-393192" algn="l" defTabSz="914400">
              <a:lnSpc>
                <a:spcPct val="90000"/>
              </a:lnSpc>
              <a:spcBef>
                <a:spcPts val="0"/>
              </a:spcBef>
              <a:spcAft>
                <a:spcPts val="0"/>
              </a:spcAft>
              <a:buClr>
                <a:srgbClr val="000000"/>
              </a:buClr>
            </a:pPr>
            <a:r>
              <a:rPr lang="pt-BR" sz="2800" b="0" i="0" dirty="0" smtClean="0">
                <a:solidFill>
                  <a:srgbClr val="000000"/>
                </a:solidFill>
                <a:latin typeface="Segoe"/>
                <a:ea typeface="+mn-ea"/>
                <a:cs typeface="+mn-cs"/>
              </a:rPr>
              <a:t>Acesso abrangente em qualquer lugar para Windows 7 e Windows Server 2008 R2</a:t>
            </a:r>
          </a:p>
          <a:p>
            <a:pPr marL="914400" lvl="1" indent="-393192" algn="l" defTabSz="914400">
              <a:lnSpc>
                <a:spcPct val="90000"/>
              </a:lnSpc>
              <a:spcBef>
                <a:spcPts val="0"/>
              </a:spcBef>
              <a:spcAft>
                <a:spcPts val="0"/>
              </a:spcAft>
              <a:buClr>
                <a:srgbClr val="000000"/>
              </a:buClr>
            </a:pPr>
            <a:r>
              <a:rPr lang="pt-BR" sz="2400" b="0" i="0" dirty="0" smtClean="0">
                <a:solidFill>
                  <a:srgbClr val="000000"/>
                </a:solidFill>
                <a:latin typeface="Segoe"/>
                <a:ea typeface="+mn-ea"/>
                <a:cs typeface="+mn-cs"/>
              </a:rPr>
              <a:t>Conectividade contínua, "</a:t>
            </a:r>
            <a:r>
              <a:rPr lang="pt-BR" sz="2400" b="0" i="0" dirty="0" err="1" smtClean="0">
                <a:solidFill>
                  <a:srgbClr val="000000"/>
                </a:solidFill>
                <a:latin typeface="Segoe"/>
                <a:ea typeface="+mn-ea"/>
                <a:cs typeface="+mn-cs"/>
              </a:rPr>
              <a:t>always-on</a:t>
            </a:r>
            <a:r>
              <a:rPr lang="pt-BR" sz="2400" b="0" i="0" dirty="0" smtClean="0">
                <a:solidFill>
                  <a:srgbClr val="000000"/>
                </a:solidFill>
                <a:latin typeface="Segoe"/>
                <a:ea typeface="+mn-ea"/>
                <a:cs typeface="+mn-cs"/>
              </a:rPr>
              <a:t>" (sempre ativa) e segura; não é necessário software cliente separado</a:t>
            </a:r>
          </a:p>
          <a:p>
            <a:pPr marL="914400" lvl="1" indent="-393192" algn="l" defTabSz="914400">
              <a:lnSpc>
                <a:spcPct val="90000"/>
              </a:lnSpc>
              <a:spcBef>
                <a:spcPts val="0"/>
              </a:spcBef>
              <a:spcAft>
                <a:spcPts val="0"/>
              </a:spcAft>
              <a:buClr>
                <a:srgbClr val="000000"/>
              </a:buClr>
            </a:pPr>
            <a:r>
              <a:rPr lang="pt-BR" sz="2400" b="0" i="0" dirty="0" smtClean="0">
                <a:solidFill>
                  <a:srgbClr val="000000"/>
                </a:solidFill>
                <a:latin typeface="Segoe"/>
                <a:ea typeface="+mn-ea"/>
                <a:cs typeface="+mn-cs"/>
              </a:rPr>
              <a:t>Utiliza tecnologias de rede já presentes no Windows Server 2008 </a:t>
            </a:r>
          </a:p>
          <a:p>
            <a:pPr marL="914400" lvl="1" indent="-393192" algn="l" defTabSz="914400">
              <a:lnSpc>
                <a:spcPct val="90000"/>
              </a:lnSpc>
              <a:spcBef>
                <a:spcPts val="0"/>
              </a:spcBef>
              <a:spcAft>
                <a:spcPts val="0"/>
              </a:spcAft>
              <a:buClr>
                <a:srgbClr val="000000"/>
              </a:buClr>
            </a:pPr>
            <a:r>
              <a:rPr lang="pt-BR" sz="2400" b="0" i="0" dirty="0" smtClean="0">
                <a:solidFill>
                  <a:srgbClr val="000000"/>
                </a:solidFill>
                <a:latin typeface="Segoe"/>
                <a:ea typeface="+mn-ea"/>
                <a:cs typeface="+mn-cs"/>
              </a:rPr>
              <a:t>Não é necessária nenhuma ação separada para conectar-se à rede corporativa enquanto remota. A rede corporativa simplesmente está lá.</a:t>
            </a:r>
          </a:p>
          <a:p>
            <a:pPr marL="914400" lvl="1" indent="-393192" algn="l" defTabSz="914400">
              <a:lnSpc>
                <a:spcPct val="90000"/>
              </a:lnSpc>
              <a:spcBef>
                <a:spcPts val="0"/>
              </a:spcBef>
              <a:spcAft>
                <a:spcPts val="0"/>
              </a:spcAft>
              <a:buClr>
                <a:srgbClr val="000000"/>
              </a:buClr>
            </a:pPr>
            <a:r>
              <a:rPr lang="pt-BR" sz="2400" b="0" i="0" dirty="0" smtClean="0">
                <a:solidFill>
                  <a:srgbClr val="000000"/>
                </a:solidFill>
                <a:latin typeface="Segoe"/>
                <a:ea typeface="Times New Roman"/>
                <a:cs typeface="Tahoma"/>
              </a:rPr>
              <a:t>Potencializa o acesso a rede baseado em diretivas</a:t>
            </a:r>
          </a:p>
          <a:p>
            <a:pPr marL="914400" lvl="1" indent="-393192" algn="l" defTabSz="914400">
              <a:lnSpc>
                <a:spcPct val="90000"/>
              </a:lnSpc>
              <a:spcBef>
                <a:spcPts val="0"/>
              </a:spcBef>
              <a:spcAft>
                <a:spcPts val="0"/>
              </a:spcAft>
              <a:buClr>
                <a:srgbClr val="000000"/>
              </a:buClr>
            </a:pPr>
            <a:r>
              <a:rPr lang="pt-BR" sz="2400" b="0" i="0" dirty="0" smtClean="0">
                <a:solidFill>
                  <a:srgbClr val="000000"/>
                </a:solidFill>
                <a:latin typeface="Segoe"/>
                <a:ea typeface="+mn-ea"/>
                <a:cs typeface="+mn-cs"/>
              </a:rPr>
              <a:t>Habilita o gerenciamento da área de trabalho independente do local do cliente. </a:t>
            </a:r>
            <a:endParaRPr lang="pt-BR" sz="2400" b="0" i="0" dirty="0">
              <a:solidFill>
                <a:srgbClr val="000000"/>
              </a:solidFill>
              <a:latin typeface="Segoe"/>
              <a:ea typeface="+mn-ea"/>
              <a:cs typeface="+mn-cs"/>
            </a:endParaRPr>
          </a:p>
        </p:txBody>
      </p:sp>
    </p:spTree>
  </p:cSld>
  <p:clrMapOvr>
    <a:masterClrMapping/>
  </p:clrMapOvr>
  <p:transition advClick="0" advTm="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0" y="1447800"/>
            <a:ext cx="6948716" cy="3042529"/>
          </a:xfrm>
          <a:prstGeom prst="rect">
            <a:avLst/>
          </a:prstGeom>
          <a:noFill/>
        </p:spPr>
      </p:pic>
      <p:cxnSp>
        <p:nvCxnSpPr>
          <p:cNvPr id="47" name="Straight Connector 46"/>
          <p:cNvCxnSpPr/>
          <p:nvPr/>
        </p:nvCxnSpPr>
        <p:spPr>
          <a:xfrm flipV="1">
            <a:off x="1604963" y="2057400"/>
            <a:ext cx="1824037" cy="12049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21256" y="232890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06396" y="2003318"/>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720876" y="266545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33"/>
          <p:cNvGrpSpPr/>
          <p:nvPr/>
        </p:nvGrpSpPr>
        <p:grpSpPr>
          <a:xfrm>
            <a:off x="2059305" y="1643008"/>
            <a:ext cx="617478" cy="818252"/>
            <a:chOff x="1905000" y="914400"/>
            <a:chExt cx="871622" cy="1155032"/>
          </a:xfrm>
        </p:grpSpPr>
        <p:pic>
          <p:nvPicPr>
            <p:cNvPr id="25" name="Picture 4" descr="C:\Courses\Icons Windows Vista\Server.png"/>
            <p:cNvPicPr>
              <a:picLocks noChangeAspect="1" noChangeArrowheads="1"/>
            </p:cNvPicPr>
            <p:nvPr/>
          </p:nvPicPr>
          <p:blipFill>
            <a:blip r:embed="rId4" cstate="print"/>
            <a:srcRect/>
            <a:stretch>
              <a:fillRect/>
            </a:stretch>
          </p:blipFill>
          <p:spPr bwMode="auto">
            <a:xfrm>
              <a:off x="1905000" y="914400"/>
              <a:ext cx="844062" cy="1155032"/>
            </a:xfrm>
            <a:prstGeom prst="rect">
              <a:avLst/>
            </a:prstGeom>
            <a:noFill/>
          </p:spPr>
        </p:pic>
        <p:pic>
          <p:nvPicPr>
            <p:cNvPr id="1029" name="Picture 5" descr="C:\Courses\Icons Windows Vista\Security Good.png"/>
            <p:cNvPicPr>
              <a:picLocks noChangeAspect="1" noChangeArrowheads="1"/>
            </p:cNvPicPr>
            <p:nvPr/>
          </p:nvPicPr>
          <p:blipFill>
            <a:blip r:embed="rId5" cstate="print"/>
            <a:srcRect/>
            <a:stretch>
              <a:fillRect/>
            </a:stretch>
          </p:blipFill>
          <p:spPr bwMode="auto">
            <a:xfrm>
              <a:off x="2095991" y="997757"/>
              <a:ext cx="680631" cy="680632"/>
            </a:xfrm>
            <a:prstGeom prst="rect">
              <a:avLst/>
            </a:prstGeom>
            <a:noFill/>
          </p:spPr>
        </p:pic>
      </p:grpSp>
      <p:grpSp>
        <p:nvGrpSpPr>
          <p:cNvPr id="4" name="Group 36"/>
          <p:cNvGrpSpPr/>
          <p:nvPr/>
        </p:nvGrpSpPr>
        <p:grpSpPr>
          <a:xfrm>
            <a:off x="2620780" y="1230845"/>
            <a:ext cx="597953" cy="926216"/>
            <a:chOff x="2971800" y="304800"/>
            <a:chExt cx="844062" cy="1307432"/>
          </a:xfrm>
        </p:grpSpPr>
        <p:pic>
          <p:nvPicPr>
            <p:cNvPr id="26" name="Picture 4" descr="C:\Courses\Icons Windows Vista\Server.png"/>
            <p:cNvPicPr>
              <a:picLocks noChangeAspect="1" noChangeArrowheads="1"/>
            </p:cNvPicPr>
            <p:nvPr/>
          </p:nvPicPr>
          <p:blipFill>
            <a:blip r:embed="rId4" cstate="print"/>
            <a:srcRect/>
            <a:stretch>
              <a:fillRect/>
            </a:stretch>
          </p:blipFill>
          <p:spPr bwMode="auto">
            <a:xfrm>
              <a:off x="2971800" y="457200"/>
              <a:ext cx="844062" cy="1155032"/>
            </a:xfrm>
            <a:prstGeom prst="rect">
              <a:avLst/>
            </a:prstGeom>
            <a:noFill/>
          </p:spPr>
        </p:pic>
        <p:pic>
          <p:nvPicPr>
            <p:cNvPr id="1032" name="Picture 8" descr="C:\Courses\Icons Windows Vista\tools.png"/>
            <p:cNvPicPr>
              <a:picLocks noChangeAspect="1" noChangeArrowheads="1"/>
            </p:cNvPicPr>
            <p:nvPr/>
          </p:nvPicPr>
          <p:blipFill>
            <a:blip r:embed="rId6"/>
            <a:srcRect/>
            <a:stretch>
              <a:fillRect/>
            </a:stretch>
          </p:blipFill>
          <p:spPr bwMode="auto">
            <a:xfrm>
              <a:off x="3365499" y="304800"/>
              <a:ext cx="444501" cy="1143000"/>
            </a:xfrm>
            <a:prstGeom prst="rect">
              <a:avLst/>
            </a:prstGeom>
            <a:noFill/>
          </p:spPr>
        </p:pic>
      </p:grpSp>
      <p:cxnSp>
        <p:nvCxnSpPr>
          <p:cNvPr id="59" name="Straight Connector 58"/>
          <p:cNvCxnSpPr/>
          <p:nvPr/>
        </p:nvCxnSpPr>
        <p:spPr>
          <a:xfrm flipV="1">
            <a:off x="4168140" y="2372625"/>
            <a:ext cx="1126120" cy="751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963472" y="2724775"/>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79535" y="230644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 name="Group 35"/>
          <p:cNvGrpSpPr/>
          <p:nvPr/>
        </p:nvGrpSpPr>
        <p:grpSpPr>
          <a:xfrm>
            <a:off x="4292763" y="1630303"/>
            <a:ext cx="701765" cy="818252"/>
            <a:chOff x="4572000" y="838200"/>
            <a:chExt cx="990600" cy="1155032"/>
          </a:xfrm>
        </p:grpSpPr>
        <p:pic>
          <p:nvPicPr>
            <p:cNvPr id="27" name="Picture 4" descr="C:\Courses\Icons Windows Vista\Server.png"/>
            <p:cNvPicPr>
              <a:picLocks noChangeAspect="1" noChangeArrowheads="1"/>
            </p:cNvPicPr>
            <p:nvPr/>
          </p:nvPicPr>
          <p:blipFill>
            <a:blip r:embed="rId4" cstate="print"/>
            <a:srcRect/>
            <a:stretch>
              <a:fillRect/>
            </a:stretch>
          </p:blipFill>
          <p:spPr bwMode="auto">
            <a:xfrm>
              <a:off x="4572000" y="838200"/>
              <a:ext cx="844062" cy="1155032"/>
            </a:xfrm>
            <a:prstGeom prst="rect">
              <a:avLst/>
            </a:prstGeom>
            <a:noFill/>
          </p:spPr>
        </p:pic>
        <p:pic>
          <p:nvPicPr>
            <p:cNvPr id="1031" name="Picture 7" descr="C:\Courses\Icons Windows Vista\oobefldr.dll_I0066_0409.png"/>
            <p:cNvPicPr>
              <a:picLocks noChangeAspect="1" noChangeArrowheads="1"/>
            </p:cNvPicPr>
            <p:nvPr/>
          </p:nvPicPr>
          <p:blipFill>
            <a:blip r:embed="rId7" cstate="print"/>
            <a:srcRect/>
            <a:stretch>
              <a:fillRect/>
            </a:stretch>
          </p:blipFill>
          <p:spPr bwMode="auto">
            <a:xfrm>
              <a:off x="4724400" y="990600"/>
              <a:ext cx="838200" cy="838200"/>
            </a:xfrm>
            <a:prstGeom prst="rect">
              <a:avLst/>
            </a:prstGeom>
            <a:noFill/>
          </p:spPr>
        </p:pic>
      </p:grpSp>
      <p:grpSp>
        <p:nvGrpSpPr>
          <p:cNvPr id="6" name="Group 48"/>
          <p:cNvGrpSpPr/>
          <p:nvPr/>
        </p:nvGrpSpPr>
        <p:grpSpPr>
          <a:xfrm>
            <a:off x="3675087" y="1977118"/>
            <a:ext cx="713332" cy="818252"/>
            <a:chOff x="3657600" y="1524000"/>
            <a:chExt cx="939800" cy="1078030"/>
          </a:xfrm>
        </p:grpSpPr>
        <p:pic>
          <p:nvPicPr>
            <p:cNvPr id="28" name="Picture 4" descr="C:\Courses\Icons Windows Vista\Server.png"/>
            <p:cNvPicPr>
              <a:picLocks noChangeAspect="1" noChangeArrowheads="1"/>
            </p:cNvPicPr>
            <p:nvPr/>
          </p:nvPicPr>
          <p:blipFill>
            <a:blip r:embed="rId4" cstate="print"/>
            <a:srcRect/>
            <a:stretch>
              <a:fillRect/>
            </a:stretch>
          </p:blipFill>
          <p:spPr bwMode="auto">
            <a:xfrm>
              <a:off x="3657600" y="1524000"/>
              <a:ext cx="787791" cy="1078030"/>
            </a:xfrm>
            <a:prstGeom prst="rect">
              <a:avLst/>
            </a:prstGeom>
            <a:noFill/>
          </p:spPr>
        </p:pic>
        <p:pic>
          <p:nvPicPr>
            <p:cNvPr id="48" name="Picture 5" descr="C:\Courses\Wadeware\2008\2008_05_28 40818 Enterprise Service Readiness\EventsDVD_FY07\Shapes and Graphics\Cylinder\MGX 06 Cyinders\MGX Cylinder LIGHT GREEN.png"/>
            <p:cNvPicPr>
              <a:picLocks noChangeAspect="1" noChangeArrowheads="1"/>
            </p:cNvPicPr>
            <p:nvPr/>
          </p:nvPicPr>
          <p:blipFill>
            <a:blip r:embed="rId8" cstate="print"/>
            <a:srcRect/>
            <a:stretch>
              <a:fillRect/>
            </a:stretch>
          </p:blipFill>
          <p:spPr bwMode="auto">
            <a:xfrm>
              <a:off x="4063369" y="2161847"/>
              <a:ext cx="534031" cy="380225"/>
            </a:xfrm>
            <a:prstGeom prst="rect">
              <a:avLst/>
            </a:prstGeom>
            <a:noFill/>
          </p:spPr>
        </p:pic>
      </p:grpSp>
      <p:cxnSp>
        <p:nvCxnSpPr>
          <p:cNvPr id="62" name="Straight Connector 61"/>
          <p:cNvCxnSpPr/>
          <p:nvPr/>
        </p:nvCxnSpPr>
        <p:spPr>
          <a:xfrm>
            <a:off x="4797923" y="2703516"/>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47838" y="3171825"/>
            <a:ext cx="1903689" cy="412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3921062" y="3034407"/>
            <a:ext cx="959584" cy="766565"/>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a:off x="1022694" y="1264920"/>
            <a:ext cx="1297150" cy="338554"/>
          </a:xfrm>
          <a:prstGeom prst="rect">
            <a:avLst/>
          </a:prstGeom>
          <a:noFill/>
        </p:spPr>
        <p:txBody>
          <a:bodyPr wrap="none" rtlCol="0">
            <a:spAutoFit/>
          </a:bodyPr>
          <a:lstStyle/>
          <a:p>
            <a:pPr algn="ctr">
              <a:buNone/>
            </a:pPr>
            <a:r>
              <a:rPr lang="en-US" sz="1600" b="0" i="0">
                <a:latin typeface="Segoe"/>
                <a:ea typeface="+mn-ea"/>
                <a:cs typeface="Arial"/>
              </a:rPr>
              <a:t>Dispositivos IPv6</a:t>
            </a:r>
          </a:p>
        </p:txBody>
      </p:sp>
      <p:sp>
        <p:nvSpPr>
          <p:cNvPr id="73" name="TextBox 72"/>
          <p:cNvSpPr txBox="1"/>
          <p:nvPr/>
        </p:nvSpPr>
        <p:spPr>
          <a:xfrm>
            <a:off x="4267200" y="1219200"/>
            <a:ext cx="1297150" cy="338554"/>
          </a:xfrm>
          <a:prstGeom prst="rect">
            <a:avLst/>
          </a:prstGeom>
          <a:noFill/>
        </p:spPr>
        <p:txBody>
          <a:bodyPr wrap="none" rtlCol="0">
            <a:spAutoFit/>
          </a:bodyPr>
          <a:lstStyle/>
          <a:p>
            <a:pPr algn="l">
              <a:buNone/>
            </a:pPr>
            <a:r>
              <a:rPr lang="en-US" sz="1600" b="0" i="0">
                <a:latin typeface="Segoe"/>
                <a:ea typeface="+mn-ea"/>
                <a:cs typeface="Arial"/>
              </a:rPr>
              <a:t>Dispositivos IPv4</a:t>
            </a:r>
          </a:p>
        </p:txBody>
      </p:sp>
      <p:cxnSp>
        <p:nvCxnSpPr>
          <p:cNvPr id="76" name="Straight Connector 75"/>
          <p:cNvCxnSpPr/>
          <p:nvPr/>
        </p:nvCxnSpPr>
        <p:spPr>
          <a:xfrm>
            <a:off x="3847507" y="3974798"/>
            <a:ext cx="1660324" cy="3543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88944" y="4593431"/>
            <a:ext cx="1570514" cy="3309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798678" y="4224847"/>
            <a:ext cx="1305678" cy="584775"/>
          </a:xfrm>
          <a:prstGeom prst="rect">
            <a:avLst/>
          </a:prstGeom>
          <a:noFill/>
        </p:spPr>
        <p:txBody>
          <a:bodyPr wrap="none" rtlCol="0">
            <a:spAutoFit/>
          </a:bodyPr>
          <a:lstStyle/>
          <a:p>
            <a:pPr algn="ctr">
              <a:buNone/>
            </a:pPr>
            <a:r>
              <a:rPr lang="en-US" sz="1600" b="0" i="0">
                <a:latin typeface="Segoe"/>
                <a:ea typeface="+mn-ea"/>
                <a:cs typeface="Arial"/>
              </a:rPr>
              <a:t>DirectAccess</a:t>
            </a:r>
          </a:p>
          <a:p>
            <a:pPr algn="ctr">
              <a:buNone/>
            </a:pPr>
            <a:r>
              <a:rPr lang="en-US" sz="1600" b="0" i="0">
                <a:latin typeface="Segoe"/>
                <a:ea typeface="+mn-ea"/>
                <a:cs typeface="Arial"/>
              </a:rPr>
              <a:t>Servidor</a:t>
            </a:r>
          </a:p>
        </p:txBody>
      </p:sp>
      <p:sp>
        <p:nvSpPr>
          <p:cNvPr id="82" name="TextBox 81"/>
          <p:cNvSpPr txBox="1"/>
          <p:nvPr/>
        </p:nvSpPr>
        <p:spPr>
          <a:xfrm>
            <a:off x="7468340" y="5294260"/>
            <a:ext cx="1408960" cy="584775"/>
          </a:xfrm>
          <a:prstGeom prst="rect">
            <a:avLst/>
          </a:prstGeom>
          <a:noFill/>
        </p:spPr>
        <p:txBody>
          <a:bodyPr wrap="square" rtlCol="0">
            <a:spAutoFit/>
          </a:bodyPr>
          <a:lstStyle/>
          <a:p>
            <a:pPr algn="ctr">
              <a:buNone/>
            </a:pPr>
            <a:r>
              <a:rPr lang="en-US" sz="1600" b="0" i="0">
                <a:latin typeface="Segoe"/>
                <a:ea typeface="+mn-ea"/>
                <a:cs typeface="Arial"/>
              </a:rPr>
              <a:t>Cliente do Windows 7</a:t>
            </a:r>
          </a:p>
        </p:txBody>
      </p:sp>
      <p:sp>
        <p:nvSpPr>
          <p:cNvPr id="85" name="Freeform 84"/>
          <p:cNvSpPr/>
          <p:nvPr/>
        </p:nvSpPr>
        <p:spPr>
          <a:xfrm>
            <a:off x="3994141" y="2918576"/>
            <a:ext cx="1250959" cy="1003184"/>
          </a:xfrm>
          <a:custGeom>
            <a:avLst/>
            <a:gdLst>
              <a:gd name="connsiteX0" fmla="*/ 457200 w 1104900"/>
              <a:gd name="connsiteY0" fmla="*/ 0 h 882650"/>
              <a:gd name="connsiteX1" fmla="*/ 1104900 w 1104900"/>
              <a:gd name="connsiteY1" fmla="*/ 146050 h 882650"/>
              <a:gd name="connsiteX2" fmla="*/ 0 w 1104900"/>
              <a:gd name="connsiteY2" fmla="*/ 882650 h 882650"/>
            </a:gdLst>
            <a:ahLst/>
            <a:cxnLst>
              <a:cxn ang="0">
                <a:pos x="connsiteX0" y="connsiteY0"/>
              </a:cxn>
              <a:cxn ang="0">
                <a:pos x="connsiteX1" y="connsiteY1"/>
              </a:cxn>
              <a:cxn ang="0">
                <a:pos x="connsiteX2" y="connsiteY2"/>
              </a:cxn>
            </a:cxnLst>
            <a:rect l="l" t="t" r="r" b="b"/>
            <a:pathLst>
              <a:path w="1104900" h="882650">
                <a:moveTo>
                  <a:pt x="457200" y="0"/>
                </a:moveTo>
                <a:lnTo>
                  <a:pt x="1104900" y="146050"/>
                </a:lnTo>
                <a:lnTo>
                  <a:pt x="0" y="882650"/>
                </a:lnTo>
              </a:path>
            </a:pathLst>
          </a:cu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6" name="Straight Connector 85"/>
          <p:cNvCxnSpPr/>
          <p:nvPr/>
        </p:nvCxnSpPr>
        <p:spPr>
          <a:xfrm>
            <a:off x="1943141" y="3044718"/>
            <a:ext cx="2033048" cy="449960"/>
          </a:xfrm>
          <a:prstGeom prst="line">
            <a:avLst/>
          </a:pr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046794" y="4150116"/>
            <a:ext cx="4189423" cy="885140"/>
          </a:xfrm>
          <a:prstGeom prst="line">
            <a:avLst/>
          </a:prstGeom>
          <a:ln w="47625">
            <a:solidFill>
              <a:srgbClr val="7030A0"/>
            </a:solidFill>
            <a:prstDash val="sysDot"/>
            <a:headEnd type="stealth" w="lg" len="lg"/>
          </a:ln>
        </p:spPr>
        <p:style>
          <a:lnRef idx="1">
            <a:schemeClr val="accent1"/>
          </a:lnRef>
          <a:fillRef idx="0">
            <a:schemeClr val="accent1"/>
          </a:fillRef>
          <a:effectRef idx="0">
            <a:schemeClr val="accent1"/>
          </a:effectRef>
          <a:fontRef idx="minor">
            <a:schemeClr val="tx1"/>
          </a:fontRef>
        </p:style>
      </p:cxnSp>
      <p:pic>
        <p:nvPicPr>
          <p:cNvPr id="1026" name="Picture 2" descr="C:\Courses\Icons Windows Vista\Laptop.png"/>
          <p:cNvPicPr>
            <a:picLocks noChangeAspect="1" noChangeArrowheads="1"/>
          </p:cNvPicPr>
          <p:nvPr/>
        </p:nvPicPr>
        <p:blipFill>
          <a:blip r:embed="rId9"/>
          <a:srcRect/>
          <a:stretch>
            <a:fillRect/>
          </a:stretch>
        </p:blipFill>
        <p:spPr bwMode="auto">
          <a:xfrm>
            <a:off x="7686091" y="4258575"/>
            <a:ext cx="1191209" cy="1191209"/>
          </a:xfrm>
          <a:prstGeom prst="rect">
            <a:avLst/>
          </a:prstGeom>
          <a:noFill/>
        </p:spPr>
      </p:pic>
      <p:sp>
        <p:nvSpPr>
          <p:cNvPr id="89" name="TextBox 88"/>
          <p:cNvSpPr txBox="1"/>
          <p:nvPr/>
        </p:nvSpPr>
        <p:spPr>
          <a:xfrm>
            <a:off x="2297791" y="2656609"/>
            <a:ext cx="1408960" cy="584775"/>
          </a:xfrm>
          <a:prstGeom prst="rect">
            <a:avLst/>
          </a:prstGeom>
          <a:noFill/>
        </p:spPr>
        <p:txBody>
          <a:bodyPr wrap="square" rtlCol="0">
            <a:spAutoFit/>
          </a:bodyPr>
          <a:lstStyle/>
          <a:p>
            <a:pPr algn="ctr">
              <a:buNone/>
            </a:pPr>
            <a:r>
              <a:rPr lang="en-US" sz="1600" b="0" i="0">
                <a:latin typeface="Segoe"/>
                <a:ea typeface="+mn-ea"/>
                <a:cs typeface="Arial"/>
              </a:rPr>
              <a:t>IPv6 Nativo com IPSec</a:t>
            </a:r>
          </a:p>
        </p:txBody>
      </p:sp>
      <p:sp>
        <p:nvSpPr>
          <p:cNvPr id="90" name="TextBox 89"/>
          <p:cNvSpPr txBox="1"/>
          <p:nvPr/>
        </p:nvSpPr>
        <p:spPr>
          <a:xfrm>
            <a:off x="4637085" y="3299006"/>
            <a:ext cx="1872935" cy="584775"/>
          </a:xfrm>
          <a:prstGeom prst="rect">
            <a:avLst/>
          </a:prstGeom>
          <a:noFill/>
        </p:spPr>
        <p:txBody>
          <a:bodyPr wrap="square" rtlCol="0">
            <a:spAutoFit/>
          </a:bodyPr>
          <a:lstStyle/>
          <a:p>
            <a:pPr algn="ctr">
              <a:buNone/>
            </a:pPr>
            <a:r>
              <a:rPr lang="en-US" sz="1600" b="0" i="0">
                <a:latin typeface="Segoe"/>
                <a:ea typeface="+mn-ea"/>
                <a:cs typeface="Arial"/>
              </a:rPr>
              <a:t>Serviços de Transição IPv6</a:t>
            </a:r>
          </a:p>
        </p:txBody>
      </p:sp>
      <p:sp>
        <p:nvSpPr>
          <p:cNvPr id="91" name="TextBox 90"/>
          <p:cNvSpPr txBox="1"/>
          <p:nvPr/>
        </p:nvSpPr>
        <p:spPr>
          <a:xfrm>
            <a:off x="5791200" y="5036403"/>
            <a:ext cx="1904999" cy="830997"/>
          </a:xfrm>
          <a:prstGeom prst="rect">
            <a:avLst/>
          </a:prstGeom>
          <a:noFill/>
        </p:spPr>
        <p:txBody>
          <a:bodyPr wrap="square" rtlCol="0">
            <a:spAutoFit/>
          </a:bodyPr>
          <a:lstStyle/>
          <a:p>
            <a:pPr algn="ctr">
              <a:buNone/>
            </a:pPr>
            <a:r>
              <a:rPr lang="en-US" sz="1600" b="0" i="0">
                <a:latin typeface="Segoe"/>
                <a:ea typeface="+mn-ea"/>
                <a:cs typeface="Arial"/>
              </a:rPr>
              <a:t>Suporte a uma variedade de protocolos de rede remota</a:t>
            </a:r>
          </a:p>
        </p:txBody>
      </p:sp>
      <p:grpSp>
        <p:nvGrpSpPr>
          <p:cNvPr id="7" name="Group 64"/>
          <p:cNvGrpSpPr/>
          <p:nvPr/>
        </p:nvGrpSpPr>
        <p:grpSpPr>
          <a:xfrm>
            <a:off x="1474796" y="2007756"/>
            <a:ext cx="621305" cy="818252"/>
            <a:chOff x="529427" y="2372624"/>
            <a:chExt cx="710901" cy="936248"/>
          </a:xfrm>
        </p:grpSpPr>
        <p:pic>
          <p:nvPicPr>
            <p:cNvPr id="1028" name="Picture 4" descr="C:\Courses\Icons Windows Vista\Server.png"/>
            <p:cNvPicPr>
              <a:picLocks noChangeAspect="1" noChangeArrowheads="1"/>
            </p:cNvPicPr>
            <p:nvPr/>
          </p:nvPicPr>
          <p:blipFill>
            <a:blip r:embed="rId4" cstate="print"/>
            <a:srcRect/>
            <a:stretch>
              <a:fillRect/>
            </a:stretch>
          </p:blipFill>
          <p:spPr bwMode="auto">
            <a:xfrm>
              <a:off x="529427" y="2372624"/>
              <a:ext cx="684181" cy="936248"/>
            </a:xfrm>
            <a:prstGeom prst="rect">
              <a:avLst/>
            </a:prstGeom>
            <a:noFill/>
          </p:spPr>
        </p:pic>
        <p:grpSp>
          <p:nvGrpSpPr>
            <p:cNvPr id="8" name="Group 62"/>
            <p:cNvGrpSpPr/>
            <p:nvPr/>
          </p:nvGrpSpPr>
          <p:grpSpPr>
            <a:xfrm>
              <a:off x="609600" y="2514600"/>
              <a:ext cx="630728" cy="544717"/>
              <a:chOff x="609600" y="2514600"/>
              <a:chExt cx="630728" cy="544717"/>
            </a:xfrm>
          </p:grpSpPr>
          <p:pic>
            <p:nvPicPr>
              <p:cNvPr id="1044"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1043"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grpSp>
        <p:nvGrpSpPr>
          <p:cNvPr id="9" name="Group 74"/>
          <p:cNvGrpSpPr/>
          <p:nvPr/>
        </p:nvGrpSpPr>
        <p:grpSpPr>
          <a:xfrm>
            <a:off x="5347600" y="2246366"/>
            <a:ext cx="634100" cy="818252"/>
            <a:chOff x="5294260" y="2174090"/>
            <a:chExt cx="725540" cy="936248"/>
          </a:xfrm>
        </p:grpSpPr>
        <p:pic>
          <p:nvPicPr>
            <p:cNvPr id="39" name="Picture 4" descr="C:\Courses\Icons Windows Vista\Server.png"/>
            <p:cNvPicPr>
              <a:picLocks noChangeAspect="1" noChangeArrowheads="1"/>
            </p:cNvPicPr>
            <p:nvPr/>
          </p:nvPicPr>
          <p:blipFill>
            <a:blip r:embed="rId4" cstate="print"/>
            <a:srcRect/>
            <a:stretch>
              <a:fillRect/>
            </a:stretch>
          </p:blipFill>
          <p:spPr bwMode="auto">
            <a:xfrm>
              <a:off x="5294260" y="2174090"/>
              <a:ext cx="684181" cy="936248"/>
            </a:xfrm>
            <a:prstGeom prst="rect">
              <a:avLst/>
            </a:prstGeom>
            <a:noFill/>
          </p:spPr>
        </p:pic>
        <p:grpSp>
          <p:nvGrpSpPr>
            <p:cNvPr id="10" name="Group 64"/>
            <p:cNvGrpSpPr/>
            <p:nvPr/>
          </p:nvGrpSpPr>
          <p:grpSpPr>
            <a:xfrm>
              <a:off x="5389072" y="2286000"/>
              <a:ext cx="630728" cy="544717"/>
              <a:chOff x="609600" y="2514600"/>
              <a:chExt cx="630728" cy="544717"/>
            </a:xfrm>
          </p:grpSpPr>
          <p:pic>
            <p:nvPicPr>
              <p:cNvPr id="66" name="Picture 20" descr="C:\Courses\Icons Windows Vista\Domain.png"/>
              <p:cNvPicPr>
                <a:picLocks noChangeAspect="1" noChangeArrowheads="1"/>
              </p:cNvPicPr>
              <p:nvPr/>
            </p:nvPicPr>
            <p:blipFill>
              <a:blip r:embed="rId10" cstate="print"/>
              <a:srcRect/>
              <a:stretch>
                <a:fillRect/>
              </a:stretch>
            </p:blipFill>
            <p:spPr bwMode="auto">
              <a:xfrm>
                <a:off x="609600" y="2514600"/>
                <a:ext cx="609600" cy="542947"/>
              </a:xfrm>
              <a:prstGeom prst="rect">
                <a:avLst/>
              </a:prstGeom>
              <a:noFill/>
            </p:spPr>
          </p:pic>
          <p:pic>
            <p:nvPicPr>
              <p:cNvPr id="67" name="Picture 19" descr="C:\Courses\Icons Windows Vista\book---directory2.png"/>
              <p:cNvPicPr>
                <a:picLocks noChangeAspect="1" noChangeArrowheads="1"/>
              </p:cNvPicPr>
              <p:nvPr/>
            </p:nvPicPr>
            <p:blipFill>
              <a:blip r:embed="rId11" cstate="print"/>
              <a:srcRect/>
              <a:stretch>
                <a:fillRect/>
              </a:stretch>
            </p:blipFill>
            <p:spPr bwMode="auto">
              <a:xfrm>
                <a:off x="838200" y="2590800"/>
                <a:ext cx="402128" cy="468517"/>
              </a:xfrm>
              <a:prstGeom prst="rect">
                <a:avLst/>
              </a:prstGeom>
              <a:noFill/>
            </p:spPr>
          </p:pic>
        </p:grpSp>
      </p:grpSp>
      <p:sp>
        <p:nvSpPr>
          <p:cNvPr id="2" name="Title 1"/>
          <p:cNvSpPr>
            <a:spLocks noGrp="1"/>
          </p:cNvSpPr>
          <p:nvPr>
            <p:ph type="title"/>
          </p:nvPr>
        </p:nvSpPr>
        <p:spPr>
          <a:xfrm>
            <a:off x="266700" y="230188"/>
            <a:ext cx="7848600" cy="747712"/>
          </a:xfrm>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DirectAccess™</a:t>
            </a:r>
          </a:p>
        </p:txBody>
      </p:sp>
      <p:sp>
        <p:nvSpPr>
          <p:cNvPr id="101" name="Rectangular Callout 100"/>
          <p:cNvSpPr/>
          <p:nvPr/>
        </p:nvSpPr>
        <p:spPr bwMode="auto">
          <a:xfrm>
            <a:off x="6324600" y="2565401"/>
            <a:ext cx="2667000" cy="1200325"/>
          </a:xfrm>
          <a:prstGeom prst="wedgeRectCallout">
            <a:avLst>
              <a:gd name="adj1" fmla="val 8682"/>
              <a:gd name="adj2" fmla="val 12056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DirectAccess fornece acesso seguro e transparente a recursos de intranet sem uma VPN</a:t>
            </a:r>
          </a:p>
        </p:txBody>
      </p:sp>
      <p:sp>
        <p:nvSpPr>
          <p:cNvPr id="102" name="Rectangular Callout 101"/>
          <p:cNvSpPr/>
          <p:nvPr/>
        </p:nvSpPr>
        <p:spPr bwMode="auto">
          <a:xfrm>
            <a:off x="6629400" y="2286000"/>
            <a:ext cx="2260599" cy="1477323"/>
          </a:xfrm>
          <a:prstGeom prst="wedgeRectCallout">
            <a:avLst>
              <a:gd name="adj1" fmla="val 31100"/>
              <a:gd name="adj2" fmla="val 16057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pt-BR" b="0" i="0" smtClean="0">
                <a:solidFill>
                  <a:srgbClr val="000000"/>
                </a:solidFill>
                <a:effectLst>
                  <a:outerShdw blurRad="38100" dist="38100" dir="2700000" algn="tl">
                    <a:srgbClr val="000000">
                      <a:alpha val="43137"/>
                    </a:srgbClr>
                  </a:outerShdw>
                </a:effectLst>
                <a:latin typeface="Segoe"/>
                <a:ea typeface="+mn-ea"/>
                <a:cs typeface="Arial"/>
              </a:rPr>
              <a:t>Permite</a:t>
            </a:r>
            <a:r>
              <a:rPr lang="pt-BR" b="0" i="0" smtClean="0">
                <a:solidFill>
                  <a:srgbClr val="000000"/>
                </a:solidFill>
                <a:effectLst>
                  <a:outerShdw blurRad="38100" dist="38100" dir="2700000" algn="tl">
                    <a:srgbClr val="000000">
                      <a:alpha val="43137"/>
                    </a:srgbClr>
                  </a:outerShdw>
                </a:effectLst>
                <a:latin typeface="Segoe"/>
                <a:ea typeface="+mn-ea"/>
                <a:cs typeface="Arial"/>
              </a:rPr>
              <a:t> o gerenciamento da área de trabalho dos clientes do </a:t>
            </a:r>
            <a:r>
              <a:rPr lang="pt-BR" b="0" i="0" smtClean="0">
                <a:solidFill>
                  <a:srgbClr val="000000"/>
                </a:solidFill>
                <a:effectLst>
                  <a:outerShdw blurRad="38100" dist="38100" dir="2700000" algn="tl">
                    <a:srgbClr val="000000">
                      <a:alpha val="43137"/>
                    </a:srgbClr>
                  </a:outerShdw>
                </a:effectLst>
                <a:latin typeface="Segoe"/>
                <a:ea typeface="+mn-ea"/>
                <a:cs typeface="Arial"/>
              </a:rPr>
              <a:t>DirectAccess</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104" name="Rectangular Callout 103"/>
          <p:cNvSpPr/>
          <p:nvPr/>
        </p:nvSpPr>
        <p:spPr bwMode="auto">
          <a:xfrm>
            <a:off x="2628900" y="5168900"/>
            <a:ext cx="3086100" cy="646327"/>
          </a:xfrm>
          <a:prstGeom prst="wedgeRectCallout">
            <a:avLst>
              <a:gd name="adj1" fmla="val 28366"/>
              <a:gd name="adj2" fmla="val -15018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Permite criptografia e autenticação IPSec</a:t>
            </a:r>
          </a:p>
        </p:txBody>
      </p:sp>
      <p:sp>
        <p:nvSpPr>
          <p:cNvPr id="105" name="Rectangular Callout 104"/>
          <p:cNvSpPr/>
          <p:nvPr/>
        </p:nvSpPr>
        <p:spPr bwMode="auto">
          <a:xfrm>
            <a:off x="239488" y="3853544"/>
            <a:ext cx="2532743" cy="1200325"/>
          </a:xfrm>
          <a:prstGeom prst="wedgeRectCallout">
            <a:avLst>
              <a:gd name="adj1" fmla="val 7715"/>
              <a:gd name="adj2" fmla="val -11455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Suporte para conectividade direta a recursos de intranet baseados em IPv6</a:t>
            </a:r>
          </a:p>
        </p:txBody>
      </p:sp>
      <p:sp>
        <p:nvSpPr>
          <p:cNvPr id="106" name="Rectangular Callout 105"/>
          <p:cNvSpPr/>
          <p:nvPr/>
        </p:nvSpPr>
        <p:spPr bwMode="auto">
          <a:xfrm>
            <a:off x="6019799" y="1219200"/>
            <a:ext cx="2286001" cy="923326"/>
          </a:xfrm>
          <a:prstGeom prst="wedgeRectCallout">
            <a:avLst>
              <a:gd name="adj1" fmla="val -84152"/>
              <a:gd name="adj2" fmla="val 4231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45720" tIns="45718" rIns="45720" bIns="45718" numCol="1" rtlCol="0" anchor="ctr" anchorCtr="0" compatLnSpc="1">
            <a:prstTxWarp prst="textNoShape">
              <a:avLst/>
            </a:prstTxWarp>
            <a:spAutoFit/>
          </a:bodyPr>
          <a:lstStyle/>
          <a:p>
            <a:pPr algn="ctr" defTabSz="914400">
              <a:buNone/>
            </a:pPr>
            <a:r>
              <a:rPr lang="en-US" b="0" i="0" dirty="0" err="1">
                <a:solidFill>
                  <a:srgbClr val="000000"/>
                </a:solidFill>
                <a:effectLst>
                  <a:outerShdw blurRad="38100" dist="38100" dir="2700000" algn="tl">
                    <a:srgbClr val="000000">
                      <a:alpha val="43137"/>
                    </a:srgbClr>
                  </a:outerShdw>
                </a:effectLst>
                <a:latin typeface="Segoe"/>
                <a:ea typeface="+mn-ea"/>
                <a:cs typeface="Arial"/>
              </a:rPr>
              <a:t>Suporte</a:t>
            </a:r>
            <a:r>
              <a:rPr lang="en-US" b="0" i="0" dirty="0">
                <a:solidFill>
                  <a:srgbClr val="000000"/>
                </a:solidFill>
                <a:effectLst>
                  <a:outerShdw blurRad="38100" dist="38100" dir="2700000" algn="tl">
                    <a:srgbClr val="000000">
                      <a:alpha val="43137"/>
                    </a:srgbClr>
                  </a:outerShdw>
                </a:effectLst>
                <a:latin typeface="Segoe"/>
                <a:ea typeface="+mn-ea"/>
                <a:cs typeface="Arial"/>
              </a:rPr>
              <a:t> IPv4 via </a:t>
            </a:r>
            <a:r>
              <a:rPr lang="en-US" b="0" i="0" dirty="0" err="1">
                <a:solidFill>
                  <a:srgbClr val="000000"/>
                </a:solidFill>
                <a:effectLst>
                  <a:outerShdw blurRad="38100" dist="38100" dir="2700000" algn="tl">
                    <a:srgbClr val="000000">
                      <a:alpha val="43137"/>
                    </a:srgbClr>
                  </a:outerShdw>
                </a:effectLst>
                <a:latin typeface="Segoe"/>
                <a:ea typeface="+mn-ea"/>
                <a:cs typeface="Arial"/>
              </a:rPr>
              <a:t>serviços</a:t>
            </a:r>
            <a:r>
              <a:rPr lang="en-US" b="0" i="0" dirty="0">
                <a:solidFill>
                  <a:srgbClr val="000000"/>
                </a:solidFill>
                <a:effectLst>
                  <a:outerShdw blurRad="38100" dist="38100" dir="2700000" algn="tl">
                    <a:srgbClr val="000000">
                      <a:alpha val="43137"/>
                    </a:srgbClr>
                  </a:outerShdw>
                </a:effectLst>
                <a:latin typeface="Segoe"/>
                <a:ea typeface="+mn-ea"/>
                <a:cs typeface="Arial"/>
              </a:rPr>
              <a:t> de </a:t>
            </a:r>
            <a:r>
              <a:rPr lang="en-US" b="0" i="0" dirty="0" err="1">
                <a:solidFill>
                  <a:srgbClr val="000000"/>
                </a:solidFill>
                <a:effectLst>
                  <a:outerShdw blurRad="38100" dist="38100" dir="2700000" algn="tl">
                    <a:srgbClr val="000000">
                      <a:alpha val="43137"/>
                    </a:srgbClr>
                  </a:outerShdw>
                </a:effectLst>
                <a:latin typeface="Segoe"/>
                <a:ea typeface="+mn-ea"/>
                <a:cs typeface="Arial"/>
              </a:rPr>
              <a:t>transição</a:t>
            </a:r>
            <a:r>
              <a:rPr lang="en-US" b="0" i="0" dirty="0">
                <a:solidFill>
                  <a:srgbClr val="000000"/>
                </a:solidFill>
                <a:effectLst>
                  <a:outerShdw blurRad="38100" dist="38100" dir="2700000" algn="tl">
                    <a:srgbClr val="000000">
                      <a:alpha val="43137"/>
                    </a:srgbClr>
                  </a:outerShdw>
                </a:effectLst>
                <a:latin typeface="Segoe"/>
                <a:ea typeface="+mn-ea"/>
                <a:cs typeface="Arial"/>
              </a:rPr>
              <a:t> 6to4 </a:t>
            </a:r>
            <a:r>
              <a:rPr lang="en-US" b="0" i="0" dirty="0" err="1">
                <a:solidFill>
                  <a:srgbClr val="000000"/>
                </a:solidFill>
                <a:effectLst>
                  <a:outerShdw blurRad="38100" dist="38100" dir="2700000" algn="tl">
                    <a:srgbClr val="000000">
                      <a:alpha val="43137"/>
                    </a:srgbClr>
                  </a:outerShdw>
                </a:effectLst>
                <a:latin typeface="Segoe"/>
                <a:ea typeface="+mn-ea"/>
                <a:cs typeface="Arial"/>
              </a:rPr>
              <a:t>ou</a:t>
            </a:r>
            <a:r>
              <a:rPr lang="en-US" b="0" i="0" dirty="0">
                <a:solidFill>
                  <a:srgbClr val="000000"/>
                </a:solidFill>
                <a:effectLst>
                  <a:outerShdw blurRad="38100" dist="38100" dir="2700000" algn="tl">
                    <a:srgbClr val="000000">
                      <a:alpha val="43137"/>
                    </a:srgbClr>
                  </a:outerShdw>
                </a:effectLst>
                <a:latin typeface="Segoe"/>
                <a:ea typeface="+mn-ea"/>
                <a:cs typeface="Arial"/>
              </a:rPr>
              <a:t> NAT-PT</a:t>
            </a:r>
          </a:p>
        </p:txBody>
      </p:sp>
      <p:sp>
        <p:nvSpPr>
          <p:cNvPr id="107" name="Isosceles Triangle 106"/>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Rectangle 107"/>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69" name="Straight Connector 68"/>
          <p:cNvCxnSpPr/>
          <p:nvPr/>
        </p:nvCxnSpPr>
        <p:spPr>
          <a:xfrm>
            <a:off x="1264920" y="2953743"/>
            <a:ext cx="595604" cy="1323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2" descr="C:\Courses\Icons Windows Vista\Computer.png"/>
          <p:cNvPicPr>
            <a:picLocks noChangeAspect="1" noChangeArrowheads="1"/>
          </p:cNvPicPr>
          <p:nvPr/>
        </p:nvPicPr>
        <p:blipFill>
          <a:blip r:embed="rId12"/>
          <a:srcRect/>
          <a:stretch>
            <a:fillRect/>
          </a:stretch>
        </p:blipFill>
        <p:spPr bwMode="auto">
          <a:xfrm>
            <a:off x="609600" y="2164080"/>
            <a:ext cx="876300" cy="876300"/>
          </a:xfrm>
          <a:prstGeom prst="rect">
            <a:avLst/>
          </a:prstGeom>
          <a:noFill/>
        </p:spPr>
      </p:pic>
      <p:sp>
        <p:nvSpPr>
          <p:cNvPr id="71" name="TextBox 70"/>
          <p:cNvSpPr txBox="1"/>
          <p:nvPr/>
        </p:nvSpPr>
        <p:spPr>
          <a:xfrm>
            <a:off x="-7620" y="1813560"/>
            <a:ext cx="1607820" cy="830997"/>
          </a:xfrm>
          <a:prstGeom prst="rect">
            <a:avLst/>
          </a:prstGeom>
          <a:noFill/>
        </p:spPr>
        <p:txBody>
          <a:bodyPr wrap="square" rtlCol="0">
            <a:spAutoFit/>
          </a:bodyPr>
          <a:lstStyle/>
          <a:p>
            <a:pPr algn="ctr">
              <a:buNone/>
            </a:pPr>
            <a:r>
              <a:rPr lang="pt-BR" sz="1600" b="0" i="0" smtClean="0">
                <a:latin typeface="Segoe"/>
                <a:ea typeface="+mn-ea"/>
                <a:cs typeface="Arial"/>
              </a:rPr>
              <a:t>Gerenciamento</a:t>
            </a:r>
            <a:r>
              <a:rPr lang="pt-BR" sz="1600" b="0" i="0" smtClean="0">
                <a:latin typeface="Segoe"/>
                <a:ea typeface="+mn-ea"/>
                <a:cs typeface="Arial"/>
              </a:rPr>
              <a:t> da área de trabalho de </a:t>
            </a:r>
            <a:r>
              <a:rPr lang="pt-BR" sz="1600" b="0" i="0" smtClean="0">
                <a:latin typeface="Segoe"/>
                <a:ea typeface="+mn-ea"/>
                <a:cs typeface="Arial"/>
              </a:rPr>
              <a:t>TI</a:t>
            </a:r>
            <a:endParaRPr lang="pt-BR" sz="1600" b="0" i="0">
              <a:latin typeface="Segoe"/>
              <a:ea typeface="+mn-ea"/>
              <a:cs typeface="Arial"/>
            </a:endParaRPr>
          </a:p>
        </p:txBody>
      </p:sp>
      <p:sp>
        <p:nvSpPr>
          <p:cNvPr id="79" name="TextBox 78"/>
          <p:cNvSpPr txBox="1"/>
          <p:nvPr/>
        </p:nvSpPr>
        <p:spPr>
          <a:xfrm>
            <a:off x="-76200" y="3017520"/>
            <a:ext cx="1859280" cy="830997"/>
          </a:xfrm>
          <a:prstGeom prst="rect">
            <a:avLst/>
          </a:prstGeom>
          <a:noFill/>
        </p:spPr>
        <p:txBody>
          <a:bodyPr wrap="square" rtlCol="0">
            <a:spAutoFit/>
          </a:bodyPr>
          <a:lstStyle/>
          <a:p>
            <a:pPr algn="ctr">
              <a:buNone/>
            </a:pPr>
            <a:r>
              <a:rPr lang="en-US" sz="1600" b="1" i="0">
                <a:latin typeface="Segoe"/>
                <a:ea typeface="+mn-ea"/>
                <a:cs typeface="Arial"/>
              </a:rPr>
              <a:t>Diretiva de Grupo do AD, NAP, atualizações de software</a:t>
            </a:r>
          </a:p>
        </p:txBody>
      </p:sp>
      <p:sp>
        <p:nvSpPr>
          <p:cNvPr id="84" name="Freeform 83"/>
          <p:cNvSpPr/>
          <p:nvPr/>
        </p:nvSpPr>
        <p:spPr>
          <a:xfrm>
            <a:off x="1271588" y="2952750"/>
            <a:ext cx="2219325" cy="600075"/>
          </a:xfrm>
          <a:custGeom>
            <a:avLst/>
            <a:gdLst>
              <a:gd name="connsiteX0" fmla="*/ 2219325 w 2219325"/>
              <a:gd name="connsiteY0" fmla="*/ 600075 h 600075"/>
              <a:gd name="connsiteX1" fmla="*/ 471487 w 2219325"/>
              <a:gd name="connsiteY1" fmla="*/ 214313 h 600075"/>
              <a:gd name="connsiteX2" fmla="*/ 595312 w 2219325"/>
              <a:gd name="connsiteY2" fmla="*/ 133350 h 600075"/>
              <a:gd name="connsiteX3" fmla="*/ 0 w 2219325"/>
              <a:gd name="connsiteY3" fmla="*/ 0 h 600075"/>
            </a:gdLst>
            <a:ahLst/>
            <a:cxnLst>
              <a:cxn ang="0">
                <a:pos x="connsiteX0" y="connsiteY0"/>
              </a:cxn>
              <a:cxn ang="0">
                <a:pos x="connsiteX1" y="connsiteY1"/>
              </a:cxn>
              <a:cxn ang="0">
                <a:pos x="connsiteX2" y="connsiteY2"/>
              </a:cxn>
              <a:cxn ang="0">
                <a:pos x="connsiteX3" y="connsiteY3"/>
              </a:cxn>
            </a:cxnLst>
            <a:rect l="l" t="t" r="r" b="b"/>
            <a:pathLst>
              <a:path w="2219325" h="600075">
                <a:moveTo>
                  <a:pt x="2219325" y="600075"/>
                </a:moveTo>
                <a:lnTo>
                  <a:pt x="471487" y="214313"/>
                </a:lnTo>
                <a:lnTo>
                  <a:pt x="595312" y="133350"/>
                </a:lnTo>
                <a:lnTo>
                  <a:pt x="0" y="0"/>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 name="Picture 4" descr="C:\Courses\Icons Windows Vista\Server.png"/>
          <p:cNvPicPr>
            <a:picLocks noChangeAspect="1" noChangeArrowheads="1"/>
          </p:cNvPicPr>
          <p:nvPr/>
        </p:nvPicPr>
        <p:blipFill>
          <a:blip r:embed="rId13"/>
          <a:srcRect/>
          <a:stretch>
            <a:fillRect/>
          </a:stretch>
        </p:blipFill>
        <p:spPr bwMode="auto">
          <a:xfrm>
            <a:off x="3448770" y="3205147"/>
            <a:ext cx="822138" cy="1125031"/>
          </a:xfrm>
          <a:prstGeom prst="rect">
            <a:avLst/>
          </a:prstGeom>
          <a:noFill/>
        </p:spPr>
      </p:pic>
      <p:cxnSp>
        <p:nvCxnSpPr>
          <p:cNvPr id="68" name="Straight Connector 67"/>
          <p:cNvCxnSpPr/>
          <p:nvPr/>
        </p:nvCxnSpPr>
        <p:spPr>
          <a:xfrm>
            <a:off x="4038600" y="4014793"/>
            <a:ext cx="4046220" cy="854387"/>
          </a:xfrm>
          <a:prstGeom prst="line">
            <a:avLst/>
          </a:pr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2" name="Group 74"/>
          <p:cNvGrpSpPr/>
          <p:nvPr/>
        </p:nvGrpSpPr>
        <p:grpSpPr>
          <a:xfrm>
            <a:off x="5182462" y="3888687"/>
            <a:ext cx="1993356" cy="1186929"/>
            <a:chOff x="4724400" y="3886200"/>
            <a:chExt cx="2667000" cy="1588045"/>
          </a:xfrm>
        </p:grpSpPr>
        <p:pic>
          <p:nvPicPr>
            <p:cNvPr id="1027" name="Picture 3" descr="C:\Courses\Icons Windows Vista\cloud illustration icon.png"/>
            <p:cNvPicPr>
              <a:picLocks noChangeAspect="1" noChangeArrowheads="1"/>
            </p:cNvPicPr>
            <p:nvPr/>
          </p:nvPicPr>
          <p:blipFill>
            <a:blip r:embed="rId14"/>
            <a:srcRect/>
            <a:stretch>
              <a:fillRect/>
            </a:stretch>
          </p:blipFill>
          <p:spPr bwMode="auto">
            <a:xfrm>
              <a:off x="4724400" y="3886200"/>
              <a:ext cx="2667000" cy="1588045"/>
            </a:xfrm>
            <a:prstGeom prst="rect">
              <a:avLst/>
            </a:prstGeom>
            <a:noFill/>
          </p:spPr>
        </p:pic>
        <p:sp>
          <p:nvSpPr>
            <p:cNvPr id="74" name="TextBox 73"/>
            <p:cNvSpPr txBox="1"/>
            <p:nvPr/>
          </p:nvSpPr>
          <p:spPr>
            <a:xfrm>
              <a:off x="5730434" y="4291279"/>
              <a:ext cx="891206" cy="338553"/>
            </a:xfrm>
            <a:prstGeom prst="rect">
              <a:avLst/>
            </a:prstGeom>
            <a:noFill/>
          </p:spPr>
          <p:txBody>
            <a:bodyPr wrap="none" rtlCol="0">
              <a:spAutoFit/>
            </a:bodyPr>
            <a:lstStyle/>
            <a:p>
              <a:pPr algn="ctr">
                <a:buNone/>
              </a:pPr>
              <a:r>
                <a:rPr lang="en-US" sz="1600" b="0" i="0">
                  <a:latin typeface="Segoe"/>
                  <a:ea typeface="+mn-ea"/>
                  <a:cs typeface="Arial"/>
                </a:rPr>
                <a:t>Internet</a:t>
              </a:r>
            </a:p>
          </p:txBody>
        </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up)">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1"/>
                                        </p:tgtEl>
                                      </p:cBhvr>
                                    </p:animEffect>
                                    <p:set>
                                      <p:cBhvr>
                                        <p:cTn id="12" dur="1" fill="hold">
                                          <p:stCondLst>
                                            <p:cond delay="499"/>
                                          </p:stCondLst>
                                        </p:cTn>
                                        <p:tgtEl>
                                          <p:spTgt spid="101"/>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up)">
                                      <p:cBhvr>
                                        <p:cTn id="16" dur="500"/>
                                        <p:tgtEl>
                                          <p:spTgt spid="102"/>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right)">
                                      <p:cBhvr>
                                        <p:cTn id="20" dur="500"/>
                                        <p:tgtEl>
                                          <p:spTgt spid="6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up)">
                                      <p:cBhvr>
                                        <p:cTn id="31" dur="500"/>
                                        <p:tgtEl>
                                          <p:spTgt spid="7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left)">
                                      <p:cBhvr>
                                        <p:cTn id="35" dur="500"/>
                                        <p:tgtEl>
                                          <p:spTgt spid="84"/>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2"/>
                                        </p:tgtEl>
                                      </p:cBhvr>
                                    </p:animEffect>
                                    <p:set>
                                      <p:cBhvr>
                                        <p:cTn id="44" dur="1" fill="hold">
                                          <p:stCondLst>
                                            <p:cond delay="499"/>
                                          </p:stCondLst>
                                        </p:cTn>
                                        <p:tgtEl>
                                          <p:spTgt spid="1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9"/>
                                        </p:tgtEl>
                                      </p:cBhvr>
                                    </p:animEffect>
                                    <p:set>
                                      <p:cBhvr>
                                        <p:cTn id="47" dur="1" fill="hold">
                                          <p:stCondLst>
                                            <p:cond delay="499"/>
                                          </p:stCondLst>
                                        </p:cTn>
                                        <p:tgtEl>
                                          <p:spTgt spid="6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1"/>
                                        </p:tgtEl>
                                      </p:cBhvr>
                                    </p:animEffect>
                                    <p:set>
                                      <p:cBhvr>
                                        <p:cTn id="53" dur="1" fill="hold">
                                          <p:stCondLst>
                                            <p:cond delay="499"/>
                                          </p:stCondLst>
                                        </p:cTn>
                                        <p:tgtEl>
                                          <p:spTgt spid="7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9"/>
                                        </p:tgtEl>
                                      </p:cBhvr>
                                    </p:animEffect>
                                    <p:set>
                                      <p:cBhvr>
                                        <p:cTn id="56" dur="1" fill="hold">
                                          <p:stCondLst>
                                            <p:cond delay="499"/>
                                          </p:stCondLst>
                                        </p:cTn>
                                        <p:tgtEl>
                                          <p:spTgt spid="7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84"/>
                                        </p:tgtEl>
                                      </p:cBhvr>
                                    </p:animEffect>
                                    <p:set>
                                      <p:cBhvr>
                                        <p:cTn id="59" dur="1" fill="hold">
                                          <p:stCondLst>
                                            <p:cond delay="499"/>
                                          </p:stCondLst>
                                        </p:cTn>
                                        <p:tgtEl>
                                          <p:spTgt spid="8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wipe(left)">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4"/>
                                        </p:tgtEl>
                                      </p:cBhvr>
                                    </p:animEffect>
                                    <p:set>
                                      <p:cBhvr>
                                        <p:cTn id="71" dur="1" fill="hold">
                                          <p:stCondLst>
                                            <p:cond delay="499"/>
                                          </p:stCondLst>
                                        </p:cTn>
                                        <p:tgtEl>
                                          <p:spTgt spid="104"/>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05"/>
                                        </p:tgtEl>
                                      </p:cBhvr>
                                    </p:animEffect>
                                    <p:set>
                                      <p:cBhvr>
                                        <p:cTn id="80" dur="1" fill="hold">
                                          <p:stCondLst>
                                            <p:cond delay="499"/>
                                          </p:stCondLst>
                                        </p:cTn>
                                        <p:tgtEl>
                                          <p:spTgt spid="105"/>
                                        </p:tgtEl>
                                        <p:attrNameLst>
                                          <p:attrName>style.visibility</p:attrName>
                                        </p:attrNameLst>
                                      </p:cBhvr>
                                      <p:to>
                                        <p:strVal val="hidden"/>
                                      </p:to>
                                    </p:se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left)">
                                      <p:cBhvr>
                                        <p:cTn id="84" dur="500"/>
                                        <p:tgtEl>
                                          <p:spTgt spid="106"/>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2" grpId="0" animBg="1"/>
      <p:bldP spid="102" grpId="1" animBg="1"/>
      <p:bldP spid="104" grpId="0" animBg="1"/>
      <p:bldP spid="104" grpId="1" animBg="1"/>
      <p:bldP spid="105" grpId="0" animBg="1"/>
      <p:bldP spid="105" grpId="1" animBg="1"/>
      <p:bldP spid="106" grpId="0" animBg="1"/>
      <p:bldP spid="108" grpId="0" animBg="1"/>
      <p:bldP spid="71" grpId="0"/>
      <p:bldP spid="71" grpId="1"/>
      <p:bldP spid="79" grpId="0"/>
      <p:bldP spid="79" grpId="1"/>
      <p:bldP spid="84" grpId="0" animBg="1"/>
      <p:bldP spid="8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BranchCache™</a:t>
            </a:r>
          </a:p>
        </p:txBody>
      </p:sp>
      <p:sp>
        <p:nvSpPr>
          <p:cNvPr id="3" name="Text Placeholder 2"/>
          <p:cNvSpPr>
            <a:spLocks noGrp="1"/>
          </p:cNvSpPr>
          <p:nvPr>
            <p:ph type="body" sz="quarter" idx="10"/>
          </p:nvPr>
        </p:nvSpPr>
        <p:spPr>
          <a:xfrm>
            <a:off x="381000" y="1752600"/>
            <a:ext cx="8382000" cy="3434786"/>
          </a:xfrm>
        </p:spPr>
        <p:txBody>
          <a:bodyPr/>
          <a:lstStyle/>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Reduz</a:t>
            </a:r>
            <a:r>
              <a:rPr lang="pt-BR" sz="3200" b="0" i="0" smtClean="0">
                <a:solidFill>
                  <a:srgbClr val="000000"/>
                </a:solidFill>
                <a:latin typeface="Segoe"/>
                <a:ea typeface="+mn-ea"/>
                <a:cs typeface="+mn-cs"/>
              </a:rPr>
              <a:t> a utilização de links na </a:t>
            </a:r>
            <a:r>
              <a:rPr lang="pt-BR" sz="3200" b="0" i="0" smtClean="0">
                <a:solidFill>
                  <a:srgbClr val="000000"/>
                </a:solidFill>
                <a:latin typeface="Segoe"/>
                <a:ea typeface="+mn-ea"/>
                <a:cs typeface="+mn-cs"/>
              </a:rPr>
              <a:t>WAN</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Completamente transparente ao </a:t>
            </a:r>
            <a:r>
              <a:rPr lang="pt-BR" sz="3200" b="0" i="0" smtClean="0">
                <a:solidFill>
                  <a:srgbClr val="000000"/>
                </a:solidFill>
                <a:latin typeface="Segoe"/>
                <a:ea typeface="+mn-ea"/>
                <a:cs typeface="+mn-cs"/>
              </a:rPr>
              <a:t>usuário</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Suporte a criptografia de fim-a-fim entre clientes e </a:t>
            </a:r>
            <a:r>
              <a:rPr lang="pt-BR" sz="3200" b="0" i="0" smtClean="0">
                <a:solidFill>
                  <a:srgbClr val="000000"/>
                </a:solidFill>
                <a:latin typeface="Segoe"/>
                <a:ea typeface="+mn-ea"/>
                <a:cs typeface="+mn-cs"/>
              </a:rPr>
              <a:t>servidores</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Protocolos </a:t>
            </a:r>
            <a:r>
              <a:rPr lang="pt-BR" sz="3200" b="0" i="0" smtClean="0">
                <a:solidFill>
                  <a:srgbClr val="000000"/>
                </a:solidFill>
                <a:latin typeface="Segoe"/>
                <a:ea typeface="+mn-ea"/>
                <a:cs typeface="+mn-cs"/>
              </a:rPr>
              <a:t>HTTP</a:t>
            </a:r>
            <a:r>
              <a:rPr lang="pt-BR" sz="3200" b="0" i="0" smtClean="0">
                <a:solidFill>
                  <a:srgbClr val="000000"/>
                </a:solidFill>
                <a:latin typeface="Segoe"/>
                <a:ea typeface="+mn-ea"/>
                <a:cs typeface="+mn-cs"/>
              </a:rPr>
              <a:t>, SMB e BITS são </a:t>
            </a:r>
            <a:r>
              <a:rPr lang="pt-BR" sz="3200" b="0" i="0" smtClean="0">
                <a:solidFill>
                  <a:srgbClr val="000000"/>
                </a:solidFill>
                <a:latin typeface="Segoe"/>
                <a:ea typeface="+mn-ea"/>
                <a:cs typeface="+mn-cs"/>
              </a:rPr>
              <a:t>otimizados</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Dois modelos de </a:t>
            </a:r>
            <a:r>
              <a:rPr lang="pt-BR" sz="3200" b="0" i="0" smtClean="0">
                <a:solidFill>
                  <a:srgbClr val="000000"/>
                </a:solidFill>
                <a:latin typeface="Segoe"/>
                <a:ea typeface="+mn-ea"/>
                <a:cs typeface="+mn-cs"/>
              </a:rPr>
              <a:t>implantação:</a:t>
            </a:r>
            <a:endParaRPr lang="pt-BR" sz="32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Modo </a:t>
            </a:r>
            <a:r>
              <a:rPr lang="pt-BR" sz="2800" b="0" i="0" smtClean="0">
                <a:solidFill>
                  <a:srgbClr val="000000"/>
                </a:solidFill>
                <a:latin typeface="Segoe"/>
                <a:ea typeface="+mn-ea"/>
                <a:cs typeface="+mn-cs"/>
              </a:rPr>
              <a:t>distribuído</a:t>
            </a:r>
            <a:endParaRPr lang="pt-BR" sz="28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Cache </a:t>
            </a:r>
            <a:r>
              <a:rPr lang="pt-BR" sz="2800" b="0" i="0" smtClean="0">
                <a:solidFill>
                  <a:srgbClr val="000000"/>
                </a:solidFill>
                <a:latin typeface="Segoe"/>
                <a:ea typeface="+mn-ea"/>
                <a:cs typeface="+mn-cs"/>
              </a:rPr>
              <a:t>hospedado</a:t>
            </a:r>
            <a:endParaRPr lang="pt-BR" sz="2800" b="0" i="0">
              <a:solidFill>
                <a:srgbClr val="000000"/>
              </a:solidFill>
              <a:latin typeface="Segoe"/>
              <a:ea typeface="+mn-ea"/>
              <a:cs typeface="+mn-cs"/>
            </a:endParaRPr>
          </a:p>
        </p:txBody>
      </p:sp>
    </p:spTree>
  </p:cSld>
  <p:clrMapOvr>
    <a:masterClrMapping/>
  </p:clrMapOvr>
  <p:transition advClick="0" advTm="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28600" y="1369926"/>
            <a:ext cx="1371600" cy="2391091"/>
            <a:chOff x="895350" y="1193800"/>
            <a:chExt cx="1505282" cy="2624138"/>
          </a:xfrm>
        </p:grpSpPr>
        <p:pic>
          <p:nvPicPr>
            <p:cNvPr id="29" name="Picture 3" descr="C:\Courses\Icons Shapes and Graphics\Buidlings and dwellings\enterprise red taller.png"/>
            <p:cNvPicPr>
              <a:picLocks noChangeAspect="1" noChangeArrowheads="1"/>
            </p:cNvPicPr>
            <p:nvPr/>
          </p:nvPicPr>
          <p:blipFill>
            <a:blip r:embed="rId3" cstate="print"/>
            <a:srcRect/>
            <a:stretch>
              <a:fillRect/>
            </a:stretch>
          </p:blipFill>
          <p:spPr bwMode="auto">
            <a:xfrm>
              <a:off x="895350" y="1193800"/>
              <a:ext cx="1168732" cy="2354908"/>
            </a:xfrm>
            <a:prstGeom prst="rect">
              <a:avLst/>
            </a:prstGeom>
            <a:noFill/>
          </p:spPr>
        </p:pic>
        <p:pic>
          <p:nvPicPr>
            <p:cNvPr id="30" name="Picture 4" descr="C:\Courses\Icons Shapes and Graphics\Buidlings and dwellings\enterprise red.png"/>
            <p:cNvPicPr>
              <a:picLocks noChangeAspect="1" noChangeArrowheads="1"/>
            </p:cNvPicPr>
            <p:nvPr/>
          </p:nvPicPr>
          <p:blipFill>
            <a:blip r:embed="rId4" cstate="print"/>
            <a:srcRect/>
            <a:stretch>
              <a:fillRect/>
            </a:stretch>
          </p:blipFill>
          <p:spPr bwMode="auto">
            <a:xfrm>
              <a:off x="1231900" y="2117171"/>
              <a:ext cx="1168732" cy="1700767"/>
            </a:xfrm>
            <a:prstGeom prst="rect">
              <a:avLst/>
            </a:prstGeom>
            <a:noFill/>
          </p:spPr>
        </p:pic>
      </p:grpSp>
      <p:sp>
        <p:nvSpPr>
          <p:cNvPr id="86" name="Rectangular Callout 85"/>
          <p:cNvSpPr/>
          <p:nvPr/>
        </p:nvSpPr>
        <p:spPr bwMode="auto">
          <a:xfrm>
            <a:off x="1259454" y="4256600"/>
            <a:ext cx="2692399" cy="923326"/>
          </a:xfrm>
          <a:prstGeom prst="wedgeRectCallout">
            <a:avLst>
              <a:gd name="adj1" fmla="val 21083"/>
              <a:gd name="adj2" fmla="val -792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a:pPr>
            <a:r>
              <a:rPr lang="en-US" b="0" i="0">
                <a:solidFill>
                  <a:srgbClr val="000000"/>
                </a:solidFill>
                <a:effectLst>
                  <a:outerShdw blurRad="38100" dist="38100" dir="2700000" algn="tl">
                    <a:srgbClr val="000000">
                      <a:alpha val="43137"/>
                    </a:srgbClr>
                  </a:outerShdw>
                </a:effectLst>
                <a:latin typeface="Segoe"/>
                <a:ea typeface="+mn-ea"/>
                <a:cs typeface="Arial"/>
              </a:rPr>
              <a:t>Primeiro cliente faz download de dados do servidor da matriz</a:t>
            </a:r>
          </a:p>
        </p:txBody>
      </p:sp>
      <p:pic>
        <p:nvPicPr>
          <p:cNvPr id="94" name="Picture 21" descr="C:\Courses\Icons Shapes and Graphics\circular shapes\3d Disc shapes\blue disc with glow copy_50p.png"/>
          <p:cNvPicPr>
            <a:picLocks noChangeAspect="1" noChangeArrowheads="1"/>
          </p:cNvPicPr>
          <p:nvPr/>
        </p:nvPicPr>
        <p:blipFill>
          <a:blip r:embed="rId5"/>
          <a:srcRect/>
          <a:stretch>
            <a:fillRect/>
          </a:stretch>
        </p:blipFill>
        <p:spPr bwMode="auto">
          <a:xfrm>
            <a:off x="4385963" y="2880072"/>
            <a:ext cx="3844637" cy="2268186"/>
          </a:xfrm>
          <a:prstGeom prst="rect">
            <a:avLst/>
          </a:prstGeom>
          <a:noFill/>
        </p:spPr>
      </p:pic>
      <p:cxnSp>
        <p:nvCxnSpPr>
          <p:cNvPr id="67" name="Straight Connector 66"/>
          <p:cNvCxnSpPr/>
          <p:nvPr/>
        </p:nvCxnSpPr>
        <p:spPr>
          <a:xfrm>
            <a:off x="6786555" y="3742026"/>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40050" y="4272451"/>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5189525" y="3291751"/>
            <a:ext cx="22098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1547564" y="3006844"/>
            <a:ext cx="4948250" cy="953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5" name="Freeform 144"/>
          <p:cNvSpPr/>
          <p:nvPr/>
        </p:nvSpPr>
        <p:spPr>
          <a:xfrm>
            <a:off x="1705219" y="3043912"/>
            <a:ext cx="5712032" cy="914400"/>
          </a:xfrm>
          <a:custGeom>
            <a:avLst/>
            <a:gdLst>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Lst>
            <a:ahLst/>
            <a:cxnLst>
              <a:cxn ang="0">
                <a:pos x="connsiteX0" y="connsiteY0"/>
              </a:cxn>
              <a:cxn ang="0">
                <a:pos x="connsiteX1" y="connsiteY1"/>
              </a:cxn>
              <a:cxn ang="0">
                <a:pos x="connsiteX2" y="connsiteY2"/>
              </a:cxn>
              <a:cxn ang="0">
                <a:pos x="connsiteX3" y="connsiteY3"/>
              </a:cxn>
            </a:cxnLst>
            <a:rect l="l" t="t" r="r" b="b"/>
            <a:pathLst>
              <a:path w="5712032" h="914400">
                <a:moveTo>
                  <a:pt x="0" y="0"/>
                </a:moveTo>
                <a:lnTo>
                  <a:pt x="4773881" y="914400"/>
                </a:lnTo>
                <a:lnTo>
                  <a:pt x="5094515" y="688769"/>
                </a:lnTo>
                <a:lnTo>
                  <a:pt x="5712032" y="831273"/>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l" defTabSz="914400">
              <a:lnSpc>
                <a:spcPct val="90000"/>
              </a:lnSpc>
              <a:spcBef>
                <a:spcPts val="0"/>
              </a:spcBef>
              <a:spcAft>
                <a:spcPts val="0"/>
              </a:spcAft>
              <a:buNone/>
            </a:pPr>
            <a:r>
              <a:rPr lang="en-US" sz="4900" b="0" i="0" spc="-150">
                <a:effectLst>
                  <a:outerShdw blurRad="50800" dist="38100" dir="2700000" algn="tl">
                    <a:prstClr val="black">
                      <a:alpha val="40000"/>
                    </a:prstClr>
                  </a:outerShdw>
                </a:effectLst>
                <a:latin typeface="Segoe"/>
                <a:ea typeface="+mn-ea"/>
                <a:cs typeface="Arial"/>
              </a:rPr>
              <a:t>Melhorando o Desempenho Remoto</a:t>
            </a:r>
            <a:r>
              <a:rPr lang="en-US" sz="4000" b="0" i="0" spc="-150">
                <a:effectLst>
                  <a:outerShdw blurRad="50800" dist="38100" dir="2700000" algn="tl">
                    <a:prstClr val="black">
                      <a:alpha val="40000"/>
                    </a:prstClr>
                  </a:outerShdw>
                </a:effectLst>
                <a:latin typeface="Segoe"/>
                <a:ea typeface="+mn-ea"/>
                <a:cs typeface="Arial"/>
              </a:rPr>
              <a:t/>
            </a:r>
            <a:br>
              <a:rPr lang="en-US" sz="4000" b="0" i="0" spc="-150">
                <a:effectLst>
                  <a:outerShdw blurRad="50800" dist="38100" dir="2700000" algn="tl">
                    <a:prstClr val="black">
                      <a:alpha val="40000"/>
                    </a:prstClr>
                  </a:outerShdw>
                </a:effectLst>
                <a:latin typeface="Segoe"/>
                <a:ea typeface="+mn-ea"/>
                <a:cs typeface="Arial"/>
              </a:rPr>
            </a:br>
            <a:r>
              <a:rPr lang="en-US" sz="4000" b="0" i="0" spc="-150">
                <a:effectLst>
                  <a:outerShdw blurRad="50800" dist="38100" dir="2700000" algn="tl">
                    <a:prstClr val="black">
                      <a:alpha val="40000"/>
                    </a:prstClr>
                  </a:outerShdw>
                </a:effectLst>
                <a:latin typeface="Segoe"/>
                <a:ea typeface="+mn-ea"/>
                <a:cs typeface="Arial"/>
              </a:rPr>
              <a:t>Modo Distribuído</a:t>
            </a:r>
          </a:p>
        </p:txBody>
      </p:sp>
      <p:sp>
        <p:nvSpPr>
          <p:cNvPr id="40" name="TextBox 39"/>
          <p:cNvSpPr txBox="1"/>
          <p:nvPr/>
        </p:nvSpPr>
        <p:spPr>
          <a:xfrm>
            <a:off x="214756" y="3528351"/>
            <a:ext cx="940235" cy="584775"/>
          </a:xfrm>
          <a:prstGeom prst="rect">
            <a:avLst/>
          </a:prstGeom>
          <a:noFill/>
        </p:spPr>
        <p:txBody>
          <a:bodyPr wrap="square" rtlCol="0">
            <a:spAutoFit/>
          </a:bodyPr>
          <a:lstStyle/>
          <a:p>
            <a:pPr algn="ctr">
              <a:buNone/>
            </a:pPr>
            <a:r>
              <a:rPr lang="en-US" sz="1600" b="0" i="0">
                <a:latin typeface="Segoe"/>
                <a:ea typeface="+mn-ea"/>
                <a:cs typeface="Arial"/>
              </a:rPr>
              <a:t>Matriz</a:t>
            </a:r>
          </a:p>
        </p:txBody>
      </p:sp>
      <p:pic>
        <p:nvPicPr>
          <p:cNvPr id="46" name="Picture 4" descr="C:\Courses\Icons Windows Vista\Server.png"/>
          <p:cNvPicPr>
            <a:picLocks noChangeAspect="1" noChangeArrowheads="1"/>
          </p:cNvPicPr>
          <p:nvPr/>
        </p:nvPicPr>
        <p:blipFill>
          <a:blip r:embed="rId6"/>
          <a:srcRect/>
          <a:stretch>
            <a:fillRect/>
          </a:stretch>
        </p:blipFill>
        <p:spPr bwMode="auto">
          <a:xfrm>
            <a:off x="976756" y="2436613"/>
            <a:ext cx="1062928" cy="1454532"/>
          </a:xfrm>
          <a:prstGeom prst="rect">
            <a:avLst/>
          </a:prstGeom>
          <a:noFill/>
        </p:spPr>
      </p:pic>
      <p:pic>
        <p:nvPicPr>
          <p:cNvPr id="54"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3827"/>
            <a:ext cx="864124" cy="864124"/>
          </a:xfrm>
          <a:prstGeom prst="rect">
            <a:avLst/>
          </a:prstGeom>
          <a:noFill/>
        </p:spPr>
      </p:pic>
      <p:pic>
        <p:nvPicPr>
          <p:cNvPr id="45" name="Picture 2" descr="C:\Courses\Icons Windows Vista\Laptop.png"/>
          <p:cNvPicPr>
            <a:picLocks noChangeAspect="1" noChangeArrowheads="1"/>
          </p:cNvPicPr>
          <p:nvPr/>
        </p:nvPicPr>
        <p:blipFill>
          <a:blip r:embed="rId8"/>
          <a:srcRect/>
          <a:stretch>
            <a:fillRect/>
          </a:stretch>
        </p:blipFill>
        <p:spPr bwMode="auto">
          <a:xfrm>
            <a:off x="4230781" y="3114211"/>
            <a:ext cx="1419809" cy="1419809"/>
          </a:xfrm>
          <a:prstGeom prst="rect">
            <a:avLst/>
          </a:prstGeom>
          <a:noFill/>
        </p:spPr>
      </p:pic>
      <p:pic>
        <p:nvPicPr>
          <p:cNvPr id="59" name="Picture 2" descr="C:\Courses\Icons Windows Vista\Laptop.png"/>
          <p:cNvPicPr>
            <a:picLocks noChangeAspect="1" noChangeArrowheads="1"/>
          </p:cNvPicPr>
          <p:nvPr/>
        </p:nvPicPr>
        <p:blipFill>
          <a:blip r:embed="rId8"/>
          <a:srcRect/>
          <a:stretch>
            <a:fillRect/>
          </a:stretch>
        </p:blipFill>
        <p:spPr bwMode="auto">
          <a:xfrm>
            <a:off x="7060875" y="2903826"/>
            <a:ext cx="1419809" cy="1419809"/>
          </a:xfrm>
          <a:prstGeom prst="rect">
            <a:avLst/>
          </a:prstGeom>
          <a:noFill/>
        </p:spPr>
      </p:pic>
      <p:sp>
        <p:nvSpPr>
          <p:cNvPr id="68" name="TextBox 67"/>
          <p:cNvSpPr txBox="1"/>
          <p:nvPr/>
        </p:nvSpPr>
        <p:spPr>
          <a:xfrm>
            <a:off x="4199815" y="3019497"/>
            <a:ext cx="940235" cy="338554"/>
          </a:xfrm>
          <a:prstGeom prst="rect">
            <a:avLst/>
          </a:prstGeom>
          <a:noFill/>
        </p:spPr>
        <p:txBody>
          <a:bodyPr wrap="square" rtlCol="0">
            <a:spAutoFit/>
          </a:bodyPr>
          <a:lstStyle/>
          <a:p>
            <a:pPr algn="ctr">
              <a:buNone/>
            </a:pPr>
            <a:r>
              <a:rPr lang="en-US" sz="1600" b="0" i="0">
                <a:latin typeface="Segoe"/>
                <a:ea typeface="+mn-ea"/>
                <a:cs typeface="Arial"/>
              </a:rPr>
              <a:t>Cliente 1</a:t>
            </a:r>
          </a:p>
        </p:txBody>
      </p:sp>
      <p:sp>
        <p:nvSpPr>
          <p:cNvPr id="69" name="TextBox 68"/>
          <p:cNvSpPr txBox="1"/>
          <p:nvPr/>
        </p:nvSpPr>
        <p:spPr>
          <a:xfrm>
            <a:off x="7822875" y="4199226"/>
            <a:ext cx="940235" cy="338554"/>
          </a:xfrm>
          <a:prstGeom prst="rect">
            <a:avLst/>
          </a:prstGeom>
          <a:noFill/>
        </p:spPr>
        <p:txBody>
          <a:bodyPr wrap="square" rtlCol="0">
            <a:spAutoFit/>
          </a:bodyPr>
          <a:lstStyle/>
          <a:p>
            <a:pPr algn="ctr">
              <a:buNone/>
            </a:pPr>
            <a:r>
              <a:rPr lang="en-US" sz="1600" b="0" i="0">
                <a:latin typeface="Segoe"/>
                <a:ea typeface="+mn-ea"/>
                <a:cs typeface="Arial"/>
              </a:rPr>
              <a:t>Cliente 2</a:t>
            </a:r>
          </a:p>
        </p:txBody>
      </p:sp>
      <p:cxnSp>
        <p:nvCxnSpPr>
          <p:cNvPr id="77" name="Straight Connector 76"/>
          <p:cNvCxnSpPr/>
          <p:nvPr/>
        </p:nvCxnSpPr>
        <p:spPr>
          <a:xfrm>
            <a:off x="2031680" y="3332323"/>
            <a:ext cx="2578100" cy="533400"/>
          </a:xfrm>
          <a:prstGeom prst="line">
            <a:avLst/>
          </a:prstGeom>
          <a:ln w="47625">
            <a:solidFill>
              <a:srgbClr val="7030A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74"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3827"/>
            <a:ext cx="864124" cy="864124"/>
          </a:xfrm>
          <a:prstGeom prst="rect">
            <a:avLst/>
          </a:prstGeom>
          <a:noFill/>
        </p:spPr>
      </p:pic>
      <p:sp>
        <p:nvSpPr>
          <p:cNvPr id="87" name="Rectangular Callout 86"/>
          <p:cNvSpPr/>
          <p:nvPr/>
        </p:nvSpPr>
        <p:spPr bwMode="auto">
          <a:xfrm>
            <a:off x="5304981" y="1752600"/>
            <a:ext cx="2794001" cy="1200325"/>
          </a:xfrm>
          <a:prstGeom prst="wedgeRectCallout">
            <a:avLst>
              <a:gd name="adj1" fmla="val 22645"/>
              <a:gd name="adj2" fmla="val 82761"/>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startAt="2"/>
            </a:pPr>
            <a:r>
              <a:rPr lang="en-US" b="0" i="0">
                <a:solidFill>
                  <a:srgbClr val="000000"/>
                </a:solidFill>
                <a:effectLst>
                  <a:outerShdw blurRad="38100" dist="38100" dir="2700000" algn="tl">
                    <a:srgbClr val="000000">
                      <a:alpha val="43137"/>
                    </a:srgbClr>
                  </a:outerShdw>
                </a:effectLst>
                <a:latin typeface="Segoe"/>
                <a:ea typeface="+mn-ea"/>
                <a:cs typeface="Arial"/>
              </a:rPr>
              <a:t>Segundo cliente faz download de identificadores do servidor da matriz</a:t>
            </a:r>
          </a:p>
        </p:txBody>
      </p:sp>
      <p:sp>
        <p:nvSpPr>
          <p:cNvPr id="89" name="Rectangular Callout 88"/>
          <p:cNvSpPr/>
          <p:nvPr/>
        </p:nvSpPr>
        <p:spPr bwMode="auto">
          <a:xfrm>
            <a:off x="5637491" y="5020274"/>
            <a:ext cx="3125509" cy="1200325"/>
          </a:xfrm>
          <a:prstGeom prst="wedgeRectCallout">
            <a:avLst>
              <a:gd name="adj1" fmla="val -21487"/>
              <a:gd name="adj2" fmla="val -79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startAt="3"/>
            </a:pPr>
            <a:r>
              <a:rPr lang="pt-BR" b="0" i="0" smtClean="0">
                <a:solidFill>
                  <a:srgbClr val="000000"/>
                </a:solidFill>
                <a:effectLst>
                  <a:outerShdw blurRad="38100" dist="38100" dir="2700000" algn="tl">
                    <a:srgbClr val="000000">
                      <a:alpha val="43137"/>
                    </a:srgbClr>
                  </a:outerShdw>
                </a:effectLst>
                <a:latin typeface="Segoe"/>
                <a:ea typeface="+mn-ea"/>
                <a:cs typeface="Arial"/>
              </a:rPr>
              <a:t>Segundo cliente pesquisa dados na rede local e faz download de dados do primeiro </a:t>
            </a:r>
            <a:r>
              <a:rPr lang="pt-BR" b="0" i="0" smtClean="0">
                <a:solidFill>
                  <a:srgbClr val="000000"/>
                </a:solidFill>
                <a:effectLst>
                  <a:outerShdw blurRad="38100" dist="38100" dir="2700000" algn="tl">
                    <a:srgbClr val="000000">
                      <a:alpha val="43137"/>
                    </a:srgbClr>
                  </a:outerShdw>
                </a:effectLst>
                <a:latin typeface="Segoe"/>
                <a:ea typeface="+mn-ea"/>
                <a:cs typeface="Arial"/>
              </a:rPr>
              <a:t>cliente</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90" name="Isosceles Triangle 89"/>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ectangle 90"/>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TextBox 91"/>
          <p:cNvSpPr txBox="1"/>
          <p:nvPr/>
        </p:nvSpPr>
        <p:spPr>
          <a:xfrm>
            <a:off x="6068425" y="4294101"/>
            <a:ext cx="1447800" cy="338554"/>
          </a:xfrm>
          <a:prstGeom prst="rect">
            <a:avLst/>
          </a:prstGeom>
          <a:noFill/>
        </p:spPr>
        <p:txBody>
          <a:bodyPr wrap="square" rtlCol="0">
            <a:spAutoFit/>
          </a:bodyPr>
          <a:lstStyle/>
          <a:p>
            <a:pPr algn="ctr">
              <a:buNone/>
            </a:pPr>
            <a:r>
              <a:rPr lang="en-US" sz="1600" b="0" i="0">
                <a:latin typeface="Segoe"/>
                <a:ea typeface="+mn-ea"/>
                <a:cs typeface="Arial"/>
              </a:rPr>
              <a:t>Escritório Remoto</a:t>
            </a:r>
          </a:p>
        </p:txBody>
      </p:sp>
      <p:pic>
        <p:nvPicPr>
          <p:cNvPr id="81" name="Picture 12" descr="C:\Courses\Icons Windows Vista\imageres.dll_I00a2_0409.png"/>
          <p:cNvPicPr>
            <a:picLocks noChangeAspect="1" noChangeArrowheads="1"/>
          </p:cNvPicPr>
          <p:nvPr/>
        </p:nvPicPr>
        <p:blipFill>
          <a:blip r:embed="rId7" cstate="print"/>
          <a:srcRect/>
          <a:stretch>
            <a:fillRect/>
          </a:stretch>
        </p:blipFill>
        <p:spPr bwMode="auto">
          <a:xfrm>
            <a:off x="4911450" y="3312331"/>
            <a:ext cx="864124" cy="864124"/>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box(out)">
                                      <p:cBhvr>
                                        <p:cTn id="11" dur="500"/>
                                        <p:tgtEl>
                                          <p:spTgt spid="77"/>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174 0.00417 C 0.0868 0.03403 0.17552 0.06389 0.23924 0.06852 C 0.30295 0.07315 0.34149 0.05255 0.38038 0.03195 " pathEditMode="relative" rAng="0" ptsTypes="aaA">
                                      <p:cBhvr>
                                        <p:cTn id="14" dur="2000" fill="hold"/>
                                        <p:tgtEl>
                                          <p:spTgt spid="74"/>
                                        </p:tgtEl>
                                        <p:attrNameLst>
                                          <p:attrName>ppt_x</p:attrName>
                                          <p:attrName>ppt_y</p:attrName>
                                        </p:attrNameLst>
                                      </p:cBhvr>
                                      <p:rCtr x="191" y="3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7"/>
                                        </p:tgtEl>
                                      </p:cBhvr>
                                    </p:animEffect>
                                    <p:set>
                                      <p:cBhvr>
                                        <p:cTn id="19" dur="1" fill="hold">
                                          <p:stCondLst>
                                            <p:cond delay="499"/>
                                          </p:stCondLst>
                                        </p:cTn>
                                        <p:tgtEl>
                                          <p:spTgt spid="77"/>
                                        </p:tgtEl>
                                        <p:attrNameLst>
                                          <p:attrName>style.visibility</p:attrName>
                                        </p:attrNameLst>
                                      </p:cBhvr>
                                      <p:to>
                                        <p:strVal val="hidden"/>
                                      </p:to>
                                    </p:set>
                                  </p:childTnLst>
                                </p:cTn>
                              </p:par>
                              <p:par>
                                <p:cTn id="20" presetID="9" presetClass="emph" presetSubtype="0" grpId="1" nodeType="withEffect">
                                  <p:stCondLst>
                                    <p:cond delay="0"/>
                                  </p:stCondLst>
                                  <p:childTnLst>
                                    <p:set>
                                      <p:cBhvr rctx="PPT">
                                        <p:cTn id="21" dur="indefinite"/>
                                        <p:tgtEl>
                                          <p:spTgt spid="86"/>
                                        </p:tgtEl>
                                        <p:attrNameLst>
                                          <p:attrName>style.opacity</p:attrName>
                                        </p:attrNameLst>
                                      </p:cBhvr>
                                      <p:to>
                                        <p:strVal val="0.5"/>
                                      </p:to>
                                    </p:set>
                                    <p:animEffect filter="image" prLst="opacity: 0.5">
                                      <p:cBhvr rctx="IE">
                                        <p:cTn id="22" dur="indefinite"/>
                                        <p:tgtEl>
                                          <p:spTgt spid="8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right)">
                                      <p:cBhvr>
                                        <p:cTn id="30" dur="1000"/>
                                        <p:tgtEl>
                                          <p:spTgt spid="14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wipe(left)">
                                      <p:cBhvr>
                                        <p:cTn id="34" dur="1000"/>
                                        <p:tgtEl>
                                          <p:spTgt spid="14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5"/>
                                        </p:tgtEl>
                                        <p:attrNameLst>
                                          <p:attrName>style.visibility</p:attrName>
                                        </p:attrNameLst>
                                      </p:cBhvr>
                                      <p:to>
                                        <p:strVal val="hidden"/>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9" presetClass="emph" presetSubtype="0" grpId="1" nodeType="withEffect">
                                  <p:stCondLst>
                                    <p:cond delay="0"/>
                                  </p:stCondLst>
                                  <p:childTnLst>
                                    <p:set>
                                      <p:cBhvr rctx="PPT">
                                        <p:cTn id="44" dur="indefinite"/>
                                        <p:tgtEl>
                                          <p:spTgt spid="87"/>
                                        </p:tgtEl>
                                        <p:attrNameLst>
                                          <p:attrName>style.opacity</p:attrName>
                                        </p:attrNameLst>
                                      </p:cBhvr>
                                      <p:to>
                                        <p:strVal val="0.5"/>
                                      </p:to>
                                    </p:set>
                                    <p:animEffect filter="image" prLst="opacity: 0.5">
                                      <p:cBhvr rctx="IE">
                                        <p:cTn id="45" dur="indefinite"/>
                                        <p:tgtEl>
                                          <p:spTgt spid="8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par>
                          <p:cTn id="50" fill="hold">
                            <p:stCondLst>
                              <p:cond delay="1000"/>
                            </p:stCondLst>
                            <p:childTnLst>
                              <p:par>
                                <p:cTn id="51" presetID="0" presetClass="path" presetSubtype="0" accel="50000" decel="50000" fill="hold" nodeType="afterEffect">
                                  <p:stCondLst>
                                    <p:cond delay="0"/>
                                  </p:stCondLst>
                                  <p:childTnLst>
                                    <p:animMotion origin="layout" path="M 5.55556E-7 4.07407E-6 L 0.12778 0.03241 L 0.20764 -0.04815 L 0.30348 -0.02408 " pathEditMode="relative" ptsTypes="AAAA">
                                      <p:cBhvr>
                                        <p:cTn id="52" dur="2000" fill="hold"/>
                                        <p:tgtEl>
                                          <p:spTgt spid="81"/>
                                        </p:tgtEl>
                                        <p:attrNameLst>
                                          <p:attrName>ppt_x</p:attrName>
                                          <p:attrName>ppt_y</p:attrName>
                                        </p:attrNameLst>
                                      </p:cBhvr>
                                    </p:animMotion>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145" grpId="0" animBg="1"/>
      <p:bldP spid="145" grpId="1" animBg="1"/>
      <p:bldP spid="87" grpId="0" animBg="1"/>
      <p:bldP spid="87" grpId="1" animBg="1"/>
      <p:bldP spid="89" grpId="0" animBg="1"/>
      <p:bldP spid="9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228600" y="1369926"/>
            <a:ext cx="1371600" cy="2391091"/>
            <a:chOff x="895350" y="1193800"/>
            <a:chExt cx="1505282" cy="2624138"/>
          </a:xfrm>
        </p:grpSpPr>
        <p:pic>
          <p:nvPicPr>
            <p:cNvPr id="36" name="Picture 3" descr="C:\Courses\Icons Shapes and Graphics\Buidlings and dwellings\enterprise red taller.png"/>
            <p:cNvPicPr>
              <a:picLocks noChangeAspect="1" noChangeArrowheads="1"/>
            </p:cNvPicPr>
            <p:nvPr/>
          </p:nvPicPr>
          <p:blipFill>
            <a:blip r:embed="rId3" cstate="print"/>
            <a:srcRect/>
            <a:stretch>
              <a:fillRect/>
            </a:stretch>
          </p:blipFill>
          <p:spPr bwMode="auto">
            <a:xfrm>
              <a:off x="895350" y="1193800"/>
              <a:ext cx="1168732" cy="2354908"/>
            </a:xfrm>
            <a:prstGeom prst="rect">
              <a:avLst/>
            </a:prstGeom>
            <a:noFill/>
          </p:spPr>
        </p:pic>
        <p:pic>
          <p:nvPicPr>
            <p:cNvPr id="37" name="Picture 4" descr="C:\Courses\Icons Shapes and Graphics\Buidlings and dwellings\enterprise red.png"/>
            <p:cNvPicPr>
              <a:picLocks noChangeAspect="1" noChangeArrowheads="1"/>
            </p:cNvPicPr>
            <p:nvPr/>
          </p:nvPicPr>
          <p:blipFill>
            <a:blip r:embed="rId4" cstate="print"/>
            <a:srcRect/>
            <a:stretch>
              <a:fillRect/>
            </a:stretch>
          </p:blipFill>
          <p:spPr bwMode="auto">
            <a:xfrm>
              <a:off x="1231900" y="2117171"/>
              <a:ext cx="1168732" cy="1700767"/>
            </a:xfrm>
            <a:prstGeom prst="rect">
              <a:avLst/>
            </a:prstGeom>
            <a:noFill/>
          </p:spPr>
        </p:pic>
      </p:grpSp>
      <p:sp>
        <p:nvSpPr>
          <p:cNvPr id="64" name="Rectangular Callout 63"/>
          <p:cNvSpPr/>
          <p:nvPr/>
        </p:nvSpPr>
        <p:spPr bwMode="auto">
          <a:xfrm>
            <a:off x="1260103" y="4119728"/>
            <a:ext cx="2692399" cy="923326"/>
          </a:xfrm>
          <a:prstGeom prst="wedgeRectCallout">
            <a:avLst>
              <a:gd name="adj1" fmla="val 21083"/>
              <a:gd name="adj2" fmla="val -792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a:pPr>
            <a:r>
              <a:rPr lang="en-US" b="0" i="0">
                <a:solidFill>
                  <a:srgbClr val="000000"/>
                </a:solidFill>
                <a:effectLst>
                  <a:outerShdw blurRad="38100" dist="38100" dir="2700000" algn="tl">
                    <a:srgbClr val="000000">
                      <a:alpha val="43137"/>
                    </a:srgbClr>
                  </a:outerShdw>
                </a:effectLst>
                <a:latin typeface="Segoe"/>
                <a:ea typeface="+mn-ea"/>
                <a:cs typeface="Arial"/>
              </a:rPr>
              <a:t>Primeiro cliente faz download de dados do servidor da matriz</a:t>
            </a:r>
          </a:p>
        </p:txBody>
      </p:sp>
      <p:pic>
        <p:nvPicPr>
          <p:cNvPr id="81" name="Picture 21" descr="C:\Courses\Icons Shapes and Graphics\circular shapes\3d Disc shapes\blue disc with glow copy_50p.png"/>
          <p:cNvPicPr>
            <a:picLocks noChangeAspect="1" noChangeArrowheads="1"/>
          </p:cNvPicPr>
          <p:nvPr/>
        </p:nvPicPr>
        <p:blipFill>
          <a:blip r:embed="rId5"/>
          <a:srcRect/>
          <a:stretch>
            <a:fillRect/>
          </a:stretch>
        </p:blipFill>
        <p:spPr bwMode="auto">
          <a:xfrm>
            <a:off x="4385963" y="2881745"/>
            <a:ext cx="3844637" cy="2268186"/>
          </a:xfrm>
          <a:prstGeom prst="rect">
            <a:avLst/>
          </a:prstGeom>
          <a:noFill/>
        </p:spPr>
      </p:pic>
      <p:cxnSp>
        <p:nvCxnSpPr>
          <p:cNvPr id="82" name="Straight Connector 81"/>
          <p:cNvCxnSpPr/>
          <p:nvPr/>
        </p:nvCxnSpPr>
        <p:spPr>
          <a:xfrm>
            <a:off x="6786555" y="3743699"/>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140050" y="4274124"/>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5189525" y="3293424"/>
            <a:ext cx="2209800" cy="160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1547564" y="3008517"/>
            <a:ext cx="4948250" cy="9538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1705219" y="3045585"/>
            <a:ext cx="5712032" cy="914400"/>
          </a:xfrm>
          <a:custGeom>
            <a:avLst/>
            <a:gdLst>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 name="connsiteX0" fmla="*/ 0 w 5712032"/>
              <a:gd name="connsiteY0" fmla="*/ 0 h 914400"/>
              <a:gd name="connsiteX1" fmla="*/ 4773881 w 5712032"/>
              <a:gd name="connsiteY1" fmla="*/ 914400 h 914400"/>
              <a:gd name="connsiteX2" fmla="*/ 5094515 w 5712032"/>
              <a:gd name="connsiteY2" fmla="*/ 688769 h 914400"/>
              <a:gd name="connsiteX3" fmla="*/ 5712032 w 5712032"/>
              <a:gd name="connsiteY3" fmla="*/ 831273 h 914400"/>
            </a:gdLst>
            <a:ahLst/>
            <a:cxnLst>
              <a:cxn ang="0">
                <a:pos x="connsiteX0" y="connsiteY0"/>
              </a:cxn>
              <a:cxn ang="0">
                <a:pos x="connsiteX1" y="connsiteY1"/>
              </a:cxn>
              <a:cxn ang="0">
                <a:pos x="connsiteX2" y="connsiteY2"/>
              </a:cxn>
              <a:cxn ang="0">
                <a:pos x="connsiteX3" y="connsiteY3"/>
              </a:cxn>
            </a:cxnLst>
            <a:rect l="l" t="t" r="r" b="b"/>
            <a:pathLst>
              <a:path w="5712032" h="914400">
                <a:moveTo>
                  <a:pt x="0" y="0"/>
                </a:moveTo>
                <a:lnTo>
                  <a:pt x="4773881" y="914400"/>
                </a:lnTo>
                <a:lnTo>
                  <a:pt x="5094515" y="688769"/>
                </a:lnTo>
                <a:lnTo>
                  <a:pt x="5712032" y="831273"/>
                </a:lnTo>
              </a:path>
            </a:pathLst>
          </a:custGeom>
          <a:ln w="28575">
            <a:solidFill>
              <a:schemeClr val="accent4"/>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1" name="Picture 4" descr="C:\Courses\Icons Windows Vista\Server.png"/>
          <p:cNvPicPr>
            <a:picLocks noChangeAspect="1" noChangeArrowheads="1"/>
          </p:cNvPicPr>
          <p:nvPr/>
        </p:nvPicPr>
        <p:blipFill>
          <a:blip r:embed="rId6"/>
          <a:srcRect/>
          <a:stretch>
            <a:fillRect/>
          </a:stretch>
        </p:blipFill>
        <p:spPr bwMode="auto">
          <a:xfrm>
            <a:off x="976756" y="2438286"/>
            <a:ext cx="1062928" cy="1454532"/>
          </a:xfrm>
          <a:prstGeom prst="rect">
            <a:avLst/>
          </a:prstGeom>
          <a:noFill/>
        </p:spPr>
      </p:pic>
      <p:pic>
        <p:nvPicPr>
          <p:cNvPr id="92"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5500"/>
            <a:ext cx="864124" cy="864124"/>
          </a:xfrm>
          <a:prstGeom prst="rect">
            <a:avLst/>
          </a:prstGeom>
          <a:noFill/>
        </p:spPr>
      </p:pic>
      <p:pic>
        <p:nvPicPr>
          <p:cNvPr id="93" name="Picture 2" descr="C:\Courses\Icons Windows Vista\Laptop.png"/>
          <p:cNvPicPr>
            <a:picLocks noChangeAspect="1" noChangeArrowheads="1"/>
          </p:cNvPicPr>
          <p:nvPr/>
        </p:nvPicPr>
        <p:blipFill>
          <a:blip r:embed="rId8"/>
          <a:srcRect/>
          <a:stretch>
            <a:fillRect/>
          </a:stretch>
        </p:blipFill>
        <p:spPr bwMode="auto">
          <a:xfrm>
            <a:off x="4230781" y="3115884"/>
            <a:ext cx="1419809" cy="1419809"/>
          </a:xfrm>
          <a:prstGeom prst="rect">
            <a:avLst/>
          </a:prstGeom>
          <a:noFill/>
        </p:spPr>
      </p:pic>
      <p:pic>
        <p:nvPicPr>
          <p:cNvPr id="94" name="Picture 2" descr="C:\Courses\Icons Windows Vista\Laptop.png"/>
          <p:cNvPicPr>
            <a:picLocks noChangeAspect="1" noChangeArrowheads="1"/>
          </p:cNvPicPr>
          <p:nvPr/>
        </p:nvPicPr>
        <p:blipFill>
          <a:blip r:embed="rId8"/>
          <a:srcRect/>
          <a:stretch>
            <a:fillRect/>
          </a:stretch>
        </p:blipFill>
        <p:spPr bwMode="auto">
          <a:xfrm>
            <a:off x="7060875" y="2905499"/>
            <a:ext cx="1419809" cy="1419809"/>
          </a:xfrm>
          <a:prstGeom prst="rect">
            <a:avLst/>
          </a:prstGeom>
          <a:noFill/>
        </p:spPr>
      </p:pic>
      <p:sp>
        <p:nvSpPr>
          <p:cNvPr id="95" name="TextBox 94"/>
          <p:cNvSpPr txBox="1"/>
          <p:nvPr/>
        </p:nvSpPr>
        <p:spPr>
          <a:xfrm>
            <a:off x="4199815" y="3021170"/>
            <a:ext cx="940235" cy="338554"/>
          </a:xfrm>
          <a:prstGeom prst="rect">
            <a:avLst/>
          </a:prstGeom>
          <a:noFill/>
        </p:spPr>
        <p:txBody>
          <a:bodyPr wrap="square" rtlCol="0">
            <a:spAutoFit/>
          </a:bodyPr>
          <a:lstStyle/>
          <a:p>
            <a:pPr algn="ctr">
              <a:buNone/>
            </a:pPr>
            <a:r>
              <a:rPr lang="en-US" sz="1600" b="0" i="0">
                <a:latin typeface="Segoe"/>
                <a:ea typeface="+mn-ea"/>
                <a:cs typeface="Arial"/>
              </a:rPr>
              <a:t>Cliente 1</a:t>
            </a:r>
          </a:p>
        </p:txBody>
      </p:sp>
      <p:sp>
        <p:nvSpPr>
          <p:cNvPr id="96" name="TextBox 95"/>
          <p:cNvSpPr txBox="1"/>
          <p:nvPr/>
        </p:nvSpPr>
        <p:spPr>
          <a:xfrm>
            <a:off x="7822875" y="4200899"/>
            <a:ext cx="940235" cy="338554"/>
          </a:xfrm>
          <a:prstGeom prst="rect">
            <a:avLst/>
          </a:prstGeom>
          <a:noFill/>
        </p:spPr>
        <p:txBody>
          <a:bodyPr wrap="square" rtlCol="0">
            <a:spAutoFit/>
          </a:bodyPr>
          <a:lstStyle/>
          <a:p>
            <a:pPr algn="ctr">
              <a:buNone/>
            </a:pPr>
            <a:r>
              <a:rPr lang="en-US" sz="1600" b="0" i="0">
                <a:latin typeface="Segoe"/>
                <a:ea typeface="+mn-ea"/>
                <a:cs typeface="Arial"/>
              </a:rPr>
              <a:t>Cliente 2</a:t>
            </a:r>
          </a:p>
        </p:txBody>
      </p:sp>
      <p:cxnSp>
        <p:nvCxnSpPr>
          <p:cNvPr id="97" name="Straight Connector 96"/>
          <p:cNvCxnSpPr/>
          <p:nvPr/>
        </p:nvCxnSpPr>
        <p:spPr>
          <a:xfrm>
            <a:off x="2031680" y="3333996"/>
            <a:ext cx="2578100" cy="533400"/>
          </a:xfrm>
          <a:prstGeom prst="line">
            <a:avLst/>
          </a:prstGeom>
          <a:ln w="47625">
            <a:solidFill>
              <a:srgbClr val="7030A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98" name="Picture 12" descr="C:\Courses\Icons Windows Vista\imageres.dll_I00a2_0409.png"/>
          <p:cNvPicPr>
            <a:picLocks noChangeAspect="1" noChangeArrowheads="1"/>
          </p:cNvPicPr>
          <p:nvPr/>
        </p:nvPicPr>
        <p:blipFill>
          <a:blip r:embed="rId7" cstate="print"/>
          <a:srcRect/>
          <a:stretch>
            <a:fillRect/>
          </a:stretch>
        </p:blipFill>
        <p:spPr bwMode="auto">
          <a:xfrm>
            <a:off x="1433956" y="3095500"/>
            <a:ext cx="864124" cy="864124"/>
          </a:xfrm>
          <a:prstGeom prst="rect">
            <a:avLst/>
          </a:prstGeom>
          <a:noFill/>
        </p:spPr>
      </p:pic>
      <p:sp>
        <p:nvSpPr>
          <p:cNvPr id="101" name="TextBox 100"/>
          <p:cNvSpPr txBox="1"/>
          <p:nvPr/>
        </p:nvSpPr>
        <p:spPr>
          <a:xfrm>
            <a:off x="6068425" y="4295774"/>
            <a:ext cx="1447800" cy="338554"/>
          </a:xfrm>
          <a:prstGeom prst="rect">
            <a:avLst/>
          </a:prstGeom>
          <a:noFill/>
        </p:spPr>
        <p:txBody>
          <a:bodyPr wrap="square" rtlCol="0">
            <a:spAutoFit/>
          </a:bodyPr>
          <a:lstStyle/>
          <a:p>
            <a:pPr algn="ctr">
              <a:buNone/>
            </a:pPr>
            <a:r>
              <a:rPr lang="en-US" sz="1600" b="0" i="0">
                <a:latin typeface="Segoe"/>
                <a:ea typeface="+mn-ea"/>
                <a:cs typeface="Arial"/>
              </a:rPr>
              <a:t>Escritório Remoto</a:t>
            </a:r>
          </a:p>
        </p:txBody>
      </p:sp>
      <p:sp>
        <p:nvSpPr>
          <p:cNvPr id="2" name="Title 1"/>
          <p:cNvSpPr>
            <a:spLocks noGrp="1"/>
          </p:cNvSpPr>
          <p:nvPr>
            <p:ph type="title"/>
          </p:nvPr>
        </p:nvSpPr>
        <p:spPr/>
        <p:txBody>
          <a:bodyPr>
            <a:normAutofit fontScale="90000"/>
          </a:bodyPr>
          <a:lstStyle/>
          <a:p>
            <a:pPr algn="l" defTabSz="914400">
              <a:lnSpc>
                <a:spcPct val="90000"/>
              </a:lnSpc>
              <a:spcBef>
                <a:spcPts val="0"/>
              </a:spcBef>
              <a:spcAft>
                <a:spcPts val="0"/>
              </a:spcAft>
              <a:buNone/>
            </a:pPr>
            <a:r>
              <a:rPr lang="en-US" sz="4900" b="0" i="0" spc="-150">
                <a:effectLst>
                  <a:outerShdw blurRad="50800" dist="38100" dir="2700000" algn="tl">
                    <a:prstClr val="black">
                      <a:alpha val="40000"/>
                    </a:prstClr>
                  </a:outerShdw>
                </a:effectLst>
                <a:latin typeface="Segoe"/>
                <a:ea typeface="+mn-ea"/>
                <a:cs typeface="Arial"/>
              </a:rPr>
              <a:t>Melhorando o Desempenho Remoto</a:t>
            </a:r>
            <a:r>
              <a:rPr lang="en-US" sz="4000" b="0" i="0" spc="-150">
                <a:effectLst>
                  <a:outerShdw blurRad="50800" dist="38100" dir="2700000" algn="tl">
                    <a:prstClr val="black">
                      <a:alpha val="40000"/>
                    </a:prstClr>
                  </a:outerShdw>
                </a:effectLst>
                <a:latin typeface="Segoe"/>
                <a:ea typeface="+mn-ea"/>
                <a:cs typeface="Arial"/>
              </a:rPr>
              <a:t/>
            </a:r>
            <a:br>
              <a:rPr lang="en-US" sz="4000" b="0" i="0" spc="-150">
                <a:effectLst>
                  <a:outerShdw blurRad="50800" dist="38100" dir="2700000" algn="tl">
                    <a:prstClr val="black">
                      <a:alpha val="40000"/>
                    </a:prstClr>
                  </a:outerShdw>
                </a:effectLst>
                <a:latin typeface="Segoe"/>
                <a:ea typeface="+mn-ea"/>
                <a:cs typeface="Arial"/>
              </a:rPr>
            </a:br>
            <a:r>
              <a:rPr lang="en-US" sz="4000" b="0" i="0" spc="-150">
                <a:effectLst>
                  <a:outerShdw blurRad="50800" dist="38100" dir="2700000" algn="tl">
                    <a:prstClr val="black">
                      <a:alpha val="40000"/>
                    </a:prstClr>
                  </a:outerShdw>
                </a:effectLst>
                <a:latin typeface="Segoe"/>
                <a:ea typeface="+mn-ea"/>
                <a:cs typeface="Arial"/>
              </a:rPr>
              <a:t>Cache Hospedado</a:t>
            </a:r>
          </a:p>
        </p:txBody>
      </p:sp>
      <p:sp>
        <p:nvSpPr>
          <p:cNvPr id="65" name="Rectangular Callout 64"/>
          <p:cNvSpPr/>
          <p:nvPr/>
        </p:nvSpPr>
        <p:spPr bwMode="auto">
          <a:xfrm>
            <a:off x="2749468" y="1600200"/>
            <a:ext cx="2965532" cy="1200325"/>
          </a:xfrm>
          <a:prstGeom prst="wedgeRectCallout">
            <a:avLst>
              <a:gd name="adj1" fmla="val 27160"/>
              <a:gd name="adj2" fmla="val 110730"/>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startAt="2"/>
            </a:pPr>
            <a:r>
              <a:rPr lang="pt-BR" b="0" i="0" smtClean="0">
                <a:solidFill>
                  <a:srgbClr val="000000"/>
                </a:solidFill>
                <a:effectLst>
                  <a:outerShdw blurRad="38100" dist="38100" dir="2700000" algn="tl">
                    <a:srgbClr val="000000">
                      <a:alpha val="43137"/>
                    </a:srgbClr>
                  </a:outerShdw>
                </a:effectLst>
                <a:latin typeface="Segoe"/>
                <a:ea typeface="+mn-ea"/>
                <a:cs typeface="Arial"/>
              </a:rPr>
              <a:t>Conteúdo</a:t>
            </a:r>
            <a:r>
              <a:rPr lang="pt-BR" b="0" i="0" smtClean="0">
                <a:solidFill>
                  <a:srgbClr val="000000"/>
                </a:solidFill>
                <a:effectLst>
                  <a:outerShdw blurRad="38100" dist="38100" dir="2700000" algn="tl">
                    <a:srgbClr val="000000">
                      <a:alpha val="43137"/>
                    </a:srgbClr>
                  </a:outerShdw>
                </a:effectLst>
                <a:latin typeface="Segoe"/>
                <a:ea typeface="+mn-ea"/>
                <a:cs typeface="Arial"/>
              </a:rPr>
              <a:t> enviado por push ao cache hospedado a partir do primeiro </a:t>
            </a:r>
            <a:r>
              <a:rPr lang="pt-BR" b="0" i="0" smtClean="0">
                <a:solidFill>
                  <a:srgbClr val="000000"/>
                </a:solidFill>
                <a:effectLst>
                  <a:outerShdw blurRad="38100" dist="38100" dir="2700000" algn="tl">
                    <a:srgbClr val="000000">
                      <a:alpha val="43137"/>
                    </a:srgbClr>
                  </a:outerShdw>
                </a:effectLst>
                <a:latin typeface="Segoe"/>
                <a:ea typeface="+mn-ea"/>
                <a:cs typeface="Arial"/>
              </a:rPr>
              <a:t>cliente</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66" name="Rectangular Callout 65"/>
          <p:cNvSpPr/>
          <p:nvPr/>
        </p:nvSpPr>
        <p:spPr bwMode="auto">
          <a:xfrm>
            <a:off x="6171539" y="4824348"/>
            <a:ext cx="2794001" cy="1195452"/>
          </a:xfrm>
          <a:prstGeom prst="wedgeRectCallout">
            <a:avLst>
              <a:gd name="adj1" fmla="val 15207"/>
              <a:gd name="adj2" fmla="val -79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startAt="3"/>
            </a:pPr>
            <a:r>
              <a:rPr lang="pt-BR" b="0" i="0" smtClean="0">
                <a:solidFill>
                  <a:srgbClr val="000000"/>
                </a:solidFill>
                <a:effectLst>
                  <a:outerShdw blurRad="38100" dist="38100" dir="2700000" algn="tl">
                    <a:srgbClr val="000000">
                      <a:alpha val="43137"/>
                    </a:srgbClr>
                  </a:outerShdw>
                </a:effectLst>
                <a:latin typeface="Segoe"/>
                <a:ea typeface="+mn-ea"/>
                <a:cs typeface="Arial"/>
              </a:rPr>
              <a:t>Segundo cliente faz download de identificadores do servidor da </a:t>
            </a:r>
            <a:r>
              <a:rPr lang="pt-BR" b="0" i="0" smtClean="0">
                <a:solidFill>
                  <a:srgbClr val="000000"/>
                </a:solidFill>
                <a:effectLst>
                  <a:outerShdw blurRad="38100" dist="38100" dir="2700000" algn="tl">
                    <a:srgbClr val="000000">
                      <a:alpha val="43137"/>
                    </a:srgbClr>
                  </a:outerShdw>
                </a:effectLst>
                <a:latin typeface="Segoe"/>
                <a:ea typeface="+mn-ea"/>
                <a:cs typeface="Arial"/>
              </a:rPr>
              <a:t>matriz</a:t>
            </a:r>
            <a:endParaRPr lang="pt-BR" b="0" i="0">
              <a:solidFill>
                <a:srgbClr val="000000"/>
              </a:solidFill>
              <a:effectLst>
                <a:outerShdw blurRad="38100" dist="38100" dir="2700000" algn="tl">
                  <a:srgbClr val="000000">
                    <a:alpha val="43137"/>
                  </a:srgbClr>
                </a:outerShdw>
              </a:effectLst>
              <a:latin typeface="Segoe"/>
              <a:ea typeface="+mn-ea"/>
              <a:cs typeface="Arial"/>
            </a:endParaRPr>
          </a:p>
        </p:txBody>
      </p:sp>
      <p:sp>
        <p:nvSpPr>
          <p:cNvPr id="67" name="Rectangular Callout 66"/>
          <p:cNvSpPr/>
          <p:nvPr/>
        </p:nvSpPr>
        <p:spPr bwMode="auto">
          <a:xfrm>
            <a:off x="6396193" y="1371600"/>
            <a:ext cx="2156691" cy="923326"/>
          </a:xfrm>
          <a:prstGeom prst="wedgeRectCallout">
            <a:avLst>
              <a:gd name="adj1" fmla="val 827"/>
              <a:gd name="adj2" fmla="val 10249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18" rIns="0" bIns="45718" numCol="1" rtlCol="0" anchor="ctr" anchorCtr="0" compatLnSpc="1">
            <a:prstTxWarp prst="textNoShape">
              <a:avLst/>
            </a:prstTxWarp>
            <a:spAutoFit/>
          </a:bodyPr>
          <a:lstStyle/>
          <a:p>
            <a:pPr marL="237744" indent="-237744" algn="l" defTabSz="914400">
              <a:buFont typeface="Segoe"/>
              <a:buAutoNum type="arabicPeriod" startAt="4"/>
            </a:pPr>
            <a:r>
              <a:rPr lang="en-US" b="0" i="0">
                <a:solidFill>
                  <a:srgbClr val="000000"/>
                </a:solidFill>
                <a:effectLst>
                  <a:outerShdw blurRad="38100" dist="38100" dir="2700000" algn="tl">
                    <a:srgbClr val="000000">
                      <a:alpha val="43137"/>
                    </a:srgbClr>
                  </a:outerShdw>
                </a:effectLst>
                <a:latin typeface="Segoe"/>
                <a:ea typeface="+mn-ea"/>
                <a:cs typeface="Arial"/>
              </a:rPr>
              <a:t>Segundo cliente faz download do cache hospedado</a:t>
            </a:r>
          </a:p>
        </p:txBody>
      </p:sp>
      <p:cxnSp>
        <p:nvCxnSpPr>
          <p:cNvPr id="72" name="Straight Connector 71"/>
          <p:cNvCxnSpPr/>
          <p:nvPr/>
        </p:nvCxnSpPr>
        <p:spPr>
          <a:xfrm>
            <a:off x="6301740" y="3436619"/>
            <a:ext cx="685800" cy="1524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 name="Picture 4" descr="C:\Courses\Icons Windows Vista\Server.png"/>
          <p:cNvPicPr>
            <a:picLocks noChangeAspect="1" noChangeArrowheads="1"/>
          </p:cNvPicPr>
          <p:nvPr/>
        </p:nvPicPr>
        <p:blipFill>
          <a:blip r:embed="rId6"/>
          <a:srcRect/>
          <a:stretch>
            <a:fillRect/>
          </a:stretch>
        </p:blipFill>
        <p:spPr bwMode="auto">
          <a:xfrm>
            <a:off x="5996940" y="2430779"/>
            <a:ext cx="914400" cy="1251284"/>
          </a:xfrm>
          <a:prstGeom prst="rect">
            <a:avLst/>
          </a:prstGeom>
          <a:noFill/>
        </p:spPr>
      </p:pic>
      <p:pic>
        <p:nvPicPr>
          <p:cNvPr id="75" name="Picture 12" descr="C:\Courses\Icons Windows Vista\imageres.dll_I00a2_0409.png"/>
          <p:cNvPicPr>
            <a:picLocks noChangeAspect="1" noChangeArrowheads="1"/>
          </p:cNvPicPr>
          <p:nvPr/>
        </p:nvPicPr>
        <p:blipFill>
          <a:blip r:embed="rId7" cstate="print"/>
          <a:srcRect/>
          <a:stretch>
            <a:fillRect/>
          </a:stretch>
        </p:blipFill>
        <p:spPr bwMode="auto">
          <a:xfrm>
            <a:off x="6280956" y="2565168"/>
            <a:ext cx="864124" cy="864124"/>
          </a:xfrm>
          <a:prstGeom prst="rect">
            <a:avLst/>
          </a:prstGeom>
          <a:noFill/>
        </p:spPr>
      </p:pic>
      <p:sp>
        <p:nvSpPr>
          <p:cNvPr id="76" name="Isosceles Triangle 7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Rectangle 7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 name="Picture 12" descr="C:\Courses\Icons Windows Vista\imageres.dll_I00a2_0409.png"/>
          <p:cNvPicPr>
            <a:picLocks noChangeAspect="1" noChangeArrowheads="1"/>
          </p:cNvPicPr>
          <p:nvPr/>
        </p:nvPicPr>
        <p:blipFill>
          <a:blip r:embed="rId7" cstate="print"/>
          <a:srcRect/>
          <a:stretch>
            <a:fillRect/>
          </a:stretch>
        </p:blipFill>
        <p:spPr bwMode="auto">
          <a:xfrm>
            <a:off x="4911450" y="3314004"/>
            <a:ext cx="864124" cy="864124"/>
          </a:xfrm>
          <a:prstGeom prst="rect">
            <a:avLst/>
          </a:prstGeom>
          <a:noFill/>
        </p:spPr>
      </p:pic>
      <p:sp>
        <p:nvSpPr>
          <p:cNvPr id="38" name="TextBox 37"/>
          <p:cNvSpPr txBox="1"/>
          <p:nvPr/>
        </p:nvSpPr>
        <p:spPr>
          <a:xfrm>
            <a:off x="214756" y="3528351"/>
            <a:ext cx="940235" cy="584775"/>
          </a:xfrm>
          <a:prstGeom prst="rect">
            <a:avLst/>
          </a:prstGeom>
          <a:noFill/>
        </p:spPr>
        <p:txBody>
          <a:bodyPr wrap="square" rtlCol="0">
            <a:spAutoFit/>
          </a:bodyPr>
          <a:lstStyle/>
          <a:p>
            <a:pPr algn="ctr">
              <a:buNone/>
            </a:pPr>
            <a:r>
              <a:rPr lang="en-US" sz="1600" b="0" i="0">
                <a:latin typeface="Segoe"/>
                <a:ea typeface="+mn-ea"/>
                <a:cs typeface="Arial"/>
              </a:rPr>
              <a:t>Matriz</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box(out)">
                                      <p:cBhvr>
                                        <p:cTn id="11" dur="500"/>
                                        <p:tgtEl>
                                          <p:spTgt spid="97"/>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174 0.00417 C 0.0868 0.03403 0.17552 0.06389 0.23924 0.06852 C 0.30295 0.07315 0.34149 0.05255 0.38038 0.03195 " pathEditMode="relative" rAng="0" ptsTypes="aaA">
                                      <p:cBhvr>
                                        <p:cTn id="14" dur="2000" fill="hold"/>
                                        <p:tgtEl>
                                          <p:spTgt spid="98"/>
                                        </p:tgtEl>
                                        <p:attrNameLst>
                                          <p:attrName>ppt_x</p:attrName>
                                          <p:attrName>ppt_y</p:attrName>
                                        </p:attrNameLst>
                                      </p:cBhvr>
                                      <p:rCtr x="191" y="34"/>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7"/>
                                        </p:tgtEl>
                                      </p:cBhvr>
                                    </p:animEffect>
                                    <p:set>
                                      <p:cBhvr>
                                        <p:cTn id="19" dur="1" fill="hold">
                                          <p:stCondLst>
                                            <p:cond delay="499"/>
                                          </p:stCondLst>
                                        </p:cTn>
                                        <p:tgtEl>
                                          <p:spTgt spid="97"/>
                                        </p:tgtEl>
                                        <p:attrNameLst>
                                          <p:attrName>style.visibility</p:attrName>
                                        </p:attrNameLst>
                                      </p:cBhvr>
                                      <p:to>
                                        <p:strVal val="hidden"/>
                                      </p:to>
                                    </p:set>
                                  </p:childTnLst>
                                </p:cTn>
                              </p:par>
                              <p:par>
                                <p:cTn id="20" presetID="9" presetClass="emph" presetSubtype="0" grpId="1" nodeType="withEffect">
                                  <p:stCondLst>
                                    <p:cond delay="0"/>
                                  </p:stCondLst>
                                  <p:childTnLst>
                                    <p:set>
                                      <p:cBhvr rctx="PPT">
                                        <p:cTn id="21" dur="indefinite"/>
                                        <p:tgtEl>
                                          <p:spTgt spid="64"/>
                                        </p:tgtEl>
                                        <p:attrNameLst>
                                          <p:attrName>style.opacity</p:attrName>
                                        </p:attrNameLst>
                                      </p:cBhvr>
                                      <p:to>
                                        <p:strVal val="0.5"/>
                                      </p:to>
                                    </p:set>
                                    <p:animEffect filter="image" prLst="opacity: 0.5">
                                      <p:cBhvr rctx="IE">
                                        <p:cTn id="22" dur="indefinite"/>
                                        <p:tgtEl>
                                          <p:spTgt spid="6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childTnLst>
                          </p:cTn>
                        </p:par>
                        <p:par>
                          <p:cTn id="31" fill="hold">
                            <p:stCondLst>
                              <p:cond delay="1500"/>
                            </p:stCondLst>
                            <p:childTnLst>
                              <p:par>
                                <p:cTn id="32" presetID="0" presetClass="path" presetSubtype="0" accel="50000" decel="50000" fill="hold" nodeType="afterEffect">
                                  <p:stCondLst>
                                    <p:cond delay="0"/>
                                  </p:stCondLst>
                                  <p:childTnLst>
                                    <p:animMotion origin="layout" path="M 8.33333E-6 2.96296E-6 C 0.04601 0.01805 0.09219 0.03611 0.11772 0.01805 C 0.14324 2.96296E-6 0.1481 -0.05417 0.15313 -0.10833 " pathEditMode="relative" ptsTypes="aaA">
                                      <p:cBhvr>
                                        <p:cTn id="33" dur="2000" fill="hold"/>
                                        <p:tgtEl>
                                          <p:spTgt spid="102"/>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9" presetClass="emph" presetSubtype="0" grpId="1" nodeType="withEffect">
                                  <p:stCondLst>
                                    <p:cond delay="0"/>
                                  </p:stCondLst>
                                  <p:childTnLst>
                                    <p:set>
                                      <p:cBhvr rctx="PPT">
                                        <p:cTn id="40" dur="indefinite"/>
                                        <p:tgtEl>
                                          <p:spTgt spid="65"/>
                                        </p:tgtEl>
                                        <p:attrNameLst>
                                          <p:attrName>style.opacity</p:attrName>
                                        </p:attrNameLst>
                                      </p:cBhvr>
                                      <p:to>
                                        <p:strVal val="0.5"/>
                                      </p:to>
                                    </p:set>
                                    <p:animEffect filter="image" prLst="opacity: 0.5">
                                      <p:cBhvr rctx="IE">
                                        <p:cTn id="41" dur="indefinite"/>
                                        <p:tgtEl>
                                          <p:spTgt spid="65"/>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right)">
                                      <p:cBhvr>
                                        <p:cTn id="45" dur="1000"/>
                                        <p:tgtEl>
                                          <p:spTgt spid="86"/>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left)">
                                      <p:cBhvr>
                                        <p:cTn id="49" dur="1000"/>
                                        <p:tgtEl>
                                          <p:spTgt spid="8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6"/>
                                        </p:tgtEl>
                                        <p:attrNameLst>
                                          <p:attrName>style.visibility</p:attrName>
                                        </p:attrNameLst>
                                      </p:cBhvr>
                                      <p:to>
                                        <p:strVal val="hidden"/>
                                      </p:to>
                                    </p:set>
                                  </p:childTnLst>
                                </p:cTn>
                              </p:par>
                              <p:par>
                                <p:cTn id="54" presetID="9" presetClass="emph" presetSubtype="0" grpId="1" nodeType="withEffect">
                                  <p:stCondLst>
                                    <p:cond delay="0"/>
                                  </p:stCondLst>
                                  <p:childTnLst>
                                    <p:set>
                                      <p:cBhvr rctx="PPT">
                                        <p:cTn id="55" dur="indefinite"/>
                                        <p:tgtEl>
                                          <p:spTgt spid="66"/>
                                        </p:tgtEl>
                                        <p:attrNameLst>
                                          <p:attrName>style.opacity</p:attrName>
                                        </p:attrNameLst>
                                      </p:cBhvr>
                                      <p:to>
                                        <p:strVal val="0.5"/>
                                      </p:to>
                                    </p:set>
                                    <p:animEffect filter="image" prLst="opacity: 0.5">
                                      <p:cBhvr rctx="IE">
                                        <p:cTn id="56" dur="indefinite"/>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childTnLst>
                          </p:cTn>
                        </p:par>
                        <p:par>
                          <p:cTn id="63" fill="hold">
                            <p:stCondLst>
                              <p:cond delay="500"/>
                            </p:stCondLst>
                            <p:childTnLst>
                              <p:par>
                                <p:cTn id="64" presetID="0" presetClass="path" presetSubtype="0" accel="50000" decel="50000" fill="hold" nodeType="afterEffect">
                                  <p:stCondLst>
                                    <p:cond delay="0"/>
                                  </p:stCondLst>
                                  <p:childTnLst>
                                    <p:animMotion origin="layout" path="M 1.66667E-6 -7.40741E-7 C -0.00538 0.0382 -0.01059 0.07662 0.0151 0.09097 C 0.0408 0.10533 0.09757 0.09607 0.15451 0.08681 " pathEditMode="relative" ptsTypes="aaA">
                                      <p:cBhvr>
                                        <p:cTn id="65" dur="2000" fill="hold"/>
                                        <p:tgtEl>
                                          <p:spTgt spid="75"/>
                                        </p:tgtEl>
                                        <p:attrNameLst>
                                          <p:attrName>ppt_x</p:attrName>
                                          <p:attrName>ppt_y</p:attrName>
                                        </p:attrNameLst>
                                      </p:cBhvr>
                                    </p:animMotion>
                                  </p:childTnLst>
                                </p:cTn>
                              </p:par>
                            </p:childTnLst>
                          </p:cTn>
                        </p:par>
                        <p:par>
                          <p:cTn id="66" fill="hold">
                            <p:stCondLst>
                              <p:cond delay="2500"/>
                            </p:stCondLst>
                            <p:childTnLst>
                              <p:par>
                                <p:cTn id="67" presetID="1" presetClass="entr" presetSubtype="0"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86" grpId="0" animBg="1"/>
      <p:bldP spid="86" grpId="1" animBg="1"/>
      <p:bldP spid="65" grpId="0" animBg="1"/>
      <p:bldP spid="65" grpId="1" animBg="1"/>
      <p:bldP spid="66" grpId="0" animBg="1"/>
      <p:bldP spid="66" grpId="1" animBg="1"/>
      <p:bldP spid="67" grpId="0" animBg="1"/>
      <p:bldP spid="7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251646" y="2091436"/>
            <a:ext cx="2085319" cy="1174277"/>
          </a:xfrm>
          <a:prstGeom prst="rect">
            <a:avLst/>
          </a:prstGeom>
          <a:noFill/>
        </p:spPr>
      </p:pic>
      <p:grpSp>
        <p:nvGrpSpPr>
          <p:cNvPr id="3" name="Group 57"/>
          <p:cNvGrpSpPr/>
          <p:nvPr/>
        </p:nvGrpSpPr>
        <p:grpSpPr>
          <a:xfrm>
            <a:off x="457200" y="1143000"/>
            <a:ext cx="1066800" cy="1859737"/>
            <a:chOff x="895350" y="1193800"/>
            <a:chExt cx="1505282" cy="2624138"/>
          </a:xfrm>
        </p:grpSpPr>
        <p:pic>
          <p:nvPicPr>
            <p:cNvPr id="32" name="Picture 3" descr="C:\Courses\Icons Shapes and Graphics\Buidlings and dwellings\enterprise red taller.png"/>
            <p:cNvPicPr>
              <a:picLocks noChangeAspect="1" noChangeArrowheads="1"/>
            </p:cNvPicPr>
            <p:nvPr/>
          </p:nvPicPr>
          <p:blipFill>
            <a:blip r:embed="rId4" cstate="print"/>
            <a:srcRect/>
            <a:stretch>
              <a:fillRect/>
            </a:stretch>
          </p:blipFill>
          <p:spPr bwMode="auto">
            <a:xfrm>
              <a:off x="895350" y="1193800"/>
              <a:ext cx="1168732" cy="2354908"/>
            </a:xfrm>
            <a:prstGeom prst="rect">
              <a:avLst/>
            </a:prstGeom>
            <a:noFill/>
          </p:spPr>
        </p:pic>
        <p:pic>
          <p:nvPicPr>
            <p:cNvPr id="33" name="Picture 4" descr="C:\Courses\Icons Shapes and Graphics\Buidlings and dwellings\enterprise red.png"/>
            <p:cNvPicPr>
              <a:picLocks noChangeAspect="1" noChangeArrowheads="1"/>
            </p:cNvPicPr>
            <p:nvPr/>
          </p:nvPicPr>
          <p:blipFill>
            <a:blip r:embed="rId5" cstate="print"/>
            <a:srcRect/>
            <a:stretch>
              <a:fillRect/>
            </a:stretch>
          </p:blipFill>
          <p:spPr bwMode="auto">
            <a:xfrm>
              <a:off x="1231900" y="2117171"/>
              <a:ext cx="1168732" cy="1700767"/>
            </a:xfrm>
            <a:prstGeom prst="rect">
              <a:avLst/>
            </a:prstGeom>
            <a:noFill/>
          </p:spPr>
        </p:pic>
      </p:grpSp>
      <p:pic>
        <p:nvPicPr>
          <p:cNvPr id="4099" name="Picture 3" descr="C:\Courses\Icons Windows Vista\server_virtual_Gglow.png"/>
          <p:cNvPicPr>
            <a:picLocks noChangeAspect="1" noChangeArrowheads="1"/>
          </p:cNvPicPr>
          <p:nvPr/>
        </p:nvPicPr>
        <p:blipFill>
          <a:blip r:embed="rId6"/>
          <a:srcRect/>
          <a:stretch>
            <a:fillRect/>
          </a:stretch>
        </p:blipFill>
        <p:spPr bwMode="auto">
          <a:xfrm>
            <a:off x="757681" y="1923937"/>
            <a:ext cx="1433069" cy="1848205"/>
          </a:xfrm>
          <a:prstGeom prst="rect">
            <a:avLst/>
          </a:prstGeom>
          <a:noFill/>
        </p:spPr>
      </p:pic>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Melhorando a Segurança do Escritório Remoto</a:t>
            </a:r>
          </a:p>
        </p:txBody>
      </p:sp>
      <p:sp>
        <p:nvSpPr>
          <p:cNvPr id="14" name="TextBox 13"/>
          <p:cNvSpPr txBox="1"/>
          <p:nvPr/>
        </p:nvSpPr>
        <p:spPr>
          <a:xfrm>
            <a:off x="1143000" y="1295400"/>
            <a:ext cx="1253826" cy="584775"/>
          </a:xfrm>
          <a:prstGeom prst="rect">
            <a:avLst/>
          </a:prstGeom>
          <a:noFill/>
        </p:spPr>
        <p:txBody>
          <a:bodyPr wrap="square" rtlCol="0">
            <a:spAutoFit/>
          </a:bodyPr>
          <a:lstStyle/>
          <a:p>
            <a:pPr algn="ctr">
              <a:buNone/>
            </a:pPr>
            <a:r>
              <a:rPr lang="en-US" sz="1600" b="0" i="0">
                <a:latin typeface="Segoe"/>
                <a:ea typeface="+mn-ea"/>
                <a:cs typeface="Arial"/>
              </a:rPr>
              <a:t>Datacenter Regional </a:t>
            </a:r>
          </a:p>
        </p:txBody>
      </p:sp>
      <p:cxnSp>
        <p:nvCxnSpPr>
          <p:cNvPr id="21" name="Straight Connector 20"/>
          <p:cNvCxnSpPr/>
          <p:nvPr/>
        </p:nvCxnSpPr>
        <p:spPr>
          <a:xfrm>
            <a:off x="1938657" y="2731000"/>
            <a:ext cx="3939629" cy="795971"/>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 y="3583218"/>
            <a:ext cx="2394917" cy="646331"/>
          </a:xfrm>
          <a:prstGeom prst="rect">
            <a:avLst/>
          </a:prstGeom>
          <a:noFill/>
        </p:spPr>
        <p:txBody>
          <a:bodyPr wrap="square" rtlCol="0">
            <a:spAutoFit/>
          </a:bodyPr>
          <a:lstStyle/>
          <a:p>
            <a:pPr algn="ctr">
              <a:buNone/>
            </a:pPr>
            <a:r>
              <a:rPr lang="pt-BR" b="0" i="0" smtClean="0">
                <a:latin typeface="Segoe"/>
                <a:ea typeface="+mn-ea"/>
                <a:cs typeface="Arial"/>
              </a:rPr>
              <a:t>Réplica</a:t>
            </a:r>
            <a:r>
              <a:rPr lang="pt-BR" b="0" i="0" smtClean="0">
                <a:latin typeface="Segoe"/>
                <a:ea typeface="+mn-ea"/>
                <a:cs typeface="Arial"/>
              </a:rPr>
              <a:t> </a:t>
            </a:r>
            <a:r>
              <a:rPr lang="pt-BR" b="0" i="0" smtClean="0">
                <a:latin typeface="Segoe"/>
                <a:ea typeface="+mn-ea"/>
                <a:cs typeface="Arial"/>
              </a:rPr>
              <a:t>Leitura/</a:t>
            </a:r>
            <a:r>
              <a:rPr lang="pt-BR" b="0" i="0" smtClean="0">
                <a:latin typeface="Segoe"/>
                <a:ea typeface="+mn-ea"/>
                <a:cs typeface="Arial"/>
              </a:rPr>
              <a:t/>
            </a:r>
            <a:br>
              <a:rPr lang="pt-BR" b="0" i="0" smtClean="0">
                <a:latin typeface="Segoe"/>
                <a:ea typeface="+mn-ea"/>
                <a:cs typeface="Arial"/>
              </a:rPr>
            </a:br>
            <a:r>
              <a:rPr lang="pt-BR" b="0" i="0" smtClean="0">
                <a:latin typeface="Segoe"/>
                <a:ea typeface="+mn-ea"/>
                <a:cs typeface="Arial"/>
              </a:rPr>
              <a:t>Gravação de </a:t>
            </a:r>
            <a:r>
              <a:rPr lang="pt-BR" b="0" i="0" smtClean="0">
                <a:latin typeface="Segoe"/>
                <a:ea typeface="+mn-ea"/>
                <a:cs typeface="Arial"/>
              </a:rPr>
              <a:t>DFS</a:t>
            </a:r>
            <a:endParaRPr lang="pt-BR" b="0" i="0">
              <a:latin typeface="Segoe"/>
              <a:ea typeface="+mn-ea"/>
              <a:cs typeface="Arial"/>
            </a:endParaRPr>
          </a:p>
        </p:txBody>
      </p:sp>
      <p:pic>
        <p:nvPicPr>
          <p:cNvPr id="4" name="Picture 21" descr="C:\Courses\Icons Shapes and Graphics\circular shapes\3d Disc shapes\blue disc with glow copy_50p.png"/>
          <p:cNvPicPr>
            <a:picLocks noChangeAspect="1" noChangeArrowheads="1"/>
          </p:cNvPicPr>
          <p:nvPr/>
        </p:nvPicPr>
        <p:blipFill>
          <a:blip r:embed="rId3"/>
          <a:srcRect/>
          <a:stretch>
            <a:fillRect/>
          </a:stretch>
        </p:blipFill>
        <p:spPr bwMode="auto">
          <a:xfrm>
            <a:off x="4048450" y="3591673"/>
            <a:ext cx="4443725" cy="2502334"/>
          </a:xfrm>
          <a:prstGeom prst="rect">
            <a:avLst/>
          </a:prstGeom>
          <a:noFill/>
        </p:spPr>
      </p:pic>
      <p:pic>
        <p:nvPicPr>
          <p:cNvPr id="4098" name="Picture 2" descr="C:\Courses\Icons Windows Vista\server_virtual_Rglow.png"/>
          <p:cNvPicPr>
            <a:picLocks noChangeAspect="1" noChangeArrowheads="1"/>
          </p:cNvPicPr>
          <p:nvPr/>
        </p:nvPicPr>
        <p:blipFill>
          <a:blip r:embed="rId7"/>
          <a:srcRect/>
          <a:stretch>
            <a:fillRect/>
          </a:stretch>
        </p:blipFill>
        <p:spPr bwMode="auto">
          <a:xfrm>
            <a:off x="5753101" y="2664151"/>
            <a:ext cx="1433069" cy="1848205"/>
          </a:xfrm>
          <a:prstGeom prst="rect">
            <a:avLst/>
          </a:prstGeom>
          <a:noFill/>
        </p:spPr>
      </p:pic>
      <p:sp>
        <p:nvSpPr>
          <p:cNvPr id="23" name="TextBox 22"/>
          <p:cNvSpPr txBox="1"/>
          <p:nvPr/>
        </p:nvSpPr>
        <p:spPr>
          <a:xfrm>
            <a:off x="7347665" y="3861711"/>
            <a:ext cx="1447800" cy="338554"/>
          </a:xfrm>
          <a:prstGeom prst="rect">
            <a:avLst/>
          </a:prstGeom>
          <a:noFill/>
        </p:spPr>
        <p:txBody>
          <a:bodyPr wrap="square" rtlCol="0">
            <a:spAutoFit/>
          </a:bodyPr>
          <a:lstStyle/>
          <a:p>
            <a:pPr algn="ctr">
              <a:buNone/>
            </a:pPr>
            <a:r>
              <a:rPr lang="en-US" sz="1600" b="0" i="0">
                <a:latin typeface="Segoe"/>
                <a:ea typeface="+mn-ea"/>
                <a:cs typeface="Arial"/>
              </a:rPr>
              <a:t>Escritório Remoto</a:t>
            </a:r>
          </a:p>
        </p:txBody>
      </p:sp>
      <p:sp>
        <p:nvSpPr>
          <p:cNvPr id="31" name="TextBox 30"/>
          <p:cNvSpPr txBox="1"/>
          <p:nvPr/>
        </p:nvSpPr>
        <p:spPr>
          <a:xfrm>
            <a:off x="5533591" y="2139342"/>
            <a:ext cx="1723555" cy="646331"/>
          </a:xfrm>
          <a:prstGeom prst="rect">
            <a:avLst/>
          </a:prstGeom>
          <a:noFill/>
        </p:spPr>
        <p:txBody>
          <a:bodyPr wrap="square" rtlCol="0">
            <a:spAutoFit/>
          </a:bodyPr>
          <a:lstStyle/>
          <a:p>
            <a:pPr algn="ctr">
              <a:buNone/>
            </a:pPr>
            <a:r>
              <a:rPr lang="en-US" b="0" i="0">
                <a:latin typeface="Segoe"/>
                <a:ea typeface="+mn-ea"/>
                <a:cs typeface="Arial"/>
              </a:rPr>
              <a:t>Réplica somente leitura de DFS</a:t>
            </a:r>
          </a:p>
        </p:txBody>
      </p:sp>
      <p:cxnSp>
        <p:nvCxnSpPr>
          <p:cNvPr id="35" name="Straight Connector 34"/>
          <p:cNvCxnSpPr/>
          <p:nvPr/>
        </p:nvCxnSpPr>
        <p:spPr>
          <a:xfrm flipV="1">
            <a:off x="4751788" y="4659071"/>
            <a:ext cx="855342" cy="706254"/>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7" name="Picture 2" descr="C:\Courses\Icons Windows Vista\Laptop.png"/>
          <p:cNvPicPr>
            <a:picLocks noChangeAspect="1" noChangeArrowheads="1"/>
          </p:cNvPicPr>
          <p:nvPr/>
        </p:nvPicPr>
        <p:blipFill>
          <a:blip r:embed="rId8"/>
          <a:srcRect/>
          <a:stretch>
            <a:fillRect/>
          </a:stretch>
        </p:blipFill>
        <p:spPr bwMode="auto">
          <a:xfrm>
            <a:off x="3946020" y="4236004"/>
            <a:ext cx="1419809" cy="1419809"/>
          </a:xfrm>
          <a:prstGeom prst="rect">
            <a:avLst/>
          </a:prstGeom>
          <a:noFill/>
        </p:spPr>
      </p:pic>
      <p:pic>
        <p:nvPicPr>
          <p:cNvPr id="38" name="Picture 12" descr="C:\Courses\Icons Windows Vista\imageres.dll_I00a2_0409.png"/>
          <p:cNvPicPr>
            <a:picLocks noChangeAspect="1" noChangeArrowheads="1"/>
          </p:cNvPicPr>
          <p:nvPr/>
        </p:nvPicPr>
        <p:blipFill>
          <a:blip r:embed="rId9" cstate="print"/>
          <a:srcRect/>
          <a:stretch>
            <a:fillRect/>
          </a:stretch>
        </p:blipFill>
        <p:spPr bwMode="auto">
          <a:xfrm>
            <a:off x="1477499" y="2761673"/>
            <a:ext cx="864124" cy="864124"/>
          </a:xfrm>
          <a:prstGeom prst="rect">
            <a:avLst/>
          </a:prstGeom>
          <a:noFill/>
        </p:spPr>
      </p:pic>
      <p:pic>
        <p:nvPicPr>
          <p:cNvPr id="39" name="Picture 12" descr="C:\Courses\Icons Windows Vista\imageres.dll_I00a2_0409.png"/>
          <p:cNvPicPr>
            <a:picLocks noChangeAspect="1" noChangeArrowheads="1"/>
          </p:cNvPicPr>
          <p:nvPr/>
        </p:nvPicPr>
        <p:blipFill>
          <a:blip r:embed="rId9" cstate="print"/>
          <a:srcRect/>
          <a:stretch>
            <a:fillRect/>
          </a:stretch>
        </p:blipFill>
        <p:spPr bwMode="auto">
          <a:xfrm>
            <a:off x="6492184" y="3465601"/>
            <a:ext cx="864124" cy="864124"/>
          </a:xfrm>
          <a:prstGeom prst="rect">
            <a:avLst/>
          </a:prstGeom>
          <a:noFill/>
        </p:spPr>
      </p:pic>
      <p:pic>
        <p:nvPicPr>
          <p:cNvPr id="4102" name="Picture 6" descr="C:\Courses\Icons Windows Vista\netshell.dll_I0643_0409.png"/>
          <p:cNvPicPr>
            <a:picLocks noChangeAspect="1" noChangeArrowheads="1"/>
          </p:cNvPicPr>
          <p:nvPr/>
        </p:nvPicPr>
        <p:blipFill>
          <a:blip r:embed="rId10" cstate="print"/>
          <a:srcRect/>
          <a:stretch>
            <a:fillRect/>
          </a:stretch>
        </p:blipFill>
        <p:spPr bwMode="auto">
          <a:xfrm>
            <a:off x="5534558" y="4350642"/>
            <a:ext cx="595086" cy="595086"/>
          </a:xfrm>
          <a:prstGeom prst="rect">
            <a:avLst/>
          </a:prstGeom>
          <a:noFill/>
        </p:spPr>
      </p:pic>
      <p:pic>
        <p:nvPicPr>
          <p:cNvPr id="43" name="Picture 6" descr="C:\Courses\Icons Windows Vista\netshell.dll_I0643_0409.png"/>
          <p:cNvPicPr>
            <a:picLocks noChangeAspect="1" noChangeArrowheads="1"/>
          </p:cNvPicPr>
          <p:nvPr/>
        </p:nvPicPr>
        <p:blipFill>
          <a:blip r:embed="rId10" cstate="print"/>
          <a:srcRect/>
          <a:stretch>
            <a:fillRect/>
          </a:stretch>
        </p:blipFill>
        <p:spPr bwMode="auto">
          <a:xfrm>
            <a:off x="6683829" y="4350642"/>
            <a:ext cx="595086" cy="595086"/>
          </a:xfrm>
          <a:prstGeom prst="rect">
            <a:avLst/>
          </a:prstGeom>
          <a:noFill/>
        </p:spPr>
      </p:pic>
      <p:cxnSp>
        <p:nvCxnSpPr>
          <p:cNvPr id="46" name="Straight Connector 45"/>
          <p:cNvCxnSpPr/>
          <p:nvPr/>
        </p:nvCxnSpPr>
        <p:spPr>
          <a:xfrm flipH="1" flipV="1">
            <a:off x="7207348" y="4659071"/>
            <a:ext cx="855342" cy="706254"/>
          </a:xfrm>
          <a:prstGeom prst="line">
            <a:avLst/>
          </a:prstGeom>
          <a:ln w="47625">
            <a:solidFill>
              <a:srgbClr val="7030A0"/>
            </a:solidFill>
            <a:prstDash val="sysDot"/>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2" descr="C:\Courses\Icons Windows Vista\Laptop.png"/>
          <p:cNvPicPr>
            <a:picLocks noChangeAspect="1" noChangeArrowheads="1"/>
          </p:cNvPicPr>
          <p:nvPr/>
        </p:nvPicPr>
        <p:blipFill>
          <a:blip r:embed="rId8"/>
          <a:srcRect/>
          <a:stretch>
            <a:fillRect/>
          </a:stretch>
        </p:blipFill>
        <p:spPr bwMode="auto">
          <a:xfrm>
            <a:off x="7208739" y="4236004"/>
            <a:ext cx="1419809" cy="1419809"/>
          </a:xfrm>
          <a:prstGeom prst="rect">
            <a:avLst/>
          </a:prstGeom>
          <a:noFill/>
        </p:spPr>
      </p:pic>
      <p:sp>
        <p:nvSpPr>
          <p:cNvPr id="50" name="TextBox 49"/>
          <p:cNvSpPr txBox="1"/>
          <p:nvPr/>
        </p:nvSpPr>
        <p:spPr>
          <a:xfrm>
            <a:off x="5518861" y="4956216"/>
            <a:ext cx="1630084" cy="646331"/>
          </a:xfrm>
          <a:prstGeom prst="rect">
            <a:avLst/>
          </a:prstGeom>
          <a:noFill/>
        </p:spPr>
        <p:txBody>
          <a:bodyPr wrap="square" rtlCol="0">
            <a:spAutoFit/>
          </a:bodyPr>
          <a:lstStyle/>
          <a:p>
            <a:pPr algn="ctr">
              <a:buNone/>
            </a:pPr>
            <a:r>
              <a:rPr lang="en-US" b="0" i="0">
                <a:latin typeface="Segoe"/>
                <a:ea typeface="+mn-ea"/>
                <a:cs typeface="Arial"/>
              </a:rPr>
              <a:t>Exclusões não são permitidas</a:t>
            </a:r>
          </a:p>
        </p:txBody>
      </p:sp>
      <p:sp>
        <p:nvSpPr>
          <p:cNvPr id="51" name="Rectangular Callout 50"/>
          <p:cNvSpPr/>
          <p:nvPr/>
        </p:nvSpPr>
        <p:spPr bwMode="auto">
          <a:xfrm>
            <a:off x="4689763" y="1295400"/>
            <a:ext cx="2895600" cy="646327"/>
          </a:xfrm>
          <a:prstGeom prst="wedgeRectCallout">
            <a:avLst>
              <a:gd name="adj1" fmla="val 9067"/>
              <a:gd name="adj2" fmla="val 114487"/>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Suporte para DFS somente leitura</a:t>
            </a:r>
          </a:p>
        </p:txBody>
      </p:sp>
      <p:sp>
        <p:nvSpPr>
          <p:cNvPr id="52" name="Rectangular Callout 51"/>
          <p:cNvSpPr/>
          <p:nvPr/>
        </p:nvSpPr>
        <p:spPr bwMode="auto">
          <a:xfrm>
            <a:off x="907473" y="4468091"/>
            <a:ext cx="2895600" cy="923326"/>
          </a:xfrm>
          <a:prstGeom prst="wedgeRectCallout">
            <a:avLst>
              <a:gd name="adj1" fmla="val -16770"/>
              <a:gd name="adj2" fmla="val -7907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Fornece uma réplica somente leitura de recursos DFS de leitura/gravação</a:t>
            </a:r>
          </a:p>
        </p:txBody>
      </p:sp>
      <p:sp>
        <p:nvSpPr>
          <p:cNvPr id="54" name="Rectangular Callout 53"/>
          <p:cNvSpPr/>
          <p:nvPr/>
        </p:nvSpPr>
        <p:spPr bwMode="auto">
          <a:xfrm>
            <a:off x="2750127" y="5811982"/>
            <a:ext cx="2895600" cy="646327"/>
          </a:xfrm>
          <a:prstGeom prst="wedgeRectCallout">
            <a:avLst>
              <a:gd name="adj1" fmla="val 58828"/>
              <a:gd name="adj2" fmla="val -4049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0" tIns="45718" rIns="0" bIns="45718" numCol="1" rtlCol="0" anchor="ctr" anchorCtr="0" compatLnSpc="1">
            <a:prstTxWarp prst="textNoShape">
              <a:avLst/>
            </a:prstTxWarp>
            <a:spAutoFit/>
          </a:bodyPr>
          <a:lstStyle/>
          <a:p>
            <a:pPr algn="ctr" defTabSz="914400">
              <a:buNone/>
            </a:pPr>
            <a:r>
              <a:rPr lang="en-US" b="0" i="0">
                <a:solidFill>
                  <a:srgbClr val="000000"/>
                </a:solidFill>
                <a:effectLst>
                  <a:outerShdw blurRad="38100" dist="38100" dir="2700000" algn="tl">
                    <a:srgbClr val="000000">
                      <a:alpha val="43137"/>
                    </a:srgbClr>
                  </a:outerShdw>
                </a:effectLst>
                <a:latin typeface="Segoe"/>
                <a:ea typeface="+mn-ea"/>
                <a:cs typeface="Arial"/>
              </a:rPr>
              <a:t>Impede modificações no escritório remoto</a:t>
            </a:r>
          </a:p>
        </p:txBody>
      </p:sp>
      <p:sp>
        <p:nvSpPr>
          <p:cNvPr id="55" name="Isosceles Triangle 54"/>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51"/>
                                        </p:tgtEl>
                                        <p:attrNameLst>
                                          <p:attrName>style.opacity</p:attrName>
                                        </p:attrNameLst>
                                      </p:cBhvr>
                                      <p:to>
                                        <p:strVal val="0.5"/>
                                      </p:to>
                                    </p:set>
                                    <p:animEffect filter="image" prLst="opacity: 0.5">
                                      <p:cBhvr rctx="IE">
                                        <p:cTn id="12" dur="indefinite"/>
                                        <p:tgtEl>
                                          <p:spTgt spid="51"/>
                                        </p:tgtEl>
                                      </p:cBhvr>
                                    </p:animEffect>
                                  </p:childTnLst>
                                </p:cTn>
                              </p:par>
                            </p:childTnLst>
                          </p:cTn>
                        </p:par>
                        <p:par>
                          <p:cTn id="13" fill="hold">
                            <p:stCondLst>
                              <p:cond delay="0"/>
                            </p:stCondLst>
                            <p:childTnLst>
                              <p:par>
                                <p:cTn id="14" presetID="2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52"/>
                                        </p:tgtEl>
                                        <p:attrNameLst>
                                          <p:attrName>style.opacity</p:attrName>
                                        </p:attrNameLst>
                                      </p:cBhvr>
                                      <p:to>
                                        <p:strVal val="0.5"/>
                                      </p:to>
                                    </p:set>
                                    <p:animEffect filter="image" prLst="opacity: 0.5">
                                      <p:cBhvr rctx="IE">
                                        <p:cTn id="21" dur="indefinite"/>
                                        <p:tgtEl>
                                          <p:spTgt spid="52"/>
                                        </p:tgtEl>
                                      </p:cBhvr>
                                    </p:animEffect>
                                  </p:childTnLst>
                                </p:cTn>
                              </p:par>
                            </p:childTnLst>
                          </p:cTn>
                        </p:par>
                        <p:par>
                          <p:cTn id="22" fill="hold">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1000"/>
                            </p:stCondLst>
                            <p:childTnLst>
                              <p:par>
                                <p:cTn id="34" presetID="23" presetClass="entr" presetSubtype="288" fill="hold" nodeType="afterEffect">
                                  <p:stCondLst>
                                    <p:cond delay="0"/>
                                  </p:stCondLst>
                                  <p:childTnLst>
                                    <p:set>
                                      <p:cBhvr>
                                        <p:cTn id="35" dur="1" fill="hold">
                                          <p:stCondLst>
                                            <p:cond delay="0"/>
                                          </p:stCondLst>
                                        </p:cTn>
                                        <p:tgtEl>
                                          <p:spTgt spid="4102"/>
                                        </p:tgtEl>
                                        <p:attrNameLst>
                                          <p:attrName>style.visibility</p:attrName>
                                        </p:attrNameLst>
                                      </p:cBhvr>
                                      <p:to>
                                        <p:strVal val="visible"/>
                                      </p:to>
                                    </p:set>
                                    <p:anim calcmode="lin" valueType="num">
                                      <p:cBhvr>
                                        <p:cTn id="36" dur="500" fill="hold"/>
                                        <p:tgtEl>
                                          <p:spTgt spid="4102"/>
                                        </p:tgtEl>
                                        <p:attrNameLst>
                                          <p:attrName>ppt_w</p:attrName>
                                        </p:attrNameLst>
                                      </p:cBhvr>
                                      <p:tavLst>
                                        <p:tav tm="0">
                                          <p:val>
                                            <p:strVal val="4/3*#ppt_w"/>
                                          </p:val>
                                        </p:tav>
                                        <p:tav tm="100000">
                                          <p:val>
                                            <p:strVal val="#ppt_w"/>
                                          </p:val>
                                        </p:tav>
                                      </p:tavLst>
                                    </p:anim>
                                    <p:anim calcmode="lin" valueType="num">
                                      <p:cBhvr>
                                        <p:cTn id="37" dur="500" fill="hold"/>
                                        <p:tgtEl>
                                          <p:spTgt spid="4102"/>
                                        </p:tgtEl>
                                        <p:attrNameLst>
                                          <p:attrName>ppt_h</p:attrName>
                                        </p:attrNameLst>
                                      </p:cBhvr>
                                      <p:tavLst>
                                        <p:tav tm="0">
                                          <p:val>
                                            <p:strVal val="4/3*#ppt_h"/>
                                          </p:val>
                                        </p:tav>
                                        <p:tav tm="100000">
                                          <p:val>
                                            <p:strVal val="#ppt_h"/>
                                          </p:val>
                                        </p:tav>
                                      </p:tavLst>
                                    </p:anim>
                                  </p:childTnLst>
                                </p:cTn>
                              </p:par>
                              <p:par>
                                <p:cTn id="38" presetID="23" presetClass="entr" presetSubtype="288"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strVal val="4/3*#ppt_w"/>
                                          </p:val>
                                        </p:tav>
                                        <p:tav tm="100000">
                                          <p:val>
                                            <p:strVal val="#ppt_w"/>
                                          </p:val>
                                        </p:tav>
                                      </p:tavLst>
                                    </p:anim>
                                    <p:anim calcmode="lin" valueType="num">
                                      <p:cBhvr>
                                        <p:cTn id="41" dur="500" fill="hold"/>
                                        <p:tgtEl>
                                          <p:spTgt spid="43"/>
                                        </p:tgtEl>
                                        <p:attrNameLst>
                                          <p:attrName>ppt_h</p:attrName>
                                        </p:attrNameLst>
                                      </p:cBhvr>
                                      <p:tavLst>
                                        <p:tav tm="0">
                                          <p:val>
                                            <p:strVal val="4/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mph" presetSubtype="0" grpId="1" nodeType="clickEffect">
                                  <p:stCondLst>
                                    <p:cond delay="0"/>
                                  </p:stCondLst>
                                  <p:childTnLst>
                                    <p:set>
                                      <p:cBhvr rctx="PPT">
                                        <p:cTn id="45" dur="indefinite"/>
                                        <p:tgtEl>
                                          <p:spTgt spid="54"/>
                                        </p:tgtEl>
                                        <p:attrNameLst>
                                          <p:attrName>style.opacity</p:attrName>
                                        </p:attrNameLst>
                                      </p:cBhvr>
                                      <p:to>
                                        <p:strVal val="0.5"/>
                                      </p:to>
                                    </p:set>
                                    <p:animEffect filter="image" prLst="opacity: 0.5">
                                      <p:cBhvr rctx="IE">
                                        <p:cTn id="46" dur="indefinite"/>
                                        <p:tgtEl>
                                          <p:spTgt spid="54"/>
                                        </p:tgtEl>
                                      </p:cBhvr>
                                    </p:animEffec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2" grpId="1" animBg="1"/>
      <p:bldP spid="54" grpId="0" animBg="1"/>
      <p:bldP spid="54" grpId="1"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 name="Freeform 94"/>
          <p:cNvSpPr/>
          <p:nvPr/>
        </p:nvSpPr>
        <p:spPr>
          <a:xfrm>
            <a:off x="1117600" y="3708400"/>
            <a:ext cx="6807200" cy="1930400"/>
          </a:xfrm>
          <a:custGeom>
            <a:avLst/>
            <a:gdLst>
              <a:gd name="connsiteX0" fmla="*/ 0 w 6807200"/>
              <a:gd name="connsiteY0" fmla="*/ 0 h 1752600"/>
              <a:gd name="connsiteX1" fmla="*/ 0 w 6807200"/>
              <a:gd name="connsiteY1" fmla="*/ 1752600 h 1752600"/>
              <a:gd name="connsiteX2" fmla="*/ 6807200 w 6807200"/>
              <a:gd name="connsiteY2" fmla="*/ 1752600 h 1752600"/>
              <a:gd name="connsiteX3" fmla="*/ 6794500 w 6807200"/>
              <a:gd name="connsiteY3" fmla="*/ 368300 h 1752600"/>
            </a:gdLst>
            <a:ahLst/>
            <a:cxnLst>
              <a:cxn ang="0">
                <a:pos x="connsiteX0" y="connsiteY0"/>
              </a:cxn>
              <a:cxn ang="0">
                <a:pos x="connsiteX1" y="connsiteY1"/>
              </a:cxn>
              <a:cxn ang="0">
                <a:pos x="connsiteX2" y="connsiteY2"/>
              </a:cxn>
              <a:cxn ang="0">
                <a:pos x="connsiteX3" y="connsiteY3"/>
              </a:cxn>
            </a:cxnLst>
            <a:rect l="l" t="t" r="r" b="b"/>
            <a:pathLst>
              <a:path w="6807200" h="1752600">
                <a:moveTo>
                  <a:pt x="0" y="0"/>
                </a:moveTo>
                <a:lnTo>
                  <a:pt x="0" y="1752600"/>
                </a:lnTo>
                <a:lnTo>
                  <a:pt x="6807200" y="1752600"/>
                </a:lnTo>
                <a:lnTo>
                  <a:pt x="6794500" y="368300"/>
                </a:lnTo>
              </a:path>
            </a:pathLst>
          </a:cu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1219200" y="3352800"/>
            <a:ext cx="1295400" cy="1588"/>
          </a:xfrm>
          <a:prstGeom prst="line">
            <a:avLst/>
          </a:prstGeom>
          <a:ln w="381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flipH="1">
            <a:off x="57156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defTabSz="914400">
              <a:spcBef>
                <a:spcPts val="0"/>
              </a:spcBef>
              <a:spcAft>
                <a:spcPts val="0"/>
              </a:spcAft>
            </a:pPr>
            <a:r>
              <a:rPr lang="pt-BR" sz="4400" b="0" i="0" spc="-150" smtClean="0">
                <a:effectLst>
                  <a:outerShdw blurRad="50800" dist="38100" dir="2700000" algn="tl">
                    <a:prstClr val="black">
                      <a:alpha val="40000"/>
                    </a:prstClr>
                  </a:outerShdw>
                </a:effectLst>
                <a:latin typeface="Segoe"/>
                <a:ea typeface="+mn-ea"/>
                <a:cs typeface="Arial"/>
              </a:rPr>
              <a:t>Aumentando</a:t>
            </a:r>
            <a:r>
              <a:rPr lang="pt-BR" sz="4400" b="0" i="0" spc="-150" smtClean="0">
                <a:effectLst>
                  <a:outerShdw blurRad="50800" dist="38100" dir="2700000" algn="tl">
                    <a:prstClr val="black">
                      <a:alpha val="40000"/>
                    </a:prstClr>
                  </a:outerShdw>
                </a:effectLst>
                <a:latin typeface="Segoe"/>
                <a:ea typeface="+mn-ea"/>
                <a:cs typeface="Arial"/>
              </a:rPr>
              <a:t> a </a:t>
            </a:r>
            <a:r>
              <a:rPr lang="pt-BR" sz="4400" b="0" i="0" spc="-150" smtClean="0">
                <a:effectLst>
                  <a:outerShdw blurRad="50800" dist="38100" dir="2700000" algn="tl">
                    <a:prstClr val="black">
                      <a:alpha val="40000"/>
                    </a:prstClr>
                  </a:outerShdw>
                </a:effectLst>
                <a:latin typeface="Segoe"/>
                <a:ea typeface="+mn-ea"/>
                <a:cs typeface="Arial"/>
              </a:rPr>
              <a:t>Disponibilidade</a:t>
            </a:r>
            <a:r>
              <a:rPr lang="pt-BR" sz="4400" b="0" i="0" spc="-150" smtClean="0">
                <a:effectLst>
                  <a:outerShdw blurRad="50800" dist="38100" dir="2700000" algn="tl">
                    <a:prstClr val="black">
                      <a:alpha val="40000"/>
                    </a:prstClr>
                  </a:outerShdw>
                </a:effectLst>
                <a:latin typeface="Segoe"/>
                <a:ea typeface="+mn-ea"/>
                <a:cs typeface="Arial"/>
              </a:rPr>
              <a:t/>
            </a:r>
            <a:br>
              <a:rPr lang="pt-BR" sz="4400" b="0" i="0" spc="-150" smtClean="0">
                <a:effectLst>
                  <a:outerShdw blurRad="50800" dist="38100" dir="2700000" algn="tl">
                    <a:prstClr val="black">
                      <a:alpha val="40000"/>
                    </a:prstClr>
                  </a:outerShdw>
                </a:effectLst>
                <a:latin typeface="Segoe"/>
                <a:ea typeface="+mn-ea"/>
                <a:cs typeface="Arial"/>
              </a:rPr>
            </a:br>
            <a:r>
              <a:rPr lang="pt-BR" sz="3600" smtClean="0">
                <a:effectLst>
                  <a:outerShdw blurRad="50800" dist="38100" dir="2700000" algn="tl">
                    <a:prstClr val="black">
                      <a:alpha val="40000"/>
                    </a:prstClr>
                  </a:outerShdw>
                </a:effectLst>
                <a:latin typeface="Segoe"/>
                <a:cs typeface="Arial"/>
              </a:rPr>
              <a:t> </a:t>
            </a:r>
            <a:r>
              <a:rPr lang="pt-BR" sz="3600" smtClean="0">
                <a:effectLst>
                  <a:outerShdw blurRad="50800" dist="38100" dir="2700000" algn="tl">
                    <a:prstClr val="black">
                      <a:alpha val="40000"/>
                    </a:prstClr>
                  </a:outerShdw>
                </a:effectLst>
                <a:latin typeface="Segoe"/>
                <a:cs typeface="Arial"/>
              </a:rPr>
              <a:t>Live </a:t>
            </a:r>
            <a:r>
              <a:rPr lang="pt-BR" sz="3600" smtClean="0">
                <a:effectLst>
                  <a:outerShdw blurRad="50800" dist="38100" dir="2700000" algn="tl">
                    <a:prstClr val="black">
                      <a:alpha val="40000"/>
                    </a:prstClr>
                  </a:outerShdw>
                </a:effectLst>
                <a:latin typeface="Segoe"/>
                <a:cs typeface="Arial"/>
              </a:rPr>
              <a:t>Migration</a:t>
            </a:r>
            <a:endParaRPr lang="pt-BR" sz="4000" b="0" i="0" spc="-150">
              <a:effectLst>
                <a:outerShdw blurRad="50800" dist="38100" dir="2700000" algn="tl">
                  <a:prstClr val="black">
                    <a:alpha val="40000"/>
                  </a:prstClr>
                </a:outerShdw>
              </a:effectLst>
              <a:latin typeface="Segoe"/>
              <a:ea typeface="+mn-ea"/>
              <a:cs typeface="Arial"/>
            </a:endParaRPr>
          </a:p>
        </p:txBody>
      </p:sp>
      <p:sp>
        <p:nvSpPr>
          <p:cNvPr id="102" name="Isosceles Triangle 101"/>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ectangle 102"/>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TextBox 30"/>
          <p:cNvSpPr txBox="1"/>
          <p:nvPr/>
        </p:nvSpPr>
        <p:spPr>
          <a:xfrm>
            <a:off x="1448424" y="3810000"/>
            <a:ext cx="1043503" cy="584775"/>
          </a:xfrm>
          <a:prstGeom prst="rect">
            <a:avLst/>
          </a:prstGeom>
          <a:noFill/>
        </p:spPr>
        <p:txBody>
          <a:bodyPr wrap="square" rtlCol="0">
            <a:spAutoFit/>
          </a:bodyPr>
          <a:lstStyle/>
          <a:p>
            <a:pPr algn="ctr">
              <a:buNone/>
            </a:pPr>
            <a:r>
              <a:rPr lang="en-US" sz="1600" b="0" i="0">
                <a:latin typeface="Arial"/>
                <a:ea typeface="+mn-ea"/>
                <a:cs typeface="Arial"/>
              </a:rPr>
              <a:t>Nó de</a:t>
            </a:r>
          </a:p>
          <a:p>
            <a:pPr algn="ctr">
              <a:buNone/>
            </a:pPr>
            <a:r>
              <a:rPr lang="en-US" sz="1600" b="0" i="0">
                <a:latin typeface="Arial"/>
                <a:ea typeface="+mn-ea"/>
                <a:cs typeface="Arial"/>
              </a:rPr>
              <a:t>Cluster 1</a:t>
            </a:r>
          </a:p>
        </p:txBody>
      </p:sp>
      <p:pic>
        <p:nvPicPr>
          <p:cNvPr id="57" name="Picture 5" descr="C:\Courses\Wadeware\2008\2008_05_28 40818 Enterprise Service Readiness\EventsDVD_FY07\Shapes and Graphics\Cylinder\MGX 06 Cyinders\MGX Cylinder LIGHT GREEN.png"/>
          <p:cNvPicPr>
            <a:picLocks noChangeAspect="1" noChangeArrowheads="1"/>
          </p:cNvPicPr>
          <p:nvPr/>
        </p:nvPicPr>
        <p:blipFill>
          <a:blip r:embed="rId4" cstate="print"/>
          <a:srcRect/>
          <a:stretch>
            <a:fillRect/>
          </a:stretch>
        </p:blipFill>
        <p:spPr bwMode="auto">
          <a:xfrm>
            <a:off x="4780608" y="4485000"/>
            <a:ext cx="933682" cy="611071"/>
          </a:xfrm>
          <a:prstGeom prst="rect">
            <a:avLst/>
          </a:prstGeom>
          <a:noFill/>
        </p:spPr>
      </p:pic>
      <p:sp>
        <p:nvSpPr>
          <p:cNvPr id="12" name="TextBox 11"/>
          <p:cNvSpPr txBox="1"/>
          <p:nvPr/>
        </p:nvSpPr>
        <p:spPr>
          <a:xfrm>
            <a:off x="4267200" y="5029200"/>
            <a:ext cx="1967646" cy="584775"/>
          </a:xfrm>
          <a:prstGeom prst="rect">
            <a:avLst/>
          </a:prstGeom>
          <a:noFill/>
        </p:spPr>
        <p:txBody>
          <a:bodyPr wrap="square" rtlCol="0">
            <a:spAutoFit/>
          </a:bodyPr>
          <a:lstStyle/>
          <a:p>
            <a:pPr algn="ctr">
              <a:buNone/>
            </a:pPr>
            <a:r>
              <a:rPr lang="en-US" sz="1600" b="0" i="0" dirty="0" err="1">
                <a:latin typeface="Segoe"/>
                <a:ea typeface="+mn-ea"/>
                <a:cs typeface="Arial"/>
              </a:rPr>
              <a:t>Armazenamento</a:t>
            </a:r>
            <a:r>
              <a:rPr lang="en-US" sz="1600" b="0" i="0" dirty="0">
                <a:latin typeface="Arial"/>
                <a:ea typeface="+mn-ea"/>
                <a:cs typeface="Arial"/>
              </a:rPr>
              <a:t> de </a:t>
            </a:r>
            <a:r>
              <a:rPr lang="en-US" sz="1600" b="0" i="0" dirty="0" err="1">
                <a:latin typeface="Arial"/>
                <a:ea typeface="+mn-ea"/>
                <a:cs typeface="Arial"/>
              </a:rPr>
              <a:t>Rede</a:t>
            </a:r>
            <a:r>
              <a:rPr lang="en-US" sz="1600" b="0" i="0" dirty="0">
                <a:latin typeface="Arial"/>
                <a:ea typeface="+mn-ea"/>
                <a:cs typeface="Arial"/>
              </a:rPr>
              <a:t> </a:t>
            </a:r>
          </a:p>
        </p:txBody>
      </p:sp>
      <p:sp>
        <p:nvSpPr>
          <p:cNvPr id="59" name="TextBox 58"/>
          <p:cNvSpPr txBox="1"/>
          <p:nvPr/>
        </p:nvSpPr>
        <p:spPr>
          <a:xfrm>
            <a:off x="7925424" y="3810000"/>
            <a:ext cx="1294776" cy="584775"/>
          </a:xfrm>
          <a:prstGeom prst="rect">
            <a:avLst/>
          </a:prstGeom>
          <a:noFill/>
        </p:spPr>
        <p:txBody>
          <a:bodyPr wrap="square" rtlCol="0">
            <a:spAutoFit/>
          </a:bodyPr>
          <a:lstStyle/>
          <a:p>
            <a:pPr algn="ctr">
              <a:buNone/>
            </a:pPr>
            <a:r>
              <a:rPr lang="en-US" sz="1600" b="0" i="0">
                <a:latin typeface="Arial"/>
                <a:ea typeface="+mn-ea"/>
                <a:cs typeface="Arial"/>
              </a:rPr>
              <a:t>Nó de</a:t>
            </a:r>
          </a:p>
          <a:p>
            <a:pPr algn="ctr">
              <a:buNone/>
            </a:pPr>
            <a:r>
              <a:rPr lang="en-US" sz="1600" b="0" i="0">
                <a:latin typeface="Arial"/>
                <a:ea typeface="+mn-ea"/>
                <a:cs typeface="Arial"/>
              </a:rPr>
              <a:t>Cluster 2</a:t>
            </a:r>
          </a:p>
        </p:txBody>
      </p:sp>
      <p:pic>
        <p:nvPicPr>
          <p:cNvPr id="60" name="Picture 2" descr="C:\Courses\Windows Vista Illustration Icons\Server.png"/>
          <p:cNvPicPr>
            <a:picLocks noChangeAspect="1" noChangeArrowheads="1"/>
          </p:cNvPicPr>
          <p:nvPr/>
        </p:nvPicPr>
        <p:blipFill>
          <a:blip r:embed="rId5" cstate="print"/>
          <a:srcRect/>
          <a:stretch>
            <a:fillRect/>
          </a:stretch>
        </p:blipFill>
        <p:spPr bwMode="auto">
          <a:xfrm flipH="1">
            <a:off x="7143842" y="2853456"/>
            <a:ext cx="1010182" cy="1382353"/>
          </a:xfrm>
          <a:prstGeom prst="rect">
            <a:avLst/>
          </a:prstGeom>
          <a:noFill/>
        </p:spPr>
      </p:pic>
      <p:sp>
        <p:nvSpPr>
          <p:cNvPr id="34" name="Freeform 33"/>
          <p:cNvSpPr/>
          <p:nvPr/>
        </p:nvSpPr>
        <p:spPr>
          <a:xfrm>
            <a:off x="2896224" y="4038600"/>
            <a:ext cx="1905000" cy="818077"/>
          </a:xfrm>
          <a:custGeom>
            <a:avLst/>
            <a:gdLst>
              <a:gd name="connsiteX0" fmla="*/ 0 w 2228850"/>
              <a:gd name="connsiteY0" fmla="*/ 0 h 514350"/>
              <a:gd name="connsiteX1" fmla="*/ 0 w 2228850"/>
              <a:gd name="connsiteY1" fmla="*/ 514350 h 514350"/>
              <a:gd name="connsiteX2" fmla="*/ 2228850 w 2228850"/>
              <a:gd name="connsiteY2" fmla="*/ 514350 h 514350"/>
              <a:gd name="connsiteX3" fmla="*/ 2228850 w 222885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228850" h="514350">
                <a:moveTo>
                  <a:pt x="0" y="0"/>
                </a:moveTo>
                <a:lnTo>
                  <a:pt x="0" y="514350"/>
                </a:lnTo>
                <a:lnTo>
                  <a:pt x="2228850" y="514350"/>
                </a:lnTo>
                <a:lnTo>
                  <a:pt x="2228850" y="514350"/>
                </a:lnTo>
              </a:path>
            </a:pathLst>
          </a:custGeom>
          <a:ln w="38100">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descr="C:\Courses\Windows Vista Illustration Icons\Server.png"/>
          <p:cNvPicPr>
            <a:picLocks noChangeAspect="1" noChangeArrowheads="1"/>
          </p:cNvPicPr>
          <p:nvPr/>
        </p:nvPicPr>
        <p:blipFill>
          <a:blip r:embed="rId5" cstate="print"/>
          <a:srcRect/>
          <a:stretch>
            <a:fillRect/>
          </a:stretch>
        </p:blipFill>
        <p:spPr bwMode="auto">
          <a:xfrm>
            <a:off x="2373707" y="2853456"/>
            <a:ext cx="1010182" cy="1382353"/>
          </a:xfrm>
          <a:prstGeom prst="rect">
            <a:avLst/>
          </a:prstGeom>
          <a:noFill/>
        </p:spPr>
      </p:pic>
      <p:pic>
        <p:nvPicPr>
          <p:cNvPr id="61" name="Picture 3" descr="C:\Courses\Windows Vista Illustration Icons\VPN.png"/>
          <p:cNvPicPr>
            <a:picLocks noChangeAspect="1" noChangeArrowheads="1"/>
          </p:cNvPicPr>
          <p:nvPr/>
        </p:nvPicPr>
        <p:blipFill>
          <a:blip r:embed="rId6" cstate="print"/>
          <a:srcRect/>
          <a:stretch>
            <a:fillRect/>
          </a:stretch>
        </p:blipFill>
        <p:spPr bwMode="auto">
          <a:xfrm>
            <a:off x="3061459"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9" name="Right Arrow 38"/>
          <p:cNvSpPr/>
          <p:nvPr/>
        </p:nvSpPr>
        <p:spPr bwMode="auto">
          <a:xfrm>
            <a:off x="3734424"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n-US" sz="2000" b="1" i="0">
                <a:solidFill>
                  <a:srgbClr val="FFFFFF"/>
                </a:solidFill>
                <a:effectLst>
                  <a:outerShdw blurRad="38100" dist="38100" dir="2700000" algn="tl">
                    <a:srgbClr val="000000">
                      <a:alpha val="43137"/>
                    </a:srgbClr>
                  </a:outerShdw>
                </a:effectLst>
                <a:latin typeface="Segoe"/>
                <a:ea typeface="+mn-ea"/>
                <a:cs typeface="Arial"/>
              </a:rPr>
              <a:t>Dados de Configuração</a:t>
            </a:r>
          </a:p>
        </p:txBody>
      </p:sp>
      <p:sp>
        <p:nvSpPr>
          <p:cNvPr id="29" name="TextBox 28"/>
          <p:cNvSpPr txBox="1"/>
          <p:nvPr/>
        </p:nvSpPr>
        <p:spPr>
          <a:xfrm>
            <a:off x="3260419" y="1777425"/>
            <a:ext cx="1312205" cy="584775"/>
          </a:xfrm>
          <a:prstGeom prst="rect">
            <a:avLst/>
          </a:prstGeom>
          <a:noFill/>
        </p:spPr>
        <p:txBody>
          <a:bodyPr wrap="square" rtlCol="0">
            <a:spAutoFit/>
          </a:bodyPr>
          <a:lstStyle/>
          <a:p>
            <a:pPr algn="ctr">
              <a:buNone/>
            </a:pPr>
            <a:r>
              <a:rPr lang="en-US" sz="1600" b="0" i="0">
                <a:latin typeface="Arial"/>
                <a:ea typeface="+mn-ea"/>
                <a:cs typeface="Arial"/>
              </a:rPr>
              <a:t>Máquina Virtual </a:t>
            </a:r>
          </a:p>
        </p:txBody>
      </p:sp>
      <p:sp>
        <p:nvSpPr>
          <p:cNvPr id="58" name="Right Arrow 57"/>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n-US" sz="2000" b="1" i="0">
                <a:solidFill>
                  <a:srgbClr val="FFFFFF"/>
                </a:solidFill>
                <a:effectLst>
                  <a:outerShdw blurRad="38100" dist="38100" dir="2700000" algn="tl">
                    <a:srgbClr val="000000">
                      <a:alpha val="43137"/>
                    </a:srgbClr>
                  </a:outerShdw>
                </a:effectLst>
                <a:latin typeface="Segoe"/>
                <a:ea typeface="+mn-ea"/>
                <a:cs typeface="Arial"/>
              </a:rPr>
              <a:t>Conteúdo de Memória</a:t>
            </a:r>
          </a:p>
        </p:txBody>
      </p:sp>
      <p:sp>
        <p:nvSpPr>
          <p:cNvPr id="22" name="TextBox 21"/>
          <p:cNvSpPr txBox="1"/>
          <p:nvPr/>
        </p:nvSpPr>
        <p:spPr>
          <a:xfrm>
            <a:off x="5562600" y="4114800"/>
            <a:ext cx="636004" cy="338554"/>
          </a:xfrm>
          <a:prstGeom prst="rect">
            <a:avLst/>
          </a:prstGeom>
          <a:noFill/>
        </p:spPr>
        <p:txBody>
          <a:bodyPr wrap="square" rtlCol="0">
            <a:spAutoFit/>
          </a:bodyPr>
          <a:lstStyle/>
          <a:p>
            <a:pPr algn="ctr">
              <a:buNone/>
            </a:pPr>
            <a:r>
              <a:rPr lang="en-US" sz="1600" b="0" i="0">
                <a:latin typeface="Segoe"/>
                <a:ea typeface="+mn-ea"/>
                <a:cs typeface="Arial"/>
              </a:rPr>
              <a:t>VHD</a:t>
            </a:r>
          </a:p>
        </p:txBody>
      </p:sp>
      <p:pic>
        <p:nvPicPr>
          <p:cNvPr id="1026" name="Picture 2" descr="C:\Courses\Icons Windows Vista\imageres.dll_I0020_0409.png"/>
          <p:cNvPicPr>
            <a:picLocks noChangeAspect="1" noChangeArrowheads="1"/>
          </p:cNvPicPr>
          <p:nvPr/>
        </p:nvPicPr>
        <p:blipFill>
          <a:blip r:embed="rId7" cstate="print"/>
          <a:srcRect/>
          <a:stretch>
            <a:fillRect/>
          </a:stretch>
        </p:blipFill>
        <p:spPr bwMode="auto">
          <a:xfrm>
            <a:off x="5068954" y="3962400"/>
            <a:ext cx="875271" cy="875270"/>
          </a:xfrm>
          <a:prstGeom prst="rect">
            <a:avLst/>
          </a:prstGeom>
          <a:noFill/>
        </p:spPr>
      </p:pic>
      <p:sp>
        <p:nvSpPr>
          <p:cNvPr id="63" name="Right Arrow 62"/>
          <p:cNvSpPr/>
          <p:nvPr/>
        </p:nvSpPr>
        <p:spPr bwMode="auto">
          <a:xfrm>
            <a:off x="3733800" y="3352800"/>
            <a:ext cx="3200400" cy="685800"/>
          </a:xfrm>
          <a:prstGeom prst="rightArrow">
            <a:avLst>
              <a:gd name="adj1" fmla="val 50000"/>
              <a:gd name="adj2" fmla="val 780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n-US" sz="2000" b="1" i="0">
                <a:solidFill>
                  <a:srgbClr val="FFFFFF"/>
                </a:solidFill>
                <a:effectLst>
                  <a:outerShdw blurRad="38100" dist="38100" dir="2700000" algn="tl">
                    <a:srgbClr val="000000">
                      <a:alpha val="43137"/>
                    </a:srgbClr>
                  </a:outerShdw>
                </a:effectLst>
                <a:latin typeface="Segoe"/>
                <a:ea typeface="+mn-ea"/>
                <a:cs typeface="Arial"/>
              </a:rPr>
              <a:t>Sincronização de Memória</a:t>
            </a:r>
          </a:p>
        </p:txBody>
      </p:sp>
      <p:pic>
        <p:nvPicPr>
          <p:cNvPr id="67" name="Picture 3" descr="C:\Courses\Windows Vista Illustration Icons\VPN.png"/>
          <p:cNvPicPr>
            <a:picLocks noChangeAspect="1" noChangeArrowheads="1"/>
          </p:cNvPicPr>
          <p:nvPr/>
        </p:nvPicPr>
        <p:blipFill>
          <a:blip r:embed="rId6" cstate="print"/>
          <a:srcRect/>
          <a:stretch>
            <a:fillRect/>
          </a:stretch>
        </p:blipFill>
        <p:spPr bwMode="auto">
          <a:xfrm flipH="1">
            <a:off x="6563584" y="2310825"/>
            <a:ext cx="855499" cy="1196765"/>
          </a:xfrm>
          <a:prstGeom prst="rect">
            <a:avLst/>
          </a:prstGeom>
          <a:ln>
            <a:noFill/>
          </a:ln>
          <a:effectLst>
            <a:outerShdw blurRad="330200" dir="13560000" sx="118000" sy="118000" algn="ctr" rotWithShape="0">
              <a:schemeClr val="accent4">
                <a:alpha val="77000"/>
              </a:schemeClr>
            </a:outerShdw>
          </a:effectLst>
        </p:spPr>
      </p:pic>
      <p:sp>
        <p:nvSpPr>
          <p:cNvPr id="35" name="TextBox 34"/>
          <p:cNvSpPr txBox="1"/>
          <p:nvPr/>
        </p:nvSpPr>
        <p:spPr>
          <a:xfrm>
            <a:off x="6172824" y="1777425"/>
            <a:ext cx="1312205" cy="584775"/>
          </a:xfrm>
          <a:prstGeom prst="rect">
            <a:avLst/>
          </a:prstGeom>
          <a:noFill/>
        </p:spPr>
        <p:txBody>
          <a:bodyPr wrap="square" rtlCol="0">
            <a:spAutoFit/>
          </a:bodyPr>
          <a:lstStyle/>
          <a:p>
            <a:pPr algn="ctr">
              <a:buNone/>
            </a:pPr>
            <a:r>
              <a:rPr lang="en-US" sz="1600" b="0" i="0">
                <a:latin typeface="Arial"/>
                <a:ea typeface="+mn-ea"/>
                <a:cs typeface="Arial"/>
              </a:rPr>
              <a:t>Máquina Virtual </a:t>
            </a:r>
          </a:p>
        </p:txBody>
      </p:sp>
      <p:grpSp>
        <p:nvGrpSpPr>
          <p:cNvPr id="43" name="Group 42"/>
          <p:cNvGrpSpPr/>
          <p:nvPr/>
        </p:nvGrpSpPr>
        <p:grpSpPr>
          <a:xfrm>
            <a:off x="76200" y="2743200"/>
            <a:ext cx="1524000" cy="1240276"/>
            <a:chOff x="1981200" y="3048000"/>
            <a:chExt cx="3581400" cy="2914649"/>
          </a:xfrm>
        </p:grpSpPr>
        <p:pic>
          <p:nvPicPr>
            <p:cNvPr id="1031" name="Picture 7" descr="C:\Courses\Icons Windows Vista\Computer_monitor.png"/>
            <p:cNvPicPr>
              <a:picLocks noChangeAspect="1" noChangeArrowheads="1"/>
            </p:cNvPicPr>
            <p:nvPr/>
          </p:nvPicPr>
          <p:blipFill>
            <a:blip r:embed="rId8"/>
            <a:srcRect/>
            <a:stretch>
              <a:fillRect/>
            </a:stretch>
          </p:blipFill>
          <p:spPr bwMode="auto">
            <a:xfrm>
              <a:off x="3124200" y="3048000"/>
              <a:ext cx="2438400" cy="2501900"/>
            </a:xfrm>
            <a:prstGeom prst="rect">
              <a:avLst/>
            </a:prstGeom>
            <a:noFill/>
          </p:spPr>
        </p:pic>
        <p:pic>
          <p:nvPicPr>
            <p:cNvPr id="1032" name="Picture 8" descr="C:\Courses\Icons Windows Vista\User_green.png"/>
            <p:cNvPicPr>
              <a:picLocks noChangeAspect="1" noChangeArrowheads="1"/>
            </p:cNvPicPr>
            <p:nvPr/>
          </p:nvPicPr>
          <p:blipFill>
            <a:blip r:embed="rId9"/>
            <a:srcRect/>
            <a:stretch>
              <a:fillRect/>
            </a:stretch>
          </p:blipFill>
          <p:spPr bwMode="auto">
            <a:xfrm flipH="1">
              <a:off x="1981200" y="3644300"/>
              <a:ext cx="1905000" cy="2318349"/>
            </a:xfrm>
            <a:prstGeom prst="rect">
              <a:avLst/>
            </a:prstGeom>
            <a:noFill/>
          </p:spPr>
        </p:pic>
      </p:grpSp>
      <p:pic>
        <p:nvPicPr>
          <p:cNvPr id="1033" name="Picture 9" descr="C:\Courses\Icons Windows Vista\Application.png"/>
          <p:cNvPicPr>
            <a:picLocks noChangeAspect="1" noChangeArrowheads="1"/>
          </p:cNvPicPr>
          <p:nvPr/>
        </p:nvPicPr>
        <p:blipFill>
          <a:blip r:embed="rId10"/>
          <a:srcRect/>
          <a:stretch>
            <a:fillRect/>
          </a:stretch>
        </p:blipFill>
        <p:spPr bwMode="auto">
          <a:xfrm>
            <a:off x="990600" y="2667000"/>
            <a:ext cx="691243" cy="571500"/>
          </a:xfrm>
          <a:prstGeom prst="rect">
            <a:avLst/>
          </a:prstGeom>
          <a:noFill/>
        </p:spPr>
      </p:pic>
      <p:grpSp>
        <p:nvGrpSpPr>
          <p:cNvPr id="92" name="Group 91"/>
          <p:cNvGrpSpPr/>
          <p:nvPr/>
        </p:nvGrpSpPr>
        <p:grpSpPr>
          <a:xfrm>
            <a:off x="3895725" y="2743200"/>
            <a:ext cx="2667000" cy="140368"/>
            <a:chOff x="3733800" y="1524000"/>
            <a:chExt cx="2895600" cy="152400"/>
          </a:xfrm>
        </p:grpSpPr>
        <p:sp>
          <p:nvSpPr>
            <p:cNvPr id="79" name="Oval 78"/>
            <p:cNvSpPr/>
            <p:nvPr/>
          </p:nvSpPr>
          <p:spPr bwMode="auto">
            <a:xfrm>
              <a:off x="3733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Oval 79"/>
            <p:cNvSpPr/>
            <p:nvPr/>
          </p:nvSpPr>
          <p:spPr bwMode="auto">
            <a:xfrm>
              <a:off x="3962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Oval 80"/>
            <p:cNvSpPr/>
            <p:nvPr/>
          </p:nvSpPr>
          <p:spPr bwMode="auto">
            <a:xfrm>
              <a:off x="4191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Oval 81"/>
            <p:cNvSpPr/>
            <p:nvPr/>
          </p:nvSpPr>
          <p:spPr bwMode="auto">
            <a:xfrm>
              <a:off x="4419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Oval 82"/>
            <p:cNvSpPr/>
            <p:nvPr/>
          </p:nvSpPr>
          <p:spPr bwMode="auto">
            <a:xfrm>
              <a:off x="4648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Oval 83"/>
            <p:cNvSpPr/>
            <p:nvPr/>
          </p:nvSpPr>
          <p:spPr bwMode="auto">
            <a:xfrm>
              <a:off x="4876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Oval 84"/>
            <p:cNvSpPr/>
            <p:nvPr/>
          </p:nvSpPr>
          <p:spPr bwMode="auto">
            <a:xfrm>
              <a:off x="5105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6" name="Oval 85"/>
            <p:cNvSpPr/>
            <p:nvPr/>
          </p:nvSpPr>
          <p:spPr bwMode="auto">
            <a:xfrm>
              <a:off x="5334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7" name="Oval 86"/>
            <p:cNvSpPr/>
            <p:nvPr/>
          </p:nvSpPr>
          <p:spPr bwMode="auto">
            <a:xfrm>
              <a:off x="55626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8" name="Oval 87"/>
            <p:cNvSpPr/>
            <p:nvPr/>
          </p:nvSpPr>
          <p:spPr bwMode="auto">
            <a:xfrm>
              <a:off x="57912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88"/>
            <p:cNvSpPr/>
            <p:nvPr/>
          </p:nvSpPr>
          <p:spPr bwMode="auto">
            <a:xfrm>
              <a:off x="60198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62484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Oval 90"/>
            <p:cNvSpPr/>
            <p:nvPr/>
          </p:nvSpPr>
          <p:spPr bwMode="auto">
            <a:xfrm>
              <a:off x="6477000" y="1524000"/>
              <a:ext cx="152400" cy="1524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8" name="Picture 3" descr="C:\Courses\Icons Windows Vista\imageres.dll_I0022_0409.png"/>
          <p:cNvPicPr>
            <a:picLocks noChangeAspect="1" noChangeArrowheads="1"/>
          </p:cNvPicPr>
          <p:nvPr/>
        </p:nvPicPr>
        <p:blipFill>
          <a:blip r:embed="rId11" cstate="print"/>
          <a:srcRect/>
          <a:stretch>
            <a:fillRect/>
          </a:stretch>
        </p:blipFill>
        <p:spPr bwMode="auto">
          <a:xfrm>
            <a:off x="3200400" y="2514600"/>
            <a:ext cx="667376" cy="667376"/>
          </a:xfrm>
          <a:prstGeom prst="rect">
            <a:avLst/>
          </a:prstGeom>
          <a:noFill/>
        </p:spPr>
      </p:pic>
      <p:pic>
        <p:nvPicPr>
          <p:cNvPr id="1027" name="Picture 3" descr="C:\Courses\Icons Windows Vista\imageres.dll_I0022_0409.png"/>
          <p:cNvPicPr>
            <a:picLocks noChangeAspect="1" noChangeArrowheads="1"/>
          </p:cNvPicPr>
          <p:nvPr/>
        </p:nvPicPr>
        <p:blipFill>
          <a:blip r:embed="rId11" cstate="print"/>
          <a:srcRect/>
          <a:stretch>
            <a:fillRect/>
          </a:stretch>
        </p:blipFill>
        <p:spPr bwMode="auto">
          <a:xfrm>
            <a:off x="3200400" y="2514600"/>
            <a:ext cx="667376" cy="667376"/>
          </a:xfrm>
          <a:prstGeom prst="rect">
            <a:avLst/>
          </a:prstGeom>
          <a:noFill/>
        </p:spPr>
      </p:pic>
      <p:pic>
        <p:nvPicPr>
          <p:cNvPr id="93" name="Picture 9" descr="C:\Courses\Icons Windows Vista\Application.png"/>
          <p:cNvPicPr>
            <a:picLocks noChangeAspect="1" noChangeArrowheads="1"/>
          </p:cNvPicPr>
          <p:nvPr/>
        </p:nvPicPr>
        <p:blipFill>
          <a:blip r:embed="rId10"/>
          <a:srcRect/>
          <a:stretch>
            <a:fillRect/>
          </a:stretch>
        </p:blipFill>
        <p:spPr bwMode="auto">
          <a:xfrm>
            <a:off x="2438400" y="3429000"/>
            <a:ext cx="691243" cy="571500"/>
          </a:xfrm>
          <a:prstGeom prst="rect">
            <a:avLst/>
          </a:prstGeom>
          <a:noFill/>
        </p:spPr>
      </p:pic>
      <p:pic>
        <p:nvPicPr>
          <p:cNvPr id="96" name="Picture 9" descr="C:\Courses\Icons Windows Vista\Application.png"/>
          <p:cNvPicPr>
            <a:picLocks noChangeAspect="1" noChangeArrowheads="1"/>
          </p:cNvPicPr>
          <p:nvPr/>
        </p:nvPicPr>
        <p:blipFill>
          <a:blip r:embed="rId10"/>
          <a:srcRect/>
          <a:stretch>
            <a:fillRect/>
          </a:stretch>
        </p:blipFill>
        <p:spPr bwMode="auto">
          <a:xfrm>
            <a:off x="7391400" y="3429000"/>
            <a:ext cx="691243" cy="571500"/>
          </a:xfrm>
          <a:prstGeom prst="rect">
            <a:avLst/>
          </a:prstGeom>
          <a:noFill/>
        </p:spPr>
      </p:pic>
      <p:sp>
        <p:nvSpPr>
          <p:cNvPr id="97" name="TextBox 96"/>
          <p:cNvSpPr txBox="1"/>
          <p:nvPr/>
        </p:nvSpPr>
        <p:spPr>
          <a:xfrm>
            <a:off x="228600" y="3962400"/>
            <a:ext cx="685800" cy="338554"/>
          </a:xfrm>
          <a:prstGeom prst="rect">
            <a:avLst/>
          </a:prstGeom>
          <a:noFill/>
        </p:spPr>
        <p:txBody>
          <a:bodyPr wrap="square" rtlCol="0">
            <a:spAutoFit/>
          </a:bodyPr>
          <a:lstStyle/>
          <a:p>
            <a:pPr algn="ctr">
              <a:buNone/>
            </a:pPr>
            <a:r>
              <a:rPr lang="en-US" sz="1600" b="0" i="0">
                <a:latin typeface="Arial"/>
                <a:ea typeface="+mn-ea"/>
                <a:cs typeface="Arial"/>
              </a:rPr>
              <a:t>Usuário</a:t>
            </a:r>
          </a:p>
        </p:txBody>
      </p:sp>
      <p:pic>
        <p:nvPicPr>
          <p:cNvPr id="2050" name="Picture 2" descr="C:\Courses\Icon Library\Sync.png"/>
          <p:cNvPicPr>
            <a:picLocks noChangeAspect="1" noChangeArrowheads="1"/>
          </p:cNvPicPr>
          <p:nvPr/>
        </p:nvPicPr>
        <p:blipFill>
          <a:blip r:embed="rId12" cstate="print"/>
          <a:srcRect/>
          <a:stretch>
            <a:fillRect/>
          </a:stretch>
        </p:blipFill>
        <p:spPr bwMode="auto">
          <a:xfrm>
            <a:off x="4800600" y="2438400"/>
            <a:ext cx="685800" cy="6858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1000"/>
                            </p:stCondLst>
                            <p:childTnLst>
                              <p:par>
                                <p:cTn id="25" presetID="63" presetClass="path" presetSubtype="0" accel="50000" decel="50000" fill="hold" nodeType="afterEffect">
                                  <p:stCondLst>
                                    <p:cond delay="0"/>
                                  </p:stCondLst>
                                  <p:childTnLst>
                                    <p:animMotion origin="layout" path="M 5E-6 2.22222E-6 L 0.38021 2.22222E-6 " pathEditMode="relative" rAng="0" ptsTypes="AA">
                                      <p:cBhvr>
                                        <p:cTn id="26" dur="1000" fill="hold"/>
                                        <p:tgtEl>
                                          <p:spTgt spid="1027"/>
                                        </p:tgtEl>
                                        <p:attrNameLst>
                                          <p:attrName>ppt_x</p:attrName>
                                          <p:attrName>ppt_y</p:attrName>
                                        </p:attrNameLst>
                                      </p:cBhvr>
                                      <p:rCtr x="190" y="0"/>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par>
                                <p:cTn id="40" presetID="22" presetClass="entr" presetSubtype="8"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left)">
                                      <p:cBhvr>
                                        <p:cTn id="42" dur="500"/>
                                        <p:tgtEl>
                                          <p:spTgt spid="92"/>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right)">
                                      <p:cBhvr>
                                        <p:cTn id="46" dur="500"/>
                                        <p:tgtEl>
                                          <p:spTgt spid="92"/>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2500"/>
                            </p:stCondLst>
                            <p:childTnLst>
                              <p:par>
                                <p:cTn id="52" presetID="22" presetClass="entr" presetSubtype="2"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right)">
                                      <p:cBhvr>
                                        <p:cTn id="54" dur="500"/>
                                        <p:tgtEl>
                                          <p:spTgt spid="92"/>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left)">
                                      <p:cBhvr>
                                        <p:cTn id="58" dur="500"/>
                                        <p:tgtEl>
                                          <p:spTgt spid="92"/>
                                        </p:tgtEl>
                                      </p:cBhvr>
                                    </p:animEffect>
                                  </p:childTnLst>
                                </p:cTn>
                              </p:par>
                            </p:childTnLst>
                          </p:cTn>
                        </p:par>
                        <p:par>
                          <p:cTn id="59" fill="hold">
                            <p:stCondLst>
                              <p:cond delay="3500"/>
                            </p:stCondLst>
                            <p:childTnLst>
                              <p:par>
                                <p:cTn id="60" presetID="22" presetClass="entr" presetSubtype="2"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right)">
                                      <p:cBhvr>
                                        <p:cTn id="62" dur="500"/>
                                        <p:tgtEl>
                                          <p:spTgt spid="9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45"/>
                                        </p:tgtEl>
                                      </p:cBhvr>
                                    </p:animEffect>
                                    <p:set>
                                      <p:cBhvr>
                                        <p:cTn id="67" dur="1" fill="hold">
                                          <p:stCondLst>
                                            <p:cond delay="999"/>
                                          </p:stCondLst>
                                        </p:cTn>
                                        <p:tgtEl>
                                          <p:spTgt spid="45"/>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2050"/>
                                        </p:tgtEl>
                                      </p:cBhvr>
                                    </p:animEffect>
                                    <p:set>
                                      <p:cBhvr>
                                        <p:cTn id="71" dur="1" fill="hold">
                                          <p:stCondLst>
                                            <p:cond delay="499"/>
                                          </p:stCondLst>
                                        </p:cTn>
                                        <p:tgtEl>
                                          <p:spTgt spid="205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93"/>
                                        </p:tgtEl>
                                      </p:cBhvr>
                                    </p:animEffect>
                                    <p:set>
                                      <p:cBhvr>
                                        <p:cTn id="74" dur="1" fill="hold">
                                          <p:stCondLst>
                                            <p:cond delay="499"/>
                                          </p:stCondLst>
                                        </p:cTn>
                                        <p:tgtEl>
                                          <p:spTgt spid="9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92"/>
                                        </p:tgtEl>
                                      </p:cBhvr>
                                    </p:animEffect>
                                    <p:set>
                                      <p:cBhvr>
                                        <p:cTn id="77" dur="1" fill="hold">
                                          <p:stCondLst>
                                            <p:cond delay="499"/>
                                          </p:stCondLst>
                                        </p:cTn>
                                        <p:tgtEl>
                                          <p:spTgt spid="9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left)">
                                      <p:cBhvr>
                                        <p:cTn id="84" dur="500"/>
                                        <p:tgtEl>
                                          <p:spTgt spid="95"/>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500"/>
                                        <p:tgtEl>
                                          <p:spTgt spid="96"/>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3" grpId="0" animBg="1"/>
      <p:bldP spid="39" grpId="0" animBg="1"/>
      <p:bldP spid="39" grpId="1" animBg="1"/>
      <p:bldP spid="58" grpId="0" animBg="1"/>
      <p:bldP spid="58" grpId="1" animBg="1"/>
      <p:bldP spid="63" grpId="0" animBg="1"/>
      <p:bldP spid="63" grpId="1" animBg="1"/>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Serviços para a Área de Trabalho Virtual</a:t>
            </a:r>
          </a:p>
        </p:txBody>
      </p:sp>
      <p:sp>
        <p:nvSpPr>
          <p:cNvPr id="3" name="Text Placeholder 2"/>
          <p:cNvSpPr>
            <a:spLocks noGrp="1"/>
          </p:cNvSpPr>
          <p:nvPr>
            <p:ph type="body" sz="quarter" idx="10"/>
          </p:nvPr>
        </p:nvSpPr>
        <p:spPr>
          <a:xfrm>
            <a:off x="381000" y="1752600"/>
            <a:ext cx="8382000" cy="3656386"/>
          </a:xfrm>
        </p:spPr>
        <p:txBody>
          <a:bodyPr/>
          <a:lstStyle/>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RDS estendido para incluir </a:t>
            </a:r>
            <a:r>
              <a:rPr lang="pt-BR" sz="2800" b="0" i="0" smtClean="0">
                <a:solidFill>
                  <a:srgbClr val="000000"/>
                </a:solidFill>
                <a:latin typeface="Segoe"/>
                <a:ea typeface="+mn-ea"/>
                <a:cs typeface="+mn-cs"/>
              </a:rPr>
              <a:t>VDI</a:t>
            </a:r>
            <a:endParaRPr lang="pt-BR" sz="28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Publicação e acesso </a:t>
            </a:r>
            <a:r>
              <a:rPr lang="pt-BR" sz="2800" b="0" i="0" smtClean="0">
                <a:solidFill>
                  <a:srgbClr val="000000"/>
                </a:solidFill>
                <a:latin typeface="Segoe"/>
                <a:ea typeface="+mn-ea"/>
                <a:cs typeface="+mn-cs"/>
              </a:rPr>
              <a:t>simplificados</a:t>
            </a:r>
            <a:endParaRPr lang="pt-BR" sz="28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Suporte para clientes gerenciados e não </a:t>
            </a:r>
            <a:r>
              <a:rPr lang="pt-BR" sz="2800" b="0" i="0" smtClean="0">
                <a:solidFill>
                  <a:srgbClr val="000000"/>
                </a:solidFill>
                <a:latin typeface="Segoe"/>
                <a:ea typeface="+mn-ea"/>
                <a:cs typeface="+mn-cs"/>
              </a:rPr>
              <a:t>gerenciados</a:t>
            </a:r>
            <a:endParaRPr lang="pt-BR" sz="28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Integração profunda com Windows </a:t>
            </a:r>
            <a:r>
              <a:rPr lang="pt-BR" sz="2800" b="0" i="0" smtClean="0">
                <a:solidFill>
                  <a:srgbClr val="000000"/>
                </a:solidFill>
                <a:latin typeface="Segoe"/>
                <a:ea typeface="+mn-ea"/>
                <a:cs typeface="+mn-cs"/>
              </a:rPr>
              <a:t>7</a:t>
            </a:r>
            <a:endParaRPr lang="pt-BR" sz="28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400" b="0" i="0" smtClean="0">
                <a:solidFill>
                  <a:srgbClr val="000000"/>
                </a:solidFill>
                <a:latin typeface="Segoe"/>
                <a:ea typeface="+mn-ea"/>
                <a:cs typeface="+mn-cs"/>
              </a:rPr>
              <a:t>‘Feeds’</a:t>
            </a:r>
            <a:endParaRPr lang="pt-BR" sz="24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400" b="0" i="0" smtClean="0">
                <a:solidFill>
                  <a:srgbClr val="000000"/>
                </a:solidFill>
                <a:latin typeface="Segoe"/>
                <a:ea typeface="+mn-ea"/>
                <a:cs typeface="+mn-cs"/>
              </a:rPr>
              <a:t>Menu </a:t>
            </a:r>
            <a:r>
              <a:rPr lang="pt-BR" sz="2400" b="0" i="0" smtClean="0">
                <a:solidFill>
                  <a:srgbClr val="000000"/>
                </a:solidFill>
                <a:latin typeface="Segoe"/>
                <a:ea typeface="+mn-ea"/>
                <a:cs typeface="+mn-cs"/>
              </a:rPr>
              <a:t>Iniciar</a:t>
            </a:r>
            <a:r>
              <a:rPr lang="pt-BR" sz="2400" b="0" i="0" smtClean="0">
                <a:solidFill>
                  <a:srgbClr val="000000"/>
                </a:solidFill>
                <a:latin typeface="Segoe"/>
                <a:ea typeface="+mn-ea"/>
                <a:cs typeface="+mn-cs"/>
              </a:rPr>
              <a:t>, bandeja do sistema e painel de </a:t>
            </a:r>
            <a:r>
              <a:rPr lang="pt-BR" sz="2400" b="0" i="0" smtClean="0">
                <a:solidFill>
                  <a:srgbClr val="000000"/>
                </a:solidFill>
                <a:latin typeface="Segoe"/>
                <a:ea typeface="+mn-ea"/>
                <a:cs typeface="+mn-cs"/>
              </a:rPr>
              <a:t>controle</a:t>
            </a:r>
            <a:endParaRPr lang="pt-BR" sz="24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400" b="0" i="0" smtClean="0">
                <a:solidFill>
                  <a:srgbClr val="000000"/>
                </a:solidFill>
                <a:latin typeface="Segoe"/>
                <a:ea typeface="+mn-ea"/>
                <a:cs typeface="+mn-cs"/>
              </a:rPr>
              <a:t>Acesso via Web a RemoteApp e Área de </a:t>
            </a:r>
            <a:r>
              <a:rPr lang="pt-BR" sz="2400" b="0" i="0" smtClean="0">
                <a:solidFill>
                  <a:srgbClr val="000000"/>
                </a:solidFill>
                <a:latin typeface="Segoe"/>
                <a:ea typeface="+mn-ea"/>
                <a:cs typeface="+mn-cs"/>
              </a:rPr>
              <a:t>Trabalho</a:t>
            </a:r>
            <a:endParaRPr lang="pt-BR" sz="24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Melhor experiência do usuário </a:t>
            </a:r>
            <a:r>
              <a:rPr lang="pt-BR" sz="2800" b="0" i="0" smtClean="0">
                <a:solidFill>
                  <a:srgbClr val="000000"/>
                </a:solidFill>
                <a:latin typeface="Segoe"/>
                <a:ea typeface="+mn-ea"/>
                <a:cs typeface="+mn-cs"/>
              </a:rPr>
              <a:t>final</a:t>
            </a:r>
            <a:endParaRPr lang="pt-BR" sz="28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400" b="0" i="0" smtClean="0">
                <a:solidFill>
                  <a:srgbClr val="000000"/>
                </a:solidFill>
                <a:latin typeface="Segoe"/>
                <a:ea typeface="+mn-ea"/>
                <a:cs typeface="+mn-cs"/>
              </a:rPr>
              <a:t>Multimídia </a:t>
            </a:r>
            <a:r>
              <a:rPr lang="pt-BR" sz="2400" b="0" i="0" smtClean="0">
                <a:solidFill>
                  <a:srgbClr val="000000"/>
                </a:solidFill>
                <a:latin typeface="Segoe"/>
                <a:ea typeface="+mn-ea"/>
                <a:cs typeface="+mn-cs"/>
              </a:rPr>
              <a:t>high-end</a:t>
            </a:r>
            <a:r>
              <a:rPr lang="pt-BR" sz="2400" b="0" i="0" smtClean="0">
                <a:solidFill>
                  <a:srgbClr val="000000"/>
                </a:solidFill>
                <a:latin typeface="Segoe"/>
                <a:ea typeface="+mn-ea"/>
                <a:cs typeface="+mn-cs"/>
              </a:rPr>
              <a:t>, múltiplos </a:t>
            </a:r>
            <a:r>
              <a:rPr lang="pt-BR" sz="2400" b="0" i="0" smtClean="0">
                <a:solidFill>
                  <a:srgbClr val="000000"/>
                </a:solidFill>
                <a:latin typeface="Segoe"/>
                <a:ea typeface="+mn-ea"/>
                <a:cs typeface="+mn-cs"/>
              </a:rPr>
              <a:t>monitores</a:t>
            </a:r>
            <a:r>
              <a:rPr lang="pt-BR" sz="2400" b="0" i="0" smtClean="0">
                <a:solidFill>
                  <a:srgbClr val="000000"/>
                </a:solidFill>
                <a:latin typeface="Segoe"/>
                <a:ea typeface="+mn-ea"/>
                <a:cs typeface="+mn-cs"/>
              </a:rPr>
              <a:t>, Aero e </a:t>
            </a:r>
            <a:r>
              <a:rPr lang="pt-BR" sz="2400" b="0" i="0" smtClean="0">
                <a:solidFill>
                  <a:srgbClr val="000000"/>
                </a:solidFill>
                <a:latin typeface="Segoe"/>
                <a:ea typeface="+mn-ea"/>
                <a:cs typeface="+mn-cs"/>
              </a:rPr>
              <a:t>mais</a:t>
            </a:r>
            <a:endParaRPr lang="pt-BR" sz="2400" b="0" i="0">
              <a:solidFill>
                <a:srgbClr val="000000"/>
              </a:solidFill>
              <a:latin typeface="Segoe"/>
              <a:ea typeface="+mn-ea"/>
              <a:cs typeface="+mn-cs"/>
            </a:endParaRPr>
          </a:p>
        </p:txBody>
      </p:sp>
    </p:spTree>
  </p:cSld>
  <p:clrMapOvr>
    <a:masterClrMapping/>
  </p:clrMapOvr>
  <p:transition advClick="0" advTm="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362200" y="5206425"/>
            <a:ext cx="1524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Proteção para Dados Móveis</a:t>
            </a:r>
          </a:p>
        </p:txBody>
      </p:sp>
      <p:sp>
        <p:nvSpPr>
          <p:cNvPr id="64515" name="Content Placeholder 2"/>
          <p:cNvSpPr>
            <a:spLocks noGrp="1"/>
          </p:cNvSpPr>
          <p:nvPr>
            <p:ph type="body" sz="quarter" idx="10"/>
          </p:nvPr>
        </p:nvSpPr>
        <p:spPr>
          <a:xfrm>
            <a:off x="381000" y="1752600"/>
            <a:ext cx="8382000" cy="1938992"/>
          </a:xfrm>
        </p:spPr>
        <p:txBody>
          <a:bodyPr/>
          <a:lstStyle/>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Criptografia</a:t>
            </a:r>
            <a:r>
              <a:rPr lang="pt-BR" sz="2800" b="0" i="0" smtClean="0">
                <a:solidFill>
                  <a:srgbClr val="000000"/>
                </a:solidFill>
                <a:latin typeface="Segoe"/>
                <a:ea typeface="+mn-ea"/>
                <a:cs typeface="+mn-cs"/>
              </a:rPr>
              <a:t> de dados em unidades </a:t>
            </a:r>
            <a:r>
              <a:rPr lang="pt-BR" sz="2800" b="0" i="0" smtClean="0">
                <a:solidFill>
                  <a:srgbClr val="000000"/>
                </a:solidFill>
                <a:latin typeface="Segoe"/>
                <a:ea typeface="+mn-ea"/>
                <a:cs typeface="+mn-cs"/>
              </a:rPr>
              <a:t>removíveis</a:t>
            </a:r>
            <a:endParaRPr lang="pt-BR" sz="28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Fornecida pela Criptografia de Unidade de Disco </a:t>
            </a:r>
            <a:r>
              <a:rPr lang="pt-BR" sz="2800" b="0" i="0" smtClean="0">
                <a:solidFill>
                  <a:srgbClr val="000000"/>
                </a:solidFill>
                <a:latin typeface="Segoe"/>
                <a:ea typeface="+mn-ea"/>
                <a:cs typeface="+mn-cs"/>
              </a:rPr>
              <a:t>BitLocker</a:t>
            </a:r>
            <a:endParaRPr lang="pt-BR" sz="28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Armazenamento de chaves de criptografia no Active Directory do Windows Server 2008 </a:t>
            </a:r>
            <a:r>
              <a:rPr lang="pt-BR" sz="2800" b="0" i="0" smtClean="0">
                <a:solidFill>
                  <a:srgbClr val="000000"/>
                </a:solidFill>
                <a:latin typeface="Segoe"/>
                <a:ea typeface="+mn-ea"/>
                <a:cs typeface="+mn-cs"/>
              </a:rPr>
              <a:t>R2</a:t>
            </a:r>
            <a:endParaRPr lang="pt-BR" sz="2800" b="0" i="0">
              <a:solidFill>
                <a:srgbClr val="000000"/>
              </a:solidFill>
              <a:latin typeface="Segoe"/>
              <a:ea typeface="+mn-ea"/>
              <a:cs typeface="+mn-cs"/>
            </a:endParaRPr>
          </a:p>
        </p:txBody>
      </p:sp>
      <p:pic>
        <p:nvPicPr>
          <p:cNvPr id="5" name="Picture 3" descr="C:\Courses\Icons Windows Vista\Hard Drive_2.png"/>
          <p:cNvPicPr>
            <a:picLocks noChangeAspect="1" noChangeArrowheads="1"/>
          </p:cNvPicPr>
          <p:nvPr/>
        </p:nvPicPr>
        <p:blipFill>
          <a:blip r:embed="rId3" cstate="print"/>
          <a:srcRect/>
          <a:stretch>
            <a:fillRect/>
          </a:stretch>
        </p:blipFill>
        <p:spPr bwMode="auto">
          <a:xfrm>
            <a:off x="3200400" y="4901625"/>
            <a:ext cx="1447800" cy="715384"/>
          </a:xfrm>
          <a:prstGeom prst="rect">
            <a:avLst/>
          </a:prstGeom>
          <a:noFill/>
        </p:spPr>
      </p:pic>
      <p:pic>
        <p:nvPicPr>
          <p:cNvPr id="10"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flipH="1">
            <a:off x="6324599" y="4036791"/>
            <a:ext cx="1219200" cy="1550635"/>
          </a:xfrm>
          <a:prstGeom prst="rect">
            <a:avLst/>
          </a:prstGeom>
          <a:noFill/>
          <a:ln w="9525">
            <a:noFill/>
            <a:miter lim="800000"/>
            <a:headEnd/>
            <a:tailEnd/>
          </a:ln>
        </p:spPr>
      </p:pic>
      <p:pic>
        <p:nvPicPr>
          <p:cNvPr id="13" name="Picture 2" descr="C:\Courses\Icons Windows Vista\Laptop.png"/>
          <p:cNvPicPr>
            <a:picLocks noChangeAspect="1" noChangeArrowheads="1"/>
          </p:cNvPicPr>
          <p:nvPr/>
        </p:nvPicPr>
        <p:blipFill>
          <a:blip r:embed="rId5"/>
          <a:srcRect/>
          <a:stretch>
            <a:fillRect/>
          </a:stretch>
        </p:blipFill>
        <p:spPr bwMode="auto">
          <a:xfrm>
            <a:off x="990600" y="3834825"/>
            <a:ext cx="1752600" cy="1752600"/>
          </a:xfrm>
          <a:prstGeom prst="rect">
            <a:avLst/>
          </a:prstGeom>
          <a:noFill/>
        </p:spPr>
      </p:pic>
      <p:pic>
        <p:nvPicPr>
          <p:cNvPr id="6146" name="Picture 2" descr="C:\Courses\Icons Windows Vista\imageres.dll_I003b_0409.png"/>
          <p:cNvPicPr>
            <a:picLocks noChangeAspect="1" noChangeArrowheads="1"/>
          </p:cNvPicPr>
          <p:nvPr/>
        </p:nvPicPr>
        <p:blipFill>
          <a:blip r:embed="rId6"/>
          <a:srcRect/>
          <a:stretch>
            <a:fillRect/>
          </a:stretch>
        </p:blipFill>
        <p:spPr bwMode="auto">
          <a:xfrm>
            <a:off x="3581400" y="4063425"/>
            <a:ext cx="1219200" cy="1219200"/>
          </a:xfrm>
          <a:prstGeom prst="rect">
            <a:avLst/>
          </a:prstGeom>
          <a:noFill/>
        </p:spPr>
      </p:pic>
      <p:grpSp>
        <p:nvGrpSpPr>
          <p:cNvPr id="3" name="Group 18"/>
          <p:cNvGrpSpPr/>
          <p:nvPr/>
        </p:nvGrpSpPr>
        <p:grpSpPr>
          <a:xfrm>
            <a:off x="5755104" y="3911025"/>
            <a:ext cx="1323480" cy="1143000"/>
            <a:chOff x="5105400" y="5486400"/>
            <a:chExt cx="630728" cy="544717"/>
          </a:xfrm>
        </p:grpSpPr>
        <p:pic>
          <p:nvPicPr>
            <p:cNvPr id="17" name="Picture 20" descr="C:\Courses\Icons Windows Vista\Domain.png"/>
            <p:cNvPicPr>
              <a:picLocks noChangeAspect="1" noChangeArrowheads="1"/>
            </p:cNvPicPr>
            <p:nvPr/>
          </p:nvPicPr>
          <p:blipFill>
            <a:blip r:embed="rId7" cstate="print"/>
            <a:srcRect/>
            <a:stretch>
              <a:fillRect/>
            </a:stretch>
          </p:blipFill>
          <p:spPr bwMode="auto">
            <a:xfrm>
              <a:off x="5105400" y="5486400"/>
              <a:ext cx="609600" cy="542947"/>
            </a:xfrm>
            <a:prstGeom prst="rect">
              <a:avLst/>
            </a:prstGeom>
            <a:noFill/>
          </p:spPr>
        </p:pic>
        <p:pic>
          <p:nvPicPr>
            <p:cNvPr id="18" name="Picture 19" descr="C:\Courses\Icons Windows Vista\book---directory2.png"/>
            <p:cNvPicPr>
              <a:picLocks noChangeAspect="1" noChangeArrowheads="1"/>
            </p:cNvPicPr>
            <p:nvPr/>
          </p:nvPicPr>
          <p:blipFill>
            <a:blip r:embed="rId8" cstate="print"/>
            <a:srcRect/>
            <a:stretch>
              <a:fillRect/>
            </a:stretch>
          </p:blipFill>
          <p:spPr bwMode="auto">
            <a:xfrm>
              <a:off x="5334000" y="5562600"/>
              <a:ext cx="402128" cy="468517"/>
            </a:xfrm>
            <a:prstGeom prst="rect">
              <a:avLst/>
            </a:prstGeom>
            <a:noFill/>
          </p:spPr>
        </p:pic>
      </p:grpSp>
      <p:sp>
        <p:nvSpPr>
          <p:cNvPr id="20" name="TextBox 19"/>
          <p:cNvSpPr txBox="1"/>
          <p:nvPr/>
        </p:nvSpPr>
        <p:spPr>
          <a:xfrm>
            <a:off x="6172200" y="5511225"/>
            <a:ext cx="2514600" cy="584775"/>
          </a:xfrm>
          <a:prstGeom prst="rect">
            <a:avLst/>
          </a:prstGeom>
          <a:noFill/>
        </p:spPr>
        <p:txBody>
          <a:bodyPr wrap="square" rtlCol="0">
            <a:spAutoFit/>
          </a:bodyPr>
          <a:lstStyle/>
          <a:p>
            <a:pPr algn="ctr">
              <a:buNone/>
            </a:pPr>
            <a:r>
              <a:rPr lang="en-US" sz="1600" b="0" i="0">
                <a:latin typeface="Segoe"/>
                <a:ea typeface="+mn-ea"/>
                <a:cs typeface="Arial"/>
              </a:rPr>
              <a:t>Active Directory do Windows Server 2008 R2</a:t>
            </a:r>
          </a:p>
        </p:txBody>
      </p:sp>
      <p:sp>
        <p:nvSpPr>
          <p:cNvPr id="21" name="Isosceles Triangle 20"/>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147" name="Picture 3" descr="C:\Courses\Icons Windows Vista\imageres.dll_I0052_0409.png"/>
          <p:cNvPicPr>
            <a:picLocks noChangeAspect="1" noChangeArrowheads="1"/>
          </p:cNvPicPr>
          <p:nvPr/>
        </p:nvPicPr>
        <p:blipFill>
          <a:blip r:embed="rId9"/>
          <a:srcRect/>
          <a:stretch>
            <a:fillRect/>
          </a:stretch>
        </p:blipFill>
        <p:spPr bwMode="auto">
          <a:xfrm>
            <a:off x="3733800" y="4520625"/>
            <a:ext cx="1219200" cy="1219200"/>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4515">
                                            <p:txEl>
                                              <p:pRg st="1" end="1"/>
                                            </p:txEl>
                                          </p:spTgt>
                                        </p:tgtEl>
                                        <p:attrNameLst>
                                          <p:attrName>style.visibility</p:attrName>
                                        </p:attrNameLst>
                                      </p:cBhvr>
                                      <p:to>
                                        <p:strVal val="visible"/>
                                      </p:to>
                                    </p:set>
                                    <p:animEffect transition="in" filter="wipe(left)">
                                      <p:cBhvr>
                                        <p:cTn id="16" dur="500"/>
                                        <p:tgtEl>
                                          <p:spTgt spid="6451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147"/>
                                        </p:tgtEl>
                                        <p:attrNameLst>
                                          <p:attrName>style.visibility</p:attrName>
                                        </p:attrNameLst>
                                      </p:cBhvr>
                                      <p:to>
                                        <p:strVal val="visible"/>
                                      </p:to>
                                    </p:set>
                                    <p:animEffect transition="in" filter="fade">
                                      <p:cBhvr>
                                        <p:cTn id="20" dur="500"/>
                                        <p:tgtEl>
                                          <p:spTgt spid="6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wipe(left)">
                                      <p:cBhvr>
                                        <p:cTn id="25" dur="500"/>
                                        <p:tgtEl>
                                          <p:spTgt spid="64515">
                                            <p:txEl>
                                              <p:pRg st="2" end="2"/>
                                            </p:txEl>
                                          </p:spTgt>
                                        </p:tgtEl>
                                      </p:cBhvr>
                                    </p:animEffect>
                                  </p:childTnLst>
                                </p:cTn>
                              </p:par>
                            </p:childTnLst>
                          </p:cTn>
                        </p:par>
                        <p:par>
                          <p:cTn id="26" fill="hold">
                            <p:stCondLst>
                              <p:cond delay="500"/>
                            </p:stCondLst>
                            <p:childTnLst>
                              <p:par>
                                <p:cTn id="27" presetID="56" presetClass="path" presetSubtype="0" accel="50000" decel="50000" fill="hold" nodeType="afterEffect">
                                  <p:stCondLst>
                                    <p:cond delay="0"/>
                                  </p:stCondLst>
                                  <p:childTnLst>
                                    <p:animMotion origin="layout" path="M 0 -3.33333E-6 L 0.20833 -0.06666 " pathEditMode="relative" rAng="0" ptsTypes="AA">
                                      <p:cBhvr>
                                        <p:cTn id="28" dur="1000" fill="hold"/>
                                        <p:tgtEl>
                                          <p:spTgt spid="6147"/>
                                        </p:tgtEl>
                                        <p:attrNameLst>
                                          <p:attrName>ppt_x</p:attrName>
                                          <p:attrName>ppt_y</p:attrName>
                                        </p:attrNameLst>
                                      </p:cBhvr>
                                      <p:rCtr x="104" y="-33"/>
                                    </p:animMotion>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Documents and Settings\Administrator\My Documents\Wadeware\2008_09_12 Windows 2008 R2 Marketing Collateral project\Windows Server 2003.png"/>
          <p:cNvPicPr>
            <a:picLocks noChangeAspect="1" noChangeArrowheads="1"/>
          </p:cNvPicPr>
          <p:nvPr/>
        </p:nvPicPr>
        <p:blipFill>
          <a:blip r:embed="rId3"/>
          <a:srcRect/>
          <a:stretch>
            <a:fillRect/>
          </a:stretch>
        </p:blipFill>
        <p:spPr bwMode="auto">
          <a:xfrm>
            <a:off x="381000" y="3939722"/>
            <a:ext cx="2157413" cy="755650"/>
          </a:xfrm>
          <a:prstGeom prst="rect">
            <a:avLst/>
          </a:prstGeom>
          <a:noFill/>
        </p:spPr>
      </p:pic>
      <p:pic>
        <p:nvPicPr>
          <p:cNvPr id="1027" name="Picture 3" descr="C:\Documents and Settings\Administrator\My Documents\Wadeware\2008_09_12 Windows 2008 R2 Marketing Collateral project\Windows Server 2008.png"/>
          <p:cNvPicPr>
            <a:picLocks noChangeAspect="1" noChangeArrowheads="1"/>
          </p:cNvPicPr>
          <p:nvPr/>
        </p:nvPicPr>
        <p:blipFill>
          <a:blip r:embed="rId4"/>
          <a:srcRect/>
          <a:stretch>
            <a:fillRect/>
          </a:stretch>
        </p:blipFill>
        <p:spPr bwMode="auto">
          <a:xfrm>
            <a:off x="3362520" y="3905250"/>
            <a:ext cx="2202054" cy="790122"/>
          </a:xfrm>
          <a:prstGeom prst="rect">
            <a:avLst/>
          </a:prstGeom>
          <a:noFill/>
        </p:spPr>
      </p:pic>
      <p:pic>
        <p:nvPicPr>
          <p:cNvPr id="11" name="Picture 2" descr="C:\Documents and Settings\Administrator\My Documents\Wadeware\2008_09_12 Windows 2008 R2 Marketing Collateral project\Windows Server 2003 R2.png"/>
          <p:cNvPicPr>
            <a:picLocks noChangeAspect="1" noChangeArrowheads="1"/>
          </p:cNvPicPr>
          <p:nvPr/>
        </p:nvPicPr>
        <p:blipFill>
          <a:blip r:embed="rId5"/>
          <a:srcRect/>
          <a:stretch>
            <a:fillRect/>
          </a:stretch>
        </p:blipFill>
        <p:spPr bwMode="auto">
          <a:xfrm>
            <a:off x="1640114" y="1971729"/>
            <a:ext cx="2376487" cy="738187"/>
          </a:xfrm>
          <a:prstGeom prst="rect">
            <a:avLst/>
          </a:prstGeom>
          <a:noFill/>
        </p:spPr>
      </p:pic>
      <p:sp>
        <p:nvSpPr>
          <p:cNvPr id="4" name="Title 3"/>
          <p:cNvSpPr>
            <a:spLocks noGrp="1"/>
          </p:cNvSpPr>
          <p:nvPr>
            <p:ph type="title"/>
          </p:nvPr>
        </p:nvSpPr>
        <p:spPr/>
        <p:txBody>
          <a:bodyPr/>
          <a:lstStyle/>
          <a:p>
            <a:pPr algn="l" defTabSz="914400">
              <a:lnSpc>
                <a:spcPct val="90000"/>
              </a:lnSpc>
              <a:spcBef>
                <a:spcPts val="0"/>
              </a:spcBef>
              <a:spcAft>
                <a:spcPts val="0"/>
              </a:spcAft>
              <a:buNone/>
            </a:pPr>
            <a:r>
              <a:rPr lang="en-US" sz="4000" b="0" i="0" spc="-150">
                <a:effectLst>
                  <a:outerShdw blurRad="50800" dist="38100" dir="2700000" algn="tl">
                    <a:prstClr val="black">
                      <a:alpha val="40000"/>
                    </a:prstClr>
                  </a:outerShdw>
                </a:effectLst>
                <a:latin typeface="Segoe"/>
                <a:ea typeface="+mn-ea"/>
                <a:cs typeface="Arial"/>
              </a:rPr>
              <a:t>Roadmap do Windows Server</a:t>
            </a:r>
          </a:p>
        </p:txBody>
      </p:sp>
      <p:pic>
        <p:nvPicPr>
          <p:cNvPr id="6" name="Picture 2" descr="C:\Program Files\Microsoft Resource DVD Artwork\DVD_ART\Artwork_Imagery\Shapes and Graphics\timeline\timeline line 7 seven segment.png"/>
          <p:cNvPicPr>
            <a:picLocks noChangeAspect="1" noChangeArrowheads="1"/>
          </p:cNvPicPr>
          <p:nvPr/>
        </p:nvPicPr>
        <p:blipFill>
          <a:blip r:embed="rId6"/>
          <a:srcRect/>
          <a:stretch>
            <a:fillRect/>
          </a:stretch>
        </p:blipFill>
        <p:spPr bwMode="auto">
          <a:xfrm>
            <a:off x="304800" y="3124200"/>
            <a:ext cx="8839200" cy="829207"/>
          </a:xfrm>
          <a:prstGeom prst="rect">
            <a:avLst/>
          </a:prstGeom>
          <a:noFill/>
        </p:spPr>
      </p:pic>
      <p:pic>
        <p:nvPicPr>
          <p:cNvPr id="8"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900214" y="3203687"/>
            <a:ext cx="656831" cy="662940"/>
          </a:xfrm>
          <a:prstGeom prst="rect">
            <a:avLst/>
          </a:prstGeom>
          <a:noFill/>
        </p:spPr>
      </p:pic>
      <p:sp>
        <p:nvSpPr>
          <p:cNvPr id="9" name="TextBox 8"/>
          <p:cNvSpPr txBox="1"/>
          <p:nvPr/>
        </p:nvSpPr>
        <p:spPr>
          <a:xfrm>
            <a:off x="685800" y="2819400"/>
            <a:ext cx="1122504" cy="443199"/>
          </a:xfrm>
          <a:prstGeom prst="rect">
            <a:avLst/>
          </a:prstGeom>
          <a:noFill/>
        </p:spPr>
        <p:txBody>
          <a:bodyPr wrap="square" rtlCol="0">
            <a:spAutoFit/>
          </a:bodyPr>
          <a:lstStyle/>
          <a:p>
            <a:pPr algn="ctr">
              <a:buNone/>
            </a:pPr>
            <a:r>
              <a:rPr lang="en-US" b="1" i="1" spc="-180">
                <a:effectLst>
                  <a:outerShdw blurRad="38100" dist="38100" dir="2700000" algn="tl">
                    <a:srgbClr val="000000">
                      <a:alpha val="43137"/>
                    </a:srgbClr>
                  </a:outerShdw>
                </a:effectLst>
                <a:latin typeface="Segoe"/>
                <a:ea typeface="+mn-ea"/>
                <a:cs typeface="Arial"/>
              </a:rPr>
              <a:t>2003</a:t>
            </a:r>
          </a:p>
        </p:txBody>
      </p:sp>
      <p:pic>
        <p:nvPicPr>
          <p:cNvPr id="12"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2414748" y="3203687"/>
            <a:ext cx="656831" cy="662940"/>
          </a:xfrm>
          <a:prstGeom prst="rect">
            <a:avLst/>
          </a:prstGeom>
          <a:noFill/>
        </p:spPr>
      </p:pic>
      <p:sp>
        <p:nvSpPr>
          <p:cNvPr id="13" name="TextBox 12"/>
          <p:cNvSpPr txBox="1"/>
          <p:nvPr/>
        </p:nvSpPr>
        <p:spPr>
          <a:xfrm>
            <a:off x="1752600" y="2819400"/>
            <a:ext cx="2011680" cy="443198"/>
          </a:xfrm>
          <a:prstGeom prst="rect">
            <a:avLst/>
          </a:prstGeom>
          <a:noFill/>
        </p:spPr>
        <p:txBody>
          <a:bodyPr wrap="square" rtlCol="0">
            <a:spAutoFit/>
          </a:bodyPr>
          <a:lstStyle/>
          <a:p>
            <a:pPr algn="ctr">
              <a:buNone/>
            </a:pPr>
            <a:r>
              <a:rPr lang="en-US" b="1" i="1" spc="-180">
                <a:effectLst>
                  <a:outerShdw blurRad="38100" dist="38100" dir="2700000" algn="tl">
                    <a:srgbClr val="000000">
                      <a:alpha val="43137"/>
                    </a:srgbClr>
                  </a:outerShdw>
                </a:effectLst>
                <a:latin typeface="Segoe"/>
                <a:ea typeface="+mn-ea"/>
                <a:cs typeface="Arial"/>
              </a:rPr>
              <a:t>2005</a:t>
            </a:r>
          </a:p>
        </p:txBody>
      </p:sp>
      <p:pic>
        <p:nvPicPr>
          <p:cNvPr id="16"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3932441" y="3203687"/>
            <a:ext cx="656831" cy="662940"/>
          </a:xfrm>
          <a:prstGeom prst="rect">
            <a:avLst/>
          </a:prstGeom>
          <a:noFill/>
        </p:spPr>
      </p:pic>
      <p:sp>
        <p:nvSpPr>
          <p:cNvPr id="17" name="TextBox 16"/>
          <p:cNvSpPr txBox="1"/>
          <p:nvPr/>
        </p:nvSpPr>
        <p:spPr>
          <a:xfrm>
            <a:off x="3276600" y="2819400"/>
            <a:ext cx="2011680" cy="443199"/>
          </a:xfrm>
          <a:prstGeom prst="rect">
            <a:avLst/>
          </a:prstGeom>
          <a:noFill/>
        </p:spPr>
        <p:txBody>
          <a:bodyPr wrap="square" rtlCol="0">
            <a:spAutoFit/>
          </a:bodyPr>
          <a:lstStyle/>
          <a:p>
            <a:pPr algn="ctr">
              <a:buNone/>
            </a:pPr>
            <a:r>
              <a:rPr lang="en-US" b="1" i="1" spc="-180">
                <a:effectLst>
                  <a:outerShdw blurRad="38100" dist="38100" dir="2700000" algn="tl">
                    <a:srgbClr val="000000">
                      <a:alpha val="43137"/>
                    </a:srgbClr>
                  </a:outerShdw>
                </a:effectLst>
                <a:latin typeface="Segoe"/>
                <a:ea typeface="+mn-ea"/>
                <a:cs typeface="Arial"/>
              </a:rPr>
              <a:t>2008</a:t>
            </a:r>
          </a:p>
        </p:txBody>
      </p:sp>
      <p:pic>
        <p:nvPicPr>
          <p:cNvPr id="20"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5487973" y="3203687"/>
            <a:ext cx="656831" cy="662940"/>
          </a:xfrm>
          <a:prstGeom prst="rect">
            <a:avLst/>
          </a:prstGeom>
          <a:noFill/>
        </p:spPr>
      </p:pic>
      <p:sp>
        <p:nvSpPr>
          <p:cNvPr id="21" name="TextBox 20"/>
          <p:cNvSpPr txBox="1"/>
          <p:nvPr/>
        </p:nvSpPr>
        <p:spPr>
          <a:xfrm>
            <a:off x="4800600" y="2819400"/>
            <a:ext cx="2011680" cy="443198"/>
          </a:xfrm>
          <a:prstGeom prst="rect">
            <a:avLst/>
          </a:prstGeom>
          <a:noFill/>
        </p:spPr>
        <p:txBody>
          <a:bodyPr wrap="square" rtlCol="0">
            <a:spAutoFit/>
          </a:bodyPr>
          <a:lstStyle/>
          <a:p>
            <a:pPr algn="ctr">
              <a:buNone/>
            </a:pPr>
            <a:r>
              <a:rPr lang="en-US" b="1" i="1" spc="-180">
                <a:effectLst>
                  <a:outerShdw blurRad="38100" dist="38100" dir="2700000" algn="tl">
                    <a:srgbClr val="000000">
                      <a:alpha val="43137"/>
                    </a:srgbClr>
                  </a:outerShdw>
                </a:effectLst>
                <a:latin typeface="Segoe"/>
                <a:ea typeface="+mn-ea"/>
                <a:cs typeface="Arial"/>
              </a:rPr>
              <a:t>2009</a:t>
            </a:r>
          </a:p>
        </p:txBody>
      </p:sp>
      <p:sp>
        <p:nvSpPr>
          <p:cNvPr id="1026" name="AutoShape 2" descr="https://mediabank.partners.extranet.microsoft.com/PreviewImage.asp?type=4&amp;repoid=%7b1700BF39-F8CB-4E8D-9369-568B4D27C02E%7d&amp;version=1&amp;md=12-15-200812-40-27PM">
            <a:hlinkClick r:id="rId8"/>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ediabank.partners.extranet.microsoft.com/PreviewImage.asp?type=5&amp;repoid=%7b1700BF39-F8CB-4E8D-9369-568B4D27C02E%7d&amp;version=1&amp;layer=-1&amp;md=12-15-200812-40-27PM"/>
          <p:cNvSpPr>
            <a:spLocks noChangeAspect="1" noChangeArrowheads="1"/>
          </p:cNvSpPr>
          <p:nvPr/>
        </p:nvSpPr>
        <p:spPr bwMode="auto">
          <a:xfrm>
            <a:off x="155575" y="-571500"/>
            <a:ext cx="4876800" cy="1190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3" descr="logo-ms-ws08-v.png"/>
          <p:cNvPicPr>
            <a:picLocks noChangeAspect="1"/>
          </p:cNvPicPr>
          <p:nvPr/>
        </p:nvPicPr>
        <p:blipFill>
          <a:blip r:embed="rId9"/>
          <a:srcRect/>
          <a:stretch>
            <a:fillRect/>
          </a:stretch>
        </p:blipFill>
        <p:spPr bwMode="auto">
          <a:xfrm>
            <a:off x="5257800" y="2209800"/>
            <a:ext cx="2614613" cy="365125"/>
          </a:xfrm>
          <a:prstGeom prst="rect">
            <a:avLst/>
          </a:prstGeom>
          <a:noFill/>
          <a:ln w="9525">
            <a:noFill/>
            <a:miter lim="800000"/>
            <a:headEnd/>
            <a:tailEnd/>
          </a:ln>
        </p:spPr>
      </p:pic>
      <p:sp>
        <p:nvSpPr>
          <p:cNvPr id="26" name="TextBox 25"/>
          <p:cNvSpPr txBox="1"/>
          <p:nvPr/>
        </p:nvSpPr>
        <p:spPr>
          <a:xfrm>
            <a:off x="5638800" y="2514600"/>
            <a:ext cx="685800" cy="338554"/>
          </a:xfrm>
          <a:prstGeom prst="rect">
            <a:avLst/>
          </a:prstGeom>
          <a:noFill/>
        </p:spPr>
        <p:txBody>
          <a:bodyPr wrap="square" rtlCol="0">
            <a:spAutoFit/>
          </a:bodyPr>
          <a:lstStyle/>
          <a:p>
            <a:pPr algn="l">
              <a:buNone/>
            </a:pPr>
            <a:r>
              <a:rPr lang="en-US" sz="1600" b="1" i="0">
                <a:solidFill>
                  <a:srgbClr val="FF0000"/>
                </a:solidFill>
                <a:latin typeface="Arial"/>
                <a:ea typeface="+mn-ea"/>
                <a:cs typeface="Arial"/>
              </a:rPr>
              <a:t>Beta</a:t>
            </a:r>
          </a:p>
        </p:txBody>
      </p:sp>
      <p:pic>
        <p:nvPicPr>
          <p:cNvPr id="23" name="Picture 3" descr="C:\Program Files\Microsoft Resource DVD Artwork\DVD_ART\Artwork_Imagery\Shapes and Graphics\timeline\timeline bead oval small gold bead.png"/>
          <p:cNvPicPr>
            <a:picLocks noChangeAspect="1" noChangeArrowheads="1"/>
          </p:cNvPicPr>
          <p:nvPr/>
        </p:nvPicPr>
        <p:blipFill>
          <a:blip r:embed="rId7"/>
          <a:srcRect/>
          <a:stretch>
            <a:fillRect/>
          </a:stretch>
        </p:blipFill>
        <p:spPr bwMode="auto">
          <a:xfrm>
            <a:off x="6963169" y="3203687"/>
            <a:ext cx="656831" cy="662940"/>
          </a:xfrm>
          <a:prstGeom prst="rect">
            <a:avLst/>
          </a:prstGeom>
          <a:noFill/>
        </p:spPr>
      </p:pic>
      <p:pic>
        <p:nvPicPr>
          <p:cNvPr id="24" name="Picture 3" descr="logo-ms-ws08-v.png"/>
          <p:cNvPicPr>
            <a:picLocks noChangeAspect="1"/>
          </p:cNvPicPr>
          <p:nvPr/>
        </p:nvPicPr>
        <p:blipFill>
          <a:blip r:embed="rId9"/>
          <a:srcRect/>
          <a:stretch>
            <a:fillRect/>
          </a:stretch>
        </p:blipFill>
        <p:spPr bwMode="auto">
          <a:xfrm>
            <a:off x="6148387" y="3825875"/>
            <a:ext cx="2614613" cy="365125"/>
          </a:xfrm>
          <a:prstGeom prst="rect">
            <a:avLst/>
          </a:prstGeom>
          <a:noFill/>
          <a:ln w="9525">
            <a:noFill/>
            <a:miter lim="800000"/>
            <a:headEnd/>
            <a:tailEnd/>
          </a:ln>
        </p:spPr>
      </p:pic>
      <p:sp>
        <p:nvSpPr>
          <p:cNvPr id="27" name="TextBox 26"/>
          <p:cNvSpPr txBox="1"/>
          <p:nvPr/>
        </p:nvSpPr>
        <p:spPr>
          <a:xfrm>
            <a:off x="7239000" y="4191000"/>
            <a:ext cx="685800" cy="338554"/>
          </a:xfrm>
          <a:prstGeom prst="rect">
            <a:avLst/>
          </a:prstGeom>
          <a:noFill/>
        </p:spPr>
        <p:txBody>
          <a:bodyPr wrap="square" rtlCol="0">
            <a:spAutoFit/>
          </a:bodyPr>
          <a:lstStyle/>
          <a:p>
            <a:pPr algn="l">
              <a:buNone/>
            </a:pPr>
            <a:r>
              <a:rPr lang="en-US" sz="1600" b="1" i="0">
                <a:solidFill>
                  <a:srgbClr val="FF0000"/>
                </a:solidFill>
                <a:latin typeface="Arial"/>
                <a:ea typeface="+mn-ea"/>
                <a:cs typeface="Arial"/>
              </a:rPr>
              <a:t>RTM</a:t>
            </a:r>
          </a:p>
        </p:txBody>
      </p:sp>
      <p:sp>
        <p:nvSpPr>
          <p:cNvPr id="28" name="TextBox 27"/>
          <p:cNvSpPr txBox="1"/>
          <p:nvPr/>
        </p:nvSpPr>
        <p:spPr>
          <a:xfrm>
            <a:off x="6294120" y="2819400"/>
            <a:ext cx="2011680" cy="369332"/>
          </a:xfrm>
          <a:prstGeom prst="rect">
            <a:avLst/>
          </a:prstGeom>
          <a:noFill/>
        </p:spPr>
        <p:txBody>
          <a:bodyPr wrap="square" rtlCol="0">
            <a:spAutoFit/>
          </a:bodyPr>
          <a:lstStyle/>
          <a:p>
            <a:pPr algn="ctr">
              <a:buNone/>
            </a:pPr>
            <a:r>
              <a:rPr lang="en-US" b="1" i="1" spc="-180">
                <a:effectLst>
                  <a:outerShdw blurRad="38100" dist="38100" dir="2700000" algn="tl">
                    <a:srgbClr val="000000">
                      <a:alpha val="43137"/>
                    </a:srgbClr>
                  </a:outerShdw>
                </a:effectLst>
                <a:latin typeface="Segoe"/>
                <a:ea typeface="+mn-ea"/>
                <a:cs typeface="Arial"/>
              </a:rPr>
              <a:t>2010</a:t>
            </a:r>
          </a:p>
        </p:txBody>
      </p:sp>
    </p:spTree>
  </p:cSld>
  <p:clrMapOvr>
    <a:masterClrMapping/>
  </p:clrMapOvr>
  <p:transition advClick="0" advTm="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a:lnSpc>
                <a:spcPct val="90000"/>
              </a:lnSpc>
              <a:spcBef>
                <a:spcPts val="0"/>
              </a:spcBef>
              <a:spcAft>
                <a:spcPts val="0"/>
              </a:spcAft>
              <a:buNone/>
            </a:pPr>
            <a:r>
              <a:rPr lang="en-US" sz="4400" b="0" i="0" spc="-150">
                <a:effectLst>
                  <a:outerShdw blurRad="50800" dist="38100" dir="2700000" algn="tl">
                    <a:prstClr val="black">
                      <a:alpha val="40000"/>
                    </a:prstClr>
                  </a:outerShdw>
                </a:effectLst>
                <a:latin typeface="Segoe"/>
                <a:ea typeface="+mn-ea"/>
                <a:cs typeface="Arial"/>
              </a:rPr>
              <a:t>Resumo</a:t>
            </a:r>
          </a:p>
        </p:txBody>
      </p:sp>
      <p:sp>
        <p:nvSpPr>
          <p:cNvPr id="65539" name="Content Placeholder 2"/>
          <p:cNvSpPr>
            <a:spLocks noGrp="1"/>
          </p:cNvSpPr>
          <p:nvPr>
            <p:ph type="body" sz="quarter" idx="10"/>
          </p:nvPr>
        </p:nvSpPr>
        <p:spPr>
          <a:xfrm>
            <a:off x="381000" y="1295400"/>
            <a:ext cx="8382000" cy="4875181"/>
          </a:xfrm>
        </p:spPr>
        <p:txBody>
          <a:bodyPr/>
          <a:lstStyle/>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Maior</a:t>
            </a:r>
            <a:r>
              <a:rPr lang="pt-BR" sz="3200" b="0" i="0" smtClean="0">
                <a:solidFill>
                  <a:srgbClr val="000000"/>
                </a:solidFill>
                <a:latin typeface="Segoe"/>
                <a:ea typeface="+mn-ea"/>
                <a:cs typeface="+mn-cs"/>
              </a:rPr>
              <a:t> consolidação dos </a:t>
            </a:r>
            <a:r>
              <a:rPr lang="pt-BR" sz="3200" b="0" i="0" smtClean="0">
                <a:solidFill>
                  <a:srgbClr val="000000"/>
                </a:solidFill>
                <a:latin typeface="Segoe"/>
                <a:ea typeface="+mn-ea"/>
                <a:cs typeface="+mn-cs"/>
              </a:rPr>
              <a:t>servidores</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Maior controle </a:t>
            </a:r>
            <a:r>
              <a:rPr lang="pt-BR" sz="3200" b="0" i="0" smtClean="0">
                <a:solidFill>
                  <a:srgbClr val="000000"/>
                </a:solidFill>
                <a:latin typeface="Segoe"/>
                <a:ea typeface="+mn-ea"/>
                <a:cs typeface="+mn-cs"/>
              </a:rPr>
              <a:t>administrativo</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Ricas experiências baseadas na </a:t>
            </a:r>
            <a:r>
              <a:rPr lang="pt-BR" sz="3200" b="0" i="0" smtClean="0">
                <a:solidFill>
                  <a:srgbClr val="000000"/>
                </a:solidFill>
                <a:latin typeface="Segoe"/>
                <a:ea typeface="+mn-ea"/>
                <a:cs typeface="+mn-cs"/>
              </a:rPr>
              <a:t>Web</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Melhorias no desempenho e na </a:t>
            </a:r>
            <a:r>
              <a:rPr lang="pt-BR" sz="3200" b="0" i="0" smtClean="0">
                <a:solidFill>
                  <a:srgbClr val="000000"/>
                </a:solidFill>
                <a:latin typeface="Segoe"/>
                <a:ea typeface="+mn-ea"/>
                <a:cs typeface="+mn-cs"/>
              </a:rPr>
              <a:t>escalabilidade</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Sinergias inéditas com sistemas operacionais de </a:t>
            </a:r>
            <a:r>
              <a:rPr lang="pt-BR" sz="3200" b="0" i="0" smtClean="0">
                <a:solidFill>
                  <a:srgbClr val="000000"/>
                </a:solidFill>
                <a:latin typeface="Segoe"/>
                <a:ea typeface="+mn-ea"/>
                <a:cs typeface="+mn-cs"/>
              </a:rPr>
              <a:t>cliente</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Acesso em qualquer </a:t>
            </a:r>
            <a:r>
              <a:rPr lang="pt-BR" sz="3200" b="0" i="0" smtClean="0">
                <a:solidFill>
                  <a:srgbClr val="000000"/>
                </a:solidFill>
                <a:latin typeface="Segoe"/>
                <a:ea typeface="+mn-ea"/>
                <a:cs typeface="+mn-cs"/>
              </a:rPr>
              <a:t>lugar</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A base corporativa avança para o próximo </a:t>
            </a:r>
            <a:r>
              <a:rPr lang="pt-BR" sz="3200" b="0" i="0" smtClean="0">
                <a:solidFill>
                  <a:srgbClr val="000000"/>
                </a:solidFill>
                <a:latin typeface="Segoe"/>
                <a:ea typeface="+mn-ea"/>
                <a:cs typeface="+mn-cs"/>
              </a:rPr>
              <a:t>nível</a:t>
            </a:r>
            <a:endParaRPr lang="pt-BR" sz="3200" b="0" i="0" smtClean="0">
              <a:solidFill>
                <a:srgbClr val="000000"/>
              </a:solidFill>
              <a:latin typeface="Segoe"/>
              <a:ea typeface="+mn-ea"/>
              <a:cs typeface="+mn-cs"/>
            </a:endParaRPr>
          </a:p>
          <a:p>
            <a:pPr marL="393192" indent="-393192" algn="l" defTabSz="914400">
              <a:lnSpc>
                <a:spcPct val="90000"/>
              </a:lnSpc>
              <a:spcBef>
                <a:spcPts val="0"/>
              </a:spcBef>
              <a:spcAft>
                <a:spcPts val="0"/>
              </a:spcAft>
              <a:buNone/>
            </a:pPr>
            <a:endParaRPr lang="pt-BR" smtClean="0"/>
          </a:p>
        </p:txBody>
      </p:sp>
    </p:spTree>
  </p:cSld>
  <p:clrMapOvr>
    <a:masterClrMapping/>
  </p:clrMapOvr>
  <p:transition advTm="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blackWhite">
          <a:xfrm>
            <a:off x="273050" y="6105525"/>
            <a:ext cx="8532813" cy="523875"/>
          </a:xfrm>
          <a:prstGeom prst="rect">
            <a:avLst/>
          </a:prstGeom>
          <a:noFill/>
          <a:ln w="12700">
            <a:noFill/>
            <a:miter lim="800000"/>
            <a:headEnd type="none" w="sm" len="sm"/>
            <a:tailEnd type="none" w="sm" len="sm"/>
          </a:ln>
        </p:spPr>
        <p:txBody>
          <a:bodyPr lIns="91425" tIns="45713" rIns="91425" bIns="45713">
            <a:spAutoFit/>
          </a:bodyPr>
          <a:lstStyle/>
          <a:p>
            <a:pPr algn="ctr" defTabSz="914400">
              <a:lnSpc>
                <a:spcPct val="85000"/>
              </a:lnSpc>
              <a:spcBef>
                <a:spcPts val="168"/>
              </a:spcBef>
              <a:buNone/>
            </a:pPr>
            <a:r>
              <a:rPr lang="en-US" sz="700" b="0" i="0">
                <a:solidFill>
                  <a:srgbClr val="000000">
                    <a:lumMod val="75000"/>
                  </a:srgbClr>
                </a:solidFill>
                <a:latin typeface="Segoe"/>
                <a:ea typeface="+mn-ea"/>
                <a:cs typeface="+mn-cs"/>
              </a:rPr>
              <a:t>© 2007 Microsoft Corporation. Todos os direitos reservados. Microsoft, Windows, Windows Vista e outros nomes de produtos são ou podem ser marcas registradas e/ou marcas comerciais nos Estados Unidos e/ou outros países.</a:t>
            </a:r>
          </a:p>
          <a:p>
            <a:pPr algn="ctr" defTabSz="914400">
              <a:lnSpc>
                <a:spcPct val="85000"/>
              </a:lnSpc>
              <a:spcBef>
                <a:spcPts val="168"/>
              </a:spcBef>
              <a:buNone/>
            </a:pPr>
            <a:r>
              <a:rPr lang="en-US" sz="700" b="0" i="0">
                <a:solidFill>
                  <a:srgbClr val="000000">
                    <a:lumMod val="75000"/>
                  </a:srgbClr>
                </a:solidFill>
                <a:latin typeface="Segoe"/>
                <a:ea typeface="+mn-ea"/>
                <a:cs typeface="+mn-cs"/>
              </a:rPr>
              <a:t>As informações aqui contidas são para fins informativos apenas e representam a visão atual da Microsoft Corporation na data desta apresentação.  Como a Microsoft deve responder às mudanças das condições de mercado, este documento não deve ser interpretado como um compromisso da parte da Microsoft, e a Microsoft não pode assegurar a exatidão de qualquer informação apresentada após a data desta apresentação.  </a:t>
            </a:r>
            <a:br>
              <a:rPr lang="en-US" sz="700" b="0" i="0">
                <a:solidFill>
                  <a:srgbClr val="000000">
                    <a:lumMod val="75000"/>
                  </a:srgbClr>
                </a:solidFill>
                <a:latin typeface="Segoe"/>
                <a:ea typeface="+mn-ea"/>
                <a:cs typeface="+mn-cs"/>
              </a:rPr>
            </a:br>
            <a:r>
              <a:rPr lang="en-US" sz="700" b="0" i="0">
                <a:solidFill>
                  <a:srgbClr val="000000">
                    <a:lumMod val="75000"/>
                  </a:srgbClr>
                </a:solidFill>
                <a:latin typeface="Segoe"/>
                <a:ea typeface="+mn-ea"/>
                <a:cs typeface="+mn-cs"/>
              </a:rPr>
              <a:t>A MICROSOFT NÃO OFERECE NENHUMA GARANTIA, EXPRESSA OU IMPLÍCITA, QUANTO ÀS INFORMAÇÕES DESTA APRESENTAÇÃO.</a:t>
            </a:r>
          </a:p>
        </p:txBody>
      </p:sp>
      <p:pic>
        <p:nvPicPr>
          <p:cNvPr id="103427" name="Picture 3" descr="C:\Courses\Logos\ms-logo-YPOP-BR.png"/>
          <p:cNvPicPr>
            <a:picLocks noChangeAspect="1" noChangeArrowheads="1"/>
          </p:cNvPicPr>
          <p:nvPr/>
        </p:nvPicPr>
        <p:blipFill>
          <a:blip r:embed="rId3"/>
          <a:srcRect/>
          <a:stretch>
            <a:fillRect/>
          </a:stretch>
        </p:blipFill>
        <p:spPr bwMode="auto">
          <a:xfrm>
            <a:off x="3476625" y="3429000"/>
            <a:ext cx="4905375" cy="933450"/>
          </a:xfrm>
          <a:prstGeom prst="rect">
            <a:avLst/>
          </a:prstGeom>
          <a:noFill/>
        </p:spPr>
      </p:pic>
    </p:spTree>
  </p:cSld>
  <p:clrMapOvr>
    <a:masterClrMapping/>
  </p:clrMapOvr>
  <p:transition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pt-BR" sz="4400" b="0" i="0" spc="-150" smtClean="0">
                <a:effectLst>
                  <a:outerShdw blurRad="50800" dist="38100" dir="2700000" algn="tl">
                    <a:prstClr val="black">
                      <a:alpha val="40000"/>
                    </a:prstClr>
                  </a:outerShdw>
                </a:effectLst>
                <a:latin typeface="Segoe"/>
                <a:ea typeface="+mn-ea"/>
                <a:cs typeface="Arial"/>
              </a:rPr>
              <a:t>Aumentando</a:t>
            </a:r>
            <a:r>
              <a:rPr lang="pt-BR" sz="4400" b="0" i="0" spc="-150" smtClean="0">
                <a:effectLst>
                  <a:outerShdw blurRad="50800" dist="38100" dir="2700000" algn="tl">
                    <a:prstClr val="black">
                      <a:alpha val="40000"/>
                    </a:prstClr>
                  </a:outerShdw>
                </a:effectLst>
                <a:latin typeface="Segoe"/>
                <a:ea typeface="+mn-ea"/>
                <a:cs typeface="Arial"/>
              </a:rPr>
              <a:t> a </a:t>
            </a:r>
            <a:r>
              <a:rPr lang="pt-BR" sz="4400" b="0" i="0" spc="-150" smtClean="0">
                <a:effectLst>
                  <a:outerShdw blurRad="50800" dist="38100" dir="2700000" algn="tl">
                    <a:prstClr val="black">
                      <a:alpha val="40000"/>
                    </a:prstClr>
                  </a:outerShdw>
                </a:effectLst>
                <a:latin typeface="Segoe"/>
                <a:ea typeface="+mn-ea"/>
                <a:cs typeface="Arial"/>
              </a:rPr>
              <a:t>Disponibilidade</a:t>
            </a:r>
            <a:r>
              <a:rPr lang="pt-BR" sz="4400" b="0" i="0" spc="-150" smtClean="0">
                <a:effectLst>
                  <a:outerShdw blurRad="50800" dist="38100" dir="2700000" algn="tl">
                    <a:prstClr val="black">
                      <a:alpha val="40000"/>
                    </a:prstClr>
                  </a:outerShdw>
                </a:effectLst>
                <a:latin typeface="Segoe"/>
                <a:ea typeface="+mn-ea"/>
                <a:cs typeface="Arial"/>
              </a:rPr>
              <a:t/>
            </a:r>
            <a:br>
              <a:rPr lang="pt-BR" sz="4400" b="0" i="0" spc="-150" smtClean="0">
                <a:effectLst>
                  <a:outerShdw blurRad="50800" dist="38100" dir="2700000" algn="tl">
                    <a:prstClr val="black">
                      <a:alpha val="40000"/>
                    </a:prstClr>
                  </a:outerShdw>
                </a:effectLst>
                <a:latin typeface="Segoe"/>
                <a:ea typeface="+mn-ea"/>
                <a:cs typeface="Arial"/>
              </a:rPr>
            </a:br>
            <a:r>
              <a:rPr lang="pt-BR" sz="3600" b="0" i="0" spc="-150" smtClean="0">
                <a:effectLst>
                  <a:outerShdw blurRad="50800" dist="38100" dir="2700000" algn="tl">
                    <a:prstClr val="black">
                      <a:alpha val="40000"/>
                    </a:prstClr>
                  </a:outerShdw>
                </a:effectLst>
                <a:latin typeface="Segoe"/>
                <a:ea typeface="+mn-ea"/>
                <a:cs typeface="Arial"/>
              </a:rPr>
              <a:t>Live </a:t>
            </a:r>
            <a:r>
              <a:rPr lang="pt-BR" sz="3600" b="0" i="0" spc="-150" smtClean="0">
                <a:effectLst>
                  <a:outerShdw blurRad="50800" dist="38100" dir="2700000" algn="tl">
                    <a:prstClr val="black">
                      <a:alpha val="40000"/>
                    </a:prstClr>
                  </a:outerShdw>
                </a:effectLst>
                <a:latin typeface="Segoe"/>
                <a:ea typeface="+mn-ea"/>
                <a:cs typeface="Arial"/>
              </a:rPr>
              <a:t>Migration</a:t>
            </a:r>
            <a:endParaRPr lang="pt-BR" sz="3600" b="0" i="0" spc="-150">
              <a:effectLst>
                <a:outerShdw blurRad="50800" dist="38100" dir="2700000" algn="tl">
                  <a:prstClr val="black">
                    <a:alpha val="40000"/>
                  </a:prstClr>
                </a:outerShdw>
              </a:effectLst>
              <a:latin typeface="Segoe"/>
              <a:ea typeface="+mn-ea"/>
              <a:cs typeface="Arial"/>
            </a:endParaRPr>
          </a:p>
        </p:txBody>
      </p:sp>
      <p:sp>
        <p:nvSpPr>
          <p:cNvPr id="31747" name="Content Placeholder 2"/>
          <p:cNvSpPr>
            <a:spLocks noGrp="1"/>
          </p:cNvSpPr>
          <p:nvPr>
            <p:ph type="body" sz="quarter" idx="10"/>
          </p:nvPr>
        </p:nvSpPr>
        <p:spPr/>
        <p:txBody>
          <a:bodyPr/>
          <a:lstStyle/>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Migre máquinas virtuais entre os hosts sem  interrupção nos serviços</a:t>
            </a:r>
          </a:p>
          <a:p>
            <a:pPr marL="393192" indent="-393192" algn="l" defTabSz="914400">
              <a:lnSpc>
                <a:spcPct val="90000"/>
              </a:lnSpc>
              <a:spcBef>
                <a:spcPts val="0"/>
              </a:spcBef>
              <a:spcAft>
                <a:spcPts val="0"/>
              </a:spcAft>
            </a:pPr>
            <a:endParaRPr lang="en-US" sz="1400" dirty="0" smtClean="0"/>
          </a:p>
          <a:p>
            <a:pPr marL="393192" indent="-393192" algn="l" defTabSz="914400">
              <a:lnSpc>
                <a:spcPct val="90000"/>
              </a:lnSpc>
              <a:spcBef>
                <a:spcPts val="0"/>
              </a:spcBef>
              <a:spcAft>
                <a:spcPts val="0"/>
              </a:spcAft>
              <a:buClr>
                <a:srgbClr val="000000"/>
              </a:buClr>
            </a:pPr>
            <a:r>
              <a:rPr lang="en-US" sz="3200" b="0" i="0">
                <a:solidFill>
                  <a:srgbClr val="000000"/>
                </a:solidFill>
                <a:latin typeface="Segoe"/>
                <a:ea typeface="+mn-ea"/>
                <a:cs typeface="+mn-cs"/>
              </a:rPr>
              <a:t>Benefícios:</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Não há queda nas conexões de rede</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Alta disponibilidade para cargas de trabalho de produção</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Gerenciamento flexível</a:t>
            </a:r>
          </a:p>
          <a:p>
            <a:pPr marL="914400" lvl="1"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Ambiente de TI dinâmico</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left)">
                                      <p:cBhvr>
                                        <p:cTn id="12" dur="5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wipe(left)">
                                      <p:cBhvr>
                                        <p:cTn id="17" dur="500"/>
                                        <p:tgtEl>
                                          <p:spTgt spid="31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wipe(left)">
                                      <p:cBhvr>
                                        <p:cTn id="22" dur="500"/>
                                        <p:tgtEl>
                                          <p:spTgt spid="31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wipe(left)">
                                      <p:cBhvr>
                                        <p:cTn id="27" dur="500"/>
                                        <p:tgtEl>
                                          <p:spTgt spid="317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747">
                                            <p:txEl>
                                              <p:pRg st="6" end="6"/>
                                            </p:txEl>
                                          </p:spTgt>
                                        </p:tgtEl>
                                        <p:attrNameLst>
                                          <p:attrName>style.visibility</p:attrName>
                                        </p:attrNameLst>
                                      </p:cBhvr>
                                      <p:to>
                                        <p:strVal val="visible"/>
                                      </p:to>
                                    </p:set>
                                    <p:animEffect transition="in" filter="wipe(left)">
                                      <p:cBhvr>
                                        <p:cTn id="32"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400" b="0" i="0" spc="-150">
                <a:effectLst>
                  <a:outerShdw blurRad="50800" dist="38100" dir="2700000" algn="tl">
                    <a:prstClr val="black">
                      <a:alpha val="40000"/>
                    </a:prstClr>
                  </a:outerShdw>
                </a:effectLst>
                <a:latin typeface="Segoe"/>
                <a:ea typeface="+mn-ea"/>
                <a:cs typeface="Arial"/>
              </a:rPr>
              <a:t>Dinamizando o Gerenciamento da Virtualização</a:t>
            </a:r>
          </a:p>
        </p:txBody>
      </p:sp>
      <p:sp>
        <p:nvSpPr>
          <p:cNvPr id="32771" name="Content Placeholder 2"/>
          <p:cNvSpPr>
            <a:spLocks noGrp="1"/>
          </p:cNvSpPr>
          <p:nvPr>
            <p:ph type="body" sz="quarter" idx="10"/>
          </p:nvPr>
        </p:nvSpPr>
        <p:spPr>
          <a:xfrm>
            <a:off x="381000" y="1524000"/>
            <a:ext cx="8382000" cy="2210862"/>
          </a:xfrm>
        </p:spPr>
        <p:txBody>
          <a:bodyPr/>
          <a:lstStyle/>
          <a:p>
            <a:pPr marL="393192"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Console de Gerenciamento do Hyper-V</a:t>
            </a:r>
          </a:p>
          <a:p>
            <a:pPr marL="393192"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Interface de linha de comando do PowerShell</a:t>
            </a:r>
          </a:p>
          <a:p>
            <a:pPr marL="393192" indent="-393192" algn="l" defTabSz="914400">
              <a:lnSpc>
                <a:spcPct val="90000"/>
              </a:lnSpc>
              <a:spcBef>
                <a:spcPts val="0"/>
              </a:spcBef>
              <a:spcAft>
                <a:spcPts val="0"/>
              </a:spcAft>
              <a:buClr>
                <a:srgbClr val="000000"/>
              </a:buClr>
            </a:pPr>
            <a:r>
              <a:rPr lang="en-US" sz="2800" b="0" i="0">
                <a:solidFill>
                  <a:srgbClr val="000000"/>
                </a:solidFill>
                <a:latin typeface="Segoe"/>
                <a:ea typeface="+mn-ea"/>
                <a:cs typeface="+mn-cs"/>
              </a:rPr>
              <a:t>System Center Virtual Machine Manager 2008</a:t>
            </a:r>
          </a:p>
        </p:txBody>
      </p:sp>
      <p:pic>
        <p:nvPicPr>
          <p:cNvPr id="32772" name="Picture 3" descr="Slide11"/>
          <p:cNvPicPr>
            <a:picLocks noChangeAspect="1" noChangeArrowheads="1"/>
          </p:cNvPicPr>
          <p:nvPr/>
        </p:nvPicPr>
        <p:blipFill>
          <a:blip r:embed="rId4"/>
          <a:srcRect/>
          <a:stretch>
            <a:fillRect/>
          </a:stretch>
        </p:blipFill>
        <p:spPr bwMode="auto">
          <a:xfrm>
            <a:off x="457200" y="2895600"/>
            <a:ext cx="5562600" cy="3200400"/>
          </a:xfrm>
          <a:prstGeom prst="rect">
            <a:avLst/>
          </a:prstGeom>
          <a:noFill/>
          <a:ln w="9525">
            <a:noFill/>
            <a:miter lim="800000"/>
            <a:headEnd/>
            <a:tailEnd/>
          </a:ln>
        </p:spPr>
      </p:pic>
    </p:spTree>
  </p:cSld>
  <p:clrMapOvr>
    <a:masterClrMapping/>
  </p:clrMapOvr>
  <p:transition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spcAft>
                <a:spcPts val="0"/>
              </a:spcAft>
              <a:buNone/>
            </a:pPr>
            <a:r>
              <a:rPr lang="en-US" sz="4400" b="0" i="0" spc="-150">
                <a:effectLst>
                  <a:outerShdw blurRad="50800" dist="38100" dir="2700000" algn="tl">
                    <a:prstClr val="black">
                      <a:alpha val="40000"/>
                    </a:prstClr>
                  </a:outerShdw>
                </a:effectLst>
                <a:latin typeface="Segoe"/>
                <a:ea typeface="+mn-ea"/>
                <a:cs typeface="Arial"/>
              </a:rPr>
              <a:t>Simplificando a Implantação</a:t>
            </a:r>
          </a:p>
        </p:txBody>
      </p:sp>
      <p:sp>
        <p:nvSpPr>
          <p:cNvPr id="33795" name="Content Placeholder 2"/>
          <p:cNvSpPr>
            <a:spLocks noGrp="1"/>
          </p:cNvSpPr>
          <p:nvPr>
            <p:ph type="body" sz="quarter" idx="10"/>
          </p:nvPr>
        </p:nvSpPr>
        <p:spPr>
          <a:xfrm>
            <a:off x="381000" y="1600200"/>
            <a:ext cx="8382000" cy="1994392"/>
          </a:xfrm>
        </p:spPr>
        <p:txBody>
          <a:bodyPr/>
          <a:lstStyle/>
          <a:p>
            <a:pPr marL="393192" indent="-393192" algn="l" defTabSz="914400">
              <a:lnSpc>
                <a:spcPct val="90000"/>
              </a:lnSpc>
              <a:spcBef>
                <a:spcPts val="0"/>
              </a:spcBef>
              <a:spcAft>
                <a:spcPts val="0"/>
              </a:spcAft>
              <a:buClr>
                <a:srgbClr val="000000"/>
              </a:buClr>
            </a:pPr>
            <a:r>
              <a:rPr lang="pt-BR" sz="3200" b="0" i="0" smtClean="0">
                <a:solidFill>
                  <a:srgbClr val="000000"/>
                </a:solidFill>
                <a:latin typeface="Segoe"/>
                <a:ea typeface="+mn-ea"/>
                <a:cs typeface="+mn-cs"/>
              </a:rPr>
              <a:t>Inicialização</a:t>
            </a:r>
            <a:r>
              <a:rPr lang="pt-BR" sz="3200" b="0" i="0" smtClean="0">
                <a:solidFill>
                  <a:srgbClr val="000000"/>
                </a:solidFill>
                <a:latin typeface="Segoe"/>
                <a:ea typeface="+mn-ea"/>
                <a:cs typeface="+mn-cs"/>
              </a:rPr>
              <a:t> a partir de arquivos </a:t>
            </a:r>
            <a:r>
              <a:rPr lang="pt-BR" sz="3200" b="0" i="0" smtClean="0">
                <a:solidFill>
                  <a:srgbClr val="000000"/>
                </a:solidFill>
                <a:latin typeface="Segoe"/>
                <a:ea typeface="+mn-ea"/>
                <a:cs typeface="+mn-cs"/>
              </a:rPr>
              <a:t>.vhd</a:t>
            </a:r>
            <a:endParaRPr lang="pt-BR" sz="32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Permite a pré-configuração de computadores físicos e </a:t>
            </a:r>
            <a:r>
              <a:rPr lang="pt-BR" sz="2800" b="0" i="0" smtClean="0">
                <a:solidFill>
                  <a:srgbClr val="000000"/>
                </a:solidFill>
                <a:latin typeface="Segoe"/>
                <a:ea typeface="+mn-ea"/>
                <a:cs typeface="+mn-cs"/>
              </a:rPr>
              <a:t>virtuais</a:t>
            </a:r>
            <a:endParaRPr lang="pt-BR" sz="28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Reduz o número de imagens </a:t>
            </a:r>
            <a:r>
              <a:rPr lang="pt-BR" sz="2800" b="0" i="0" smtClean="0">
                <a:solidFill>
                  <a:srgbClr val="000000"/>
                </a:solidFill>
                <a:latin typeface="Segoe"/>
                <a:ea typeface="+mn-ea"/>
                <a:cs typeface="+mn-cs"/>
              </a:rPr>
              <a:t>gerenciadas</a:t>
            </a:r>
            <a:endParaRPr lang="pt-BR" sz="2800" b="0" i="0" smtClean="0">
              <a:solidFill>
                <a:srgbClr val="000000"/>
              </a:solidFill>
              <a:latin typeface="Segoe"/>
              <a:ea typeface="+mn-ea"/>
              <a:cs typeface="+mn-cs"/>
            </a:endParaRPr>
          </a:p>
          <a:p>
            <a:pPr marL="914400" lvl="1" indent="-393192" algn="l" defTabSz="914400">
              <a:lnSpc>
                <a:spcPct val="90000"/>
              </a:lnSpc>
              <a:spcBef>
                <a:spcPts val="0"/>
              </a:spcBef>
              <a:spcAft>
                <a:spcPts val="0"/>
              </a:spcAft>
              <a:buClr>
                <a:srgbClr val="000000"/>
              </a:buClr>
            </a:pPr>
            <a:r>
              <a:rPr lang="pt-BR" sz="2800" b="0" i="0" smtClean="0">
                <a:solidFill>
                  <a:srgbClr val="000000"/>
                </a:solidFill>
                <a:latin typeface="Segoe"/>
                <a:ea typeface="+mn-ea"/>
                <a:cs typeface="+mn-cs"/>
              </a:rPr>
              <a:t>Simplifica as implantações de </a:t>
            </a:r>
            <a:r>
              <a:rPr lang="pt-BR" sz="2800" b="0" i="0" smtClean="0">
                <a:solidFill>
                  <a:srgbClr val="000000"/>
                </a:solidFill>
                <a:latin typeface="Segoe"/>
                <a:ea typeface="+mn-ea"/>
                <a:cs typeface="+mn-cs"/>
              </a:rPr>
              <a:t>teste</a:t>
            </a:r>
            <a:endParaRPr lang="pt-BR" sz="2800" b="0" i="0">
              <a:solidFill>
                <a:srgbClr val="000000"/>
              </a:solidFill>
              <a:latin typeface="Segoe"/>
              <a:ea typeface="+mn-ea"/>
              <a:cs typeface="+mn-cs"/>
            </a:endParaRPr>
          </a:p>
        </p:txBody>
      </p:sp>
      <p:sp>
        <p:nvSpPr>
          <p:cNvPr id="46" name="Isosceles Triangle 45"/>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8" name="Picture 44" descr="D:\Pennie's documents\MS Image\NEWFeb15\Windows_Vista_Icons_ for_Marketing_use\Server.png"/>
          <p:cNvPicPr>
            <a:picLocks noChangeAspect="1" noChangeArrowheads="1"/>
          </p:cNvPicPr>
          <p:nvPr/>
        </p:nvPicPr>
        <p:blipFill>
          <a:blip r:embed="rId4"/>
          <a:srcRect/>
          <a:stretch>
            <a:fillRect/>
          </a:stretch>
        </p:blipFill>
        <p:spPr bwMode="auto">
          <a:xfrm>
            <a:off x="1524000" y="4398885"/>
            <a:ext cx="1094721" cy="1392315"/>
          </a:xfrm>
          <a:prstGeom prst="rect">
            <a:avLst/>
          </a:prstGeom>
          <a:noFill/>
          <a:ln w="9525">
            <a:noFill/>
            <a:miter lim="800000"/>
            <a:headEnd/>
            <a:tailEnd/>
          </a:ln>
        </p:spPr>
      </p:pic>
      <p:sp>
        <p:nvSpPr>
          <p:cNvPr id="19" name="TextBox 18"/>
          <p:cNvSpPr txBox="1"/>
          <p:nvPr/>
        </p:nvSpPr>
        <p:spPr>
          <a:xfrm>
            <a:off x="3884849" y="5257800"/>
            <a:ext cx="763351" cy="400110"/>
          </a:xfrm>
          <a:prstGeom prst="rect">
            <a:avLst/>
          </a:prstGeom>
          <a:noFill/>
        </p:spPr>
        <p:txBody>
          <a:bodyPr wrap="none" rtlCol="0">
            <a:spAutoFit/>
          </a:bodyPr>
          <a:lstStyle/>
          <a:p>
            <a:pPr algn="l">
              <a:buNone/>
            </a:pPr>
            <a:r>
              <a:rPr lang="en-US" sz="2000" b="1" i="0">
                <a:latin typeface="Segoe"/>
                <a:ea typeface="+mn-ea"/>
                <a:cs typeface="Arial"/>
              </a:rPr>
              <a:t>Inicialização</a:t>
            </a:r>
          </a:p>
        </p:txBody>
      </p:sp>
      <p:pic>
        <p:nvPicPr>
          <p:cNvPr id="20" name="Picture 5" descr="C:\Courses\Wadeware\2008\2008_05_28 40818 Enterprise Service Readiness\EventsDVD_FY07\Shapes and Graphics\Cylinder\MGX 06 Cyinders\MGX Cylinder LIGHT GREEN.png"/>
          <p:cNvPicPr>
            <a:picLocks noChangeAspect="1" noChangeArrowheads="1"/>
          </p:cNvPicPr>
          <p:nvPr/>
        </p:nvPicPr>
        <p:blipFill>
          <a:blip r:embed="rId5" cstate="print"/>
          <a:srcRect/>
          <a:stretch>
            <a:fillRect/>
          </a:stretch>
        </p:blipFill>
        <p:spPr bwMode="auto">
          <a:xfrm>
            <a:off x="5715000" y="4724400"/>
            <a:ext cx="1381850" cy="904385"/>
          </a:xfrm>
          <a:prstGeom prst="rect">
            <a:avLst/>
          </a:prstGeom>
          <a:noFill/>
        </p:spPr>
      </p:pic>
      <p:grpSp>
        <p:nvGrpSpPr>
          <p:cNvPr id="59" name="Group 58"/>
          <p:cNvGrpSpPr/>
          <p:nvPr/>
        </p:nvGrpSpPr>
        <p:grpSpPr>
          <a:xfrm>
            <a:off x="2286000" y="5054600"/>
            <a:ext cx="3581400" cy="127000"/>
            <a:chOff x="2590800" y="5334001"/>
            <a:chExt cx="3581400" cy="127000"/>
          </a:xfrm>
        </p:grpSpPr>
        <p:sp>
          <p:nvSpPr>
            <p:cNvPr id="33" name="Oval 32"/>
            <p:cNvSpPr/>
            <p:nvPr/>
          </p:nvSpPr>
          <p:spPr bwMode="auto">
            <a:xfrm>
              <a:off x="2590800"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a:off x="287755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Oval 34"/>
            <p:cNvSpPr/>
            <p:nvPr/>
          </p:nvSpPr>
          <p:spPr bwMode="auto">
            <a:xfrm>
              <a:off x="3164305"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Oval 35"/>
            <p:cNvSpPr/>
            <p:nvPr/>
          </p:nvSpPr>
          <p:spPr bwMode="auto">
            <a:xfrm>
              <a:off x="345105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Oval 36"/>
            <p:cNvSpPr/>
            <p:nvPr/>
          </p:nvSpPr>
          <p:spPr bwMode="auto">
            <a:xfrm>
              <a:off x="373781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a:off x="4024563"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Oval 48"/>
            <p:cNvSpPr/>
            <p:nvPr/>
          </p:nvSpPr>
          <p:spPr bwMode="auto">
            <a:xfrm>
              <a:off x="431131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4598068"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4884821"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Oval 54"/>
            <p:cNvSpPr/>
            <p:nvPr/>
          </p:nvSpPr>
          <p:spPr bwMode="auto">
            <a:xfrm>
              <a:off x="5171574"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Oval 55"/>
            <p:cNvSpPr/>
            <p:nvPr/>
          </p:nvSpPr>
          <p:spPr bwMode="auto">
            <a:xfrm>
              <a:off x="5458326"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Oval 56"/>
            <p:cNvSpPr/>
            <p:nvPr/>
          </p:nvSpPr>
          <p:spPr bwMode="auto">
            <a:xfrm>
              <a:off x="5745079"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Oval 57"/>
            <p:cNvSpPr/>
            <p:nvPr/>
          </p:nvSpPr>
          <p:spPr bwMode="auto">
            <a:xfrm>
              <a:off x="6031832" y="5334001"/>
              <a:ext cx="140368" cy="127000"/>
            </a:xfrm>
            <a:prstGeom prst="ellipse">
              <a:avLst/>
            </a:prstGeom>
            <a:ln>
              <a:headEnd type="none" w="med" len="med"/>
              <a:tailEnd type="none" w="med" len="med"/>
            </a:ln>
            <a:effectLst>
              <a:glow rad="635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0" name="Group 29"/>
          <p:cNvGrpSpPr/>
          <p:nvPr/>
        </p:nvGrpSpPr>
        <p:grpSpPr>
          <a:xfrm>
            <a:off x="6400800" y="4267200"/>
            <a:ext cx="1447800" cy="1295400"/>
            <a:chOff x="7315200" y="4648200"/>
            <a:chExt cx="1447800" cy="1295400"/>
          </a:xfrm>
        </p:grpSpPr>
        <p:pic>
          <p:nvPicPr>
            <p:cNvPr id="29" name="Picture 2" descr="C:\Courses\Icons Windows Vista\imageres.dll_I0020_0409.png"/>
            <p:cNvPicPr>
              <a:picLocks noChangeAspect="1" noChangeArrowheads="1"/>
            </p:cNvPicPr>
            <p:nvPr/>
          </p:nvPicPr>
          <p:blipFill>
            <a:blip r:embed="rId6"/>
            <a:srcRect/>
            <a:stretch>
              <a:fillRect/>
            </a:stretch>
          </p:blipFill>
          <p:spPr bwMode="auto">
            <a:xfrm>
              <a:off x="7315200" y="4648200"/>
              <a:ext cx="1295401" cy="1295400"/>
            </a:xfrm>
            <a:prstGeom prst="rect">
              <a:avLst/>
            </a:prstGeom>
            <a:noFill/>
          </p:spPr>
        </p:pic>
        <p:sp>
          <p:nvSpPr>
            <p:cNvPr id="28" name="TextBox 27"/>
            <p:cNvSpPr txBox="1"/>
            <p:nvPr/>
          </p:nvSpPr>
          <p:spPr>
            <a:xfrm>
              <a:off x="8047266" y="5008385"/>
              <a:ext cx="715734" cy="401815"/>
            </a:xfrm>
            <a:prstGeom prst="rect">
              <a:avLst/>
            </a:prstGeom>
            <a:noFill/>
          </p:spPr>
          <p:txBody>
            <a:bodyPr wrap="none" rtlCol="0">
              <a:spAutoFit/>
            </a:bodyPr>
            <a:lstStyle/>
            <a:p>
              <a:pPr algn="ctr">
                <a:buNone/>
              </a:pPr>
              <a:r>
                <a:rPr lang="en-US" sz="1600" b="0" i="0">
                  <a:latin typeface="Segoe"/>
                  <a:ea typeface="+mn-ea"/>
                  <a:cs typeface="Arial"/>
                </a:rPr>
                <a:t>VHD</a:t>
              </a:r>
            </a:p>
          </p:txBody>
        </p:sp>
      </p:gr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3" presetClass="entr" presetSubtype="28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4/3*#ppt_w"/>
                                          </p:val>
                                        </p:tav>
                                        <p:tav tm="100000">
                                          <p:val>
                                            <p:strVal val="#ppt_w"/>
                                          </p:val>
                                        </p:tav>
                                      </p:tavLst>
                                    </p:anim>
                                    <p:anim calcmode="lin" valueType="num">
                                      <p:cBhvr>
                                        <p:cTn id="12" dur="500" fill="hold"/>
                                        <p:tgtEl>
                                          <p:spTgt spid="19"/>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35" presetClass="path" presetSubtype="0" accel="50000" decel="50000" fill="hold" nodeType="afterEffect">
                                  <p:stCondLst>
                                    <p:cond delay="0"/>
                                  </p:stCondLst>
                                  <p:childTnLst>
                                    <p:animMotion origin="layout" path="M 3.33333E-6 -3.70028E-6 L -0.4875 -3.70028E-6 " pathEditMode="relative" rAng="0" ptsTypes="AA">
                                      <p:cBhvr>
                                        <p:cTn id="15" dur="1000" fill="hold"/>
                                        <p:tgtEl>
                                          <p:spTgt spid="30"/>
                                        </p:tgtEl>
                                        <p:attrNameLst>
                                          <p:attrName>ppt_x</p:attrName>
                                          <p:attrName>ppt_y</p:attrName>
                                        </p:attrNameLst>
                                      </p:cBhvr>
                                      <p:rCtr x="-244" y="0"/>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bwMode="auto">
          <a:xfrm flipH="1">
            <a:off x="228600" y="43434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2064" indent="-347472" algn="l" defTabSz="914400">
              <a:lnSpc>
                <a:spcPct val="90000"/>
              </a:lnSpc>
              <a:spcBef>
                <a:spcPts val="0"/>
              </a:spcBef>
              <a:buNone/>
            </a:pPr>
            <a:r>
              <a:rPr lang="pt-BR" altLang="zh-CN" b="1" i="0" smtClean="0">
                <a:latin typeface="Segoe"/>
                <a:ea typeface="+mn-ea"/>
                <a:cs typeface="+mn-cs"/>
              </a:rPr>
              <a:t> Conjunto de Ferramentas de Gerenciamento </a:t>
            </a:r>
            <a:r>
              <a:rPr lang="pt-BR" altLang="zh-CN" b="1" i="0" smtClean="0">
                <a:latin typeface="Segoe"/>
                <a:ea typeface="+mn-ea"/>
                <a:cs typeface="+mn-cs"/>
              </a:rPr>
              <a:t>Aperfeiçoado</a:t>
            </a:r>
            <a:endParaRPr lang="pt-BR" altLang="zh-CN" b="1" i="0" smtClean="0">
              <a:latin typeface="Segoe"/>
              <a:ea typeface="+mn-ea"/>
              <a:cs typeface="+mn-cs"/>
            </a:endParaRPr>
          </a:p>
          <a:p>
            <a:pPr marL="402336" lvl="1" indent="-237744" algn="l" defTabSz="914400">
              <a:lnSpc>
                <a:spcPct val="90000"/>
              </a:lnSpc>
              <a:spcBef>
                <a:spcPts val="384"/>
              </a:spcBef>
              <a:buSzPct val="100000"/>
              <a:buBlip>
                <a:blip r:embed="rId3"/>
              </a:buBlip>
            </a:pPr>
            <a:r>
              <a:rPr lang="pt-BR" altLang="zh-CN" sz="1600" b="0" i="0" smtClean="0">
                <a:latin typeface="Segoe"/>
                <a:ea typeface="+mn-ea"/>
                <a:cs typeface="+mn-cs"/>
              </a:rPr>
              <a:t>Reduza a repetição de tarefas com o suporte ao RDS </a:t>
            </a:r>
            <a:r>
              <a:rPr lang="pt-BR" altLang="zh-CN" sz="1600" b="0" i="0" smtClean="0">
                <a:latin typeface="Segoe"/>
                <a:ea typeface="+mn-ea"/>
                <a:cs typeface="+mn-cs"/>
              </a:rPr>
              <a:t>PowerShell</a:t>
            </a:r>
            <a:r>
              <a:rPr lang="pt-BR" altLang="zh-CN" sz="1600" b="0" i="0" smtClean="0">
                <a:latin typeface="Segoe"/>
                <a:ea typeface="+mn-ea"/>
                <a:cs typeface="+mn-cs"/>
              </a:rPr>
              <a:t>, a instalação aprimorada de </a:t>
            </a:r>
            <a:r>
              <a:rPr lang="pt-BR" altLang="zh-CN" sz="1600" b="0" i="0" smtClean="0">
                <a:latin typeface="Segoe"/>
                <a:ea typeface="+mn-ea"/>
                <a:cs typeface="+mn-cs"/>
              </a:rPr>
              <a:t>aplicações</a:t>
            </a:r>
            <a:r>
              <a:rPr lang="pt-BR" altLang="zh-CN" sz="1600" b="0" i="0" smtClean="0">
                <a:latin typeface="Segoe"/>
                <a:ea typeface="+mn-ea"/>
                <a:cs typeface="+mn-cs"/>
              </a:rPr>
              <a:t>, a instalação de agentes de conexão e o </a:t>
            </a:r>
            <a:br>
              <a:rPr lang="pt-BR" altLang="zh-CN" sz="1600" b="0" i="0" smtClean="0">
                <a:latin typeface="Segoe"/>
                <a:ea typeface="+mn-ea"/>
                <a:cs typeface="+mn-cs"/>
              </a:rPr>
            </a:br>
            <a:r>
              <a:rPr lang="pt-BR" altLang="zh-CN" sz="1600" b="0" i="0" smtClean="0">
                <a:latin typeface="Segoe"/>
                <a:ea typeface="+mn-ea"/>
                <a:cs typeface="+mn-cs"/>
              </a:rPr>
              <a:t>gerenciamento de perfis </a:t>
            </a:r>
            <a:endParaRPr lang="pt-BR" altLang="zh-CN" sz="1600" b="0" i="0">
              <a:latin typeface="Segoe"/>
              <a:ea typeface="+mn-ea"/>
              <a:cs typeface="+mn-cs"/>
            </a:endParaRPr>
          </a:p>
        </p:txBody>
      </p:sp>
      <p:sp>
        <p:nvSpPr>
          <p:cNvPr id="18" name="Pentagon 17"/>
          <p:cNvSpPr/>
          <p:nvPr/>
        </p:nvSpPr>
        <p:spPr bwMode="auto">
          <a:xfrm flipH="1">
            <a:off x="228600" y="11430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2064" indent="-347472" algn="l" defTabSz="914400">
              <a:lnSpc>
                <a:spcPct val="90000"/>
              </a:lnSpc>
              <a:spcBef>
                <a:spcPts val="0"/>
              </a:spcBef>
              <a:buNone/>
            </a:pPr>
            <a:r>
              <a:rPr lang="pt-BR" altLang="zh-CN" b="1" i="0" smtClean="0">
                <a:latin typeface="Segoe"/>
                <a:ea typeface="+mn-ea"/>
                <a:cs typeface="+mn-cs"/>
              </a:rPr>
              <a:t>RDS e VDI </a:t>
            </a:r>
            <a:r>
              <a:rPr lang="pt-BR" altLang="zh-CN" b="1" i="0" smtClean="0">
                <a:latin typeface="Segoe"/>
                <a:ea typeface="+mn-ea"/>
                <a:cs typeface="+mn-cs"/>
              </a:rPr>
              <a:t>– Uma Solução </a:t>
            </a:r>
            <a:r>
              <a:rPr lang="pt-BR" altLang="zh-CN" b="1" i="0" smtClean="0">
                <a:latin typeface="Segoe"/>
                <a:ea typeface="+mn-ea"/>
                <a:cs typeface="+mn-cs"/>
              </a:rPr>
              <a:t>Integrada</a:t>
            </a:r>
            <a:endParaRPr lang="pt-BR" altLang="zh-CN" b="1" i="0" smtClean="0">
              <a:latin typeface="Segoe"/>
              <a:ea typeface="+mn-ea"/>
              <a:cs typeface="+mn-cs"/>
            </a:endParaRPr>
          </a:p>
          <a:p>
            <a:pPr marL="402336" lvl="1" indent="-237744" algn="l" defTabSz="914400">
              <a:lnSpc>
                <a:spcPct val="90000"/>
              </a:lnSpc>
              <a:spcBef>
                <a:spcPts val="384"/>
              </a:spcBef>
              <a:buSzPct val="100000"/>
              <a:buBlip>
                <a:blip r:embed="rId3"/>
              </a:buBlip>
            </a:pPr>
            <a:r>
              <a:rPr lang="pt-BR" altLang="zh-CN" sz="1600" b="0" i="0" smtClean="0">
                <a:latin typeface="Segoe"/>
                <a:ea typeface="+mn-ea"/>
                <a:cs typeface="+mn-cs"/>
              </a:rPr>
              <a:t>Único agente para a conexão de usuários a sessões ou máquinas </a:t>
            </a:r>
            <a:r>
              <a:rPr lang="pt-BR" altLang="zh-CN" sz="1600" b="0" i="0" smtClean="0">
                <a:latin typeface="Segoe"/>
                <a:ea typeface="+mn-ea"/>
                <a:cs typeface="+mn-cs"/>
              </a:rPr>
              <a:t>virtuais</a:t>
            </a:r>
            <a:r>
              <a:rPr lang="pt-BR" altLang="zh-CN" sz="1600" b="0" i="0" smtClean="0">
                <a:latin typeface="Segoe"/>
                <a:ea typeface="+mn-ea"/>
                <a:cs typeface="+mn-cs"/>
              </a:rPr>
              <a:t>, </a:t>
            </a:r>
            <a:br>
              <a:rPr lang="pt-BR" altLang="zh-CN" sz="1600" b="0" i="0" smtClean="0">
                <a:latin typeface="Segoe"/>
                <a:ea typeface="+mn-ea"/>
                <a:cs typeface="+mn-cs"/>
              </a:rPr>
            </a:br>
            <a:r>
              <a:rPr lang="pt-BR" altLang="zh-CN" sz="1600" b="0" i="0" smtClean="0">
                <a:latin typeface="Segoe"/>
                <a:ea typeface="+mn-ea"/>
                <a:cs typeface="+mn-cs"/>
              </a:rPr>
              <a:t>solução pronta para uso em cenários de VDI com Hyper-V </a:t>
            </a:r>
            <a:endParaRPr lang="pt-BR" altLang="zh-CN" sz="1600" b="0" i="0">
              <a:latin typeface="Segoe"/>
              <a:ea typeface="+mn-ea"/>
              <a:cs typeface="+mn-cs"/>
            </a:endParaRPr>
          </a:p>
        </p:txBody>
      </p:sp>
      <p:sp>
        <p:nvSpPr>
          <p:cNvPr id="19" name="Pentagon 18"/>
          <p:cNvSpPr/>
          <p:nvPr/>
        </p:nvSpPr>
        <p:spPr bwMode="auto">
          <a:xfrm flipH="1">
            <a:off x="228600" y="22098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2064" indent="-347472" algn="l" defTabSz="914400">
              <a:lnSpc>
                <a:spcPct val="90000"/>
              </a:lnSpc>
              <a:spcBef>
                <a:spcPts val="0"/>
              </a:spcBef>
              <a:buNone/>
            </a:pPr>
            <a:r>
              <a:rPr lang="pt-BR" altLang="zh-CN" b="1" i="0" smtClean="0">
                <a:latin typeface="Segoe"/>
                <a:ea typeface="+mn-ea"/>
                <a:cs typeface="+mn-cs"/>
              </a:rPr>
              <a:t>Melhorando</a:t>
            </a:r>
            <a:r>
              <a:rPr lang="pt-BR" altLang="zh-CN" b="1" i="0" smtClean="0">
                <a:latin typeface="Segoe"/>
                <a:ea typeface="+mn-ea"/>
                <a:cs typeface="+mn-cs"/>
              </a:rPr>
              <a:t> a Experiência do Usuário </a:t>
            </a:r>
            <a:endParaRPr lang="pt-BR" altLang="zh-CN" b="1" i="0" smtClean="0">
              <a:latin typeface="Segoe"/>
              <a:ea typeface="+mn-ea"/>
              <a:cs typeface="+mn-cs"/>
            </a:endParaRPr>
          </a:p>
          <a:p>
            <a:pPr marL="402336" lvl="1" indent="-237744" algn="l" defTabSz="914400">
              <a:lnSpc>
                <a:spcPct val="90000"/>
              </a:lnSpc>
              <a:spcBef>
                <a:spcPts val="384"/>
              </a:spcBef>
              <a:buSzPct val="100000"/>
              <a:buBlip>
                <a:blip r:embed="rId3"/>
              </a:buBlip>
            </a:pPr>
            <a:r>
              <a:rPr lang="pt-BR" altLang="zh-CN" sz="1600" b="0" i="0" smtClean="0">
                <a:latin typeface="Segoe"/>
                <a:ea typeface="+mn-ea"/>
                <a:cs typeface="+mn-cs"/>
              </a:rPr>
              <a:t>Recursos excelentes de </a:t>
            </a:r>
            <a:r>
              <a:rPr lang="pt-BR" altLang="zh-CN" sz="1600" b="0" i="0" smtClean="0">
                <a:latin typeface="Segoe"/>
                <a:ea typeface="+mn-ea"/>
                <a:cs typeface="+mn-cs"/>
              </a:rPr>
              <a:t>multimídia</a:t>
            </a:r>
            <a:r>
              <a:rPr lang="pt-BR" altLang="zh-CN" sz="1600" b="0" i="0" smtClean="0">
                <a:latin typeface="Segoe"/>
                <a:ea typeface="+mn-ea"/>
                <a:cs typeface="+mn-cs"/>
              </a:rPr>
              <a:t>, integração de </a:t>
            </a:r>
            <a:r>
              <a:rPr lang="pt-BR" altLang="zh-CN" sz="1600" b="0" i="0" smtClean="0">
                <a:latin typeface="Segoe"/>
                <a:ea typeface="+mn-ea"/>
                <a:cs typeface="+mn-cs"/>
              </a:rPr>
              <a:t>VoIP</a:t>
            </a:r>
            <a:r>
              <a:rPr lang="pt-BR" altLang="zh-CN" sz="1600" b="0" i="0" smtClean="0">
                <a:latin typeface="Segoe"/>
                <a:ea typeface="+mn-ea"/>
                <a:cs typeface="+mn-cs"/>
              </a:rPr>
              <a:t>, comunicação remota </a:t>
            </a:r>
            <a:r>
              <a:rPr lang="pt-BR" altLang="zh-CN" sz="1600" b="0" i="0" smtClean="0">
                <a:latin typeface="Segoe"/>
                <a:ea typeface="+mn-ea"/>
                <a:cs typeface="+mn-cs"/>
              </a:rPr>
              <a:t/>
            </a:r>
            <a:br>
              <a:rPr lang="pt-BR" altLang="zh-CN" sz="1600" b="0" i="0" smtClean="0">
                <a:latin typeface="Segoe"/>
                <a:ea typeface="+mn-ea"/>
                <a:cs typeface="+mn-cs"/>
              </a:rPr>
            </a:br>
            <a:r>
              <a:rPr lang="pt-BR" altLang="zh-CN" sz="1600" b="0" i="0" smtClean="0">
                <a:latin typeface="Segoe"/>
                <a:ea typeface="+mn-ea"/>
                <a:cs typeface="+mn-cs"/>
              </a:rPr>
              <a:t>do Aero </a:t>
            </a:r>
            <a:r>
              <a:rPr lang="pt-BR" altLang="zh-CN" sz="1600" b="0" i="0" smtClean="0">
                <a:latin typeface="Segoe"/>
                <a:ea typeface="+mn-ea"/>
                <a:cs typeface="+mn-cs"/>
              </a:rPr>
              <a:t>Glass</a:t>
            </a:r>
            <a:r>
              <a:rPr lang="pt-BR" altLang="zh-CN" sz="1600" b="0" i="0" smtClean="0">
                <a:latin typeface="Segoe"/>
                <a:ea typeface="+mn-ea"/>
                <a:cs typeface="+mn-cs"/>
              </a:rPr>
              <a:t>,  suporte a múltiplos </a:t>
            </a:r>
            <a:r>
              <a:rPr lang="pt-BR" altLang="zh-CN" sz="1600" b="0" i="0" smtClean="0">
                <a:latin typeface="Segoe"/>
                <a:ea typeface="+mn-ea"/>
                <a:cs typeface="+mn-cs"/>
              </a:rPr>
              <a:t>monitores</a:t>
            </a:r>
            <a:endParaRPr lang="pt-BR" altLang="zh-CN" sz="1600" b="0" i="0">
              <a:latin typeface="Segoe"/>
              <a:ea typeface="+mn-ea"/>
              <a:cs typeface="+mn-cs"/>
            </a:endParaRPr>
          </a:p>
        </p:txBody>
      </p:sp>
      <p:sp>
        <p:nvSpPr>
          <p:cNvPr id="20" name="Pentagon 19"/>
          <p:cNvSpPr/>
          <p:nvPr/>
        </p:nvSpPr>
        <p:spPr bwMode="auto">
          <a:xfrm flipH="1">
            <a:off x="228600" y="32766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2064" indent="-347472" algn="l" defTabSz="914400">
              <a:lnSpc>
                <a:spcPct val="90000"/>
              </a:lnSpc>
              <a:spcBef>
                <a:spcPts val="0"/>
              </a:spcBef>
              <a:buNone/>
            </a:pPr>
            <a:r>
              <a:rPr lang="en-US" altLang="zh-CN" b="1" i="0">
                <a:latin typeface="Segoe"/>
                <a:ea typeface="+mn-ea"/>
                <a:cs typeface="+mn-cs"/>
              </a:rPr>
              <a:t>Conexão de RemoteApp e Área de Trabalho</a:t>
            </a:r>
          </a:p>
          <a:p>
            <a:pPr marL="402336" lvl="1" indent="-237744" algn="l" defTabSz="914400">
              <a:lnSpc>
                <a:spcPct val="90000"/>
              </a:lnSpc>
              <a:spcBef>
                <a:spcPts val="384"/>
              </a:spcBef>
              <a:buSzPct val="100000"/>
              <a:buBlip>
                <a:blip r:embed="rId3"/>
              </a:buBlip>
            </a:pPr>
            <a:r>
              <a:rPr lang="en-US" altLang="zh-CN" sz="1600" b="0" i="0">
                <a:latin typeface="Segoe"/>
                <a:ea typeface="+mn-ea"/>
                <a:cs typeface="+mn-cs"/>
              </a:rPr>
              <a:t>Aplicações hospedadas centralmente são integradas ao menu Iniciar, à área de trabalho etc. e podem personalizar um PC que não está em funcionamento com aplicações de trabalho sem instalá-las localmente</a:t>
            </a:r>
          </a:p>
        </p:txBody>
      </p:sp>
      <p:sp>
        <p:nvSpPr>
          <p:cNvPr id="24" name="Pentagon 23"/>
          <p:cNvSpPr/>
          <p:nvPr/>
        </p:nvSpPr>
        <p:spPr bwMode="auto">
          <a:xfrm flipH="1">
            <a:off x="228600" y="5410200"/>
            <a:ext cx="8915400" cy="914400"/>
          </a:xfrm>
          <a:prstGeom prst="homePlate">
            <a:avLst/>
          </a:prstGeom>
          <a:gradFill>
            <a:gsLst>
              <a:gs pos="0">
                <a:srgbClr val="0099FF">
                  <a:alpha val="0"/>
                </a:srgbClr>
              </a:gs>
              <a:gs pos="42000">
                <a:srgbClr val="0099FF">
                  <a:lumMod val="75000"/>
                  <a:alpha val="49000"/>
                </a:srgbClr>
              </a:gs>
              <a:gs pos="70000">
                <a:srgbClr val="0099FF">
                  <a:lumMod val="75000"/>
                  <a:alpha val="51000"/>
                </a:srgbClr>
              </a:gs>
              <a:gs pos="99000">
                <a:srgbClr val="0099FF">
                  <a:alpha val="91000"/>
                </a:srgbClr>
              </a:gs>
            </a:gsLst>
            <a:lin ang="2700000" scaled="0"/>
          </a:grad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0" tIns="0" rIns="914400" bIns="0" numCol="1" anchor="ctr" anchorCtr="0" compatLnSpc="1">
            <a:prstTxWarp prst="textNoShape">
              <a:avLst/>
            </a:prstTxWarp>
            <a:noAutofit/>
          </a:bodyPr>
          <a:lstStyle/>
          <a:p>
            <a:pPr marL="512064" indent="-347472" algn="l" defTabSz="914400">
              <a:lnSpc>
                <a:spcPct val="90000"/>
              </a:lnSpc>
              <a:spcBef>
                <a:spcPts val="0"/>
              </a:spcBef>
              <a:buNone/>
            </a:pPr>
            <a:r>
              <a:rPr lang="en-US" altLang="zh-CN" b="1" i="0">
                <a:latin typeface="Segoe"/>
                <a:ea typeface="+mn-ea"/>
                <a:cs typeface="+mn-cs"/>
              </a:rPr>
              <a:t>Investimentos em Plataforma</a:t>
            </a:r>
          </a:p>
          <a:p>
            <a:pPr marL="402336" lvl="1" indent="-237744" algn="l" defTabSz="914400">
              <a:lnSpc>
                <a:spcPct val="90000"/>
              </a:lnSpc>
              <a:spcBef>
                <a:spcPts val="384"/>
              </a:spcBef>
              <a:buSzPct val="100000"/>
              <a:buBlip>
                <a:blip r:embed="rId3"/>
              </a:buBlip>
            </a:pPr>
            <a:r>
              <a:rPr lang="en-US" altLang="zh-CN" sz="1600" b="0" i="0">
                <a:latin typeface="Segoe"/>
                <a:ea typeface="+mn-ea"/>
                <a:cs typeface="+mn-cs"/>
              </a:rPr>
              <a:t>Múltiplos níveis de extensibilidade para soluções de parceiros personalizadas e soluções baseadas em VDI e Serviços de Área de Trabalho Remota</a:t>
            </a:r>
          </a:p>
        </p:txBody>
      </p:sp>
      <p:grpSp>
        <p:nvGrpSpPr>
          <p:cNvPr id="2" name="Group 26"/>
          <p:cNvGrpSpPr/>
          <p:nvPr/>
        </p:nvGrpSpPr>
        <p:grpSpPr>
          <a:xfrm>
            <a:off x="7966113" y="3276600"/>
            <a:ext cx="1101687" cy="1052934"/>
            <a:chOff x="3833275" y="5137961"/>
            <a:chExt cx="1560124" cy="1330933"/>
          </a:xfrm>
        </p:grpSpPr>
        <p:pic>
          <p:nvPicPr>
            <p:cNvPr id="15" name="Picture 5" descr="\\eventsql\dvd27\Clip_Installer\DVD_ART\Artwork_Imagery\Shapes and Graphics\screen captures\CICS 3270 screen.png"/>
            <p:cNvPicPr>
              <a:picLocks noChangeAspect="1" noChangeArrowheads="1"/>
            </p:cNvPicPr>
            <p:nvPr/>
          </p:nvPicPr>
          <p:blipFill>
            <a:blip r:embed="rId4" cstate="print"/>
            <a:srcRect/>
            <a:stretch>
              <a:fillRect/>
            </a:stretch>
          </p:blipFill>
          <p:spPr bwMode="auto">
            <a:xfrm>
              <a:off x="4271659" y="5137961"/>
              <a:ext cx="931438" cy="630541"/>
            </a:xfrm>
            <a:prstGeom prst="rect">
              <a:avLst/>
            </a:prstGeom>
            <a:noFill/>
          </p:spPr>
        </p:pic>
        <p:pic>
          <p:nvPicPr>
            <p:cNvPr id="16" name="Picture 3" descr="\\eventsql\dvd27\Clip_Installer\DVD_ART\Artwork_Imagery\Shapes and Graphics\screen captures\office screen.png"/>
            <p:cNvPicPr>
              <a:picLocks noChangeAspect="1" noChangeArrowheads="1"/>
            </p:cNvPicPr>
            <p:nvPr/>
          </p:nvPicPr>
          <p:blipFill>
            <a:blip r:embed="rId5" cstate="print"/>
            <a:srcRect/>
            <a:stretch>
              <a:fillRect/>
            </a:stretch>
          </p:blipFill>
          <p:spPr bwMode="auto">
            <a:xfrm>
              <a:off x="3833275" y="5435054"/>
              <a:ext cx="692560" cy="946292"/>
            </a:xfrm>
            <a:prstGeom prst="rect">
              <a:avLst/>
            </a:prstGeom>
            <a:noFill/>
          </p:spPr>
        </p:pic>
        <p:pic>
          <p:nvPicPr>
            <p:cNvPr id="17" name="Picture 4" descr="\\eventsql\dvd27\Clip_Installer\DVD_ART\Artwork_Imagery\Shapes and Graphics\screen captures\vista screen.png"/>
            <p:cNvPicPr>
              <a:picLocks noChangeAspect="1" noChangeArrowheads="1"/>
            </p:cNvPicPr>
            <p:nvPr/>
          </p:nvPicPr>
          <p:blipFill>
            <a:blip r:embed="rId6" cstate="print"/>
            <a:srcRect/>
            <a:stretch>
              <a:fillRect/>
            </a:stretch>
          </p:blipFill>
          <p:spPr bwMode="auto">
            <a:xfrm>
              <a:off x="4601758" y="5389124"/>
              <a:ext cx="791641" cy="1079770"/>
            </a:xfrm>
            <a:prstGeom prst="rect">
              <a:avLst/>
            </a:prstGeom>
            <a:noFill/>
          </p:spPr>
        </p:pic>
      </p:grpSp>
      <p:pic>
        <p:nvPicPr>
          <p:cNvPr id="28" name="Picture 4" descr="\\eventsql\dvd27\Clip_Installer\DVD_ART\Artwork_Imagery\Shapes and Graphics\Map Globe\Connected icon NEW.png"/>
          <p:cNvPicPr>
            <a:picLocks noChangeAspect="1" noChangeArrowheads="1"/>
          </p:cNvPicPr>
          <p:nvPr/>
        </p:nvPicPr>
        <p:blipFill>
          <a:blip r:embed="rId7" cstate="print"/>
          <a:srcRect/>
          <a:stretch>
            <a:fillRect/>
          </a:stretch>
        </p:blipFill>
        <p:spPr bwMode="auto">
          <a:xfrm>
            <a:off x="7980145" y="1283086"/>
            <a:ext cx="921222" cy="698114"/>
          </a:xfrm>
          <a:prstGeom prst="rect">
            <a:avLst/>
          </a:prstGeom>
          <a:noFill/>
        </p:spPr>
      </p:pic>
      <p:sp>
        <p:nvSpPr>
          <p:cNvPr id="29" name="Rectangle 2"/>
          <p:cNvSpPr>
            <a:spLocks noGrp="1" noChangeArrowheads="1"/>
          </p:cNvSpPr>
          <p:nvPr>
            <p:ph type="title"/>
          </p:nvPr>
        </p:nvSpPr>
        <p:spPr>
          <a:xfrm>
            <a:off x="76200" y="191326"/>
            <a:ext cx="9067800" cy="609398"/>
          </a:xfrm>
        </p:spPr>
        <p:txBody>
          <a:bodyPr/>
          <a:lstStyle/>
          <a:p>
            <a:pPr algn="l" defTabSz="914400">
              <a:lnSpc>
                <a:spcPct val="90000"/>
              </a:lnSpc>
              <a:spcBef>
                <a:spcPts val="0"/>
              </a:spcBef>
              <a:spcAft>
                <a:spcPts val="0"/>
              </a:spcAft>
              <a:buNone/>
            </a:pPr>
            <a:r>
              <a:rPr lang="en-US" b="0" i="0" spc="-150" dirty="0" err="1">
                <a:effectLst>
                  <a:outerShdw blurRad="50800" dist="38100" dir="2700000" algn="tl">
                    <a:prstClr val="black">
                      <a:alpha val="40000"/>
                    </a:prstClr>
                  </a:outerShdw>
                </a:effectLst>
                <a:latin typeface="Segoe"/>
                <a:ea typeface="+mn-ea"/>
                <a:cs typeface="Arial"/>
              </a:rPr>
              <a:t>Serviços</a:t>
            </a:r>
            <a:r>
              <a:rPr lang="en-US" b="0" i="0" spc="-150" dirty="0">
                <a:effectLst>
                  <a:outerShdw blurRad="50800" dist="38100" dir="2700000" algn="tl">
                    <a:prstClr val="black">
                      <a:alpha val="40000"/>
                    </a:prstClr>
                  </a:outerShdw>
                </a:effectLst>
                <a:latin typeface="Segoe"/>
                <a:ea typeface="+mn-ea"/>
                <a:cs typeface="Arial"/>
              </a:rPr>
              <a:t> de </a:t>
            </a:r>
            <a:r>
              <a:rPr lang="en-US" b="0" i="0" spc="-150" dirty="0" err="1">
                <a:effectLst>
                  <a:outerShdw blurRad="50800" dist="38100" dir="2700000" algn="tl">
                    <a:prstClr val="black">
                      <a:alpha val="40000"/>
                    </a:prstClr>
                  </a:outerShdw>
                </a:effectLst>
                <a:latin typeface="Segoe"/>
                <a:ea typeface="+mn-ea"/>
                <a:cs typeface="Arial"/>
              </a:rPr>
              <a:t>Área</a:t>
            </a:r>
            <a:r>
              <a:rPr lang="en-US" b="0" i="0" spc="-150" dirty="0">
                <a:effectLst>
                  <a:outerShdw blurRad="50800" dist="38100" dir="2700000" algn="tl">
                    <a:prstClr val="black">
                      <a:alpha val="40000"/>
                    </a:prstClr>
                  </a:outerShdw>
                </a:effectLst>
                <a:latin typeface="Segoe"/>
                <a:ea typeface="+mn-ea"/>
                <a:cs typeface="Arial"/>
              </a:rPr>
              <a:t> de </a:t>
            </a:r>
            <a:r>
              <a:rPr lang="en-US" b="0" i="0" spc="-150" dirty="0" err="1">
                <a:effectLst>
                  <a:outerShdw blurRad="50800" dist="38100" dir="2700000" algn="tl">
                    <a:prstClr val="black">
                      <a:alpha val="40000"/>
                    </a:prstClr>
                  </a:outerShdw>
                </a:effectLst>
                <a:latin typeface="Segoe"/>
                <a:ea typeface="+mn-ea"/>
                <a:cs typeface="Arial"/>
              </a:rPr>
              <a:t>Trabalho</a:t>
            </a:r>
            <a:r>
              <a:rPr lang="en-US" b="0" i="0" spc="-150" dirty="0">
                <a:effectLst>
                  <a:outerShdw blurRad="50800" dist="38100" dir="2700000" algn="tl">
                    <a:prstClr val="black">
                      <a:alpha val="40000"/>
                    </a:prstClr>
                  </a:outerShdw>
                </a:effectLst>
                <a:latin typeface="Segoe"/>
                <a:ea typeface="+mn-ea"/>
                <a:cs typeface="Arial"/>
              </a:rPr>
              <a:t> </a:t>
            </a:r>
            <a:r>
              <a:rPr lang="en-US" b="0" i="0" spc="-150" dirty="0" err="1">
                <a:effectLst>
                  <a:outerShdw blurRad="50800" dist="38100" dir="2700000" algn="tl">
                    <a:prstClr val="black">
                      <a:alpha val="40000"/>
                    </a:prstClr>
                  </a:outerShdw>
                </a:effectLst>
                <a:latin typeface="Segoe"/>
                <a:ea typeface="+mn-ea"/>
                <a:cs typeface="Arial"/>
              </a:rPr>
              <a:t>Remota</a:t>
            </a:r>
            <a:r>
              <a:rPr lang="en-US" b="0" i="0" spc="-150" dirty="0">
                <a:effectLst>
                  <a:outerShdw blurRad="50800" dist="38100" dir="2700000" algn="tl">
                    <a:prstClr val="black">
                      <a:alpha val="40000"/>
                    </a:prstClr>
                  </a:outerShdw>
                </a:effectLst>
                <a:latin typeface="Segoe"/>
                <a:ea typeface="+mn-ea"/>
                <a:cs typeface="Arial"/>
              </a:rPr>
              <a:t> no R2</a:t>
            </a:r>
          </a:p>
        </p:txBody>
      </p:sp>
      <p:pic>
        <p:nvPicPr>
          <p:cNvPr id="1027" name="Picture 3"/>
          <p:cNvPicPr>
            <a:picLocks noChangeAspect="1" noChangeArrowheads="1"/>
          </p:cNvPicPr>
          <p:nvPr/>
        </p:nvPicPr>
        <p:blipFill>
          <a:blip r:embed="rId8" cstate="print"/>
          <a:srcRect/>
          <a:stretch>
            <a:fillRect/>
          </a:stretch>
        </p:blipFill>
        <p:spPr bwMode="auto">
          <a:xfrm>
            <a:off x="7979051" y="2244632"/>
            <a:ext cx="923411" cy="803368"/>
          </a:xfrm>
          <a:prstGeom prst="rect">
            <a:avLst/>
          </a:prstGeom>
          <a:noFill/>
          <a:ln w="9525">
            <a:noFill/>
            <a:miter lim="800000"/>
            <a:headEnd/>
            <a:tailEnd/>
          </a:ln>
          <a:effectLst/>
        </p:spPr>
      </p:pic>
      <p:sp>
        <p:nvSpPr>
          <p:cNvPr id="25" name="Isosceles Triangle 24"/>
          <p:cNvSpPr/>
          <p:nvPr/>
        </p:nvSpPr>
        <p:spPr bwMode="auto">
          <a:xfrm rot="5400000">
            <a:off x="132130" y="6431956"/>
            <a:ext cx="293914" cy="253374"/>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533401" y="6430056"/>
            <a:ext cx="257175"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6" name="Group 35"/>
          <p:cNvGrpSpPr/>
          <p:nvPr/>
        </p:nvGrpSpPr>
        <p:grpSpPr>
          <a:xfrm>
            <a:off x="7848600" y="4267201"/>
            <a:ext cx="1295400" cy="1070174"/>
            <a:chOff x="3810000" y="4267200"/>
            <a:chExt cx="1816100" cy="1500342"/>
          </a:xfrm>
        </p:grpSpPr>
        <p:grpSp>
          <p:nvGrpSpPr>
            <p:cNvPr id="34" name="Group 33"/>
            <p:cNvGrpSpPr/>
            <p:nvPr/>
          </p:nvGrpSpPr>
          <p:grpSpPr>
            <a:xfrm>
              <a:off x="3810000" y="4267200"/>
              <a:ext cx="1066800" cy="1066800"/>
              <a:chOff x="3810000" y="2362200"/>
              <a:chExt cx="1066800" cy="1066800"/>
            </a:xfrm>
          </p:grpSpPr>
          <p:pic>
            <p:nvPicPr>
              <p:cNvPr id="1028" name="Picture 4" descr="C:\Courses\Icons Windows Vista\Computer.png"/>
              <p:cNvPicPr>
                <a:picLocks noChangeAspect="1" noChangeArrowheads="1"/>
              </p:cNvPicPr>
              <p:nvPr/>
            </p:nvPicPr>
            <p:blipFill>
              <a:blip r:embed="rId9" cstate="print"/>
              <a:srcRect/>
              <a:stretch>
                <a:fillRect/>
              </a:stretch>
            </p:blipFill>
            <p:spPr bwMode="auto">
              <a:xfrm>
                <a:off x="3810000" y="2362200"/>
                <a:ext cx="1066800" cy="1066800"/>
              </a:xfrm>
              <a:prstGeom prst="rect">
                <a:avLst/>
              </a:prstGeom>
              <a:noFill/>
            </p:spPr>
          </p:pic>
          <p:pic>
            <p:nvPicPr>
              <p:cNvPr id="1029" name="Picture 5" descr="C:\Courses\Icons Windows Vista\imageres.dll_I003b_0409.png"/>
              <p:cNvPicPr>
                <a:picLocks noChangeAspect="1" noChangeArrowheads="1"/>
              </p:cNvPicPr>
              <p:nvPr/>
            </p:nvPicPr>
            <p:blipFill>
              <a:blip r:embed="rId10" cstate="print"/>
              <a:srcRect/>
              <a:stretch>
                <a:fillRect/>
              </a:stretch>
            </p:blipFill>
            <p:spPr bwMode="auto">
              <a:xfrm>
                <a:off x="3810000" y="2895600"/>
                <a:ext cx="533400" cy="533400"/>
              </a:xfrm>
              <a:prstGeom prst="rect">
                <a:avLst/>
              </a:prstGeom>
              <a:noFill/>
            </p:spPr>
          </p:pic>
        </p:grpSp>
        <p:grpSp>
          <p:nvGrpSpPr>
            <p:cNvPr id="35" name="Group 34"/>
            <p:cNvGrpSpPr/>
            <p:nvPr/>
          </p:nvGrpSpPr>
          <p:grpSpPr>
            <a:xfrm>
              <a:off x="4800600" y="4267200"/>
              <a:ext cx="825500" cy="946486"/>
              <a:chOff x="3365500" y="4158914"/>
              <a:chExt cx="825500" cy="946486"/>
            </a:xfrm>
          </p:grpSpPr>
          <p:pic>
            <p:nvPicPr>
              <p:cNvPr id="1030" name="Picture 6" descr="C:\Courses\Icons Windows Vista\Server.png"/>
              <p:cNvPicPr>
                <a:picLocks noChangeAspect="1" noChangeArrowheads="1"/>
              </p:cNvPicPr>
              <p:nvPr/>
            </p:nvPicPr>
            <p:blipFill>
              <a:blip r:embed="rId11" cstate="print"/>
              <a:srcRect/>
              <a:stretch>
                <a:fillRect/>
              </a:stretch>
            </p:blipFill>
            <p:spPr bwMode="auto">
              <a:xfrm>
                <a:off x="3365500" y="4158914"/>
                <a:ext cx="673100" cy="921085"/>
              </a:xfrm>
              <a:prstGeom prst="rect">
                <a:avLst/>
              </a:prstGeom>
              <a:noFill/>
            </p:spPr>
          </p:pic>
          <p:pic>
            <p:nvPicPr>
              <p:cNvPr id="32" name="Picture 5" descr="C:\Courses\Icons Windows Vista\imageres.dll_I003b_0409.png"/>
              <p:cNvPicPr>
                <a:picLocks noChangeAspect="1" noChangeArrowheads="1"/>
              </p:cNvPicPr>
              <p:nvPr/>
            </p:nvPicPr>
            <p:blipFill>
              <a:blip r:embed="rId10" cstate="print"/>
              <a:srcRect/>
              <a:stretch>
                <a:fillRect/>
              </a:stretch>
            </p:blipFill>
            <p:spPr bwMode="auto">
              <a:xfrm>
                <a:off x="3657600" y="4572000"/>
                <a:ext cx="533400" cy="533400"/>
              </a:xfrm>
              <a:prstGeom prst="rect">
                <a:avLst/>
              </a:prstGeom>
              <a:noFill/>
            </p:spPr>
          </p:pic>
        </p:grpSp>
        <p:grpSp>
          <p:nvGrpSpPr>
            <p:cNvPr id="33" name="Group 32"/>
            <p:cNvGrpSpPr/>
            <p:nvPr/>
          </p:nvGrpSpPr>
          <p:grpSpPr>
            <a:xfrm>
              <a:off x="4114800" y="4876800"/>
              <a:ext cx="1066800" cy="890742"/>
              <a:chOff x="4495800" y="2971800"/>
              <a:chExt cx="1066800" cy="890742"/>
            </a:xfrm>
          </p:grpSpPr>
          <p:pic>
            <p:nvPicPr>
              <p:cNvPr id="1026" name="Picture 2" descr="C:\Courses\Icons Windows Vista\Mobility.png"/>
              <p:cNvPicPr>
                <a:picLocks noChangeAspect="1" noChangeArrowheads="1"/>
              </p:cNvPicPr>
              <p:nvPr/>
            </p:nvPicPr>
            <p:blipFill>
              <a:blip r:embed="rId12" cstate="print"/>
              <a:srcRect/>
              <a:stretch>
                <a:fillRect/>
              </a:stretch>
            </p:blipFill>
            <p:spPr bwMode="auto">
              <a:xfrm>
                <a:off x="4495800" y="2971800"/>
                <a:ext cx="1019175" cy="890742"/>
              </a:xfrm>
              <a:prstGeom prst="rect">
                <a:avLst/>
              </a:prstGeom>
              <a:noFill/>
            </p:spPr>
          </p:pic>
          <p:pic>
            <p:nvPicPr>
              <p:cNvPr id="31" name="Picture 5" descr="C:\Courses\Icons Windows Vista\imageres.dll_I003b_0409.png"/>
              <p:cNvPicPr>
                <a:picLocks noChangeAspect="1" noChangeArrowheads="1"/>
              </p:cNvPicPr>
              <p:nvPr/>
            </p:nvPicPr>
            <p:blipFill>
              <a:blip r:embed="rId10" cstate="print"/>
              <a:srcRect/>
              <a:stretch>
                <a:fillRect/>
              </a:stretch>
            </p:blipFill>
            <p:spPr bwMode="auto">
              <a:xfrm>
                <a:off x="5029200" y="3276600"/>
                <a:ext cx="533400" cy="533400"/>
              </a:xfrm>
              <a:prstGeom prst="rect">
                <a:avLst/>
              </a:prstGeom>
              <a:noFill/>
            </p:spPr>
          </p:pic>
        </p:grpSp>
      </p:grpSp>
      <p:pic>
        <p:nvPicPr>
          <p:cNvPr id="1031" name="Picture 7" descr="C:\Courses\Icons Windows Vista\filemgmt.dll_I00ec_0409.png"/>
          <p:cNvPicPr>
            <a:picLocks noChangeAspect="1" noChangeArrowheads="1"/>
          </p:cNvPicPr>
          <p:nvPr/>
        </p:nvPicPr>
        <p:blipFill>
          <a:blip r:embed="rId13"/>
          <a:srcRect/>
          <a:stretch>
            <a:fillRect/>
          </a:stretch>
        </p:blipFill>
        <p:spPr bwMode="auto">
          <a:xfrm>
            <a:off x="7696200" y="5105400"/>
            <a:ext cx="1447800" cy="1447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031"/>
                                        </p:tgtEl>
                                        <p:attrNameLst>
                                          <p:attrName>style.visibility</p:attrName>
                                        </p:attrNameLst>
                                      </p:cBhvr>
                                      <p:to>
                                        <p:strVal val="visible"/>
                                      </p:to>
                                    </p:set>
                                    <p:animEffect transition="in" filter="fade">
                                      <p:cBhvr>
                                        <p:cTn id="52" dur="1000"/>
                                        <p:tgtEl>
                                          <p:spTgt spid="1031"/>
                                        </p:tgtEl>
                                      </p:cBhvr>
                                    </p:animEffect>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4" grpId="0" animBg="1"/>
      <p:bldP spid="26" grpId="0" animBg="1"/>
    </p:bldLst>
  </p:timing>
</p:sld>
</file>

<file path=ppt/theme/theme1.xml><?xml version="1.0" encoding="utf-8"?>
<a:theme xmlns:a="http://schemas.openxmlformats.org/drawingml/2006/main" name="WindowsServer2008LightTemplatePhoto">
  <a:themeElements>
    <a:clrScheme name="7-00193_WindowsServer2008_TemplateLightPhoto">
      <a:dk1>
        <a:srgbClr val="FFFFFF"/>
      </a:dk1>
      <a:lt1>
        <a:srgbClr val="000000"/>
      </a:lt1>
      <a:dk2>
        <a:srgbClr val="FFFFFF"/>
      </a:dk2>
      <a:lt2>
        <a:srgbClr val="000000"/>
      </a:lt2>
      <a:accent1>
        <a:srgbClr val="FF3300"/>
      </a:accent1>
      <a:accent2>
        <a:srgbClr val="66CC33"/>
      </a:accent2>
      <a:accent3>
        <a:srgbClr val="B2B2B2"/>
      </a:accent3>
      <a:accent4>
        <a:srgbClr val="FFCC00"/>
      </a:accent4>
      <a:accent5>
        <a:srgbClr val="00B0F0"/>
      </a:accent5>
      <a:accent6>
        <a:srgbClr val="5F5F5F"/>
      </a:accent6>
      <a:hlink>
        <a:srgbClr val="FF0000"/>
      </a:hlink>
      <a:folHlink>
        <a:srgbClr val="0000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6B64AC5FE0DE448554274E7B90BF57" ma:contentTypeVersion="0" ma:contentTypeDescription="Create a new document." ma:contentTypeScope="" ma:versionID="10734faf37f16a732ae2c58eda5ff27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F21C2FE-D959-40E9-BC27-1671C480818E}">
  <ds:schemaRefs>
    <ds:schemaRef ds:uri="http://schemas.microsoft.com/office/2006/metadata/properties"/>
  </ds:schemaRefs>
</ds:datastoreItem>
</file>

<file path=customXml/itemProps2.xml><?xml version="1.0" encoding="utf-8"?>
<ds:datastoreItem xmlns:ds="http://schemas.openxmlformats.org/officeDocument/2006/customXml" ds:itemID="{6634115B-8939-410E-B604-B65C7A9DFC34}">
  <ds:schemaRefs>
    <ds:schemaRef ds:uri="http://schemas.microsoft.com/sharepoint/v3/contenttype/forms"/>
  </ds:schemaRefs>
</ds:datastoreItem>
</file>

<file path=customXml/itemProps3.xml><?xml version="1.0" encoding="utf-8"?>
<ds:datastoreItem xmlns:ds="http://schemas.openxmlformats.org/officeDocument/2006/customXml" ds:itemID="{C5825000-5417-4904-BFFF-AD97C9307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8C91EDF1-482A-490B-AD11-247A5513F61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WindowsServer2008LightTemplatePhoto_v03_0807</Template>
  <TotalTime>12573</TotalTime>
  <Words>14146</Words>
  <Application>Microsoft Office PowerPoint</Application>
  <PresentationFormat>Apresentação na tela (4:3)</PresentationFormat>
  <Paragraphs>1019</Paragraphs>
  <Slides>54</Slides>
  <Notes>54</Notes>
  <HiddenSlides>0</HiddenSlides>
  <MMClips>0</MMClips>
  <ScaleCrop>false</ScaleCrop>
  <HeadingPairs>
    <vt:vector size="4" baseType="variant">
      <vt:variant>
        <vt:lpstr>Tema</vt:lpstr>
      </vt:variant>
      <vt:variant>
        <vt:i4>1</vt:i4>
      </vt:variant>
      <vt:variant>
        <vt:lpstr>Títulos de slides</vt:lpstr>
      </vt:variant>
      <vt:variant>
        <vt:i4>54</vt:i4>
      </vt:variant>
    </vt:vector>
  </HeadingPairs>
  <TitlesOfParts>
    <vt:vector size="55" baseType="lpstr">
      <vt:lpstr>WindowsServer2008LightTemplatePhoto</vt:lpstr>
      <vt:lpstr>Apresentando o  Windows Server 2008 R2</vt:lpstr>
      <vt:lpstr>Áreas de Investimento em Tecnologia</vt:lpstr>
      <vt:lpstr>Slide 3</vt:lpstr>
      <vt:lpstr>Visão Geral</vt:lpstr>
      <vt:lpstr>Aumentando a Disponibilidade  Live Migration</vt:lpstr>
      <vt:lpstr>Aumentando a Disponibilidade Live Migration</vt:lpstr>
      <vt:lpstr>Dinamizando o Gerenciamento da Virtualização</vt:lpstr>
      <vt:lpstr>Simplificando a Implantação</vt:lpstr>
      <vt:lpstr>Serviços de Área de Trabalho Remota no R2</vt:lpstr>
      <vt:lpstr>RDS Novo e Aperfeiçoado</vt:lpstr>
      <vt:lpstr>RDS e VDI – Uma Solução Integrada</vt:lpstr>
      <vt:lpstr>RDS e VDI – Uma Solução Integrada</vt:lpstr>
      <vt:lpstr>RemoteApp e Áreas de Trabalho com Fidelidade Total</vt:lpstr>
      <vt:lpstr>Acesso a Aplicações Remotas</vt:lpstr>
      <vt:lpstr>Slide 15</vt:lpstr>
      <vt:lpstr>Visão Geral</vt:lpstr>
      <vt:lpstr>Gerenciamento de Energia</vt:lpstr>
      <vt:lpstr>Consoles Novos e Aperfeiçoados</vt:lpstr>
      <vt:lpstr>Cenários do PowerShell Remoto  </vt:lpstr>
      <vt:lpstr>As Interfaces Gráficas do PowerShell</vt:lpstr>
      <vt:lpstr>Estendendo os Scripts do PowerShell</vt:lpstr>
      <vt:lpstr>Gerenciamento de AD e Identidade</vt:lpstr>
      <vt:lpstr>Aumentando a Conformidade</vt:lpstr>
      <vt:lpstr>Slide 24</vt:lpstr>
      <vt:lpstr>Visão Geral</vt:lpstr>
      <vt:lpstr>Base Sólida do Servidor Web</vt:lpstr>
      <vt:lpstr>Novas Ferramentas de Gerenciamento</vt:lpstr>
      <vt:lpstr>Reduzindo o Esforço na Solução de Problemas</vt:lpstr>
      <vt:lpstr>Serviços FTP do IIS 7.5</vt:lpstr>
      <vt:lpstr>Estendendo a Funcionalidade e os Recursos do IIS</vt:lpstr>
      <vt:lpstr>Extensões do IIS 7.0 Disponíveis</vt:lpstr>
      <vt:lpstr>Escalabilidade e Confiabilidade</vt:lpstr>
      <vt:lpstr>Visão Geral</vt:lpstr>
      <vt:lpstr>Desempenho e Escalabilidade </vt:lpstr>
      <vt:lpstr>Energia do Processador e Capacidade de Memória </vt:lpstr>
      <vt:lpstr>Componentização  </vt:lpstr>
      <vt:lpstr>Clustering de Failover no R2 Monitoramento e Gerenciamento</vt:lpstr>
      <vt:lpstr>Migração de Clusters</vt:lpstr>
      <vt:lpstr>Volumes Compartilhados de Cluster</vt:lpstr>
      <vt:lpstr>Tolerância a Falhas no Cluster</vt:lpstr>
      <vt:lpstr>Desempenho do Armazenamento</vt:lpstr>
      <vt:lpstr>Base Sólida para Cargas de Trabalho Corporativas</vt:lpstr>
      <vt:lpstr>Visão Geral</vt:lpstr>
      <vt:lpstr>DirectAccess™</vt:lpstr>
      <vt:lpstr>DirectAccess™</vt:lpstr>
      <vt:lpstr>BranchCache™</vt:lpstr>
      <vt:lpstr>Melhorando o Desempenho Remoto Modo Distribuído</vt:lpstr>
      <vt:lpstr>Melhorando o Desempenho Remoto Cache Hospedado</vt:lpstr>
      <vt:lpstr>Melhorando a Segurança do Escritório Remoto</vt:lpstr>
      <vt:lpstr>Serviços para a Área de Trabalho Virtual</vt:lpstr>
      <vt:lpstr>Proteção para Dados Móveis</vt:lpstr>
      <vt:lpstr>Roadmap do Windows Server</vt:lpstr>
      <vt:lpstr>Resumo</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McMahon</dc:creator>
  <cp:lastModifiedBy>Francisco Baddini</cp:lastModifiedBy>
  <cp:revision>815</cp:revision>
  <dcterms:created xsi:type="dcterms:W3CDTF">2008-09-24T19:47:21Z</dcterms:created>
  <dcterms:modified xsi:type="dcterms:W3CDTF">2009-03-23T19:12:33Z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0x010100206B64AC5FE0DE448554274E7B90BF57</vt:lpwstr>
  </property>
</Properties>
</file>