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 id="2147483723" r:id="rId6"/>
    <p:sldMasterId id="2147483736" r:id="rId7"/>
    <p:sldMasterId id="2147483752" r:id="rId8"/>
  </p:sldMasterIdLst>
  <p:notesMasterIdLst>
    <p:notesMasterId r:id="rId28"/>
  </p:notesMasterIdLst>
  <p:sldIdLst>
    <p:sldId id="351" r:id="rId9"/>
    <p:sldId id="354" r:id="rId10"/>
    <p:sldId id="356" r:id="rId11"/>
    <p:sldId id="352" r:id="rId12"/>
    <p:sldId id="357" r:id="rId13"/>
    <p:sldId id="359" r:id="rId14"/>
    <p:sldId id="360" r:id="rId15"/>
    <p:sldId id="363" r:id="rId16"/>
    <p:sldId id="362" r:id="rId17"/>
    <p:sldId id="365" r:id="rId18"/>
    <p:sldId id="366" r:id="rId19"/>
    <p:sldId id="367" r:id="rId20"/>
    <p:sldId id="353" r:id="rId21"/>
    <p:sldId id="368" r:id="rId22"/>
    <p:sldId id="355" r:id="rId23"/>
    <p:sldId id="369" r:id="rId24"/>
    <p:sldId id="370" r:id="rId25"/>
    <p:sldId id="371" r:id="rId26"/>
    <p:sldId id="350"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Olson" initials="J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D9D9D9"/>
    <a:srgbClr val="DDDCDC"/>
    <a:srgbClr val="002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35" autoAdjust="0"/>
    <p:restoredTop sz="66102" autoAdjust="0"/>
  </p:normalViewPr>
  <p:slideViewPr>
    <p:cSldViewPr>
      <p:cViewPr varScale="1">
        <p:scale>
          <a:sx n="87" d="100"/>
          <a:sy n="87" d="100"/>
        </p:scale>
        <p:origin x="-2460" y="-90"/>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notesViewPr>
    <p:cSldViewPr>
      <p:cViewPr varScale="1">
        <p:scale>
          <a:sx n="83" d="100"/>
          <a:sy n="83" d="100"/>
        </p:scale>
        <p:origin x="-199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C803-67AC-4217-9F8C-555E7DDB444B}" type="datetimeFigureOut">
              <a:rPr lang="en-US" smtClean="0"/>
              <a:pPr/>
              <a:t>12/11/2008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18D39-0454-46FF-A5DC-931DC952F1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Application Startup and Working Set Performance Improvements</a:t>
            </a:r>
            <a:r>
              <a:rPr lang="en-US" dirty="0" smtClean="0"/>
              <a:t>, including significant performance improvements to the CLR to enable 10-40% faster application startup times. </a:t>
            </a:r>
          </a:p>
          <a:p>
            <a:r>
              <a:rPr lang="en-US" b="1" dirty="0" smtClean="0"/>
              <a:t>New .NET Framework Client Profile Setup Package</a:t>
            </a:r>
            <a:r>
              <a:rPr lang="en-US" dirty="0" smtClean="0"/>
              <a:t>, a new setup installer that enables a smaller, faster, and simpler installation experience for .NET client applications on machines that do not already have the .NET Framework installed. </a:t>
            </a:r>
          </a:p>
          <a:p>
            <a:r>
              <a:rPr lang="en-US" b="1" dirty="0" smtClean="0"/>
              <a:t>New .NET Framework Setup </a:t>
            </a:r>
            <a:r>
              <a:rPr lang="en-US" b="1" dirty="0" err="1" smtClean="0"/>
              <a:t>Bootstrapper</a:t>
            </a:r>
            <a:r>
              <a:rPr lang="en-US" b="1" dirty="0" smtClean="0"/>
              <a:t> for Client Applications</a:t>
            </a:r>
            <a:r>
              <a:rPr lang="en-US" dirty="0" smtClean="0"/>
              <a:t>, a new "</a:t>
            </a:r>
            <a:r>
              <a:rPr lang="en-US" dirty="0" err="1" smtClean="0"/>
              <a:t>bootstrapper</a:t>
            </a:r>
            <a:r>
              <a:rPr lang="en-US" dirty="0" smtClean="0"/>
              <a:t>" component that you can use with client applications to help automate making sure that the right version of the .NET Framework is installed. </a:t>
            </a:r>
          </a:p>
          <a:p>
            <a:r>
              <a:rPr lang="en-US" b="1" dirty="0" err="1" smtClean="0"/>
              <a:t>ClickOnce</a:t>
            </a:r>
            <a:r>
              <a:rPr lang="en-US" b="1" dirty="0" smtClean="0"/>
              <a:t> Client Application Deployment Improvements</a:t>
            </a:r>
            <a:r>
              <a:rPr lang="en-US" dirty="0" smtClean="0"/>
              <a:t>. </a:t>
            </a:r>
          </a:p>
          <a:p>
            <a:r>
              <a:rPr lang="en-US" b="1" dirty="0" smtClean="0"/>
              <a:t>Performance Improvements</a:t>
            </a:r>
            <a:r>
              <a:rPr lang="en-US" dirty="0" smtClean="0"/>
              <a:t>, specifically in the graphics and data scalability arenas. </a:t>
            </a:r>
          </a:p>
          <a:p>
            <a:r>
              <a:rPr lang="en-US" b="1" dirty="0" smtClean="0"/>
              <a:t>Data Improvements</a:t>
            </a:r>
            <a:r>
              <a:rPr lang="en-US" dirty="0" smtClean="0"/>
              <a:t> </a:t>
            </a:r>
          </a:p>
          <a:p>
            <a:r>
              <a:rPr lang="en-US" b="1" dirty="0" smtClean="0"/>
              <a:t>Extensible </a:t>
            </a:r>
            <a:r>
              <a:rPr lang="en-US" b="1" dirty="0" err="1" smtClean="0"/>
              <a:t>Shader</a:t>
            </a:r>
            <a:r>
              <a:rPr lang="en-US" b="1" dirty="0" smtClean="0"/>
              <a:t> Effects</a:t>
            </a:r>
            <a:r>
              <a:rPr lang="en-US" dirty="0" smtClean="0"/>
              <a:t> </a:t>
            </a:r>
          </a:p>
          <a:p>
            <a:r>
              <a:rPr lang="en-US" b="1" dirty="0" smtClean="0"/>
              <a:t>WPF Interoperability with Direct3D</a:t>
            </a:r>
            <a:r>
              <a:rPr lang="en-US" dirty="0" smtClean="0"/>
              <a:t> </a:t>
            </a:r>
          </a:p>
          <a:p>
            <a:r>
              <a:rPr lang="en-US" b="1" dirty="0" smtClean="0"/>
              <a:t>Visual Studio 2008 for WPF Improvements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1818D39-0454-46FF-A5DC-931DC952F1F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818D39-0454-46FF-A5DC-931DC952F1F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1" y="6245225"/>
            <a:ext cx="2133600" cy="476250"/>
          </a:xfrm>
          <a:prstGeom prst="rect">
            <a:avLst/>
          </a:prstGeom>
          <a:ln/>
        </p:spPr>
        <p:txBody>
          <a:bodyPr/>
          <a:lstStyle>
            <a:lvl1pPr>
              <a:defRPr/>
            </a:lvl1pPr>
          </a:lstStyle>
          <a:p>
            <a:pPr>
              <a:defRPr/>
            </a:pPr>
            <a:fld id="{166FDE02-D3BF-449B-9DAA-2BAFF6774A8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descr="4_3_dark_cover.png"/>
          <p:cNvPicPr>
            <a:picLocks noChangeAspect="1"/>
          </p:cNvPicPr>
          <p:nvPr/>
        </p:nvPicPr>
        <p:blipFill>
          <a:blip r:embed="rId2"/>
          <a:stretch>
            <a:fillRect/>
          </a:stretch>
        </p:blipFill>
        <p:spPr>
          <a:xfrm>
            <a:off x="-15904" y="-16000"/>
            <a:ext cx="9189720" cy="6892290"/>
          </a:xfrm>
          <a:prstGeom prst="rect">
            <a:avLst/>
          </a:prstGeom>
        </p:spPr>
      </p:pic>
      <p:sp>
        <p:nvSpPr>
          <p:cNvPr id="12" name="Title 1"/>
          <p:cNvSpPr>
            <a:spLocks noGrp="1"/>
          </p:cNvSpPr>
          <p:nvPr>
            <p:ph type="ctrTitle" hasCustomPrompt="1"/>
          </p:nvPr>
        </p:nvSpPr>
        <p:spPr>
          <a:xfrm>
            <a:off x="948961" y="1872003"/>
            <a:ext cx="7772400" cy="711359"/>
          </a:xfrm>
          <a:prstGeom prst="rect">
            <a:avLst/>
          </a:prstGeom>
        </p:spPr>
        <p:txBody>
          <a:bodyPr rIns="0" anchor="t">
            <a:normAutofit/>
          </a:bodyPr>
          <a:lstStyle>
            <a:lvl1pPr algn="r">
              <a:defRPr sz="4000" baseline="0">
                <a:solidFill>
                  <a:srgbClr val="FFFFFF"/>
                </a:solidFill>
                <a:latin typeface="Segoe Light"/>
                <a:cs typeface="Segoe Light"/>
              </a:defRPr>
            </a:lvl1pPr>
          </a:lstStyle>
          <a:p>
            <a:r>
              <a:rPr lang="en-US" dirty="0" smtClean="0"/>
              <a:t>Title of Presentation Goes Here</a:t>
            </a:r>
            <a:endParaRPr lang="en-US" dirty="0"/>
          </a:p>
        </p:txBody>
      </p:sp>
      <p:sp>
        <p:nvSpPr>
          <p:cNvPr id="13" name="Subtitle 2"/>
          <p:cNvSpPr>
            <a:spLocks noGrp="1"/>
          </p:cNvSpPr>
          <p:nvPr>
            <p:ph type="subTitle" idx="1" hasCustomPrompt="1"/>
          </p:nvPr>
        </p:nvSpPr>
        <p:spPr>
          <a:xfrm>
            <a:off x="2320560" y="2590800"/>
            <a:ext cx="6400800" cy="1752600"/>
          </a:xfrm>
          <a:prstGeom prst="rect">
            <a:avLst/>
          </a:prstGeom>
        </p:spPr>
        <p:txBody>
          <a:bodyPr tIns="0" rIns="0" anchor="t">
            <a:normAutofit/>
          </a:bodyPr>
          <a:lstStyle>
            <a:lvl1pPr marL="0" indent="0" algn="r">
              <a:buNone/>
              <a:defRPr sz="200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in smaller type</a:t>
            </a:r>
            <a:endParaRPr lang="en-US" dirty="0"/>
          </a:p>
        </p:txBody>
      </p:sp>
      <p:sp>
        <p:nvSpPr>
          <p:cNvPr id="14" name="Text Placeholder 2"/>
          <p:cNvSpPr>
            <a:spLocks noGrp="1"/>
          </p:cNvSpPr>
          <p:nvPr>
            <p:ph type="body" idx="10" hasCustomPrompt="1"/>
          </p:nvPr>
        </p:nvSpPr>
        <p:spPr>
          <a:xfrm>
            <a:off x="2320560" y="6291058"/>
            <a:ext cx="6397990" cy="368300"/>
          </a:xfrm>
          <a:prstGeom prst="rect">
            <a:avLst/>
          </a:prstGeom>
        </p:spPr>
        <p:txBody>
          <a:bodyPr tIns="0" rIns="0" bIns="0" anchor="b">
            <a:normAutofit/>
          </a:bodyPr>
          <a:lstStyle>
            <a:lvl1pPr marL="0" indent="0" algn="r">
              <a:buNone/>
              <a:defRPr sz="1500" baseline="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October 26, 2008</a:t>
            </a:r>
          </a:p>
        </p:txBody>
      </p:sp>
      <p:pic>
        <p:nvPicPr>
          <p:cNvPr id="15" name="Picture 14" descr="mslogo_white.png"/>
          <p:cNvPicPr>
            <a:picLocks noChangeAspect="1"/>
          </p:cNvPicPr>
          <p:nvPr/>
        </p:nvPicPr>
        <p:blipFill>
          <a:blip r:embed="rId3" cstate="print"/>
          <a:stretch>
            <a:fillRect/>
          </a:stretch>
        </p:blipFill>
        <p:spPr>
          <a:xfrm>
            <a:off x="348436" y="6489258"/>
            <a:ext cx="914400" cy="1482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1" y="300041"/>
            <a:ext cx="8229600" cy="571499"/>
          </a:xfrm>
          <a:prstGeom prst="rect">
            <a:avLst/>
          </a:prstGeom>
        </p:spPr>
        <p:txBody>
          <a:bodyPr vert="horz" lIns="91440" tIns="45720" rIns="91440" bIns="45720" rtlCol="0" anchor="t">
            <a:normAutofit/>
          </a:bodyPr>
          <a:lstStyle>
            <a:lvl1pPr algn="l">
              <a:defRPr sz="2400" b="0" i="0">
                <a:solidFill>
                  <a:srgbClr val="FFFFFF"/>
                </a:solidFill>
                <a:latin typeface="Segoe"/>
                <a:cs typeface="Segoe"/>
              </a:defRPr>
            </a:lvl1pPr>
          </a:lstStyle>
          <a:p>
            <a:r>
              <a:rPr lang="en-US" dirty="0" smtClean="0"/>
              <a:t>Slide Title</a:t>
            </a:r>
            <a:endParaRPr lang="en-US" dirty="0"/>
          </a:p>
        </p:txBody>
      </p:sp>
      <p:sp>
        <p:nvSpPr>
          <p:cNvPr id="8" name="Content Placeholder 2"/>
          <p:cNvSpPr>
            <a:spLocks noGrp="1"/>
          </p:cNvSpPr>
          <p:nvPr>
            <p:ph idx="1" hasCustomPrompt="1"/>
          </p:nvPr>
        </p:nvSpPr>
        <p:spPr>
          <a:xfrm>
            <a:off x="533401" y="881017"/>
            <a:ext cx="8229600" cy="4525963"/>
          </a:xfrm>
          <a:prstGeom prst="rect">
            <a:avLst/>
          </a:prstGeom>
        </p:spPr>
        <p:txBody>
          <a:bodyPr tIns="0"/>
          <a:lstStyle>
            <a:lvl1pPr marL="228600" indent="-228600">
              <a:buClr>
                <a:srgbClr val="0078B3"/>
              </a:buClr>
              <a:defRPr sz="1800">
                <a:solidFill>
                  <a:srgbClr val="FFFFFF"/>
                </a:solidFill>
                <a:latin typeface="Segoe"/>
                <a:cs typeface="Segoe"/>
              </a:defRPr>
            </a:lvl1pPr>
            <a:lvl2pPr marL="457200" indent="-228600">
              <a:defRPr sz="1800">
                <a:solidFill>
                  <a:srgbClr val="FFFFFF"/>
                </a:solidFill>
                <a:latin typeface="Segoe"/>
                <a:cs typeface="Segoe"/>
              </a:defRPr>
            </a:lvl2pPr>
            <a:lvl3pPr marL="804863" indent="-228600">
              <a:buClr>
                <a:srgbClr val="0078B3"/>
              </a:buClr>
              <a:defRPr sz="1600">
                <a:solidFill>
                  <a:srgbClr val="FFFFFF"/>
                </a:solidFill>
                <a:latin typeface="Segoe"/>
                <a:cs typeface="Segoe"/>
              </a:defRPr>
            </a:lvl3pPr>
            <a:lvl4pPr marL="1262063" indent="-288925">
              <a:defRPr sz="1400">
                <a:solidFill>
                  <a:srgbClr val="FFFFFF"/>
                </a:solidFill>
                <a:latin typeface="Segoe"/>
                <a:cs typeface="Segoe"/>
              </a:defRPr>
            </a:lvl4pPr>
            <a:lvl5pPr marL="1658938" indent="-228600">
              <a:buClr>
                <a:srgbClr val="0078B3"/>
              </a:buClr>
              <a:defRPr sz="1200" baseline="0">
                <a:solidFill>
                  <a:srgbClr val="FFFFFF"/>
                </a:solidFill>
                <a:latin typeface="Segoe"/>
                <a:cs typeface="Sego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5"/>
          <p:cNvSpPr txBox="1">
            <a:spLocks/>
          </p:cNvSpPr>
          <p:nvPr/>
        </p:nvSpPr>
        <p:spPr>
          <a:xfrm>
            <a:off x="533400" y="6384520"/>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48961" y="3048002"/>
            <a:ext cx="7772400" cy="711359"/>
          </a:xfrm>
          <a:prstGeom prst="rect">
            <a:avLst/>
          </a:prstGeom>
        </p:spPr>
        <p:txBody>
          <a:bodyPr rIns="0" anchor="t">
            <a:normAutofit/>
          </a:bodyPr>
          <a:lstStyle>
            <a:lvl1pPr algn="r">
              <a:defRPr sz="4000" baseline="0">
                <a:solidFill>
                  <a:srgbClr val="FFFFFF"/>
                </a:solidFill>
                <a:latin typeface="Segoe Light"/>
                <a:cs typeface="Segoe Light"/>
              </a:defRPr>
            </a:lvl1pPr>
          </a:lstStyle>
          <a:p>
            <a:r>
              <a:rPr lang="en-US" dirty="0" smtClean="0"/>
              <a:t>Title of Divider</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57200" y="1600202"/>
            <a:ext cx="4038600" cy="4525963"/>
          </a:xfrm>
          <a:prstGeom prst="rect">
            <a:avLst/>
          </a:prstGeom>
        </p:spPr>
        <p:txBody>
          <a:bodyPr/>
          <a:lstStyle>
            <a:lvl1pPr>
              <a:buClr>
                <a:schemeClr val="bg1"/>
              </a:buClr>
              <a:defRPr sz="1800"/>
            </a:lvl1pPr>
            <a:lvl2pPr>
              <a:defRPr sz="1800"/>
            </a:lvl2pPr>
            <a:lvl3pPr>
              <a:buClr>
                <a:schemeClr val="bg1"/>
              </a:buClr>
              <a:defRPr sz="1600"/>
            </a:lvl3pPr>
            <a:lvl4pPr>
              <a:defRPr sz="1400"/>
            </a:lvl4pPr>
            <a:lvl5pPr>
              <a:buClr>
                <a:schemeClr val="bg1"/>
              </a:buClr>
              <a:defRPr sz="12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hasCustomPrompt="1"/>
          </p:nvPr>
        </p:nvSpPr>
        <p:spPr>
          <a:xfrm>
            <a:off x="4648200" y="1600202"/>
            <a:ext cx="4038600" cy="4525963"/>
          </a:xfrm>
          <a:prstGeom prst="rect">
            <a:avLst/>
          </a:prstGeom>
        </p:spPr>
        <p:txBody>
          <a:bodyPr/>
          <a:lstStyle>
            <a:lvl1pPr>
              <a:buClr>
                <a:schemeClr val="bg1"/>
              </a:buClr>
              <a:defRPr sz="1800"/>
            </a:lvl1pPr>
            <a:lvl2pPr>
              <a:defRPr sz="1800"/>
            </a:lvl2pPr>
            <a:lvl3pPr>
              <a:buClr>
                <a:schemeClr val="bg1"/>
              </a:buClr>
              <a:defRPr sz="1800"/>
            </a:lvl3pPr>
            <a:lvl4pPr>
              <a:defRPr sz="1600"/>
            </a:lvl4pPr>
            <a:lvl5pPr>
              <a:buClr>
                <a:schemeClr val="bg1"/>
              </a:buClr>
              <a:defRPr sz="12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5"/>
          <p:cNvSpPr txBox="1">
            <a:spLocks/>
          </p:cNvSpPr>
          <p:nvPr/>
        </p:nvSpPr>
        <p:spPr>
          <a:xfrm>
            <a:off x="533400" y="6384520"/>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457200" y="2192631"/>
            <a:ext cx="4040188" cy="3951288"/>
          </a:xfrm>
          <a:prstGeom prst="rect">
            <a:avLst/>
          </a:prstGeom>
        </p:spPr>
        <p:txBody>
          <a:bodyPr/>
          <a:lstStyle>
            <a:lvl1pPr>
              <a:buClr>
                <a:schemeClr val="bg1"/>
              </a:buClr>
              <a:defRPr sz="1800" baseline="0"/>
            </a:lvl1pPr>
            <a:lvl2pPr>
              <a:defRPr sz="1800"/>
            </a:lvl2pPr>
            <a:lvl3pPr>
              <a:buClr>
                <a:schemeClr val="bg1"/>
              </a:buClr>
              <a:defRPr sz="1600"/>
            </a:lvl3pPr>
            <a:lvl4pPr>
              <a:defRPr sz="1400"/>
            </a:lvl4pPr>
            <a:lvl5pPr>
              <a:buClr>
                <a:schemeClr val="bg1"/>
              </a:buClr>
              <a:defRPr sz="12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hasCustomPrompt="1"/>
          </p:nvPr>
        </p:nvSpPr>
        <p:spPr>
          <a:xfrm>
            <a:off x="4645025" y="2192631"/>
            <a:ext cx="4041775" cy="3951288"/>
          </a:xfrm>
          <a:prstGeom prst="rect">
            <a:avLst/>
          </a:prstGeom>
        </p:spPr>
        <p:txBody>
          <a:bodyPr/>
          <a:lstStyle>
            <a:lvl1pPr>
              <a:buClr>
                <a:schemeClr val="bg1"/>
              </a:buClr>
              <a:defRPr sz="1800"/>
            </a:lvl1pPr>
            <a:lvl2pPr>
              <a:defRPr sz="1800"/>
            </a:lvl2pPr>
            <a:lvl3pPr>
              <a:buClr>
                <a:schemeClr val="bg1"/>
              </a:buClr>
              <a:defRPr sz="1600"/>
            </a:lvl3pPr>
            <a:lvl4pPr>
              <a:defRPr sz="1400"/>
            </a:lvl4pPr>
            <a:lvl5pPr>
              <a:buClr>
                <a:schemeClr val="bg1"/>
              </a:buClr>
              <a:defRPr sz="12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txBox="1">
            <a:spLocks/>
          </p:cNvSpPr>
          <p:nvPr/>
        </p:nvSpPr>
        <p:spPr>
          <a:xfrm>
            <a:off x="533400" y="6384520"/>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white-curve-bar.png"/>
          <p:cNvPicPr>
            <a:picLocks noChangeAspect="1"/>
          </p:cNvPicPr>
          <p:nvPr/>
        </p:nvPicPr>
        <p:blipFill>
          <a:blip r:embed="rId3"/>
          <a:srcRect/>
          <a:stretch>
            <a:fillRect/>
          </a:stretch>
        </p:blipFill>
        <p:spPr bwMode="auto">
          <a:xfrm>
            <a:off x="0" y="3433765"/>
            <a:ext cx="9144000" cy="1900237"/>
          </a:xfrm>
          <a:prstGeom prst="rect">
            <a:avLst/>
          </a:prstGeom>
          <a:noFill/>
          <a:ln w="9525">
            <a:noFill/>
            <a:miter lim="800000"/>
            <a:headEnd/>
            <a:tailEnd/>
          </a:ln>
        </p:spPr>
      </p:pic>
      <p:pic>
        <p:nvPicPr>
          <p:cNvPr id="6" name="Picture 7" descr="techready7_finallogo_reversecolor.png"/>
          <p:cNvPicPr>
            <a:picLocks noChangeAspect="1"/>
          </p:cNvPicPr>
          <p:nvPr/>
        </p:nvPicPr>
        <p:blipFill>
          <a:blip r:embed="rId4" cstate="print"/>
          <a:srcRect/>
          <a:stretch>
            <a:fillRect/>
          </a:stretch>
        </p:blipFill>
        <p:spPr bwMode="auto">
          <a:xfrm>
            <a:off x="7510464" y="6348415"/>
            <a:ext cx="1557337" cy="433387"/>
          </a:xfrm>
          <a:prstGeom prst="rect">
            <a:avLst/>
          </a:prstGeom>
          <a:noFill/>
          <a:ln w="9525">
            <a:noFill/>
            <a:miter lim="800000"/>
            <a:headEnd/>
            <a:tailEnd/>
          </a:ln>
        </p:spPr>
      </p:pic>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4343402"/>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hasCustomPrompt="1"/>
          </p:nvPr>
        </p:nvSpPr>
        <p:spPr>
          <a:xfrm>
            <a:off x="3575050" y="273052"/>
            <a:ext cx="5111750" cy="5853113"/>
          </a:xfrm>
          <a:prstGeom prst="rect">
            <a:avLst/>
          </a:prstGeom>
        </p:spPr>
        <p:txBody>
          <a:bodyPr/>
          <a:lstStyle>
            <a:lvl1pPr>
              <a:buClr>
                <a:schemeClr val="bg1"/>
              </a:buClr>
              <a:defRPr sz="1800"/>
            </a:lvl1pPr>
            <a:lvl2pPr>
              <a:defRPr sz="1800"/>
            </a:lvl2pPr>
            <a:lvl3pPr>
              <a:buClr>
                <a:schemeClr val="bg1"/>
              </a:buClr>
              <a:defRPr sz="1600"/>
            </a:lvl3pPr>
            <a:lvl4pPr>
              <a:defRPr sz="1400"/>
            </a:lvl4pPr>
            <a:lvl5pPr>
              <a:buClr>
                <a:schemeClr val="bg1"/>
              </a:buClr>
              <a:defRPr sz="1200"/>
            </a:lvl5pPr>
            <a:lvl6pPr>
              <a:defRPr sz="2000"/>
            </a:lvl6pPr>
            <a:lvl7pPr>
              <a:defRPr sz="2000"/>
            </a:lvl7pPr>
            <a:lvl8pPr>
              <a:defRPr sz="2000"/>
            </a:lvl8pPr>
            <a:lvl9pPr>
              <a:defRPr sz="20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txBox="1">
            <a:spLocks/>
          </p:cNvSpPr>
          <p:nvPr/>
        </p:nvSpPr>
        <p:spPr>
          <a:xfrm>
            <a:off x="533400" y="6384520"/>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txBox="1">
            <a:spLocks/>
          </p:cNvSpPr>
          <p:nvPr/>
        </p:nvSpPr>
        <p:spPr>
          <a:xfrm>
            <a:off x="533400" y="6384520"/>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6" y="1905003"/>
            <a:ext cx="7681913" cy="1523495"/>
          </a:xfrm>
        </p:spPr>
        <p:txBody>
          <a:bodyPr>
            <a:noAutofit/>
          </a:bodyPr>
          <a:lstStyle>
            <a:lvl1pPr>
              <a:lnSpc>
                <a:spcPct val="90000"/>
              </a:lnSpc>
              <a:defRPr sz="4800" b="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Partner and Customer master">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3"/>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and Announcing layout">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5"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UTURE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730044" y="1411555"/>
            <a:ext cx="7672004" cy="1994841"/>
          </a:xfrm>
        </p:spPr>
        <p:txBody>
          <a:bodyPr/>
          <a:lstStyle>
            <a:lvl1pPr marL="385763" indent="-385763">
              <a:lnSpc>
                <a:spcPct val="78000"/>
              </a:lnSpc>
              <a:buClr>
                <a:schemeClr val="tx1"/>
              </a:buClr>
              <a:buSzPct val="80000"/>
              <a:buFont typeface="Wingdings" pitchFamily="2" charset="2"/>
              <a:buChar char="l"/>
              <a:defRPr/>
            </a:lvl1pPr>
            <a:lvl2pPr marL="681038" indent="-333375">
              <a:lnSpc>
                <a:spcPct val="78000"/>
              </a:lnSpc>
              <a:buClr>
                <a:srgbClr val="9BDFEF"/>
              </a:buClr>
              <a:buSzPct val="80000"/>
              <a:defRPr/>
            </a:lvl2pPr>
            <a:lvl3pPr marL="1019175" indent="-320675">
              <a:lnSpc>
                <a:spcPct val="78000"/>
              </a:lnSpc>
              <a:buClr>
                <a:srgbClr val="9BDFEF"/>
              </a:buClr>
              <a:buSzPct val="80000"/>
              <a:defRPr/>
            </a:lvl3pPr>
            <a:lvl4pPr marL="1371600" indent="-352425">
              <a:lnSpc>
                <a:spcPct val="78000"/>
              </a:lnSpc>
              <a:buClr>
                <a:srgbClr val="9BDFEF"/>
              </a:buClr>
              <a:buSzPct val="80000"/>
              <a:defRPr/>
            </a:lvl4pPr>
            <a:lvl5pPr marL="1700213" indent="-312738">
              <a:lnSpc>
                <a:spcPct val="78000"/>
              </a:lnSpc>
              <a:buClr>
                <a:srgbClr val="9BDFEF"/>
              </a:buClr>
              <a:buSzPct val="8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5" y="1412878"/>
            <a:ext cx="7681532" cy="1994841"/>
          </a:xfrm>
        </p:spPr>
        <p:txBody>
          <a:bodyPr/>
          <a:lstStyle>
            <a:lvl1pPr>
              <a:lnSpc>
                <a:spcPct val="78000"/>
              </a:lnSpc>
              <a:spcAft>
                <a:spcPts val="800"/>
              </a:spcAft>
              <a:defRPr/>
            </a:lvl1pPr>
            <a:lvl2pPr>
              <a:lnSpc>
                <a:spcPct val="78000"/>
              </a:lnSpc>
              <a:spcAft>
                <a:spcPts val="0"/>
              </a:spcAft>
              <a:defRPr/>
            </a:lvl2pPr>
            <a:lvl3pPr>
              <a:lnSpc>
                <a:spcPct val="78000"/>
              </a:lnSpc>
              <a:spcAft>
                <a:spcPts val="0"/>
              </a:spcAft>
              <a:defRPr/>
            </a:lvl3pPr>
            <a:lvl4pPr>
              <a:lnSpc>
                <a:spcPct val="78000"/>
              </a:lnSpc>
              <a:spcAft>
                <a:spcPts val="0"/>
              </a:spcAft>
              <a:defRPr/>
            </a:lvl4pPr>
            <a:lvl5pPr>
              <a:lnSpc>
                <a:spcPct val="78000"/>
              </a:lnSpc>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5" y="2174878"/>
            <a:ext cx="3670461" cy="1740605"/>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6"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6" y="2174878"/>
            <a:ext cx="3668081" cy="1740605"/>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512" y="318650"/>
            <a:ext cx="8375946" cy="609398"/>
          </a:xfrm>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Fade to Black - No graphics StandOut mom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ck - Speaker Notes slide - no next slide foote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7054" y="152400"/>
            <a:ext cx="8375946"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381000" y="1411556"/>
            <a:ext cx="8382000" cy="1892249"/>
          </a:xfrm>
        </p:spPr>
        <p:txBody>
          <a:bodyPr/>
          <a:lstStyle>
            <a:lvl1pPr marL="401638" indent="-401638">
              <a:spcAft>
                <a:spcPts val="0"/>
              </a:spcAft>
              <a:buClr>
                <a:schemeClr val="tx1"/>
              </a:buClr>
              <a:buSzPct val="70000"/>
              <a:buFont typeface="Wingdings" pitchFamily="2" charset="2"/>
              <a:buChar char="l"/>
              <a:defRPr/>
            </a:lvl1pPr>
            <a:lvl2pPr marL="858838" indent="-401638">
              <a:buClr>
                <a:schemeClr val="tx1"/>
              </a:buClr>
              <a:buSzPct val="70000"/>
              <a:buFont typeface="Wingdings" pitchFamily="2" charset="2"/>
              <a:buChar char="l"/>
              <a:defRPr/>
            </a:lvl2pPr>
            <a:lvl3pPr marL="1260475" indent="-401638">
              <a:buClr>
                <a:schemeClr val="tx1"/>
              </a:buClr>
              <a:buSzPct val="70000"/>
              <a:buFont typeface="Wingdings" pitchFamily="2" charset="2"/>
              <a:buChar char="l"/>
              <a:defRPr/>
            </a:lvl3pPr>
            <a:lvl4pPr marL="1717675" indent="-457200">
              <a:buClr>
                <a:schemeClr val="tx1"/>
              </a:buClr>
              <a:buSzPct val="70000"/>
              <a:buFont typeface="Wingdings" pitchFamily="2" charset="2"/>
              <a:buChar char="l"/>
              <a:defRPr/>
            </a:lvl4pPr>
            <a:lvl5pPr marL="2112963" indent="-395288">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Speaker Notes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7054" y="152400"/>
            <a:ext cx="8375946"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381000" y="1411556"/>
            <a:ext cx="8382000" cy="1892249"/>
          </a:xfrm>
        </p:spPr>
        <p:txBody>
          <a:bodyPr/>
          <a:lstStyle>
            <a:lvl1pPr marL="401638" indent="-401638">
              <a:spcAft>
                <a:spcPts val="0"/>
              </a:spcAft>
              <a:buClr>
                <a:schemeClr val="tx1"/>
              </a:buClr>
              <a:buSzPct val="70000"/>
              <a:buFont typeface="Wingdings" pitchFamily="2" charset="2"/>
              <a:buChar char="l"/>
              <a:defRPr/>
            </a:lvl1pPr>
            <a:lvl2pPr marL="914400" indent="-457200">
              <a:buClr>
                <a:schemeClr val="tx1"/>
              </a:buClr>
              <a:buSzPct val="70000"/>
              <a:buFont typeface="Wingdings" pitchFamily="2" charset="2"/>
              <a:buChar char="l"/>
              <a:defRPr/>
            </a:lvl2pPr>
            <a:lvl3pPr marL="1371600" indent="-457200">
              <a:buClr>
                <a:schemeClr val="tx1"/>
              </a:buClr>
              <a:buSzPct val="70000"/>
              <a:buFont typeface="Wingdings" pitchFamily="2" charset="2"/>
              <a:buChar char="l"/>
              <a:defRPr/>
            </a:lvl3pPr>
            <a:lvl4pPr marL="1717675" indent="-346075">
              <a:buClr>
                <a:schemeClr val="tx1"/>
              </a:buClr>
              <a:buSzPct val="70000"/>
              <a:buFont typeface="Wingdings" pitchFamily="2" charset="2"/>
              <a:buChar char="l"/>
              <a:defRPr/>
            </a:lvl4pPr>
            <a:lvl5pPr marL="2057400" indent="-33972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4"/>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3"/>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5"/>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Segoe UI"/>
                <a:ea typeface="+mn-ea"/>
                <a:cs typeface="+mn-cs"/>
              </a:rPr>
              <a:pPr algn="l" defTabSz="914363" rtl="0">
                <a:defRPr/>
              </a:pPr>
              <a:t>‹#›</a:t>
            </a:fld>
            <a:endParaRPr lang="en-US" sz="1400" kern="1200" dirty="0">
              <a:solidFill>
                <a:srgbClr val="F2B486"/>
              </a:solidFill>
              <a:latin typeface="Segoe UI"/>
              <a:ea typeface="+mn-ea"/>
              <a:cs typeface="+mn-cs"/>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800" b="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Partner and Customer master">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and Announcing layout">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UTURE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marL="385763" indent="-385763">
              <a:lnSpc>
                <a:spcPct val="78000"/>
              </a:lnSpc>
              <a:buClr>
                <a:schemeClr val="tx1"/>
              </a:buClr>
              <a:buSzPct val="80000"/>
              <a:buFont typeface="Wingdings" pitchFamily="2" charset="2"/>
              <a:buChar char="l"/>
              <a:defRPr/>
            </a:lvl1pPr>
            <a:lvl2pPr marL="681038" indent="-333375">
              <a:lnSpc>
                <a:spcPct val="78000"/>
              </a:lnSpc>
              <a:buClr>
                <a:srgbClr val="9BDFEF"/>
              </a:buClr>
              <a:buSzPct val="80000"/>
              <a:defRPr/>
            </a:lvl2pPr>
            <a:lvl3pPr marL="1019175" indent="-320675">
              <a:lnSpc>
                <a:spcPct val="78000"/>
              </a:lnSpc>
              <a:buClr>
                <a:srgbClr val="9BDFEF"/>
              </a:buClr>
              <a:buSzPct val="80000"/>
              <a:defRPr/>
            </a:lvl3pPr>
            <a:lvl4pPr marL="1371600" indent="-352425">
              <a:lnSpc>
                <a:spcPct val="78000"/>
              </a:lnSpc>
              <a:buClr>
                <a:srgbClr val="9BDFEF"/>
              </a:buClr>
              <a:buSzPct val="80000"/>
              <a:defRPr/>
            </a:lvl4pPr>
            <a:lvl5pPr marL="1700213" indent="-312738">
              <a:lnSpc>
                <a:spcPct val="78000"/>
              </a:lnSpc>
              <a:buClr>
                <a:srgbClr val="9BDFEF"/>
              </a:buClr>
              <a:buSzPct val="8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6"/>
            <a:ext cx="7681532" cy="1994841"/>
          </a:xfrm>
        </p:spPr>
        <p:txBody>
          <a:bodyPr/>
          <a:lstStyle>
            <a:lvl1pPr>
              <a:lnSpc>
                <a:spcPct val="78000"/>
              </a:lnSpc>
              <a:spcAft>
                <a:spcPts val="800"/>
              </a:spcAft>
              <a:defRPr/>
            </a:lvl1pPr>
            <a:lvl2pPr>
              <a:lnSpc>
                <a:spcPct val="78000"/>
              </a:lnSpc>
              <a:spcAft>
                <a:spcPts val="0"/>
              </a:spcAft>
              <a:defRPr/>
            </a:lvl2pPr>
            <a:lvl3pPr>
              <a:lnSpc>
                <a:spcPct val="78000"/>
              </a:lnSpc>
              <a:spcAft>
                <a:spcPts val="0"/>
              </a:spcAft>
              <a:defRPr/>
            </a:lvl3pPr>
            <a:lvl4pPr>
              <a:lnSpc>
                <a:spcPct val="78000"/>
              </a:lnSpc>
              <a:spcAft>
                <a:spcPts val="0"/>
              </a:spcAft>
              <a:defRPr/>
            </a:lvl4pPr>
            <a:lvl5pPr>
              <a:lnSpc>
                <a:spcPct val="78000"/>
              </a:lnSpc>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740605"/>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740605"/>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512" y="318650"/>
            <a:ext cx="8375946" cy="609398"/>
          </a:xfrm>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Fade to Black - No graphics StandOut mom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 Speaker Notes slide - no next slide foote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7054" y="152400"/>
            <a:ext cx="8375946"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58838" indent="-401638">
              <a:buClr>
                <a:schemeClr val="tx1"/>
              </a:buClr>
              <a:buSzPct val="70000"/>
              <a:buFont typeface="Wingdings" pitchFamily="2" charset="2"/>
              <a:buChar char="l"/>
              <a:defRPr/>
            </a:lvl2pPr>
            <a:lvl3pPr marL="1260475" indent="-401638">
              <a:buClr>
                <a:schemeClr val="tx1"/>
              </a:buClr>
              <a:buSzPct val="70000"/>
              <a:buFont typeface="Wingdings" pitchFamily="2" charset="2"/>
              <a:buChar char="l"/>
              <a:defRPr/>
            </a:lvl3pPr>
            <a:lvl4pPr marL="1717675" indent="-457200">
              <a:buClr>
                <a:schemeClr val="tx1"/>
              </a:buClr>
              <a:buSzPct val="70000"/>
              <a:buFont typeface="Wingdings" pitchFamily="2" charset="2"/>
              <a:buChar char="l"/>
              <a:defRPr/>
            </a:lvl4pPr>
            <a:lvl5pPr marL="2112963" indent="-395288">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Speaker Notes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7054" y="152400"/>
            <a:ext cx="8375946"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914400" indent="-457200">
              <a:buClr>
                <a:schemeClr val="tx1"/>
              </a:buClr>
              <a:buSzPct val="70000"/>
              <a:buFont typeface="Wingdings" pitchFamily="2" charset="2"/>
              <a:buChar char="l"/>
              <a:defRPr/>
            </a:lvl2pPr>
            <a:lvl3pPr marL="1371600" indent="-457200">
              <a:buClr>
                <a:schemeClr val="tx1"/>
              </a:buClr>
              <a:buSzPct val="70000"/>
              <a:buFont typeface="Wingdings" pitchFamily="2" charset="2"/>
              <a:buChar char="l"/>
              <a:defRPr/>
            </a:lvl3pPr>
            <a:lvl4pPr marL="1717675" indent="-346075">
              <a:buClr>
                <a:schemeClr val="tx1"/>
              </a:buClr>
              <a:buSzPct val="70000"/>
              <a:buFont typeface="Wingdings" pitchFamily="2" charset="2"/>
              <a:buChar char="l"/>
              <a:defRPr/>
            </a:lvl4pPr>
            <a:lvl5pPr marL="2057400" indent="-33972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3"/>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3"/>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Segoe UI"/>
                <a:ea typeface="+mn-ea"/>
                <a:cs typeface="+mn-cs"/>
              </a:rPr>
              <a:pPr algn="l" defTabSz="914363" rtl="0">
                <a:defRPr/>
              </a:pPr>
              <a:t>‹#›</a:t>
            </a:fld>
            <a:endParaRPr lang="en-US" sz="1400" kern="1200" dirty="0">
              <a:solidFill>
                <a:srgbClr val="F2B486"/>
              </a:solidFill>
              <a:latin typeface="Segoe UI"/>
              <a:ea typeface="+mn-ea"/>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3733695" y="6603674"/>
            <a:ext cx="1687898" cy="276999"/>
          </a:xfrm>
          <a:prstGeom prst="rect">
            <a:avLst/>
          </a:prstGeom>
          <a:noFill/>
        </p:spPr>
        <p:txBody>
          <a:bodyPr wrap="none">
            <a:spAutoFit/>
          </a:bodyPr>
          <a:lstStyle/>
          <a:p>
            <a:pPr>
              <a:defRPr/>
            </a:pPr>
            <a:r>
              <a:rPr lang="en-US" sz="1200" dirty="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Microsoft Confidential</a:t>
            </a: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2" r:id="rId12"/>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461963" indent="-461963" algn="l" defTabSz="912813" rtl="0" eaLnBrk="1" fontAlgn="base" hangingPunct="1">
        <a:lnSpc>
          <a:spcPct val="90000"/>
        </a:lnSpc>
        <a:spcBef>
          <a:spcPct val="20000"/>
        </a:spcBef>
        <a:spcAft>
          <a:spcPct val="0"/>
        </a:spcAft>
        <a:buBlip>
          <a:blip r:embed="rId15"/>
        </a:buBlip>
        <a:defRPr sz="32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8838" indent="-396875" algn="l" defTabSz="912813" rtl="0" eaLnBrk="1" fontAlgn="base" hangingPunct="1">
        <a:lnSpc>
          <a:spcPct val="90000"/>
        </a:lnSpc>
        <a:spcBef>
          <a:spcPct val="20000"/>
        </a:spcBef>
        <a:spcAft>
          <a:spcPct val="0"/>
        </a:spcAft>
        <a:buBlip>
          <a:blip r:embed="rId15"/>
        </a:buBlip>
        <a:defRPr sz="28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40005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52588" indent="-39370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2058988" indent="-40640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5"/>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3316" name="Text Placeholder 2"/>
          <p:cNvSpPr>
            <a:spLocks noGrp="1"/>
          </p:cNvSpPr>
          <p:nvPr>
            <p:ph type="body" idx="1"/>
          </p:nvPr>
        </p:nvSpPr>
        <p:spPr bwMode="auto">
          <a:xfrm>
            <a:off x="722314"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2813" rtl="0" eaLnBrk="1" fontAlgn="base" hangingPunct="1">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342900" indent="-342900" algn="l" defTabSz="912813" rtl="0" eaLnBrk="1" fontAlgn="base" hangingPunct="1">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68" r:id="rId10"/>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044" y="1408116"/>
            <a:ext cx="8032957"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01638" indent="-401638" algn="l" defTabSz="914363" rtl="0" eaLnBrk="1" latinLnBrk="0" hangingPunct="1">
        <a:lnSpc>
          <a:spcPct val="78000"/>
        </a:lnSpc>
        <a:spcBef>
          <a:spcPct val="20000"/>
        </a:spcBef>
        <a:spcAft>
          <a:spcPts val="800"/>
        </a:spcAft>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793750" indent="-3841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444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044" y="1408114"/>
            <a:ext cx="8032957"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01638" indent="-401638" algn="l" defTabSz="914363" rtl="0" eaLnBrk="1" latinLnBrk="0" hangingPunct="1">
        <a:lnSpc>
          <a:spcPct val="78000"/>
        </a:lnSpc>
        <a:spcBef>
          <a:spcPct val="20000"/>
        </a:spcBef>
        <a:spcAft>
          <a:spcPts val="800"/>
        </a:spcAft>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793750" indent="-3841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444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886443" y="2241550"/>
            <a:ext cx="7257559" cy="2330450"/>
            <a:chOff x="1584" y="1412"/>
            <a:chExt cx="4176" cy="1468"/>
          </a:xfrm>
        </p:grpSpPr>
        <p:sp>
          <p:nvSpPr>
            <p:cNvPr id="6" name="Rectangle 11"/>
            <p:cNvSpPr>
              <a:spLocks noChangeArrowheads="1"/>
            </p:cNvSpPr>
            <p:nvPr/>
          </p:nvSpPr>
          <p:spPr bwMode="auto">
            <a:xfrm>
              <a:off x="1584" y="1412"/>
              <a:ext cx="4176" cy="887"/>
            </a:xfrm>
            <a:prstGeom prst="rect">
              <a:avLst/>
            </a:prstGeom>
            <a:solidFill>
              <a:srgbClr val="EDF0F7"/>
            </a:solidFill>
            <a:ln w="9525">
              <a:noFill/>
              <a:miter lim="800000"/>
              <a:headEnd/>
              <a:tailEnd/>
            </a:ln>
            <a:effectLst/>
          </p:spPr>
          <p:txBody>
            <a:bodyPr wrap="none" anchor="ctr"/>
            <a:lstStyle/>
            <a:p>
              <a:pPr algn="l" defTabSz="914363" rtl="0"/>
              <a:endParaRPr lang="en-US" kern="1200">
                <a:solidFill>
                  <a:srgbClr val="FFFFFF"/>
                </a:solidFill>
                <a:latin typeface="Segoe UI"/>
                <a:ea typeface="+mn-ea"/>
                <a:cs typeface="+mn-cs"/>
              </a:endParaRPr>
            </a:p>
          </p:txBody>
        </p:sp>
        <p:sp>
          <p:nvSpPr>
            <p:cNvPr id="7" name="Rectangle 12"/>
            <p:cNvSpPr>
              <a:spLocks noChangeArrowheads="1"/>
            </p:cNvSpPr>
            <p:nvPr/>
          </p:nvSpPr>
          <p:spPr bwMode="auto">
            <a:xfrm>
              <a:off x="1585" y="2290"/>
              <a:ext cx="4175" cy="590"/>
            </a:xfrm>
            <a:prstGeom prst="rect">
              <a:avLst/>
            </a:prstGeom>
            <a:solidFill>
              <a:srgbClr val="DCE4EF"/>
            </a:solidFill>
            <a:ln w="9525">
              <a:noFill/>
              <a:miter lim="800000"/>
              <a:headEnd/>
              <a:tailEnd/>
            </a:ln>
            <a:effectLst/>
          </p:spPr>
          <p:txBody>
            <a:bodyPr wrap="none" anchor="ctr"/>
            <a:lstStyle/>
            <a:p>
              <a:pPr algn="l" defTabSz="914363" rtl="0"/>
              <a:endParaRPr lang="en-US" kern="1200">
                <a:solidFill>
                  <a:srgbClr val="FFFFFF"/>
                </a:solidFill>
                <a:latin typeface="Segoe UI"/>
                <a:ea typeface="+mn-ea"/>
                <a:cs typeface="+mn-cs"/>
              </a:endParaRPr>
            </a:p>
          </p:txBody>
        </p:sp>
      </p:grpSp>
      <p:pic>
        <p:nvPicPr>
          <p:cNvPr id="8" name="Picture 9"/>
          <p:cNvPicPr>
            <a:picLocks noChangeAspect="1" noChangeArrowheads="1"/>
          </p:cNvPicPr>
          <p:nvPr/>
        </p:nvPicPr>
        <p:blipFill>
          <a:blip r:embed="rId2"/>
          <a:srcRect r="71666"/>
          <a:stretch>
            <a:fillRect/>
          </a:stretch>
        </p:blipFill>
        <p:spPr bwMode="auto">
          <a:xfrm>
            <a:off x="0" y="1752601"/>
            <a:ext cx="1943606" cy="3732213"/>
          </a:xfrm>
          <a:prstGeom prst="rect">
            <a:avLst/>
          </a:prstGeom>
          <a:noFill/>
          <a:ln w="9525">
            <a:noFill/>
            <a:miter lim="800000"/>
            <a:headEnd/>
            <a:tailEnd/>
          </a:ln>
          <a:effectLst/>
        </p:spPr>
      </p:pic>
      <p:pic>
        <p:nvPicPr>
          <p:cNvPr id="9" name="Picture 7"/>
          <p:cNvPicPr>
            <a:picLocks noChangeAspect="1" noChangeArrowheads="1"/>
          </p:cNvPicPr>
          <p:nvPr/>
        </p:nvPicPr>
        <p:blipFill>
          <a:blip r:embed="rId3"/>
          <a:srcRect/>
          <a:stretch>
            <a:fillRect/>
          </a:stretch>
        </p:blipFill>
        <p:spPr bwMode="auto">
          <a:xfrm>
            <a:off x="7343306" y="2933700"/>
            <a:ext cx="1800694" cy="693738"/>
          </a:xfrm>
          <a:prstGeom prst="rect">
            <a:avLst/>
          </a:prstGeom>
          <a:noFill/>
          <a:ln w="9525">
            <a:noFill/>
            <a:miter lim="800000"/>
            <a:headEnd/>
            <a:tailEnd/>
          </a:ln>
          <a:effectLst/>
        </p:spPr>
      </p:pic>
      <p:pic>
        <p:nvPicPr>
          <p:cNvPr id="10" name="Picture 8"/>
          <p:cNvPicPr>
            <a:picLocks noChangeAspect="1" noChangeArrowheads="1"/>
          </p:cNvPicPr>
          <p:nvPr/>
        </p:nvPicPr>
        <p:blipFill>
          <a:blip r:embed="rId4"/>
          <a:srcRect/>
          <a:stretch>
            <a:fillRect/>
          </a:stretch>
        </p:blipFill>
        <p:spPr bwMode="auto">
          <a:xfrm>
            <a:off x="7724405" y="2505075"/>
            <a:ext cx="1419595" cy="458788"/>
          </a:xfrm>
          <a:prstGeom prst="rect">
            <a:avLst/>
          </a:prstGeom>
          <a:noFill/>
          <a:ln w="9525">
            <a:noFill/>
            <a:miter lim="800000"/>
            <a:headEnd/>
            <a:tailEnd/>
          </a:ln>
          <a:effectLst/>
        </p:spPr>
      </p:pic>
      <p:sp>
        <p:nvSpPr>
          <p:cNvPr id="11" name="TextBox 10"/>
          <p:cNvSpPr txBox="1"/>
          <p:nvPr/>
        </p:nvSpPr>
        <p:spPr>
          <a:xfrm>
            <a:off x="1872151" y="2209801"/>
            <a:ext cx="5480683" cy="2431435"/>
          </a:xfrm>
          <a:prstGeom prst="rect">
            <a:avLst/>
          </a:prstGeom>
          <a:noFill/>
        </p:spPr>
        <p:txBody>
          <a:bodyPr wrap="square" rtlCol="0">
            <a:spAutoFit/>
          </a:bodyPr>
          <a:lstStyle/>
          <a:p>
            <a:pPr algn="l" defTabSz="914363" rtl="0"/>
            <a:r>
              <a:rPr lang="en-US" sz="4000" b="1" kern="1200" dirty="0" smtClean="0">
                <a:solidFill>
                  <a:srgbClr val="000000"/>
                </a:solidFill>
                <a:latin typeface="Segoe Condensed" pitchFamily="34" charset="0"/>
                <a:ea typeface="+mn-ea"/>
                <a:cs typeface="+mn-cs"/>
              </a:rPr>
              <a:t>Windows Presentation Foundation</a:t>
            </a:r>
          </a:p>
          <a:p>
            <a:pPr algn="l" defTabSz="914363" rtl="0"/>
            <a:r>
              <a:rPr lang="en-US" sz="2400" dirty="0" smtClean="0">
                <a:solidFill>
                  <a:srgbClr val="000000"/>
                </a:solidFill>
                <a:latin typeface="Segoe Condensed" pitchFamily="34" charset="0"/>
              </a:rPr>
              <a:t>and</a:t>
            </a:r>
            <a:r>
              <a:rPr lang="en-US" sz="3200" b="1" dirty="0" smtClean="0">
                <a:solidFill>
                  <a:srgbClr val="000000"/>
                </a:solidFill>
                <a:latin typeface="Segoe Condensed" pitchFamily="34" charset="0"/>
              </a:rPr>
              <a:t> </a:t>
            </a:r>
            <a:endParaRPr lang="en-US" sz="2800" b="1" dirty="0" smtClean="0">
              <a:solidFill>
                <a:srgbClr val="000000"/>
              </a:solidFill>
              <a:latin typeface="Segoe Condensed" pitchFamily="34" charset="0"/>
            </a:endParaRPr>
          </a:p>
          <a:p>
            <a:pPr algn="l" defTabSz="914363" rtl="0"/>
            <a:r>
              <a:rPr lang="en-US" sz="4000" b="1" dirty="0" smtClean="0">
                <a:solidFill>
                  <a:srgbClr val="000000"/>
                </a:solidFill>
                <a:latin typeface="Segoe Condensed" pitchFamily="34" charset="0"/>
              </a:rPr>
              <a:t>Silverlight</a:t>
            </a:r>
            <a:endParaRPr lang="en-US" sz="4000" b="1" kern="1200" dirty="0">
              <a:solidFill>
                <a:srgbClr val="000000"/>
              </a:solidFill>
              <a:latin typeface="Segoe Condensed" pitchFamily="34" charset="0"/>
              <a:ea typeface="+mn-ea"/>
              <a:cs typeface="+mn-cs"/>
            </a:endParaRPr>
          </a:p>
        </p:txBody>
      </p:sp>
      <p:sp>
        <p:nvSpPr>
          <p:cNvPr id="12" name="TextBox 11"/>
          <p:cNvSpPr txBox="1"/>
          <p:nvPr/>
        </p:nvSpPr>
        <p:spPr>
          <a:xfrm>
            <a:off x="5715001" y="5257800"/>
            <a:ext cx="3124200" cy="1184940"/>
          </a:xfrm>
          <a:prstGeom prst="rect">
            <a:avLst/>
          </a:prstGeom>
          <a:noFill/>
        </p:spPr>
        <p:txBody>
          <a:bodyPr wrap="square" rtlCol="0">
            <a:spAutoFit/>
          </a:bodyPr>
          <a:lstStyle/>
          <a:p>
            <a:pPr algn="l" defTabSz="914363" rtl="0"/>
            <a:r>
              <a:rPr lang="en-US" sz="2400" b="1" kern="1200" dirty="0">
                <a:solidFill>
                  <a:srgbClr val="FFFFFF"/>
                </a:solidFill>
                <a:latin typeface="Segoe Condensed" pitchFamily="34" charset="0"/>
                <a:ea typeface="+mn-ea"/>
                <a:cs typeface="+mn-cs"/>
              </a:rPr>
              <a:t>Pandurang </a:t>
            </a:r>
            <a:r>
              <a:rPr lang="en-US" sz="2400" b="1" kern="1200" dirty="0" smtClean="0">
                <a:solidFill>
                  <a:srgbClr val="FFFFFF"/>
                </a:solidFill>
                <a:latin typeface="Segoe Condensed" pitchFamily="34" charset="0"/>
                <a:ea typeface="+mn-ea"/>
                <a:cs typeface="+mn-cs"/>
              </a:rPr>
              <a:t>Nayak</a:t>
            </a:r>
          </a:p>
          <a:p>
            <a:pPr algn="l" defTabSz="914363" rtl="0"/>
            <a:r>
              <a:rPr lang="en-US" b="1" kern="1200" dirty="0" smtClean="0">
                <a:solidFill>
                  <a:srgbClr val="FFFFFF"/>
                </a:solidFill>
                <a:latin typeface="Segoe Condensed" pitchFamily="34" charset="0"/>
                <a:ea typeface="+mn-ea"/>
                <a:cs typeface="+mn-cs"/>
              </a:rPr>
              <a:t>Client </a:t>
            </a:r>
            <a:r>
              <a:rPr lang="en-US" b="1" kern="1200" dirty="0">
                <a:solidFill>
                  <a:srgbClr val="FFFFFF"/>
                </a:solidFill>
                <a:latin typeface="Segoe Condensed" pitchFamily="34" charset="0"/>
                <a:ea typeface="+mn-ea"/>
                <a:cs typeface="+mn-cs"/>
              </a:rPr>
              <a:t>Platform </a:t>
            </a:r>
            <a:r>
              <a:rPr lang="en-US" b="1" kern="1200" dirty="0" smtClean="0">
                <a:solidFill>
                  <a:srgbClr val="FFFFFF"/>
                </a:solidFill>
                <a:latin typeface="Segoe Condensed" pitchFamily="34" charset="0"/>
                <a:ea typeface="+mn-ea"/>
                <a:cs typeface="+mn-cs"/>
              </a:rPr>
              <a:t>Evangelist</a:t>
            </a:r>
            <a:endParaRPr lang="en-US" b="1" kern="1200" dirty="0">
              <a:solidFill>
                <a:srgbClr val="FFFFFF"/>
              </a:solidFill>
              <a:latin typeface="Segoe Condensed" pitchFamily="34" charset="0"/>
              <a:ea typeface="+mn-ea"/>
              <a:cs typeface="+mn-cs"/>
            </a:endParaRPr>
          </a:p>
          <a:p>
            <a:pPr algn="l" defTabSz="914363" rtl="0"/>
            <a:r>
              <a:rPr lang="en-US" b="1" kern="1200" dirty="0">
                <a:solidFill>
                  <a:srgbClr val="FFFFFF"/>
                </a:solidFill>
                <a:latin typeface="Segoe Condensed" pitchFamily="34" charset="0"/>
                <a:ea typeface="+mn-ea"/>
                <a:cs typeface="+mn-cs"/>
              </a:rPr>
              <a:t>Microsoft Corporation </a:t>
            </a:r>
            <a:r>
              <a:rPr lang="en-US" b="1" kern="1200" dirty="0" smtClean="0">
                <a:solidFill>
                  <a:srgbClr val="FFFFFF"/>
                </a:solidFill>
                <a:latin typeface="Segoe Condensed" pitchFamily="34" charset="0"/>
                <a:ea typeface="+mn-ea"/>
                <a:cs typeface="+mn-cs"/>
              </a:rPr>
              <a:t>India</a:t>
            </a:r>
            <a:endParaRPr lang="en-US" b="1" kern="1200" dirty="0">
              <a:solidFill>
                <a:srgbClr val="FFFFFF"/>
              </a:solidFill>
              <a:latin typeface="Segoe Condensed" pitchFamily="34" charset="0"/>
              <a:ea typeface="+mn-ea"/>
              <a:cs typeface="+mn-cs"/>
            </a:endParaRPr>
          </a:p>
          <a:p>
            <a:pPr algn="l" defTabSz="914363" rtl="0"/>
            <a:endParaRPr lang="en-US" sz="1100" b="1" kern="1200" dirty="0">
              <a:solidFill>
                <a:srgbClr val="FFFFFF"/>
              </a:solidFill>
              <a:latin typeface="Segoe Condense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457200"/>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WPF Ribbon Control &amp; </a:t>
            </a:r>
            <a:r>
              <a:rPr kumimoji="0" lang="en-US" sz="4800" b="0" i="0" u="none" strike="noStrike" kern="1200" cap="none" spc="-100" normalizeH="0" baseline="0" noProof="0" dirty="0" err="1" smtClean="0">
                <a:ln w="3175">
                  <a:noFill/>
                </a:ln>
                <a:solidFill>
                  <a:srgbClr val="FFFFFF"/>
                </a:solidFill>
                <a:effectLst/>
                <a:uLnTx/>
                <a:uFillTx/>
                <a:latin typeface="Calibri" pitchFamily="34" charset="0"/>
                <a:ea typeface="+mn-ea"/>
                <a:cs typeface="Arial" charset="0"/>
              </a:rPr>
              <a:t>DataGrid</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738664"/>
          </a:xfrm>
        </p:spPr>
        <p:txBody>
          <a:bodyPr>
            <a:normAutofit fontScale="90000"/>
          </a:bodyPr>
          <a:lstStyle/>
          <a:p>
            <a:pPr lvl="1"/>
            <a:r>
              <a:rPr lang="en-US" sz="4800" kern="1200" spc="-150" dirty="0" smtClean="0">
                <a:ln w="3175">
                  <a:noFill/>
                </a:ln>
                <a:solidFill>
                  <a:schemeClr val="tx1"/>
                </a:solidFill>
                <a:latin typeface="+mj-lt"/>
                <a:ea typeface="+mn-ea"/>
                <a:cs typeface="Arial" charset="0"/>
              </a:rPr>
              <a:t>Touch Experiences</a:t>
            </a:r>
            <a:endParaRPr lang="en-US" sz="4800" kern="1200" spc="-150" dirty="0">
              <a:ln w="3175">
                <a:noFill/>
              </a:ln>
              <a:solidFill>
                <a:schemeClr val="tx1"/>
              </a:solidFill>
              <a:latin typeface="+mj-lt"/>
              <a:ea typeface="+mn-ea"/>
              <a:cs typeface="Arial" charset="0"/>
            </a:endParaRPr>
          </a:p>
        </p:txBody>
      </p:sp>
      <p:sp>
        <p:nvSpPr>
          <p:cNvPr id="5" name="Content Placeholder 2"/>
          <p:cNvSpPr txBox="1">
            <a:spLocks/>
          </p:cNvSpPr>
          <p:nvPr/>
        </p:nvSpPr>
        <p:spPr>
          <a:xfrm>
            <a:off x="533401" y="1219200"/>
            <a:ext cx="8229600" cy="418778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Windows 7 Touch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New and Differentiated Experiences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Natural</a:t>
            </a:r>
            <a:r>
              <a:rPr kumimoji="0" lang="en-US" sz="2400" b="0" i="0" u="none" strike="noStrike" kern="1200" cap="none" spc="0" normalizeH="0" noProof="0" dirty="0" smtClean="0">
                <a:ln>
                  <a:noFill/>
                </a:ln>
                <a:solidFill>
                  <a:schemeClr val="tx1"/>
                </a:solidFill>
                <a:effectLst/>
                <a:uLnTx/>
                <a:uFillTx/>
                <a:latin typeface="+mn-lt"/>
                <a:ea typeface="+mn-ea"/>
                <a:cs typeface="+mn-cs"/>
              </a:rPr>
              <a:t> User Behavior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Windows 7 Device Support</a:t>
            </a:r>
          </a:p>
          <a:p>
            <a:pPr marL="742950" lvl="1" indent="-285750">
              <a:spcBef>
                <a:spcPct val="20000"/>
              </a:spcBef>
              <a:buFont typeface="Arial" pitchFamily="34" charset="0"/>
              <a:buChar char="–"/>
            </a:pPr>
            <a:r>
              <a:rPr lang="en-US" sz="2400" noProof="0" dirty="0" smtClean="0"/>
              <a:t>Sensor Platform</a:t>
            </a:r>
          </a:p>
          <a:p>
            <a:pPr marL="742950" lvl="1" indent="-285750">
              <a:spcBef>
                <a:spcPct val="20000"/>
              </a:spcBef>
              <a:buFont typeface="Arial" pitchFamily="34" charset="0"/>
              <a:buChar char="–"/>
            </a:pPr>
            <a:r>
              <a:rPr lang="en-US" sz="2400" noProof="0" dirty="0" smtClean="0"/>
              <a:t>Location, Position, Environment, etc.</a:t>
            </a:r>
          </a:p>
          <a:p>
            <a:pPr marL="742950" lvl="1" indent="-285750">
              <a:spcBef>
                <a:spcPct val="20000"/>
              </a:spcBef>
              <a:buFont typeface="Arial" pitchFamily="34" charset="0"/>
              <a:buChar char="–"/>
            </a:pPr>
            <a:endParaRPr kumimoji="0" lang="en-US" sz="2400" b="0" i="0" u="none" strike="noStrike" kern="1200" cap="none" spc="0" normalizeH="0" baseline="0" dirty="0" smtClean="0">
              <a:ln>
                <a:noFill/>
              </a:ln>
              <a:solidFill>
                <a:schemeClr val="tx1"/>
              </a:solidFill>
              <a:effectLst/>
              <a:uLnTx/>
              <a:uFillTx/>
              <a:latin typeface="+mn-lt"/>
              <a:ea typeface="+mn-ea"/>
              <a:cs typeface="+mn-cs"/>
            </a:endParaRPr>
          </a:p>
          <a:p>
            <a:pPr marL="285750" indent="-285750">
              <a:spcBef>
                <a:spcPct val="20000"/>
              </a:spcBef>
            </a:pPr>
            <a:r>
              <a:rPr lang="en-US" sz="2400" noProof="0" dirty="0" smtClean="0"/>
              <a:t>WPF will help you build next-generation Win7 applications!</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457200"/>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Windows 7 Development</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video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1089" y="1905003"/>
            <a:ext cx="7681532" cy="8309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6000" spc="-15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latin typeface="Segoe UI" pitchFamily="34" charset="0"/>
                <a:cs typeface="Segoe UI" pitchFamily="34" charset="0"/>
              </a:rPr>
              <a:t>Silverlight 2</a:t>
            </a:r>
            <a:endParaRPr kumimoji="0" lang="en-US" sz="6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Silverlight 2</a:t>
            </a:r>
            <a:endParaRPr lang="en-US" dirty="0"/>
          </a:p>
        </p:txBody>
      </p:sp>
      <p:sp>
        <p:nvSpPr>
          <p:cNvPr id="4" name="Content Placeholder 3"/>
          <p:cNvSpPr>
            <a:spLocks noGrp="1"/>
          </p:cNvSpPr>
          <p:nvPr>
            <p:ph idx="1"/>
          </p:nvPr>
        </p:nvSpPr>
        <p:spPr/>
        <p:txBody>
          <a:bodyPr/>
          <a:lstStyle/>
          <a:p>
            <a:r>
              <a:rPr lang="en-US" dirty="0" smtClean="0"/>
              <a:t>Cross-browser, Cross-platform plug-in to deliver rich media and Internet application experiences</a:t>
            </a:r>
          </a:p>
          <a:p>
            <a:endParaRPr lang="en-US" dirty="0" smtClean="0"/>
          </a:p>
          <a:p>
            <a:r>
              <a:rPr lang="en-US" dirty="0" smtClean="0"/>
              <a:t>Silverlight 2</a:t>
            </a:r>
          </a:p>
          <a:p>
            <a:pPr lvl="1">
              <a:buFontTx/>
              <a:buChar char="-"/>
            </a:pPr>
            <a:r>
              <a:rPr lang="en-US" dirty="0" smtClean="0"/>
              <a:t>.NET Programmability</a:t>
            </a:r>
          </a:p>
          <a:p>
            <a:pPr lvl="1">
              <a:buFontTx/>
              <a:buChar char="-"/>
            </a:pPr>
            <a:r>
              <a:rPr lang="en-US" dirty="0" smtClean="0"/>
              <a:t>Data Visualization</a:t>
            </a:r>
          </a:p>
          <a:p>
            <a:pPr lvl="1">
              <a:buFontTx/>
              <a:buChar char="-"/>
            </a:pPr>
            <a:r>
              <a:rPr lang="en-US" dirty="0" smtClean="0"/>
              <a:t>Communication and Networking Support</a:t>
            </a:r>
          </a:p>
          <a:p>
            <a:pPr lvl="1">
              <a:buFontTx/>
              <a:buChar char="-"/>
            </a:pPr>
            <a:r>
              <a:rPr lang="en-US" dirty="0" smtClean="0"/>
              <a:t>Styles and Templates</a:t>
            </a:r>
          </a:p>
          <a:p>
            <a:pPr lvl="1">
              <a:buFontTx/>
              <a:buChar char="-"/>
            </a:pPr>
            <a:r>
              <a:rPr lang="en-US" dirty="0" smtClean="0"/>
              <a:t>Deep Zoom</a:t>
            </a:r>
          </a:p>
          <a:p>
            <a:pPr lvl="1">
              <a:buFontTx/>
              <a:buChar char="-"/>
            </a:pPr>
            <a:r>
              <a:rPr lang="en-US" dirty="0" smtClean="0"/>
              <a:t>Silverlight Control Pack</a:t>
            </a:r>
          </a:p>
          <a:p>
            <a:pPr lvl="1">
              <a:buFontTx/>
              <a:buChar char="-"/>
            </a:pPr>
            <a:r>
              <a:rPr lang="en-US" dirty="0" smtClean="0"/>
              <a:t>Developer-Designer Collaboration</a:t>
            </a:r>
          </a:p>
          <a:p>
            <a:pPr lvl="1">
              <a:buFontTx/>
              <a:buChar char="-"/>
            </a:pPr>
            <a:endParaRPr lang="en-US" dirty="0" smtClean="0"/>
          </a:p>
          <a:p>
            <a:pPr lvl="1">
              <a:buFontTx/>
              <a:buChar char="-"/>
            </a:pPr>
            <a:r>
              <a:rPr lang="en-US" dirty="0" smtClean="0"/>
              <a:t>Visual Studio 2008 SP1</a:t>
            </a:r>
          </a:p>
          <a:p>
            <a:pPr lvl="1">
              <a:buFontTx/>
              <a:buChar char="-"/>
            </a:pPr>
            <a:r>
              <a:rPr lang="en-US" dirty="0" smtClean="0"/>
              <a:t>Expression Blend 2 SP1</a:t>
            </a:r>
          </a:p>
          <a:p>
            <a:pPr lvl="1">
              <a:buFontTx/>
              <a:buChar char="-"/>
            </a:pPr>
            <a:r>
              <a:rPr lang="en-US" dirty="0" smtClean="0"/>
              <a:t>Visual Studio Web Developer 2008 SP1</a:t>
            </a:r>
          </a:p>
          <a:p>
            <a:pPr lvl="1">
              <a:buFontTx/>
              <a:buChar char="-"/>
            </a:pPr>
            <a:r>
              <a:rPr lang="en-US" dirty="0" smtClean="0"/>
              <a:t>Eclipse Support (via eclipse4sl.org)</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457200"/>
            <a:ext cx="8077200"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Silverlight in Action</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Silverlight Control Toolkit</a:t>
            </a:r>
            <a:endParaRPr lang="en-US" dirty="0"/>
          </a:p>
        </p:txBody>
      </p:sp>
      <p:sp>
        <p:nvSpPr>
          <p:cNvPr id="4" name="Content Placeholder 3"/>
          <p:cNvSpPr>
            <a:spLocks noGrp="1"/>
          </p:cNvSpPr>
          <p:nvPr>
            <p:ph idx="1"/>
          </p:nvPr>
        </p:nvSpPr>
        <p:spPr/>
        <p:txBody>
          <a:bodyPr/>
          <a:lstStyle/>
          <a:p>
            <a:r>
              <a:rPr lang="en-US" sz="2400" dirty="0" smtClean="0"/>
              <a:t>Ready-to-use Controls</a:t>
            </a:r>
          </a:p>
          <a:p>
            <a:pPr lvl="1"/>
            <a:r>
              <a:rPr lang="en-US" sz="2400" dirty="0" smtClean="0"/>
              <a:t>Enables several common scenarios</a:t>
            </a:r>
          </a:p>
          <a:p>
            <a:r>
              <a:rPr lang="en-US" sz="2400" dirty="0" smtClean="0"/>
              <a:t>Charting features</a:t>
            </a:r>
          </a:p>
          <a:p>
            <a:pPr lvl="1"/>
            <a:r>
              <a:rPr lang="en-US" sz="2400" dirty="0" smtClean="0"/>
              <a:t>Based on powerful </a:t>
            </a:r>
            <a:r>
              <a:rPr lang="en-US" sz="2400" dirty="0" err="1" smtClean="0"/>
              <a:t>Dundas</a:t>
            </a:r>
            <a:r>
              <a:rPr lang="en-US" sz="2400" dirty="0" smtClean="0"/>
              <a:t> charts</a:t>
            </a:r>
          </a:p>
          <a:p>
            <a:pPr lvl="1"/>
            <a:endParaRPr lang="en-US" sz="2400" dirty="0" smtClean="0"/>
          </a:p>
          <a:p>
            <a:pPr lvl="1">
              <a:buNone/>
            </a:pPr>
            <a:r>
              <a:rPr lang="en-US" sz="2400" dirty="0" smtClean="0"/>
              <a:t>Available today from www.codeplex.com/silverlight</a:t>
            </a:r>
          </a:p>
          <a:p>
            <a:endParaRPr lang="en-US" sz="2400" dirty="0" smtClean="0"/>
          </a:p>
        </p:txBody>
      </p:sp>
      <p:pic>
        <p:nvPicPr>
          <p:cNvPr id="1026" name="Picture 2" descr="Controls Example"/>
          <p:cNvPicPr>
            <a:picLocks noChangeAspect="1" noChangeArrowheads="1"/>
          </p:cNvPicPr>
          <p:nvPr/>
        </p:nvPicPr>
        <p:blipFill>
          <a:blip r:embed="rId2"/>
          <a:srcRect/>
          <a:stretch>
            <a:fillRect/>
          </a:stretch>
        </p:blipFill>
        <p:spPr bwMode="auto">
          <a:xfrm>
            <a:off x="762000" y="3810000"/>
            <a:ext cx="7620000" cy="2228850"/>
          </a:xfrm>
          <a:prstGeom prst="rect">
            <a:avLst/>
          </a:prstGeom>
          <a:noFill/>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457200"/>
            <a:ext cx="8077200"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Silverlight Toolkit</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Call to Action</a:t>
            </a:r>
            <a:endParaRPr lang="en-US" dirty="0"/>
          </a:p>
        </p:txBody>
      </p:sp>
      <p:sp>
        <p:nvSpPr>
          <p:cNvPr id="4" name="Content Placeholder 3"/>
          <p:cNvSpPr>
            <a:spLocks noGrp="1"/>
          </p:cNvSpPr>
          <p:nvPr>
            <p:ph idx="1"/>
          </p:nvPr>
        </p:nvSpPr>
        <p:spPr/>
        <p:txBody>
          <a:bodyPr/>
          <a:lstStyle/>
          <a:p>
            <a:r>
              <a:rPr lang="en-US" dirty="0" smtClean="0"/>
              <a:t>Evaluate new user experiences</a:t>
            </a:r>
          </a:p>
          <a:p>
            <a:pPr lvl="1"/>
            <a:r>
              <a:rPr lang="en-US" dirty="0" smtClean="0"/>
              <a:t>Desktop</a:t>
            </a:r>
          </a:p>
          <a:p>
            <a:pPr lvl="1"/>
            <a:r>
              <a:rPr lang="en-US" dirty="0" smtClean="0"/>
              <a:t>Web</a:t>
            </a:r>
          </a:p>
          <a:p>
            <a:pPr lvl="1"/>
            <a:r>
              <a:rPr lang="en-US" dirty="0" smtClean="0"/>
              <a:t>Mobile</a:t>
            </a:r>
          </a:p>
          <a:p>
            <a:pPr lvl="1"/>
            <a:endParaRPr lang="en-US" dirty="0" smtClean="0"/>
          </a:p>
          <a:p>
            <a:r>
              <a:rPr lang="en-US" dirty="0" smtClean="0"/>
              <a:t>Innovate on interaction</a:t>
            </a:r>
          </a:p>
          <a:p>
            <a:pPr lvl="1"/>
            <a:r>
              <a:rPr lang="en-US" dirty="0" smtClean="0"/>
              <a:t>Sensors</a:t>
            </a:r>
          </a:p>
          <a:p>
            <a:pPr lvl="1"/>
            <a:r>
              <a:rPr lang="en-US" dirty="0" smtClean="0"/>
              <a:t>Touch</a:t>
            </a:r>
          </a:p>
          <a:p>
            <a:pPr lvl="1"/>
            <a:r>
              <a:rPr lang="en-US" dirty="0" smtClean="0"/>
              <a:t>Ink</a:t>
            </a:r>
          </a:p>
          <a:p>
            <a:pPr lvl="1">
              <a:buNone/>
            </a:pPr>
            <a:endParaRPr lang="en-US" dirty="0" smtClean="0"/>
          </a:p>
          <a:p>
            <a:r>
              <a:rPr lang="en-US" dirty="0" smtClean="0"/>
              <a:t>Differentiate with competition</a:t>
            </a:r>
          </a:p>
          <a:p>
            <a:pPr lvl="1"/>
            <a:r>
              <a:rPr lang="en-US" dirty="0" smtClean="0"/>
              <a:t>Rich</a:t>
            </a:r>
          </a:p>
          <a:p>
            <a:pPr lvl="1"/>
            <a:r>
              <a:rPr lang="en-US" dirty="0" smtClean="0"/>
              <a:t>Futuristic</a:t>
            </a:r>
          </a:p>
          <a:p>
            <a:pPr lvl="1"/>
            <a:r>
              <a:rPr lang="en-US" dirty="0" smtClean="0"/>
              <a:t>Best-in-class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logo and tagline"/>
          <p:cNvPicPr>
            <a:picLocks noChangeAspect="1" noChangeArrowheads="1"/>
          </p:cNvPicPr>
          <p:nvPr/>
        </p:nvPicPr>
        <p:blipFill>
          <a:blip r:embed="rId2">
            <a:lum bright="50000"/>
          </a:blip>
          <a:srcRect/>
          <a:stretch>
            <a:fillRect/>
          </a:stretch>
        </p:blipFill>
        <p:spPr bwMode="black">
          <a:xfrm>
            <a:off x="2590800" y="2133600"/>
            <a:ext cx="4703836" cy="1043354"/>
          </a:xfrm>
          <a:prstGeom prst="rect">
            <a:avLst/>
          </a:prstGeom>
          <a:noFill/>
          <a:effectLst/>
        </p:spPr>
      </p:pic>
      <p:sp>
        <p:nvSpPr>
          <p:cNvPr id="5" name="Text Box 8"/>
          <p:cNvSpPr txBox="1">
            <a:spLocks noChangeArrowheads="1"/>
          </p:cNvSpPr>
          <p:nvPr/>
        </p:nvSpPr>
        <p:spPr bwMode="auto">
          <a:xfrm>
            <a:off x="304722" y="5638801"/>
            <a:ext cx="8382079" cy="523220"/>
          </a:xfrm>
          <a:prstGeom prst="rect">
            <a:avLst/>
          </a:prstGeom>
          <a:noFill/>
          <a:ln w="12700">
            <a:noFill/>
            <a:miter lim="800000"/>
            <a:headEnd type="none" w="sm" len="sm"/>
            <a:tailEnd type="none" w="sm" len="sm"/>
          </a:ln>
          <a:effectLst/>
        </p:spPr>
        <p:txBody>
          <a:bodyPr wrap="square">
            <a:spAutoFit/>
          </a:bodyPr>
          <a:lstStyle/>
          <a:p>
            <a:pPr marL="114300" indent="-114300" algn="ctr" eaLnBrk="0" hangingPunct="0">
              <a:buFont typeface="Segoe Semibold" pitchFamily="34" charset="0"/>
              <a:buChar char="©"/>
            </a:pPr>
            <a:r>
              <a:rPr lang="en-US" sz="700" dirty="0">
                <a:solidFill>
                  <a:srgbClr val="FFFFFF"/>
                </a:solidFill>
                <a:latin typeface="Segoe Semibold" pitchFamily="34" charset="0"/>
                <a:cs typeface="Arial" charset="0"/>
              </a:rPr>
              <a:t>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1089" y="1905003"/>
            <a:ext cx="7681532" cy="1661993"/>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6000" spc="-15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latin typeface="Segoe UI" pitchFamily="34" charset="0"/>
                <a:cs typeface="Segoe UI" pitchFamily="34" charset="0"/>
              </a:rPr>
              <a:t>Windows Presentation Foundation</a:t>
            </a:r>
            <a:endParaRPr kumimoji="0" lang="en-US" sz="6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Segoe UI" pitchFamily="34" charset="0"/>
                <a:cs typeface="Segoe UI" pitchFamily="34" charset="0"/>
              </a:rPr>
              <a:t>.NET Client Momentum</a:t>
            </a:r>
            <a:endParaRPr lang="en-US" dirty="0">
              <a:latin typeface="Segoe UI" pitchFamily="34" charset="0"/>
              <a:cs typeface="Segoe UI" pitchFamily="34" charset="0"/>
            </a:endParaRPr>
          </a:p>
        </p:txBody>
      </p:sp>
      <p:pic>
        <p:nvPicPr>
          <p:cNvPr id="3" name="Lawson" descr="Lawson.png"/>
          <p:cNvPicPr>
            <a:picLocks noChangeAspect="1"/>
          </p:cNvPicPr>
          <p:nvPr/>
        </p:nvPicPr>
        <p:blipFill>
          <a:blip r:embed="rId3" cstate="print"/>
          <a:stretch>
            <a:fillRect/>
          </a:stretch>
        </p:blipFill>
        <p:spPr>
          <a:xfrm>
            <a:off x="234967" y="1294201"/>
            <a:ext cx="3560376" cy="2966207"/>
          </a:xfrm>
          <a:prstGeom prst="rect">
            <a:avLst/>
          </a:prstGeom>
          <a:effectLst>
            <a:reflection blurRad="6350" stA="50000" endA="300" endPos="38500" dist="50800" dir="5400000" sy="-100000" algn="bl" rotWithShape="0"/>
          </a:effectLst>
        </p:spPr>
      </p:pic>
      <p:pic>
        <p:nvPicPr>
          <p:cNvPr id="4" name="TempWorks" descr="http://www.tempworks.com/Images/Employee_PastJobs_lrg.jpg"/>
          <p:cNvPicPr>
            <a:picLocks noChangeAspect="1" noChangeArrowheads="1"/>
          </p:cNvPicPr>
          <p:nvPr/>
        </p:nvPicPr>
        <p:blipFill>
          <a:blip r:embed="rId4"/>
          <a:srcRect/>
          <a:stretch>
            <a:fillRect/>
          </a:stretch>
        </p:blipFill>
        <p:spPr bwMode="auto">
          <a:xfrm>
            <a:off x="5888909" y="1294201"/>
            <a:ext cx="2966980" cy="2966207"/>
          </a:xfrm>
          <a:prstGeom prst="rect">
            <a:avLst/>
          </a:prstGeom>
          <a:noFill/>
          <a:ln w="38100">
            <a:noFill/>
            <a:miter lim="800000"/>
            <a:headEnd/>
            <a:tailEnd/>
          </a:ln>
          <a:effectLst>
            <a:reflection blurRad="6350" stA="50000" endA="300" endPos="38500" dist="50800" dir="5400000" sy="-100000" algn="bl" rotWithShape="0"/>
          </a:effectLst>
        </p:spPr>
      </p:pic>
      <p:pic>
        <p:nvPicPr>
          <p:cNvPr id="5" name="HP" descr="http://www.tabletpc2.com/Graphics/Reviews/HP-tx1000/hpadvisor.jpg"/>
          <p:cNvPicPr>
            <a:picLocks noChangeAspect="1" noChangeArrowheads="1"/>
          </p:cNvPicPr>
          <p:nvPr/>
        </p:nvPicPr>
        <p:blipFill>
          <a:blip r:embed="rId5"/>
          <a:srcRect/>
          <a:stretch>
            <a:fillRect/>
          </a:stretch>
        </p:blipFill>
        <p:spPr bwMode="auto">
          <a:xfrm>
            <a:off x="5819877" y="3262512"/>
            <a:ext cx="2817434" cy="2966207"/>
          </a:xfrm>
          <a:prstGeom prst="rect">
            <a:avLst/>
          </a:prstGeom>
          <a:noFill/>
          <a:ln w="38100">
            <a:noFill/>
            <a:miter lim="800000"/>
            <a:headEnd/>
            <a:tailEnd/>
          </a:ln>
          <a:effectLst>
            <a:reflection blurRad="6350" stA="50000" endA="300" endPos="38500" dist="50800" dir="5400000" sy="-100000" algn="bl" rotWithShape="0"/>
          </a:effectLst>
        </p:spPr>
      </p:pic>
      <p:pic>
        <p:nvPicPr>
          <p:cNvPr id="6" name="Roxio" descr="roxio02.png"/>
          <p:cNvPicPr>
            <a:picLocks noChangeAspect="1"/>
          </p:cNvPicPr>
          <p:nvPr/>
        </p:nvPicPr>
        <p:blipFill>
          <a:blip r:embed="rId6" cstate="print"/>
          <a:stretch>
            <a:fillRect/>
          </a:stretch>
        </p:blipFill>
        <p:spPr>
          <a:xfrm>
            <a:off x="546393" y="3213169"/>
            <a:ext cx="3057638" cy="2966207"/>
          </a:xfrm>
          <a:prstGeom prst="rect">
            <a:avLst/>
          </a:prstGeom>
          <a:effectLst>
            <a:reflection blurRad="6350" stA="50000" endA="300" endPos="38500" dist="50800" dir="5400000" sy="-100000" algn="bl" rotWithShape="0"/>
          </a:effectLst>
        </p:spPr>
      </p:pic>
      <p:pic>
        <p:nvPicPr>
          <p:cNvPr id="7" name="Hyperdrive" descr="bunkspeed2.png"/>
          <p:cNvPicPr>
            <a:picLocks noChangeAspect="1"/>
          </p:cNvPicPr>
          <p:nvPr/>
        </p:nvPicPr>
        <p:blipFill>
          <a:blip r:embed="rId7"/>
          <a:stretch>
            <a:fillRect/>
          </a:stretch>
        </p:blipFill>
        <p:spPr>
          <a:xfrm>
            <a:off x="2600809" y="1030232"/>
            <a:ext cx="3968750" cy="2966207"/>
          </a:xfrm>
          <a:prstGeom prst="rect">
            <a:avLst/>
          </a:prstGeom>
          <a:effectLst>
            <a:reflection blurRad="6350" stA="50000" endA="300" endPos="38500" dist="50800" dir="5400000" sy="-100000" algn="bl" rotWithShape="0"/>
          </a:effectLst>
        </p:spPr>
      </p:pic>
      <p:pic>
        <p:nvPicPr>
          <p:cNvPr id="8" name="Opentick" descr="OpenTick.jpg"/>
          <p:cNvPicPr>
            <a:picLocks noChangeAspect="1"/>
          </p:cNvPicPr>
          <p:nvPr/>
        </p:nvPicPr>
        <p:blipFill>
          <a:blip r:embed="rId8" cstate="print"/>
          <a:stretch>
            <a:fillRect/>
          </a:stretch>
        </p:blipFill>
        <p:spPr>
          <a:xfrm>
            <a:off x="2889057" y="3408718"/>
            <a:ext cx="3560376" cy="2966207"/>
          </a:xfrm>
          <a:prstGeom prst="rect">
            <a:avLst/>
          </a:prstGeom>
          <a:ln w="38100">
            <a:noFill/>
          </a:ln>
          <a:effectLst>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p:val>
                                            <p:fltVal val="0.5"/>
                                          </p:val>
                                        </p:tav>
                                        <p:tav tm="100000">
                                          <p:val>
                                            <p:strVal val="#ppt_x"/>
                                          </p:val>
                                        </p:tav>
                                      </p:tavLst>
                                    </p:anim>
                                    <p:anim calcmode="lin" valueType="num">
                                      <p:cBhvr>
                                        <p:cTn id="10" dur="10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p:val>
                                            <p:fltVal val="0.5"/>
                                          </p:val>
                                        </p:tav>
                                        <p:tav tm="100000">
                                          <p:val>
                                            <p:strVal val="#ppt_x"/>
                                          </p:val>
                                        </p:tav>
                                      </p:tavLst>
                                    </p:anim>
                                    <p:anim calcmode="lin" valueType="num">
                                      <p:cBhvr>
                                        <p:cTn id="17" dur="1000" fill="hold"/>
                                        <p:tgtEl>
                                          <p:spTgt spid="4"/>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52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p:val>
                                            <p:fltVal val="0.5"/>
                                          </p:val>
                                        </p:tav>
                                        <p:tav tm="100000">
                                          <p:val>
                                            <p:strVal val="#ppt_x"/>
                                          </p:val>
                                        </p:tav>
                                      </p:tavLst>
                                    </p:anim>
                                    <p:anim calcmode="lin" valueType="num">
                                      <p:cBhvr>
                                        <p:cTn id="24" dur="1000" fill="hold"/>
                                        <p:tgtEl>
                                          <p:spTgt spid="6"/>
                                        </p:tgtEl>
                                        <p:attrNameLst>
                                          <p:attrName>ppt_y</p:attrName>
                                        </p:attrNameLst>
                                      </p:cBhvr>
                                      <p:tavLst>
                                        <p:tav tm="0">
                                          <p:val>
                                            <p:fltVal val="0.5"/>
                                          </p:val>
                                        </p:tav>
                                        <p:tav tm="100000">
                                          <p:val>
                                            <p:strVal val="#ppt_y"/>
                                          </p:val>
                                        </p:tav>
                                      </p:tavLst>
                                    </p:anim>
                                  </p:childTnLst>
                                </p:cTn>
                              </p:par>
                            </p:childTnLst>
                          </p:cTn>
                        </p:par>
                        <p:par>
                          <p:cTn id="25" fill="hold">
                            <p:stCondLst>
                              <p:cond delay="3000"/>
                            </p:stCondLst>
                            <p:childTnLst>
                              <p:par>
                                <p:cTn id="26" presetID="23" presetClass="entr" presetSubtype="52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p:val>
                                            <p:fltVal val="0.5"/>
                                          </p:val>
                                        </p:tav>
                                        <p:tav tm="100000">
                                          <p:val>
                                            <p:strVal val="#ppt_x"/>
                                          </p:val>
                                        </p:tav>
                                      </p:tavLst>
                                    </p:anim>
                                    <p:anim calcmode="lin" valueType="num">
                                      <p:cBhvr>
                                        <p:cTn id="31" dur="100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4000"/>
                            </p:stCondLst>
                            <p:childTnLst>
                              <p:par>
                                <p:cTn id="33" presetID="23" presetClass="entr" presetSubtype="52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ppt_x</p:attrName>
                                        </p:attrNameLst>
                                      </p:cBhvr>
                                      <p:tavLst>
                                        <p:tav tm="0">
                                          <p:val>
                                            <p:fltVal val="0.5"/>
                                          </p:val>
                                        </p:tav>
                                        <p:tav tm="100000">
                                          <p:val>
                                            <p:strVal val="#ppt_x"/>
                                          </p:val>
                                        </p:tav>
                                      </p:tavLst>
                                    </p:anim>
                                    <p:anim calcmode="lin" valueType="num">
                                      <p:cBhvr>
                                        <p:cTn id="38" dur="1000" fill="hold"/>
                                        <p:tgtEl>
                                          <p:spTgt spid="7"/>
                                        </p:tgtEl>
                                        <p:attrNameLst>
                                          <p:attrName>ppt_y</p:attrName>
                                        </p:attrNameLst>
                                      </p:cBhvr>
                                      <p:tavLst>
                                        <p:tav tm="0">
                                          <p:val>
                                            <p:fltVal val="0.5"/>
                                          </p:val>
                                        </p:tav>
                                        <p:tav tm="100000">
                                          <p:val>
                                            <p:strVal val="#ppt_y"/>
                                          </p:val>
                                        </p:tav>
                                      </p:tavLst>
                                    </p:anim>
                                  </p:childTnLst>
                                </p:cTn>
                              </p:par>
                            </p:childTnLst>
                          </p:cTn>
                        </p:par>
                        <p:par>
                          <p:cTn id="39" fill="hold">
                            <p:stCondLst>
                              <p:cond delay="5000"/>
                            </p:stCondLst>
                            <p:childTnLst>
                              <p:par>
                                <p:cTn id="40" presetID="23" presetClass="entr" presetSubtype="52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ppt_x</p:attrName>
                                        </p:attrNameLst>
                                      </p:cBhvr>
                                      <p:tavLst>
                                        <p:tav tm="0">
                                          <p:val>
                                            <p:fltVal val="0.5"/>
                                          </p:val>
                                        </p:tav>
                                        <p:tav tm="100000">
                                          <p:val>
                                            <p:strVal val="#ppt_x"/>
                                          </p:val>
                                        </p:tav>
                                      </p:tavLst>
                                    </p:anim>
                                    <p:anim calcmode="lin" valueType="num">
                                      <p:cBhvr>
                                        <p:cTn id="45"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457200"/>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WPF in Action</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WPF 3.5 SP1</a:t>
            </a:r>
            <a:endParaRPr lang="en-US" sz="3600" dirty="0"/>
          </a:p>
        </p:txBody>
      </p:sp>
      <p:sp>
        <p:nvSpPr>
          <p:cNvPr id="3" name="Content Placeholder 2"/>
          <p:cNvSpPr>
            <a:spLocks noGrp="1"/>
          </p:cNvSpPr>
          <p:nvPr>
            <p:ph idx="1"/>
          </p:nvPr>
        </p:nvSpPr>
        <p:spPr>
          <a:xfrm>
            <a:off x="533401" y="1219200"/>
            <a:ext cx="8229600" cy="4187780"/>
          </a:xfrm>
        </p:spPr>
        <p:txBody>
          <a:bodyPr/>
          <a:lstStyle/>
          <a:p>
            <a:r>
              <a:rPr lang="en-US" sz="2400" dirty="0" smtClean="0"/>
              <a:t>Application Startup and Working Set Performance Improvements</a:t>
            </a:r>
          </a:p>
          <a:p>
            <a:r>
              <a:rPr lang="en-US" sz="2400" dirty="0" smtClean="0"/>
              <a:t>New .NET Framework Client Profile Setup Package</a:t>
            </a:r>
          </a:p>
          <a:p>
            <a:r>
              <a:rPr lang="en-US" sz="2400" dirty="0" smtClean="0"/>
              <a:t>New .NET Framework Setup </a:t>
            </a:r>
            <a:r>
              <a:rPr lang="en-US" sz="2400" dirty="0" err="1" smtClean="0"/>
              <a:t>Bootstrapper</a:t>
            </a:r>
            <a:r>
              <a:rPr lang="en-US" sz="2400" dirty="0" smtClean="0"/>
              <a:t> for Client Applications</a:t>
            </a:r>
          </a:p>
          <a:p>
            <a:r>
              <a:rPr lang="en-US" sz="2400" dirty="0" err="1" smtClean="0"/>
              <a:t>ClickOnce</a:t>
            </a:r>
            <a:r>
              <a:rPr lang="en-US" sz="2400" dirty="0" smtClean="0"/>
              <a:t> Client Application Deployment Improvements</a:t>
            </a:r>
          </a:p>
          <a:p>
            <a:r>
              <a:rPr lang="en-US" sz="2400" dirty="0" smtClean="0"/>
              <a:t>Graphics Performance Improvements</a:t>
            </a:r>
          </a:p>
          <a:p>
            <a:r>
              <a:rPr lang="en-US" sz="2400" dirty="0" smtClean="0"/>
              <a:t>Data Improvements </a:t>
            </a:r>
          </a:p>
          <a:p>
            <a:r>
              <a:rPr lang="en-US" sz="2400" dirty="0" smtClean="0"/>
              <a:t>Extensible </a:t>
            </a:r>
            <a:r>
              <a:rPr lang="en-US" sz="2400" dirty="0" err="1" smtClean="0"/>
              <a:t>Shader</a:t>
            </a:r>
            <a:r>
              <a:rPr lang="en-US" sz="2400" dirty="0" smtClean="0"/>
              <a:t> Effects </a:t>
            </a:r>
          </a:p>
          <a:p>
            <a:r>
              <a:rPr lang="en-US" sz="2400" dirty="0" smtClean="0"/>
              <a:t>WPF Interoperability with Direct3D </a:t>
            </a:r>
          </a:p>
          <a:p>
            <a:r>
              <a:rPr lang="en-US" sz="2400" dirty="0" smtClean="0"/>
              <a:t>Visual Studio 2008 for WPF Improvements </a:t>
            </a:r>
            <a:endParaRPr lang="en-US" sz="3200" dirty="0" smtClean="0"/>
          </a:p>
          <a:p>
            <a:pPr>
              <a:buNone/>
            </a:pPr>
            <a:endParaRPr lang="en-US" sz="3200" dirty="0" smtClea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WPF Platform Roadmap</a:t>
            </a:r>
            <a:endParaRPr lang="en-US" sz="3600" dirty="0"/>
          </a:p>
        </p:txBody>
      </p:sp>
      <p:sp>
        <p:nvSpPr>
          <p:cNvPr id="3" name="Content Placeholder 2"/>
          <p:cNvSpPr>
            <a:spLocks noGrp="1"/>
          </p:cNvSpPr>
          <p:nvPr>
            <p:ph idx="1"/>
          </p:nvPr>
        </p:nvSpPr>
        <p:spPr>
          <a:xfrm>
            <a:off x="533401" y="1219200"/>
            <a:ext cx="8229600" cy="4187780"/>
          </a:xfrm>
        </p:spPr>
        <p:txBody>
          <a:bodyPr/>
          <a:lstStyle/>
          <a:p>
            <a:r>
              <a:rPr lang="en-US" sz="2400" dirty="0" smtClean="0"/>
              <a:t>WPF Toolkit</a:t>
            </a:r>
          </a:p>
          <a:p>
            <a:pPr lvl="1"/>
            <a:r>
              <a:rPr lang="en-US" sz="2400" dirty="0" smtClean="0"/>
              <a:t>WPF </a:t>
            </a:r>
            <a:r>
              <a:rPr lang="en-US" sz="2400" dirty="0" err="1" smtClean="0"/>
              <a:t>DataGrid</a:t>
            </a:r>
            <a:r>
              <a:rPr lang="en-US" sz="2400" dirty="0" smtClean="0"/>
              <a:t> and other controls</a:t>
            </a:r>
          </a:p>
          <a:p>
            <a:r>
              <a:rPr lang="en-US" sz="2400" dirty="0" smtClean="0"/>
              <a:t>WPF Futures</a:t>
            </a:r>
          </a:p>
          <a:p>
            <a:pPr lvl="1"/>
            <a:r>
              <a:rPr lang="en-US" sz="2400" dirty="0" smtClean="0"/>
              <a:t>Client Profile Configuration Designer</a:t>
            </a:r>
          </a:p>
          <a:p>
            <a:r>
              <a:rPr lang="en-US" sz="2400" dirty="0" smtClean="0"/>
              <a:t>WPF Ribbon Preview</a:t>
            </a:r>
          </a:p>
          <a:p>
            <a:pPr>
              <a:buNone/>
            </a:pPr>
            <a:endParaRPr lang="en-US" sz="2400" dirty="0" smtClean="0"/>
          </a:p>
          <a:p>
            <a:pPr>
              <a:buNone/>
            </a:pPr>
            <a:endParaRPr lang="en-US" sz="2400" dirty="0" smtClean="0"/>
          </a:p>
          <a:p>
            <a:pPr>
              <a:buNone/>
            </a:pPr>
            <a:r>
              <a:rPr lang="en-US" sz="2400" dirty="0" smtClean="0"/>
              <a:t>All available today from www.codeplex.com/WPF</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457200"/>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.NET Client Profile</a:t>
            </a:r>
            <a:r>
              <a:rPr kumimoji="0" lang="en-US" sz="4800" b="0" i="0" u="none" strike="noStrike" kern="1200" cap="none" spc="-100" normalizeH="0" noProof="0" dirty="0" smtClean="0">
                <a:ln w="3175">
                  <a:noFill/>
                </a:ln>
                <a:solidFill>
                  <a:srgbClr val="FFFFFF"/>
                </a:solidFill>
                <a:effectLst/>
                <a:uLnTx/>
                <a:uFillTx/>
                <a:latin typeface="Calibri" pitchFamily="34" charset="0"/>
                <a:ea typeface="+mn-ea"/>
                <a:cs typeface="Arial" charset="0"/>
              </a:rPr>
              <a:t> </a:t>
            </a:r>
            <a:r>
              <a:rPr lang="en-US" sz="4800" spc="-100" dirty="0" smtClean="0">
                <a:ln w="3175">
                  <a:noFill/>
                </a:ln>
                <a:solidFill>
                  <a:srgbClr val="FFFFFF"/>
                </a:solidFill>
                <a:latin typeface="Calibri" pitchFamily="34" charset="0"/>
                <a:cs typeface="Arial" charset="0"/>
              </a:rPr>
              <a:t>and </a:t>
            </a:r>
          </a:p>
          <a:p>
            <a:pPr marL="0" marR="0" lvl="0" indent="0" algn="l" defTabSz="914363" rtl="0" eaLnBrk="1" fontAlgn="auto" latinLnBrk="0" hangingPunct="1">
              <a:lnSpc>
                <a:spcPct val="90000"/>
              </a:lnSpc>
              <a:spcBef>
                <a:spcPct val="0"/>
              </a:spcBef>
              <a:spcAft>
                <a:spcPts val="0"/>
              </a:spcAft>
              <a:buClrTx/>
              <a:buSzTx/>
              <a:buFontTx/>
              <a:buNone/>
              <a:tabLst/>
              <a:defRPr/>
            </a:pPr>
            <a:r>
              <a:rPr lang="en-US" sz="4800" spc="-100" dirty="0" smtClean="0">
                <a:ln w="3175">
                  <a:noFill/>
                </a:ln>
                <a:solidFill>
                  <a:srgbClr val="FFFFFF"/>
                </a:solidFill>
                <a:latin typeface="Calibri" pitchFamily="34" charset="0"/>
                <a:cs typeface="Arial" charset="0"/>
              </a:rPr>
              <a:t>Configuration Designer</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WPF </a:t>
            </a:r>
            <a:r>
              <a:rPr smtClean="0"/>
              <a:t>DataGrid Control</a:t>
            </a:r>
            <a:endParaRPr lang="en-US" dirty="0"/>
          </a:p>
        </p:txBody>
      </p:sp>
      <p:sp>
        <p:nvSpPr>
          <p:cNvPr id="3" name="Text Placeholder 2"/>
          <p:cNvSpPr>
            <a:spLocks noGrp="1"/>
          </p:cNvSpPr>
          <p:nvPr>
            <p:ph type="body" sz="quarter" idx="10"/>
          </p:nvPr>
        </p:nvSpPr>
        <p:spPr>
          <a:xfrm>
            <a:off x="381000" y="1411552"/>
            <a:ext cx="8382000" cy="3530197"/>
          </a:xfrm>
        </p:spPr>
        <p:txBody>
          <a:bodyPr/>
          <a:lstStyle/>
          <a:p>
            <a:r>
              <a:rPr lang="en-US" sz="2800" dirty="0" smtClean="0">
                <a:solidFill>
                  <a:schemeClr val="accent3"/>
                </a:solidFill>
              </a:rPr>
              <a:t>Getting started with </a:t>
            </a:r>
            <a:r>
              <a:rPr lang="en-US" sz="2800" dirty="0" err="1" smtClean="0">
                <a:solidFill>
                  <a:schemeClr val="accent3"/>
                </a:solidFill>
              </a:rPr>
              <a:t>DataGrid</a:t>
            </a:r>
            <a:endParaRPr lang="en-US" sz="2800" dirty="0" smtClean="0">
              <a:solidFill>
                <a:schemeClr val="accent3"/>
              </a:solidFill>
            </a:endParaRPr>
          </a:p>
          <a:p>
            <a:pPr lvl="1"/>
            <a:r>
              <a:rPr lang="en-US" sz="2400" dirty="0" err="1" smtClean="0"/>
              <a:t>Autogenerate</a:t>
            </a:r>
            <a:r>
              <a:rPr lang="en-US" sz="2400" dirty="0" smtClean="0"/>
              <a:t> columns in one line</a:t>
            </a:r>
          </a:p>
          <a:p>
            <a:pPr lvl="1"/>
            <a:r>
              <a:rPr lang="en-US" sz="2400" dirty="0" smtClean="0"/>
              <a:t>Resizing, Reordering, Sorting, </a:t>
            </a:r>
            <a:br>
              <a:rPr lang="en-US" sz="2400" dirty="0" smtClean="0"/>
            </a:br>
            <a:r>
              <a:rPr lang="en-US" sz="2400" dirty="0" smtClean="0"/>
              <a:t>Selection, Editing, Keyboard navigation</a:t>
            </a:r>
          </a:p>
          <a:p>
            <a:pPr lvl="1"/>
            <a:r>
              <a:rPr lang="en-US" sz="2400" dirty="0" smtClean="0"/>
              <a:t>Variety of Column Types</a:t>
            </a:r>
          </a:p>
          <a:p>
            <a:pPr lvl="3"/>
            <a:r>
              <a:rPr lang="en-US" sz="1400" b="1" dirty="0" err="1" smtClean="0"/>
              <a:t>DataGridCheckBoxColumn</a:t>
            </a:r>
            <a:r>
              <a:rPr lang="en-US" sz="1400" dirty="0" smtClean="0"/>
              <a:t> </a:t>
            </a:r>
          </a:p>
          <a:p>
            <a:pPr lvl="3"/>
            <a:r>
              <a:rPr lang="en-US" sz="1400" b="1" dirty="0" err="1" smtClean="0"/>
              <a:t>DataGridComboBoxColumn</a:t>
            </a:r>
            <a:endParaRPr lang="en-US" sz="1400" b="1" dirty="0" smtClean="0"/>
          </a:p>
          <a:p>
            <a:pPr lvl="3"/>
            <a:r>
              <a:rPr lang="en-US" sz="1400" b="1" dirty="0" err="1" smtClean="0"/>
              <a:t>DataGridHyperlinkColumn</a:t>
            </a:r>
            <a:endParaRPr lang="en-US" sz="1400" dirty="0" smtClean="0"/>
          </a:p>
          <a:p>
            <a:pPr lvl="3"/>
            <a:endParaRPr lang="en-US" sz="1400" dirty="0" smtClean="0"/>
          </a:p>
          <a:p>
            <a:pPr>
              <a:buNone/>
            </a:pPr>
            <a:endParaRPr lang="en-US" sz="2400" dirty="0" smtClean="0"/>
          </a:p>
          <a:p>
            <a:pPr lvl="2">
              <a:buNone/>
            </a:pPr>
            <a:endParaRPr lang="en-US" sz="1400" dirty="0" smtClean="0"/>
          </a:p>
        </p:txBody>
      </p:sp>
      <p:pic>
        <p:nvPicPr>
          <p:cNvPr id="11265" name="Picture 1"/>
          <p:cNvPicPr>
            <a:picLocks noChangeAspect="1" noChangeArrowheads="1"/>
          </p:cNvPicPr>
          <p:nvPr/>
        </p:nvPicPr>
        <p:blipFill>
          <a:blip r:embed="rId2"/>
          <a:srcRect/>
          <a:stretch>
            <a:fillRect/>
          </a:stretch>
        </p:blipFill>
        <p:spPr bwMode="auto">
          <a:xfrm>
            <a:off x="762000" y="4267200"/>
            <a:ext cx="7324725" cy="2371725"/>
          </a:xfrm>
          <a:prstGeom prst="rect">
            <a:avLst/>
          </a:prstGeom>
          <a:noFill/>
          <a:ln w="9525">
            <a:noFill/>
            <a:miter lim="800000"/>
            <a:headEnd/>
            <a:tailEnd/>
          </a:ln>
          <a:effectLst/>
        </p:spPr>
      </p:pic>
      <p:sp>
        <p:nvSpPr>
          <p:cNvPr id="5" name="Rectangle 4"/>
          <p:cNvSpPr/>
          <p:nvPr/>
        </p:nvSpPr>
        <p:spPr>
          <a:xfrm>
            <a:off x="3352800" y="3352800"/>
            <a:ext cx="4572000" cy="523220"/>
          </a:xfrm>
          <a:prstGeom prst="rect">
            <a:avLst/>
          </a:prstGeom>
        </p:spPr>
        <p:txBody>
          <a:bodyPr>
            <a:spAutoFit/>
          </a:bodyPr>
          <a:lstStyle/>
          <a:p>
            <a:pPr marL="1604963" lvl="3" indent="-346075">
              <a:lnSpc>
                <a:spcPct val="90000"/>
              </a:lnSpc>
              <a:spcBef>
                <a:spcPct val="20000"/>
              </a:spcBef>
              <a:buSzPct val="80000"/>
              <a:buBlip>
                <a:blip r:embed="rId3"/>
              </a:buBlip>
            </a:pPr>
            <a:r>
              <a:rPr lang="en-US" sz="1400" b="1" dirty="0" err="1" smtClean="0"/>
              <a:t>DataGridTextColumn</a:t>
            </a:r>
            <a:r>
              <a:rPr lang="en-US" sz="1400" b="1" dirty="0" smtClean="0"/>
              <a:t> </a:t>
            </a:r>
          </a:p>
          <a:p>
            <a:pPr marL="1604963" lvl="3" indent="-346075">
              <a:lnSpc>
                <a:spcPct val="90000"/>
              </a:lnSpc>
              <a:spcBef>
                <a:spcPct val="20000"/>
              </a:spcBef>
              <a:buSzPct val="80000"/>
              <a:buBlip>
                <a:blip r:embed="rId3"/>
              </a:buBlip>
            </a:pPr>
            <a:r>
              <a:rPr lang="en-US" sz="1400" b="1" dirty="0" err="1" smtClean="0"/>
              <a:t>DataGridTemplateColumn</a:t>
            </a:r>
            <a:r>
              <a:rPr lang="en-US" sz="1400" b="1" dirty="0" smtClean="0"/>
              <a: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738664"/>
          </a:xfrm>
        </p:spPr>
        <p:txBody>
          <a:bodyPr>
            <a:normAutofit fontScale="90000"/>
          </a:bodyPr>
          <a:lstStyle/>
          <a:p>
            <a:pPr lvl="1"/>
            <a:r>
              <a:rPr lang="en-US" sz="4800" kern="1200" spc="-150" dirty="0">
                <a:ln w="3175">
                  <a:noFill/>
                </a:ln>
                <a:solidFill>
                  <a:schemeClr val="tx1"/>
                </a:solidFill>
                <a:latin typeface="+mj-lt"/>
                <a:ea typeface="+mn-ea"/>
                <a:cs typeface="Arial" charset="0"/>
              </a:rPr>
              <a:t>WPF Ribbon </a:t>
            </a:r>
            <a:r>
              <a:rPr lang="en-US" sz="4800" kern="1200" spc="-150" dirty="0" smtClean="0">
                <a:ln w="3175">
                  <a:noFill/>
                </a:ln>
                <a:solidFill>
                  <a:schemeClr val="tx1"/>
                </a:solidFill>
                <a:latin typeface="+mj-lt"/>
                <a:ea typeface="+mn-ea"/>
                <a:cs typeface="Arial" charset="0"/>
              </a:rPr>
              <a:t>Control</a:t>
            </a:r>
            <a:endParaRPr lang="en-US" sz="4800" kern="1200" spc="-150" dirty="0">
              <a:ln w="3175">
                <a:noFill/>
              </a:ln>
              <a:solidFill>
                <a:schemeClr val="tx1"/>
              </a:solidFill>
              <a:latin typeface="+mj-lt"/>
              <a:ea typeface="+mn-ea"/>
              <a:cs typeface="Arial" charset="0"/>
            </a:endParaRPr>
          </a:p>
        </p:txBody>
      </p:sp>
      <p:pic>
        <p:nvPicPr>
          <p:cNvPr id="2050" name="Picture 2" descr="Ribbon Screenshot"/>
          <p:cNvPicPr>
            <a:picLocks noChangeAspect="1" noChangeArrowheads="1"/>
          </p:cNvPicPr>
          <p:nvPr/>
        </p:nvPicPr>
        <p:blipFill>
          <a:blip r:embed="rId2"/>
          <a:srcRect/>
          <a:stretch>
            <a:fillRect/>
          </a:stretch>
        </p:blipFill>
        <p:spPr bwMode="auto">
          <a:xfrm>
            <a:off x="1295400" y="3657600"/>
            <a:ext cx="5943600" cy="2453086"/>
          </a:xfrm>
          <a:prstGeom prst="rect">
            <a:avLst/>
          </a:prstGeom>
          <a:noFill/>
        </p:spPr>
      </p:pic>
      <p:sp>
        <p:nvSpPr>
          <p:cNvPr id="6" name="Rectangle 5"/>
          <p:cNvSpPr/>
          <p:nvPr/>
        </p:nvSpPr>
        <p:spPr>
          <a:xfrm>
            <a:off x="685800" y="1219200"/>
            <a:ext cx="7162800" cy="2308324"/>
          </a:xfrm>
          <a:prstGeom prst="rect">
            <a:avLst/>
          </a:prstGeom>
        </p:spPr>
        <p:txBody>
          <a:bodyPr wrap="square">
            <a:spAutoFit/>
          </a:bodyPr>
          <a:lstStyle/>
          <a:p>
            <a:pPr marL="457218" indent="-396875">
              <a:lnSpc>
                <a:spcPct val="90000"/>
              </a:lnSpc>
              <a:spcBef>
                <a:spcPct val="20000"/>
              </a:spcBef>
              <a:buSzPct val="80000"/>
              <a:buBlip>
                <a:blip r:embed="rId3"/>
              </a:buBlip>
            </a:pPr>
            <a:r>
              <a:rPr lang="en-US" sz="2400" dirty="0" smtClean="0">
                <a:solidFill>
                  <a:schemeClr val="accent3"/>
                </a:solidFill>
              </a:rPr>
              <a:t>Getting started with Ribbon</a:t>
            </a:r>
          </a:p>
          <a:p>
            <a:pPr marL="914400" lvl="1" indent="-396875">
              <a:lnSpc>
                <a:spcPct val="90000"/>
              </a:lnSpc>
              <a:spcBef>
                <a:spcPct val="20000"/>
              </a:spcBef>
              <a:buSzPct val="80000"/>
              <a:buBlip>
                <a:blip r:embed="rId3"/>
              </a:buBlip>
            </a:pPr>
            <a:r>
              <a:rPr lang="en-US" sz="2400" dirty="0" err="1" smtClean="0"/>
              <a:t>RibbonCommands</a:t>
            </a:r>
            <a:r>
              <a:rPr lang="en-US" sz="2400" dirty="0" smtClean="0"/>
              <a:t> are the heart of the Ribbon</a:t>
            </a:r>
          </a:p>
          <a:p>
            <a:pPr marL="914400" lvl="1" indent="-396875">
              <a:lnSpc>
                <a:spcPct val="90000"/>
              </a:lnSpc>
              <a:spcBef>
                <a:spcPct val="20000"/>
              </a:spcBef>
              <a:buSzPct val="80000"/>
              <a:buBlip>
                <a:blip r:embed="rId3"/>
              </a:buBlip>
            </a:pPr>
            <a:r>
              <a:rPr lang="en-US" sz="2400" dirty="0" smtClean="0"/>
              <a:t>Use </a:t>
            </a:r>
            <a:r>
              <a:rPr lang="en-US" sz="2400" dirty="0" err="1" smtClean="0"/>
              <a:t>RibbonWindow</a:t>
            </a:r>
            <a:r>
              <a:rPr lang="en-US" sz="2400" dirty="0" smtClean="0"/>
              <a:t> for title bar integration</a:t>
            </a:r>
          </a:p>
          <a:p>
            <a:pPr marL="914400" lvl="1" indent="-396875">
              <a:lnSpc>
                <a:spcPct val="90000"/>
              </a:lnSpc>
              <a:spcBef>
                <a:spcPct val="20000"/>
              </a:spcBef>
              <a:buSzPct val="80000"/>
              <a:buBlip>
                <a:blip r:embed="rId3"/>
              </a:buBlip>
            </a:pPr>
            <a:r>
              <a:rPr lang="en-US" sz="2400" dirty="0" smtClean="0"/>
              <a:t>Customize resizing without writing layout code</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8/2008 4:52:08 PM&quot;&gt;&lt;Slide id=&quot;319&quot; dur=&quot;1.90625&quot; bld=&quot;INVLD&quot;/&gt;&lt;Slide id=&quot;320&quot; dur=&quot;.921875&quot;/&gt;&lt;Slide id=&quot;325&quot; dur=&quot;81.57813&quot;/&gt;&lt;Slide id=&quot;315&quot; dur=&quot;45.90625&quot;/&gt;&lt;Slide id=&quot;338&quot; dur=&quot;74.1875&quot;/&gt;&lt;Slide id=&quot;346&quot; dur=&quot;55.1875&quot;/&gt;&lt;Slide id=&quot;347&quot; dur=&quot;53.23438&quot;/&gt;&lt;Slide id=&quot;312&quot; dur=&quot;60.32813&quot;/&gt;&lt;Slide id=&quot;347&quot; dur=&quot;1.65625&quot;/&gt;&lt;Slide id=&quot;346&quot; dur=&quot;1.546875&quot;/&gt;&lt;Slide id=&quot;347&quot; dur=&quot;.8125&quot;/&gt;&lt;Slide id=&quot;312&quot; dur=&quot;1.5625&quot;/&gt;&lt;Slide id=&quot;311&quot; dur=&quot;61.79688&quot;/&gt;&lt;Slide id=&quot;359&quot; dur=&quot;82.0625&quot;/&gt;&lt;Slide id=&quot;360&quot; dur=&quot;48.20313&quot;/&gt;&lt;Slide id=&quot;342&quot; dur=&quot;57.79688&quot;/&gt;&lt;Slide id=&quot;350&quot; dur=&quot;52.96875&quot;/&gt;&lt;Slide id=&quot;314&quot; dur=&quot;48.03125&quot;/&gt;&lt;Slide id=&quot;348&quot; dur=&quot;47&quot;/&gt;&lt;Slide id=&quot;326&quot; dur=&quot;29.95313&quot; bld=&quot;|12.4|.5&quot;/&gt;&lt;Slide id=&quot;352&quot; dur=&quot;129.375&quot; bld=&quot;|.1|50.3|36.5&quot;/&gt;&lt;Slide id=&quot;334&quot; dur=&quot;70.67188&quot;/&gt;&lt;Slide id=&quot;339&quot; dur=&quot;28.70313&quot;/&gt;&lt;Slide id=&quot;340&quot; dur=&quot;25.17188&quot;/&gt;&lt;Slide id=&quot;351&quot; dur=&quot;90.625&quot;/&gt;&lt;Slide id=&quot;353&quot; dur=&quot;23.4375&quot;/&gt;&lt;Slide id=&quot;297&quot; dur=&quot;29.48438&quot;/&gt;&lt;Slide id=&quot;327&quot; dur=&quot;1033.594&quot;/&gt;&lt;Slide id=&quot;354&quot; dur=&quot;64.23438&quot;/&gt;&lt;Slide id=&quot;355&quot; dur=&quot;67.4375&quot;/&gt;&lt;Slide id=&quot;356&quot; dur=&quot;77.85938&quot;/&gt;&lt;Slide id=&quot;357&quot; dur=&quot;41.53125&quot;/&gt;&lt;Slide id=&quot;307&quot; dur=&quot;46.375&quot;/&gt;&lt;Slide id=&quot;303&quot; dur=&quot;36.625&quot;/&gt;&lt;Slide id=&quot;358&quot; dur=&quot;53.4375&quot;/&gt;&lt;Slide id=&quot;337&quot; dur=&quot;408.7031&quot;/&gt;&lt;Slide id=&quot;308&quot; dur=&quot;132.5938&quot;/&gt;&lt;Slide id=&quot;305&quot; dur=&quot;106.4844&quot;/&gt;&lt;Slide id=&quot;309&quot; dur=&quot;51.625&quot;/&gt;&lt;Slide id=&quot;333&quot; dur=&quot;24.15625&quot;/&gt;&lt;Slide id=&quot;345&quot; dur=&quot;68.1875&quot;/&gt;&lt;Slide id=&quot;344&quot; dur=&quot;68.10938&quot;/&gt;&lt;Slide id=&quot;329&quot; dur=&quot;68.58594&quot;/&gt;&lt;Slide id=&quot;361&quot; dur=&quot;380.5508&quot; bld=&quot;|31.9&quot;/&gt;&lt;/Timings&gt;&lt;/WMTools&gt;"/>
</p:tagLst>
</file>

<file path=ppt/theme/theme1.xml><?xml version="1.0" encoding="utf-8"?>
<a:theme xmlns:a="http://schemas.openxmlformats.org/drawingml/2006/main" name="5-00399 TechReady7 Breakout Chalktalk Template">
  <a:themeElements>
    <a:clrScheme name="TechReady 7">
      <a:dk1>
        <a:srgbClr val="000000"/>
      </a:dk1>
      <a:lt1>
        <a:srgbClr val="FFFFFF"/>
      </a:lt1>
      <a:dk2>
        <a:srgbClr val="9C2828"/>
      </a:dk2>
      <a:lt2>
        <a:srgbClr val="FFFF99"/>
      </a:lt2>
      <a:accent1>
        <a:srgbClr val="FFC409"/>
      </a:accent1>
      <a:accent2>
        <a:srgbClr val="0099FF"/>
      </a:accent2>
      <a:accent3>
        <a:srgbClr val="D476A1"/>
      </a:accent3>
      <a:accent4>
        <a:srgbClr val="66CC33"/>
      </a:accent4>
      <a:accent5>
        <a:srgbClr val="F69660"/>
      </a:accent5>
      <a:accent6>
        <a:srgbClr val="9D6DCD"/>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lIns="91436" tIns="45718" rIns="91436" bIns="45718" anchor="ctr"/>
      <a:lstStyle>
        <a:defPPr algn="ctr" defTabSz="914099">
          <a:defRPr sz="2400" dirty="0">
            <a:gradFill>
              <a:gsLst>
                <a:gs pos="50000">
                  <a:schemeClr val="tx1"/>
                </a:gs>
                <a:gs pos="100000">
                  <a:schemeClr val="tx1"/>
                </a:gs>
              </a:gsLst>
              <a:lin ang="5400000" scaled="0"/>
            </a:gra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NET Dark Theme">
  <a:themeElements>
    <a:clrScheme name="NET Dark">
      <a:dk1>
        <a:srgbClr val="FFFFFF"/>
      </a:dk1>
      <a:lt1>
        <a:srgbClr val="0078B3"/>
      </a:lt1>
      <a:dk2>
        <a:srgbClr val="000000"/>
      </a:dk2>
      <a:lt2>
        <a:srgbClr val="525051"/>
      </a:lt2>
      <a:accent1>
        <a:srgbClr val="072B60"/>
      </a:accent1>
      <a:accent2>
        <a:srgbClr val="ABD9E9"/>
      </a:accent2>
      <a:accent3>
        <a:srgbClr val="D4D4D4"/>
      </a:accent3>
      <a:accent4>
        <a:srgbClr val="017660"/>
      </a:accent4>
      <a:accent5>
        <a:srgbClr val="681888"/>
      </a:accent5>
      <a:accent6>
        <a:srgbClr val="E2FDFD"/>
      </a:accent6>
      <a:hlink>
        <a:srgbClr val="000000"/>
      </a:hlink>
      <a:folHlink>
        <a:srgbClr val="000000"/>
      </a:folHlink>
    </a:clrScheme>
    <a:fontScheme name="NE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OUT CONTENT">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Segoe UI">
      <a:majorFont>
        <a:latin typeface="Segoe UI"/>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5.xml><?xml version="1.0" encoding="utf-8"?>
<a:theme xmlns:a="http://schemas.openxmlformats.org/drawingml/2006/main" name="1_STANDOUT CONTENT">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Segoe UI">
      <a:majorFont>
        <a:latin typeface="Segoe UI"/>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175A2287CC744AA3D63BC9F2763C79" ma:contentTypeVersion="0" ma:contentTypeDescription="Create a new document." ma:contentTypeScope="" ma:versionID="319a04d312344202d824a8737b81885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932791D-9AC1-443B-8DD9-3E402BC49AAB}">
  <ds:schemaRefs>
    <ds:schemaRef ds:uri="http://schemas.microsoft.com/sharepoint/v3/contenttype/forms"/>
  </ds:schemaRefs>
</ds:datastoreItem>
</file>

<file path=customXml/itemProps2.xml><?xml version="1.0" encoding="utf-8"?>
<ds:datastoreItem xmlns:ds="http://schemas.openxmlformats.org/officeDocument/2006/customXml" ds:itemID="{012B20DE-9508-49D6-AE4D-9CEEC562AC5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6A5587C-685C-4664-A1D5-B605451CB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TechReady7 Breakout Chalktalk Template</Template>
  <TotalTime>2185</TotalTime>
  <Words>564</Words>
  <Application>Microsoft Office PowerPoint</Application>
  <PresentationFormat>On-screen Show (4:3)</PresentationFormat>
  <Paragraphs>118</Paragraphs>
  <Slides>19</Slides>
  <Notes>5</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5-00399 TechReady7 Breakout Chalktalk Template</vt:lpstr>
      <vt:lpstr>White with Courier font for code slides</vt:lpstr>
      <vt:lpstr>NET Dark Theme</vt:lpstr>
      <vt:lpstr>STANDOUT CONTENT</vt:lpstr>
      <vt:lpstr>1_STANDOUT CONTENT</vt:lpstr>
      <vt:lpstr>Slide 1</vt:lpstr>
      <vt:lpstr>Slide 2</vt:lpstr>
      <vt:lpstr>.NET Client Momentum</vt:lpstr>
      <vt:lpstr>Slide 4</vt:lpstr>
      <vt:lpstr>WPF 3.5 SP1</vt:lpstr>
      <vt:lpstr>WPF Platform Roadmap</vt:lpstr>
      <vt:lpstr>Slide 7</vt:lpstr>
      <vt:lpstr>WPF DataGrid Control</vt:lpstr>
      <vt:lpstr>WPF Ribbon Control</vt:lpstr>
      <vt:lpstr>Slide 10</vt:lpstr>
      <vt:lpstr>Touch Experiences</vt:lpstr>
      <vt:lpstr>Slide 12</vt:lpstr>
      <vt:lpstr>Slide 13</vt:lpstr>
      <vt:lpstr>Silverlight 2</vt:lpstr>
      <vt:lpstr>Slide 15</vt:lpstr>
      <vt:lpstr>Silverlight Control Toolkit</vt:lpstr>
      <vt:lpstr>Slide 17</vt:lpstr>
      <vt:lpstr>Call to Action</vt:lpstr>
      <vt:lpstr>Slide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WPF and Silverlight 2</dc:title>
  <dc:subject>GISV Days</dc:subject>
  <dc:creator>Pandurang Nayak</dc:creator>
  <cp:lastModifiedBy>Pandurang Nayak</cp:lastModifiedBy>
  <cp:revision>232</cp:revision>
  <dcterms:created xsi:type="dcterms:W3CDTF">2008-06-12T22:55:29Z</dcterms:created>
  <dcterms:modified xsi:type="dcterms:W3CDTF">2008-12-11T11:46:12Z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0x01010063175A2287CC744AA3D63BC9F2763C79</vt:lpwstr>
  </property>
</Properties>
</file>