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Lst>
  <p:notesMasterIdLst>
    <p:notesMasterId r:id="rId29"/>
  </p:notesMasterIdLst>
  <p:handoutMasterIdLst>
    <p:handoutMasterId r:id="rId30"/>
  </p:handoutMasterIdLst>
  <p:sldIdLst>
    <p:sldId id="287" r:id="rId2"/>
    <p:sldId id="288" r:id="rId3"/>
    <p:sldId id="327" r:id="rId4"/>
    <p:sldId id="289" r:id="rId5"/>
    <p:sldId id="290" r:id="rId6"/>
    <p:sldId id="291" r:id="rId7"/>
    <p:sldId id="292" r:id="rId8"/>
    <p:sldId id="293" r:id="rId9"/>
    <p:sldId id="328" r:id="rId10"/>
    <p:sldId id="329" r:id="rId11"/>
    <p:sldId id="330" r:id="rId12"/>
    <p:sldId id="331" r:id="rId13"/>
    <p:sldId id="332" r:id="rId14"/>
    <p:sldId id="333" r:id="rId15"/>
    <p:sldId id="340" r:id="rId16"/>
    <p:sldId id="295" r:id="rId17"/>
    <p:sldId id="296" r:id="rId18"/>
    <p:sldId id="297" r:id="rId19"/>
    <p:sldId id="337" r:id="rId20"/>
    <p:sldId id="338" r:id="rId21"/>
    <p:sldId id="339" r:id="rId22"/>
    <p:sldId id="311" r:id="rId23"/>
    <p:sldId id="310" r:id="rId24"/>
    <p:sldId id="314" r:id="rId25"/>
    <p:sldId id="319" r:id="rId26"/>
    <p:sldId id="320" r:id="rId27"/>
    <p:sldId id="326" r:id="rId28"/>
  </p:sldIdLst>
  <p:sldSz cx="9144000" cy="6858000" type="screen4x3"/>
  <p:notesSz cx="6858000" cy="9144000"/>
  <p:custDataLst>
    <p:tags r:id="rId31"/>
  </p:custData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07/7/12/main" xmlns="">
          <a:srgbClr xmlns:mc="http://schemas.openxmlformats.org/markup-compatibility/2006" xmlns:a14="http://schemas.microsoft.com/office/drawing/2007/7/7/main" val="FF0000" mc:Ignorable=""/>
        </p14:laserClr>
      </p:ext>
      <p:ext uri="{2FDB2607-1784-4EEB-B798-7EB5836EED8A}">
        <p14:showMediaCtrls xmlns:p14="http://schemas.microsoft.com/office/powerpoint/2007/7/12/main" xmlns="" val="1"/>
      </p:ext>
    </p:extLst>
  </p:showPr>
  <p:clrMru>
    <a:srgbClr val="CCFFCC"/>
    <a:srgbClr val="CCCCCC"/>
    <a:srgbClr val="99CC99"/>
    <a:srgbClr val="F6AE1E"/>
    <a:srgbClr val="FFFFFF"/>
    <a:srgbClr val="FF0066"/>
    <a:srgbClr val="000000"/>
    <a:srgbClr val="F3AF35"/>
    <a:srgbClr val="9C42E6"/>
    <a:srgbClr val="D1943B"/>
  </p:clrMru>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1" autoAdjust="0"/>
    <p:restoredTop sz="87764" autoAdjust="0"/>
  </p:normalViewPr>
  <p:slideViewPr>
    <p:cSldViewPr snapToGrid="0">
      <p:cViewPr varScale="1">
        <p:scale>
          <a:sx n="80" d="100"/>
          <a:sy n="80" d="100"/>
        </p:scale>
        <p:origin x="-1362" y="-84"/>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4" d="100"/>
          <a:sy n="64" d="100"/>
        </p:scale>
        <p:origin x="-281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extLst>
      <p:ext uri="{BB962C8B-B14F-4D97-AF65-F5344CB8AC3E}">
        <p14:creationId xmlns:p14="http://schemas.microsoft.com/office/powerpoint/2007/7/12/main" xmlns="" val="3513230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07/7/12/main" xmlns="" val="2449146298"/>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9/15/2009 2:37 PM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6700" y="457200"/>
            <a:ext cx="37338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p:cNvSpPr>
            <a:spLocks noGrp="1"/>
          </p:cNvSpPr>
          <p:nvPr>
            <p:ph type="body" sz="quarter" idx="11"/>
          </p:nvPr>
        </p:nvSpPr>
        <p:spPr/>
        <p:txBody>
          <a:bodyPr>
            <a:normAutofit/>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9/15/2009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9/15/2009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2F0B29-BA58-4D4E-B4A8-B21DACE1310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9/15/2009 2:37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12" name="Slide Image Placeholder 11"/>
          <p:cNvSpPr>
            <a:spLocks noGrp="1" noRot="1" noChangeAspect="1"/>
          </p:cNvSpPr>
          <p:nvPr>
            <p:ph type="sldImg"/>
          </p:nvPr>
        </p:nvSpPr>
        <p:spPr>
          <a:xfrm>
            <a:off x="1546777" y="457513"/>
            <a:ext cx="3714750" cy="2801287"/>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NO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2"/>
          <p:cNvSpPr/>
          <p:nvPr userDrawn="1"/>
        </p:nvSpPr>
        <p:spPr bwMode="auto">
          <a:xfrm>
            <a:off x="0" y="4965107"/>
            <a:ext cx="9144000" cy="1892893"/>
          </a:xfrm>
          <a:prstGeom prst="rect">
            <a:avLst/>
          </a:prstGeom>
          <a:gradFill flip="none" rotWithShape="1">
            <a:gsLst>
              <a:gs pos="0">
                <a:schemeClr val="bg1">
                  <a:alpha val="0"/>
                </a:schemeClr>
              </a:gs>
              <a:gs pos="60000">
                <a:schemeClr val="bg1"/>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7" r:id="rId3"/>
    <p:sldLayoutId id="2147483700" r:id="rId4"/>
    <p:sldLayoutId id="2147483727" r:id="rId5"/>
    <p:sldLayoutId id="2147483701" r:id="rId6"/>
    <p:sldLayoutId id="2147483698" r:id="rId7"/>
    <p:sldLayoutId id="2147483699" r:id="rId8"/>
    <p:sldLayoutId id="2147483702" r:id="rId9"/>
    <p:sldLayoutId id="2147483728" r:id="rId10"/>
    <p:sldLayoutId id="2147483729" r:id="rId11"/>
    <p:sldLayoutId id="2147483730"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6"/>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jpe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wmf"/><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17.xml"/><Relationship Id="rId16" Type="http://schemas.openxmlformats.org/officeDocument/2006/relationships/image" Target="../media/image21.png"/><Relationship Id="rId20" Type="http://schemas.openxmlformats.org/officeDocument/2006/relationships/image" Target="../media/image25.wmf"/><Relationship Id="rId29"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png"/><Relationship Id="rId18" Type="http://schemas.openxmlformats.org/officeDocument/2006/relationships/image" Target="../media/image29.png"/><Relationship Id="rId3" Type="http://schemas.openxmlformats.org/officeDocument/2006/relationships/notesSlide" Target="../notesSlides/notesSlide18.xml"/><Relationship Id="rId21" Type="http://schemas.openxmlformats.org/officeDocument/2006/relationships/image" Target="../media/image32.png"/><Relationship Id="rId7" Type="http://schemas.openxmlformats.org/officeDocument/2006/relationships/image" Target="../media/image12.png"/><Relationship Id="rId12" Type="http://schemas.openxmlformats.org/officeDocument/2006/relationships/image" Target="../media/image20.png"/><Relationship Id="rId17" Type="http://schemas.openxmlformats.org/officeDocument/2006/relationships/image" Target="../media/image28.png"/><Relationship Id="rId2" Type="http://schemas.openxmlformats.org/officeDocument/2006/relationships/slideLayout" Target="../slideLayouts/slideLayout12.xml"/><Relationship Id="rId16" Type="http://schemas.openxmlformats.org/officeDocument/2006/relationships/image" Target="../media/image26.wmf"/><Relationship Id="rId20" Type="http://schemas.openxmlformats.org/officeDocument/2006/relationships/image" Target="../media/image31.png"/><Relationship Id="rId1" Type="http://schemas.openxmlformats.org/officeDocument/2006/relationships/tags" Target="../tags/tag5.xml"/><Relationship Id="rId6" Type="http://schemas.openxmlformats.org/officeDocument/2006/relationships/image" Target="../media/image11.png"/><Relationship Id="rId11" Type="http://schemas.openxmlformats.org/officeDocument/2006/relationships/image" Target="../media/image19.jpeg"/><Relationship Id="rId5" Type="http://schemas.openxmlformats.org/officeDocument/2006/relationships/image" Target="../media/image10.png"/><Relationship Id="rId15" Type="http://schemas.openxmlformats.org/officeDocument/2006/relationships/image" Target="../media/image25.wmf"/><Relationship Id="rId10" Type="http://schemas.openxmlformats.org/officeDocument/2006/relationships/image" Target="../media/image18.png"/><Relationship Id="rId19" Type="http://schemas.openxmlformats.org/officeDocument/2006/relationships/image" Target="../media/image30.png"/><Relationship Id="rId4" Type="http://schemas.openxmlformats.org/officeDocument/2006/relationships/image" Target="../media/image8.png"/><Relationship Id="rId9" Type="http://schemas.openxmlformats.org/officeDocument/2006/relationships/image" Target="../media/image15.png"/><Relationship Id="rId14" Type="http://schemas.openxmlformats.org/officeDocument/2006/relationships/image" Target="../media/image17.png"/><Relationship Id="rId22"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7.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190" y="3954986"/>
            <a:ext cx="8750893" cy="1337595"/>
          </a:xfrm>
        </p:spPr>
        <p:txBody>
          <a:bodyPr/>
          <a:lstStyle/>
          <a:p>
            <a:r>
              <a:rPr lang="en-US" sz="4000" dirty="0" smtClean="0"/>
              <a:t>Save Money with OCS  2007 R2 Conferencing “a session with free stuff”</a:t>
            </a:r>
            <a:endParaRPr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p:txBody>
          <a:bodyPr/>
          <a:lstStyle/>
          <a:p>
            <a:r>
              <a:rPr lang="en-US" dirty="0" smtClean="0"/>
              <a:t>Paul Dolley</a:t>
            </a:r>
            <a:endParaRPr lang="en-US" dirty="0" smtClean="0">
              <a:solidFill>
                <a:schemeClr val="tx1"/>
              </a:solidFill>
            </a:endParaRPr>
          </a:p>
          <a:p>
            <a:r>
              <a:rPr lang="en-US" dirty="0" smtClean="0"/>
              <a:t>UC Solution Specialist</a:t>
            </a:r>
            <a:endParaRPr lang="en-US" dirty="0" smtClean="0">
              <a:solidFill>
                <a:schemeClr val="tx1"/>
              </a:solidFill>
            </a:endParaRPr>
          </a:p>
          <a:p>
            <a:r>
              <a:rPr lang="en-US" dirty="0" smtClean="0"/>
              <a:t>Microsoft</a:t>
            </a:r>
            <a:endParaRPr lang="en-US" dirty="0" smtClean="0">
              <a:solidFill>
                <a:schemeClr val="tx1"/>
              </a:solidFill>
            </a:endParaRPr>
          </a:p>
          <a:p>
            <a:r>
              <a:rPr lang="en-US" dirty="0" smtClean="0">
                <a:solidFill>
                  <a:schemeClr val="tx1"/>
                </a:solidFill>
              </a:rPr>
              <a:t>UNC310</a:t>
            </a:r>
            <a:endParaRPr lang="en-US" dirty="0">
              <a:solidFill>
                <a:schemeClr val="tx1"/>
              </a:solidFill>
            </a:endParaRPr>
          </a:p>
        </p:txBody>
      </p:sp>
    </p:spTree>
  </p:cSld>
  <p:clrMapOvr>
    <a:masterClrMapping/>
  </p:clrMapOvr>
  <p:transition advTm="1235171">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7054" y="228600"/>
            <a:ext cx="8375946" cy="1163395"/>
          </a:xfrm>
        </p:spPr>
        <p:txBody>
          <a:bodyPr/>
          <a:lstStyle/>
          <a:p>
            <a:r>
              <a:rPr smtClean="0"/>
              <a:t/>
            </a:r>
            <a:br>
              <a:rPr smtClean="0"/>
            </a:br>
            <a:r>
              <a:rPr sz="3600" smtClean="0">
                <a:solidFill>
                  <a:schemeClr val="accent1"/>
                </a:solidFill>
              </a:rPr>
              <a:t>Office Communications Server 2007 R2</a:t>
            </a:r>
            <a:endParaRPr lang="en-US" sz="2500"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07/7/12/main" xmlns="" val="3825330346"/>
              </p:ext>
            </p:extLst>
          </p:nvPr>
        </p:nvGraphicFramePr>
        <p:xfrm>
          <a:off x="380999" y="1494763"/>
          <a:ext cx="8253549" cy="4716352"/>
        </p:xfrm>
        <a:graphic>
          <a:graphicData uri="http://schemas.openxmlformats.org/drawingml/2006/table">
            <a:tbl>
              <a:tblPr firstRow="1" bandRow="1">
                <a:tableStyleId>{5940675A-B579-460E-94D1-54222C63F5DA}</a:tableStyleId>
              </a:tblPr>
              <a:tblGrid>
                <a:gridCol w="2751183"/>
                <a:gridCol w="2751183"/>
                <a:gridCol w="2751183"/>
              </a:tblGrid>
              <a:tr h="263525">
                <a:tc gridSpan="3">
                  <a:txBody>
                    <a:bodyPr/>
                    <a:lstStyle/>
                    <a:p>
                      <a:pPr marL="0" algn="ctr" defTabSz="914099" rtl="0" eaLnBrk="1" fontAlgn="base" latinLnBrk="0" hangingPunct="1">
                        <a:spcBef>
                          <a:spcPct val="0"/>
                        </a:spcBef>
                        <a:spcAft>
                          <a:spcPct val="0"/>
                        </a:spcAft>
                      </a:pPr>
                      <a:r>
                        <a:rPr lang="en-US" sz="2800" kern="1200" dirty="0" smtClean="0">
                          <a:effectLst>
                            <a:outerShdw blurRad="38100" dist="38100" dir="2700000" algn="tl">
                              <a:srgbClr val="000000">
                                <a:alpha val="43137"/>
                              </a:srgbClr>
                            </a:outerShdw>
                          </a:effectLst>
                        </a:rPr>
                        <a:t>Conferencing for the masses</a:t>
                      </a:r>
                      <a:endParaRPr lang="en-US" sz="28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24485">
                <a:tc>
                  <a:txBody>
                    <a:bodyPr/>
                    <a:lstStyle/>
                    <a:p>
                      <a:pPr marL="0" algn="ctr" defTabSz="914099" rtl="0" eaLnBrk="1" fontAlgn="base" latinLnBrk="0" hangingPunct="1">
                        <a:spcBef>
                          <a:spcPct val="0"/>
                        </a:spcBef>
                        <a:spcAft>
                          <a:spcPct val="0"/>
                        </a:spcAft>
                        <a:defRPr/>
                      </a:pPr>
                      <a:r>
                        <a:rPr lang="en-US" sz="1800" kern="1200" dirty="0" smtClean="0">
                          <a:effectLst>
                            <a:outerShdw blurRad="38100" dist="38100" dir="2700000" algn="tl">
                              <a:srgbClr val="000000">
                                <a:alpha val="43137"/>
                              </a:srgbClr>
                            </a:outerShdw>
                          </a:effectLst>
                        </a:rPr>
                        <a:t>Audio Conferencing</a:t>
                      </a: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0" algn="ctr" defTabSz="914099" rtl="0" eaLnBrk="1" fontAlgn="base" latinLnBrk="0" hangingPunct="1">
                        <a:spcBef>
                          <a:spcPct val="0"/>
                        </a:spcBef>
                        <a:spcAft>
                          <a:spcPct val="0"/>
                        </a:spcAft>
                        <a:defRPr/>
                      </a:pPr>
                      <a:r>
                        <a:rPr lang="en-US" sz="1800" kern="1200" dirty="0" smtClean="0">
                          <a:effectLst>
                            <a:outerShdw blurRad="38100" dist="38100" dir="2700000" algn="tl">
                              <a:srgbClr val="000000">
                                <a:alpha val="43137"/>
                              </a:srgbClr>
                            </a:outerShdw>
                          </a:effectLst>
                        </a:rPr>
                        <a:t>Video</a:t>
                      </a:r>
                      <a:r>
                        <a:rPr lang="en-US" sz="1800" kern="1200" baseline="0" dirty="0" smtClean="0">
                          <a:effectLst>
                            <a:outerShdw blurRad="38100" dist="38100" dir="2700000" algn="tl">
                              <a:srgbClr val="000000">
                                <a:alpha val="43137"/>
                              </a:srgbClr>
                            </a:outerShdw>
                          </a:effectLst>
                        </a:rPr>
                        <a:t> Conferencing</a:t>
                      </a: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0" algn="ctr" defTabSz="914099" rtl="0" eaLnBrk="1" fontAlgn="base" latinLnBrk="0" hangingPunct="1">
                        <a:spcBef>
                          <a:spcPct val="0"/>
                        </a:spcBef>
                        <a:spcAft>
                          <a:spcPct val="0"/>
                        </a:spcAft>
                        <a:defRPr/>
                      </a:pPr>
                      <a:r>
                        <a:rPr lang="en-US" sz="1800" kern="1200" dirty="0" smtClean="0">
                          <a:effectLst>
                            <a:outerShdw blurRad="38100" dist="38100" dir="2700000" algn="tl">
                              <a:srgbClr val="000000">
                                <a:alpha val="43137"/>
                              </a:srgbClr>
                            </a:outerShdw>
                          </a:effectLst>
                        </a:rPr>
                        <a:t>Web Conferencing</a:t>
                      </a: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r>
              <a:tr h="462808">
                <a:tc>
                  <a:txBody>
                    <a:bodyPr/>
                    <a:lstStyle/>
                    <a:p>
                      <a:pPr marL="0" algn="ctr" defTabSz="914099" rtl="0" eaLnBrk="1" fontAlgn="base" latinLnBrk="0" hangingPunct="1">
                        <a:spcBef>
                          <a:spcPct val="0"/>
                        </a:spcBef>
                        <a:spcAft>
                          <a:spcPct val="0"/>
                        </a:spcAft>
                        <a:defRPr/>
                      </a:pPr>
                      <a:r>
                        <a:rPr lang="en-US" sz="1600" b="0" u="sng" kern="1200" baseline="0" dirty="0" smtClean="0">
                          <a:solidFill>
                            <a:schemeClr val="bg1"/>
                          </a:solidFill>
                          <a:effectLst>
                            <a:outerShdw blurRad="38100" dist="38100" dir="2700000" algn="tl">
                              <a:srgbClr val="000000">
                                <a:alpha val="43137"/>
                              </a:srgbClr>
                            </a:outerShdw>
                          </a:effectLst>
                          <a:latin typeface="+mn-lt"/>
                          <a:ea typeface="+mn-ea"/>
                          <a:cs typeface="+mn-cs"/>
                        </a:rPr>
                        <a:t>dial-out</a:t>
                      </a:r>
                      <a:r>
                        <a:rPr lang="en-US" sz="1600" b="0" u="none" kern="1200" baseline="0" dirty="0" smtClean="0">
                          <a:solidFill>
                            <a:schemeClr val="bg1"/>
                          </a:solidFill>
                          <a:effectLst>
                            <a:outerShdw blurRad="38100" dist="38100" dir="2700000" algn="tl">
                              <a:srgbClr val="000000">
                                <a:alpha val="43137"/>
                              </a:srgbClr>
                            </a:outerShdw>
                          </a:effectLst>
                          <a:latin typeface="+mn-lt"/>
                          <a:ea typeface="+mn-ea"/>
                          <a:cs typeface="+mn-cs"/>
                        </a:rPr>
                        <a:t> conferencing</a:t>
                      </a:r>
                      <a:endParaRPr lang="en-US" sz="1600" b="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algn="ctr" defTabSz="914099" rtl="0" eaLnBrk="1" fontAlgn="base" latinLnBrk="0" hangingPunct="1">
                        <a:spcBef>
                          <a:spcPct val="0"/>
                        </a:spcBef>
                        <a:spcAft>
                          <a:spcPct val="0"/>
                        </a:spcAft>
                        <a:defRPr/>
                      </a:pPr>
                      <a:r>
                        <a:rPr lang="en-US" sz="1600" b="1" kern="1200" baseline="0" dirty="0" smtClean="0">
                          <a:solidFill>
                            <a:schemeClr val="bg1"/>
                          </a:solidFill>
                          <a:effectLst>
                            <a:outerShdw blurRad="38100" dist="38100" dir="2700000" algn="tl">
                              <a:srgbClr val="000000">
                                <a:alpha val="43137"/>
                              </a:srgbClr>
                            </a:outerShdw>
                          </a:effectLst>
                          <a:latin typeface="+mn-lt"/>
                          <a:ea typeface="+mn-ea"/>
                          <a:cs typeface="+mn-cs"/>
                        </a:rPr>
                        <a:t>CIF video</a:t>
                      </a:r>
                      <a:endParaRPr lang="en-US" sz="1600" b="1"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marL="0" algn="ctr" defTabSz="914099" rtl="0" eaLnBrk="1" fontAlgn="base" latinLnBrk="0" hangingPunct="1">
                        <a:spcBef>
                          <a:spcPct val="0"/>
                        </a:spcBef>
                        <a:spcAft>
                          <a:spcPct val="0"/>
                        </a:spcAft>
                        <a:defRPr/>
                      </a:pPr>
                      <a:r>
                        <a:rPr lang="en-US" sz="1600" b="1" kern="1200" dirty="0" smtClean="0">
                          <a:solidFill>
                            <a:schemeClr val="bg1"/>
                          </a:solidFill>
                          <a:effectLst>
                            <a:outerShdw blurRad="38100" dist="38100" dir="2700000" algn="tl">
                              <a:srgbClr val="000000">
                                <a:alpha val="43137"/>
                              </a:srgbClr>
                            </a:outerShdw>
                          </a:effectLst>
                          <a:latin typeface="+mn-lt"/>
                          <a:ea typeface="+mn-ea"/>
                          <a:cs typeface="+mn-cs"/>
                        </a:rPr>
                        <a:t>Single</a:t>
                      </a:r>
                      <a:r>
                        <a:rPr lang="en-US" sz="1600" b="1" kern="1200" baseline="0" dirty="0" smtClean="0">
                          <a:solidFill>
                            <a:schemeClr val="bg1"/>
                          </a:solidFill>
                          <a:effectLst>
                            <a:outerShdw blurRad="38100" dist="38100" dir="2700000" algn="tl">
                              <a:srgbClr val="000000">
                                <a:alpha val="43137"/>
                              </a:srgbClr>
                            </a:outerShdw>
                          </a:effectLst>
                          <a:latin typeface="+mn-lt"/>
                          <a:ea typeface="+mn-ea"/>
                          <a:cs typeface="+mn-cs"/>
                        </a:rPr>
                        <a:t> console across server and service</a:t>
                      </a:r>
                      <a:endParaRPr lang="en-US" sz="1600" b="1"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r>
              <a:tr h="462808">
                <a:tc>
                  <a:txBody>
                    <a:bodyPr/>
                    <a:lstStyle/>
                    <a:p>
                      <a:pPr marL="0" algn="ctr" defTabSz="914099" rtl="0" eaLnBrk="1" fontAlgn="base" latinLnBrk="0" hangingPunct="1">
                        <a:spcBef>
                          <a:spcPct val="0"/>
                        </a:spcBef>
                        <a:spcAft>
                          <a:spcPct val="0"/>
                        </a:spcAft>
                        <a:defRPr/>
                      </a:pPr>
                      <a:r>
                        <a:rPr lang="en-US" sz="1600" b="0" kern="1200" dirty="0" smtClean="0">
                          <a:solidFill>
                            <a:schemeClr val="bg1"/>
                          </a:solidFill>
                          <a:effectLst>
                            <a:outerShdw blurRad="38100" dist="38100" dir="2700000" algn="tl">
                              <a:srgbClr val="000000">
                                <a:alpha val="43137"/>
                              </a:srgbClr>
                            </a:outerShdw>
                          </a:effectLst>
                          <a:latin typeface="+mn-lt"/>
                          <a:ea typeface="+mn-ea"/>
                          <a:cs typeface="+mn-cs"/>
                        </a:rPr>
                        <a:t>Scheduled voIP calls</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algn="ctr" defTabSz="914099" rtl="0" eaLnBrk="1" fontAlgn="base" latinLnBrk="0" hangingPunct="1">
                        <a:spcBef>
                          <a:spcPct val="0"/>
                        </a:spcBef>
                        <a:spcAft>
                          <a:spcPct val="0"/>
                        </a:spcAft>
                        <a:defRPr/>
                      </a:pPr>
                      <a:r>
                        <a:rPr lang="en-US" sz="1600" kern="1200" dirty="0" smtClean="0">
                          <a:solidFill>
                            <a:schemeClr val="bg1"/>
                          </a:solidFill>
                          <a:effectLst>
                            <a:outerShdw blurRad="38100" dist="38100" dir="2700000" algn="tl">
                              <a:srgbClr val="000000">
                                <a:alpha val="43137"/>
                              </a:srgbClr>
                            </a:outerShdw>
                          </a:effectLst>
                          <a:latin typeface="+mn-lt"/>
                          <a:ea typeface="+mn-ea"/>
                          <a:cs typeface="+mn-cs"/>
                        </a:rPr>
                        <a:t>VGA video</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marL="0" algn="ctr" defTabSz="914099" rtl="0" eaLnBrk="1" fontAlgn="base" latinLnBrk="0" hangingPunct="1">
                        <a:spcBef>
                          <a:spcPct val="0"/>
                        </a:spcBef>
                        <a:spcAft>
                          <a:spcPct val="0"/>
                        </a:spcAft>
                        <a:defRPr/>
                      </a:pPr>
                      <a:r>
                        <a:rPr lang="en-US" sz="1600" b="1" kern="1200" dirty="0" smtClean="0">
                          <a:solidFill>
                            <a:schemeClr val="bg1"/>
                          </a:solidFill>
                          <a:effectLst>
                            <a:outerShdw blurRad="38100" dist="38100" dir="2700000" algn="tl">
                              <a:srgbClr val="000000">
                                <a:alpha val="43137"/>
                              </a:srgbClr>
                            </a:outerShdw>
                          </a:effectLst>
                          <a:latin typeface="+mn-lt"/>
                          <a:ea typeface="+mn-ea"/>
                          <a:cs typeface="+mn-cs"/>
                        </a:rPr>
                        <a:t>Rich</a:t>
                      </a:r>
                      <a:r>
                        <a:rPr lang="en-US" sz="1600" b="1" kern="1200" baseline="0" dirty="0" smtClean="0">
                          <a:solidFill>
                            <a:schemeClr val="bg1"/>
                          </a:solidFill>
                          <a:effectLst>
                            <a:outerShdw blurRad="38100" dist="38100" dir="2700000" algn="tl">
                              <a:srgbClr val="000000">
                                <a:alpha val="43137"/>
                              </a:srgbClr>
                            </a:outerShdw>
                          </a:effectLst>
                          <a:latin typeface="+mn-lt"/>
                          <a:ea typeface="+mn-ea"/>
                          <a:cs typeface="+mn-cs"/>
                        </a:rPr>
                        <a:t> media support</a:t>
                      </a:r>
                      <a:endParaRPr lang="en-US" sz="1600" b="1"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r>
              <a:tr h="462808">
                <a:tc>
                  <a:txBody>
                    <a:bodyPr/>
                    <a:lstStyle/>
                    <a:p>
                      <a:pPr marL="0" algn="ctr" defTabSz="914099" rtl="0" eaLnBrk="1" fontAlgn="base" latinLnBrk="0" hangingPunct="1">
                        <a:spcBef>
                          <a:spcPct val="0"/>
                        </a:spcBef>
                        <a:spcAft>
                          <a:spcPct val="0"/>
                        </a:spcAft>
                        <a:defRPr/>
                      </a:pPr>
                      <a:r>
                        <a:rPr lang="en-US" sz="1600" b="0" kern="1200" dirty="0" smtClean="0">
                          <a:solidFill>
                            <a:schemeClr val="bg1"/>
                          </a:solidFill>
                          <a:effectLst>
                            <a:outerShdw blurRad="38100" dist="38100" dir="2700000" algn="tl">
                              <a:srgbClr val="000000">
                                <a:alpha val="43137"/>
                              </a:srgbClr>
                            </a:outerShdw>
                          </a:effectLst>
                          <a:latin typeface="+mn-lt"/>
                          <a:ea typeface="+mn-ea"/>
                          <a:cs typeface="+mn-cs"/>
                        </a:rPr>
                        <a:t>ACP integration</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algn="ctr" defTabSz="914099" rtl="0" eaLnBrk="1" fontAlgn="base" latinLnBrk="0" hangingPunct="1">
                        <a:spcBef>
                          <a:spcPct val="0"/>
                        </a:spcBef>
                        <a:spcAft>
                          <a:spcPct val="0"/>
                        </a:spcAft>
                        <a:defRPr/>
                      </a:pPr>
                      <a:r>
                        <a:rPr lang="en-US" sz="1600" kern="1200" dirty="0" smtClean="0">
                          <a:solidFill>
                            <a:schemeClr val="bg1"/>
                          </a:solidFill>
                          <a:effectLst>
                            <a:outerShdw blurRad="38100" dist="38100" dir="2700000" algn="tl">
                              <a:srgbClr val="000000">
                                <a:alpha val="43137"/>
                              </a:srgbClr>
                            </a:outerShdw>
                          </a:effectLst>
                          <a:latin typeface="+mn-lt"/>
                          <a:ea typeface="+mn-ea"/>
                          <a:cs typeface="+mn-cs"/>
                        </a:rPr>
                        <a:t>HD video</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marL="0" algn="ctr" defTabSz="914099" rtl="0" eaLnBrk="1" fontAlgn="base" latinLnBrk="0" hangingPunct="1">
                        <a:spcBef>
                          <a:spcPct val="0"/>
                        </a:spcBef>
                        <a:spcAft>
                          <a:spcPct val="0"/>
                        </a:spcAft>
                        <a:defRPr/>
                      </a:pPr>
                      <a:r>
                        <a:rPr lang="en-US" sz="1600" b="1" kern="1200" dirty="0" smtClean="0">
                          <a:solidFill>
                            <a:schemeClr val="bg1"/>
                          </a:solidFill>
                          <a:effectLst>
                            <a:outerShdw blurRad="38100" dist="38100" dir="2700000" algn="tl">
                              <a:srgbClr val="000000">
                                <a:alpha val="43137"/>
                              </a:srgbClr>
                            </a:outerShdw>
                          </a:effectLst>
                          <a:latin typeface="+mn-lt"/>
                          <a:ea typeface="+mn-ea"/>
                          <a:cs typeface="+mn-cs"/>
                        </a:rPr>
                        <a:t>RoundTable</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r>
              <a:tr h="462808">
                <a:tc>
                  <a:txBody>
                    <a:bodyPr/>
                    <a:lstStyle/>
                    <a:p>
                      <a:pPr marL="0" algn="ctr" defTabSz="914099" rtl="0" eaLnBrk="1" fontAlgn="base" latinLnBrk="0" hangingPunct="1">
                        <a:spcBef>
                          <a:spcPct val="0"/>
                        </a:spcBef>
                        <a:spcAft>
                          <a:spcPct val="0"/>
                        </a:spcAft>
                        <a:defRPr/>
                      </a:pPr>
                      <a:r>
                        <a:rPr lang="en-US" sz="1600" kern="1200" dirty="0" err="1" smtClean="0">
                          <a:solidFill>
                            <a:schemeClr val="bg1"/>
                          </a:solidFill>
                          <a:effectLst>
                            <a:outerShdw blurRad="38100" dist="38100" dir="2700000" algn="tl">
                              <a:srgbClr val="000000">
                                <a:alpha val="43137"/>
                              </a:srgbClr>
                            </a:outerShdw>
                          </a:effectLst>
                          <a:latin typeface="+mn-lt"/>
                          <a:ea typeface="+mn-ea"/>
                          <a:cs typeface="+mn-cs"/>
                        </a:rPr>
                        <a:t>Reservationless</a:t>
                      </a:r>
                      <a:r>
                        <a:rPr lang="en-US" sz="1600" kern="1200" dirty="0" smtClean="0">
                          <a:solidFill>
                            <a:schemeClr val="bg1"/>
                          </a:solidFill>
                          <a:effectLst>
                            <a:outerShdw blurRad="38100" dist="38100" dir="2700000" algn="tl">
                              <a:srgbClr val="000000">
                                <a:alpha val="43137"/>
                              </a:srgbClr>
                            </a:outerShdw>
                          </a:effectLst>
                          <a:latin typeface="+mn-lt"/>
                          <a:ea typeface="+mn-ea"/>
                          <a:cs typeface="+mn-cs"/>
                        </a:rPr>
                        <a:t> calls</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1600" kern="1200" dirty="0" smtClean="0">
                          <a:solidFill>
                            <a:schemeClr val="bg1"/>
                          </a:solidFill>
                          <a:effectLst>
                            <a:outerShdw blurRad="38100" dist="38100" dir="2700000" algn="tl">
                              <a:srgbClr val="000000">
                                <a:alpha val="43137"/>
                              </a:srgbClr>
                            </a:outerShdw>
                          </a:effectLst>
                          <a:latin typeface="+mn-lt"/>
                          <a:ea typeface="+mn-ea"/>
                          <a:cs typeface="+mn-cs"/>
                        </a:rPr>
                        <a:t>Interoperability with Polycom and TANDBERG</a:t>
                      </a:r>
                    </a:p>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marL="0" algn="ctr" defTabSz="914099" rtl="0" eaLnBrk="1" fontAlgn="base" latinLnBrk="0" hangingPunct="1">
                        <a:spcBef>
                          <a:spcPct val="0"/>
                        </a:spcBef>
                        <a:spcAft>
                          <a:spcPct val="0"/>
                        </a:spcAft>
                        <a:defRPr/>
                      </a:pPr>
                      <a:r>
                        <a:rPr lang="en-US" sz="1600" kern="1200" dirty="0" smtClean="0">
                          <a:solidFill>
                            <a:schemeClr val="bg1"/>
                          </a:solidFill>
                          <a:effectLst>
                            <a:outerShdw blurRad="38100" dist="38100" dir="2700000" algn="tl">
                              <a:srgbClr val="000000">
                                <a:alpha val="43137"/>
                              </a:srgbClr>
                            </a:outerShdw>
                          </a:effectLst>
                          <a:latin typeface="+mn-lt"/>
                          <a:ea typeface="+mn-ea"/>
                          <a:cs typeface="+mn-cs"/>
                        </a:rPr>
                        <a:t>RDP Desktop sharing</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r>
              <a:tr h="462808">
                <a:tc>
                  <a:txBody>
                    <a:bodyPr/>
                    <a:lstStyle/>
                    <a:p>
                      <a:pPr marL="0" algn="ctr" defTabSz="914099" rtl="0" eaLnBrk="1" fontAlgn="base" latinLnBrk="0" hangingPunct="1">
                        <a:spcBef>
                          <a:spcPct val="0"/>
                        </a:spcBef>
                        <a:spcAft>
                          <a:spcPct val="0"/>
                        </a:spcAft>
                        <a:defRPr/>
                      </a:pPr>
                      <a:r>
                        <a:rPr lang="en-US" sz="1600" kern="1200" dirty="0" smtClean="0">
                          <a:solidFill>
                            <a:schemeClr val="bg1"/>
                          </a:solidFill>
                          <a:effectLst>
                            <a:outerShdw blurRad="38100" dist="38100" dir="2700000" algn="tl">
                              <a:srgbClr val="000000">
                                <a:alpha val="43137"/>
                              </a:srgbClr>
                            </a:outerShdw>
                          </a:effectLst>
                          <a:latin typeface="+mn-lt"/>
                          <a:ea typeface="+mn-ea"/>
                          <a:cs typeface="+mn-cs"/>
                        </a:rPr>
                        <a:t>Scheduled mixed (PSTN-</a:t>
                      </a:r>
                      <a:r>
                        <a:rPr lang="en-US" sz="1600" kern="1200" dirty="0" err="1" smtClean="0">
                          <a:solidFill>
                            <a:schemeClr val="bg1"/>
                          </a:solidFill>
                          <a:effectLst>
                            <a:outerShdw blurRad="38100" dist="38100" dir="2700000" algn="tl">
                              <a:srgbClr val="000000">
                                <a:alpha val="43137"/>
                              </a:srgbClr>
                            </a:outerShdw>
                          </a:effectLst>
                          <a:latin typeface="+mn-lt"/>
                          <a:ea typeface="+mn-ea"/>
                          <a:cs typeface="+mn-cs"/>
                        </a:rPr>
                        <a:t>voIP</a:t>
                      </a:r>
                      <a:r>
                        <a:rPr lang="en-US" sz="1600" kern="1200" dirty="0" smtClean="0">
                          <a:solidFill>
                            <a:schemeClr val="bg1"/>
                          </a:solidFill>
                          <a:effectLst>
                            <a:outerShdw blurRad="38100" dist="38100" dir="2700000" algn="tl">
                              <a:srgbClr val="000000">
                                <a:alpha val="43137"/>
                              </a:srgbClr>
                            </a:outerShdw>
                          </a:effectLst>
                          <a:latin typeface="+mn-lt"/>
                          <a:ea typeface="+mn-ea"/>
                          <a:cs typeface="+mn-cs"/>
                        </a:rPr>
                        <a:t>) calls</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marL="0" algn="ctr" defTabSz="914099" rtl="0" eaLnBrk="1" fontAlgn="base" latinLnBrk="0" hangingPunct="1">
                        <a:spcBef>
                          <a:spcPct val="0"/>
                        </a:spcBef>
                        <a:spcAft>
                          <a:spcPct val="0"/>
                        </a:spcAft>
                        <a:defRPr/>
                      </a:pPr>
                      <a:r>
                        <a:rPr lang="en-US" sz="1600" kern="1200" dirty="0" smtClean="0">
                          <a:solidFill>
                            <a:schemeClr val="bg1"/>
                          </a:solidFill>
                          <a:effectLst>
                            <a:outerShdw blurRad="38100" dist="38100" dir="2700000" algn="tl">
                              <a:srgbClr val="000000">
                                <a:alpha val="43137"/>
                              </a:srgbClr>
                            </a:outerShdw>
                          </a:effectLst>
                          <a:latin typeface="+mn-lt"/>
                          <a:ea typeface="+mn-ea"/>
                          <a:cs typeface="+mn-cs"/>
                        </a:rPr>
                        <a:t>Multi-platform support</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r>
              <a:tr h="462808">
                <a:tc gridSpan="3">
                  <a:txBody>
                    <a:bodyPr/>
                    <a:lstStyle/>
                    <a:p>
                      <a:pPr marL="0" algn="ctr" defTabSz="914099" rtl="0" eaLnBrk="1" fontAlgn="base" latinLnBrk="0" hangingPunct="1">
                        <a:spcBef>
                          <a:spcPct val="0"/>
                        </a:spcBef>
                        <a:spcAft>
                          <a:spcPct val="0"/>
                        </a:spcAft>
                        <a:defRPr/>
                      </a:pPr>
                      <a:r>
                        <a:rPr lang="en-US" sz="1600" b="1" kern="1200" dirty="0" smtClean="0">
                          <a:solidFill>
                            <a:schemeClr val="bg1"/>
                          </a:solidFill>
                          <a:effectLst>
                            <a:outerShdw blurRad="38100" dist="38100" dir="2700000" algn="tl">
                              <a:srgbClr val="000000">
                                <a:alpha val="43137"/>
                              </a:srgbClr>
                            </a:outerShdw>
                          </a:effectLst>
                          <a:latin typeface="+mn-lt"/>
                          <a:ea typeface="+mn-ea"/>
                          <a:cs typeface="+mn-cs"/>
                        </a:rPr>
                        <a:t>Dynamic</a:t>
                      </a:r>
                      <a:r>
                        <a:rPr lang="en-US" sz="1600" b="1" kern="1200" baseline="0" dirty="0" smtClean="0">
                          <a:solidFill>
                            <a:schemeClr val="bg1"/>
                          </a:solidFill>
                          <a:effectLst>
                            <a:outerShdw blurRad="38100" dist="38100" dir="2700000" algn="tl">
                              <a:srgbClr val="000000">
                                <a:alpha val="43137"/>
                              </a:srgbClr>
                            </a:outerShdw>
                          </a:effectLst>
                          <a:latin typeface="+mn-lt"/>
                          <a:ea typeface="+mn-ea"/>
                          <a:cs typeface="+mn-cs"/>
                        </a:rPr>
                        <a:t> bandwidth allocation</a:t>
                      </a:r>
                      <a:endParaRPr lang="en-US" sz="1600" b="1"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hMerge="1">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3290E6"/>
                    </a:solidFill>
                  </a:tcPr>
                </a:tc>
                <a:tc hMerge="1">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462808">
                <a:tc gridSpan="3">
                  <a:txBody>
                    <a:bodyPr/>
                    <a:lstStyle/>
                    <a:p>
                      <a:pPr marL="0" algn="ctr" defTabSz="914099" rtl="0" eaLnBrk="1" fontAlgn="base" latinLnBrk="0" hangingPunct="1">
                        <a:spcBef>
                          <a:spcPct val="0"/>
                        </a:spcBef>
                        <a:spcAft>
                          <a:spcPct val="0"/>
                        </a:spcAft>
                        <a:defRPr/>
                      </a:pPr>
                      <a:r>
                        <a:rPr lang="en-US" sz="1600" b="1" kern="1200" dirty="0" smtClean="0">
                          <a:solidFill>
                            <a:schemeClr val="bg1"/>
                          </a:solidFill>
                          <a:effectLst>
                            <a:outerShdw blurRad="38100" dist="38100" dir="2700000" algn="tl">
                              <a:srgbClr val="000000">
                                <a:alpha val="43137"/>
                              </a:srgbClr>
                            </a:outerShdw>
                          </a:effectLst>
                          <a:latin typeface="+mn-lt"/>
                          <a:ea typeface="+mn-ea"/>
                          <a:cs typeface="+mn-cs"/>
                        </a:rPr>
                        <a:t>Active speaker detection</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hMerge="1">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290E6"/>
                    </a:solidFill>
                  </a:tcPr>
                </a:tc>
                <a:tc hMerge="1">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bl>
          </a:graphicData>
        </a:graphic>
      </p:graphicFrame>
    </p:spTree>
    <p:extLst>
      <p:ext uri="{BB962C8B-B14F-4D97-AF65-F5344CB8AC3E}">
        <p14:creationId xmlns:p14="http://schemas.microsoft.com/office/powerpoint/2007/7/12/main" xmlns="" val="226808578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Video Conferencing Markets</a:t>
            </a:r>
            <a:endParaRPr lang="en-US" dirty="0"/>
          </a:p>
        </p:txBody>
      </p:sp>
      <p:graphicFrame>
        <p:nvGraphicFramePr>
          <p:cNvPr id="4" name="Content Placeholder 3"/>
          <p:cNvGraphicFramePr>
            <a:graphicFrameLocks noGrp="1"/>
          </p:cNvGraphicFramePr>
          <p:nvPr>
            <p:ph idx="1"/>
          </p:nvPr>
        </p:nvGraphicFramePr>
        <p:xfrm>
          <a:off x="577252" y="1151615"/>
          <a:ext cx="5115130" cy="5288096"/>
        </p:xfrm>
        <a:graphic>
          <a:graphicData uri="http://schemas.openxmlformats.org/drawingml/2006/table">
            <a:tbl>
              <a:tblPr firstRow="1" bandRow="1">
                <a:tableStyleId>{5940675A-B579-460E-94D1-54222C63F5DA}</a:tableStyleId>
              </a:tblPr>
              <a:tblGrid>
                <a:gridCol w="2557565"/>
                <a:gridCol w="2557565"/>
              </a:tblGrid>
              <a:tr h="457740">
                <a:tc>
                  <a:txBody>
                    <a:bodyPr/>
                    <a:lstStyle/>
                    <a:p>
                      <a:pPr marL="0" algn="ctr" defTabSz="914099" rtl="0" eaLnBrk="1" fontAlgn="base" latinLnBrk="0" hangingPunct="1">
                        <a:spcBef>
                          <a:spcPct val="0"/>
                        </a:spcBef>
                        <a:spcAft>
                          <a:spcPct val="0"/>
                        </a:spcAft>
                        <a:defRPr/>
                      </a:pPr>
                      <a:r>
                        <a:rPr lang="en-US" sz="2000" b="1" kern="1200" dirty="0" smtClean="0">
                          <a:effectLst>
                            <a:outerShdw blurRad="38100" dist="38100" dir="2700000" algn="tl">
                              <a:srgbClr val="000000">
                                <a:alpha val="43137"/>
                              </a:srgbClr>
                            </a:outerShdw>
                          </a:effectLst>
                        </a:rPr>
                        <a:t>Market segment</a:t>
                      </a:r>
                      <a:endParaRPr lang="en-US" sz="2000" b="1"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0" algn="ctr" defTabSz="914099" rtl="0" eaLnBrk="1" fontAlgn="base" latinLnBrk="0" hangingPunct="1">
                        <a:spcBef>
                          <a:spcPct val="0"/>
                        </a:spcBef>
                        <a:spcAft>
                          <a:spcPct val="0"/>
                        </a:spcAft>
                        <a:defRPr/>
                      </a:pPr>
                      <a:r>
                        <a:rPr lang="en-US" sz="2000" b="1" kern="1200" dirty="0" smtClean="0">
                          <a:solidFill>
                            <a:srgbClr val="FFFFFF"/>
                          </a:solidFill>
                          <a:effectLst>
                            <a:outerShdw blurRad="38100" dist="38100" dir="2700000" algn="tl">
                              <a:srgbClr val="000000">
                                <a:alpha val="43137"/>
                              </a:srgbClr>
                            </a:outerShdw>
                          </a:effectLst>
                          <a:latin typeface="+mn-lt"/>
                          <a:ea typeface="+mn-ea"/>
                          <a:cs typeface="+mn-cs"/>
                        </a:rPr>
                        <a:t>Subcategory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r>
              <a:tr h="1161956">
                <a:tc rowSpan="3">
                  <a:txBody>
                    <a:bodyPr/>
                    <a:lstStyle/>
                    <a:p>
                      <a:pPr marL="0" algn="ctr" defTabSz="914099" rtl="0" eaLnBrk="1" fontAlgn="base" latinLnBrk="0" hangingPunct="1">
                        <a:spcBef>
                          <a:spcPct val="0"/>
                        </a:spcBef>
                        <a:spcAft>
                          <a:spcPct val="0"/>
                        </a:spcAft>
                        <a:defRPr/>
                      </a:pPr>
                      <a:r>
                        <a:rPr lang="en-US" sz="2000" kern="1200" dirty="0" smtClean="0">
                          <a:solidFill>
                            <a:schemeClr val="bg1"/>
                          </a:solidFill>
                          <a:effectLst>
                            <a:outerShdw blurRad="38100" dist="38100" dir="2700000" algn="tl">
                              <a:srgbClr val="000000">
                                <a:alpha val="43137"/>
                              </a:srgbClr>
                            </a:outerShdw>
                          </a:effectLst>
                          <a:latin typeface="+mn-lt"/>
                          <a:ea typeface="+mn-ea"/>
                          <a:cs typeface="+mn-cs"/>
                        </a:rPr>
                        <a:t>Endpoints</a:t>
                      </a:r>
                    </a:p>
                  </a:txBody>
                  <a:tcPr anchor="ctr">
                    <a:lnL w="12700" cmpd="sng">
                      <a:noFill/>
                    </a:lnL>
                    <a:lnR w="12700" cmpd="sng">
                      <a:noFill/>
                    </a:lnR>
                    <a:lnT w="12700" cmpd="sng">
                      <a:noFill/>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algn="ctr" defTabSz="914099" rtl="0" eaLnBrk="1" fontAlgn="base" latinLnBrk="0" hangingPunct="1">
                        <a:spcBef>
                          <a:spcPct val="0"/>
                        </a:spcBef>
                        <a:spcAft>
                          <a:spcPct val="0"/>
                        </a:spcAft>
                        <a:defRPr/>
                      </a:pPr>
                      <a:endParaRPr lang="en-US" sz="2000" kern="1200" dirty="0" smtClean="0">
                        <a:solidFill>
                          <a:schemeClr val="bg1"/>
                        </a:solidFill>
                        <a:effectLst>
                          <a:outerShdw blurRad="38100" dist="38100" dir="2700000" algn="tl">
                            <a:srgbClr val="000000">
                              <a:alpha val="43137"/>
                            </a:srgbClr>
                          </a:outerShdw>
                        </a:effectLst>
                        <a:latin typeface="+mn-lt"/>
                        <a:ea typeface="+mn-ea"/>
                        <a:cs typeface="+mn-cs"/>
                      </a:endParaRPr>
                    </a:p>
                    <a:p>
                      <a:pPr marL="0" algn="ctr" defTabSz="914099" rtl="0" eaLnBrk="1" fontAlgn="base" latinLnBrk="0" hangingPunct="1">
                        <a:spcBef>
                          <a:spcPct val="0"/>
                        </a:spcBef>
                        <a:spcAft>
                          <a:spcPct val="0"/>
                        </a:spcAft>
                        <a:defRPr/>
                      </a:pPr>
                      <a:r>
                        <a:rPr lang="en-US" sz="2000" kern="1200" dirty="0" err="1" smtClean="0">
                          <a:solidFill>
                            <a:schemeClr val="bg1"/>
                          </a:solidFill>
                          <a:effectLst>
                            <a:outerShdw blurRad="38100" dist="38100" dir="2700000" algn="tl">
                              <a:srgbClr val="000000">
                                <a:alpha val="43137"/>
                              </a:srgbClr>
                            </a:outerShdw>
                          </a:effectLst>
                          <a:latin typeface="+mn-lt"/>
                          <a:ea typeface="+mn-ea"/>
                          <a:cs typeface="+mn-cs"/>
                        </a:rPr>
                        <a:t>Telepresence</a:t>
                      </a:r>
                      <a:endParaRPr lang="en-US" sz="2000" kern="1200" dirty="0" smtClean="0">
                        <a:solidFill>
                          <a:schemeClr val="bg1"/>
                        </a:solidFill>
                        <a:effectLst>
                          <a:outerShdw blurRad="38100" dist="38100" dir="2700000" algn="tl">
                            <a:srgbClr val="000000">
                              <a:alpha val="43137"/>
                            </a:srgbClr>
                          </a:outerShdw>
                        </a:effectLst>
                        <a:latin typeface="+mn-lt"/>
                        <a:ea typeface="+mn-ea"/>
                        <a:cs typeface="+mn-cs"/>
                      </a:endParaRPr>
                    </a:p>
                    <a:p>
                      <a:pPr marL="0" algn="ctr" defTabSz="914099" rtl="0" eaLnBrk="1" fontAlgn="base" latinLnBrk="0" hangingPunct="1">
                        <a:spcBef>
                          <a:spcPct val="0"/>
                        </a:spcBef>
                        <a:spcAft>
                          <a:spcPct val="0"/>
                        </a:spcAft>
                        <a:defRPr/>
                      </a:pPr>
                      <a:endParaRPr lang="en-US" sz="20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3290E6"/>
                    </a:solidFill>
                  </a:tcPr>
                </a:tc>
              </a:tr>
              <a:tr h="1161956">
                <a:tc vMerge="1">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algn="ctr" defTabSz="914099" rtl="0" eaLnBrk="1" fontAlgn="base" latinLnBrk="0" hangingPunct="1">
                        <a:spcBef>
                          <a:spcPct val="0"/>
                        </a:spcBef>
                        <a:spcAft>
                          <a:spcPct val="0"/>
                        </a:spcAft>
                        <a:defRPr/>
                      </a:pPr>
                      <a:endParaRPr lang="en-US" sz="2000" kern="1200" dirty="0" smtClean="0">
                        <a:solidFill>
                          <a:schemeClr val="bg1"/>
                        </a:solidFill>
                        <a:effectLst>
                          <a:outerShdw blurRad="38100" dist="38100" dir="2700000" algn="tl">
                            <a:srgbClr val="000000">
                              <a:alpha val="43137"/>
                            </a:srgbClr>
                          </a:outerShdw>
                        </a:effectLst>
                        <a:latin typeface="+mn-lt"/>
                        <a:ea typeface="+mn-ea"/>
                        <a:cs typeface="+mn-cs"/>
                      </a:endParaRPr>
                    </a:p>
                    <a:p>
                      <a:pPr marL="0" algn="ctr" defTabSz="914099" rtl="0" eaLnBrk="1" fontAlgn="base" latinLnBrk="0" hangingPunct="1">
                        <a:spcBef>
                          <a:spcPct val="0"/>
                        </a:spcBef>
                        <a:spcAft>
                          <a:spcPct val="0"/>
                        </a:spcAft>
                        <a:defRPr/>
                      </a:pPr>
                      <a:r>
                        <a:rPr lang="en-US" sz="2000" kern="1200" dirty="0" smtClean="0">
                          <a:solidFill>
                            <a:schemeClr val="bg1"/>
                          </a:solidFill>
                          <a:effectLst>
                            <a:outerShdw blurRad="38100" dist="38100" dir="2700000" algn="tl">
                              <a:srgbClr val="000000">
                                <a:alpha val="43137"/>
                              </a:srgbClr>
                            </a:outerShdw>
                          </a:effectLst>
                          <a:latin typeface="+mn-lt"/>
                          <a:ea typeface="+mn-ea"/>
                          <a:cs typeface="+mn-cs"/>
                        </a:rPr>
                        <a:t>Room</a:t>
                      </a:r>
                    </a:p>
                    <a:p>
                      <a:pPr marL="0" algn="ctr" defTabSz="914099" rtl="0" eaLnBrk="1" fontAlgn="base" latinLnBrk="0" hangingPunct="1">
                        <a:spcBef>
                          <a:spcPct val="0"/>
                        </a:spcBef>
                        <a:spcAft>
                          <a:spcPct val="0"/>
                        </a:spcAft>
                        <a:defRPr/>
                      </a:pPr>
                      <a:endParaRPr lang="en-US" sz="20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3290E6"/>
                    </a:solidFill>
                  </a:tcPr>
                </a:tc>
              </a:tr>
              <a:tr h="1161956">
                <a:tc vMerge="1">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algn="ctr" defTabSz="914099" rtl="0" eaLnBrk="1" fontAlgn="base" latinLnBrk="0" hangingPunct="1">
                        <a:spcBef>
                          <a:spcPct val="0"/>
                        </a:spcBef>
                        <a:spcAft>
                          <a:spcPct val="0"/>
                        </a:spcAft>
                        <a:defRPr/>
                      </a:pPr>
                      <a:endParaRPr lang="en-US" sz="2000" kern="1200" dirty="0" smtClean="0">
                        <a:solidFill>
                          <a:schemeClr val="bg1"/>
                        </a:solidFill>
                        <a:effectLst>
                          <a:outerShdw blurRad="38100" dist="38100" dir="2700000" algn="tl">
                            <a:srgbClr val="000000">
                              <a:alpha val="43137"/>
                            </a:srgbClr>
                          </a:outerShdw>
                        </a:effectLst>
                        <a:latin typeface="+mn-lt"/>
                        <a:ea typeface="+mn-ea"/>
                        <a:cs typeface="+mn-cs"/>
                      </a:endParaRPr>
                    </a:p>
                    <a:p>
                      <a:pPr marL="0" algn="ctr" defTabSz="914099" rtl="0" eaLnBrk="1" fontAlgn="base" latinLnBrk="0" hangingPunct="1">
                        <a:spcBef>
                          <a:spcPct val="0"/>
                        </a:spcBef>
                        <a:spcAft>
                          <a:spcPct val="0"/>
                        </a:spcAft>
                        <a:defRPr/>
                      </a:pPr>
                      <a:r>
                        <a:rPr lang="en-US" sz="2000" kern="1200" dirty="0" smtClean="0">
                          <a:solidFill>
                            <a:schemeClr val="bg1"/>
                          </a:solidFill>
                          <a:effectLst>
                            <a:outerShdw blurRad="38100" dist="38100" dir="2700000" algn="tl">
                              <a:srgbClr val="000000">
                                <a:alpha val="43137"/>
                              </a:srgbClr>
                            </a:outerShdw>
                          </a:effectLst>
                          <a:latin typeface="+mn-lt"/>
                          <a:ea typeface="+mn-ea"/>
                          <a:cs typeface="+mn-cs"/>
                        </a:rPr>
                        <a:t>Desktop</a:t>
                      </a:r>
                    </a:p>
                    <a:p>
                      <a:pPr marL="0" algn="ctr" defTabSz="914099" rtl="0" eaLnBrk="1" fontAlgn="base" latinLnBrk="0" hangingPunct="1">
                        <a:spcBef>
                          <a:spcPct val="0"/>
                        </a:spcBef>
                        <a:spcAft>
                          <a:spcPct val="0"/>
                        </a:spcAft>
                        <a:defRPr/>
                      </a:pPr>
                      <a:endParaRPr lang="en-US" sz="20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3290E6"/>
                    </a:solidFill>
                  </a:tcPr>
                </a:tc>
              </a:tr>
              <a:tr h="534640">
                <a:tc>
                  <a:txBody>
                    <a:bodyPr/>
                    <a:lstStyle/>
                    <a:p>
                      <a:pPr marL="0" algn="ctr" defTabSz="914099" rtl="0" eaLnBrk="1" fontAlgn="base" latinLnBrk="0" hangingPunct="1">
                        <a:spcBef>
                          <a:spcPct val="0"/>
                        </a:spcBef>
                        <a:spcAft>
                          <a:spcPct val="0"/>
                        </a:spcAft>
                        <a:defRPr/>
                      </a:pPr>
                      <a:r>
                        <a:rPr lang="en-US" sz="2000" kern="1200" dirty="0" smtClean="0">
                          <a:solidFill>
                            <a:schemeClr val="bg1"/>
                          </a:solidFill>
                          <a:effectLst>
                            <a:outerShdw blurRad="38100" dist="38100" dir="2700000" algn="tl">
                              <a:srgbClr val="000000">
                                <a:alpha val="43137"/>
                              </a:srgbClr>
                            </a:outerShdw>
                          </a:effectLst>
                          <a:latin typeface="+mn-lt"/>
                          <a:ea typeface="+mn-ea"/>
                          <a:cs typeface="+mn-cs"/>
                        </a:rPr>
                        <a:t>Infrastructure</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algn="ctr" defTabSz="914099" rtl="0" eaLnBrk="1" fontAlgn="base" latinLnBrk="0" hangingPunct="1">
                        <a:spcBef>
                          <a:spcPct val="0"/>
                        </a:spcBef>
                        <a:spcAft>
                          <a:spcPct val="0"/>
                        </a:spcAft>
                        <a:defRPr/>
                      </a:pPr>
                      <a:r>
                        <a:rPr lang="en-US" sz="2000" kern="1200" dirty="0" smtClean="0">
                          <a:solidFill>
                            <a:schemeClr val="bg1"/>
                          </a:solidFill>
                          <a:effectLst>
                            <a:outerShdw blurRad="38100" dist="38100" dir="2700000" algn="tl">
                              <a:srgbClr val="000000">
                                <a:alpha val="43137"/>
                              </a:srgbClr>
                            </a:outerShdw>
                          </a:effectLst>
                          <a:latin typeface="+mn-lt"/>
                          <a:ea typeface="+mn-ea"/>
                          <a:cs typeface="+mn-cs"/>
                        </a:rPr>
                        <a:t>MCUs,</a:t>
                      </a:r>
                      <a:r>
                        <a:rPr lang="en-US" sz="2000" kern="1200" baseline="0" dirty="0" smtClean="0">
                          <a:solidFill>
                            <a:schemeClr val="bg1"/>
                          </a:solidFill>
                          <a:effectLst>
                            <a:outerShdw blurRad="38100" dist="38100" dir="2700000" algn="tl">
                              <a:srgbClr val="000000">
                                <a:alpha val="43137"/>
                              </a:srgbClr>
                            </a:outerShdw>
                          </a:effectLst>
                          <a:latin typeface="+mn-lt"/>
                          <a:ea typeface="+mn-ea"/>
                          <a:cs typeface="+mn-cs"/>
                        </a:rPr>
                        <a:t> gateways, etc.</a:t>
                      </a:r>
                      <a:endParaRPr lang="en-US" sz="20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3290E6"/>
                    </a:solidFill>
                  </a:tcPr>
                </a:tc>
              </a:tr>
              <a:tr h="809848">
                <a:tc>
                  <a:txBody>
                    <a:bodyPr/>
                    <a:lstStyle/>
                    <a:p>
                      <a:pPr marL="0" algn="ctr" defTabSz="914099" rtl="0" eaLnBrk="1" fontAlgn="base" latinLnBrk="0" hangingPunct="1">
                        <a:spcBef>
                          <a:spcPct val="0"/>
                        </a:spcBef>
                        <a:spcAft>
                          <a:spcPct val="0"/>
                        </a:spcAft>
                        <a:defRPr/>
                      </a:pPr>
                      <a:r>
                        <a:rPr lang="en-US" sz="2000" kern="1200" dirty="0" smtClean="0">
                          <a:solidFill>
                            <a:schemeClr val="bg1"/>
                          </a:solidFill>
                          <a:effectLst>
                            <a:outerShdw blurRad="38100" dist="38100" dir="2700000" algn="tl">
                              <a:srgbClr val="000000">
                                <a:alpha val="43137"/>
                              </a:srgbClr>
                            </a:outerShdw>
                          </a:effectLst>
                          <a:latin typeface="+mn-lt"/>
                          <a:ea typeface="+mn-ea"/>
                          <a:cs typeface="+mn-cs"/>
                        </a:rPr>
                        <a:t>Services</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algn="ctr" defTabSz="914099" rtl="0" eaLnBrk="1" fontAlgn="base" latinLnBrk="0" hangingPunct="1">
                        <a:spcBef>
                          <a:spcPct val="0"/>
                        </a:spcBef>
                        <a:spcAft>
                          <a:spcPct val="0"/>
                        </a:spcAft>
                        <a:defRPr/>
                      </a:pPr>
                      <a:r>
                        <a:rPr lang="en-US" sz="2000" kern="1200" dirty="0" smtClean="0">
                          <a:solidFill>
                            <a:schemeClr val="bg1"/>
                          </a:solidFill>
                          <a:effectLst>
                            <a:outerShdw blurRad="38100" dist="38100" dir="2700000" algn="tl">
                              <a:srgbClr val="000000">
                                <a:alpha val="43137"/>
                              </a:srgbClr>
                            </a:outerShdw>
                          </a:effectLst>
                          <a:latin typeface="+mn-lt"/>
                          <a:ea typeface="+mn-ea"/>
                          <a:cs typeface="+mn-cs"/>
                        </a:rPr>
                        <a:t>Installation, maintenance</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3290E6"/>
                    </a:solidFill>
                  </a:tcPr>
                </a:tc>
              </a:tr>
            </a:tbl>
          </a:graphicData>
        </a:graphic>
      </p:graphicFrame>
      <p:sp>
        <p:nvSpPr>
          <p:cNvPr id="5" name="Rounded Rectangle 4"/>
          <p:cNvSpPr/>
          <p:nvPr/>
        </p:nvSpPr>
        <p:spPr bwMode="auto">
          <a:xfrm>
            <a:off x="377721" y="4315472"/>
            <a:ext cx="5514193" cy="1225686"/>
          </a:xfrm>
          <a:prstGeom prst="roundRect">
            <a:avLst/>
          </a:prstGeom>
          <a:noFill/>
          <a:ln w="57150">
            <a:solidFill>
              <a:schemeClr val="accent5"/>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Office Communications Server</a:t>
            </a:r>
          </a:p>
        </p:txBody>
      </p:sp>
      <p:sp>
        <p:nvSpPr>
          <p:cNvPr id="6" name="TextBox 5"/>
          <p:cNvSpPr txBox="1"/>
          <p:nvPr/>
        </p:nvSpPr>
        <p:spPr>
          <a:xfrm>
            <a:off x="5964072" y="1151615"/>
            <a:ext cx="2792578" cy="5187061"/>
          </a:xfrm>
          <a:prstGeom prst="rect">
            <a:avLst/>
          </a:prstGeom>
          <a:noFill/>
        </p:spPr>
        <p:txBody>
          <a:bodyPr wrap="square" rtlCol="0">
            <a:spAutoFit/>
          </a:bodyPr>
          <a:lstStyle/>
          <a:p>
            <a:pPr>
              <a:lnSpc>
                <a:spcPts val="2000"/>
              </a:lnSpc>
            </a:pPr>
            <a:r>
              <a:rPr lang="en-US" dirty="0" smtClean="0"/>
              <a:t>OCS 2007 R2 targets desktop video conferencing</a:t>
            </a:r>
            <a:br>
              <a:rPr lang="en-US" dirty="0" smtClean="0"/>
            </a:br>
            <a:endParaRPr lang="en-US" b="1" dirty="0" smtClean="0"/>
          </a:p>
          <a:p>
            <a:pPr marL="231775" lvl="1" indent="-231775">
              <a:lnSpc>
                <a:spcPts val="2000"/>
              </a:lnSpc>
              <a:spcBef>
                <a:spcPct val="20000"/>
              </a:spcBef>
              <a:buBlip>
                <a:blip r:embed="rId3"/>
              </a:buBlip>
            </a:pPr>
            <a:r>
              <a:rPr lang="en-US" dirty="0" smtClean="0">
                <a:latin typeface="Calibri" pitchFamily="34" charset="0"/>
              </a:rPr>
              <a:t>Designed around the </a:t>
            </a:r>
            <a:br>
              <a:rPr lang="en-US" dirty="0" smtClean="0">
                <a:latin typeface="Calibri" pitchFamily="34" charset="0"/>
              </a:rPr>
            </a:br>
            <a:r>
              <a:rPr lang="en-US" dirty="0" smtClean="0">
                <a:latin typeface="Calibri" pitchFamily="34" charset="0"/>
              </a:rPr>
              <a:t>way teams naturally communicate</a:t>
            </a:r>
          </a:p>
          <a:p>
            <a:pPr marL="231775" lvl="1" indent="-231775">
              <a:lnSpc>
                <a:spcPts val="2000"/>
              </a:lnSpc>
              <a:spcBef>
                <a:spcPct val="20000"/>
              </a:spcBef>
              <a:buBlip>
                <a:blip r:embed="rId3"/>
              </a:buBlip>
            </a:pPr>
            <a:r>
              <a:rPr lang="en-US" dirty="0" smtClean="0">
                <a:latin typeface="Calibri" pitchFamily="34" charset="0"/>
              </a:rPr>
              <a:t>Unlike traditional video conferencing, you communicate with users, not rooms or IP addresses</a:t>
            </a:r>
          </a:p>
          <a:p>
            <a:pPr marL="231775" lvl="1" indent="-231775">
              <a:lnSpc>
                <a:spcPts val="2000"/>
              </a:lnSpc>
              <a:spcBef>
                <a:spcPct val="20000"/>
              </a:spcBef>
              <a:buBlip>
                <a:blip r:embed="rId3"/>
              </a:buBlip>
            </a:pPr>
            <a:r>
              <a:rPr lang="en-US" dirty="0" smtClean="0">
                <a:latin typeface="Calibri" pitchFamily="34" charset="0"/>
              </a:rPr>
              <a:t>Only requires PC and webcam – so all information workers </a:t>
            </a:r>
            <a:br>
              <a:rPr lang="en-US" dirty="0" smtClean="0">
                <a:latin typeface="Calibri" pitchFamily="34" charset="0"/>
              </a:rPr>
            </a:br>
            <a:r>
              <a:rPr lang="en-US" dirty="0" smtClean="0">
                <a:latin typeface="Calibri" pitchFamily="34" charset="0"/>
              </a:rPr>
              <a:t>in an organization </a:t>
            </a:r>
            <a:br>
              <a:rPr lang="en-US" dirty="0" smtClean="0">
                <a:latin typeface="Calibri" pitchFamily="34" charset="0"/>
              </a:rPr>
            </a:br>
            <a:r>
              <a:rPr lang="en-US" dirty="0" smtClean="0">
                <a:latin typeface="Calibri" pitchFamily="34" charset="0"/>
              </a:rPr>
              <a:t>can benefit</a:t>
            </a:r>
          </a:p>
          <a:p>
            <a:pPr marL="231775" lvl="1" indent="-231775">
              <a:lnSpc>
                <a:spcPts val="2000"/>
              </a:lnSpc>
              <a:spcBef>
                <a:spcPct val="20000"/>
              </a:spcBef>
              <a:buBlip>
                <a:blip r:embed="rId3"/>
              </a:buBlip>
            </a:pPr>
            <a:r>
              <a:rPr lang="en-US" dirty="0" smtClean="0">
                <a:latin typeface="Calibri" pitchFamily="34" charset="0"/>
              </a:rPr>
              <a:t>Works securely over the public Internet without requiring VPN</a:t>
            </a:r>
            <a:endParaRPr lang="en-US" dirty="0">
              <a:latin typeface="Calibri" pitchFamily="34" charset="0"/>
            </a:endParaRPr>
          </a:p>
        </p:txBody>
      </p:sp>
      <p:sp>
        <p:nvSpPr>
          <p:cNvPr id="7" name="Rounded Rectangle 6"/>
          <p:cNvSpPr/>
          <p:nvPr/>
        </p:nvSpPr>
        <p:spPr bwMode="auto">
          <a:xfrm>
            <a:off x="377721" y="1619794"/>
            <a:ext cx="5514193" cy="2584582"/>
          </a:xfrm>
          <a:prstGeom prst="roundRect">
            <a:avLst/>
          </a:prstGeom>
          <a:noFill/>
          <a:ln w="57150">
            <a:solidFill>
              <a:schemeClr val="accent5"/>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Partner integration</a:t>
            </a:r>
          </a:p>
          <a:p>
            <a:pP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(Polycom &amp; TANDBERG)</a:t>
            </a:r>
          </a:p>
        </p:txBody>
      </p:sp>
    </p:spTree>
    <p:extLst>
      <p:ext uri="{BB962C8B-B14F-4D97-AF65-F5344CB8AC3E}">
        <p14:creationId xmlns:p14="http://schemas.microsoft.com/office/powerpoint/2007/7/12/main" xmlns="" val="596639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anim calcmode="lin" valueType="num">
                                      <p:cBhvr additive="base">
                                        <p:cTn id="19"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7"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387054" y="228600"/>
            <a:ext cx="8375946" cy="1329595"/>
          </a:xfrm>
        </p:spPr>
        <p:txBody>
          <a:bodyPr/>
          <a:lstStyle/>
          <a:p>
            <a:r>
              <a:rPr lang="en-US" dirty="0" smtClean="0"/>
              <a:t>Higher Definition Video</a:t>
            </a:r>
            <a:r>
              <a:rPr smtClean="0"/>
              <a:t> Conferencing</a:t>
            </a:r>
            <a:endParaRPr lang="en-US" sz="3600" dirty="0"/>
          </a:p>
        </p:txBody>
      </p:sp>
      <p:sp>
        <p:nvSpPr>
          <p:cNvPr id="4" name="Slide Number Placeholder 3"/>
          <p:cNvSpPr>
            <a:spLocks noGrp="1"/>
          </p:cNvSpPr>
          <p:nvPr>
            <p:ph type="sldNum" sz="quarter" idx="4294967295"/>
          </p:nvPr>
        </p:nvSpPr>
        <p:spPr>
          <a:xfrm>
            <a:off x="8610600" y="6356350"/>
            <a:ext cx="533400" cy="365125"/>
          </a:xfrm>
          <a:prstGeom prst="rect">
            <a:avLst/>
          </a:prstGeom>
        </p:spPr>
        <p:txBody>
          <a:bodyPr/>
          <a:lstStyle/>
          <a:p>
            <a:fld id="{5D05D793-53BE-4F43-9881-E8FC9882BB53}" type="slidenum">
              <a:rPr lang="en-US" smtClean="0"/>
              <a:pPr/>
              <a:t>12</a:t>
            </a:fld>
            <a:endParaRPr lang="en-US"/>
          </a:p>
        </p:txBody>
      </p:sp>
      <p:sp>
        <p:nvSpPr>
          <p:cNvPr id="13" name="TextBox 12"/>
          <p:cNvSpPr txBox="1"/>
          <p:nvPr/>
        </p:nvSpPr>
        <p:spPr>
          <a:xfrm>
            <a:off x="523672" y="966685"/>
            <a:ext cx="8077200" cy="707886"/>
          </a:xfrm>
          <a:prstGeom prst="rect">
            <a:avLst/>
          </a:prstGeom>
          <a:noFill/>
        </p:spPr>
        <p:txBody>
          <a:bodyPr wrap="square" rtlCol="0" anchor="ctr" anchorCtr="0">
            <a:noAutofit/>
          </a:bodyPr>
          <a:lstStyle/>
          <a:p>
            <a:endParaRPr lang="en-US" sz="2400" b="1" i="1" dirty="0">
              <a:solidFill>
                <a:schemeClr val="bg2"/>
              </a:solidFill>
              <a:effectLst>
                <a:outerShdw blurRad="38100" dist="38100" dir="2700000" algn="tl">
                  <a:srgbClr val="000000">
                    <a:alpha val="43137"/>
                  </a:srgbClr>
                </a:outerShdw>
              </a:effectLst>
            </a:endParaRPr>
          </a:p>
        </p:txBody>
      </p:sp>
      <p:sp>
        <p:nvSpPr>
          <p:cNvPr id="8" name="TextBox 7"/>
          <p:cNvSpPr txBox="1"/>
          <p:nvPr/>
        </p:nvSpPr>
        <p:spPr>
          <a:xfrm>
            <a:off x="378804" y="1716993"/>
            <a:ext cx="8369300" cy="902370"/>
          </a:xfrm>
          <a:prstGeom prst="roundRect">
            <a:avLst/>
          </a:prstGeom>
          <a:ln/>
        </p:spPr>
        <p:style>
          <a:lnRef idx="0">
            <a:schemeClr val="accent2"/>
          </a:lnRef>
          <a:fillRef idx="3">
            <a:schemeClr val="accent2"/>
          </a:fillRef>
          <a:effectRef idx="3">
            <a:schemeClr val="accent2"/>
          </a:effectRef>
          <a:fontRef idx="minor">
            <a:schemeClr val="lt1"/>
          </a:fontRef>
        </p:style>
        <p:txBody>
          <a:bodyPr wrap="square" lIns="76197" tIns="38098" rIns="76197" bIns="38098" rtlCol="0">
            <a:spAutoFit/>
          </a:bodyPr>
          <a:lstStyle/>
          <a:p>
            <a:r>
              <a:rPr lang="en-US" sz="2400" b="1" i="1" dirty="0" smtClean="0">
                <a:solidFill>
                  <a:schemeClr val="bg2"/>
                </a:solidFill>
                <a:effectLst>
                  <a:outerShdw blurRad="38100" dist="38100" dir="2700000" algn="tl">
                    <a:srgbClr val="000000">
                      <a:alpha val="43137"/>
                    </a:srgbClr>
                  </a:outerShdw>
                </a:effectLst>
              </a:rPr>
              <a:t>In R2, collaborating users can easily use off-the-shelf webcams to participate in immersive video communications</a:t>
            </a:r>
            <a:endParaRPr lang="en-US" sz="2400" b="1" i="1" dirty="0">
              <a:solidFill>
                <a:schemeClr val="bg2"/>
              </a:solidFill>
              <a:effectLst>
                <a:outerShdw blurRad="38100" dist="38100" dir="2700000" algn="tl">
                  <a:srgbClr val="000000">
                    <a:alpha val="43137"/>
                  </a:srgbClr>
                </a:outerShdw>
              </a:effectLst>
            </a:endParaRPr>
          </a:p>
        </p:txBody>
      </p:sp>
      <p:sp>
        <p:nvSpPr>
          <p:cNvPr id="9" name="TextBox 8"/>
          <p:cNvSpPr txBox="1"/>
          <p:nvPr/>
        </p:nvSpPr>
        <p:spPr>
          <a:xfrm>
            <a:off x="395896" y="2704879"/>
            <a:ext cx="4170364" cy="3724096"/>
          </a:xfrm>
          <a:prstGeom prst="rect">
            <a:avLst/>
          </a:prstGeom>
          <a:noFill/>
        </p:spPr>
        <p:txBody>
          <a:bodyPr wrap="square" rtlCol="0">
            <a:spAutoFit/>
          </a:bodyPr>
          <a:lstStyle/>
          <a:p>
            <a:pPr marL="519113" indent="-519113" fontAlgn="base">
              <a:lnSpc>
                <a:spcPct val="90000"/>
              </a:lnSpc>
              <a:spcBef>
                <a:spcPct val="20000"/>
              </a:spcBef>
            </a:pPr>
            <a:r>
              <a:rPr lang="en-US" sz="2000" b="1" dirty="0" smtClean="0">
                <a:latin typeface="Calibri" pitchFamily="34" charset="0"/>
              </a:rPr>
              <a:t>Key Features</a:t>
            </a:r>
          </a:p>
          <a:p>
            <a:pPr marL="519113" indent="-519113" fontAlgn="base">
              <a:lnSpc>
                <a:spcPct val="90000"/>
              </a:lnSpc>
              <a:spcBef>
                <a:spcPct val="20000"/>
              </a:spcBef>
              <a:buBlip>
                <a:blip r:embed="rId3"/>
              </a:buBlip>
            </a:pPr>
            <a:r>
              <a:rPr lang="en-US" sz="2000" dirty="0" smtClean="0">
                <a:latin typeface="Calibri" pitchFamily="34" charset="0"/>
              </a:rPr>
              <a:t>Support for VGA and HD for peer to peer video on capable PCs</a:t>
            </a:r>
          </a:p>
          <a:p>
            <a:pPr marL="519113" indent="-519113" fontAlgn="base">
              <a:lnSpc>
                <a:spcPct val="90000"/>
              </a:lnSpc>
              <a:spcBef>
                <a:spcPct val="20000"/>
              </a:spcBef>
              <a:buBlip>
                <a:blip r:embed="rId3"/>
              </a:buBlip>
            </a:pPr>
            <a:r>
              <a:rPr lang="en-US" sz="2000" dirty="0" err="1" smtClean="0">
                <a:latin typeface="Calibri" pitchFamily="34" charset="0"/>
              </a:rPr>
              <a:t>Interop</a:t>
            </a:r>
            <a:r>
              <a:rPr lang="en-US" sz="2000" dirty="0" smtClean="0">
                <a:latin typeface="Calibri" pitchFamily="34" charset="0"/>
              </a:rPr>
              <a:t> with </a:t>
            </a:r>
            <a:r>
              <a:rPr lang="en-US" sz="2000" dirty="0" err="1" smtClean="0">
                <a:latin typeface="Calibri" pitchFamily="34" charset="0"/>
              </a:rPr>
              <a:t>Polycom</a:t>
            </a:r>
            <a:r>
              <a:rPr lang="en-US" sz="2000" dirty="0" smtClean="0">
                <a:latin typeface="Calibri" pitchFamily="34" charset="0"/>
              </a:rPr>
              <a:t> and Tandberg room videoconferencing endpoints</a:t>
            </a:r>
          </a:p>
          <a:p>
            <a:pPr marL="519113" indent="-519113" fontAlgn="base">
              <a:lnSpc>
                <a:spcPct val="90000"/>
              </a:lnSpc>
              <a:spcBef>
                <a:spcPct val="20000"/>
              </a:spcBef>
              <a:buBlip>
                <a:blip r:embed="rId3"/>
              </a:buBlip>
            </a:pPr>
            <a:r>
              <a:rPr lang="en-US" sz="2000" dirty="0" smtClean="0">
                <a:latin typeface="Calibri" pitchFamily="34" charset="0"/>
              </a:rPr>
              <a:t>Resolution can be configured by both users and IT pros</a:t>
            </a:r>
          </a:p>
          <a:p>
            <a:pPr marL="519113" indent="-519113" fontAlgn="base">
              <a:lnSpc>
                <a:spcPct val="90000"/>
              </a:lnSpc>
              <a:spcBef>
                <a:spcPct val="20000"/>
              </a:spcBef>
              <a:buBlip>
                <a:blip r:embed="rId3"/>
              </a:buBlip>
            </a:pPr>
            <a:r>
              <a:rPr lang="en-US" sz="2000" dirty="0" smtClean="0">
                <a:latin typeface="Calibri" pitchFamily="34" charset="0"/>
              </a:rPr>
              <a:t>Dynamic selection of resolution based on network and processing power</a:t>
            </a:r>
          </a:p>
          <a:p>
            <a:pPr marL="519113" indent="-519113">
              <a:lnSpc>
                <a:spcPct val="90000"/>
              </a:lnSpc>
              <a:spcBef>
                <a:spcPct val="20000"/>
              </a:spcBef>
              <a:buBlip>
                <a:blip r:embed="rId3"/>
              </a:buBlip>
            </a:pPr>
            <a:endParaRPr lang="en-GB" sz="2000" dirty="0" smtClean="0">
              <a:latin typeface="Calibri" pitchFamily="34" charset="0"/>
            </a:endParaRPr>
          </a:p>
        </p:txBody>
      </p:sp>
    </p:spTree>
    <p:extLst>
      <p:ext uri="{BB962C8B-B14F-4D97-AF65-F5344CB8AC3E}">
        <p14:creationId xmlns:p14="http://schemas.microsoft.com/office/powerpoint/2007/7/12/main" xmlns="" val="360988982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Management</a:t>
            </a:r>
            <a:endParaRPr lang="en-US" dirty="0"/>
          </a:p>
        </p:txBody>
      </p:sp>
      <p:sp>
        <p:nvSpPr>
          <p:cNvPr id="3" name="Content Placeholder 2"/>
          <p:cNvSpPr>
            <a:spLocks noGrp="1"/>
          </p:cNvSpPr>
          <p:nvPr>
            <p:ph idx="1"/>
          </p:nvPr>
        </p:nvSpPr>
        <p:spPr>
          <a:xfrm>
            <a:off x="380999" y="1416050"/>
            <a:ext cx="8014856" cy="4776932"/>
          </a:xfrm>
        </p:spPr>
        <p:txBody>
          <a:bodyPr>
            <a:normAutofit/>
          </a:bodyPr>
          <a:lstStyle/>
          <a:p>
            <a:r>
              <a:rPr lang="en-US" dirty="0" smtClean="0"/>
              <a:t>Control bandwidth at pool-level</a:t>
            </a:r>
          </a:p>
          <a:p>
            <a:pPr lvl="1"/>
            <a:r>
              <a:rPr lang="en-US" dirty="0" err="1" smtClean="0"/>
              <a:t>MaxVideoResolutionAllowedtoReceive</a:t>
            </a:r>
            <a:endParaRPr lang="en-US" dirty="0" smtClean="0"/>
          </a:p>
          <a:p>
            <a:pPr lvl="2"/>
            <a:r>
              <a:rPr lang="en-US" dirty="0" smtClean="0"/>
              <a:t>CIF – 352 x 288</a:t>
            </a:r>
          </a:p>
          <a:p>
            <a:pPr lvl="2"/>
            <a:r>
              <a:rPr lang="en-US" dirty="0" smtClean="0"/>
              <a:t>VGA – 680 x 480 (Default)</a:t>
            </a:r>
          </a:p>
          <a:p>
            <a:pPr lvl="2"/>
            <a:r>
              <a:rPr lang="en-US" dirty="0" smtClean="0"/>
              <a:t>HD720p – 1280 x 720</a:t>
            </a:r>
          </a:p>
          <a:p>
            <a:r>
              <a:rPr lang="en-US" dirty="0" smtClean="0"/>
              <a:t>Bandwidth &amp; Processor requirements</a:t>
            </a:r>
          </a:p>
          <a:p>
            <a:pPr lvl="2"/>
            <a:r>
              <a:rPr lang="en-US" dirty="0" smtClean="0"/>
              <a:t>CIF – 250 Kbps</a:t>
            </a:r>
          </a:p>
          <a:p>
            <a:pPr lvl="2"/>
            <a:r>
              <a:rPr lang="en-US" dirty="0" smtClean="0"/>
              <a:t>VGA –600 Kbps, dual-core processor</a:t>
            </a:r>
          </a:p>
          <a:p>
            <a:pPr lvl="2"/>
            <a:r>
              <a:rPr lang="en-US" dirty="0" smtClean="0"/>
              <a:t>HD720p - 1.5 Mbps, quad-core processor</a:t>
            </a:r>
          </a:p>
          <a:p>
            <a:pPr lvl="2"/>
            <a:r>
              <a:rPr lang="en-US" dirty="0" smtClean="0"/>
              <a:t>Panoramic  Video -  700 Kbps, 2.0 GHz processor</a:t>
            </a:r>
          </a:p>
          <a:p>
            <a:pPr>
              <a:buNone/>
            </a:pPr>
            <a:endParaRPr lang="en-US" dirty="0" smtClean="0"/>
          </a:p>
          <a:p>
            <a:endParaRPr lang="en-US" dirty="0" smtClean="0"/>
          </a:p>
        </p:txBody>
      </p:sp>
    </p:spTree>
    <p:extLst>
      <p:ext uri="{BB962C8B-B14F-4D97-AF65-F5344CB8AC3E}">
        <p14:creationId xmlns:p14="http://schemas.microsoft.com/office/powerpoint/2007/7/12/main" xmlns="" val="395155180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07/7/12/main" xmlns="" val="1273687234"/>
      </p:ext>
    </p:extLst>
  </p:cSld>
  <p:clrMapOvr>
    <a:masterClrMapping/>
  </p:clrMapOvr>
  <p:transition advTm="574703">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07/7/7/main" xmlns="" val="0"/>
              </a:ext>
            </a:extLst>
          </a:blip>
          <a:srcRect/>
          <a:stretch>
            <a:fillRect/>
          </a:stretch>
        </p:blipFill>
        <p:spPr bwMode="auto">
          <a:xfrm>
            <a:off x="695135" y="1119445"/>
            <a:ext cx="7504616" cy="4728183"/>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
        <p:nvSpPr>
          <p:cNvPr id="5" name="Title 1"/>
          <p:cNvSpPr txBox="1">
            <a:spLocks/>
          </p:cNvSpPr>
          <p:nvPr/>
        </p:nvSpPr>
        <p:spPr bwMode="auto">
          <a:xfrm>
            <a:off x="191429" y="0"/>
            <a:ext cx="8229600" cy="94179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kern="0" dirty="0" err="1" smtClean="0">
                <a:solidFill>
                  <a:schemeClr val="bg2"/>
                </a:solidFill>
                <a:effectLst>
                  <a:outerShdw blurRad="38100" dist="38100" dir="2700000" algn="tl">
                    <a:srgbClr val="000000">
                      <a:alpha val="43137"/>
                    </a:srgbClr>
                  </a:outerShdw>
                </a:effectLst>
                <a:latin typeface="+mj-lt"/>
                <a:ea typeface="ＭＳ Ｐゴシック" pitchFamily="118" charset="-128"/>
                <a:cs typeface="+mj-cs"/>
              </a:rPr>
              <a:t>Polycom</a:t>
            </a:r>
            <a:r>
              <a:rPr lang="en-US" sz="3600" kern="0" dirty="0" smtClean="0">
                <a:solidFill>
                  <a:schemeClr val="bg2"/>
                </a:solidFill>
                <a:effectLst>
                  <a:outerShdw blurRad="38100" dist="38100" dir="2700000" algn="tl">
                    <a:srgbClr val="000000">
                      <a:alpha val="43137"/>
                    </a:srgbClr>
                  </a:outerShdw>
                </a:effectLst>
                <a:latin typeface="+mj-lt"/>
                <a:ea typeface="ＭＳ Ｐゴシック" pitchFamily="118" charset="-128"/>
                <a:cs typeface="+mj-cs"/>
              </a:rPr>
              <a:t> &amp; OCS Integration Points</a:t>
            </a:r>
            <a:endParaRPr kumimoji="0" lang="en-US" sz="3600" b="0"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j-lt"/>
              <a:ea typeface="ＭＳ Ｐゴシック" pitchFamily="118" charset="-128"/>
              <a:cs typeface="+mj-cs"/>
            </a:endParaRPr>
          </a:p>
        </p:txBody>
      </p:sp>
    </p:spTree>
    <p:extLst>
      <p:ext uri="{BB962C8B-B14F-4D97-AF65-F5344CB8AC3E}">
        <p14:creationId xmlns:p14="http://schemas.microsoft.com/office/powerpoint/2007/7/12/main" xmlns="" val="363863625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Deployment and </a:t>
            </a:r>
            <a:r>
              <a:rPr lang="en-US" dirty="0" smtClean="0"/>
              <a:t>Server Configuration</a:t>
            </a:r>
            <a:r>
              <a:rPr lang="en-US" dirty="0"/>
              <a:t/>
            </a:r>
            <a:br>
              <a:rPr lang="en-US" dirty="0"/>
            </a:br>
            <a:endParaRPr lang="en-US" dirty="0"/>
          </a:p>
        </p:txBody>
      </p:sp>
    </p:spTree>
  </p:cSld>
  <p:clrMapOvr>
    <a:masterClrMapping/>
  </p:clrMapOvr>
  <p:transition advTm="10484">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5"/>
          <p:cNvGrpSpPr/>
          <p:nvPr/>
        </p:nvGrpSpPr>
        <p:grpSpPr>
          <a:xfrm>
            <a:off x="3846442" y="4675322"/>
            <a:ext cx="4734850" cy="304821"/>
            <a:chOff x="3846442" y="4675322"/>
            <a:chExt cx="4734850" cy="304821"/>
          </a:xfrm>
        </p:grpSpPr>
        <p:cxnSp>
          <p:nvCxnSpPr>
            <p:cNvPr id="225" name="Straight Connector 224"/>
            <p:cNvCxnSpPr/>
            <p:nvPr/>
          </p:nvCxnSpPr>
          <p:spPr bwMode="auto">
            <a:xfrm rot="16200000">
              <a:off x="3774268" y="4903145"/>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228" name="Straight Connector 227"/>
            <p:cNvCxnSpPr/>
            <p:nvPr/>
          </p:nvCxnSpPr>
          <p:spPr bwMode="auto">
            <a:xfrm rot="16200000">
              <a:off x="4704339" y="4903145"/>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229" name="Straight Connector 228"/>
            <p:cNvCxnSpPr/>
            <p:nvPr/>
          </p:nvCxnSpPr>
          <p:spPr bwMode="auto">
            <a:xfrm rot="16200000">
              <a:off x="5639718" y="4903145"/>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230" name="Straight Connector 229"/>
            <p:cNvCxnSpPr/>
            <p:nvPr/>
          </p:nvCxnSpPr>
          <p:spPr bwMode="auto">
            <a:xfrm rot="16200000">
              <a:off x="6596064" y="4903145"/>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231" name="Straight Connector 230"/>
            <p:cNvCxnSpPr/>
            <p:nvPr/>
          </p:nvCxnSpPr>
          <p:spPr bwMode="auto">
            <a:xfrm rot="16200000">
              <a:off x="7534084" y="4903145"/>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232" name="Straight Connector 231"/>
            <p:cNvCxnSpPr/>
            <p:nvPr/>
          </p:nvCxnSpPr>
          <p:spPr bwMode="auto">
            <a:xfrm rot="16200000">
              <a:off x="8485513" y="4903145"/>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235" name="Straight Connector 234"/>
            <p:cNvCxnSpPr/>
            <p:nvPr/>
          </p:nvCxnSpPr>
          <p:spPr bwMode="auto">
            <a:xfrm rot="16200000">
              <a:off x="5639712" y="4750733"/>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76" name="Straight Connector 175"/>
            <p:cNvCxnSpPr/>
            <p:nvPr/>
          </p:nvCxnSpPr>
          <p:spPr bwMode="auto">
            <a:xfrm rot="10800000" flipV="1">
              <a:off x="3846442" y="4829908"/>
              <a:ext cx="4734850" cy="1203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grpSp>
      <p:cxnSp>
        <p:nvCxnSpPr>
          <p:cNvPr id="184" name="Straight Connector 183"/>
          <p:cNvCxnSpPr/>
          <p:nvPr/>
        </p:nvCxnSpPr>
        <p:spPr bwMode="auto">
          <a:xfrm rot="10800000" flipV="1">
            <a:off x="1856614" y="5051880"/>
            <a:ext cx="328772" cy="260679"/>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90" name="Straight Connector 189"/>
          <p:cNvCxnSpPr/>
          <p:nvPr/>
        </p:nvCxnSpPr>
        <p:spPr bwMode="auto">
          <a:xfrm rot="10800000">
            <a:off x="1921080" y="5986925"/>
            <a:ext cx="255297" cy="253632"/>
          </a:xfrm>
          <a:prstGeom prst="line">
            <a:avLst/>
          </a:prstGeom>
          <a:solidFill>
            <a:srgbClr val="92D050"/>
          </a:solidFill>
          <a:ln w="19050" cap="rnd" cmpd="sng" algn="ctr">
            <a:solidFill>
              <a:schemeClr val="tx1"/>
            </a:solidFill>
            <a:prstDash val="sysDash"/>
          </a:ln>
          <a:effectLst>
            <a:outerShdw blurRad="39000" dist="25400" dir="5400000">
              <a:srgbClr val="000000">
                <a:alpha val="35000"/>
              </a:srgbClr>
            </a:outerShdw>
          </a:effectLst>
        </p:spPr>
      </p:cxnSp>
      <p:sp>
        <p:nvSpPr>
          <p:cNvPr id="191" name="Cloud 190"/>
          <p:cNvSpPr/>
          <p:nvPr/>
        </p:nvSpPr>
        <p:spPr bwMode="auto">
          <a:xfrm>
            <a:off x="384456" y="3132064"/>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Federated</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Company</a:t>
            </a:r>
            <a:endParaRPr lang="en-US" sz="1200" dirty="0">
              <a:solidFill>
                <a:schemeClr val="tx1"/>
              </a:solidFill>
              <a:effectLst>
                <a:outerShdw blurRad="38100" dist="38100" dir="2700000" algn="tl">
                  <a:srgbClr val="000000">
                    <a:alpha val="43137"/>
                  </a:srgbClr>
                </a:outerShdw>
              </a:effectLst>
            </a:endParaRPr>
          </a:p>
        </p:txBody>
      </p:sp>
      <p:sp>
        <p:nvSpPr>
          <p:cNvPr id="206" name="Rounded Rectangle 205"/>
          <p:cNvSpPr/>
          <p:nvPr/>
        </p:nvSpPr>
        <p:spPr bwMode="auto">
          <a:xfrm>
            <a:off x="7194631" y="4916022"/>
            <a:ext cx="849675" cy="173644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0"/>
          <a:lstStyle/>
          <a:p>
            <a:pPr algn="ctr" defTabSz="914099">
              <a:lnSpc>
                <a:spcPct val="90000"/>
              </a:lnSpc>
              <a:defRPr/>
            </a:pPr>
            <a:r>
              <a:rPr lang="en-US" sz="1200" dirty="0" smtClean="0">
                <a:solidFill>
                  <a:schemeClr val="bg1"/>
                </a:solidFill>
                <a:effectLst>
                  <a:outerShdw blurRad="38100" dist="38100" dir="2700000" algn="tl">
                    <a:srgbClr val="000000">
                      <a:alpha val="43137"/>
                    </a:srgbClr>
                  </a:outerShdw>
                </a:effectLst>
              </a:rPr>
              <a:t>Exchange</a:t>
            </a:r>
            <a:endParaRPr lang="en-US" sz="1200" dirty="0">
              <a:solidFill>
                <a:schemeClr val="bg1"/>
              </a:solidFill>
              <a:effectLst>
                <a:outerShdw blurRad="38100" dist="38100" dir="2700000" algn="tl">
                  <a:srgbClr val="000000">
                    <a:alpha val="43137"/>
                  </a:srgbClr>
                </a:outerShdw>
              </a:effectLst>
            </a:endParaRPr>
          </a:p>
          <a:p>
            <a:pPr algn="ctr" defTabSz="914099">
              <a:lnSpc>
                <a:spcPct val="90000"/>
              </a:lnSpc>
              <a:defRPr/>
            </a:pPr>
            <a:r>
              <a:rPr lang="en-US" sz="1200" dirty="0" smtClean="0">
                <a:solidFill>
                  <a:schemeClr val="bg1"/>
                </a:solidFill>
                <a:effectLst>
                  <a:outerShdw blurRad="38100" dist="38100" dir="2700000" algn="tl">
                    <a:srgbClr val="000000">
                      <a:alpha val="43137"/>
                    </a:srgbClr>
                  </a:outerShdw>
                </a:effectLst>
              </a:rPr>
              <a:t>2007 SP1</a:t>
            </a:r>
            <a:endParaRPr lang="en-US" sz="1200" dirty="0">
              <a:solidFill>
                <a:schemeClr val="bg1"/>
              </a:solidFill>
              <a:effectLst>
                <a:outerShdw blurRad="38100" dist="38100" dir="2700000" algn="tl">
                  <a:srgbClr val="000000">
                    <a:alpha val="43137"/>
                  </a:srgbClr>
                </a:outerShdw>
              </a:effectLst>
            </a:endParaRPr>
          </a:p>
        </p:txBody>
      </p:sp>
      <p:sp>
        <p:nvSpPr>
          <p:cNvPr id="208" name="TextBox 207"/>
          <p:cNvSpPr txBox="1"/>
          <p:nvPr/>
        </p:nvSpPr>
        <p:spPr bwMode="auto">
          <a:xfrm>
            <a:off x="7123617" y="6252530"/>
            <a:ext cx="973343" cy="353943"/>
          </a:xfrm>
          <a:prstGeom prst="rect">
            <a:avLst/>
          </a:prstGeom>
          <a:noFill/>
        </p:spPr>
        <p:txBody>
          <a:bodyPr wrap="none" bIns="0">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Email, Unified</a:t>
            </a:r>
          </a:p>
          <a:p>
            <a:pPr algn="ctr">
              <a:defRPr/>
            </a:pPr>
            <a:r>
              <a:rPr lang="en-US" sz="1000" dirty="0" smtClean="0">
                <a:effectLst>
                  <a:outerShdw blurRad="38100" dist="38100" dir="2700000" algn="tl">
                    <a:srgbClr val="000000">
                      <a:alpha val="43137"/>
                    </a:srgbClr>
                  </a:outerShdw>
                </a:effectLst>
                <a:latin typeface="Segoe" pitchFamily="34" charset="0"/>
              </a:rPr>
              <a:t>Messaging</a:t>
            </a:r>
            <a:endParaRPr lang="en-US" sz="1000" dirty="0">
              <a:effectLst>
                <a:outerShdw blurRad="38100" dist="38100" dir="2700000" algn="tl">
                  <a:srgbClr val="000000">
                    <a:alpha val="43137"/>
                  </a:srgbClr>
                </a:outerShdw>
              </a:effectLst>
              <a:latin typeface="Segoe" pitchFamily="34" charset="0"/>
            </a:endParaRPr>
          </a:p>
        </p:txBody>
      </p:sp>
      <p:sp>
        <p:nvSpPr>
          <p:cNvPr id="106498" name="Rectangle 2"/>
          <p:cNvSpPr>
            <a:spLocks noGrp="1" noChangeArrowheads="1"/>
          </p:cNvSpPr>
          <p:nvPr>
            <p:ph type="title"/>
          </p:nvPr>
        </p:nvSpPr>
        <p:spPr/>
        <p:txBody>
          <a:bodyPr/>
          <a:lstStyle/>
          <a:p>
            <a:r>
              <a:rPr lang="en-US" smtClean="0"/>
              <a:t>OCS 2007 R2 Roles</a:t>
            </a:r>
            <a:endParaRPr lang="en-US" dirty="0" smtClean="0"/>
          </a:p>
        </p:txBody>
      </p:sp>
      <p:cxnSp>
        <p:nvCxnSpPr>
          <p:cNvPr id="68" name="Straight Connector 67"/>
          <p:cNvCxnSpPr/>
          <p:nvPr/>
        </p:nvCxnSpPr>
        <p:spPr bwMode="auto">
          <a:xfrm rot="5400000">
            <a:off x="5620359" y="2696946"/>
            <a:ext cx="152407"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77" name="Rounded Rectangle 76"/>
          <p:cNvSpPr/>
          <p:nvPr/>
        </p:nvSpPr>
        <p:spPr bwMode="auto">
          <a:xfrm>
            <a:off x="7990475" y="2806574"/>
            <a:ext cx="990651" cy="1933720"/>
          </a:xfrm>
          <a:prstGeom prst="roundRect">
            <a:avLst/>
          </a:prstGeom>
          <a:gradFill>
            <a:gsLst>
              <a:gs pos="0">
                <a:srgbClr val="036560"/>
              </a:gs>
              <a:gs pos="50000">
                <a:srgbClr val="11A19E"/>
              </a:gs>
              <a:gs pos="70000">
                <a:srgbClr val="22B4B8"/>
              </a:gs>
              <a:gs pos="100000">
                <a:srgbClr val="3FD5DD"/>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chemeClr val="bg1"/>
                </a:solidFill>
                <a:effectLst>
                  <a:outerShdw blurRad="38100" dist="38100" dir="2700000" algn="tl">
                    <a:srgbClr val="000000">
                      <a:alpha val="43137"/>
                    </a:srgbClr>
                  </a:outerShdw>
                </a:effectLst>
              </a:rPr>
              <a:t>Active</a:t>
            </a:r>
          </a:p>
          <a:p>
            <a:pPr algn="ctr" defTabSz="914099">
              <a:lnSpc>
                <a:spcPct val="90000"/>
              </a:lnSpc>
              <a:defRPr/>
            </a:pPr>
            <a:r>
              <a:rPr lang="en-US" sz="1200" dirty="0">
                <a:solidFill>
                  <a:schemeClr val="bg1"/>
                </a:solidFill>
                <a:effectLst>
                  <a:outerShdw blurRad="38100" dist="38100" dir="2700000" algn="tl">
                    <a:srgbClr val="000000">
                      <a:alpha val="43137"/>
                    </a:srgbClr>
                  </a:outerShdw>
                </a:effectLst>
              </a:rPr>
              <a:t>Directory</a:t>
            </a:r>
          </a:p>
        </p:txBody>
      </p:sp>
      <p:sp>
        <p:nvSpPr>
          <p:cNvPr id="78" name="Rounded Rectangle 77"/>
          <p:cNvSpPr/>
          <p:nvPr/>
        </p:nvSpPr>
        <p:spPr bwMode="auto">
          <a:xfrm>
            <a:off x="3395653" y="898153"/>
            <a:ext cx="4453701" cy="1718298"/>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27432" rIns="91436" bIns="45718"/>
          <a:lstStyle/>
          <a:p>
            <a:pPr algn="ctr" defTabSz="914099">
              <a:lnSpc>
                <a:spcPct val="90000"/>
              </a:lnSpc>
              <a:defRPr/>
            </a:pPr>
            <a:r>
              <a:rPr lang="en-US" sz="1600" dirty="0">
                <a:solidFill>
                  <a:schemeClr val="bg1"/>
                </a:solidFill>
                <a:effectLst>
                  <a:outerShdw blurRad="38100" dist="38100" dir="2700000" algn="tl">
                    <a:srgbClr val="000000">
                      <a:alpha val="43137"/>
                    </a:srgbClr>
                  </a:outerShdw>
                </a:effectLst>
              </a:rPr>
              <a:t>Information Worker (UC endpoints)</a:t>
            </a:r>
          </a:p>
        </p:txBody>
      </p:sp>
      <p:sp>
        <p:nvSpPr>
          <p:cNvPr id="79" name="Rounded Rectangle 78"/>
          <p:cNvSpPr/>
          <p:nvPr/>
        </p:nvSpPr>
        <p:spPr bwMode="auto">
          <a:xfrm>
            <a:off x="2270701" y="887240"/>
            <a:ext cx="990651" cy="3869317"/>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lstStyle/>
          <a:p>
            <a:pPr algn="ctr" defTabSz="914099">
              <a:lnSpc>
                <a:spcPct val="90000"/>
              </a:lnSpc>
              <a:defRPr/>
            </a:pPr>
            <a:endParaRPr lang="en-US" sz="1200" dirty="0">
              <a:solidFill>
                <a:schemeClr val="bg1"/>
              </a:solidFill>
            </a:endParaRPr>
          </a:p>
        </p:txBody>
      </p:sp>
      <p:sp>
        <p:nvSpPr>
          <p:cNvPr id="80" name="Rounded Rectangle 79"/>
          <p:cNvSpPr/>
          <p:nvPr/>
        </p:nvSpPr>
        <p:spPr bwMode="auto">
          <a:xfrm>
            <a:off x="2270701" y="4905943"/>
            <a:ext cx="990651" cy="1736448"/>
          </a:xfrm>
          <a:prstGeom prst="roundRect">
            <a:avLst/>
          </a:prstGeom>
          <a:gradFill>
            <a:gsLst>
              <a:gs pos="0">
                <a:srgbClr val="7030A0"/>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0" tIns="0" rIns="0" bIns="0"/>
          <a:lstStyle/>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sp>
        <p:nvSpPr>
          <p:cNvPr id="83" name="Cloud 82"/>
          <p:cNvSpPr/>
          <p:nvPr/>
        </p:nvSpPr>
        <p:spPr bwMode="auto">
          <a:xfrm>
            <a:off x="365602" y="1246703"/>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Remote</a:t>
            </a:r>
          </a:p>
          <a:p>
            <a:pPr algn="ctr" defTabSz="914099">
              <a:lnSpc>
                <a:spcPct val="90000"/>
              </a:lnSpc>
              <a:defRPr/>
            </a:pPr>
            <a:r>
              <a:rPr lang="en-US" sz="1200" dirty="0" smtClean="0">
                <a:solidFill>
                  <a:schemeClr val="tx1"/>
                </a:solidFill>
                <a:effectLst>
                  <a:outerShdw blurRad="38100" dist="38100" dir="2700000" algn="tl">
                    <a:srgbClr val="000000">
                      <a:alpha val="43137"/>
                    </a:srgbClr>
                  </a:outerShdw>
                </a:effectLst>
              </a:rPr>
              <a:t>Users</a:t>
            </a:r>
            <a:endParaRPr lang="en-US" sz="1200" dirty="0">
              <a:solidFill>
                <a:schemeClr val="tx1"/>
              </a:solidFill>
              <a:effectLst>
                <a:outerShdw blurRad="38100" dist="38100" dir="2700000" algn="tl">
                  <a:srgbClr val="000000">
                    <a:alpha val="43137"/>
                  </a:srgbClr>
                </a:outerShdw>
              </a:effectLst>
            </a:endParaRPr>
          </a:p>
        </p:txBody>
      </p:sp>
      <p:sp>
        <p:nvSpPr>
          <p:cNvPr id="88" name="Rounded Rectangle 87"/>
          <p:cNvSpPr/>
          <p:nvPr/>
        </p:nvSpPr>
        <p:spPr bwMode="auto">
          <a:xfrm>
            <a:off x="3429526" y="2788469"/>
            <a:ext cx="4419828" cy="1948297"/>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sp>
        <p:nvSpPr>
          <p:cNvPr id="92" name="Rounded Rectangle 91"/>
          <p:cNvSpPr/>
          <p:nvPr/>
        </p:nvSpPr>
        <p:spPr bwMode="auto">
          <a:xfrm>
            <a:off x="3425635" y="4909357"/>
            <a:ext cx="849675" cy="173644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0" tIns="0" rIns="0" bIns="0"/>
          <a:lstStyle/>
          <a:p>
            <a:pPr algn="ctr" defTabSz="914099">
              <a:lnSpc>
                <a:spcPct val="90000"/>
              </a:lnSpc>
              <a:defRPr/>
            </a:pPr>
            <a:r>
              <a:rPr lang="en-US" sz="1200" dirty="0">
                <a:solidFill>
                  <a:schemeClr val="bg1"/>
                </a:solidFill>
                <a:effectLst>
                  <a:outerShdw blurRad="38100" dist="38100" dir="2700000" algn="tl">
                    <a:srgbClr val="000000">
                      <a:alpha val="43137"/>
                    </a:srgbClr>
                  </a:outerShdw>
                </a:effectLst>
              </a:rPr>
              <a:t>Mediation</a:t>
            </a:r>
          </a:p>
          <a:p>
            <a:pPr algn="ctr" defTabSz="914099">
              <a:lnSpc>
                <a:spcPct val="90000"/>
              </a:lnSpc>
              <a:defRPr/>
            </a:pPr>
            <a:r>
              <a:rPr lang="en-US" sz="1200" dirty="0">
                <a:solidFill>
                  <a:schemeClr val="bg1"/>
                </a:solidFill>
                <a:effectLst>
                  <a:outerShdw blurRad="38100" dist="38100" dir="2700000" algn="tl">
                    <a:srgbClr val="000000">
                      <a:alpha val="43137"/>
                    </a:srgbClr>
                  </a:outerShdw>
                </a:effectLst>
              </a:rPr>
              <a:t>Server</a:t>
            </a:r>
          </a:p>
        </p:txBody>
      </p:sp>
      <p:cxnSp>
        <p:nvCxnSpPr>
          <p:cNvPr id="102" name="Straight Connector 101"/>
          <p:cNvCxnSpPr/>
          <p:nvPr/>
        </p:nvCxnSpPr>
        <p:spPr bwMode="auto">
          <a:xfrm rot="10800000">
            <a:off x="2120676" y="3643730"/>
            <a:ext cx="146056" cy="15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3" name="Straight Connector 102"/>
          <p:cNvCxnSpPr/>
          <p:nvPr/>
        </p:nvCxnSpPr>
        <p:spPr bwMode="auto">
          <a:xfrm rot="10800000" flipV="1">
            <a:off x="2123977" y="1741790"/>
            <a:ext cx="142755"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04" name="Straight Connector 103"/>
          <p:cNvCxnSpPr/>
          <p:nvPr/>
        </p:nvCxnSpPr>
        <p:spPr bwMode="auto">
          <a:xfrm rot="10800000">
            <a:off x="3261354" y="3624706"/>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114" name="TextBox 113"/>
          <p:cNvSpPr txBox="1"/>
          <p:nvPr/>
        </p:nvSpPr>
        <p:spPr bwMode="auto">
          <a:xfrm>
            <a:off x="3767778" y="3008579"/>
            <a:ext cx="914033" cy="276999"/>
          </a:xfrm>
          <a:prstGeom prst="rect">
            <a:avLst/>
          </a:prstGeom>
          <a:noFill/>
        </p:spPr>
        <p:txBody>
          <a:bodyPr wrap="none">
            <a:spAutoFit/>
          </a:bodyPr>
          <a:lstStyle/>
          <a:p>
            <a:pPr>
              <a:defRPr/>
            </a:pPr>
            <a:r>
              <a:rPr lang="en-US" sz="1200" b="1" dirty="0" smtClean="0">
                <a:effectLst>
                  <a:outerShdw blurRad="38100" dist="38100" dir="2700000" algn="tl">
                    <a:srgbClr val="000000">
                      <a:alpha val="43137"/>
                    </a:srgbClr>
                  </a:outerShdw>
                </a:effectLst>
                <a:latin typeface="Segoe" pitchFamily="2" charset="0"/>
              </a:rPr>
              <a:t>Front End</a:t>
            </a:r>
            <a:endParaRPr lang="en-US" sz="1200" b="1" dirty="0">
              <a:effectLst>
                <a:outerShdw blurRad="38100" dist="38100" dir="2700000" algn="tl">
                  <a:srgbClr val="000000">
                    <a:alpha val="43137"/>
                  </a:srgbClr>
                </a:outerShdw>
              </a:effectLst>
              <a:latin typeface="Segoe" pitchFamily="2" charset="0"/>
            </a:endParaRPr>
          </a:p>
        </p:txBody>
      </p:sp>
      <p:sp>
        <p:nvSpPr>
          <p:cNvPr id="115" name="TextBox 114"/>
          <p:cNvSpPr txBox="1"/>
          <p:nvPr/>
        </p:nvSpPr>
        <p:spPr bwMode="auto">
          <a:xfrm>
            <a:off x="5327892" y="3016968"/>
            <a:ext cx="885179" cy="276999"/>
          </a:xfrm>
          <a:prstGeom prst="rect">
            <a:avLst/>
          </a:prstGeom>
          <a:noFill/>
        </p:spPr>
        <p:txBody>
          <a:bodyPr wrap="none">
            <a:spAutoFit/>
          </a:bodyPr>
          <a:lstStyle/>
          <a:p>
            <a:pPr algn="ctr">
              <a:defRPr/>
            </a:pPr>
            <a:r>
              <a:rPr lang="en-US" sz="1200" b="1" dirty="0">
                <a:effectLst>
                  <a:outerShdw blurRad="38100" dist="38100" dir="2700000" algn="tl">
                    <a:srgbClr val="000000">
                      <a:alpha val="43137"/>
                    </a:srgbClr>
                  </a:outerShdw>
                </a:effectLst>
                <a:latin typeface="Segoe" pitchFamily="34" charset="0"/>
              </a:rPr>
              <a:t>Back </a:t>
            </a:r>
            <a:r>
              <a:rPr lang="en-US" sz="1200" b="1" dirty="0" smtClean="0">
                <a:effectLst>
                  <a:outerShdw blurRad="38100" dist="38100" dir="2700000" algn="tl">
                    <a:srgbClr val="000000">
                      <a:alpha val="43137"/>
                    </a:srgbClr>
                  </a:outerShdw>
                </a:effectLst>
                <a:latin typeface="Segoe" pitchFamily="34" charset="0"/>
              </a:rPr>
              <a:t>End</a:t>
            </a:r>
            <a:endParaRPr lang="en-US" sz="1200" b="1" dirty="0">
              <a:effectLst>
                <a:outerShdw blurRad="38100" dist="38100" dir="2700000" algn="tl">
                  <a:srgbClr val="000000">
                    <a:alpha val="43137"/>
                  </a:srgbClr>
                </a:outerShdw>
              </a:effectLst>
              <a:latin typeface="Segoe" pitchFamily="34" charset="0"/>
            </a:endParaRPr>
          </a:p>
        </p:txBody>
      </p:sp>
      <p:sp>
        <p:nvSpPr>
          <p:cNvPr id="116" name="TextBox 115"/>
          <p:cNvSpPr txBox="1"/>
          <p:nvPr/>
        </p:nvSpPr>
        <p:spPr bwMode="auto">
          <a:xfrm>
            <a:off x="5261071" y="4290213"/>
            <a:ext cx="1019831" cy="246221"/>
          </a:xfrm>
          <a:prstGeom prst="rect">
            <a:avLst/>
          </a:prstGeom>
          <a:noFill/>
        </p:spPr>
        <p:txBody>
          <a:bodyPr wrap="none">
            <a:spAutoFit/>
          </a:bodyPr>
          <a:lstStyle/>
          <a:p>
            <a:pPr algn="ctr">
              <a:defRPr/>
            </a:pPr>
            <a:r>
              <a:rPr lang="en-US" sz="1000" dirty="0">
                <a:effectLst>
                  <a:outerShdw blurRad="38100" dist="38100" dir="2700000" algn="tl">
                    <a:srgbClr val="000000">
                      <a:alpha val="43137"/>
                    </a:srgbClr>
                  </a:outerShdw>
                </a:effectLst>
                <a:latin typeface="Segoe" pitchFamily="34" charset="0"/>
              </a:rPr>
              <a:t>SQL </a:t>
            </a:r>
            <a:r>
              <a:rPr lang="en-US" sz="1000" dirty="0" smtClean="0">
                <a:effectLst>
                  <a:outerShdw blurRad="38100" dist="38100" dir="2700000" algn="tl">
                    <a:srgbClr val="000000">
                      <a:alpha val="43137"/>
                    </a:srgbClr>
                  </a:outerShdw>
                </a:effectLst>
                <a:latin typeface="Segoe" pitchFamily="34" charset="0"/>
              </a:rPr>
              <a:t>Database</a:t>
            </a:r>
            <a:endParaRPr lang="en-US" sz="1000" dirty="0">
              <a:effectLst>
                <a:outerShdw blurRad="38100" dist="38100" dir="2700000" algn="tl">
                  <a:srgbClr val="000000">
                    <a:alpha val="43137"/>
                  </a:srgbClr>
                </a:outerShdw>
              </a:effectLst>
              <a:latin typeface="Segoe" pitchFamily="34" charset="0"/>
            </a:endParaRPr>
          </a:p>
        </p:txBody>
      </p:sp>
      <p:sp>
        <p:nvSpPr>
          <p:cNvPr id="117" name="TextBox 116"/>
          <p:cNvSpPr txBox="1"/>
          <p:nvPr/>
        </p:nvSpPr>
        <p:spPr bwMode="auto">
          <a:xfrm>
            <a:off x="3503874" y="4272021"/>
            <a:ext cx="1710726"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Registrar</a:t>
            </a:r>
            <a:r>
              <a:rPr lang="en-US" sz="1000" dirty="0">
                <a:effectLst>
                  <a:outerShdw blurRad="38100" dist="38100" dir="2700000" algn="tl">
                    <a:srgbClr val="000000">
                      <a:alpha val="43137"/>
                    </a:srgbClr>
                  </a:outerShdw>
                </a:effectLst>
                <a:latin typeface="Segoe" pitchFamily="34" charset="0"/>
              </a:rPr>
              <a:t>, </a:t>
            </a:r>
            <a:r>
              <a:rPr lang="en-US" sz="1000" dirty="0" smtClean="0">
                <a:effectLst>
                  <a:outerShdw blurRad="38100" dist="38100" dir="2700000" algn="tl">
                    <a:srgbClr val="000000">
                      <a:alpha val="43137"/>
                    </a:srgbClr>
                  </a:outerShdw>
                </a:effectLst>
                <a:latin typeface="Segoe" pitchFamily="34" charset="0"/>
              </a:rPr>
              <a:t>Proxy, Presence</a:t>
            </a:r>
            <a:endParaRPr lang="en-US" sz="1000" dirty="0">
              <a:effectLst>
                <a:outerShdw blurRad="38100" dist="38100" dir="2700000" algn="tl">
                  <a:srgbClr val="000000">
                    <a:alpha val="43137"/>
                  </a:srgbClr>
                </a:outerShdw>
              </a:effectLst>
              <a:latin typeface="Segoe" pitchFamily="34" charset="0"/>
            </a:endParaRPr>
          </a:p>
          <a:p>
            <a:pPr algn="ctr">
              <a:defRPr/>
            </a:pPr>
            <a:r>
              <a:rPr lang="en-US" sz="1000" dirty="0" smtClean="0">
                <a:effectLst>
                  <a:outerShdw blurRad="38100" dist="38100" dir="2700000" algn="tl">
                    <a:srgbClr val="000000">
                      <a:alpha val="43137"/>
                    </a:srgbClr>
                  </a:outerShdw>
                </a:effectLst>
                <a:latin typeface="Segoe" pitchFamily="34" charset="0"/>
              </a:rPr>
              <a:t>Response Group</a:t>
            </a:r>
            <a:endParaRPr lang="en-US" sz="1000" dirty="0">
              <a:effectLst>
                <a:outerShdw blurRad="38100" dist="38100" dir="2700000" algn="tl">
                  <a:srgbClr val="000000">
                    <a:alpha val="43137"/>
                  </a:srgbClr>
                </a:outerShdw>
              </a:effectLst>
              <a:latin typeface="Segoe" pitchFamily="34" charset="0"/>
            </a:endParaRPr>
          </a:p>
        </p:txBody>
      </p:sp>
      <p:sp>
        <p:nvSpPr>
          <p:cNvPr id="120" name="Rounded Rectangle 119"/>
          <p:cNvSpPr/>
          <p:nvPr/>
        </p:nvSpPr>
        <p:spPr bwMode="auto">
          <a:xfrm>
            <a:off x="7990475" y="898135"/>
            <a:ext cx="990651" cy="1691156"/>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wrap="none" lIns="91436" tIns="18288" rIns="91436" bIns="45718"/>
          <a:lstStyle/>
          <a:p>
            <a:pPr algn="ctr" defTabSz="914099">
              <a:lnSpc>
                <a:spcPct val="90000"/>
              </a:lnSpc>
              <a:defRPr/>
            </a:pPr>
            <a:r>
              <a:rPr lang="en-US" sz="1200" dirty="0">
                <a:solidFill>
                  <a:schemeClr val="bg1"/>
                </a:solidFill>
                <a:effectLst>
                  <a:outerShdw blurRad="38100" dist="38100" dir="2700000" algn="tl">
                    <a:srgbClr val="000000">
                      <a:alpha val="43137"/>
                    </a:srgbClr>
                  </a:outerShdw>
                </a:effectLst>
              </a:rPr>
              <a:t>Management</a:t>
            </a:r>
          </a:p>
        </p:txBody>
      </p:sp>
      <p:sp>
        <p:nvSpPr>
          <p:cNvPr id="126" name="Rounded Rectangle 125"/>
          <p:cNvSpPr/>
          <p:nvPr/>
        </p:nvSpPr>
        <p:spPr bwMode="auto">
          <a:xfrm>
            <a:off x="4367884" y="4919954"/>
            <a:ext cx="849675" cy="173644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0"/>
          <a:lstStyle/>
          <a:p>
            <a:pPr algn="ctr" defTabSz="914099">
              <a:lnSpc>
                <a:spcPct val="90000"/>
              </a:lnSpc>
              <a:defRPr/>
            </a:pPr>
            <a:r>
              <a:rPr lang="en-US" sz="1200" dirty="0" smtClean="0">
                <a:solidFill>
                  <a:schemeClr val="bg1"/>
                </a:solidFill>
                <a:effectLst>
                  <a:outerShdw blurRad="38100" dist="38100" dir="2700000" algn="tl">
                    <a:srgbClr val="000000">
                      <a:alpha val="43137"/>
                    </a:srgbClr>
                  </a:outerShdw>
                </a:effectLst>
              </a:rPr>
              <a:t>A/V</a:t>
            </a:r>
          </a:p>
          <a:p>
            <a:pPr algn="ctr" defTabSz="914099">
              <a:lnSpc>
                <a:spcPct val="90000"/>
              </a:lnSpc>
              <a:defRPr/>
            </a:pPr>
            <a:r>
              <a:rPr lang="en-US" sz="1200" dirty="0" smtClean="0">
                <a:solidFill>
                  <a:schemeClr val="bg1"/>
                </a:solidFill>
                <a:effectLst>
                  <a:outerShdw blurRad="38100" dist="38100" dir="2700000" algn="tl">
                    <a:srgbClr val="000000">
                      <a:alpha val="43137"/>
                    </a:srgbClr>
                  </a:outerShdw>
                </a:effectLst>
              </a:rPr>
              <a:t>MCU</a:t>
            </a:r>
          </a:p>
        </p:txBody>
      </p:sp>
      <p:sp>
        <p:nvSpPr>
          <p:cNvPr id="128" name="TextBox 127"/>
          <p:cNvSpPr txBox="1"/>
          <p:nvPr/>
        </p:nvSpPr>
        <p:spPr bwMode="auto">
          <a:xfrm>
            <a:off x="4326733" y="6306391"/>
            <a:ext cx="907621" cy="246221"/>
          </a:xfrm>
          <a:prstGeom prst="rect">
            <a:avLst/>
          </a:prstGeom>
          <a:noFill/>
        </p:spPr>
        <p:txBody>
          <a:bodyPr wrap="none">
            <a:spAutoFit/>
          </a:bodyPr>
          <a:lstStyle/>
          <a:p>
            <a:pPr algn="ctr">
              <a:defRPr/>
            </a:pPr>
            <a:r>
              <a:rPr lang="en-US" sz="1000" dirty="0">
                <a:effectLst>
                  <a:outerShdw blurRad="38100" dist="38100" dir="2700000" algn="tl">
                    <a:srgbClr val="000000">
                      <a:alpha val="43137"/>
                    </a:srgbClr>
                  </a:outerShdw>
                </a:effectLst>
                <a:latin typeface="Segoe" pitchFamily="34" charset="0"/>
              </a:rPr>
              <a:t>Audio, </a:t>
            </a:r>
            <a:r>
              <a:rPr lang="en-US" sz="1000" dirty="0" smtClean="0">
                <a:effectLst>
                  <a:outerShdw blurRad="38100" dist="38100" dir="2700000" algn="tl">
                    <a:srgbClr val="000000">
                      <a:alpha val="43137"/>
                    </a:srgbClr>
                  </a:outerShdw>
                </a:effectLst>
                <a:latin typeface="Segoe" pitchFamily="34" charset="0"/>
              </a:rPr>
              <a:t>Video</a:t>
            </a:r>
            <a:endParaRPr lang="en-US" sz="1000" dirty="0">
              <a:effectLst>
                <a:outerShdw blurRad="38100" dist="38100" dir="2700000" algn="tl">
                  <a:srgbClr val="000000">
                    <a:alpha val="43137"/>
                  </a:srgbClr>
                </a:outerShdw>
              </a:effectLst>
              <a:latin typeface="Segoe" pitchFamily="34" charset="0"/>
            </a:endParaRPr>
          </a:p>
        </p:txBody>
      </p:sp>
      <p:sp>
        <p:nvSpPr>
          <p:cNvPr id="155" name="TextBox 329"/>
          <p:cNvSpPr txBox="1">
            <a:spLocks noChangeArrowheads="1"/>
          </p:cNvSpPr>
          <p:nvPr/>
        </p:nvSpPr>
        <p:spPr bwMode="auto">
          <a:xfrm>
            <a:off x="2410542" y="4500650"/>
            <a:ext cx="721672"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A/V Edge</a:t>
            </a:r>
            <a:endParaRPr lang="en-US" sz="1000" dirty="0">
              <a:effectLst>
                <a:outerShdw blurRad="38100" dist="38100" dir="2700000" algn="tl">
                  <a:srgbClr val="000000">
                    <a:alpha val="43137"/>
                  </a:srgbClr>
                </a:outerShdw>
              </a:effectLst>
              <a:latin typeface="Segoe" pitchFamily="2" charset="0"/>
            </a:endParaRPr>
          </a:p>
        </p:txBody>
      </p:sp>
      <p:sp>
        <p:nvSpPr>
          <p:cNvPr id="165" name="TextBox 339"/>
          <p:cNvSpPr txBox="1">
            <a:spLocks noChangeArrowheads="1"/>
          </p:cNvSpPr>
          <p:nvPr/>
        </p:nvSpPr>
        <p:spPr bwMode="auto">
          <a:xfrm>
            <a:off x="2342652" y="2613271"/>
            <a:ext cx="928459"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Access Edge</a:t>
            </a:r>
            <a:endParaRPr lang="en-US" sz="1000" dirty="0">
              <a:effectLst>
                <a:outerShdw blurRad="38100" dist="38100" dir="2700000" algn="tl">
                  <a:srgbClr val="000000">
                    <a:alpha val="43137"/>
                  </a:srgbClr>
                </a:outerShdw>
              </a:effectLst>
              <a:latin typeface="Segoe" pitchFamily="2" charset="0"/>
            </a:endParaRPr>
          </a:p>
        </p:txBody>
      </p:sp>
      <p:cxnSp>
        <p:nvCxnSpPr>
          <p:cNvPr id="171" name="Straight Connector 170"/>
          <p:cNvCxnSpPr/>
          <p:nvPr/>
        </p:nvCxnSpPr>
        <p:spPr bwMode="auto">
          <a:xfrm rot="10800000">
            <a:off x="2198456" y="6248672"/>
            <a:ext cx="561523" cy="1126"/>
          </a:xfrm>
          <a:prstGeom prst="line">
            <a:avLst/>
          </a:prstGeom>
          <a:solidFill>
            <a:srgbClr val="92D050"/>
          </a:solidFill>
          <a:ln w="19050" cap="rnd" cmpd="sng" algn="ctr">
            <a:solidFill>
              <a:schemeClr val="tx1"/>
            </a:solidFill>
            <a:prstDash val="sysDash"/>
          </a:ln>
          <a:effectLst>
            <a:outerShdw blurRad="39000" dist="25400" dir="5400000">
              <a:srgbClr val="000000">
                <a:alpha val="35000"/>
              </a:srgbClr>
            </a:outerShdw>
          </a:effectLst>
        </p:spPr>
      </p:cxnSp>
      <p:sp>
        <p:nvSpPr>
          <p:cNvPr id="174" name="TextBox 173"/>
          <p:cNvSpPr txBox="1"/>
          <p:nvPr/>
        </p:nvSpPr>
        <p:spPr bwMode="auto">
          <a:xfrm>
            <a:off x="3451965" y="6229446"/>
            <a:ext cx="797014"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SIP/Media</a:t>
            </a:r>
          </a:p>
          <a:p>
            <a:pPr algn="ctr">
              <a:defRPr/>
            </a:pPr>
            <a:r>
              <a:rPr lang="en-US" sz="1000" dirty="0" smtClean="0">
                <a:effectLst>
                  <a:outerShdw blurRad="38100" dist="38100" dir="2700000" algn="tl">
                    <a:srgbClr val="000000">
                      <a:alpha val="43137"/>
                    </a:srgbClr>
                  </a:outerShdw>
                </a:effectLst>
                <a:latin typeface="Segoe" pitchFamily="34" charset="0"/>
              </a:rPr>
              <a:t>Translation</a:t>
            </a:r>
            <a:endParaRPr lang="en-US" sz="1000" dirty="0">
              <a:effectLst>
                <a:outerShdw blurRad="38100" dist="38100" dir="2700000" algn="tl">
                  <a:srgbClr val="000000">
                    <a:alpha val="43137"/>
                  </a:srgbClr>
                </a:outerShdw>
              </a:effectLst>
              <a:latin typeface="Segoe" pitchFamily="34" charset="0"/>
            </a:endParaRPr>
          </a:p>
        </p:txBody>
      </p:sp>
      <p:sp>
        <p:nvSpPr>
          <p:cNvPr id="194" name="Rounded Rectangle 193"/>
          <p:cNvSpPr/>
          <p:nvPr/>
        </p:nvSpPr>
        <p:spPr bwMode="auto">
          <a:xfrm>
            <a:off x="5310133" y="4906969"/>
            <a:ext cx="849675" cy="173644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0"/>
          <a:lstStyle/>
          <a:p>
            <a:pPr algn="ctr" defTabSz="914099">
              <a:lnSpc>
                <a:spcPct val="90000"/>
              </a:lnSpc>
              <a:defRPr/>
            </a:pPr>
            <a:r>
              <a:rPr lang="en-US" sz="1200" dirty="0" smtClean="0">
                <a:solidFill>
                  <a:schemeClr val="bg1"/>
                </a:solidFill>
                <a:effectLst>
                  <a:outerShdw blurRad="38100" dist="38100" dir="2700000" algn="tl">
                    <a:srgbClr val="000000">
                      <a:alpha val="43137"/>
                    </a:srgbClr>
                  </a:outerShdw>
                </a:effectLst>
              </a:rPr>
              <a:t>Web Conf</a:t>
            </a:r>
          </a:p>
          <a:p>
            <a:pPr algn="ctr" defTabSz="914099">
              <a:lnSpc>
                <a:spcPct val="90000"/>
              </a:lnSpc>
              <a:defRPr/>
            </a:pPr>
            <a:r>
              <a:rPr lang="en-US" sz="1200" dirty="0" smtClean="0">
                <a:solidFill>
                  <a:schemeClr val="bg1"/>
                </a:solidFill>
                <a:effectLst>
                  <a:outerShdw blurRad="38100" dist="38100" dir="2700000" algn="tl">
                    <a:srgbClr val="000000">
                      <a:alpha val="43137"/>
                    </a:srgbClr>
                  </a:outerShdw>
                </a:effectLst>
              </a:rPr>
              <a:t>MCU</a:t>
            </a:r>
          </a:p>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endParaRPr>
          </a:p>
        </p:txBody>
      </p:sp>
      <p:sp>
        <p:nvSpPr>
          <p:cNvPr id="196" name="TextBox 195"/>
          <p:cNvSpPr txBox="1"/>
          <p:nvPr/>
        </p:nvSpPr>
        <p:spPr bwMode="auto">
          <a:xfrm>
            <a:off x="5234265" y="6229446"/>
            <a:ext cx="992579"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Slide/Meeting</a:t>
            </a:r>
          </a:p>
          <a:p>
            <a:pPr algn="ctr">
              <a:defRPr/>
            </a:pPr>
            <a:r>
              <a:rPr lang="en-US" sz="1000" dirty="0" smtClean="0">
                <a:effectLst>
                  <a:outerShdw blurRad="38100" dist="38100" dir="2700000" algn="tl">
                    <a:srgbClr val="000000">
                      <a:alpha val="43137"/>
                    </a:srgbClr>
                  </a:outerShdw>
                </a:effectLst>
                <a:latin typeface="Segoe" pitchFamily="34" charset="0"/>
              </a:rPr>
              <a:t>Content</a:t>
            </a:r>
            <a:endParaRPr lang="en-US" sz="1000" dirty="0">
              <a:effectLst>
                <a:outerShdw blurRad="38100" dist="38100" dir="2700000" algn="tl">
                  <a:srgbClr val="000000">
                    <a:alpha val="43137"/>
                  </a:srgbClr>
                </a:outerShdw>
              </a:effectLst>
              <a:latin typeface="Segoe" pitchFamily="34" charset="0"/>
            </a:endParaRPr>
          </a:p>
        </p:txBody>
      </p:sp>
      <p:sp>
        <p:nvSpPr>
          <p:cNvPr id="238" name="TextBox 339"/>
          <p:cNvSpPr txBox="1">
            <a:spLocks noChangeArrowheads="1"/>
          </p:cNvSpPr>
          <p:nvPr/>
        </p:nvSpPr>
        <p:spPr bwMode="auto">
          <a:xfrm>
            <a:off x="2362200" y="3537196"/>
            <a:ext cx="779381"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Web Edge</a:t>
            </a:r>
            <a:endParaRPr lang="en-US" sz="1000" dirty="0">
              <a:effectLst>
                <a:outerShdw blurRad="38100" dist="38100" dir="2700000" algn="tl">
                  <a:srgbClr val="000000">
                    <a:alpha val="43137"/>
                  </a:srgbClr>
                </a:outerShdw>
              </a:effectLst>
              <a:latin typeface="Segoe" pitchFamily="2" charset="0"/>
            </a:endParaRPr>
          </a:p>
        </p:txBody>
      </p:sp>
      <p:sp>
        <p:nvSpPr>
          <p:cNvPr id="150" name="Rounded Rectangle 149"/>
          <p:cNvSpPr/>
          <p:nvPr/>
        </p:nvSpPr>
        <p:spPr bwMode="auto">
          <a:xfrm>
            <a:off x="8136880" y="4915949"/>
            <a:ext cx="849675" cy="173644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0"/>
          <a:lstStyle/>
          <a:p>
            <a:pPr algn="ctr" defTabSz="914099">
              <a:lnSpc>
                <a:spcPct val="90000"/>
              </a:lnSpc>
              <a:defRPr/>
            </a:pPr>
            <a:r>
              <a:rPr lang="en-US" sz="1200" dirty="0" smtClean="0">
                <a:solidFill>
                  <a:schemeClr val="bg1"/>
                </a:solidFill>
                <a:effectLst>
                  <a:outerShdw blurRad="38100" dist="38100" dir="2700000" algn="tl">
                    <a:srgbClr val="000000">
                      <a:alpha val="43137"/>
                    </a:srgbClr>
                  </a:outerShdw>
                </a:effectLst>
              </a:rPr>
              <a:t>CWA</a:t>
            </a:r>
          </a:p>
          <a:p>
            <a:pPr algn="ctr" defTabSz="914099">
              <a:lnSpc>
                <a:spcPct val="90000"/>
              </a:lnSpc>
              <a:defRPr/>
            </a:pPr>
            <a:r>
              <a:rPr lang="en-US" sz="1200" dirty="0" smtClean="0">
                <a:solidFill>
                  <a:schemeClr val="bg1"/>
                </a:solidFill>
                <a:effectLst>
                  <a:outerShdw blurRad="38100" dist="38100" dir="2700000" algn="tl">
                    <a:srgbClr val="000000">
                      <a:alpha val="43137"/>
                    </a:srgbClr>
                  </a:outerShdw>
                </a:effectLst>
              </a:rPr>
              <a:t>Server</a:t>
            </a:r>
            <a:endParaRPr lang="en-US" sz="1200" dirty="0">
              <a:solidFill>
                <a:schemeClr val="bg1"/>
              </a:solidFill>
              <a:effectLst>
                <a:outerShdw blurRad="38100" dist="38100" dir="2700000" algn="tl">
                  <a:srgbClr val="000000">
                    <a:alpha val="43137"/>
                  </a:srgbClr>
                </a:outerShdw>
              </a:effectLst>
            </a:endParaRPr>
          </a:p>
        </p:txBody>
      </p:sp>
      <p:sp>
        <p:nvSpPr>
          <p:cNvPr id="152" name="TextBox 151"/>
          <p:cNvSpPr txBox="1"/>
          <p:nvPr/>
        </p:nvSpPr>
        <p:spPr bwMode="auto">
          <a:xfrm>
            <a:off x="8051802" y="6229446"/>
            <a:ext cx="1019831"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Communicator</a:t>
            </a:r>
          </a:p>
          <a:p>
            <a:pPr algn="ctr">
              <a:defRPr/>
            </a:pPr>
            <a:r>
              <a:rPr lang="en-US" sz="1000" dirty="0" smtClean="0">
                <a:effectLst>
                  <a:outerShdw blurRad="38100" dist="38100" dir="2700000" algn="tl">
                    <a:srgbClr val="000000">
                      <a:alpha val="43137"/>
                    </a:srgbClr>
                  </a:outerShdw>
                </a:effectLst>
                <a:latin typeface="Segoe" pitchFamily="34" charset="0"/>
              </a:rPr>
              <a:t>Web Access</a:t>
            </a:r>
            <a:endParaRPr lang="en-US" sz="1000" dirty="0">
              <a:effectLst>
                <a:outerShdw blurRad="38100" dist="38100" dir="2700000" algn="tl">
                  <a:srgbClr val="000000">
                    <a:alpha val="43137"/>
                  </a:srgbClr>
                </a:outerShdw>
              </a:effectLst>
              <a:latin typeface="Segoe" pitchFamily="34" charset="0"/>
            </a:endParaRPr>
          </a:p>
        </p:txBody>
      </p:sp>
      <p:sp>
        <p:nvSpPr>
          <p:cNvPr id="132" name="TextBox 339"/>
          <p:cNvSpPr txBox="1">
            <a:spLocks noChangeArrowheads="1"/>
          </p:cNvSpPr>
          <p:nvPr/>
        </p:nvSpPr>
        <p:spPr bwMode="auto">
          <a:xfrm>
            <a:off x="2241561" y="1616552"/>
            <a:ext cx="1023037" cy="246221"/>
          </a:xfrm>
          <a:prstGeom prst="rect">
            <a:avLst/>
          </a:prstGeom>
          <a:noFill/>
          <a:ln w="9525">
            <a:noFill/>
            <a:miter lim="800000"/>
            <a:headEnd/>
            <a:tailEnd/>
          </a:ln>
        </p:spPr>
        <p:txBody>
          <a:bodyPr wrap="none">
            <a:spAutoFit/>
          </a:bodyPr>
          <a:lstStyle/>
          <a:p>
            <a:pPr algn="ctr"/>
            <a:r>
              <a:rPr lang="en-US" sz="1000" dirty="0" smtClean="0">
                <a:effectLst>
                  <a:outerShdw blurRad="38100" dist="38100" dir="2700000" algn="tl">
                    <a:srgbClr val="000000">
                      <a:alpha val="43137"/>
                    </a:srgbClr>
                  </a:outerShdw>
                </a:effectLst>
                <a:latin typeface="Segoe" pitchFamily="2" charset="0"/>
              </a:rPr>
              <a:t>Reverse Proxy</a:t>
            </a:r>
            <a:endParaRPr lang="en-US" sz="1000" dirty="0">
              <a:effectLst>
                <a:outerShdw blurRad="38100" dist="38100" dir="2700000" algn="tl">
                  <a:srgbClr val="000000">
                    <a:alpha val="43137"/>
                  </a:srgbClr>
                </a:outerShdw>
              </a:effectLst>
              <a:latin typeface="Segoe" pitchFamily="2" charset="0"/>
            </a:endParaRPr>
          </a:p>
        </p:txBody>
      </p:sp>
      <p:pic>
        <p:nvPicPr>
          <p:cNvPr id="3088" name="Picture 16" descr="C:\Documents and Settings\alanshen.UNIFYSQUARE\My Documents\UnifySquare\TechEd\UNC251 Images\computer_ad.png"/>
          <p:cNvPicPr>
            <a:picLocks noChangeAspect="1" noChangeArrowheads="1"/>
          </p:cNvPicPr>
          <p:nvPr/>
        </p:nvPicPr>
        <p:blipFill>
          <a:blip r:embed="rId3"/>
          <a:srcRect/>
          <a:stretch>
            <a:fillRect/>
          </a:stretch>
        </p:blipFill>
        <p:spPr bwMode="auto">
          <a:xfrm>
            <a:off x="8199257" y="3541727"/>
            <a:ext cx="573087" cy="938213"/>
          </a:xfrm>
          <a:prstGeom prst="rect">
            <a:avLst/>
          </a:prstGeom>
          <a:noFill/>
        </p:spPr>
      </p:pic>
      <p:pic>
        <p:nvPicPr>
          <p:cNvPr id="3091" name="Picture 19" descr="C:\Documents and Settings\alanshen.UNIFYSQUARE\My Documents\UnifySquare\TechEd\UNC251 Images\computer_exum.png"/>
          <p:cNvPicPr>
            <a:picLocks noChangeAspect="1" noChangeArrowheads="1"/>
          </p:cNvPicPr>
          <p:nvPr/>
        </p:nvPicPr>
        <p:blipFill>
          <a:blip r:embed="rId4"/>
          <a:srcRect/>
          <a:stretch>
            <a:fillRect/>
          </a:stretch>
        </p:blipFill>
        <p:spPr bwMode="auto">
          <a:xfrm>
            <a:off x="7345176" y="5439908"/>
            <a:ext cx="530225" cy="944562"/>
          </a:xfrm>
          <a:prstGeom prst="rect">
            <a:avLst/>
          </a:prstGeom>
          <a:noFill/>
        </p:spPr>
      </p:pic>
      <p:pic>
        <p:nvPicPr>
          <p:cNvPr id="3096" name="Picture 24" descr="C:\Documents and Settings\alanshen.UNIFYSQUARE\My Documents\UnifySquare\TechEd\UNC251 Images\computer_cwa.png"/>
          <p:cNvPicPr>
            <a:picLocks noChangeAspect="1" noChangeArrowheads="1"/>
          </p:cNvPicPr>
          <p:nvPr/>
        </p:nvPicPr>
        <p:blipFill>
          <a:blip r:embed="rId5"/>
          <a:srcRect/>
          <a:stretch>
            <a:fillRect/>
          </a:stretch>
        </p:blipFill>
        <p:spPr bwMode="auto">
          <a:xfrm>
            <a:off x="8296605" y="5439908"/>
            <a:ext cx="530225" cy="944562"/>
          </a:xfrm>
          <a:prstGeom prst="rect">
            <a:avLst/>
          </a:prstGeom>
          <a:noFill/>
        </p:spPr>
      </p:pic>
      <p:pic>
        <p:nvPicPr>
          <p:cNvPr id="3097" name="Picture 25" descr="C:\Documents and Settings\alanshen.UNIFYSQUARE\My Documents\UnifySquare\TechEd\UNC251 Images\computer_plain.png"/>
          <p:cNvPicPr>
            <a:picLocks noChangeAspect="1" noChangeArrowheads="1"/>
          </p:cNvPicPr>
          <p:nvPr/>
        </p:nvPicPr>
        <p:blipFill>
          <a:blip r:embed="rId6"/>
          <a:srcRect/>
          <a:stretch>
            <a:fillRect/>
          </a:stretch>
        </p:blipFill>
        <p:spPr bwMode="auto">
          <a:xfrm>
            <a:off x="3916872" y="3276325"/>
            <a:ext cx="530225" cy="944563"/>
          </a:xfrm>
          <a:prstGeom prst="rect">
            <a:avLst/>
          </a:prstGeom>
          <a:noFill/>
        </p:spPr>
      </p:pic>
      <p:pic>
        <p:nvPicPr>
          <p:cNvPr id="3093" name="Picture 21" descr="C:\Documents and Settings\alanshen.UNIFYSQUARE\My Documents\UnifySquare\TechEd\UNC251 Images\computer_frontend.png"/>
          <p:cNvPicPr>
            <a:picLocks noChangeAspect="1" noChangeArrowheads="1"/>
          </p:cNvPicPr>
          <p:nvPr/>
        </p:nvPicPr>
        <p:blipFill>
          <a:blip r:embed="rId7"/>
          <a:srcRect/>
          <a:stretch>
            <a:fillRect/>
          </a:stretch>
        </p:blipFill>
        <p:spPr bwMode="auto">
          <a:xfrm>
            <a:off x="4032805" y="3520605"/>
            <a:ext cx="536575" cy="944562"/>
          </a:xfrm>
          <a:prstGeom prst="rect">
            <a:avLst/>
          </a:prstGeom>
          <a:noFill/>
        </p:spPr>
      </p:pic>
      <p:pic>
        <p:nvPicPr>
          <p:cNvPr id="125" name="Picture 25" descr="C:\Documents and Settings\alanshen.UNIFYSQUARE\My Documents\UnifySquare\TechEd\UNC251 Images\computer_plain.png"/>
          <p:cNvPicPr>
            <a:picLocks noChangeAspect="1" noChangeArrowheads="1"/>
          </p:cNvPicPr>
          <p:nvPr/>
        </p:nvPicPr>
        <p:blipFill>
          <a:blip r:embed="rId6"/>
          <a:srcRect/>
          <a:stretch>
            <a:fillRect/>
          </a:stretch>
        </p:blipFill>
        <p:spPr bwMode="auto">
          <a:xfrm>
            <a:off x="5437874" y="3276325"/>
            <a:ext cx="530225" cy="944563"/>
          </a:xfrm>
          <a:prstGeom prst="rect">
            <a:avLst/>
          </a:prstGeom>
          <a:noFill/>
        </p:spPr>
      </p:pic>
      <p:pic>
        <p:nvPicPr>
          <p:cNvPr id="3089" name="Picture 17" descr="C:\Documents and Settings\alanshen.UNIFYSQUARE\My Documents\UnifySquare\TechEd\UNC251 Images\computer_database.png"/>
          <p:cNvPicPr>
            <a:picLocks noChangeAspect="1" noChangeArrowheads="1"/>
          </p:cNvPicPr>
          <p:nvPr/>
        </p:nvPicPr>
        <p:blipFill>
          <a:blip r:embed="rId8"/>
          <a:srcRect/>
          <a:stretch>
            <a:fillRect/>
          </a:stretch>
        </p:blipFill>
        <p:spPr bwMode="auto">
          <a:xfrm>
            <a:off x="5538883" y="3520605"/>
            <a:ext cx="530225" cy="944562"/>
          </a:xfrm>
          <a:prstGeom prst="rect">
            <a:avLst/>
          </a:prstGeom>
          <a:noFill/>
        </p:spPr>
      </p:pic>
      <p:pic>
        <p:nvPicPr>
          <p:cNvPr id="135" name="Picture 20" descr="C:\Documents and Settings\alanshen.UNIFYSQUARE\My Documents\UnifySquare\TechEd\UNC251 Images\computer_firewall.png"/>
          <p:cNvPicPr>
            <a:picLocks noChangeAspect="1" noChangeArrowheads="1"/>
          </p:cNvPicPr>
          <p:nvPr/>
        </p:nvPicPr>
        <p:blipFill>
          <a:blip r:embed="rId9"/>
          <a:srcRect/>
          <a:stretch>
            <a:fillRect/>
          </a:stretch>
        </p:blipFill>
        <p:spPr bwMode="auto">
          <a:xfrm>
            <a:off x="1754486" y="3364256"/>
            <a:ext cx="376755" cy="671165"/>
          </a:xfrm>
          <a:prstGeom prst="rect">
            <a:avLst/>
          </a:prstGeom>
          <a:noFill/>
        </p:spPr>
      </p:pic>
      <p:pic>
        <p:nvPicPr>
          <p:cNvPr id="105" name="Picture 25" descr="C:\Documents and Settings\alanshen.UNIFYSQUARE\My Documents\UnifySquare\TechEd\UNC251 Images\computer_plain.png"/>
          <p:cNvPicPr>
            <a:picLocks noChangeAspect="1" noChangeArrowheads="1"/>
          </p:cNvPicPr>
          <p:nvPr/>
        </p:nvPicPr>
        <p:blipFill>
          <a:blip r:embed="rId6"/>
          <a:srcRect/>
          <a:stretch>
            <a:fillRect/>
          </a:stretch>
        </p:blipFill>
        <p:spPr bwMode="auto">
          <a:xfrm>
            <a:off x="6450632" y="2969575"/>
            <a:ext cx="280945" cy="500486"/>
          </a:xfrm>
          <a:prstGeom prst="rect">
            <a:avLst/>
          </a:prstGeom>
          <a:noFill/>
        </p:spPr>
      </p:pic>
      <p:sp>
        <p:nvSpPr>
          <p:cNvPr id="106" name="TextBox 105"/>
          <p:cNvSpPr txBox="1"/>
          <p:nvPr/>
        </p:nvSpPr>
        <p:spPr bwMode="auto">
          <a:xfrm>
            <a:off x="6763921" y="3037353"/>
            <a:ext cx="1119217" cy="246221"/>
          </a:xfrm>
          <a:prstGeom prst="rect">
            <a:avLst/>
          </a:prstGeom>
          <a:noFill/>
        </p:spPr>
        <p:txBody>
          <a:bodyPr wrap="none">
            <a:spAutoFit/>
          </a:bodyPr>
          <a:lstStyle/>
          <a:p>
            <a:pPr algn="ctr">
              <a:defRPr/>
            </a:pPr>
            <a:r>
              <a:rPr lang="en-US" sz="1000" dirty="0" err="1" smtClean="0">
                <a:effectLst>
                  <a:outerShdw blurRad="38100" dist="38100" dir="2700000" algn="tl">
                    <a:srgbClr val="000000">
                      <a:alpha val="43137"/>
                    </a:srgbClr>
                  </a:outerShdw>
                </a:effectLst>
                <a:latin typeface="Segoe" pitchFamily="34" charset="0"/>
              </a:rPr>
              <a:t>ABS,DL,Content</a:t>
            </a:r>
            <a:endParaRPr lang="en-US" sz="1000" dirty="0">
              <a:effectLst>
                <a:outerShdw blurRad="38100" dist="38100" dir="2700000" algn="tl">
                  <a:srgbClr val="000000">
                    <a:alpha val="43137"/>
                  </a:srgbClr>
                </a:outerShdw>
              </a:effectLst>
              <a:latin typeface="Segoe" pitchFamily="34" charset="0"/>
            </a:endParaRPr>
          </a:p>
        </p:txBody>
      </p:sp>
      <p:pic>
        <p:nvPicPr>
          <p:cNvPr id="107" name="Picture 25" descr="C:\Documents and Settings\alanshen.UNIFYSQUARE\My Documents\UnifySquare\TechEd\UNC251 Images\computer_plain.png"/>
          <p:cNvPicPr>
            <a:picLocks noChangeAspect="1" noChangeArrowheads="1"/>
          </p:cNvPicPr>
          <p:nvPr/>
        </p:nvPicPr>
        <p:blipFill>
          <a:blip r:embed="rId6"/>
          <a:srcRect/>
          <a:stretch>
            <a:fillRect/>
          </a:stretch>
        </p:blipFill>
        <p:spPr bwMode="auto">
          <a:xfrm>
            <a:off x="6450632" y="3359874"/>
            <a:ext cx="280945" cy="500486"/>
          </a:xfrm>
          <a:prstGeom prst="rect">
            <a:avLst/>
          </a:prstGeom>
          <a:noFill/>
        </p:spPr>
      </p:pic>
      <p:sp>
        <p:nvSpPr>
          <p:cNvPr id="108" name="TextBox 107"/>
          <p:cNvSpPr txBox="1"/>
          <p:nvPr/>
        </p:nvSpPr>
        <p:spPr bwMode="auto">
          <a:xfrm>
            <a:off x="6763921" y="3436705"/>
            <a:ext cx="710452"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Archiving</a:t>
            </a:r>
            <a:endParaRPr lang="en-US" sz="1000" dirty="0">
              <a:effectLst>
                <a:outerShdw blurRad="38100" dist="38100" dir="2700000" algn="tl">
                  <a:srgbClr val="000000">
                    <a:alpha val="43137"/>
                  </a:srgbClr>
                </a:outerShdw>
              </a:effectLst>
              <a:latin typeface="Segoe" pitchFamily="34" charset="0"/>
            </a:endParaRPr>
          </a:p>
        </p:txBody>
      </p:sp>
      <p:pic>
        <p:nvPicPr>
          <p:cNvPr id="109" name="Picture 25" descr="C:\Documents and Settings\alanshen.UNIFYSQUARE\My Documents\UnifySquare\TechEd\UNC251 Images\computer_plain.png"/>
          <p:cNvPicPr>
            <a:picLocks noChangeAspect="1" noChangeArrowheads="1"/>
          </p:cNvPicPr>
          <p:nvPr/>
        </p:nvPicPr>
        <p:blipFill>
          <a:blip r:embed="rId6"/>
          <a:srcRect/>
          <a:stretch>
            <a:fillRect/>
          </a:stretch>
        </p:blipFill>
        <p:spPr bwMode="auto">
          <a:xfrm>
            <a:off x="6450632" y="3768279"/>
            <a:ext cx="280945" cy="500486"/>
          </a:xfrm>
          <a:prstGeom prst="rect">
            <a:avLst/>
          </a:prstGeom>
          <a:noFill/>
        </p:spPr>
      </p:pic>
      <p:pic>
        <p:nvPicPr>
          <p:cNvPr id="110" name="Picture 25" descr="C:\Documents and Settings\alanshen.UNIFYSQUARE\My Documents\UnifySquare\TechEd\UNC251 Images\computer_plain.png"/>
          <p:cNvPicPr>
            <a:picLocks noChangeAspect="1" noChangeArrowheads="1"/>
          </p:cNvPicPr>
          <p:nvPr/>
        </p:nvPicPr>
        <p:blipFill>
          <a:blip r:embed="rId6"/>
          <a:srcRect/>
          <a:stretch>
            <a:fillRect/>
          </a:stretch>
        </p:blipFill>
        <p:spPr bwMode="auto">
          <a:xfrm>
            <a:off x="6450632" y="4166965"/>
            <a:ext cx="280945" cy="500486"/>
          </a:xfrm>
          <a:prstGeom prst="rect">
            <a:avLst/>
          </a:prstGeom>
          <a:noFill/>
        </p:spPr>
      </p:pic>
      <p:sp>
        <p:nvSpPr>
          <p:cNvPr id="111" name="TextBox 110"/>
          <p:cNvSpPr txBox="1"/>
          <p:nvPr/>
        </p:nvSpPr>
        <p:spPr bwMode="auto">
          <a:xfrm>
            <a:off x="6763921" y="3836057"/>
            <a:ext cx="780983"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Monitoring</a:t>
            </a:r>
            <a:endParaRPr lang="en-US" sz="1000" dirty="0">
              <a:effectLst>
                <a:outerShdw blurRad="38100" dist="38100" dir="2700000" algn="tl">
                  <a:srgbClr val="000000">
                    <a:alpha val="43137"/>
                  </a:srgbClr>
                </a:outerShdw>
              </a:effectLst>
              <a:latin typeface="Segoe" pitchFamily="34" charset="0"/>
            </a:endParaRPr>
          </a:p>
        </p:txBody>
      </p:sp>
      <p:sp>
        <p:nvSpPr>
          <p:cNvPr id="112" name="TextBox 111"/>
          <p:cNvSpPr txBox="1"/>
          <p:nvPr/>
        </p:nvSpPr>
        <p:spPr bwMode="auto">
          <a:xfrm>
            <a:off x="6763921" y="4235409"/>
            <a:ext cx="843501"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Group Chat</a:t>
            </a:r>
            <a:endParaRPr lang="en-US" sz="1000" dirty="0">
              <a:effectLst>
                <a:outerShdw blurRad="38100" dist="38100" dir="2700000" algn="tl">
                  <a:srgbClr val="000000">
                    <a:alpha val="43137"/>
                  </a:srgbClr>
                </a:outerShdw>
              </a:effectLst>
              <a:latin typeface="Segoe" pitchFamily="34" charset="0"/>
            </a:endParaRPr>
          </a:p>
        </p:txBody>
      </p:sp>
      <p:grpSp>
        <p:nvGrpSpPr>
          <p:cNvPr id="3" name="Group 162"/>
          <p:cNvGrpSpPr/>
          <p:nvPr/>
        </p:nvGrpSpPr>
        <p:grpSpPr>
          <a:xfrm>
            <a:off x="3443222" y="1385599"/>
            <a:ext cx="1016624" cy="928935"/>
            <a:chOff x="3722631" y="1385599"/>
            <a:chExt cx="1016624" cy="928935"/>
          </a:xfrm>
        </p:grpSpPr>
        <p:sp>
          <p:nvSpPr>
            <p:cNvPr id="141" name="TextBox 140"/>
            <p:cNvSpPr txBox="1"/>
            <p:nvPr/>
          </p:nvSpPr>
          <p:spPr bwMode="auto">
            <a:xfrm>
              <a:off x="3722631" y="1914424"/>
              <a:ext cx="1016624"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Communicator</a:t>
              </a:r>
            </a:p>
            <a:p>
              <a:pPr algn="ctr">
                <a:defRPr/>
              </a:pPr>
              <a:r>
                <a:rPr lang="en-US" sz="1000" dirty="0" smtClean="0">
                  <a:effectLst>
                    <a:outerShdw blurRad="38100" dist="38100" dir="2700000" algn="tl">
                      <a:srgbClr val="000000">
                        <a:alpha val="43137"/>
                      </a:srgbClr>
                    </a:outerShdw>
                  </a:effectLst>
                  <a:latin typeface="Segoe" pitchFamily="34" charset="0"/>
                </a:rPr>
                <a:t>Phone Edition</a:t>
              </a:r>
              <a:endParaRPr lang="en-US" sz="1000" dirty="0">
                <a:effectLst>
                  <a:outerShdw blurRad="38100" dist="38100" dir="2700000" algn="tl">
                    <a:srgbClr val="000000">
                      <a:alpha val="43137"/>
                    </a:srgbClr>
                  </a:outerShdw>
                </a:effectLst>
                <a:latin typeface="Segoe" pitchFamily="34" charset="0"/>
              </a:endParaRPr>
            </a:p>
          </p:txBody>
        </p:sp>
        <p:pic>
          <p:nvPicPr>
            <p:cNvPr id="119" name="Picture 9" descr="C:\Documents and Settings\alanshen.UNIFYSQUARE\My Documents\UnifySquare\TechEd\UNC251 Images\tanjay.png"/>
            <p:cNvPicPr>
              <a:picLocks noChangeAspect="1" noChangeArrowheads="1"/>
            </p:cNvPicPr>
            <p:nvPr/>
          </p:nvPicPr>
          <p:blipFill>
            <a:blip r:embed="rId10"/>
            <a:stretch>
              <a:fillRect/>
            </a:stretch>
          </p:blipFill>
          <p:spPr bwMode="auto">
            <a:xfrm>
              <a:off x="3915480" y="1385599"/>
              <a:ext cx="630926" cy="516773"/>
            </a:xfrm>
            <a:prstGeom prst="rect">
              <a:avLst/>
            </a:prstGeom>
            <a:noFill/>
            <a:ln>
              <a:noFill/>
            </a:ln>
          </p:spPr>
        </p:pic>
      </p:grpSp>
      <p:grpSp>
        <p:nvGrpSpPr>
          <p:cNvPr id="4" name="Group 159"/>
          <p:cNvGrpSpPr/>
          <p:nvPr/>
        </p:nvGrpSpPr>
        <p:grpSpPr>
          <a:xfrm>
            <a:off x="1443087" y="1448262"/>
            <a:ext cx="621714" cy="621714"/>
            <a:chOff x="990600" y="1935161"/>
            <a:chExt cx="621714" cy="621714"/>
          </a:xfrm>
        </p:grpSpPr>
        <p:pic>
          <p:nvPicPr>
            <p:cNvPr id="1043" name="Picture 19" descr="C:\Users\alanshen\AppData\Local\Microsoft\Windows\Temporary Internet Files\Content.IE5\38WWTK5C\MCj04338690000[1].png"/>
            <p:cNvPicPr>
              <a:picLocks noChangeAspect="1" noChangeArrowheads="1"/>
            </p:cNvPicPr>
            <p:nvPr/>
          </p:nvPicPr>
          <p:blipFill>
            <a:blip r:embed="rId11"/>
            <a:srcRect/>
            <a:stretch>
              <a:fillRect/>
            </a:stretch>
          </p:blipFill>
          <p:spPr bwMode="auto">
            <a:xfrm>
              <a:off x="990600" y="1935161"/>
              <a:ext cx="621714" cy="621714"/>
            </a:xfrm>
            <a:prstGeom prst="rect">
              <a:avLst/>
            </a:prstGeom>
            <a:noFill/>
          </p:spPr>
        </p:pic>
        <p:pic>
          <p:nvPicPr>
            <p:cNvPr id="1038" name="Picture 14" descr="C:\Documents and Settings\alanshen.UNIFYSQUARE\My Documents\UnifySquare\TechEd\UNC251 Images\oc_logo.PNG"/>
            <p:cNvPicPr>
              <a:picLocks noChangeAspect="1" noChangeArrowheads="1"/>
            </p:cNvPicPr>
            <p:nvPr/>
          </p:nvPicPr>
          <p:blipFill>
            <a:blip r:embed="rId12"/>
            <a:srcRect/>
            <a:stretch>
              <a:fillRect/>
            </a:stretch>
          </p:blipFill>
          <p:spPr bwMode="auto">
            <a:xfrm>
              <a:off x="1185505" y="2100023"/>
              <a:ext cx="242888" cy="250031"/>
            </a:xfrm>
            <a:prstGeom prst="rect">
              <a:avLst/>
            </a:prstGeom>
            <a:noFill/>
          </p:spPr>
        </p:pic>
      </p:grpSp>
      <p:grpSp>
        <p:nvGrpSpPr>
          <p:cNvPr id="5" name="Group 163"/>
          <p:cNvGrpSpPr/>
          <p:nvPr/>
        </p:nvGrpSpPr>
        <p:grpSpPr>
          <a:xfrm>
            <a:off x="4562655" y="1344351"/>
            <a:ext cx="1133644" cy="816294"/>
            <a:chOff x="4799484" y="1344351"/>
            <a:chExt cx="1133644" cy="816294"/>
          </a:xfrm>
        </p:grpSpPr>
        <p:sp>
          <p:nvSpPr>
            <p:cNvPr id="220" name="TextBox 219"/>
            <p:cNvSpPr txBox="1"/>
            <p:nvPr/>
          </p:nvSpPr>
          <p:spPr bwMode="auto">
            <a:xfrm>
              <a:off x="4799484" y="1914424"/>
              <a:ext cx="1133644"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Meeting Console</a:t>
              </a:r>
              <a:endParaRPr lang="en-US" sz="1000" dirty="0">
                <a:effectLst>
                  <a:outerShdw blurRad="38100" dist="38100" dir="2700000" algn="tl">
                    <a:srgbClr val="000000">
                      <a:alpha val="43137"/>
                    </a:srgbClr>
                  </a:outerShdw>
                </a:effectLst>
                <a:latin typeface="Segoe" pitchFamily="34" charset="0"/>
              </a:endParaRPr>
            </a:p>
          </p:txBody>
        </p:sp>
        <p:grpSp>
          <p:nvGrpSpPr>
            <p:cNvPr id="6" name="Group 161"/>
            <p:cNvGrpSpPr/>
            <p:nvPr/>
          </p:nvGrpSpPr>
          <p:grpSpPr>
            <a:xfrm>
              <a:off x="5041227" y="1344351"/>
              <a:ext cx="650159" cy="650159"/>
              <a:chOff x="194200" y="1372632"/>
              <a:chExt cx="650159" cy="650159"/>
            </a:xfrm>
          </p:grpSpPr>
          <p:grpSp>
            <p:nvGrpSpPr>
              <p:cNvPr id="7" name="Group 156"/>
              <p:cNvGrpSpPr>
                <a:grpSpLocks noChangeAspect="1"/>
              </p:cNvGrpSpPr>
              <p:nvPr/>
            </p:nvGrpSpPr>
            <p:grpSpPr>
              <a:xfrm>
                <a:off x="194200" y="1372632"/>
                <a:ext cx="650159" cy="650159"/>
                <a:chOff x="2532046" y="1759130"/>
                <a:chExt cx="3250794" cy="3250794"/>
              </a:xfrm>
            </p:grpSpPr>
            <p:pic>
              <p:nvPicPr>
                <p:cNvPr id="144" name="Picture 19" descr="C:\Documents and Settings\alanshen.UNIFYSQUARE\My Documents\UnifySquare\TechEd\UNC251 Images\computer.png"/>
                <p:cNvPicPr>
                  <a:picLocks noChangeAspect="1" noChangeArrowheads="1"/>
                </p:cNvPicPr>
                <p:nvPr/>
              </p:nvPicPr>
              <p:blipFill>
                <a:blip r:embed="rId13"/>
                <a:srcRect/>
                <a:stretch>
                  <a:fillRect/>
                </a:stretch>
              </p:blipFill>
              <p:spPr bwMode="auto">
                <a:xfrm>
                  <a:off x="2532046" y="1759130"/>
                  <a:ext cx="3250794" cy="3250794"/>
                </a:xfrm>
                <a:prstGeom prst="rect">
                  <a:avLst/>
                </a:prstGeom>
                <a:noFill/>
              </p:spPr>
            </p:pic>
            <p:pic>
              <p:nvPicPr>
                <p:cNvPr id="147" name="Picture 7" descr="C:\Documents and Settings\alanshen.UNIFYSQUARE\My Documents\UnifySquare\TechEd\UNC251 Images\lm_shell.jpg"/>
                <p:cNvPicPr>
                  <a:picLocks noChangeAspect="1" noChangeArrowheads="1"/>
                </p:cNvPicPr>
                <p:nvPr/>
              </p:nvPicPr>
              <p:blipFill>
                <a:blip r:embed="rId14"/>
                <a:srcRect/>
                <a:stretch>
                  <a:fillRect/>
                </a:stretch>
              </p:blipFill>
              <p:spPr bwMode="auto">
                <a:xfrm>
                  <a:off x="2779915" y="2312991"/>
                  <a:ext cx="2800753" cy="1732920"/>
                </a:xfrm>
                <a:prstGeom prst="rect">
                  <a:avLst/>
                </a:prstGeom>
                <a:noFill/>
              </p:spPr>
            </p:pic>
          </p:grpSp>
          <p:pic>
            <p:nvPicPr>
              <p:cNvPr id="156" name="Picture 15" descr="C:\Documents and Settings\alanshen.UNIFYSQUARE\My Documents\UnifySquare\TechEd\UNC251 Images\lm_logo.png"/>
              <p:cNvPicPr>
                <a:picLocks noChangeAspect="1" noChangeArrowheads="1"/>
              </p:cNvPicPr>
              <p:nvPr/>
            </p:nvPicPr>
            <p:blipFill>
              <a:blip r:embed="rId15"/>
              <a:srcRect/>
              <a:stretch>
                <a:fillRect/>
              </a:stretch>
            </p:blipFill>
            <p:spPr bwMode="auto">
              <a:xfrm>
                <a:off x="569682" y="1489710"/>
                <a:ext cx="235744" cy="242888"/>
              </a:xfrm>
              <a:prstGeom prst="rect">
                <a:avLst/>
              </a:prstGeom>
              <a:noFill/>
            </p:spPr>
          </p:pic>
        </p:grpSp>
      </p:grpSp>
      <p:grpSp>
        <p:nvGrpSpPr>
          <p:cNvPr id="8" name="Group 168"/>
          <p:cNvGrpSpPr/>
          <p:nvPr/>
        </p:nvGrpSpPr>
        <p:grpSpPr>
          <a:xfrm>
            <a:off x="5799108" y="1344351"/>
            <a:ext cx="1019831" cy="816294"/>
            <a:chOff x="5939614" y="1344351"/>
            <a:chExt cx="1019831" cy="816294"/>
          </a:xfrm>
        </p:grpSpPr>
        <p:sp>
          <p:nvSpPr>
            <p:cNvPr id="221" name="TextBox 220"/>
            <p:cNvSpPr txBox="1"/>
            <p:nvPr/>
          </p:nvSpPr>
          <p:spPr bwMode="auto">
            <a:xfrm>
              <a:off x="5939614" y="1914424"/>
              <a:ext cx="1019831"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Communicator</a:t>
              </a:r>
              <a:endParaRPr lang="en-US" sz="1000" dirty="0">
                <a:effectLst>
                  <a:outerShdw blurRad="38100" dist="38100" dir="2700000" algn="tl">
                    <a:srgbClr val="000000">
                      <a:alpha val="43137"/>
                    </a:srgbClr>
                  </a:outerShdw>
                </a:effectLst>
                <a:latin typeface="Segoe" pitchFamily="34" charset="0"/>
              </a:endParaRPr>
            </a:p>
          </p:txBody>
        </p:sp>
        <p:grpSp>
          <p:nvGrpSpPr>
            <p:cNvPr id="9" name="Group 160"/>
            <p:cNvGrpSpPr/>
            <p:nvPr/>
          </p:nvGrpSpPr>
          <p:grpSpPr>
            <a:xfrm>
              <a:off x="6124450" y="1344351"/>
              <a:ext cx="650159" cy="650159"/>
              <a:chOff x="1278281" y="1174669"/>
              <a:chExt cx="650159" cy="650159"/>
            </a:xfrm>
          </p:grpSpPr>
          <p:grpSp>
            <p:nvGrpSpPr>
              <p:cNvPr id="10" name="Group 157"/>
              <p:cNvGrpSpPr>
                <a:grpSpLocks noChangeAspect="1"/>
              </p:cNvGrpSpPr>
              <p:nvPr/>
            </p:nvGrpSpPr>
            <p:grpSpPr>
              <a:xfrm>
                <a:off x="1278281" y="1174669"/>
                <a:ext cx="650159" cy="650159"/>
                <a:chOff x="5718305" y="920144"/>
                <a:chExt cx="3250794" cy="3250794"/>
              </a:xfrm>
            </p:grpSpPr>
            <p:pic>
              <p:nvPicPr>
                <p:cNvPr id="148" name="Picture 19" descr="C:\Documents and Settings\alanshen.UNIFYSQUARE\My Documents\UnifySquare\TechEd\UNC251 Images\computer.png"/>
                <p:cNvPicPr>
                  <a:picLocks noChangeAspect="1" noChangeArrowheads="1"/>
                </p:cNvPicPr>
                <p:nvPr/>
              </p:nvPicPr>
              <p:blipFill>
                <a:blip r:embed="rId13"/>
                <a:srcRect/>
                <a:stretch>
                  <a:fillRect/>
                </a:stretch>
              </p:blipFill>
              <p:spPr bwMode="auto">
                <a:xfrm>
                  <a:off x="5718305" y="920144"/>
                  <a:ext cx="3250794" cy="3250794"/>
                </a:xfrm>
                <a:prstGeom prst="rect">
                  <a:avLst/>
                </a:prstGeom>
                <a:noFill/>
              </p:spPr>
            </p:pic>
            <p:pic>
              <p:nvPicPr>
                <p:cNvPr id="149" name="Picture 2" descr="C:\Documents and Settings\alanshen.UNIFYSQUARE\My Documents\UnifySquare\TechEd\UNC251 Images\communicator_groups.png"/>
                <p:cNvPicPr>
                  <a:picLocks noChangeAspect="1" noChangeArrowheads="1"/>
                </p:cNvPicPr>
                <p:nvPr/>
              </p:nvPicPr>
              <p:blipFill>
                <a:blip r:embed="rId16"/>
                <a:srcRect/>
                <a:stretch>
                  <a:fillRect/>
                </a:stretch>
              </p:blipFill>
              <p:spPr bwMode="auto">
                <a:xfrm>
                  <a:off x="6047610" y="1439379"/>
                  <a:ext cx="1358490" cy="1763424"/>
                </a:xfrm>
                <a:prstGeom prst="rect">
                  <a:avLst/>
                </a:prstGeom>
                <a:noFill/>
              </p:spPr>
            </p:pic>
          </p:grpSp>
          <p:pic>
            <p:nvPicPr>
              <p:cNvPr id="159" name="Picture 14" descr="C:\Documents and Settings\alanshen.UNIFYSQUARE\My Documents\UnifySquare\TechEd\UNC251 Images\oc_logo.PNG"/>
              <p:cNvPicPr>
                <a:picLocks noChangeAspect="1" noChangeArrowheads="1"/>
              </p:cNvPicPr>
              <p:nvPr/>
            </p:nvPicPr>
            <p:blipFill>
              <a:blip r:embed="rId12"/>
              <a:srcRect/>
              <a:stretch>
                <a:fillRect/>
              </a:stretch>
            </p:blipFill>
            <p:spPr bwMode="auto">
              <a:xfrm>
                <a:off x="1641162" y="1297157"/>
                <a:ext cx="242888" cy="250031"/>
              </a:xfrm>
              <a:prstGeom prst="rect">
                <a:avLst/>
              </a:prstGeom>
              <a:noFill/>
            </p:spPr>
          </p:pic>
        </p:grpSp>
      </p:grpSp>
      <p:grpSp>
        <p:nvGrpSpPr>
          <p:cNvPr id="11" name="Group 162"/>
          <p:cNvGrpSpPr/>
          <p:nvPr/>
        </p:nvGrpSpPr>
        <p:grpSpPr>
          <a:xfrm>
            <a:off x="292231" y="2026377"/>
            <a:ext cx="650159" cy="650159"/>
            <a:chOff x="194200" y="1372632"/>
            <a:chExt cx="650159" cy="650159"/>
          </a:xfrm>
        </p:grpSpPr>
        <p:grpSp>
          <p:nvGrpSpPr>
            <p:cNvPr id="12" name="Group 163"/>
            <p:cNvGrpSpPr>
              <a:grpSpLocks noChangeAspect="1"/>
            </p:cNvGrpSpPr>
            <p:nvPr/>
          </p:nvGrpSpPr>
          <p:grpSpPr>
            <a:xfrm>
              <a:off x="194200" y="1372632"/>
              <a:ext cx="650159" cy="650159"/>
              <a:chOff x="2532046" y="1759130"/>
              <a:chExt cx="3250794" cy="3250794"/>
            </a:xfrm>
          </p:grpSpPr>
          <p:pic>
            <p:nvPicPr>
              <p:cNvPr id="167" name="Picture 19" descr="C:\Documents and Settings\alanshen.UNIFYSQUARE\My Documents\UnifySquare\TechEd\UNC251 Images\computer.png"/>
              <p:cNvPicPr>
                <a:picLocks noChangeAspect="1" noChangeArrowheads="1"/>
              </p:cNvPicPr>
              <p:nvPr/>
            </p:nvPicPr>
            <p:blipFill>
              <a:blip r:embed="rId13"/>
              <a:srcRect/>
              <a:stretch>
                <a:fillRect/>
              </a:stretch>
            </p:blipFill>
            <p:spPr bwMode="auto">
              <a:xfrm>
                <a:off x="2532046" y="1759130"/>
                <a:ext cx="3250794" cy="3250794"/>
              </a:xfrm>
              <a:prstGeom prst="rect">
                <a:avLst/>
              </a:prstGeom>
              <a:noFill/>
            </p:spPr>
          </p:pic>
          <p:pic>
            <p:nvPicPr>
              <p:cNvPr id="168" name="Picture 7" descr="C:\Documents and Settings\alanshen.UNIFYSQUARE\My Documents\UnifySquare\TechEd\UNC251 Images\lm_shell.jpg"/>
              <p:cNvPicPr>
                <a:picLocks noChangeAspect="1" noChangeArrowheads="1"/>
              </p:cNvPicPr>
              <p:nvPr/>
            </p:nvPicPr>
            <p:blipFill>
              <a:blip r:embed="rId14"/>
              <a:srcRect/>
              <a:stretch>
                <a:fillRect/>
              </a:stretch>
            </p:blipFill>
            <p:spPr bwMode="auto">
              <a:xfrm>
                <a:off x="2779915" y="2312991"/>
                <a:ext cx="2800753" cy="1732920"/>
              </a:xfrm>
              <a:prstGeom prst="rect">
                <a:avLst/>
              </a:prstGeom>
              <a:noFill/>
            </p:spPr>
          </p:pic>
        </p:grpSp>
        <p:pic>
          <p:nvPicPr>
            <p:cNvPr id="166" name="Picture 15" descr="C:\Documents and Settings\alanshen.UNIFYSQUARE\My Documents\UnifySquare\TechEd\UNC251 Images\lm_logo.png"/>
            <p:cNvPicPr>
              <a:picLocks noChangeAspect="1" noChangeArrowheads="1"/>
            </p:cNvPicPr>
            <p:nvPr/>
          </p:nvPicPr>
          <p:blipFill>
            <a:blip r:embed="rId15"/>
            <a:srcRect/>
            <a:stretch>
              <a:fillRect/>
            </a:stretch>
          </p:blipFill>
          <p:spPr bwMode="auto">
            <a:xfrm>
              <a:off x="569682" y="1489710"/>
              <a:ext cx="235744" cy="242888"/>
            </a:xfrm>
            <a:prstGeom prst="rect">
              <a:avLst/>
            </a:prstGeom>
            <a:noFill/>
          </p:spPr>
        </p:pic>
      </p:grpSp>
      <p:grpSp>
        <p:nvGrpSpPr>
          <p:cNvPr id="13" name="Group 168"/>
          <p:cNvGrpSpPr/>
          <p:nvPr/>
        </p:nvGrpSpPr>
        <p:grpSpPr>
          <a:xfrm>
            <a:off x="1121789" y="2026377"/>
            <a:ext cx="650159" cy="650159"/>
            <a:chOff x="1278281" y="1174669"/>
            <a:chExt cx="650159" cy="650159"/>
          </a:xfrm>
        </p:grpSpPr>
        <p:grpSp>
          <p:nvGrpSpPr>
            <p:cNvPr id="14" name="Group 169"/>
            <p:cNvGrpSpPr>
              <a:grpSpLocks noChangeAspect="1"/>
            </p:cNvGrpSpPr>
            <p:nvPr/>
          </p:nvGrpSpPr>
          <p:grpSpPr>
            <a:xfrm>
              <a:off x="1278281" y="1174669"/>
              <a:ext cx="650159" cy="650159"/>
              <a:chOff x="5718305" y="920144"/>
              <a:chExt cx="3250794" cy="3250794"/>
            </a:xfrm>
          </p:grpSpPr>
          <p:pic>
            <p:nvPicPr>
              <p:cNvPr id="177" name="Picture 19" descr="C:\Documents and Settings\alanshen.UNIFYSQUARE\My Documents\UnifySquare\TechEd\UNC251 Images\computer.png"/>
              <p:cNvPicPr>
                <a:picLocks noChangeAspect="1" noChangeArrowheads="1"/>
              </p:cNvPicPr>
              <p:nvPr/>
            </p:nvPicPr>
            <p:blipFill>
              <a:blip r:embed="rId13"/>
              <a:srcRect/>
              <a:stretch>
                <a:fillRect/>
              </a:stretch>
            </p:blipFill>
            <p:spPr bwMode="auto">
              <a:xfrm>
                <a:off x="5718305" y="920144"/>
                <a:ext cx="3250794" cy="3250794"/>
              </a:xfrm>
              <a:prstGeom prst="rect">
                <a:avLst/>
              </a:prstGeom>
              <a:noFill/>
            </p:spPr>
          </p:pic>
          <p:pic>
            <p:nvPicPr>
              <p:cNvPr id="178" name="Picture 2" descr="C:\Documents and Settings\alanshen.UNIFYSQUARE\My Documents\UnifySquare\TechEd\UNC251 Images\communicator_groups.png"/>
              <p:cNvPicPr>
                <a:picLocks noChangeAspect="1" noChangeArrowheads="1"/>
              </p:cNvPicPr>
              <p:nvPr/>
            </p:nvPicPr>
            <p:blipFill>
              <a:blip r:embed="rId16"/>
              <a:srcRect/>
              <a:stretch>
                <a:fillRect/>
              </a:stretch>
            </p:blipFill>
            <p:spPr bwMode="auto">
              <a:xfrm>
                <a:off x="6047610" y="1439379"/>
                <a:ext cx="1358490" cy="1763424"/>
              </a:xfrm>
              <a:prstGeom prst="rect">
                <a:avLst/>
              </a:prstGeom>
              <a:noFill/>
            </p:spPr>
          </p:pic>
        </p:grpSp>
        <p:pic>
          <p:nvPicPr>
            <p:cNvPr id="175" name="Picture 14" descr="C:\Documents and Settings\alanshen.UNIFYSQUARE\My Documents\UnifySquare\TechEd\UNC251 Images\oc_logo.PNG"/>
            <p:cNvPicPr>
              <a:picLocks noChangeAspect="1" noChangeArrowheads="1"/>
            </p:cNvPicPr>
            <p:nvPr/>
          </p:nvPicPr>
          <p:blipFill>
            <a:blip r:embed="rId12"/>
            <a:srcRect/>
            <a:stretch>
              <a:fillRect/>
            </a:stretch>
          </p:blipFill>
          <p:spPr bwMode="auto">
            <a:xfrm>
              <a:off x="1641162" y="1297157"/>
              <a:ext cx="242888" cy="250031"/>
            </a:xfrm>
            <a:prstGeom prst="rect">
              <a:avLst/>
            </a:prstGeom>
            <a:noFill/>
          </p:spPr>
        </p:pic>
      </p:grpSp>
      <p:grpSp>
        <p:nvGrpSpPr>
          <p:cNvPr id="15" name="Group 178"/>
          <p:cNvGrpSpPr/>
          <p:nvPr/>
        </p:nvGrpSpPr>
        <p:grpSpPr>
          <a:xfrm>
            <a:off x="292231" y="3899006"/>
            <a:ext cx="650159" cy="650159"/>
            <a:chOff x="194200" y="1372632"/>
            <a:chExt cx="650159" cy="650159"/>
          </a:xfrm>
        </p:grpSpPr>
        <p:grpSp>
          <p:nvGrpSpPr>
            <p:cNvPr id="16" name="Group 179"/>
            <p:cNvGrpSpPr>
              <a:grpSpLocks noChangeAspect="1"/>
            </p:cNvGrpSpPr>
            <p:nvPr/>
          </p:nvGrpSpPr>
          <p:grpSpPr>
            <a:xfrm>
              <a:off x="194200" y="1372632"/>
              <a:ext cx="650159" cy="650159"/>
              <a:chOff x="2532046" y="1759130"/>
              <a:chExt cx="3250794" cy="3250794"/>
            </a:xfrm>
          </p:grpSpPr>
          <p:pic>
            <p:nvPicPr>
              <p:cNvPr id="182" name="Picture 19" descr="C:\Documents and Settings\alanshen.UNIFYSQUARE\My Documents\UnifySquare\TechEd\UNC251 Images\computer.png"/>
              <p:cNvPicPr>
                <a:picLocks noChangeAspect="1" noChangeArrowheads="1"/>
              </p:cNvPicPr>
              <p:nvPr/>
            </p:nvPicPr>
            <p:blipFill>
              <a:blip r:embed="rId13"/>
              <a:srcRect/>
              <a:stretch>
                <a:fillRect/>
              </a:stretch>
            </p:blipFill>
            <p:spPr bwMode="auto">
              <a:xfrm>
                <a:off x="2532046" y="1759130"/>
                <a:ext cx="3250794" cy="3250794"/>
              </a:xfrm>
              <a:prstGeom prst="rect">
                <a:avLst/>
              </a:prstGeom>
              <a:noFill/>
            </p:spPr>
          </p:pic>
          <p:pic>
            <p:nvPicPr>
              <p:cNvPr id="183" name="Picture 7" descr="C:\Documents and Settings\alanshen.UNIFYSQUARE\My Documents\UnifySquare\TechEd\UNC251 Images\lm_shell.jpg"/>
              <p:cNvPicPr>
                <a:picLocks noChangeAspect="1" noChangeArrowheads="1"/>
              </p:cNvPicPr>
              <p:nvPr/>
            </p:nvPicPr>
            <p:blipFill>
              <a:blip r:embed="rId14"/>
              <a:srcRect/>
              <a:stretch>
                <a:fillRect/>
              </a:stretch>
            </p:blipFill>
            <p:spPr bwMode="auto">
              <a:xfrm>
                <a:off x="2779915" y="2312991"/>
                <a:ext cx="2800753" cy="1732920"/>
              </a:xfrm>
              <a:prstGeom prst="rect">
                <a:avLst/>
              </a:prstGeom>
              <a:noFill/>
            </p:spPr>
          </p:pic>
        </p:grpSp>
        <p:pic>
          <p:nvPicPr>
            <p:cNvPr id="181" name="Picture 15" descr="C:\Documents and Settings\alanshen.UNIFYSQUARE\My Documents\UnifySquare\TechEd\UNC251 Images\lm_logo.png"/>
            <p:cNvPicPr>
              <a:picLocks noChangeAspect="1" noChangeArrowheads="1"/>
            </p:cNvPicPr>
            <p:nvPr/>
          </p:nvPicPr>
          <p:blipFill>
            <a:blip r:embed="rId15"/>
            <a:srcRect/>
            <a:stretch>
              <a:fillRect/>
            </a:stretch>
          </p:blipFill>
          <p:spPr bwMode="auto">
            <a:xfrm>
              <a:off x="569682" y="1489710"/>
              <a:ext cx="235744" cy="242888"/>
            </a:xfrm>
            <a:prstGeom prst="rect">
              <a:avLst/>
            </a:prstGeom>
            <a:noFill/>
          </p:spPr>
        </p:pic>
      </p:grpSp>
      <p:grpSp>
        <p:nvGrpSpPr>
          <p:cNvPr id="17" name="Group 183"/>
          <p:cNvGrpSpPr/>
          <p:nvPr/>
        </p:nvGrpSpPr>
        <p:grpSpPr>
          <a:xfrm>
            <a:off x="1121789" y="3899006"/>
            <a:ext cx="650159" cy="650159"/>
            <a:chOff x="1278281" y="1174669"/>
            <a:chExt cx="650159" cy="650159"/>
          </a:xfrm>
        </p:grpSpPr>
        <p:grpSp>
          <p:nvGrpSpPr>
            <p:cNvPr id="18" name="Group 184"/>
            <p:cNvGrpSpPr>
              <a:grpSpLocks noChangeAspect="1"/>
            </p:cNvGrpSpPr>
            <p:nvPr/>
          </p:nvGrpSpPr>
          <p:grpSpPr>
            <a:xfrm>
              <a:off x="1278281" y="1174669"/>
              <a:ext cx="650159" cy="650159"/>
              <a:chOff x="5718305" y="920144"/>
              <a:chExt cx="3250794" cy="3250794"/>
            </a:xfrm>
          </p:grpSpPr>
          <p:pic>
            <p:nvPicPr>
              <p:cNvPr id="187" name="Picture 19" descr="C:\Documents and Settings\alanshen.UNIFYSQUARE\My Documents\UnifySquare\TechEd\UNC251 Images\computer.png"/>
              <p:cNvPicPr>
                <a:picLocks noChangeAspect="1" noChangeArrowheads="1"/>
              </p:cNvPicPr>
              <p:nvPr/>
            </p:nvPicPr>
            <p:blipFill>
              <a:blip r:embed="rId13"/>
              <a:srcRect/>
              <a:stretch>
                <a:fillRect/>
              </a:stretch>
            </p:blipFill>
            <p:spPr bwMode="auto">
              <a:xfrm>
                <a:off x="5718305" y="920144"/>
                <a:ext cx="3250794" cy="3250794"/>
              </a:xfrm>
              <a:prstGeom prst="rect">
                <a:avLst/>
              </a:prstGeom>
              <a:noFill/>
            </p:spPr>
          </p:pic>
          <p:pic>
            <p:nvPicPr>
              <p:cNvPr id="189" name="Picture 2" descr="C:\Documents and Settings\alanshen.UNIFYSQUARE\My Documents\UnifySquare\TechEd\UNC251 Images\communicator_groups.png"/>
              <p:cNvPicPr>
                <a:picLocks noChangeAspect="1" noChangeArrowheads="1"/>
              </p:cNvPicPr>
              <p:nvPr/>
            </p:nvPicPr>
            <p:blipFill>
              <a:blip r:embed="rId16"/>
              <a:srcRect/>
              <a:stretch>
                <a:fillRect/>
              </a:stretch>
            </p:blipFill>
            <p:spPr bwMode="auto">
              <a:xfrm>
                <a:off x="6047610" y="1439379"/>
                <a:ext cx="1358490" cy="1763424"/>
              </a:xfrm>
              <a:prstGeom prst="rect">
                <a:avLst/>
              </a:prstGeom>
              <a:noFill/>
            </p:spPr>
          </p:pic>
        </p:grpSp>
        <p:pic>
          <p:nvPicPr>
            <p:cNvPr id="186" name="Picture 14" descr="C:\Documents and Settings\alanshen.UNIFYSQUARE\My Documents\UnifySquare\TechEd\UNC251 Images\oc_logo.PNG"/>
            <p:cNvPicPr>
              <a:picLocks noChangeAspect="1" noChangeArrowheads="1"/>
            </p:cNvPicPr>
            <p:nvPr/>
          </p:nvPicPr>
          <p:blipFill>
            <a:blip r:embed="rId12"/>
            <a:srcRect/>
            <a:stretch>
              <a:fillRect/>
            </a:stretch>
          </p:blipFill>
          <p:spPr bwMode="auto">
            <a:xfrm>
              <a:off x="1641162" y="1297157"/>
              <a:ext cx="242888" cy="250031"/>
            </a:xfrm>
            <a:prstGeom prst="rect">
              <a:avLst/>
            </a:prstGeom>
            <a:noFill/>
          </p:spPr>
        </p:pic>
      </p:grpSp>
      <p:grpSp>
        <p:nvGrpSpPr>
          <p:cNvPr id="19" name="Group 203"/>
          <p:cNvGrpSpPr/>
          <p:nvPr/>
        </p:nvGrpSpPr>
        <p:grpSpPr>
          <a:xfrm>
            <a:off x="928556" y="1003758"/>
            <a:ext cx="650240" cy="650240"/>
            <a:chOff x="5189472" y="994331"/>
            <a:chExt cx="650240" cy="650240"/>
          </a:xfrm>
        </p:grpSpPr>
        <p:grpSp>
          <p:nvGrpSpPr>
            <p:cNvPr id="20" name="Group 202"/>
            <p:cNvGrpSpPr>
              <a:grpSpLocks noChangeAspect="1"/>
            </p:cNvGrpSpPr>
            <p:nvPr/>
          </p:nvGrpSpPr>
          <p:grpSpPr>
            <a:xfrm>
              <a:off x="5189472" y="994331"/>
              <a:ext cx="650240" cy="650240"/>
              <a:chOff x="5189472" y="994331"/>
              <a:chExt cx="3251200" cy="3251200"/>
            </a:xfrm>
          </p:grpSpPr>
          <p:pic>
            <p:nvPicPr>
              <p:cNvPr id="1045" name="Picture 21" descr="C:\Documents and Settings\alanshen.UNIFYSQUARE\My Documents\UnifySquare\TechEd\UNC251 Images\computer_dark_green_256.png"/>
              <p:cNvPicPr>
                <a:picLocks noChangeAspect="1" noChangeArrowheads="1"/>
              </p:cNvPicPr>
              <p:nvPr/>
            </p:nvPicPr>
            <p:blipFill>
              <a:blip r:embed="rId17"/>
              <a:srcRect/>
              <a:stretch>
                <a:fillRect/>
              </a:stretch>
            </p:blipFill>
            <p:spPr bwMode="auto">
              <a:xfrm>
                <a:off x="5189472" y="994331"/>
                <a:ext cx="3251200" cy="3251200"/>
              </a:xfrm>
              <a:prstGeom prst="rect">
                <a:avLst/>
              </a:prstGeom>
              <a:noFill/>
            </p:spPr>
          </p:pic>
          <p:pic>
            <p:nvPicPr>
              <p:cNvPr id="202" name="Picture 11" descr="C:\Documents and Settings\alanshen.UNIFYSQUARE\My Documents\UnifySquare\TechEd\UNC251 Images\cwa2.JPG"/>
              <p:cNvPicPr>
                <a:picLocks noChangeAspect="1" noChangeArrowheads="1"/>
              </p:cNvPicPr>
              <p:nvPr/>
            </p:nvPicPr>
            <p:blipFill>
              <a:blip r:embed="rId18"/>
              <a:srcRect/>
              <a:stretch>
                <a:fillRect/>
              </a:stretch>
            </p:blipFill>
            <p:spPr bwMode="auto">
              <a:xfrm>
                <a:off x="5378232" y="1515981"/>
                <a:ext cx="1229955" cy="1761295"/>
              </a:xfrm>
              <a:prstGeom prst="rect">
                <a:avLst/>
              </a:prstGeom>
              <a:noFill/>
            </p:spPr>
          </p:pic>
        </p:grpSp>
        <p:pic>
          <p:nvPicPr>
            <p:cNvPr id="1040" name="Picture 16" descr="C:\Documents and Settings\alanshen.UNIFYSQUARE\My Documents\UnifySquare\TechEd\UNC251 Images\logo_cwa.png"/>
            <p:cNvPicPr>
              <a:picLocks noChangeAspect="1" noChangeArrowheads="1"/>
            </p:cNvPicPr>
            <p:nvPr/>
          </p:nvPicPr>
          <p:blipFill>
            <a:blip r:embed="rId19"/>
            <a:srcRect/>
            <a:stretch>
              <a:fillRect/>
            </a:stretch>
          </p:blipFill>
          <p:spPr bwMode="auto">
            <a:xfrm>
              <a:off x="5467236" y="1103666"/>
              <a:ext cx="342900" cy="342900"/>
            </a:xfrm>
            <a:prstGeom prst="rect">
              <a:avLst/>
            </a:prstGeom>
            <a:noFill/>
          </p:spPr>
        </p:pic>
      </p:grpSp>
      <p:pic>
        <p:nvPicPr>
          <p:cNvPr id="129" name="Picture 9" descr="C:\Documents and Settings\alanshen.UNIFYSQUARE\My Documents\UnifySquare\TechEd\UNC251 Images\tanjay.png"/>
          <p:cNvPicPr>
            <a:picLocks noChangeAspect="1" noChangeArrowheads="1"/>
          </p:cNvPicPr>
          <p:nvPr/>
        </p:nvPicPr>
        <p:blipFill>
          <a:blip r:embed="rId10"/>
          <a:stretch>
            <a:fillRect/>
          </a:stretch>
        </p:blipFill>
        <p:spPr bwMode="auto">
          <a:xfrm>
            <a:off x="295805" y="1448661"/>
            <a:ext cx="630926" cy="516773"/>
          </a:xfrm>
          <a:prstGeom prst="rect">
            <a:avLst/>
          </a:prstGeom>
          <a:noFill/>
          <a:ln>
            <a:noFill/>
          </a:ln>
        </p:spPr>
      </p:pic>
      <p:pic>
        <p:nvPicPr>
          <p:cNvPr id="133" name="Picture 9" descr="C:\Documents and Settings\alanshen.UNIFYSQUARE\My Documents\UnifySquare\TechEd\UNC251 Images\tanjay.png"/>
          <p:cNvPicPr>
            <a:picLocks noChangeAspect="1" noChangeArrowheads="1"/>
          </p:cNvPicPr>
          <p:nvPr/>
        </p:nvPicPr>
        <p:blipFill>
          <a:blip r:embed="rId10"/>
          <a:stretch>
            <a:fillRect/>
          </a:stretch>
        </p:blipFill>
        <p:spPr bwMode="auto">
          <a:xfrm>
            <a:off x="253763" y="3382564"/>
            <a:ext cx="630926" cy="516773"/>
          </a:xfrm>
          <a:prstGeom prst="rect">
            <a:avLst/>
          </a:prstGeom>
          <a:noFill/>
          <a:ln>
            <a:noFill/>
          </a:ln>
        </p:spPr>
      </p:pic>
      <p:sp>
        <p:nvSpPr>
          <p:cNvPr id="136" name="Rounded Rectangle 135"/>
          <p:cNvSpPr/>
          <p:nvPr/>
        </p:nvSpPr>
        <p:spPr bwMode="auto">
          <a:xfrm>
            <a:off x="6252382" y="4912963"/>
            <a:ext cx="849675" cy="173644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0"/>
          <a:lstStyle/>
          <a:p>
            <a:pPr algn="ctr" defTabSz="914099">
              <a:lnSpc>
                <a:spcPct val="90000"/>
              </a:lnSpc>
              <a:defRPr/>
            </a:pPr>
            <a:r>
              <a:rPr lang="en-US" sz="1200" dirty="0" smtClean="0">
                <a:solidFill>
                  <a:schemeClr val="bg1"/>
                </a:solidFill>
                <a:effectLst>
                  <a:outerShdw blurRad="38100" dist="38100" dir="2700000" algn="tl">
                    <a:srgbClr val="000000">
                      <a:alpha val="43137"/>
                    </a:srgbClr>
                  </a:outerShdw>
                </a:effectLst>
              </a:rPr>
              <a:t>App Share</a:t>
            </a:r>
          </a:p>
          <a:p>
            <a:pPr algn="ctr" defTabSz="914099">
              <a:lnSpc>
                <a:spcPct val="90000"/>
              </a:lnSpc>
              <a:defRPr/>
            </a:pPr>
            <a:r>
              <a:rPr lang="en-US" sz="1200" dirty="0" smtClean="0">
                <a:solidFill>
                  <a:schemeClr val="bg1"/>
                </a:solidFill>
                <a:effectLst>
                  <a:outerShdw blurRad="38100" dist="38100" dir="2700000" algn="tl">
                    <a:srgbClr val="000000">
                      <a:alpha val="43137"/>
                    </a:srgbClr>
                  </a:outerShdw>
                </a:effectLst>
              </a:rPr>
              <a:t>MCU</a:t>
            </a:r>
            <a:endParaRPr lang="en-US" sz="1200" dirty="0">
              <a:solidFill>
                <a:schemeClr val="bg1"/>
              </a:solidFill>
              <a:effectLst>
                <a:outerShdw blurRad="38100" dist="38100" dir="2700000" algn="tl">
                  <a:srgbClr val="000000">
                    <a:alpha val="43137"/>
                  </a:srgbClr>
                </a:outerShdw>
              </a:effectLst>
            </a:endParaRPr>
          </a:p>
        </p:txBody>
      </p:sp>
      <p:sp>
        <p:nvSpPr>
          <p:cNvPr id="137" name="TextBox 136"/>
          <p:cNvSpPr txBox="1"/>
          <p:nvPr/>
        </p:nvSpPr>
        <p:spPr bwMode="auto">
          <a:xfrm>
            <a:off x="6345463" y="6229446"/>
            <a:ext cx="652743"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Desktop</a:t>
            </a:r>
          </a:p>
          <a:p>
            <a:pPr algn="ctr">
              <a:defRPr/>
            </a:pPr>
            <a:r>
              <a:rPr lang="en-US" sz="1000" dirty="0" smtClean="0">
                <a:effectLst>
                  <a:outerShdw blurRad="38100" dist="38100" dir="2700000" algn="tl">
                    <a:srgbClr val="000000">
                      <a:alpha val="43137"/>
                    </a:srgbClr>
                  </a:outerShdw>
                </a:effectLst>
                <a:latin typeface="Segoe" pitchFamily="34" charset="0"/>
              </a:rPr>
              <a:t>Sharing</a:t>
            </a:r>
            <a:endParaRPr lang="en-US" sz="1000" dirty="0">
              <a:effectLst>
                <a:outerShdw blurRad="38100" dist="38100" dir="2700000" algn="tl">
                  <a:srgbClr val="000000">
                    <a:alpha val="43137"/>
                  </a:srgbClr>
                </a:outerShdw>
              </a:effectLst>
              <a:latin typeface="Segoe" pitchFamily="34" charset="0"/>
            </a:endParaRPr>
          </a:p>
        </p:txBody>
      </p:sp>
      <p:grpSp>
        <p:nvGrpSpPr>
          <p:cNvPr id="21" name="Group 244"/>
          <p:cNvGrpSpPr/>
          <p:nvPr/>
        </p:nvGrpSpPr>
        <p:grpSpPr>
          <a:xfrm>
            <a:off x="4515431" y="5435675"/>
            <a:ext cx="586856" cy="944563"/>
            <a:chOff x="4515431" y="5435675"/>
            <a:chExt cx="586856" cy="944563"/>
          </a:xfrm>
        </p:grpSpPr>
        <p:pic>
          <p:nvPicPr>
            <p:cNvPr id="143" name="Picture 25" descr="C:\Documents and Settings\alanshen.UNIFYSQUARE\My Documents\UnifySquare\TechEd\UNC251 Images\computer_plain.png"/>
            <p:cNvPicPr>
              <a:picLocks noChangeAspect="1" noChangeArrowheads="1"/>
            </p:cNvPicPr>
            <p:nvPr/>
          </p:nvPicPr>
          <p:blipFill>
            <a:blip r:embed="rId6"/>
            <a:srcRect/>
            <a:stretch>
              <a:fillRect/>
            </a:stretch>
          </p:blipFill>
          <p:spPr bwMode="auto">
            <a:xfrm>
              <a:off x="4515431" y="5435675"/>
              <a:ext cx="530225" cy="944563"/>
            </a:xfrm>
            <a:prstGeom prst="rect">
              <a:avLst/>
            </a:prstGeom>
            <a:noFill/>
          </p:spPr>
        </p:pic>
        <p:pic>
          <p:nvPicPr>
            <p:cNvPr id="4099" name="Picture 3" descr="C:\Users\alanshen\AppData\Local\Microsoft\Windows\Temporary Internet Files\Content.IE5\VMHUQO7L\MCj03984750000[1].wmf"/>
            <p:cNvPicPr>
              <a:picLocks noChangeAspect="1" noChangeArrowheads="1"/>
            </p:cNvPicPr>
            <p:nvPr/>
          </p:nvPicPr>
          <p:blipFill>
            <a:blip r:embed="rId20"/>
            <a:srcRect/>
            <a:stretch>
              <a:fillRect/>
            </a:stretch>
          </p:blipFill>
          <p:spPr bwMode="auto">
            <a:xfrm>
              <a:off x="4865215" y="5949738"/>
              <a:ext cx="237072" cy="261552"/>
            </a:xfrm>
            <a:prstGeom prst="rect">
              <a:avLst/>
            </a:prstGeom>
            <a:noFill/>
          </p:spPr>
        </p:pic>
        <p:pic>
          <p:nvPicPr>
            <p:cNvPr id="4100" name="Picture 4" descr="C:\Users\alanshen\AppData\Local\Microsoft\Windows\Temporary Internet Files\Content.IE5\TF2ITYLP\MCj04247940000[1].wmf"/>
            <p:cNvPicPr>
              <a:picLocks noChangeAspect="1" noChangeArrowheads="1"/>
            </p:cNvPicPr>
            <p:nvPr/>
          </p:nvPicPr>
          <p:blipFill>
            <a:blip r:embed="rId21"/>
            <a:srcRect/>
            <a:stretch>
              <a:fillRect/>
            </a:stretch>
          </p:blipFill>
          <p:spPr bwMode="auto">
            <a:xfrm>
              <a:off x="4846250" y="5685405"/>
              <a:ext cx="242217" cy="256138"/>
            </a:xfrm>
            <a:prstGeom prst="rect">
              <a:avLst/>
            </a:prstGeom>
            <a:noFill/>
          </p:spPr>
        </p:pic>
      </p:grpSp>
      <p:grpSp>
        <p:nvGrpSpPr>
          <p:cNvPr id="22" name="Group 252"/>
          <p:cNvGrpSpPr/>
          <p:nvPr/>
        </p:nvGrpSpPr>
        <p:grpSpPr>
          <a:xfrm>
            <a:off x="6407156" y="5435675"/>
            <a:ext cx="530225" cy="944563"/>
            <a:chOff x="6407156" y="5435675"/>
            <a:chExt cx="530225" cy="944563"/>
          </a:xfrm>
        </p:grpSpPr>
        <p:pic>
          <p:nvPicPr>
            <p:cNvPr id="145" name="Picture 25" descr="C:\Documents and Settings\alanshen.UNIFYSQUARE\My Documents\UnifySquare\TechEd\UNC251 Images\computer_plain.png"/>
            <p:cNvPicPr>
              <a:picLocks noChangeAspect="1" noChangeArrowheads="1"/>
            </p:cNvPicPr>
            <p:nvPr/>
          </p:nvPicPr>
          <p:blipFill>
            <a:blip r:embed="rId6"/>
            <a:srcRect/>
            <a:stretch>
              <a:fillRect/>
            </a:stretch>
          </p:blipFill>
          <p:spPr bwMode="auto">
            <a:xfrm>
              <a:off x="6407156" y="5435675"/>
              <a:ext cx="530225" cy="944563"/>
            </a:xfrm>
            <a:prstGeom prst="rect">
              <a:avLst/>
            </a:prstGeom>
            <a:noFill/>
          </p:spPr>
        </p:pic>
        <p:pic>
          <p:nvPicPr>
            <p:cNvPr id="4102" name="Picture 6" descr="C:\Users\alanshen\AppData\Local\Microsoft\Windows\Temporary Internet Files\Content.IE5\B8KJ6GLI\MCj04316420000[1].png"/>
            <p:cNvPicPr>
              <a:picLocks noChangeAspect="1" noChangeArrowheads="1"/>
            </p:cNvPicPr>
            <p:nvPr/>
          </p:nvPicPr>
          <p:blipFill>
            <a:blip r:embed="rId22"/>
            <a:srcRect/>
            <a:stretch>
              <a:fillRect/>
            </a:stretch>
          </p:blipFill>
          <p:spPr bwMode="auto">
            <a:xfrm>
              <a:off x="6657235" y="5972696"/>
              <a:ext cx="268499" cy="268499"/>
            </a:xfrm>
            <a:prstGeom prst="rect">
              <a:avLst/>
            </a:prstGeom>
            <a:noFill/>
          </p:spPr>
        </p:pic>
      </p:grpSp>
      <p:grpSp>
        <p:nvGrpSpPr>
          <p:cNvPr id="23" name="Group 240"/>
          <p:cNvGrpSpPr/>
          <p:nvPr/>
        </p:nvGrpSpPr>
        <p:grpSpPr>
          <a:xfrm>
            <a:off x="5450810" y="5435675"/>
            <a:ext cx="530225" cy="944563"/>
            <a:chOff x="5450810" y="5435675"/>
            <a:chExt cx="530225" cy="944563"/>
          </a:xfrm>
        </p:grpSpPr>
        <p:pic>
          <p:nvPicPr>
            <p:cNvPr id="146" name="Picture 25" descr="C:\Documents and Settings\alanshen.UNIFYSQUARE\My Documents\UnifySquare\TechEd\UNC251 Images\computer_plain.png"/>
            <p:cNvPicPr>
              <a:picLocks noChangeAspect="1" noChangeArrowheads="1"/>
            </p:cNvPicPr>
            <p:nvPr/>
          </p:nvPicPr>
          <p:blipFill>
            <a:blip r:embed="rId6"/>
            <a:srcRect/>
            <a:stretch>
              <a:fillRect/>
            </a:stretch>
          </p:blipFill>
          <p:spPr bwMode="auto">
            <a:xfrm>
              <a:off x="5450810" y="5435675"/>
              <a:ext cx="530225" cy="944563"/>
            </a:xfrm>
            <a:prstGeom prst="rect">
              <a:avLst/>
            </a:prstGeom>
            <a:noFill/>
          </p:spPr>
        </p:pic>
        <p:pic>
          <p:nvPicPr>
            <p:cNvPr id="4103" name="Picture 7" descr="C:\Users\alanshen\Documents\UnifySquare\TechEd\2008\UNC251 Images\lm_logo.png"/>
            <p:cNvPicPr>
              <a:picLocks noChangeAspect="1" noChangeArrowheads="1"/>
            </p:cNvPicPr>
            <p:nvPr/>
          </p:nvPicPr>
          <p:blipFill>
            <a:blip r:embed="rId15"/>
            <a:srcRect/>
            <a:stretch>
              <a:fillRect/>
            </a:stretch>
          </p:blipFill>
          <p:spPr bwMode="auto">
            <a:xfrm>
              <a:off x="5739991" y="5956652"/>
              <a:ext cx="205873" cy="212112"/>
            </a:xfrm>
            <a:prstGeom prst="rect">
              <a:avLst/>
            </a:prstGeom>
            <a:noFill/>
          </p:spPr>
        </p:pic>
      </p:grpSp>
      <p:sp>
        <p:nvSpPr>
          <p:cNvPr id="154" name="TextBox 153"/>
          <p:cNvSpPr txBox="1"/>
          <p:nvPr/>
        </p:nvSpPr>
        <p:spPr bwMode="auto">
          <a:xfrm>
            <a:off x="2484590" y="6381186"/>
            <a:ext cx="595036"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IP PBX</a:t>
            </a:r>
            <a:endParaRPr lang="en-US" sz="1000" dirty="0">
              <a:effectLst>
                <a:outerShdw blurRad="38100" dist="38100" dir="2700000" algn="tl">
                  <a:srgbClr val="000000">
                    <a:alpha val="43137"/>
                  </a:srgbClr>
                </a:outerShdw>
              </a:effectLst>
              <a:latin typeface="Segoe" pitchFamily="34" charset="0"/>
            </a:endParaRPr>
          </a:p>
        </p:txBody>
      </p:sp>
      <p:sp>
        <p:nvSpPr>
          <p:cNvPr id="157" name="TextBox 156"/>
          <p:cNvSpPr txBox="1"/>
          <p:nvPr/>
        </p:nvSpPr>
        <p:spPr bwMode="auto">
          <a:xfrm>
            <a:off x="2277735" y="5743844"/>
            <a:ext cx="463588"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TDM</a:t>
            </a:r>
          </a:p>
          <a:p>
            <a:pPr algn="ctr">
              <a:defRPr/>
            </a:pPr>
            <a:r>
              <a:rPr lang="en-US" sz="1000" dirty="0" smtClean="0">
                <a:effectLst>
                  <a:outerShdw blurRad="38100" dist="38100" dir="2700000" algn="tl">
                    <a:srgbClr val="000000">
                      <a:alpha val="43137"/>
                    </a:srgbClr>
                  </a:outerShdw>
                </a:effectLst>
                <a:latin typeface="Segoe" pitchFamily="34" charset="0"/>
              </a:rPr>
              <a:t>PBX</a:t>
            </a:r>
            <a:endParaRPr lang="en-US" sz="1000" dirty="0">
              <a:effectLst>
                <a:outerShdw blurRad="38100" dist="38100" dir="2700000" algn="tl">
                  <a:srgbClr val="000000">
                    <a:alpha val="43137"/>
                  </a:srgbClr>
                </a:outerShdw>
              </a:effectLst>
              <a:latin typeface="Segoe" pitchFamily="34" charset="0"/>
            </a:endParaRPr>
          </a:p>
        </p:txBody>
      </p:sp>
      <p:sp>
        <p:nvSpPr>
          <p:cNvPr id="158" name="TextBox 157"/>
          <p:cNvSpPr txBox="1"/>
          <p:nvPr/>
        </p:nvSpPr>
        <p:spPr bwMode="auto">
          <a:xfrm>
            <a:off x="2733611" y="5735455"/>
            <a:ext cx="526106"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PSTN</a:t>
            </a:r>
          </a:p>
          <a:p>
            <a:pPr algn="ctr">
              <a:defRPr/>
            </a:pPr>
            <a:r>
              <a:rPr lang="en-US" sz="1000" dirty="0" smtClean="0">
                <a:effectLst>
                  <a:outerShdw blurRad="38100" dist="38100" dir="2700000" algn="tl">
                    <a:srgbClr val="000000">
                      <a:alpha val="43137"/>
                    </a:srgbClr>
                  </a:outerShdw>
                </a:effectLst>
                <a:latin typeface="Segoe" pitchFamily="34" charset="0"/>
              </a:rPr>
              <a:t>GW</a:t>
            </a:r>
            <a:endParaRPr lang="en-US" sz="1000" dirty="0">
              <a:effectLst>
                <a:outerShdw blurRad="38100" dist="38100" dir="2700000" algn="tl">
                  <a:srgbClr val="000000">
                    <a:alpha val="43137"/>
                  </a:srgbClr>
                </a:outerShdw>
              </a:effectLst>
              <a:latin typeface="Segoe" pitchFamily="34" charset="0"/>
            </a:endParaRPr>
          </a:p>
        </p:txBody>
      </p:sp>
      <p:sp>
        <p:nvSpPr>
          <p:cNvPr id="160" name="TextBox 159"/>
          <p:cNvSpPr txBox="1"/>
          <p:nvPr/>
        </p:nvSpPr>
        <p:spPr bwMode="auto">
          <a:xfrm>
            <a:off x="2392311" y="5055725"/>
            <a:ext cx="752129"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SIP Trunk</a:t>
            </a:r>
            <a:endParaRPr lang="en-US" sz="1000" dirty="0">
              <a:effectLst>
                <a:outerShdw blurRad="38100" dist="38100" dir="2700000" algn="tl">
                  <a:srgbClr val="000000">
                    <a:alpha val="43137"/>
                  </a:srgbClr>
                </a:outerShdw>
              </a:effectLst>
              <a:latin typeface="Segoe" pitchFamily="34" charset="0"/>
            </a:endParaRPr>
          </a:p>
        </p:txBody>
      </p:sp>
      <p:cxnSp>
        <p:nvCxnSpPr>
          <p:cNvPr id="161" name="Straight Connector 160"/>
          <p:cNvCxnSpPr/>
          <p:nvPr/>
        </p:nvCxnSpPr>
        <p:spPr bwMode="auto">
          <a:xfrm rot="10800000">
            <a:off x="7834961" y="3604375"/>
            <a:ext cx="168136" cy="28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80" name="Straight Connector 179"/>
          <p:cNvCxnSpPr/>
          <p:nvPr/>
        </p:nvCxnSpPr>
        <p:spPr bwMode="auto">
          <a:xfrm rot="10800000" flipV="1">
            <a:off x="1960505" y="5543080"/>
            <a:ext cx="964735" cy="1"/>
          </a:xfrm>
          <a:prstGeom prst="line">
            <a:avLst/>
          </a:prstGeom>
          <a:solidFill>
            <a:srgbClr val="92D050"/>
          </a:solidFill>
          <a:ln w="19050" cap="rnd" cmpd="sng" algn="ctr">
            <a:solidFill>
              <a:schemeClr val="tx1"/>
            </a:solidFill>
            <a:prstDash val="sysDash"/>
          </a:ln>
          <a:effectLst>
            <a:outerShdw blurRad="39000" dist="25400" dir="5400000">
              <a:srgbClr val="000000">
                <a:alpha val="35000"/>
              </a:srgbClr>
            </a:outerShdw>
          </a:effectLst>
        </p:spPr>
      </p:cxnSp>
      <p:pic>
        <p:nvPicPr>
          <p:cNvPr id="4106" name="Picture 10"/>
          <p:cNvPicPr>
            <a:picLocks noChangeAspect="1" noChangeArrowheads="1"/>
          </p:cNvPicPr>
          <p:nvPr/>
        </p:nvPicPr>
        <p:blipFill>
          <a:blip r:embed="rId23"/>
          <a:srcRect/>
          <a:stretch>
            <a:fillRect/>
          </a:stretch>
        </p:blipFill>
        <p:spPr bwMode="auto">
          <a:xfrm>
            <a:off x="2315859" y="5322381"/>
            <a:ext cx="387340" cy="541524"/>
          </a:xfrm>
          <a:prstGeom prst="rect">
            <a:avLst/>
          </a:prstGeom>
          <a:noFill/>
          <a:ln w="9525">
            <a:noFill/>
            <a:miter lim="800000"/>
            <a:headEnd/>
            <a:tailEnd/>
          </a:ln>
          <a:effectLst/>
        </p:spPr>
      </p:pic>
      <p:cxnSp>
        <p:nvCxnSpPr>
          <p:cNvPr id="200" name="Straight Connector 199"/>
          <p:cNvCxnSpPr/>
          <p:nvPr/>
        </p:nvCxnSpPr>
        <p:spPr bwMode="auto">
          <a:xfrm rot="10800000">
            <a:off x="2785146" y="6249798"/>
            <a:ext cx="624077" cy="107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pic>
        <p:nvPicPr>
          <p:cNvPr id="153" name="Picture 11"/>
          <p:cNvPicPr>
            <a:picLocks noChangeAspect="1" noChangeArrowheads="1"/>
          </p:cNvPicPr>
          <p:nvPr/>
        </p:nvPicPr>
        <p:blipFill>
          <a:blip r:embed="rId24"/>
          <a:srcRect/>
          <a:stretch>
            <a:fillRect/>
          </a:stretch>
        </p:blipFill>
        <p:spPr bwMode="auto">
          <a:xfrm>
            <a:off x="2541865" y="6086135"/>
            <a:ext cx="402671" cy="466460"/>
          </a:xfrm>
          <a:prstGeom prst="rect">
            <a:avLst/>
          </a:prstGeom>
          <a:noFill/>
          <a:ln w="9525">
            <a:noFill/>
            <a:miter lim="800000"/>
            <a:headEnd/>
            <a:tailEnd/>
          </a:ln>
          <a:effectLst/>
        </p:spPr>
      </p:pic>
      <p:cxnSp>
        <p:nvCxnSpPr>
          <p:cNvPr id="203" name="Straight Connector 202"/>
          <p:cNvCxnSpPr/>
          <p:nvPr/>
        </p:nvCxnSpPr>
        <p:spPr bwMode="auto">
          <a:xfrm rot="10800000">
            <a:off x="3017868" y="5545507"/>
            <a:ext cx="410176" cy="975"/>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204" name="Straight Connector 203"/>
          <p:cNvCxnSpPr/>
          <p:nvPr/>
        </p:nvCxnSpPr>
        <p:spPr bwMode="auto">
          <a:xfrm rot="10800000">
            <a:off x="2169528" y="5055276"/>
            <a:ext cx="1255127" cy="6956"/>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pic>
        <p:nvPicPr>
          <p:cNvPr id="4107" name="Picture 11"/>
          <p:cNvPicPr>
            <a:picLocks noChangeAspect="1" noChangeArrowheads="1"/>
          </p:cNvPicPr>
          <p:nvPr/>
        </p:nvPicPr>
        <p:blipFill>
          <a:blip r:embed="rId24"/>
          <a:srcRect/>
          <a:stretch>
            <a:fillRect/>
          </a:stretch>
        </p:blipFill>
        <p:spPr bwMode="auto">
          <a:xfrm>
            <a:off x="2795329" y="5389628"/>
            <a:ext cx="402671" cy="466460"/>
          </a:xfrm>
          <a:prstGeom prst="rect">
            <a:avLst/>
          </a:prstGeom>
          <a:noFill/>
          <a:ln w="9525">
            <a:noFill/>
            <a:miter lim="800000"/>
            <a:headEnd/>
            <a:tailEnd/>
          </a:ln>
          <a:effectLst/>
        </p:spPr>
      </p:pic>
      <p:sp>
        <p:nvSpPr>
          <p:cNvPr id="82" name="Cloud 81"/>
          <p:cNvSpPr/>
          <p:nvPr/>
        </p:nvSpPr>
        <p:spPr bwMode="auto">
          <a:xfrm>
            <a:off x="365602" y="5239531"/>
            <a:ext cx="1752691" cy="1185290"/>
          </a:xfrm>
          <a:prstGeom prst="cloud">
            <a:avLst/>
          </a:prstGeom>
          <a:gradFill>
            <a:gsLst>
              <a:gs pos="0">
                <a:srgbClr val="7030A0"/>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PSTN and</a:t>
            </a: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rPr>
              <a:t>Mobile Phones</a:t>
            </a:r>
          </a:p>
        </p:txBody>
      </p:sp>
      <p:pic>
        <p:nvPicPr>
          <p:cNvPr id="2068" name="Picture 20"/>
          <p:cNvPicPr>
            <a:picLocks noChangeAspect="1" noChangeArrowheads="1"/>
          </p:cNvPicPr>
          <p:nvPr/>
        </p:nvPicPr>
        <p:blipFill>
          <a:blip r:embed="rId25"/>
          <a:srcRect/>
          <a:stretch>
            <a:fillRect/>
          </a:stretch>
        </p:blipFill>
        <p:spPr bwMode="auto">
          <a:xfrm>
            <a:off x="605974" y="4999137"/>
            <a:ext cx="600075" cy="800100"/>
          </a:xfrm>
          <a:prstGeom prst="rect">
            <a:avLst/>
          </a:prstGeom>
          <a:noFill/>
          <a:ln w="9525">
            <a:noFill/>
            <a:miter lim="800000"/>
            <a:headEnd/>
            <a:tailEnd/>
          </a:ln>
          <a:effectLst/>
        </p:spPr>
      </p:pic>
      <p:pic>
        <p:nvPicPr>
          <p:cNvPr id="2069" name="Picture 21"/>
          <p:cNvPicPr>
            <a:picLocks noChangeAspect="1" noChangeArrowheads="1"/>
          </p:cNvPicPr>
          <p:nvPr/>
        </p:nvPicPr>
        <p:blipFill>
          <a:blip r:embed="rId26"/>
          <a:srcRect/>
          <a:stretch>
            <a:fillRect/>
          </a:stretch>
        </p:blipFill>
        <p:spPr bwMode="auto">
          <a:xfrm>
            <a:off x="395506" y="5514870"/>
            <a:ext cx="1104900" cy="1390650"/>
          </a:xfrm>
          <a:prstGeom prst="rect">
            <a:avLst/>
          </a:prstGeom>
          <a:noFill/>
          <a:ln w="9525">
            <a:noFill/>
            <a:miter lim="800000"/>
            <a:headEnd/>
            <a:tailEnd/>
          </a:ln>
          <a:effectLst/>
        </p:spPr>
      </p:pic>
      <p:pic>
        <p:nvPicPr>
          <p:cNvPr id="233" name="Picture 25" descr="C:\Documents and Settings\alanshen.UNIFYSQUARE\My Documents\UnifySquare\TechEd\UNC251 Images\computer_plain.png"/>
          <p:cNvPicPr>
            <a:picLocks noChangeAspect="1" noChangeArrowheads="1"/>
          </p:cNvPicPr>
          <p:nvPr/>
        </p:nvPicPr>
        <p:blipFill>
          <a:blip r:embed="rId6"/>
          <a:srcRect/>
          <a:stretch>
            <a:fillRect/>
          </a:stretch>
        </p:blipFill>
        <p:spPr bwMode="auto">
          <a:xfrm>
            <a:off x="3579677" y="5435675"/>
            <a:ext cx="530225" cy="944563"/>
          </a:xfrm>
          <a:prstGeom prst="rect">
            <a:avLst/>
          </a:prstGeom>
          <a:noFill/>
        </p:spPr>
      </p:pic>
      <p:pic>
        <p:nvPicPr>
          <p:cNvPr id="4108" name="Picture 12" descr="C:\Users\alanshen\AppData\Local\Microsoft\Windows\Temporary Internet Files\Content.IE5\10UM39TR\MCj04398030000[1].png"/>
          <p:cNvPicPr>
            <a:picLocks noChangeAspect="1" noChangeArrowheads="1"/>
          </p:cNvPicPr>
          <p:nvPr/>
        </p:nvPicPr>
        <p:blipFill>
          <a:blip r:embed="rId27"/>
          <a:srcRect/>
          <a:stretch>
            <a:fillRect/>
          </a:stretch>
        </p:blipFill>
        <p:spPr bwMode="auto">
          <a:xfrm>
            <a:off x="3793065" y="5867400"/>
            <a:ext cx="338667" cy="338667"/>
          </a:xfrm>
          <a:prstGeom prst="rect">
            <a:avLst/>
          </a:prstGeom>
          <a:noFill/>
        </p:spPr>
      </p:pic>
      <p:grpSp>
        <p:nvGrpSpPr>
          <p:cNvPr id="24" name="Group 171"/>
          <p:cNvGrpSpPr/>
          <p:nvPr/>
        </p:nvGrpSpPr>
        <p:grpSpPr>
          <a:xfrm>
            <a:off x="8236034" y="1371599"/>
            <a:ext cx="499533" cy="1096823"/>
            <a:chOff x="8236034" y="1371599"/>
            <a:chExt cx="499533" cy="1096823"/>
          </a:xfrm>
        </p:grpSpPr>
        <p:sp>
          <p:nvSpPr>
            <p:cNvPr id="122" name="TextBox 121"/>
            <p:cNvSpPr txBox="1"/>
            <p:nvPr/>
          </p:nvSpPr>
          <p:spPr bwMode="auto">
            <a:xfrm>
              <a:off x="8236373" y="1914424"/>
              <a:ext cx="498855" cy="553998"/>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MOM</a:t>
              </a:r>
            </a:p>
            <a:p>
              <a:pPr algn="ctr">
                <a:defRPr/>
              </a:pPr>
              <a:r>
                <a:rPr lang="en-US" sz="1000" dirty="0" smtClean="0">
                  <a:effectLst>
                    <a:outerShdw blurRad="38100" dist="38100" dir="2700000" algn="tl">
                      <a:srgbClr val="000000">
                        <a:alpha val="43137"/>
                      </a:srgbClr>
                    </a:outerShdw>
                  </a:effectLst>
                  <a:latin typeface="Segoe" pitchFamily="34" charset="0"/>
                </a:rPr>
                <a:t>MMC</a:t>
              </a:r>
            </a:p>
            <a:p>
              <a:pPr algn="ctr">
                <a:defRPr/>
              </a:pPr>
              <a:r>
                <a:rPr lang="en-US" sz="1000" dirty="0" smtClean="0">
                  <a:effectLst>
                    <a:outerShdw blurRad="38100" dist="38100" dir="2700000" algn="tl">
                      <a:srgbClr val="000000">
                        <a:alpha val="43137"/>
                      </a:srgbClr>
                    </a:outerShdw>
                  </a:effectLst>
                  <a:latin typeface="Segoe" pitchFamily="34" charset="0"/>
                </a:rPr>
                <a:t>WMI</a:t>
              </a:r>
              <a:endParaRPr lang="en-US" sz="1000" dirty="0">
                <a:effectLst>
                  <a:outerShdw blurRad="38100" dist="38100" dir="2700000" algn="tl">
                    <a:srgbClr val="000000">
                      <a:alpha val="43137"/>
                    </a:srgbClr>
                  </a:outerShdw>
                </a:effectLst>
                <a:latin typeface="Segoe" pitchFamily="34" charset="0"/>
              </a:endParaRPr>
            </a:p>
          </p:txBody>
        </p:sp>
        <p:pic>
          <p:nvPicPr>
            <p:cNvPr id="237" name="Picture 236" descr="Management.png"/>
            <p:cNvPicPr>
              <a:picLocks noChangeAspect="1"/>
            </p:cNvPicPr>
            <p:nvPr/>
          </p:nvPicPr>
          <p:blipFill>
            <a:blip r:embed="rId28"/>
            <a:stretch>
              <a:fillRect/>
            </a:stretch>
          </p:blipFill>
          <p:spPr>
            <a:xfrm>
              <a:off x="8236034" y="1371599"/>
              <a:ext cx="499533" cy="499533"/>
            </a:xfrm>
            <a:prstGeom prst="rect">
              <a:avLst/>
            </a:prstGeom>
          </p:spPr>
        </p:pic>
      </p:grpSp>
      <p:grpSp>
        <p:nvGrpSpPr>
          <p:cNvPr id="25" name="Group 169"/>
          <p:cNvGrpSpPr/>
          <p:nvPr/>
        </p:nvGrpSpPr>
        <p:grpSpPr>
          <a:xfrm>
            <a:off x="6921748" y="1345672"/>
            <a:ext cx="728084" cy="968862"/>
            <a:chOff x="6964081" y="1345672"/>
            <a:chExt cx="728084" cy="968862"/>
          </a:xfrm>
        </p:grpSpPr>
        <p:grpSp>
          <p:nvGrpSpPr>
            <p:cNvPr id="26" name="Group 150"/>
            <p:cNvGrpSpPr/>
            <p:nvPr/>
          </p:nvGrpSpPr>
          <p:grpSpPr>
            <a:xfrm>
              <a:off x="7006390" y="1345672"/>
              <a:ext cx="643466" cy="643466"/>
              <a:chOff x="2159000" y="1430337"/>
              <a:chExt cx="3251200" cy="3251201"/>
            </a:xfrm>
          </p:grpSpPr>
          <p:pic>
            <p:nvPicPr>
              <p:cNvPr id="1028" name="Picture 4" descr="C:\Users\alanshen\Documents\UnifySquare\TechEd\2008\UNC251 Images\computer.png"/>
              <p:cNvPicPr>
                <a:picLocks noChangeAspect="1" noChangeArrowheads="1"/>
              </p:cNvPicPr>
              <p:nvPr/>
            </p:nvPicPr>
            <p:blipFill>
              <a:blip r:embed="rId13"/>
              <a:srcRect/>
              <a:stretch>
                <a:fillRect/>
              </a:stretch>
            </p:blipFill>
            <p:spPr bwMode="auto">
              <a:xfrm>
                <a:off x="2159000" y="1430337"/>
                <a:ext cx="3251200" cy="3251201"/>
              </a:xfrm>
              <a:prstGeom prst="rect">
                <a:avLst/>
              </a:prstGeom>
              <a:noFill/>
            </p:spPr>
          </p:pic>
          <p:pic>
            <p:nvPicPr>
              <p:cNvPr id="1026" name="Picture 2" descr="C:\Users\alanshen\Documents\UnifySquare\TechEd\2009\Images\AttendantConsole.png"/>
              <p:cNvPicPr>
                <a:picLocks noChangeAspect="1" noChangeArrowheads="1"/>
              </p:cNvPicPr>
              <p:nvPr/>
            </p:nvPicPr>
            <p:blipFill>
              <a:blip r:embed="rId29"/>
              <a:srcRect/>
              <a:stretch>
                <a:fillRect/>
              </a:stretch>
            </p:blipFill>
            <p:spPr bwMode="auto">
              <a:xfrm>
                <a:off x="2395008" y="1971146"/>
                <a:ext cx="2422525" cy="1735143"/>
              </a:xfrm>
              <a:prstGeom prst="rect">
                <a:avLst/>
              </a:prstGeom>
              <a:noFill/>
            </p:spPr>
          </p:pic>
          <p:pic>
            <p:nvPicPr>
              <p:cNvPr id="1027" name="Picture 3" descr="C:\Users\alanshen\Documents\UnifySquare\TechEd\2009\Images\AttendantIcon.png"/>
              <p:cNvPicPr>
                <a:picLocks noChangeAspect="1" noChangeArrowheads="1"/>
              </p:cNvPicPr>
              <p:nvPr/>
            </p:nvPicPr>
            <p:blipFill>
              <a:blip r:embed="rId30"/>
              <a:srcRect/>
              <a:stretch>
                <a:fillRect/>
              </a:stretch>
            </p:blipFill>
            <p:spPr bwMode="auto">
              <a:xfrm>
                <a:off x="3979862" y="1965325"/>
                <a:ext cx="1226608" cy="1226608"/>
              </a:xfrm>
              <a:prstGeom prst="rect">
                <a:avLst/>
              </a:prstGeom>
              <a:noFill/>
            </p:spPr>
          </p:pic>
        </p:grpSp>
        <p:sp>
          <p:nvSpPr>
            <p:cNvPr id="162" name="TextBox 161"/>
            <p:cNvSpPr txBox="1"/>
            <p:nvPr/>
          </p:nvSpPr>
          <p:spPr bwMode="auto">
            <a:xfrm>
              <a:off x="6964081" y="1914424"/>
              <a:ext cx="728084"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pitchFamily="34" charset="0"/>
                </a:rPr>
                <a:t>Attendant</a:t>
              </a:r>
            </a:p>
            <a:p>
              <a:pPr algn="ctr">
                <a:defRPr/>
              </a:pPr>
              <a:r>
                <a:rPr lang="en-US" sz="1000" dirty="0" smtClean="0">
                  <a:effectLst>
                    <a:outerShdw blurRad="38100" dist="38100" dir="2700000" algn="tl">
                      <a:srgbClr val="000000">
                        <a:alpha val="43137"/>
                      </a:srgbClr>
                    </a:outerShdw>
                  </a:effectLst>
                  <a:latin typeface="Segoe" pitchFamily="34" charset="0"/>
                </a:rPr>
                <a:t>Console</a:t>
              </a:r>
              <a:endParaRPr lang="en-US" sz="1000" dirty="0">
                <a:effectLst>
                  <a:outerShdw blurRad="38100" dist="38100" dir="2700000" algn="tl">
                    <a:srgbClr val="000000">
                      <a:alpha val="43137"/>
                    </a:srgbClr>
                  </a:outerShdw>
                </a:effectLst>
                <a:latin typeface="Segoe" pitchFamily="34" charset="0"/>
              </a:endParaRPr>
            </a:p>
          </p:txBody>
        </p:sp>
      </p:grpSp>
      <p:pic>
        <p:nvPicPr>
          <p:cNvPr id="179" name="Picture 20" descr="C:\Documents and Settings\alanshen.UNIFYSQUARE\My Documents\UnifySquare\TechEd\UNC251 Images\computer_firewall.png"/>
          <p:cNvPicPr>
            <a:picLocks noChangeAspect="1" noChangeArrowheads="1"/>
          </p:cNvPicPr>
          <p:nvPr/>
        </p:nvPicPr>
        <p:blipFill>
          <a:blip r:embed="rId9"/>
          <a:srcRect/>
          <a:stretch>
            <a:fillRect/>
          </a:stretch>
        </p:blipFill>
        <p:spPr bwMode="auto">
          <a:xfrm>
            <a:off x="2496307" y="906816"/>
            <a:ext cx="530225" cy="944562"/>
          </a:xfrm>
          <a:prstGeom prst="rect">
            <a:avLst/>
          </a:prstGeom>
          <a:noFill/>
        </p:spPr>
      </p:pic>
      <p:pic>
        <p:nvPicPr>
          <p:cNvPr id="185" name="Picture 20" descr="C:\Documents and Settings\alanshen.UNIFYSQUARE\My Documents\UnifySquare\TechEd\UNC251 Images\computer_firewall.png"/>
          <p:cNvPicPr>
            <a:picLocks noChangeAspect="1" noChangeArrowheads="1"/>
          </p:cNvPicPr>
          <p:nvPr/>
        </p:nvPicPr>
        <p:blipFill>
          <a:blip r:embed="rId9"/>
          <a:srcRect/>
          <a:stretch>
            <a:fillRect/>
          </a:stretch>
        </p:blipFill>
        <p:spPr bwMode="auto">
          <a:xfrm>
            <a:off x="2487840" y="1914351"/>
            <a:ext cx="530225" cy="944562"/>
          </a:xfrm>
          <a:prstGeom prst="rect">
            <a:avLst/>
          </a:prstGeom>
          <a:noFill/>
        </p:spPr>
      </p:pic>
      <p:pic>
        <p:nvPicPr>
          <p:cNvPr id="188" name="Picture 20" descr="C:\Documents and Settings\alanshen.UNIFYSQUARE\My Documents\UnifySquare\TechEd\UNC251 Images\computer_firewall.png"/>
          <p:cNvPicPr>
            <a:picLocks noChangeAspect="1" noChangeArrowheads="1"/>
          </p:cNvPicPr>
          <p:nvPr/>
        </p:nvPicPr>
        <p:blipFill>
          <a:blip r:embed="rId9"/>
          <a:srcRect/>
          <a:stretch>
            <a:fillRect/>
          </a:stretch>
        </p:blipFill>
        <p:spPr bwMode="auto">
          <a:xfrm>
            <a:off x="2487840" y="2820286"/>
            <a:ext cx="530225" cy="944562"/>
          </a:xfrm>
          <a:prstGeom prst="rect">
            <a:avLst/>
          </a:prstGeom>
          <a:noFill/>
        </p:spPr>
      </p:pic>
      <p:pic>
        <p:nvPicPr>
          <p:cNvPr id="192" name="Picture 20" descr="C:\Documents and Settings\alanshen.UNIFYSQUARE\My Documents\UnifySquare\TechEd\UNC251 Images\computer_firewall.png"/>
          <p:cNvPicPr>
            <a:picLocks noChangeAspect="1" noChangeArrowheads="1"/>
          </p:cNvPicPr>
          <p:nvPr/>
        </p:nvPicPr>
        <p:blipFill>
          <a:blip r:embed="rId9"/>
          <a:srcRect/>
          <a:stretch>
            <a:fillRect/>
          </a:stretch>
        </p:blipFill>
        <p:spPr bwMode="auto">
          <a:xfrm>
            <a:off x="2487840" y="3777019"/>
            <a:ext cx="530225" cy="944562"/>
          </a:xfrm>
          <a:prstGeom prst="rect">
            <a:avLst/>
          </a:prstGeom>
          <a:noFill/>
        </p:spPr>
      </p:pic>
      <p:pic>
        <p:nvPicPr>
          <p:cNvPr id="173" name="Picture 2" descr="C:\Users\alanshen\AppData\Local\Microsoft\Windows\Temporary Internet Files\Content.IE5\8KLTL2JK\MCj04397980000[1].png"/>
          <p:cNvPicPr>
            <a:picLocks noChangeAspect="1" noChangeArrowheads="1"/>
          </p:cNvPicPr>
          <p:nvPr/>
        </p:nvPicPr>
        <p:blipFill>
          <a:blip r:embed="rId31"/>
          <a:srcRect/>
          <a:stretch>
            <a:fillRect/>
          </a:stretch>
        </p:blipFill>
        <p:spPr bwMode="auto">
          <a:xfrm>
            <a:off x="1219200" y="5033764"/>
            <a:ext cx="564932" cy="564932"/>
          </a:xfrm>
          <a:prstGeom prst="rect">
            <a:avLst/>
          </a:prstGeom>
          <a:noFill/>
        </p:spPr>
      </p:pic>
    </p:spTree>
  </p:cSld>
  <p:clrMapOvr>
    <a:masterClrMapping/>
  </p:clrMapOvr>
  <p:transition advTm="2239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5"/>
          <p:cNvGrpSpPr/>
          <p:nvPr/>
        </p:nvGrpSpPr>
        <p:grpSpPr>
          <a:xfrm>
            <a:off x="3846442" y="4675322"/>
            <a:ext cx="4734850" cy="304821"/>
            <a:chOff x="3846442" y="4675322"/>
            <a:chExt cx="4734850" cy="304821"/>
          </a:xfrm>
        </p:grpSpPr>
        <p:cxnSp>
          <p:nvCxnSpPr>
            <p:cNvPr id="225" name="Straight Connector 224"/>
            <p:cNvCxnSpPr/>
            <p:nvPr/>
          </p:nvCxnSpPr>
          <p:spPr bwMode="auto">
            <a:xfrm rot="16200000">
              <a:off x="3774268" y="4903145"/>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228" name="Straight Connector 227"/>
            <p:cNvCxnSpPr/>
            <p:nvPr/>
          </p:nvCxnSpPr>
          <p:spPr bwMode="auto">
            <a:xfrm rot="16200000">
              <a:off x="4704339" y="4903145"/>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229" name="Straight Connector 228"/>
            <p:cNvCxnSpPr/>
            <p:nvPr/>
          </p:nvCxnSpPr>
          <p:spPr bwMode="auto">
            <a:xfrm rot="16200000">
              <a:off x="5639718" y="4903145"/>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232" name="Straight Connector 231"/>
            <p:cNvCxnSpPr/>
            <p:nvPr/>
          </p:nvCxnSpPr>
          <p:spPr bwMode="auto">
            <a:xfrm rot="16200000">
              <a:off x="8485513" y="4903145"/>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235" name="Straight Connector 234"/>
            <p:cNvCxnSpPr/>
            <p:nvPr/>
          </p:nvCxnSpPr>
          <p:spPr bwMode="auto">
            <a:xfrm rot="16200000">
              <a:off x="5639712" y="4750733"/>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76" name="Straight Connector 175"/>
            <p:cNvCxnSpPr/>
            <p:nvPr/>
          </p:nvCxnSpPr>
          <p:spPr bwMode="auto">
            <a:xfrm rot="10800000" flipV="1">
              <a:off x="3846442" y="4829908"/>
              <a:ext cx="4734850" cy="1203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grpSp>
      <p:cxnSp>
        <p:nvCxnSpPr>
          <p:cNvPr id="184" name="Straight Connector 183"/>
          <p:cNvCxnSpPr/>
          <p:nvPr/>
        </p:nvCxnSpPr>
        <p:spPr bwMode="auto">
          <a:xfrm rot="10800000" flipV="1">
            <a:off x="1856614" y="5051880"/>
            <a:ext cx="328772" cy="260679"/>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90" name="Straight Connector 189"/>
          <p:cNvCxnSpPr/>
          <p:nvPr/>
        </p:nvCxnSpPr>
        <p:spPr bwMode="auto">
          <a:xfrm rot="10800000">
            <a:off x="1921080" y="5986925"/>
            <a:ext cx="255297" cy="253632"/>
          </a:xfrm>
          <a:prstGeom prst="line">
            <a:avLst/>
          </a:prstGeom>
          <a:solidFill>
            <a:srgbClr val="92D050"/>
          </a:solidFill>
          <a:ln w="19050" cap="rnd" cmpd="sng" algn="ctr">
            <a:solidFill>
              <a:schemeClr val="tx1"/>
            </a:solidFill>
            <a:prstDash val="sysDash"/>
          </a:ln>
          <a:effectLst>
            <a:outerShdw blurRad="39000" dist="25400" dir="5400000">
              <a:srgbClr val="000000">
                <a:alpha val="35000"/>
              </a:srgbClr>
            </a:outerShdw>
          </a:effectLst>
        </p:spPr>
      </p:cxnSp>
      <p:sp>
        <p:nvSpPr>
          <p:cNvPr id="106498" name="Rectangle 2"/>
          <p:cNvSpPr>
            <a:spLocks noGrp="1" noChangeArrowheads="1"/>
          </p:cNvSpPr>
          <p:nvPr>
            <p:ph type="title"/>
          </p:nvPr>
        </p:nvSpPr>
        <p:spPr/>
        <p:txBody>
          <a:bodyPr/>
          <a:lstStyle/>
          <a:p>
            <a:r>
              <a:rPr lang="en-US" dirty="0" smtClean="0"/>
              <a:t>Core Conferencing Roles</a:t>
            </a:r>
          </a:p>
        </p:txBody>
      </p:sp>
      <p:cxnSp>
        <p:nvCxnSpPr>
          <p:cNvPr id="68" name="Straight Connector 67"/>
          <p:cNvCxnSpPr/>
          <p:nvPr/>
        </p:nvCxnSpPr>
        <p:spPr bwMode="auto">
          <a:xfrm rot="5400000">
            <a:off x="5620359" y="2696946"/>
            <a:ext cx="152407"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77" name="Rounded Rectangle 76"/>
          <p:cNvSpPr/>
          <p:nvPr/>
        </p:nvSpPr>
        <p:spPr bwMode="auto">
          <a:xfrm>
            <a:off x="7990475" y="2806574"/>
            <a:ext cx="990651" cy="1933720"/>
          </a:xfrm>
          <a:prstGeom prst="roundRect">
            <a:avLst/>
          </a:prstGeom>
          <a:solidFill>
            <a:schemeClr val="accent3"/>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lnSpc>
                <a:spcPct val="90000"/>
              </a:lnSpc>
              <a:defRPr/>
            </a:pPr>
            <a:r>
              <a:rPr lang="en-US" sz="1400" dirty="0">
                <a:solidFill>
                  <a:schemeClr val="bg1">
                    <a:lumMod val="95000"/>
                    <a:lumOff val="5000"/>
                  </a:schemeClr>
                </a:solidFill>
                <a:effectLst>
                  <a:outerShdw blurRad="38100" dist="38100" dir="2700000" algn="tl">
                    <a:srgbClr val="000000">
                      <a:alpha val="43137"/>
                    </a:srgbClr>
                  </a:outerShdw>
                </a:effectLst>
                <a:latin typeface="Calibri" pitchFamily="34" charset="0"/>
              </a:rPr>
              <a:t>Active</a:t>
            </a:r>
          </a:p>
          <a:p>
            <a:pPr algn="ctr" defTabSz="914099">
              <a:lnSpc>
                <a:spcPct val="90000"/>
              </a:lnSpc>
              <a:defRPr/>
            </a:pPr>
            <a:r>
              <a:rPr lang="en-US" sz="1400" dirty="0">
                <a:solidFill>
                  <a:schemeClr val="bg1">
                    <a:lumMod val="95000"/>
                    <a:lumOff val="5000"/>
                  </a:schemeClr>
                </a:solidFill>
                <a:effectLst>
                  <a:outerShdw blurRad="38100" dist="38100" dir="2700000" algn="tl">
                    <a:srgbClr val="000000">
                      <a:alpha val="43137"/>
                    </a:srgbClr>
                  </a:outerShdw>
                </a:effectLst>
                <a:latin typeface="Calibri" pitchFamily="34" charset="0"/>
              </a:rPr>
              <a:t>Directory</a:t>
            </a:r>
          </a:p>
        </p:txBody>
      </p:sp>
      <p:sp>
        <p:nvSpPr>
          <p:cNvPr id="78" name="Rounded Rectangle 77"/>
          <p:cNvSpPr/>
          <p:nvPr/>
        </p:nvSpPr>
        <p:spPr bwMode="auto">
          <a:xfrm>
            <a:off x="3395653" y="898153"/>
            <a:ext cx="4453701" cy="171829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lnSpc>
                <a:spcPct val="90000"/>
              </a:lnSpc>
              <a:defRPr/>
            </a:pPr>
            <a:r>
              <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rPr>
              <a:t>Information Worker (UC endpoints)</a:t>
            </a:r>
          </a:p>
        </p:txBody>
      </p:sp>
      <p:sp>
        <p:nvSpPr>
          <p:cNvPr id="80" name="Rounded Rectangle 79"/>
          <p:cNvSpPr/>
          <p:nvPr/>
        </p:nvSpPr>
        <p:spPr bwMode="auto">
          <a:xfrm>
            <a:off x="2270701" y="4905943"/>
            <a:ext cx="990651" cy="1736448"/>
          </a:xfrm>
          <a:prstGeom prst="roundRect">
            <a:avLst/>
          </a:prstGeom>
          <a:gradFill>
            <a:gsLst>
              <a:gs pos="0">
                <a:srgbClr val="7030A0"/>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0" tIns="0" rIns="0" bIns="0"/>
          <a:lstStyle/>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latin typeface="Segoe"/>
            </a:endParaRPr>
          </a:p>
        </p:txBody>
      </p:sp>
      <p:sp>
        <p:nvSpPr>
          <p:cNvPr id="88" name="Rounded Rectangle 87"/>
          <p:cNvSpPr/>
          <p:nvPr/>
        </p:nvSpPr>
        <p:spPr bwMode="auto">
          <a:xfrm>
            <a:off x="3429526" y="2788469"/>
            <a:ext cx="4419828" cy="194829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lnSpc>
                <a:spcPct val="90000"/>
              </a:lnSpc>
              <a:defRPr/>
            </a:pPr>
            <a:endParaRPr lang="en-US" sz="2000" dirty="0">
              <a:solidFill>
                <a:schemeClr val="bg1">
                  <a:lumMod val="95000"/>
                  <a:lumOff val="5000"/>
                </a:schemeClr>
              </a:solidFill>
              <a:effectLst>
                <a:outerShdw blurRad="38100" dist="38100" dir="2700000" algn="tl">
                  <a:srgbClr val="000000">
                    <a:alpha val="43137"/>
                  </a:srgbClr>
                </a:outerShdw>
              </a:effectLst>
              <a:latin typeface="Calibri" pitchFamily="34" charset="0"/>
            </a:endParaRPr>
          </a:p>
        </p:txBody>
      </p:sp>
      <p:sp>
        <p:nvSpPr>
          <p:cNvPr id="92" name="Rounded Rectangle 91"/>
          <p:cNvSpPr/>
          <p:nvPr/>
        </p:nvSpPr>
        <p:spPr bwMode="auto">
          <a:xfrm>
            <a:off x="3425635" y="4909357"/>
            <a:ext cx="849675" cy="173644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lnSpc>
                <a:spcPct val="90000"/>
              </a:lnSpc>
              <a:defRPr/>
            </a:pPr>
            <a:r>
              <a:rPr lang="en-US" sz="1050" dirty="0">
                <a:solidFill>
                  <a:schemeClr val="bg1">
                    <a:lumMod val="95000"/>
                    <a:lumOff val="5000"/>
                  </a:schemeClr>
                </a:solidFill>
                <a:effectLst>
                  <a:outerShdw blurRad="38100" dist="38100" dir="2700000" algn="tl">
                    <a:srgbClr val="000000">
                      <a:alpha val="43137"/>
                    </a:srgbClr>
                  </a:outerShdw>
                </a:effectLst>
                <a:latin typeface="Calibri" pitchFamily="34" charset="0"/>
              </a:rPr>
              <a:t>Mediation</a:t>
            </a:r>
          </a:p>
          <a:p>
            <a:pPr algn="ctr" defTabSz="914099">
              <a:lnSpc>
                <a:spcPct val="90000"/>
              </a:lnSpc>
              <a:defRPr/>
            </a:pPr>
            <a:r>
              <a:rPr lang="en-US" sz="1050" dirty="0">
                <a:solidFill>
                  <a:schemeClr val="bg1">
                    <a:lumMod val="95000"/>
                    <a:lumOff val="5000"/>
                  </a:schemeClr>
                </a:solidFill>
                <a:effectLst>
                  <a:outerShdw blurRad="38100" dist="38100" dir="2700000" algn="tl">
                    <a:srgbClr val="000000">
                      <a:alpha val="43137"/>
                    </a:srgbClr>
                  </a:outerShdw>
                </a:effectLst>
                <a:latin typeface="Calibri" pitchFamily="34" charset="0"/>
              </a:rPr>
              <a:t>Server</a:t>
            </a:r>
          </a:p>
        </p:txBody>
      </p:sp>
      <p:sp>
        <p:nvSpPr>
          <p:cNvPr id="114" name="TextBox 113"/>
          <p:cNvSpPr txBox="1"/>
          <p:nvPr/>
        </p:nvSpPr>
        <p:spPr bwMode="auto">
          <a:xfrm>
            <a:off x="3767778" y="3008579"/>
            <a:ext cx="914033" cy="276999"/>
          </a:xfrm>
          <a:prstGeom prst="rect">
            <a:avLst/>
          </a:prstGeom>
          <a:noFill/>
        </p:spPr>
        <p:txBody>
          <a:bodyPr wrap="none">
            <a:spAutoFit/>
          </a:bodyPr>
          <a:lstStyle/>
          <a:p>
            <a:pPr>
              <a:defRPr/>
            </a:pPr>
            <a:r>
              <a:rPr lang="en-US" sz="1200" b="1" dirty="0" smtClean="0">
                <a:solidFill>
                  <a:schemeClr val="bg1"/>
                </a:solidFill>
                <a:effectLst>
                  <a:outerShdw blurRad="38100" dist="38100" dir="2700000" algn="tl">
                    <a:srgbClr val="000000">
                      <a:alpha val="43137"/>
                    </a:srgbClr>
                  </a:outerShdw>
                </a:effectLst>
                <a:latin typeface="Segoe"/>
              </a:rPr>
              <a:t>Front End</a:t>
            </a:r>
            <a:endParaRPr lang="en-US" sz="1200" b="1" dirty="0">
              <a:solidFill>
                <a:schemeClr val="bg1"/>
              </a:solidFill>
              <a:effectLst>
                <a:outerShdw blurRad="38100" dist="38100" dir="2700000" algn="tl">
                  <a:srgbClr val="000000">
                    <a:alpha val="43137"/>
                  </a:srgbClr>
                </a:outerShdw>
              </a:effectLst>
              <a:latin typeface="Segoe"/>
            </a:endParaRPr>
          </a:p>
        </p:txBody>
      </p:sp>
      <p:sp>
        <p:nvSpPr>
          <p:cNvPr id="115" name="TextBox 114"/>
          <p:cNvSpPr txBox="1"/>
          <p:nvPr/>
        </p:nvSpPr>
        <p:spPr bwMode="auto">
          <a:xfrm>
            <a:off x="6563468" y="3016968"/>
            <a:ext cx="838691" cy="276999"/>
          </a:xfrm>
          <a:prstGeom prst="rect">
            <a:avLst/>
          </a:prstGeom>
          <a:noFill/>
        </p:spPr>
        <p:txBody>
          <a:bodyPr wrap="none">
            <a:spAutoFit/>
          </a:bodyPr>
          <a:lstStyle/>
          <a:p>
            <a:pPr algn="ctr">
              <a:defRPr/>
            </a:pPr>
            <a:r>
              <a:rPr lang="en-US" sz="1200" b="1" dirty="0">
                <a:solidFill>
                  <a:schemeClr val="bg1"/>
                </a:solidFill>
                <a:effectLst>
                  <a:outerShdw blurRad="38100" dist="38100" dir="2700000" algn="tl">
                    <a:srgbClr val="000000">
                      <a:alpha val="43137"/>
                    </a:srgbClr>
                  </a:outerShdw>
                </a:effectLst>
                <a:latin typeface="Segoe"/>
              </a:rPr>
              <a:t>Back </a:t>
            </a:r>
            <a:r>
              <a:rPr lang="en-US" sz="1200" b="1" dirty="0" smtClean="0">
                <a:solidFill>
                  <a:schemeClr val="bg1"/>
                </a:solidFill>
                <a:effectLst>
                  <a:outerShdw blurRad="38100" dist="38100" dir="2700000" algn="tl">
                    <a:srgbClr val="000000">
                      <a:alpha val="43137"/>
                    </a:srgbClr>
                  </a:outerShdw>
                </a:effectLst>
                <a:latin typeface="Segoe"/>
              </a:rPr>
              <a:t>End</a:t>
            </a:r>
            <a:endParaRPr lang="en-US" sz="1200" b="1" dirty="0">
              <a:solidFill>
                <a:schemeClr val="bg1"/>
              </a:solidFill>
              <a:effectLst>
                <a:outerShdw blurRad="38100" dist="38100" dir="2700000" algn="tl">
                  <a:srgbClr val="000000">
                    <a:alpha val="43137"/>
                  </a:srgbClr>
                </a:outerShdw>
              </a:effectLst>
              <a:latin typeface="Segoe"/>
            </a:endParaRPr>
          </a:p>
        </p:txBody>
      </p:sp>
      <p:sp>
        <p:nvSpPr>
          <p:cNvPr id="116" name="TextBox 115"/>
          <p:cNvSpPr txBox="1"/>
          <p:nvPr/>
        </p:nvSpPr>
        <p:spPr bwMode="auto">
          <a:xfrm>
            <a:off x="6493951" y="4290213"/>
            <a:ext cx="1019831" cy="246221"/>
          </a:xfrm>
          <a:prstGeom prst="rect">
            <a:avLst/>
          </a:prstGeom>
          <a:noFill/>
        </p:spPr>
        <p:txBody>
          <a:bodyPr wrap="none">
            <a:spAutoFit/>
          </a:bodyPr>
          <a:lstStyle/>
          <a:p>
            <a:pPr algn="ctr">
              <a:defRPr/>
            </a:pPr>
            <a:r>
              <a:rPr lang="en-US" sz="1000" dirty="0">
                <a:effectLst>
                  <a:outerShdw blurRad="38100" dist="38100" dir="2700000" algn="tl">
                    <a:srgbClr val="000000">
                      <a:alpha val="43137"/>
                    </a:srgbClr>
                  </a:outerShdw>
                </a:effectLst>
                <a:latin typeface="Segoe"/>
              </a:rPr>
              <a:t>SQL </a:t>
            </a:r>
            <a:r>
              <a:rPr lang="en-US" sz="1000" dirty="0" smtClean="0">
                <a:effectLst>
                  <a:outerShdw blurRad="38100" dist="38100" dir="2700000" algn="tl">
                    <a:srgbClr val="000000">
                      <a:alpha val="43137"/>
                    </a:srgbClr>
                  </a:outerShdw>
                </a:effectLst>
                <a:latin typeface="Segoe"/>
              </a:rPr>
              <a:t>Database</a:t>
            </a:r>
            <a:endParaRPr lang="en-US" sz="1000" dirty="0">
              <a:effectLst>
                <a:outerShdw blurRad="38100" dist="38100" dir="2700000" algn="tl">
                  <a:srgbClr val="000000">
                    <a:alpha val="43137"/>
                  </a:srgbClr>
                </a:outerShdw>
              </a:effectLst>
              <a:latin typeface="Segoe"/>
            </a:endParaRPr>
          </a:p>
        </p:txBody>
      </p:sp>
      <p:sp>
        <p:nvSpPr>
          <p:cNvPr id="117" name="TextBox 116"/>
          <p:cNvSpPr txBox="1"/>
          <p:nvPr/>
        </p:nvSpPr>
        <p:spPr bwMode="auto">
          <a:xfrm>
            <a:off x="4562096" y="3203524"/>
            <a:ext cx="1951720" cy="1015663"/>
          </a:xfrm>
          <a:prstGeom prst="rect">
            <a:avLst/>
          </a:prstGeom>
          <a:noFill/>
        </p:spPr>
        <p:txBody>
          <a:bodyPr wrap="square">
            <a:spAutoFit/>
          </a:bodyPr>
          <a:lstStyle/>
          <a:p>
            <a:pPr>
              <a:defRPr/>
            </a:pPr>
            <a:r>
              <a:rPr lang="en-US" sz="1000" b="1" dirty="0" smtClean="0">
                <a:solidFill>
                  <a:schemeClr val="bg1"/>
                </a:solidFill>
                <a:latin typeface="Segoe"/>
              </a:rPr>
              <a:t>Unified Communications Application Server (UCAS):</a:t>
            </a:r>
          </a:p>
          <a:p>
            <a:pPr>
              <a:defRPr/>
            </a:pPr>
            <a:r>
              <a:rPr lang="en-US" sz="1000" dirty="0" smtClean="0">
                <a:solidFill>
                  <a:schemeClr val="bg1"/>
                </a:solidFill>
                <a:latin typeface="Segoe"/>
              </a:rPr>
              <a:t>Conferencing Attendant (CA), Conferencing Announcement Service (CAS), </a:t>
            </a:r>
          </a:p>
          <a:p>
            <a:pPr>
              <a:defRPr/>
            </a:pPr>
            <a:r>
              <a:rPr lang="en-US" sz="1000" dirty="0" smtClean="0">
                <a:solidFill>
                  <a:schemeClr val="bg1"/>
                </a:solidFill>
                <a:latin typeface="Segoe"/>
              </a:rPr>
              <a:t>Personal Virtual Assistant (PVA)</a:t>
            </a:r>
            <a:endParaRPr lang="en-US" sz="1000" dirty="0">
              <a:solidFill>
                <a:schemeClr val="bg1"/>
              </a:solidFill>
              <a:latin typeface="Segoe"/>
            </a:endParaRPr>
          </a:p>
        </p:txBody>
      </p:sp>
      <p:sp>
        <p:nvSpPr>
          <p:cNvPr id="126" name="Rounded Rectangle 125"/>
          <p:cNvSpPr/>
          <p:nvPr/>
        </p:nvSpPr>
        <p:spPr bwMode="auto">
          <a:xfrm>
            <a:off x="4367884" y="4919954"/>
            <a:ext cx="849675" cy="173644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lnSpc>
                <a:spcPct val="90000"/>
              </a:lnSpc>
              <a:defRPr/>
            </a:pPr>
            <a:r>
              <a:rPr lang="en-US" sz="1050" dirty="0" smtClean="0">
                <a:solidFill>
                  <a:schemeClr val="bg1">
                    <a:lumMod val="95000"/>
                    <a:lumOff val="5000"/>
                  </a:schemeClr>
                </a:solidFill>
                <a:effectLst>
                  <a:outerShdw blurRad="38100" dist="38100" dir="2700000" algn="tl">
                    <a:srgbClr val="000000">
                      <a:alpha val="43137"/>
                    </a:srgbClr>
                  </a:outerShdw>
                </a:effectLst>
                <a:latin typeface="Calibri" pitchFamily="34" charset="0"/>
              </a:rPr>
              <a:t>A/V</a:t>
            </a:r>
          </a:p>
          <a:p>
            <a:pPr algn="ctr" defTabSz="914099">
              <a:lnSpc>
                <a:spcPct val="90000"/>
              </a:lnSpc>
              <a:defRPr/>
            </a:pPr>
            <a:r>
              <a:rPr lang="en-US" sz="1050" dirty="0" smtClean="0">
                <a:solidFill>
                  <a:schemeClr val="bg1">
                    <a:lumMod val="95000"/>
                    <a:lumOff val="5000"/>
                  </a:schemeClr>
                </a:solidFill>
                <a:effectLst>
                  <a:outerShdw blurRad="38100" dist="38100" dir="2700000" algn="tl">
                    <a:srgbClr val="000000">
                      <a:alpha val="43137"/>
                    </a:srgbClr>
                  </a:outerShdw>
                </a:effectLst>
                <a:latin typeface="Calibri" pitchFamily="34" charset="0"/>
              </a:rPr>
              <a:t>MCU</a:t>
            </a:r>
          </a:p>
        </p:txBody>
      </p:sp>
      <p:sp>
        <p:nvSpPr>
          <p:cNvPr id="128" name="TextBox 127"/>
          <p:cNvSpPr txBox="1"/>
          <p:nvPr/>
        </p:nvSpPr>
        <p:spPr bwMode="auto">
          <a:xfrm>
            <a:off x="4361197" y="6306391"/>
            <a:ext cx="837089" cy="230832"/>
          </a:xfrm>
          <a:prstGeom prst="rect">
            <a:avLst/>
          </a:prstGeom>
          <a:noFill/>
        </p:spPr>
        <p:txBody>
          <a:bodyPr wrap="none">
            <a:spAutoFit/>
          </a:bodyPr>
          <a:lstStyle/>
          <a:p>
            <a:pPr algn="ctr">
              <a:defRPr/>
            </a:pPr>
            <a:r>
              <a:rPr lang="en-US" sz="900" dirty="0">
                <a:solidFill>
                  <a:schemeClr val="bg1"/>
                </a:solidFill>
                <a:effectLst>
                  <a:outerShdw blurRad="38100" dist="38100" dir="2700000" algn="tl">
                    <a:srgbClr val="000000">
                      <a:alpha val="43137"/>
                    </a:srgbClr>
                  </a:outerShdw>
                </a:effectLst>
                <a:latin typeface="Segoe"/>
              </a:rPr>
              <a:t>Audio, </a:t>
            </a:r>
            <a:r>
              <a:rPr lang="en-US" sz="900" dirty="0" smtClean="0">
                <a:solidFill>
                  <a:schemeClr val="bg1"/>
                </a:solidFill>
                <a:effectLst>
                  <a:outerShdw blurRad="38100" dist="38100" dir="2700000" algn="tl">
                    <a:srgbClr val="000000">
                      <a:alpha val="43137"/>
                    </a:srgbClr>
                  </a:outerShdw>
                </a:effectLst>
                <a:latin typeface="Segoe"/>
              </a:rPr>
              <a:t>Video</a:t>
            </a:r>
            <a:endParaRPr lang="en-US" sz="900" dirty="0">
              <a:solidFill>
                <a:schemeClr val="bg1"/>
              </a:solidFill>
              <a:effectLst>
                <a:outerShdw blurRad="38100" dist="38100" dir="2700000" algn="tl">
                  <a:srgbClr val="000000">
                    <a:alpha val="43137"/>
                  </a:srgbClr>
                </a:outerShdw>
              </a:effectLst>
              <a:latin typeface="Segoe"/>
            </a:endParaRPr>
          </a:p>
        </p:txBody>
      </p:sp>
      <p:cxnSp>
        <p:nvCxnSpPr>
          <p:cNvPr id="171" name="Straight Connector 170"/>
          <p:cNvCxnSpPr/>
          <p:nvPr/>
        </p:nvCxnSpPr>
        <p:spPr bwMode="auto">
          <a:xfrm rot="10800000">
            <a:off x="2198456" y="6248672"/>
            <a:ext cx="561523" cy="1126"/>
          </a:xfrm>
          <a:prstGeom prst="line">
            <a:avLst/>
          </a:prstGeom>
          <a:solidFill>
            <a:srgbClr val="92D050"/>
          </a:solidFill>
          <a:ln w="19050" cap="rnd" cmpd="sng" algn="ctr">
            <a:solidFill>
              <a:schemeClr val="tx1"/>
            </a:solidFill>
            <a:prstDash val="sysDash"/>
          </a:ln>
          <a:effectLst>
            <a:outerShdw blurRad="39000" dist="25400" dir="5400000">
              <a:srgbClr val="000000">
                <a:alpha val="35000"/>
              </a:srgbClr>
            </a:outerShdw>
          </a:effectLst>
        </p:spPr>
      </p:cxnSp>
      <p:sp>
        <p:nvSpPr>
          <p:cNvPr id="174" name="TextBox 173"/>
          <p:cNvSpPr txBox="1"/>
          <p:nvPr/>
        </p:nvSpPr>
        <p:spPr bwMode="auto">
          <a:xfrm>
            <a:off x="3491238" y="6229446"/>
            <a:ext cx="737702" cy="369332"/>
          </a:xfrm>
          <a:prstGeom prst="rect">
            <a:avLst/>
          </a:prstGeom>
          <a:noFill/>
        </p:spPr>
        <p:txBody>
          <a:bodyPr wrap="none">
            <a:spAutoFit/>
          </a:bodyPr>
          <a:lstStyle/>
          <a:p>
            <a:pPr algn="ctr">
              <a:defRPr/>
            </a:pPr>
            <a:r>
              <a:rPr lang="en-US" sz="900" dirty="0" smtClean="0">
                <a:solidFill>
                  <a:schemeClr val="bg1"/>
                </a:solidFill>
                <a:effectLst>
                  <a:outerShdw blurRad="38100" dist="38100" dir="2700000" algn="tl">
                    <a:srgbClr val="000000">
                      <a:alpha val="43137"/>
                    </a:srgbClr>
                  </a:outerShdw>
                </a:effectLst>
                <a:latin typeface="Segoe"/>
              </a:rPr>
              <a:t>SIP/Media</a:t>
            </a:r>
          </a:p>
          <a:p>
            <a:pPr algn="ctr">
              <a:defRPr/>
            </a:pPr>
            <a:r>
              <a:rPr lang="en-US" sz="900" dirty="0" smtClean="0">
                <a:solidFill>
                  <a:schemeClr val="bg1"/>
                </a:solidFill>
                <a:effectLst>
                  <a:outerShdw blurRad="38100" dist="38100" dir="2700000" algn="tl">
                    <a:srgbClr val="000000">
                      <a:alpha val="43137"/>
                    </a:srgbClr>
                  </a:outerShdw>
                </a:effectLst>
                <a:latin typeface="Segoe"/>
              </a:rPr>
              <a:t>Translation</a:t>
            </a:r>
            <a:endParaRPr lang="en-US" sz="900" dirty="0">
              <a:solidFill>
                <a:schemeClr val="bg1"/>
              </a:solidFill>
              <a:effectLst>
                <a:outerShdw blurRad="38100" dist="38100" dir="2700000" algn="tl">
                  <a:srgbClr val="000000">
                    <a:alpha val="43137"/>
                  </a:srgbClr>
                </a:outerShdw>
              </a:effectLst>
              <a:latin typeface="Segoe"/>
            </a:endParaRPr>
          </a:p>
        </p:txBody>
      </p:sp>
      <p:sp>
        <p:nvSpPr>
          <p:cNvPr id="194" name="Rounded Rectangle 193"/>
          <p:cNvSpPr/>
          <p:nvPr/>
        </p:nvSpPr>
        <p:spPr bwMode="auto">
          <a:xfrm>
            <a:off x="5310133" y="4906969"/>
            <a:ext cx="849675" cy="173644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lnSpc>
                <a:spcPct val="90000"/>
              </a:lnSpc>
              <a:defRPr/>
            </a:pPr>
            <a:r>
              <a:rPr lang="en-US" sz="1050" dirty="0" smtClean="0">
                <a:solidFill>
                  <a:schemeClr val="bg1">
                    <a:lumMod val="95000"/>
                    <a:lumOff val="5000"/>
                  </a:schemeClr>
                </a:solidFill>
                <a:effectLst>
                  <a:outerShdw blurRad="38100" dist="38100" dir="2700000" algn="tl">
                    <a:srgbClr val="000000">
                      <a:alpha val="43137"/>
                    </a:srgbClr>
                  </a:outerShdw>
                </a:effectLst>
                <a:latin typeface="Calibri" pitchFamily="34" charset="0"/>
              </a:rPr>
              <a:t>Web Conf</a:t>
            </a:r>
          </a:p>
          <a:p>
            <a:pPr algn="ctr" defTabSz="914099">
              <a:lnSpc>
                <a:spcPct val="90000"/>
              </a:lnSpc>
              <a:defRPr/>
            </a:pPr>
            <a:r>
              <a:rPr lang="en-US" sz="1050" dirty="0" smtClean="0">
                <a:solidFill>
                  <a:schemeClr val="bg1">
                    <a:lumMod val="95000"/>
                    <a:lumOff val="5000"/>
                  </a:schemeClr>
                </a:solidFill>
                <a:effectLst>
                  <a:outerShdw blurRad="38100" dist="38100" dir="2700000" algn="tl">
                    <a:srgbClr val="000000">
                      <a:alpha val="43137"/>
                    </a:srgbClr>
                  </a:outerShdw>
                </a:effectLst>
                <a:latin typeface="Calibri" pitchFamily="34" charset="0"/>
              </a:rPr>
              <a:t>MCU</a:t>
            </a:r>
          </a:p>
          <a:p>
            <a:pPr algn="ctr" defTabSz="914099">
              <a:lnSpc>
                <a:spcPct val="90000"/>
              </a:lnSpc>
              <a:defRPr/>
            </a:pPr>
            <a:endParaRPr lang="en-US" sz="1050" dirty="0">
              <a:solidFill>
                <a:schemeClr val="bg1">
                  <a:lumMod val="95000"/>
                  <a:lumOff val="5000"/>
                </a:schemeClr>
              </a:solidFill>
              <a:effectLst>
                <a:outerShdw blurRad="38100" dist="38100" dir="2700000" algn="tl">
                  <a:srgbClr val="000000">
                    <a:alpha val="43137"/>
                  </a:srgbClr>
                </a:outerShdw>
              </a:effectLst>
              <a:latin typeface="Calibri" pitchFamily="34" charset="0"/>
            </a:endParaRPr>
          </a:p>
        </p:txBody>
      </p:sp>
      <p:sp>
        <p:nvSpPr>
          <p:cNvPr id="196" name="TextBox 195"/>
          <p:cNvSpPr txBox="1"/>
          <p:nvPr/>
        </p:nvSpPr>
        <p:spPr bwMode="auto">
          <a:xfrm>
            <a:off x="5267929" y="6229446"/>
            <a:ext cx="889987" cy="369332"/>
          </a:xfrm>
          <a:prstGeom prst="rect">
            <a:avLst/>
          </a:prstGeom>
          <a:noFill/>
        </p:spPr>
        <p:txBody>
          <a:bodyPr wrap="none">
            <a:spAutoFit/>
          </a:bodyPr>
          <a:lstStyle/>
          <a:p>
            <a:pPr algn="ctr">
              <a:defRPr/>
            </a:pPr>
            <a:r>
              <a:rPr lang="en-US" sz="900" dirty="0" smtClean="0">
                <a:solidFill>
                  <a:schemeClr val="bg1"/>
                </a:solidFill>
                <a:effectLst>
                  <a:outerShdw blurRad="38100" dist="38100" dir="2700000" algn="tl">
                    <a:srgbClr val="000000">
                      <a:alpha val="43137"/>
                    </a:srgbClr>
                  </a:outerShdw>
                </a:effectLst>
                <a:latin typeface="Segoe"/>
              </a:rPr>
              <a:t>Slide/Meeting</a:t>
            </a:r>
          </a:p>
          <a:p>
            <a:pPr algn="ctr">
              <a:defRPr/>
            </a:pPr>
            <a:r>
              <a:rPr lang="en-US" sz="900" dirty="0" smtClean="0">
                <a:solidFill>
                  <a:schemeClr val="bg1"/>
                </a:solidFill>
                <a:effectLst>
                  <a:outerShdw blurRad="38100" dist="38100" dir="2700000" algn="tl">
                    <a:srgbClr val="000000">
                      <a:alpha val="43137"/>
                    </a:srgbClr>
                  </a:outerShdw>
                </a:effectLst>
                <a:latin typeface="Segoe"/>
              </a:rPr>
              <a:t>Content</a:t>
            </a:r>
            <a:endParaRPr lang="en-US" sz="900" dirty="0">
              <a:solidFill>
                <a:schemeClr val="bg1"/>
              </a:solidFill>
              <a:effectLst>
                <a:outerShdw blurRad="38100" dist="38100" dir="2700000" algn="tl">
                  <a:srgbClr val="000000">
                    <a:alpha val="43137"/>
                  </a:srgbClr>
                </a:outerShdw>
              </a:effectLst>
              <a:latin typeface="Segoe"/>
            </a:endParaRPr>
          </a:p>
        </p:txBody>
      </p:sp>
      <p:sp>
        <p:nvSpPr>
          <p:cNvPr id="150" name="Rounded Rectangle 149"/>
          <p:cNvSpPr/>
          <p:nvPr/>
        </p:nvSpPr>
        <p:spPr bwMode="auto">
          <a:xfrm>
            <a:off x="8136880" y="4915949"/>
            <a:ext cx="849675" cy="173644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lnSpc>
                <a:spcPct val="90000"/>
              </a:lnSpc>
              <a:defRPr/>
            </a:pPr>
            <a:r>
              <a:rPr lang="en-US" sz="1050" dirty="0" smtClean="0">
                <a:solidFill>
                  <a:schemeClr val="bg1">
                    <a:lumMod val="95000"/>
                    <a:lumOff val="5000"/>
                  </a:schemeClr>
                </a:solidFill>
                <a:effectLst>
                  <a:outerShdw blurRad="38100" dist="38100" dir="2700000" algn="tl">
                    <a:srgbClr val="000000">
                      <a:alpha val="43137"/>
                    </a:srgbClr>
                  </a:outerShdw>
                </a:effectLst>
                <a:latin typeface="Calibri" pitchFamily="34" charset="0"/>
              </a:rPr>
              <a:t>CWA</a:t>
            </a:r>
          </a:p>
          <a:p>
            <a:pPr algn="ctr" defTabSz="914099">
              <a:lnSpc>
                <a:spcPct val="90000"/>
              </a:lnSpc>
              <a:defRPr/>
            </a:pPr>
            <a:r>
              <a:rPr lang="en-US" sz="1050" dirty="0" smtClean="0">
                <a:solidFill>
                  <a:schemeClr val="bg1">
                    <a:lumMod val="95000"/>
                    <a:lumOff val="5000"/>
                  </a:schemeClr>
                </a:solidFill>
                <a:effectLst>
                  <a:outerShdw blurRad="38100" dist="38100" dir="2700000" algn="tl">
                    <a:srgbClr val="000000">
                      <a:alpha val="43137"/>
                    </a:srgbClr>
                  </a:outerShdw>
                </a:effectLst>
                <a:latin typeface="Calibri" pitchFamily="34" charset="0"/>
              </a:rPr>
              <a:t>Server</a:t>
            </a:r>
            <a:endParaRPr lang="en-US" sz="1050" dirty="0">
              <a:solidFill>
                <a:schemeClr val="bg1">
                  <a:lumMod val="95000"/>
                  <a:lumOff val="5000"/>
                </a:schemeClr>
              </a:solidFill>
              <a:effectLst>
                <a:outerShdw blurRad="38100" dist="38100" dir="2700000" algn="tl">
                  <a:srgbClr val="000000">
                    <a:alpha val="43137"/>
                  </a:srgbClr>
                </a:outerShdw>
              </a:effectLst>
              <a:latin typeface="Calibri" pitchFamily="34" charset="0"/>
            </a:endParaRPr>
          </a:p>
        </p:txBody>
      </p:sp>
      <p:sp>
        <p:nvSpPr>
          <p:cNvPr id="152" name="TextBox 151"/>
          <p:cNvSpPr txBox="1"/>
          <p:nvPr/>
        </p:nvSpPr>
        <p:spPr bwMode="auto">
          <a:xfrm>
            <a:off x="8091076" y="6229446"/>
            <a:ext cx="938077" cy="369332"/>
          </a:xfrm>
          <a:prstGeom prst="rect">
            <a:avLst/>
          </a:prstGeom>
          <a:noFill/>
        </p:spPr>
        <p:txBody>
          <a:bodyPr wrap="none">
            <a:spAutoFit/>
          </a:bodyPr>
          <a:lstStyle/>
          <a:p>
            <a:pPr algn="ctr">
              <a:defRPr/>
            </a:pPr>
            <a:r>
              <a:rPr lang="en-US" sz="900" dirty="0" smtClean="0">
                <a:solidFill>
                  <a:schemeClr val="bg1"/>
                </a:solidFill>
                <a:effectLst>
                  <a:outerShdw blurRad="38100" dist="38100" dir="2700000" algn="tl">
                    <a:srgbClr val="000000">
                      <a:alpha val="43137"/>
                    </a:srgbClr>
                  </a:outerShdw>
                </a:effectLst>
                <a:latin typeface="Segoe"/>
              </a:rPr>
              <a:t>Communicator</a:t>
            </a:r>
          </a:p>
          <a:p>
            <a:pPr algn="ctr">
              <a:defRPr/>
            </a:pPr>
            <a:r>
              <a:rPr lang="en-US" sz="900" dirty="0" smtClean="0">
                <a:solidFill>
                  <a:schemeClr val="bg1"/>
                </a:solidFill>
                <a:effectLst>
                  <a:outerShdw blurRad="38100" dist="38100" dir="2700000" algn="tl">
                    <a:srgbClr val="000000">
                      <a:alpha val="43137"/>
                    </a:srgbClr>
                  </a:outerShdw>
                </a:effectLst>
                <a:latin typeface="Segoe"/>
              </a:rPr>
              <a:t>Web Access</a:t>
            </a:r>
            <a:endParaRPr lang="en-US" sz="900" dirty="0">
              <a:solidFill>
                <a:schemeClr val="bg1"/>
              </a:solidFill>
              <a:effectLst>
                <a:outerShdw blurRad="38100" dist="38100" dir="2700000" algn="tl">
                  <a:srgbClr val="000000">
                    <a:alpha val="43137"/>
                  </a:srgbClr>
                </a:outerShdw>
              </a:effectLst>
              <a:latin typeface="Segoe"/>
            </a:endParaRPr>
          </a:p>
        </p:txBody>
      </p:sp>
      <p:pic>
        <p:nvPicPr>
          <p:cNvPr id="3088" name="Picture 16" descr="C:\Documents and Settings\alanshen.UNIFYSQUARE\My Documents\UnifySquare\TechEd\UNC251 Images\computer_ad.png"/>
          <p:cNvPicPr>
            <a:picLocks noChangeAspect="1" noChangeArrowheads="1"/>
          </p:cNvPicPr>
          <p:nvPr/>
        </p:nvPicPr>
        <p:blipFill>
          <a:blip r:embed="rId4"/>
          <a:srcRect/>
          <a:stretch>
            <a:fillRect/>
          </a:stretch>
        </p:blipFill>
        <p:spPr bwMode="auto">
          <a:xfrm>
            <a:off x="8199257" y="3541727"/>
            <a:ext cx="573087" cy="938213"/>
          </a:xfrm>
          <a:prstGeom prst="rect">
            <a:avLst/>
          </a:prstGeom>
          <a:noFill/>
        </p:spPr>
      </p:pic>
      <p:pic>
        <p:nvPicPr>
          <p:cNvPr id="3096" name="Picture 24" descr="C:\Documents and Settings\alanshen.UNIFYSQUARE\My Documents\UnifySquare\TechEd\UNC251 Images\computer_cwa.png"/>
          <p:cNvPicPr>
            <a:picLocks noChangeAspect="1" noChangeArrowheads="1"/>
          </p:cNvPicPr>
          <p:nvPr/>
        </p:nvPicPr>
        <p:blipFill>
          <a:blip r:embed="rId5"/>
          <a:srcRect/>
          <a:stretch>
            <a:fillRect/>
          </a:stretch>
        </p:blipFill>
        <p:spPr bwMode="auto">
          <a:xfrm>
            <a:off x="8296605" y="5439908"/>
            <a:ext cx="530225" cy="944562"/>
          </a:xfrm>
          <a:prstGeom prst="rect">
            <a:avLst/>
          </a:prstGeom>
          <a:noFill/>
        </p:spPr>
      </p:pic>
      <p:pic>
        <p:nvPicPr>
          <p:cNvPr id="3097" name="Picture 25" descr="C:\Documents and Settings\alanshen.UNIFYSQUARE\My Documents\UnifySquare\TechEd\UNC251 Images\computer_plain.png"/>
          <p:cNvPicPr>
            <a:picLocks noChangeAspect="1" noChangeArrowheads="1"/>
          </p:cNvPicPr>
          <p:nvPr/>
        </p:nvPicPr>
        <p:blipFill>
          <a:blip r:embed="rId6"/>
          <a:srcRect/>
          <a:stretch>
            <a:fillRect/>
          </a:stretch>
        </p:blipFill>
        <p:spPr bwMode="auto">
          <a:xfrm>
            <a:off x="3916872" y="3276325"/>
            <a:ext cx="530225" cy="944563"/>
          </a:xfrm>
          <a:prstGeom prst="rect">
            <a:avLst/>
          </a:prstGeom>
          <a:noFill/>
        </p:spPr>
      </p:pic>
      <p:pic>
        <p:nvPicPr>
          <p:cNvPr id="3093" name="Picture 21" descr="C:\Documents and Settings\alanshen.UNIFYSQUARE\My Documents\UnifySquare\TechEd\UNC251 Images\computer_frontend.png"/>
          <p:cNvPicPr>
            <a:picLocks noChangeAspect="1" noChangeArrowheads="1"/>
          </p:cNvPicPr>
          <p:nvPr/>
        </p:nvPicPr>
        <p:blipFill>
          <a:blip r:embed="rId7"/>
          <a:srcRect/>
          <a:stretch>
            <a:fillRect/>
          </a:stretch>
        </p:blipFill>
        <p:spPr bwMode="auto">
          <a:xfrm>
            <a:off x="4032805" y="3520605"/>
            <a:ext cx="536575" cy="944562"/>
          </a:xfrm>
          <a:prstGeom prst="rect">
            <a:avLst/>
          </a:prstGeom>
          <a:noFill/>
        </p:spPr>
      </p:pic>
      <p:pic>
        <p:nvPicPr>
          <p:cNvPr id="125" name="Picture 25" descr="C:\Documents and Settings\alanshen.UNIFYSQUARE\My Documents\UnifySquare\TechEd\UNC251 Images\computer_plain.png"/>
          <p:cNvPicPr>
            <a:picLocks noChangeAspect="1" noChangeArrowheads="1"/>
          </p:cNvPicPr>
          <p:nvPr/>
        </p:nvPicPr>
        <p:blipFill>
          <a:blip r:embed="rId6"/>
          <a:srcRect/>
          <a:stretch>
            <a:fillRect/>
          </a:stretch>
        </p:blipFill>
        <p:spPr bwMode="auto">
          <a:xfrm>
            <a:off x="6619384" y="3276325"/>
            <a:ext cx="530225" cy="944563"/>
          </a:xfrm>
          <a:prstGeom prst="rect">
            <a:avLst/>
          </a:prstGeom>
          <a:noFill/>
        </p:spPr>
      </p:pic>
      <p:pic>
        <p:nvPicPr>
          <p:cNvPr id="3089" name="Picture 17" descr="C:\Documents and Settings\alanshen.UNIFYSQUARE\My Documents\UnifySquare\TechEd\UNC251 Images\computer_database.png"/>
          <p:cNvPicPr>
            <a:picLocks noChangeAspect="1" noChangeArrowheads="1"/>
          </p:cNvPicPr>
          <p:nvPr/>
        </p:nvPicPr>
        <p:blipFill>
          <a:blip r:embed="rId8"/>
          <a:srcRect/>
          <a:stretch>
            <a:fillRect/>
          </a:stretch>
        </p:blipFill>
        <p:spPr bwMode="auto">
          <a:xfrm>
            <a:off x="6751215" y="3520605"/>
            <a:ext cx="530225" cy="944562"/>
          </a:xfrm>
          <a:prstGeom prst="rect">
            <a:avLst/>
          </a:prstGeom>
          <a:noFill/>
        </p:spPr>
      </p:pic>
      <p:grpSp>
        <p:nvGrpSpPr>
          <p:cNvPr id="3" name="Group 162"/>
          <p:cNvGrpSpPr/>
          <p:nvPr/>
        </p:nvGrpSpPr>
        <p:grpSpPr>
          <a:xfrm>
            <a:off x="3443222" y="1385599"/>
            <a:ext cx="1016625" cy="928935"/>
            <a:chOff x="3722631" y="1385599"/>
            <a:chExt cx="1016625" cy="928935"/>
          </a:xfrm>
        </p:grpSpPr>
        <p:sp>
          <p:nvSpPr>
            <p:cNvPr id="141" name="TextBox 140"/>
            <p:cNvSpPr txBox="1"/>
            <p:nvPr/>
          </p:nvSpPr>
          <p:spPr bwMode="auto">
            <a:xfrm>
              <a:off x="3722631" y="1914424"/>
              <a:ext cx="1016625" cy="400110"/>
            </a:xfrm>
            <a:prstGeom prst="rect">
              <a:avLst/>
            </a:prstGeom>
            <a:noFill/>
          </p:spPr>
          <p:txBody>
            <a:bodyPr wrap="none">
              <a:spAutoFit/>
            </a:bodyPr>
            <a:lstStyle/>
            <a:p>
              <a:pPr algn="ctr">
                <a:defRPr/>
              </a:pPr>
              <a:r>
                <a:rPr lang="en-US" sz="1000" dirty="0" smtClean="0">
                  <a:solidFill>
                    <a:schemeClr val="bg1"/>
                  </a:solidFill>
                  <a:effectLst>
                    <a:outerShdw blurRad="38100" dist="38100" dir="2700000" algn="tl">
                      <a:srgbClr val="000000">
                        <a:alpha val="43137"/>
                      </a:srgbClr>
                    </a:outerShdw>
                  </a:effectLst>
                  <a:latin typeface="Segoe"/>
                </a:rPr>
                <a:t>Communicator</a:t>
              </a:r>
            </a:p>
            <a:p>
              <a:pPr algn="ctr">
                <a:defRPr/>
              </a:pPr>
              <a:r>
                <a:rPr lang="en-US" sz="1000" dirty="0" smtClean="0">
                  <a:solidFill>
                    <a:schemeClr val="bg1"/>
                  </a:solidFill>
                  <a:effectLst>
                    <a:outerShdw blurRad="38100" dist="38100" dir="2700000" algn="tl">
                      <a:srgbClr val="000000">
                        <a:alpha val="43137"/>
                      </a:srgbClr>
                    </a:outerShdw>
                  </a:effectLst>
                  <a:latin typeface="Segoe"/>
                </a:rPr>
                <a:t>Phone Edition</a:t>
              </a:r>
              <a:endParaRPr lang="en-US" sz="1000" dirty="0">
                <a:solidFill>
                  <a:schemeClr val="bg1"/>
                </a:solidFill>
                <a:effectLst>
                  <a:outerShdw blurRad="38100" dist="38100" dir="2700000" algn="tl">
                    <a:srgbClr val="000000">
                      <a:alpha val="43137"/>
                    </a:srgbClr>
                  </a:outerShdw>
                </a:effectLst>
                <a:latin typeface="Segoe"/>
              </a:endParaRPr>
            </a:p>
          </p:txBody>
        </p:sp>
        <p:pic>
          <p:nvPicPr>
            <p:cNvPr id="119" name="Picture 9" descr="C:\Documents and Settings\alanshen.UNIFYSQUARE\My Documents\UnifySquare\TechEd\UNC251 Images\tanjay.png"/>
            <p:cNvPicPr>
              <a:picLocks noChangeAspect="1" noChangeArrowheads="1"/>
            </p:cNvPicPr>
            <p:nvPr/>
          </p:nvPicPr>
          <p:blipFill>
            <a:blip r:embed="rId9"/>
            <a:stretch>
              <a:fillRect/>
            </a:stretch>
          </p:blipFill>
          <p:spPr bwMode="auto">
            <a:xfrm>
              <a:off x="3915480" y="1385599"/>
              <a:ext cx="630926" cy="516773"/>
            </a:xfrm>
            <a:prstGeom prst="rect">
              <a:avLst/>
            </a:prstGeom>
            <a:noFill/>
            <a:ln>
              <a:noFill/>
            </a:ln>
          </p:spPr>
        </p:pic>
      </p:grpSp>
      <p:grpSp>
        <p:nvGrpSpPr>
          <p:cNvPr id="4" name="Group 163"/>
          <p:cNvGrpSpPr/>
          <p:nvPr/>
        </p:nvGrpSpPr>
        <p:grpSpPr>
          <a:xfrm>
            <a:off x="4562655" y="1344351"/>
            <a:ext cx="1141659" cy="816294"/>
            <a:chOff x="4799484" y="1344351"/>
            <a:chExt cx="1141659" cy="816294"/>
          </a:xfrm>
        </p:grpSpPr>
        <p:sp>
          <p:nvSpPr>
            <p:cNvPr id="220" name="TextBox 219"/>
            <p:cNvSpPr txBox="1"/>
            <p:nvPr/>
          </p:nvSpPr>
          <p:spPr bwMode="auto">
            <a:xfrm>
              <a:off x="4799484" y="1914424"/>
              <a:ext cx="1141659" cy="246221"/>
            </a:xfrm>
            <a:prstGeom prst="rect">
              <a:avLst/>
            </a:prstGeom>
            <a:noFill/>
          </p:spPr>
          <p:txBody>
            <a:bodyPr wrap="none">
              <a:spAutoFit/>
            </a:bodyPr>
            <a:lstStyle/>
            <a:p>
              <a:pPr algn="ctr">
                <a:defRPr/>
              </a:pPr>
              <a:r>
                <a:rPr lang="en-US" sz="1000" dirty="0" smtClean="0">
                  <a:solidFill>
                    <a:schemeClr val="bg1"/>
                  </a:solidFill>
                  <a:effectLst>
                    <a:outerShdw blurRad="38100" dist="38100" dir="2700000" algn="tl">
                      <a:srgbClr val="000000">
                        <a:alpha val="43137"/>
                      </a:srgbClr>
                    </a:outerShdw>
                  </a:effectLst>
                  <a:latin typeface="Segoe"/>
                </a:rPr>
                <a:t>Meeting Console</a:t>
              </a:r>
              <a:endParaRPr lang="en-US" sz="1000" dirty="0">
                <a:solidFill>
                  <a:schemeClr val="bg1"/>
                </a:solidFill>
                <a:effectLst>
                  <a:outerShdw blurRad="38100" dist="38100" dir="2700000" algn="tl">
                    <a:srgbClr val="000000">
                      <a:alpha val="43137"/>
                    </a:srgbClr>
                  </a:outerShdw>
                </a:effectLst>
                <a:latin typeface="Segoe"/>
              </a:endParaRPr>
            </a:p>
          </p:txBody>
        </p:sp>
        <p:grpSp>
          <p:nvGrpSpPr>
            <p:cNvPr id="5" name="Group 161"/>
            <p:cNvGrpSpPr/>
            <p:nvPr/>
          </p:nvGrpSpPr>
          <p:grpSpPr>
            <a:xfrm>
              <a:off x="5041227" y="1344351"/>
              <a:ext cx="650159" cy="650159"/>
              <a:chOff x="194200" y="1372632"/>
              <a:chExt cx="650159" cy="650159"/>
            </a:xfrm>
          </p:grpSpPr>
          <p:grpSp>
            <p:nvGrpSpPr>
              <p:cNvPr id="6" name="Group 156"/>
              <p:cNvGrpSpPr>
                <a:grpSpLocks noChangeAspect="1"/>
              </p:cNvGrpSpPr>
              <p:nvPr/>
            </p:nvGrpSpPr>
            <p:grpSpPr>
              <a:xfrm>
                <a:off x="194200" y="1372632"/>
                <a:ext cx="650159" cy="650159"/>
                <a:chOff x="2532046" y="1759130"/>
                <a:chExt cx="3250794" cy="3250794"/>
              </a:xfrm>
            </p:grpSpPr>
            <p:pic>
              <p:nvPicPr>
                <p:cNvPr id="144" name="Picture 19" descr="C:\Documents and Settings\alanshen.UNIFYSQUARE\My Documents\UnifySquare\TechEd\UNC251 Images\computer.png"/>
                <p:cNvPicPr>
                  <a:picLocks noChangeAspect="1" noChangeArrowheads="1"/>
                </p:cNvPicPr>
                <p:nvPr/>
              </p:nvPicPr>
              <p:blipFill>
                <a:blip r:embed="rId10"/>
                <a:srcRect/>
                <a:stretch>
                  <a:fillRect/>
                </a:stretch>
              </p:blipFill>
              <p:spPr bwMode="auto">
                <a:xfrm>
                  <a:off x="2532046" y="1759130"/>
                  <a:ext cx="3250794" cy="3250794"/>
                </a:xfrm>
                <a:prstGeom prst="rect">
                  <a:avLst/>
                </a:prstGeom>
                <a:noFill/>
              </p:spPr>
            </p:pic>
            <p:pic>
              <p:nvPicPr>
                <p:cNvPr id="147" name="Picture 7" descr="C:\Documents and Settings\alanshen.UNIFYSQUARE\My Documents\UnifySquare\TechEd\UNC251 Images\lm_shell.jpg"/>
                <p:cNvPicPr>
                  <a:picLocks noChangeAspect="1" noChangeArrowheads="1"/>
                </p:cNvPicPr>
                <p:nvPr/>
              </p:nvPicPr>
              <p:blipFill>
                <a:blip r:embed="rId11"/>
                <a:srcRect/>
                <a:stretch>
                  <a:fillRect/>
                </a:stretch>
              </p:blipFill>
              <p:spPr bwMode="auto">
                <a:xfrm>
                  <a:off x="2779915" y="2312991"/>
                  <a:ext cx="2800753" cy="1732920"/>
                </a:xfrm>
                <a:prstGeom prst="rect">
                  <a:avLst/>
                </a:prstGeom>
                <a:noFill/>
              </p:spPr>
            </p:pic>
          </p:grpSp>
          <p:pic>
            <p:nvPicPr>
              <p:cNvPr id="156" name="Picture 15" descr="C:\Documents and Settings\alanshen.UNIFYSQUARE\My Documents\UnifySquare\TechEd\UNC251 Images\lm_logo.png"/>
              <p:cNvPicPr>
                <a:picLocks noChangeAspect="1" noChangeArrowheads="1"/>
              </p:cNvPicPr>
              <p:nvPr/>
            </p:nvPicPr>
            <p:blipFill>
              <a:blip r:embed="rId12"/>
              <a:srcRect/>
              <a:stretch>
                <a:fillRect/>
              </a:stretch>
            </p:blipFill>
            <p:spPr bwMode="auto">
              <a:xfrm>
                <a:off x="569682" y="1489710"/>
                <a:ext cx="235744" cy="242888"/>
              </a:xfrm>
              <a:prstGeom prst="rect">
                <a:avLst/>
              </a:prstGeom>
              <a:noFill/>
            </p:spPr>
          </p:pic>
        </p:grpSp>
      </p:grpSp>
      <p:grpSp>
        <p:nvGrpSpPr>
          <p:cNvPr id="7" name="Group 168"/>
          <p:cNvGrpSpPr/>
          <p:nvPr/>
        </p:nvGrpSpPr>
        <p:grpSpPr>
          <a:xfrm>
            <a:off x="5799108" y="1344351"/>
            <a:ext cx="1016625" cy="816294"/>
            <a:chOff x="5939614" y="1344351"/>
            <a:chExt cx="1016625" cy="816294"/>
          </a:xfrm>
        </p:grpSpPr>
        <p:sp>
          <p:nvSpPr>
            <p:cNvPr id="221" name="TextBox 220"/>
            <p:cNvSpPr txBox="1"/>
            <p:nvPr/>
          </p:nvSpPr>
          <p:spPr bwMode="auto">
            <a:xfrm>
              <a:off x="5939614" y="1914424"/>
              <a:ext cx="1016625" cy="246221"/>
            </a:xfrm>
            <a:prstGeom prst="rect">
              <a:avLst/>
            </a:prstGeom>
            <a:noFill/>
          </p:spPr>
          <p:txBody>
            <a:bodyPr wrap="none">
              <a:spAutoFit/>
            </a:bodyPr>
            <a:lstStyle/>
            <a:p>
              <a:pPr algn="ctr">
                <a:defRPr/>
              </a:pPr>
              <a:r>
                <a:rPr lang="en-US" sz="1000" dirty="0" smtClean="0">
                  <a:solidFill>
                    <a:schemeClr val="bg1"/>
                  </a:solidFill>
                  <a:effectLst>
                    <a:outerShdw blurRad="38100" dist="38100" dir="2700000" algn="tl">
                      <a:srgbClr val="000000">
                        <a:alpha val="43137"/>
                      </a:srgbClr>
                    </a:outerShdw>
                  </a:effectLst>
                  <a:latin typeface="Segoe"/>
                </a:rPr>
                <a:t>Communicator</a:t>
              </a:r>
              <a:endParaRPr lang="en-US" sz="1000" dirty="0">
                <a:solidFill>
                  <a:schemeClr val="bg1"/>
                </a:solidFill>
                <a:effectLst>
                  <a:outerShdw blurRad="38100" dist="38100" dir="2700000" algn="tl">
                    <a:srgbClr val="000000">
                      <a:alpha val="43137"/>
                    </a:srgbClr>
                  </a:outerShdw>
                </a:effectLst>
                <a:latin typeface="Segoe"/>
              </a:endParaRPr>
            </a:p>
          </p:txBody>
        </p:sp>
        <p:grpSp>
          <p:nvGrpSpPr>
            <p:cNvPr id="8" name="Group 160"/>
            <p:cNvGrpSpPr/>
            <p:nvPr/>
          </p:nvGrpSpPr>
          <p:grpSpPr>
            <a:xfrm>
              <a:off x="6124450" y="1344351"/>
              <a:ext cx="650159" cy="650159"/>
              <a:chOff x="1278281" y="1174669"/>
              <a:chExt cx="650159" cy="650159"/>
            </a:xfrm>
          </p:grpSpPr>
          <p:grpSp>
            <p:nvGrpSpPr>
              <p:cNvPr id="9" name="Group 157"/>
              <p:cNvGrpSpPr>
                <a:grpSpLocks noChangeAspect="1"/>
              </p:cNvGrpSpPr>
              <p:nvPr/>
            </p:nvGrpSpPr>
            <p:grpSpPr>
              <a:xfrm>
                <a:off x="1278281" y="1174669"/>
                <a:ext cx="650159" cy="650159"/>
                <a:chOff x="5718305" y="920144"/>
                <a:chExt cx="3250794" cy="3250794"/>
              </a:xfrm>
            </p:grpSpPr>
            <p:pic>
              <p:nvPicPr>
                <p:cNvPr id="148" name="Picture 19" descr="C:\Documents and Settings\alanshen.UNIFYSQUARE\My Documents\UnifySquare\TechEd\UNC251 Images\computer.png"/>
                <p:cNvPicPr>
                  <a:picLocks noChangeAspect="1" noChangeArrowheads="1"/>
                </p:cNvPicPr>
                <p:nvPr/>
              </p:nvPicPr>
              <p:blipFill>
                <a:blip r:embed="rId10"/>
                <a:srcRect/>
                <a:stretch>
                  <a:fillRect/>
                </a:stretch>
              </p:blipFill>
              <p:spPr bwMode="auto">
                <a:xfrm>
                  <a:off x="5718305" y="920144"/>
                  <a:ext cx="3250794" cy="3250794"/>
                </a:xfrm>
                <a:prstGeom prst="rect">
                  <a:avLst/>
                </a:prstGeom>
                <a:noFill/>
              </p:spPr>
            </p:pic>
            <p:pic>
              <p:nvPicPr>
                <p:cNvPr id="149" name="Picture 2" descr="C:\Documents and Settings\alanshen.UNIFYSQUARE\My Documents\UnifySquare\TechEd\UNC251 Images\communicator_groups.png"/>
                <p:cNvPicPr>
                  <a:picLocks noChangeAspect="1" noChangeArrowheads="1"/>
                </p:cNvPicPr>
                <p:nvPr/>
              </p:nvPicPr>
              <p:blipFill>
                <a:blip r:embed="rId13"/>
                <a:srcRect/>
                <a:stretch>
                  <a:fillRect/>
                </a:stretch>
              </p:blipFill>
              <p:spPr bwMode="auto">
                <a:xfrm>
                  <a:off x="6047610" y="1439379"/>
                  <a:ext cx="1358490" cy="1763424"/>
                </a:xfrm>
                <a:prstGeom prst="rect">
                  <a:avLst/>
                </a:prstGeom>
                <a:noFill/>
              </p:spPr>
            </p:pic>
          </p:grpSp>
          <p:pic>
            <p:nvPicPr>
              <p:cNvPr id="159" name="Picture 14" descr="C:\Documents and Settings\alanshen.UNIFYSQUARE\My Documents\UnifySquare\TechEd\UNC251 Images\oc_logo.PNG"/>
              <p:cNvPicPr>
                <a:picLocks noChangeAspect="1" noChangeArrowheads="1"/>
              </p:cNvPicPr>
              <p:nvPr/>
            </p:nvPicPr>
            <p:blipFill>
              <a:blip r:embed="rId14"/>
              <a:srcRect/>
              <a:stretch>
                <a:fillRect/>
              </a:stretch>
            </p:blipFill>
            <p:spPr bwMode="auto">
              <a:xfrm>
                <a:off x="1641162" y="1297157"/>
                <a:ext cx="242888" cy="250031"/>
              </a:xfrm>
              <a:prstGeom prst="rect">
                <a:avLst/>
              </a:prstGeom>
              <a:noFill/>
            </p:spPr>
          </p:pic>
        </p:grpSp>
      </p:grpSp>
      <p:grpSp>
        <p:nvGrpSpPr>
          <p:cNvPr id="10" name="Group 244"/>
          <p:cNvGrpSpPr/>
          <p:nvPr/>
        </p:nvGrpSpPr>
        <p:grpSpPr>
          <a:xfrm>
            <a:off x="4515431" y="5435675"/>
            <a:ext cx="586856" cy="944563"/>
            <a:chOff x="4515431" y="5435675"/>
            <a:chExt cx="586856" cy="944563"/>
          </a:xfrm>
        </p:grpSpPr>
        <p:pic>
          <p:nvPicPr>
            <p:cNvPr id="143" name="Picture 25" descr="C:\Documents and Settings\alanshen.UNIFYSQUARE\My Documents\UnifySquare\TechEd\UNC251 Images\computer_plain.png"/>
            <p:cNvPicPr>
              <a:picLocks noChangeAspect="1" noChangeArrowheads="1"/>
            </p:cNvPicPr>
            <p:nvPr/>
          </p:nvPicPr>
          <p:blipFill>
            <a:blip r:embed="rId6"/>
            <a:srcRect/>
            <a:stretch>
              <a:fillRect/>
            </a:stretch>
          </p:blipFill>
          <p:spPr bwMode="auto">
            <a:xfrm>
              <a:off x="4515431" y="5435675"/>
              <a:ext cx="530225" cy="944563"/>
            </a:xfrm>
            <a:prstGeom prst="rect">
              <a:avLst/>
            </a:prstGeom>
            <a:noFill/>
          </p:spPr>
        </p:pic>
        <p:pic>
          <p:nvPicPr>
            <p:cNvPr id="4099" name="Picture 3" descr="C:\Users\alanshen\AppData\Local\Microsoft\Windows\Temporary Internet Files\Content.IE5\VMHUQO7L\MCj03984750000[1].wmf"/>
            <p:cNvPicPr>
              <a:picLocks noChangeAspect="1" noChangeArrowheads="1"/>
            </p:cNvPicPr>
            <p:nvPr/>
          </p:nvPicPr>
          <p:blipFill>
            <a:blip r:embed="rId15"/>
            <a:srcRect/>
            <a:stretch>
              <a:fillRect/>
            </a:stretch>
          </p:blipFill>
          <p:spPr bwMode="auto">
            <a:xfrm>
              <a:off x="4865215" y="5949738"/>
              <a:ext cx="237072" cy="261552"/>
            </a:xfrm>
            <a:prstGeom prst="rect">
              <a:avLst/>
            </a:prstGeom>
            <a:noFill/>
          </p:spPr>
        </p:pic>
        <p:pic>
          <p:nvPicPr>
            <p:cNvPr id="4100" name="Picture 4" descr="C:\Users\alanshen\AppData\Local\Microsoft\Windows\Temporary Internet Files\Content.IE5\TF2ITYLP\MCj04247940000[1].wmf"/>
            <p:cNvPicPr>
              <a:picLocks noChangeAspect="1" noChangeArrowheads="1"/>
            </p:cNvPicPr>
            <p:nvPr/>
          </p:nvPicPr>
          <p:blipFill>
            <a:blip r:embed="rId16"/>
            <a:srcRect/>
            <a:stretch>
              <a:fillRect/>
            </a:stretch>
          </p:blipFill>
          <p:spPr bwMode="auto">
            <a:xfrm>
              <a:off x="4846250" y="5685405"/>
              <a:ext cx="242217" cy="256138"/>
            </a:xfrm>
            <a:prstGeom prst="rect">
              <a:avLst/>
            </a:prstGeom>
            <a:noFill/>
          </p:spPr>
        </p:pic>
      </p:grpSp>
      <p:grpSp>
        <p:nvGrpSpPr>
          <p:cNvPr id="11" name="Group 240"/>
          <p:cNvGrpSpPr/>
          <p:nvPr/>
        </p:nvGrpSpPr>
        <p:grpSpPr>
          <a:xfrm>
            <a:off x="5450810" y="5435675"/>
            <a:ext cx="530225" cy="944563"/>
            <a:chOff x="5450810" y="5435675"/>
            <a:chExt cx="530225" cy="944563"/>
          </a:xfrm>
        </p:grpSpPr>
        <p:pic>
          <p:nvPicPr>
            <p:cNvPr id="146" name="Picture 25" descr="C:\Documents and Settings\alanshen.UNIFYSQUARE\My Documents\UnifySquare\TechEd\UNC251 Images\computer_plain.png"/>
            <p:cNvPicPr>
              <a:picLocks noChangeAspect="1" noChangeArrowheads="1"/>
            </p:cNvPicPr>
            <p:nvPr/>
          </p:nvPicPr>
          <p:blipFill>
            <a:blip r:embed="rId6"/>
            <a:srcRect/>
            <a:stretch>
              <a:fillRect/>
            </a:stretch>
          </p:blipFill>
          <p:spPr bwMode="auto">
            <a:xfrm>
              <a:off x="5450810" y="5435675"/>
              <a:ext cx="530225" cy="944563"/>
            </a:xfrm>
            <a:prstGeom prst="rect">
              <a:avLst/>
            </a:prstGeom>
            <a:noFill/>
          </p:spPr>
        </p:pic>
        <p:pic>
          <p:nvPicPr>
            <p:cNvPr id="4103" name="Picture 7" descr="C:\Users\alanshen\Documents\UnifySquare\TechEd\2008\UNC251 Images\lm_logo.png"/>
            <p:cNvPicPr>
              <a:picLocks noChangeAspect="1" noChangeArrowheads="1"/>
            </p:cNvPicPr>
            <p:nvPr/>
          </p:nvPicPr>
          <p:blipFill>
            <a:blip r:embed="rId12"/>
            <a:srcRect/>
            <a:stretch>
              <a:fillRect/>
            </a:stretch>
          </p:blipFill>
          <p:spPr bwMode="auto">
            <a:xfrm>
              <a:off x="5739991" y="5956652"/>
              <a:ext cx="205873" cy="212112"/>
            </a:xfrm>
            <a:prstGeom prst="rect">
              <a:avLst/>
            </a:prstGeom>
            <a:noFill/>
          </p:spPr>
        </p:pic>
      </p:grpSp>
      <p:sp>
        <p:nvSpPr>
          <p:cNvPr id="154" name="TextBox 153"/>
          <p:cNvSpPr txBox="1"/>
          <p:nvPr/>
        </p:nvSpPr>
        <p:spPr bwMode="auto">
          <a:xfrm>
            <a:off x="2484590" y="6381186"/>
            <a:ext cx="595036"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a:rPr>
              <a:t>IP PBX</a:t>
            </a:r>
            <a:endParaRPr lang="en-US" sz="1000" dirty="0">
              <a:effectLst>
                <a:outerShdw blurRad="38100" dist="38100" dir="2700000" algn="tl">
                  <a:srgbClr val="000000">
                    <a:alpha val="43137"/>
                  </a:srgbClr>
                </a:outerShdw>
              </a:effectLst>
              <a:latin typeface="Segoe"/>
            </a:endParaRPr>
          </a:p>
        </p:txBody>
      </p:sp>
      <p:sp>
        <p:nvSpPr>
          <p:cNvPr id="157" name="TextBox 156"/>
          <p:cNvSpPr txBox="1"/>
          <p:nvPr/>
        </p:nvSpPr>
        <p:spPr bwMode="auto">
          <a:xfrm>
            <a:off x="2277735" y="5743844"/>
            <a:ext cx="463588"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a:rPr>
              <a:t>TDM</a:t>
            </a:r>
          </a:p>
          <a:p>
            <a:pPr algn="ctr">
              <a:defRPr/>
            </a:pPr>
            <a:r>
              <a:rPr lang="en-US" sz="1000" dirty="0" smtClean="0">
                <a:effectLst>
                  <a:outerShdw blurRad="38100" dist="38100" dir="2700000" algn="tl">
                    <a:srgbClr val="000000">
                      <a:alpha val="43137"/>
                    </a:srgbClr>
                  </a:outerShdw>
                </a:effectLst>
                <a:latin typeface="Segoe"/>
              </a:rPr>
              <a:t>PBX</a:t>
            </a:r>
            <a:endParaRPr lang="en-US" sz="1000" dirty="0">
              <a:effectLst>
                <a:outerShdw blurRad="38100" dist="38100" dir="2700000" algn="tl">
                  <a:srgbClr val="000000">
                    <a:alpha val="43137"/>
                  </a:srgbClr>
                </a:outerShdw>
              </a:effectLst>
              <a:latin typeface="Segoe"/>
            </a:endParaRPr>
          </a:p>
        </p:txBody>
      </p:sp>
      <p:sp>
        <p:nvSpPr>
          <p:cNvPr id="158" name="TextBox 157"/>
          <p:cNvSpPr txBox="1"/>
          <p:nvPr/>
        </p:nvSpPr>
        <p:spPr bwMode="auto">
          <a:xfrm>
            <a:off x="2733611" y="5735455"/>
            <a:ext cx="526106"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a:rPr>
              <a:t>PSTN</a:t>
            </a:r>
          </a:p>
          <a:p>
            <a:pPr algn="ctr">
              <a:defRPr/>
            </a:pPr>
            <a:r>
              <a:rPr lang="en-US" sz="1000" dirty="0" smtClean="0">
                <a:effectLst>
                  <a:outerShdw blurRad="38100" dist="38100" dir="2700000" algn="tl">
                    <a:srgbClr val="000000">
                      <a:alpha val="43137"/>
                    </a:srgbClr>
                  </a:outerShdw>
                </a:effectLst>
                <a:latin typeface="Segoe"/>
              </a:rPr>
              <a:t>GW</a:t>
            </a:r>
            <a:endParaRPr lang="en-US" sz="1000" dirty="0">
              <a:effectLst>
                <a:outerShdw blurRad="38100" dist="38100" dir="2700000" algn="tl">
                  <a:srgbClr val="000000">
                    <a:alpha val="43137"/>
                  </a:srgbClr>
                </a:outerShdw>
              </a:effectLst>
              <a:latin typeface="Segoe"/>
            </a:endParaRPr>
          </a:p>
        </p:txBody>
      </p:sp>
      <p:sp>
        <p:nvSpPr>
          <p:cNvPr id="160" name="TextBox 159"/>
          <p:cNvSpPr txBox="1"/>
          <p:nvPr/>
        </p:nvSpPr>
        <p:spPr bwMode="auto">
          <a:xfrm>
            <a:off x="2392311" y="5055725"/>
            <a:ext cx="752130"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a:rPr>
              <a:t>SIP Trunk</a:t>
            </a:r>
            <a:endParaRPr lang="en-US" sz="1000" dirty="0">
              <a:effectLst>
                <a:outerShdw blurRad="38100" dist="38100" dir="2700000" algn="tl">
                  <a:srgbClr val="000000">
                    <a:alpha val="43137"/>
                  </a:srgbClr>
                </a:outerShdw>
              </a:effectLst>
              <a:latin typeface="Segoe"/>
            </a:endParaRPr>
          </a:p>
        </p:txBody>
      </p:sp>
      <p:cxnSp>
        <p:nvCxnSpPr>
          <p:cNvPr id="161" name="Straight Connector 160"/>
          <p:cNvCxnSpPr/>
          <p:nvPr/>
        </p:nvCxnSpPr>
        <p:spPr bwMode="auto">
          <a:xfrm rot="10800000">
            <a:off x="7834961" y="3604375"/>
            <a:ext cx="168136" cy="28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80" name="Straight Connector 179"/>
          <p:cNvCxnSpPr/>
          <p:nvPr/>
        </p:nvCxnSpPr>
        <p:spPr bwMode="auto">
          <a:xfrm rot="10800000" flipV="1">
            <a:off x="1960505" y="5543080"/>
            <a:ext cx="964735" cy="1"/>
          </a:xfrm>
          <a:prstGeom prst="line">
            <a:avLst/>
          </a:prstGeom>
          <a:solidFill>
            <a:srgbClr val="92D050"/>
          </a:solidFill>
          <a:ln w="19050" cap="rnd" cmpd="sng" algn="ctr">
            <a:solidFill>
              <a:schemeClr val="tx1"/>
            </a:solidFill>
            <a:prstDash val="sysDash"/>
          </a:ln>
          <a:effectLst>
            <a:outerShdw blurRad="39000" dist="25400" dir="5400000">
              <a:srgbClr val="000000">
                <a:alpha val="35000"/>
              </a:srgbClr>
            </a:outerShdw>
          </a:effectLst>
        </p:spPr>
      </p:cxnSp>
      <p:pic>
        <p:nvPicPr>
          <p:cNvPr id="4106" name="Picture 10"/>
          <p:cNvPicPr>
            <a:picLocks noChangeAspect="1" noChangeArrowheads="1"/>
          </p:cNvPicPr>
          <p:nvPr/>
        </p:nvPicPr>
        <p:blipFill>
          <a:blip r:embed="rId17"/>
          <a:srcRect/>
          <a:stretch>
            <a:fillRect/>
          </a:stretch>
        </p:blipFill>
        <p:spPr bwMode="auto">
          <a:xfrm>
            <a:off x="2315859" y="5322381"/>
            <a:ext cx="387340" cy="541524"/>
          </a:xfrm>
          <a:prstGeom prst="rect">
            <a:avLst/>
          </a:prstGeom>
          <a:noFill/>
          <a:ln w="9525">
            <a:noFill/>
            <a:miter lim="800000"/>
            <a:headEnd/>
            <a:tailEnd/>
          </a:ln>
          <a:effectLst/>
        </p:spPr>
      </p:pic>
      <p:cxnSp>
        <p:nvCxnSpPr>
          <p:cNvPr id="200" name="Straight Connector 199"/>
          <p:cNvCxnSpPr/>
          <p:nvPr/>
        </p:nvCxnSpPr>
        <p:spPr bwMode="auto">
          <a:xfrm rot="10800000">
            <a:off x="2785146" y="6249798"/>
            <a:ext cx="624077" cy="107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pic>
        <p:nvPicPr>
          <p:cNvPr id="153" name="Picture 11"/>
          <p:cNvPicPr>
            <a:picLocks noChangeAspect="1" noChangeArrowheads="1"/>
          </p:cNvPicPr>
          <p:nvPr/>
        </p:nvPicPr>
        <p:blipFill>
          <a:blip r:embed="rId18"/>
          <a:srcRect/>
          <a:stretch>
            <a:fillRect/>
          </a:stretch>
        </p:blipFill>
        <p:spPr bwMode="auto">
          <a:xfrm>
            <a:off x="2541865" y="6086135"/>
            <a:ext cx="402671" cy="466460"/>
          </a:xfrm>
          <a:prstGeom prst="rect">
            <a:avLst/>
          </a:prstGeom>
          <a:noFill/>
          <a:ln w="9525">
            <a:noFill/>
            <a:miter lim="800000"/>
            <a:headEnd/>
            <a:tailEnd/>
          </a:ln>
          <a:effectLst/>
        </p:spPr>
      </p:pic>
      <p:cxnSp>
        <p:nvCxnSpPr>
          <p:cNvPr id="203" name="Straight Connector 202"/>
          <p:cNvCxnSpPr/>
          <p:nvPr/>
        </p:nvCxnSpPr>
        <p:spPr bwMode="auto">
          <a:xfrm rot="10800000">
            <a:off x="3017868" y="5545507"/>
            <a:ext cx="410176" cy="975"/>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204" name="Straight Connector 203"/>
          <p:cNvCxnSpPr/>
          <p:nvPr/>
        </p:nvCxnSpPr>
        <p:spPr bwMode="auto">
          <a:xfrm rot="10800000">
            <a:off x="2169528" y="5055276"/>
            <a:ext cx="1255127" cy="6956"/>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pic>
        <p:nvPicPr>
          <p:cNvPr id="4107" name="Picture 11"/>
          <p:cNvPicPr>
            <a:picLocks noChangeAspect="1" noChangeArrowheads="1"/>
          </p:cNvPicPr>
          <p:nvPr/>
        </p:nvPicPr>
        <p:blipFill>
          <a:blip r:embed="rId18"/>
          <a:srcRect/>
          <a:stretch>
            <a:fillRect/>
          </a:stretch>
        </p:blipFill>
        <p:spPr bwMode="auto">
          <a:xfrm>
            <a:off x="2795329" y="5389628"/>
            <a:ext cx="402671" cy="466460"/>
          </a:xfrm>
          <a:prstGeom prst="rect">
            <a:avLst/>
          </a:prstGeom>
          <a:noFill/>
          <a:ln w="9525">
            <a:noFill/>
            <a:miter lim="800000"/>
            <a:headEnd/>
            <a:tailEnd/>
          </a:ln>
          <a:effectLst/>
        </p:spPr>
      </p:pic>
      <p:sp>
        <p:nvSpPr>
          <p:cNvPr id="82" name="Cloud 81"/>
          <p:cNvSpPr/>
          <p:nvPr/>
        </p:nvSpPr>
        <p:spPr bwMode="auto">
          <a:xfrm>
            <a:off x="365602" y="5239531"/>
            <a:ext cx="1752691" cy="1185290"/>
          </a:xfrm>
          <a:prstGeom prst="cloud">
            <a:avLst/>
          </a:prstGeom>
          <a:gradFill>
            <a:gsLst>
              <a:gs pos="0">
                <a:srgbClr val="7030A0"/>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lnSpc>
                <a:spcPct val="90000"/>
              </a:lnSpc>
              <a:defRPr/>
            </a:pPr>
            <a:r>
              <a:rPr lang="en-US" sz="1200" dirty="0">
                <a:solidFill>
                  <a:srgbClr val="FFFFFF"/>
                </a:solidFill>
                <a:effectLst>
                  <a:outerShdw blurRad="38100" dist="38100" dir="2700000" algn="tl">
                    <a:srgbClr val="000000">
                      <a:alpha val="43137"/>
                    </a:srgbClr>
                  </a:outerShdw>
                </a:effectLst>
                <a:latin typeface="Segoe"/>
              </a:rPr>
              <a:t>PSTN and</a:t>
            </a: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latin typeface="Segoe"/>
              </a:rPr>
              <a:t>Mobile Phones</a:t>
            </a:r>
          </a:p>
        </p:txBody>
      </p:sp>
      <p:pic>
        <p:nvPicPr>
          <p:cNvPr id="2068" name="Picture 20"/>
          <p:cNvPicPr>
            <a:picLocks noChangeAspect="1" noChangeArrowheads="1"/>
          </p:cNvPicPr>
          <p:nvPr/>
        </p:nvPicPr>
        <p:blipFill>
          <a:blip r:embed="rId19"/>
          <a:srcRect/>
          <a:stretch>
            <a:fillRect/>
          </a:stretch>
        </p:blipFill>
        <p:spPr bwMode="auto">
          <a:xfrm>
            <a:off x="605974" y="4999137"/>
            <a:ext cx="600075" cy="800100"/>
          </a:xfrm>
          <a:prstGeom prst="rect">
            <a:avLst/>
          </a:prstGeom>
          <a:noFill/>
          <a:ln w="9525">
            <a:noFill/>
            <a:miter lim="800000"/>
            <a:headEnd/>
            <a:tailEnd/>
          </a:ln>
          <a:effectLst/>
        </p:spPr>
      </p:pic>
      <p:pic>
        <p:nvPicPr>
          <p:cNvPr id="2069" name="Picture 21"/>
          <p:cNvPicPr>
            <a:picLocks noChangeAspect="1" noChangeArrowheads="1"/>
          </p:cNvPicPr>
          <p:nvPr/>
        </p:nvPicPr>
        <p:blipFill>
          <a:blip r:embed="rId20"/>
          <a:srcRect/>
          <a:stretch>
            <a:fillRect/>
          </a:stretch>
        </p:blipFill>
        <p:spPr bwMode="auto">
          <a:xfrm>
            <a:off x="395506" y="5514870"/>
            <a:ext cx="1104900" cy="1390650"/>
          </a:xfrm>
          <a:prstGeom prst="rect">
            <a:avLst/>
          </a:prstGeom>
          <a:noFill/>
          <a:ln w="9525">
            <a:noFill/>
            <a:miter lim="800000"/>
            <a:headEnd/>
            <a:tailEnd/>
          </a:ln>
          <a:effectLst/>
        </p:spPr>
      </p:pic>
      <p:pic>
        <p:nvPicPr>
          <p:cNvPr id="233" name="Picture 25" descr="C:\Documents and Settings\alanshen.UNIFYSQUARE\My Documents\UnifySquare\TechEd\UNC251 Images\computer_plain.png"/>
          <p:cNvPicPr>
            <a:picLocks noChangeAspect="1" noChangeArrowheads="1"/>
          </p:cNvPicPr>
          <p:nvPr/>
        </p:nvPicPr>
        <p:blipFill>
          <a:blip r:embed="rId6"/>
          <a:srcRect/>
          <a:stretch>
            <a:fillRect/>
          </a:stretch>
        </p:blipFill>
        <p:spPr bwMode="auto">
          <a:xfrm>
            <a:off x="3579677" y="5435675"/>
            <a:ext cx="530225" cy="944563"/>
          </a:xfrm>
          <a:prstGeom prst="rect">
            <a:avLst/>
          </a:prstGeom>
          <a:noFill/>
        </p:spPr>
      </p:pic>
      <p:pic>
        <p:nvPicPr>
          <p:cNvPr id="4108" name="Picture 12" descr="C:\Users\alanshen\AppData\Local\Microsoft\Windows\Temporary Internet Files\Content.IE5\10UM39TR\MCj04398030000[1].png"/>
          <p:cNvPicPr>
            <a:picLocks noChangeAspect="1" noChangeArrowheads="1"/>
          </p:cNvPicPr>
          <p:nvPr/>
        </p:nvPicPr>
        <p:blipFill>
          <a:blip r:embed="rId21"/>
          <a:srcRect/>
          <a:stretch>
            <a:fillRect/>
          </a:stretch>
        </p:blipFill>
        <p:spPr bwMode="auto">
          <a:xfrm>
            <a:off x="3793065" y="5867400"/>
            <a:ext cx="338667" cy="338667"/>
          </a:xfrm>
          <a:prstGeom prst="rect">
            <a:avLst/>
          </a:prstGeom>
          <a:noFill/>
        </p:spPr>
      </p:pic>
      <p:pic>
        <p:nvPicPr>
          <p:cNvPr id="173" name="Picture 2" descr="C:\Users\alanshen\AppData\Local\Microsoft\Windows\Temporary Internet Files\Content.IE5\8KLTL2JK\MCj04397980000[1].png"/>
          <p:cNvPicPr>
            <a:picLocks noChangeAspect="1" noChangeArrowheads="1"/>
          </p:cNvPicPr>
          <p:nvPr/>
        </p:nvPicPr>
        <p:blipFill>
          <a:blip r:embed="rId22"/>
          <a:srcRect/>
          <a:stretch>
            <a:fillRect/>
          </a:stretch>
        </p:blipFill>
        <p:spPr bwMode="auto">
          <a:xfrm>
            <a:off x="1219200" y="5033764"/>
            <a:ext cx="564932" cy="564932"/>
          </a:xfrm>
          <a:prstGeom prst="rect">
            <a:avLst/>
          </a:prstGeom>
          <a:noFill/>
        </p:spPr>
      </p:pic>
    </p:spTree>
    <p:custDataLst>
      <p:tags r:id="rId1"/>
    </p:custDataLst>
  </p:cSld>
  <p:clrMapOvr>
    <a:masterClrMapping/>
  </p:clrMapOvr>
  <p:transition advTm="270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500" fill="hold"/>
                                        <p:tgtEl>
                                          <p:spTgt spid="184"/>
                                        </p:tgtEl>
                                        <p:attrNameLst>
                                          <p:attrName>ppt_x</p:attrName>
                                        </p:attrNameLst>
                                      </p:cBhvr>
                                      <p:tavLst>
                                        <p:tav tm="0">
                                          <p:val>
                                            <p:strVal val="#ppt_x"/>
                                          </p:val>
                                        </p:tav>
                                        <p:tav tm="100000">
                                          <p:val>
                                            <p:strVal val="#ppt_x"/>
                                          </p:val>
                                        </p:tav>
                                      </p:tavLst>
                                    </p:anim>
                                    <p:anim calcmode="lin" valueType="num">
                                      <p:cBhvr additive="base">
                                        <p:cTn id="8" dur="500" fill="hold"/>
                                        <p:tgtEl>
                                          <p:spTgt spid="18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0"/>
                                        </p:tgtEl>
                                        <p:attrNameLst>
                                          <p:attrName>style.visibility</p:attrName>
                                        </p:attrNameLst>
                                      </p:cBhvr>
                                      <p:to>
                                        <p:strVal val="visible"/>
                                      </p:to>
                                    </p:set>
                                    <p:anim calcmode="lin" valueType="num">
                                      <p:cBhvr additive="base">
                                        <p:cTn id="11" dur="500" fill="hold"/>
                                        <p:tgtEl>
                                          <p:spTgt spid="190"/>
                                        </p:tgtEl>
                                        <p:attrNameLst>
                                          <p:attrName>ppt_x</p:attrName>
                                        </p:attrNameLst>
                                      </p:cBhvr>
                                      <p:tavLst>
                                        <p:tav tm="0">
                                          <p:val>
                                            <p:strVal val="#ppt_x"/>
                                          </p:val>
                                        </p:tav>
                                        <p:tav tm="100000">
                                          <p:val>
                                            <p:strVal val="#ppt_x"/>
                                          </p:val>
                                        </p:tav>
                                      </p:tavLst>
                                    </p:anim>
                                    <p:anim calcmode="lin" valueType="num">
                                      <p:cBhvr additive="base">
                                        <p:cTn id="12" dur="500" fill="hold"/>
                                        <p:tgtEl>
                                          <p:spTgt spid="19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500" fill="hold"/>
                                        <p:tgtEl>
                                          <p:spTgt spid="80"/>
                                        </p:tgtEl>
                                        <p:attrNameLst>
                                          <p:attrName>ppt_x</p:attrName>
                                        </p:attrNameLst>
                                      </p:cBhvr>
                                      <p:tavLst>
                                        <p:tav tm="0">
                                          <p:val>
                                            <p:strVal val="#ppt_x"/>
                                          </p:val>
                                        </p:tav>
                                        <p:tav tm="100000">
                                          <p:val>
                                            <p:strVal val="#ppt_x"/>
                                          </p:val>
                                        </p:tav>
                                      </p:tavLst>
                                    </p:anim>
                                    <p:anim calcmode="lin" valueType="num">
                                      <p:cBhvr additive="base">
                                        <p:cTn id="16" dur="5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500" fill="hold"/>
                                        <p:tgtEl>
                                          <p:spTgt spid="92"/>
                                        </p:tgtEl>
                                        <p:attrNameLst>
                                          <p:attrName>ppt_x</p:attrName>
                                        </p:attrNameLst>
                                      </p:cBhvr>
                                      <p:tavLst>
                                        <p:tav tm="0">
                                          <p:val>
                                            <p:strVal val="#ppt_x"/>
                                          </p:val>
                                        </p:tav>
                                        <p:tav tm="100000">
                                          <p:val>
                                            <p:strVal val="#ppt_x"/>
                                          </p:val>
                                        </p:tav>
                                      </p:tavLst>
                                    </p:anim>
                                    <p:anim calcmode="lin" valueType="num">
                                      <p:cBhvr additive="base">
                                        <p:cTn id="20" dur="500" fill="hold"/>
                                        <p:tgtEl>
                                          <p:spTgt spid="9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1"/>
                                        </p:tgtEl>
                                        <p:attrNameLst>
                                          <p:attrName>style.visibility</p:attrName>
                                        </p:attrNameLst>
                                      </p:cBhvr>
                                      <p:to>
                                        <p:strVal val="visible"/>
                                      </p:to>
                                    </p:set>
                                    <p:anim calcmode="lin" valueType="num">
                                      <p:cBhvr additive="base">
                                        <p:cTn id="23" dur="500" fill="hold"/>
                                        <p:tgtEl>
                                          <p:spTgt spid="171"/>
                                        </p:tgtEl>
                                        <p:attrNameLst>
                                          <p:attrName>ppt_x</p:attrName>
                                        </p:attrNameLst>
                                      </p:cBhvr>
                                      <p:tavLst>
                                        <p:tav tm="0">
                                          <p:val>
                                            <p:strVal val="#ppt_x"/>
                                          </p:val>
                                        </p:tav>
                                        <p:tav tm="100000">
                                          <p:val>
                                            <p:strVal val="#ppt_x"/>
                                          </p:val>
                                        </p:tav>
                                      </p:tavLst>
                                    </p:anim>
                                    <p:anim calcmode="lin" valueType="num">
                                      <p:cBhvr additive="base">
                                        <p:cTn id="24" dur="500" fill="hold"/>
                                        <p:tgtEl>
                                          <p:spTgt spid="17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4"/>
                                        </p:tgtEl>
                                        <p:attrNameLst>
                                          <p:attrName>style.visibility</p:attrName>
                                        </p:attrNameLst>
                                      </p:cBhvr>
                                      <p:to>
                                        <p:strVal val="visible"/>
                                      </p:to>
                                    </p:set>
                                    <p:anim calcmode="lin" valueType="num">
                                      <p:cBhvr additive="base">
                                        <p:cTn id="27" dur="500" fill="hold"/>
                                        <p:tgtEl>
                                          <p:spTgt spid="174"/>
                                        </p:tgtEl>
                                        <p:attrNameLst>
                                          <p:attrName>ppt_x</p:attrName>
                                        </p:attrNameLst>
                                      </p:cBhvr>
                                      <p:tavLst>
                                        <p:tav tm="0">
                                          <p:val>
                                            <p:strVal val="#ppt_x"/>
                                          </p:val>
                                        </p:tav>
                                        <p:tav tm="100000">
                                          <p:val>
                                            <p:strVal val="#ppt_x"/>
                                          </p:val>
                                        </p:tav>
                                      </p:tavLst>
                                    </p:anim>
                                    <p:anim calcmode="lin" valueType="num">
                                      <p:cBhvr additive="base">
                                        <p:cTn id="28" dur="500" fill="hold"/>
                                        <p:tgtEl>
                                          <p:spTgt spid="17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4"/>
                                        </p:tgtEl>
                                        <p:attrNameLst>
                                          <p:attrName>style.visibility</p:attrName>
                                        </p:attrNameLst>
                                      </p:cBhvr>
                                      <p:to>
                                        <p:strVal val="visible"/>
                                      </p:to>
                                    </p:set>
                                    <p:anim calcmode="lin" valueType="num">
                                      <p:cBhvr additive="base">
                                        <p:cTn id="31" dur="500" fill="hold"/>
                                        <p:tgtEl>
                                          <p:spTgt spid="154"/>
                                        </p:tgtEl>
                                        <p:attrNameLst>
                                          <p:attrName>ppt_x</p:attrName>
                                        </p:attrNameLst>
                                      </p:cBhvr>
                                      <p:tavLst>
                                        <p:tav tm="0">
                                          <p:val>
                                            <p:strVal val="#ppt_x"/>
                                          </p:val>
                                        </p:tav>
                                        <p:tav tm="100000">
                                          <p:val>
                                            <p:strVal val="#ppt_x"/>
                                          </p:val>
                                        </p:tav>
                                      </p:tavLst>
                                    </p:anim>
                                    <p:anim calcmode="lin" valueType="num">
                                      <p:cBhvr additive="base">
                                        <p:cTn id="32" dur="500" fill="hold"/>
                                        <p:tgtEl>
                                          <p:spTgt spid="15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7"/>
                                        </p:tgtEl>
                                        <p:attrNameLst>
                                          <p:attrName>style.visibility</p:attrName>
                                        </p:attrNameLst>
                                      </p:cBhvr>
                                      <p:to>
                                        <p:strVal val="visible"/>
                                      </p:to>
                                    </p:set>
                                    <p:anim calcmode="lin" valueType="num">
                                      <p:cBhvr additive="base">
                                        <p:cTn id="35" dur="500" fill="hold"/>
                                        <p:tgtEl>
                                          <p:spTgt spid="157"/>
                                        </p:tgtEl>
                                        <p:attrNameLst>
                                          <p:attrName>ppt_x</p:attrName>
                                        </p:attrNameLst>
                                      </p:cBhvr>
                                      <p:tavLst>
                                        <p:tav tm="0">
                                          <p:val>
                                            <p:strVal val="#ppt_x"/>
                                          </p:val>
                                        </p:tav>
                                        <p:tav tm="100000">
                                          <p:val>
                                            <p:strVal val="#ppt_x"/>
                                          </p:val>
                                        </p:tav>
                                      </p:tavLst>
                                    </p:anim>
                                    <p:anim calcmode="lin" valueType="num">
                                      <p:cBhvr additive="base">
                                        <p:cTn id="36" dur="500" fill="hold"/>
                                        <p:tgtEl>
                                          <p:spTgt spid="15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8"/>
                                        </p:tgtEl>
                                        <p:attrNameLst>
                                          <p:attrName>style.visibility</p:attrName>
                                        </p:attrNameLst>
                                      </p:cBhvr>
                                      <p:to>
                                        <p:strVal val="visible"/>
                                      </p:to>
                                    </p:set>
                                    <p:anim calcmode="lin" valueType="num">
                                      <p:cBhvr additive="base">
                                        <p:cTn id="39" dur="500" fill="hold"/>
                                        <p:tgtEl>
                                          <p:spTgt spid="158"/>
                                        </p:tgtEl>
                                        <p:attrNameLst>
                                          <p:attrName>ppt_x</p:attrName>
                                        </p:attrNameLst>
                                      </p:cBhvr>
                                      <p:tavLst>
                                        <p:tav tm="0">
                                          <p:val>
                                            <p:strVal val="#ppt_x"/>
                                          </p:val>
                                        </p:tav>
                                        <p:tav tm="100000">
                                          <p:val>
                                            <p:strVal val="#ppt_x"/>
                                          </p:val>
                                        </p:tav>
                                      </p:tavLst>
                                    </p:anim>
                                    <p:anim calcmode="lin" valueType="num">
                                      <p:cBhvr additive="base">
                                        <p:cTn id="40" dur="500" fill="hold"/>
                                        <p:tgtEl>
                                          <p:spTgt spid="15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0"/>
                                        </p:tgtEl>
                                        <p:attrNameLst>
                                          <p:attrName>style.visibility</p:attrName>
                                        </p:attrNameLst>
                                      </p:cBhvr>
                                      <p:to>
                                        <p:strVal val="visible"/>
                                      </p:to>
                                    </p:set>
                                    <p:anim calcmode="lin" valueType="num">
                                      <p:cBhvr additive="base">
                                        <p:cTn id="43" dur="500" fill="hold"/>
                                        <p:tgtEl>
                                          <p:spTgt spid="160"/>
                                        </p:tgtEl>
                                        <p:attrNameLst>
                                          <p:attrName>ppt_x</p:attrName>
                                        </p:attrNameLst>
                                      </p:cBhvr>
                                      <p:tavLst>
                                        <p:tav tm="0">
                                          <p:val>
                                            <p:strVal val="#ppt_x"/>
                                          </p:val>
                                        </p:tav>
                                        <p:tav tm="100000">
                                          <p:val>
                                            <p:strVal val="#ppt_x"/>
                                          </p:val>
                                        </p:tav>
                                      </p:tavLst>
                                    </p:anim>
                                    <p:anim calcmode="lin" valueType="num">
                                      <p:cBhvr additive="base">
                                        <p:cTn id="44" dur="500" fill="hold"/>
                                        <p:tgtEl>
                                          <p:spTgt spid="16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0"/>
                                        </p:tgtEl>
                                        <p:attrNameLst>
                                          <p:attrName>style.visibility</p:attrName>
                                        </p:attrNameLst>
                                      </p:cBhvr>
                                      <p:to>
                                        <p:strVal val="visible"/>
                                      </p:to>
                                    </p:set>
                                    <p:anim calcmode="lin" valueType="num">
                                      <p:cBhvr additive="base">
                                        <p:cTn id="47" dur="500" fill="hold"/>
                                        <p:tgtEl>
                                          <p:spTgt spid="180"/>
                                        </p:tgtEl>
                                        <p:attrNameLst>
                                          <p:attrName>ppt_x</p:attrName>
                                        </p:attrNameLst>
                                      </p:cBhvr>
                                      <p:tavLst>
                                        <p:tav tm="0">
                                          <p:val>
                                            <p:strVal val="#ppt_x"/>
                                          </p:val>
                                        </p:tav>
                                        <p:tav tm="100000">
                                          <p:val>
                                            <p:strVal val="#ppt_x"/>
                                          </p:val>
                                        </p:tav>
                                      </p:tavLst>
                                    </p:anim>
                                    <p:anim calcmode="lin" valueType="num">
                                      <p:cBhvr additive="base">
                                        <p:cTn id="48" dur="500" fill="hold"/>
                                        <p:tgtEl>
                                          <p:spTgt spid="18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106"/>
                                        </p:tgtEl>
                                        <p:attrNameLst>
                                          <p:attrName>style.visibility</p:attrName>
                                        </p:attrNameLst>
                                      </p:cBhvr>
                                      <p:to>
                                        <p:strVal val="visible"/>
                                      </p:to>
                                    </p:set>
                                    <p:anim calcmode="lin" valueType="num">
                                      <p:cBhvr additive="base">
                                        <p:cTn id="51" dur="500" fill="hold"/>
                                        <p:tgtEl>
                                          <p:spTgt spid="4106"/>
                                        </p:tgtEl>
                                        <p:attrNameLst>
                                          <p:attrName>ppt_x</p:attrName>
                                        </p:attrNameLst>
                                      </p:cBhvr>
                                      <p:tavLst>
                                        <p:tav tm="0">
                                          <p:val>
                                            <p:strVal val="#ppt_x"/>
                                          </p:val>
                                        </p:tav>
                                        <p:tav tm="100000">
                                          <p:val>
                                            <p:strVal val="#ppt_x"/>
                                          </p:val>
                                        </p:tav>
                                      </p:tavLst>
                                    </p:anim>
                                    <p:anim calcmode="lin" valueType="num">
                                      <p:cBhvr additive="base">
                                        <p:cTn id="52" dur="500" fill="hold"/>
                                        <p:tgtEl>
                                          <p:spTgt spid="410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00"/>
                                        </p:tgtEl>
                                        <p:attrNameLst>
                                          <p:attrName>style.visibility</p:attrName>
                                        </p:attrNameLst>
                                      </p:cBhvr>
                                      <p:to>
                                        <p:strVal val="visible"/>
                                      </p:to>
                                    </p:set>
                                    <p:anim calcmode="lin" valueType="num">
                                      <p:cBhvr additive="base">
                                        <p:cTn id="55" dur="500" fill="hold"/>
                                        <p:tgtEl>
                                          <p:spTgt spid="200"/>
                                        </p:tgtEl>
                                        <p:attrNameLst>
                                          <p:attrName>ppt_x</p:attrName>
                                        </p:attrNameLst>
                                      </p:cBhvr>
                                      <p:tavLst>
                                        <p:tav tm="0">
                                          <p:val>
                                            <p:strVal val="#ppt_x"/>
                                          </p:val>
                                        </p:tav>
                                        <p:tav tm="100000">
                                          <p:val>
                                            <p:strVal val="#ppt_x"/>
                                          </p:val>
                                        </p:tav>
                                      </p:tavLst>
                                    </p:anim>
                                    <p:anim calcmode="lin" valueType="num">
                                      <p:cBhvr additive="base">
                                        <p:cTn id="56" dur="500" fill="hold"/>
                                        <p:tgtEl>
                                          <p:spTgt spid="20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53"/>
                                        </p:tgtEl>
                                        <p:attrNameLst>
                                          <p:attrName>style.visibility</p:attrName>
                                        </p:attrNameLst>
                                      </p:cBhvr>
                                      <p:to>
                                        <p:strVal val="visible"/>
                                      </p:to>
                                    </p:set>
                                    <p:anim calcmode="lin" valueType="num">
                                      <p:cBhvr additive="base">
                                        <p:cTn id="59" dur="500" fill="hold"/>
                                        <p:tgtEl>
                                          <p:spTgt spid="153"/>
                                        </p:tgtEl>
                                        <p:attrNameLst>
                                          <p:attrName>ppt_x</p:attrName>
                                        </p:attrNameLst>
                                      </p:cBhvr>
                                      <p:tavLst>
                                        <p:tav tm="0">
                                          <p:val>
                                            <p:strVal val="#ppt_x"/>
                                          </p:val>
                                        </p:tav>
                                        <p:tav tm="100000">
                                          <p:val>
                                            <p:strVal val="#ppt_x"/>
                                          </p:val>
                                        </p:tav>
                                      </p:tavLst>
                                    </p:anim>
                                    <p:anim calcmode="lin" valueType="num">
                                      <p:cBhvr additive="base">
                                        <p:cTn id="60" dur="500" fill="hold"/>
                                        <p:tgtEl>
                                          <p:spTgt spid="15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03"/>
                                        </p:tgtEl>
                                        <p:attrNameLst>
                                          <p:attrName>style.visibility</p:attrName>
                                        </p:attrNameLst>
                                      </p:cBhvr>
                                      <p:to>
                                        <p:strVal val="visible"/>
                                      </p:to>
                                    </p:set>
                                    <p:anim calcmode="lin" valueType="num">
                                      <p:cBhvr additive="base">
                                        <p:cTn id="63" dur="500" fill="hold"/>
                                        <p:tgtEl>
                                          <p:spTgt spid="203"/>
                                        </p:tgtEl>
                                        <p:attrNameLst>
                                          <p:attrName>ppt_x</p:attrName>
                                        </p:attrNameLst>
                                      </p:cBhvr>
                                      <p:tavLst>
                                        <p:tav tm="0">
                                          <p:val>
                                            <p:strVal val="#ppt_x"/>
                                          </p:val>
                                        </p:tav>
                                        <p:tav tm="100000">
                                          <p:val>
                                            <p:strVal val="#ppt_x"/>
                                          </p:val>
                                        </p:tav>
                                      </p:tavLst>
                                    </p:anim>
                                    <p:anim calcmode="lin" valueType="num">
                                      <p:cBhvr additive="base">
                                        <p:cTn id="64" dur="500" fill="hold"/>
                                        <p:tgtEl>
                                          <p:spTgt spid="20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04"/>
                                        </p:tgtEl>
                                        <p:attrNameLst>
                                          <p:attrName>style.visibility</p:attrName>
                                        </p:attrNameLst>
                                      </p:cBhvr>
                                      <p:to>
                                        <p:strVal val="visible"/>
                                      </p:to>
                                    </p:set>
                                    <p:anim calcmode="lin" valueType="num">
                                      <p:cBhvr additive="base">
                                        <p:cTn id="67" dur="500" fill="hold"/>
                                        <p:tgtEl>
                                          <p:spTgt spid="204"/>
                                        </p:tgtEl>
                                        <p:attrNameLst>
                                          <p:attrName>ppt_x</p:attrName>
                                        </p:attrNameLst>
                                      </p:cBhvr>
                                      <p:tavLst>
                                        <p:tav tm="0">
                                          <p:val>
                                            <p:strVal val="#ppt_x"/>
                                          </p:val>
                                        </p:tav>
                                        <p:tav tm="100000">
                                          <p:val>
                                            <p:strVal val="#ppt_x"/>
                                          </p:val>
                                        </p:tav>
                                      </p:tavLst>
                                    </p:anim>
                                    <p:anim calcmode="lin" valueType="num">
                                      <p:cBhvr additive="base">
                                        <p:cTn id="68" dur="500" fill="hold"/>
                                        <p:tgtEl>
                                          <p:spTgt spid="20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107"/>
                                        </p:tgtEl>
                                        <p:attrNameLst>
                                          <p:attrName>style.visibility</p:attrName>
                                        </p:attrNameLst>
                                      </p:cBhvr>
                                      <p:to>
                                        <p:strVal val="visible"/>
                                      </p:to>
                                    </p:set>
                                    <p:anim calcmode="lin" valueType="num">
                                      <p:cBhvr additive="base">
                                        <p:cTn id="71" dur="500" fill="hold"/>
                                        <p:tgtEl>
                                          <p:spTgt spid="4107"/>
                                        </p:tgtEl>
                                        <p:attrNameLst>
                                          <p:attrName>ppt_x</p:attrName>
                                        </p:attrNameLst>
                                      </p:cBhvr>
                                      <p:tavLst>
                                        <p:tav tm="0">
                                          <p:val>
                                            <p:strVal val="#ppt_x"/>
                                          </p:val>
                                        </p:tav>
                                        <p:tav tm="100000">
                                          <p:val>
                                            <p:strVal val="#ppt_x"/>
                                          </p:val>
                                        </p:tav>
                                      </p:tavLst>
                                    </p:anim>
                                    <p:anim calcmode="lin" valueType="num">
                                      <p:cBhvr additive="base">
                                        <p:cTn id="72" dur="500" fill="hold"/>
                                        <p:tgtEl>
                                          <p:spTgt spid="410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068"/>
                                        </p:tgtEl>
                                        <p:attrNameLst>
                                          <p:attrName>style.visibility</p:attrName>
                                        </p:attrNameLst>
                                      </p:cBhvr>
                                      <p:to>
                                        <p:strVal val="visible"/>
                                      </p:to>
                                    </p:set>
                                    <p:anim calcmode="lin" valueType="num">
                                      <p:cBhvr additive="base">
                                        <p:cTn id="75" dur="500" fill="hold"/>
                                        <p:tgtEl>
                                          <p:spTgt spid="2068"/>
                                        </p:tgtEl>
                                        <p:attrNameLst>
                                          <p:attrName>ppt_x</p:attrName>
                                        </p:attrNameLst>
                                      </p:cBhvr>
                                      <p:tavLst>
                                        <p:tav tm="0">
                                          <p:val>
                                            <p:strVal val="#ppt_x"/>
                                          </p:val>
                                        </p:tav>
                                        <p:tav tm="100000">
                                          <p:val>
                                            <p:strVal val="#ppt_x"/>
                                          </p:val>
                                        </p:tav>
                                      </p:tavLst>
                                    </p:anim>
                                    <p:anim calcmode="lin" valueType="num">
                                      <p:cBhvr additive="base">
                                        <p:cTn id="76" dur="500" fill="hold"/>
                                        <p:tgtEl>
                                          <p:spTgt spid="206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33"/>
                                        </p:tgtEl>
                                        <p:attrNameLst>
                                          <p:attrName>style.visibility</p:attrName>
                                        </p:attrNameLst>
                                      </p:cBhvr>
                                      <p:to>
                                        <p:strVal val="visible"/>
                                      </p:to>
                                    </p:set>
                                    <p:anim calcmode="lin" valueType="num">
                                      <p:cBhvr additive="base">
                                        <p:cTn id="79" dur="500" fill="hold"/>
                                        <p:tgtEl>
                                          <p:spTgt spid="233"/>
                                        </p:tgtEl>
                                        <p:attrNameLst>
                                          <p:attrName>ppt_x</p:attrName>
                                        </p:attrNameLst>
                                      </p:cBhvr>
                                      <p:tavLst>
                                        <p:tav tm="0">
                                          <p:val>
                                            <p:strVal val="#ppt_x"/>
                                          </p:val>
                                        </p:tav>
                                        <p:tav tm="100000">
                                          <p:val>
                                            <p:strVal val="#ppt_x"/>
                                          </p:val>
                                        </p:tav>
                                      </p:tavLst>
                                    </p:anim>
                                    <p:anim calcmode="lin" valueType="num">
                                      <p:cBhvr additive="base">
                                        <p:cTn id="80" dur="500" fill="hold"/>
                                        <p:tgtEl>
                                          <p:spTgt spid="23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108"/>
                                        </p:tgtEl>
                                        <p:attrNameLst>
                                          <p:attrName>style.visibility</p:attrName>
                                        </p:attrNameLst>
                                      </p:cBhvr>
                                      <p:to>
                                        <p:strVal val="visible"/>
                                      </p:to>
                                    </p:set>
                                    <p:anim calcmode="lin" valueType="num">
                                      <p:cBhvr additive="base">
                                        <p:cTn id="83" dur="500" fill="hold"/>
                                        <p:tgtEl>
                                          <p:spTgt spid="4108"/>
                                        </p:tgtEl>
                                        <p:attrNameLst>
                                          <p:attrName>ppt_x</p:attrName>
                                        </p:attrNameLst>
                                      </p:cBhvr>
                                      <p:tavLst>
                                        <p:tav tm="0">
                                          <p:val>
                                            <p:strVal val="#ppt_x"/>
                                          </p:val>
                                        </p:tav>
                                        <p:tav tm="100000">
                                          <p:val>
                                            <p:strVal val="#ppt_x"/>
                                          </p:val>
                                        </p:tav>
                                      </p:tavLst>
                                    </p:anim>
                                    <p:anim calcmode="lin" valueType="num">
                                      <p:cBhvr additive="base">
                                        <p:cTn id="84" dur="500" fill="hold"/>
                                        <p:tgtEl>
                                          <p:spTgt spid="4108"/>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73"/>
                                        </p:tgtEl>
                                        <p:attrNameLst>
                                          <p:attrName>style.visibility</p:attrName>
                                        </p:attrNameLst>
                                      </p:cBhvr>
                                      <p:to>
                                        <p:strVal val="visible"/>
                                      </p:to>
                                    </p:set>
                                    <p:anim calcmode="lin" valueType="num">
                                      <p:cBhvr additive="base">
                                        <p:cTn id="87" dur="500" fill="hold"/>
                                        <p:tgtEl>
                                          <p:spTgt spid="173"/>
                                        </p:tgtEl>
                                        <p:attrNameLst>
                                          <p:attrName>ppt_x</p:attrName>
                                        </p:attrNameLst>
                                      </p:cBhvr>
                                      <p:tavLst>
                                        <p:tav tm="0">
                                          <p:val>
                                            <p:strVal val="#ppt_x"/>
                                          </p:val>
                                        </p:tav>
                                        <p:tav tm="100000">
                                          <p:val>
                                            <p:strVal val="#ppt_x"/>
                                          </p:val>
                                        </p:tav>
                                      </p:tavLst>
                                    </p:anim>
                                    <p:anim calcmode="lin" valueType="num">
                                      <p:cBhvr additive="base">
                                        <p:cTn id="88" dur="500" fill="hold"/>
                                        <p:tgtEl>
                                          <p:spTgt spid="173"/>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069"/>
                                        </p:tgtEl>
                                        <p:attrNameLst>
                                          <p:attrName>style.visibility</p:attrName>
                                        </p:attrNameLst>
                                      </p:cBhvr>
                                      <p:to>
                                        <p:strVal val="visible"/>
                                      </p:to>
                                    </p:set>
                                    <p:anim calcmode="lin" valueType="num">
                                      <p:cBhvr additive="base">
                                        <p:cTn id="91" dur="500" fill="hold"/>
                                        <p:tgtEl>
                                          <p:spTgt spid="2069"/>
                                        </p:tgtEl>
                                        <p:attrNameLst>
                                          <p:attrName>ppt_x</p:attrName>
                                        </p:attrNameLst>
                                      </p:cBhvr>
                                      <p:tavLst>
                                        <p:tav tm="0">
                                          <p:val>
                                            <p:strVal val="#ppt_x"/>
                                          </p:val>
                                        </p:tav>
                                        <p:tav tm="100000">
                                          <p:val>
                                            <p:strVal val="#ppt_x"/>
                                          </p:val>
                                        </p:tav>
                                      </p:tavLst>
                                    </p:anim>
                                    <p:anim calcmode="lin" valueType="num">
                                      <p:cBhvr additive="base">
                                        <p:cTn id="92" dur="500" fill="hold"/>
                                        <p:tgtEl>
                                          <p:spTgt spid="2069"/>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82"/>
                                        </p:tgtEl>
                                        <p:attrNameLst>
                                          <p:attrName>style.visibility</p:attrName>
                                        </p:attrNameLst>
                                      </p:cBhvr>
                                      <p:to>
                                        <p:strVal val="visible"/>
                                      </p:to>
                                    </p:set>
                                    <p:anim calcmode="lin" valueType="num">
                                      <p:cBhvr additive="base">
                                        <p:cTn id="95" dur="500" fill="hold"/>
                                        <p:tgtEl>
                                          <p:spTgt spid="82"/>
                                        </p:tgtEl>
                                        <p:attrNameLst>
                                          <p:attrName>ppt_x</p:attrName>
                                        </p:attrNameLst>
                                      </p:cBhvr>
                                      <p:tavLst>
                                        <p:tav tm="0">
                                          <p:val>
                                            <p:strVal val="#ppt_x"/>
                                          </p:val>
                                        </p:tav>
                                        <p:tav tm="100000">
                                          <p:val>
                                            <p:strVal val="#ppt_x"/>
                                          </p:val>
                                        </p:tav>
                                      </p:tavLst>
                                    </p:anim>
                                    <p:anim calcmode="lin" valueType="num">
                                      <p:cBhvr additive="base">
                                        <p:cTn id="9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94"/>
                                        </p:tgtEl>
                                        <p:attrNameLst>
                                          <p:attrName>style.visibility</p:attrName>
                                        </p:attrNameLst>
                                      </p:cBhvr>
                                      <p:to>
                                        <p:strVal val="visible"/>
                                      </p:to>
                                    </p:set>
                                    <p:anim calcmode="lin" valueType="num">
                                      <p:cBhvr additive="base">
                                        <p:cTn id="101" dur="500" fill="hold"/>
                                        <p:tgtEl>
                                          <p:spTgt spid="194"/>
                                        </p:tgtEl>
                                        <p:attrNameLst>
                                          <p:attrName>ppt_x</p:attrName>
                                        </p:attrNameLst>
                                      </p:cBhvr>
                                      <p:tavLst>
                                        <p:tav tm="0">
                                          <p:val>
                                            <p:strVal val="#ppt_x"/>
                                          </p:val>
                                        </p:tav>
                                        <p:tav tm="100000">
                                          <p:val>
                                            <p:strVal val="#ppt_x"/>
                                          </p:val>
                                        </p:tav>
                                      </p:tavLst>
                                    </p:anim>
                                    <p:anim calcmode="lin" valueType="num">
                                      <p:cBhvr additive="base">
                                        <p:cTn id="102" dur="500" fill="hold"/>
                                        <p:tgtEl>
                                          <p:spTgt spid="194"/>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196"/>
                                        </p:tgtEl>
                                        <p:attrNameLst>
                                          <p:attrName>style.visibility</p:attrName>
                                        </p:attrNameLst>
                                      </p:cBhvr>
                                      <p:to>
                                        <p:strVal val="visible"/>
                                      </p:to>
                                    </p:set>
                                    <p:anim calcmode="lin" valueType="num">
                                      <p:cBhvr additive="base">
                                        <p:cTn id="105" dur="500" fill="hold"/>
                                        <p:tgtEl>
                                          <p:spTgt spid="196"/>
                                        </p:tgtEl>
                                        <p:attrNameLst>
                                          <p:attrName>ppt_x</p:attrName>
                                        </p:attrNameLst>
                                      </p:cBhvr>
                                      <p:tavLst>
                                        <p:tav tm="0">
                                          <p:val>
                                            <p:strVal val="#ppt_x"/>
                                          </p:val>
                                        </p:tav>
                                        <p:tav tm="100000">
                                          <p:val>
                                            <p:strVal val="#ppt_x"/>
                                          </p:val>
                                        </p:tav>
                                      </p:tavLst>
                                    </p:anim>
                                    <p:anim calcmode="lin" valueType="num">
                                      <p:cBhvr additive="base">
                                        <p:cTn id="106" dur="500" fill="hold"/>
                                        <p:tgtEl>
                                          <p:spTgt spid="196"/>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additive="base">
                                        <p:cTn id="109" dur="500" fill="hold"/>
                                        <p:tgtEl>
                                          <p:spTgt spid="11"/>
                                        </p:tgtEl>
                                        <p:attrNameLst>
                                          <p:attrName>ppt_x</p:attrName>
                                        </p:attrNameLst>
                                      </p:cBhvr>
                                      <p:tavLst>
                                        <p:tav tm="0">
                                          <p:val>
                                            <p:strVal val="#ppt_x"/>
                                          </p:val>
                                        </p:tav>
                                        <p:tav tm="100000">
                                          <p:val>
                                            <p:strVal val="#ppt_x"/>
                                          </p:val>
                                        </p:tav>
                                      </p:tavLst>
                                    </p:anim>
                                    <p:anim calcmode="lin" valueType="num">
                                      <p:cBhvr additive="base">
                                        <p:cTn id="110" dur="500" fill="hold"/>
                                        <p:tgtEl>
                                          <p:spTgt spid="11"/>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ppt_x"/>
                                          </p:val>
                                        </p:tav>
                                        <p:tav tm="100000">
                                          <p:val>
                                            <p:strVal val="#ppt_x"/>
                                          </p:val>
                                        </p:tav>
                                      </p:tavLst>
                                    </p:anim>
                                    <p:anim calcmode="lin" valueType="num">
                                      <p:cBhvr additive="base">
                                        <p:cTn id="1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Audio Conferencing Deployment Requirements</a:t>
            </a:r>
            <a:endParaRPr lang="en-US" dirty="0"/>
          </a:p>
        </p:txBody>
      </p:sp>
      <p:sp>
        <p:nvSpPr>
          <p:cNvPr id="3" name="Content Placeholder 2"/>
          <p:cNvSpPr>
            <a:spLocks noGrp="1"/>
          </p:cNvSpPr>
          <p:nvPr>
            <p:ph sz="quarter" idx="1"/>
          </p:nvPr>
        </p:nvSpPr>
        <p:spPr>
          <a:xfrm>
            <a:off x="372454" y="1592336"/>
            <a:ext cx="8382000" cy="4561205"/>
          </a:xfrm>
        </p:spPr>
        <p:txBody>
          <a:bodyPr/>
          <a:lstStyle/>
          <a:p>
            <a:r>
              <a:rPr lang="en-US" sz="2800" dirty="0" smtClean="0"/>
              <a:t>Standard OCS infrastructure – Front End Servers, AV Conferencing Server, Mediation Server, etc.</a:t>
            </a:r>
          </a:p>
          <a:p>
            <a:r>
              <a:rPr lang="en-US" sz="2800" dirty="0" smtClean="0"/>
              <a:t>UCAS with CA and CAS applications</a:t>
            </a:r>
          </a:p>
          <a:p>
            <a:pPr lvl="1"/>
            <a:r>
              <a:rPr lang="en-US" sz="2400" dirty="0" smtClean="0"/>
              <a:t>Installed and activated by default on each OCS pool</a:t>
            </a:r>
          </a:p>
          <a:p>
            <a:r>
              <a:rPr lang="en-US" sz="2800" dirty="0" smtClean="0"/>
              <a:t>CWA server</a:t>
            </a:r>
          </a:p>
          <a:p>
            <a:r>
              <a:rPr lang="en-US" sz="2800" dirty="0" smtClean="0"/>
              <a:t>OCS 2007 R2 clients for the best in-meeting experience</a:t>
            </a:r>
          </a:p>
          <a:p>
            <a:pPr lvl="1"/>
            <a:r>
              <a:rPr lang="en-US" sz="2400" dirty="0" smtClean="0"/>
              <a:t>OCS 2007 clients work as well</a:t>
            </a:r>
          </a:p>
          <a:p>
            <a:r>
              <a:rPr lang="en-US" sz="2800" dirty="0" smtClean="0"/>
              <a:t>Additional DID numbers and PSTN trunk capacity for access numbers</a:t>
            </a:r>
          </a:p>
          <a:p>
            <a:pPr>
              <a:buNone/>
            </a:pPr>
            <a:endParaRPr lang="en-US" sz="2800" dirty="0" smtClean="0"/>
          </a:p>
        </p:txBody>
      </p:sp>
    </p:spTree>
    <p:extLst>
      <p:ext uri="{BB962C8B-B14F-4D97-AF65-F5344CB8AC3E}">
        <p14:creationId xmlns:p14="http://schemas.microsoft.com/office/powerpoint/2007/7/12/main" xmlns="" val="1968289691"/>
      </p:ext>
    </p:extLst>
  </p:cSld>
  <p:clrMapOvr>
    <a:masterClrMapping/>
  </p:clrMapOvr>
  <p:transition advTm="5464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p:txBody>
          <a:bodyPr/>
          <a:lstStyle/>
          <a:p>
            <a:r>
              <a:rPr lang="en-US" dirty="0" smtClean="0"/>
              <a:t>Audio Conferencing</a:t>
            </a:r>
          </a:p>
          <a:p>
            <a:r>
              <a:rPr lang="en-US" dirty="0" smtClean="0"/>
              <a:t>P2P Video</a:t>
            </a:r>
          </a:p>
          <a:p>
            <a:r>
              <a:rPr lang="en-US" dirty="0" smtClean="0"/>
              <a:t>Multimedia conferencing</a:t>
            </a:r>
          </a:p>
          <a:p>
            <a:r>
              <a:rPr lang="en-US" dirty="0" smtClean="0"/>
              <a:t>3</a:t>
            </a:r>
            <a:r>
              <a:rPr lang="en-US" baseline="30000" dirty="0" smtClean="0"/>
              <a:t>rd</a:t>
            </a:r>
            <a:r>
              <a:rPr lang="en-US" dirty="0" smtClean="0"/>
              <a:t> Party VC Integration</a:t>
            </a:r>
          </a:p>
          <a:p>
            <a:r>
              <a:rPr lang="en-US" dirty="0" smtClean="0"/>
              <a:t>Deployment and server configuration</a:t>
            </a:r>
          </a:p>
          <a:p>
            <a:r>
              <a:rPr lang="en-US" dirty="0" smtClean="0"/>
              <a:t>Q&amp;A</a:t>
            </a:r>
          </a:p>
          <a:p>
            <a:endParaRPr lang="en-US" dirty="0"/>
          </a:p>
        </p:txBody>
      </p:sp>
    </p:spTree>
  </p:cSld>
  <p:clrMapOvr>
    <a:masterClrMapping/>
  </p:clrMapOvr>
  <p:transition advTm="152343">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82771" y="861237"/>
            <a:ext cx="8591107" cy="5869172"/>
          </a:xfrm>
          <a:prstGeom prst="round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381000" y="230188"/>
            <a:ext cx="8382000" cy="997196"/>
          </a:xfrm>
        </p:spPr>
        <p:txBody>
          <a:bodyPr/>
          <a:lstStyle/>
          <a:p>
            <a:r>
              <a:rPr dirty="0" smtClean="0"/>
              <a:t>Bringing it Together: Deployment</a:t>
            </a:r>
            <a:br>
              <a:rPr dirty="0" smtClean="0"/>
            </a:br>
            <a:endParaRPr lang="en-US" sz="2400" dirty="0"/>
          </a:p>
        </p:txBody>
      </p:sp>
      <p:pic>
        <p:nvPicPr>
          <p:cNvPr id="1029" name="Picture 5"/>
          <p:cNvPicPr>
            <a:picLocks noChangeAspect="1" noChangeArrowheads="1"/>
          </p:cNvPicPr>
          <p:nvPr/>
        </p:nvPicPr>
        <p:blipFill>
          <a:blip r:embed="rId3"/>
          <a:srcRect/>
          <a:stretch>
            <a:fillRect/>
          </a:stretch>
        </p:blipFill>
        <p:spPr bwMode="auto">
          <a:xfrm>
            <a:off x="888455" y="1021976"/>
            <a:ext cx="7524750" cy="5381625"/>
          </a:xfrm>
          <a:prstGeom prst="rect">
            <a:avLst/>
          </a:prstGeom>
          <a:noFill/>
          <a:ln w="9525">
            <a:noFill/>
            <a:miter lim="800000"/>
            <a:headEnd/>
            <a:tailEnd/>
          </a:ln>
          <a:effectLst/>
        </p:spPr>
      </p:pic>
    </p:spTree>
    <p:extLst>
      <p:ext uri="{BB962C8B-B14F-4D97-AF65-F5344CB8AC3E}">
        <p14:creationId xmlns:p14="http://schemas.microsoft.com/office/powerpoint/2007/7/12/main" xmlns="" val="1476097"/>
      </p:ext>
    </p:extLst>
  </p:cSld>
  <p:clrMapOvr>
    <a:masterClrMapping/>
  </p:clrMapOvr>
  <p:transition advTm="180062">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82771" y="861237"/>
            <a:ext cx="8591107" cy="5869172"/>
          </a:xfrm>
          <a:prstGeom prst="round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2051" name="Picture 3"/>
          <p:cNvPicPr>
            <a:picLocks noChangeAspect="1" noChangeArrowheads="1"/>
          </p:cNvPicPr>
          <p:nvPr/>
        </p:nvPicPr>
        <p:blipFill>
          <a:blip r:embed="rId4"/>
          <a:srcRect/>
          <a:stretch>
            <a:fillRect/>
          </a:stretch>
        </p:blipFill>
        <p:spPr bwMode="auto">
          <a:xfrm>
            <a:off x="919987" y="1069274"/>
            <a:ext cx="7524750" cy="5381625"/>
          </a:xfrm>
          <a:prstGeom prst="rect">
            <a:avLst/>
          </a:prstGeom>
          <a:noFill/>
          <a:ln w="9525">
            <a:noFill/>
            <a:miter lim="800000"/>
            <a:headEnd/>
            <a:tailEnd/>
          </a:ln>
          <a:effectLst/>
        </p:spPr>
      </p:pic>
      <p:sp>
        <p:nvSpPr>
          <p:cNvPr id="2" name="Title 1"/>
          <p:cNvSpPr>
            <a:spLocks noGrp="1"/>
          </p:cNvSpPr>
          <p:nvPr>
            <p:ph type="title"/>
          </p:nvPr>
        </p:nvSpPr>
        <p:spPr>
          <a:xfrm>
            <a:off x="381000" y="230188"/>
            <a:ext cx="8382000" cy="997196"/>
          </a:xfrm>
        </p:spPr>
        <p:txBody>
          <a:bodyPr/>
          <a:lstStyle/>
          <a:p>
            <a:r>
              <a:rPr dirty="0" smtClean="0"/>
              <a:t>Bringing it Together: Conference Call</a:t>
            </a:r>
            <a:br>
              <a:rPr dirty="0" smtClean="0"/>
            </a:br>
            <a:endParaRPr lang="en-US" sz="2400" dirty="0"/>
          </a:p>
        </p:txBody>
      </p:sp>
      <p:sp>
        <p:nvSpPr>
          <p:cNvPr id="6" name="7-Point Star 5"/>
          <p:cNvSpPr/>
          <p:nvPr/>
        </p:nvSpPr>
        <p:spPr bwMode="auto">
          <a:xfrm>
            <a:off x="8111618" y="3023422"/>
            <a:ext cx="442452" cy="457200"/>
          </a:xfrm>
          <a:prstGeom prst="star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cxnSp>
        <p:nvCxnSpPr>
          <p:cNvPr id="8" name="Straight Arrow Connector 7"/>
          <p:cNvCxnSpPr/>
          <p:nvPr/>
        </p:nvCxnSpPr>
        <p:spPr>
          <a:xfrm rot="5400000">
            <a:off x="7728156" y="2462981"/>
            <a:ext cx="280219" cy="2212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801897" y="3215148"/>
            <a:ext cx="309716" cy="4424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023419" y="5442155"/>
            <a:ext cx="427704" cy="19172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4424515" y="4591665"/>
            <a:ext cx="403124" cy="983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48815" y="4193501"/>
            <a:ext cx="1057017" cy="978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690802" y="3952568"/>
            <a:ext cx="506411" cy="14261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578939" y="2841519"/>
            <a:ext cx="1951660" cy="49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1644433" y="3094751"/>
            <a:ext cx="506424" cy="2457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V="1">
            <a:off x="1268370" y="4645731"/>
            <a:ext cx="1941872" cy="6145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079523" y="2993924"/>
            <a:ext cx="2241754" cy="9733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818535" y="3301183"/>
            <a:ext cx="830827" cy="36379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07/7/12/main" xmlns="" val="1445103993"/>
      </p:ext>
    </p:extLst>
  </p:cSld>
  <p:clrMapOvr>
    <a:masterClrMapping/>
  </p:clrMapOvr>
  <p:transition advTm="25248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5" presetClass="emph" presetSubtype="0" fill="hold" nodeType="clickEffect">
                                  <p:stCondLst>
                                    <p:cond delay="0"/>
                                  </p:stCondLst>
                                  <p:childTnLst>
                                    <p:anim calcmode="discrete" valueType="str">
                                      <p:cBhvr>
                                        <p:cTn id="34"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35" presetClass="emph" presetSubtype="0" fill="hold" nodeType="clickEffect">
                                  <p:stCondLst>
                                    <p:cond delay="0"/>
                                  </p:stCondLst>
                                  <p:childTnLst>
                                    <p:anim calcmode="discrete" valueType="str">
                                      <p:cBhvr>
                                        <p:cTn id="68"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35" presetClass="emph" presetSubtype="0" fill="hold" nodeType="clickEffect">
                                  <p:stCondLst>
                                    <p:cond delay="0"/>
                                  </p:stCondLst>
                                  <p:childTnLst>
                                    <p:anim calcmode="discrete" valueType="str">
                                      <p:cBhvr>
                                        <p:cTn id="76" dur="1000" fill="hold"/>
                                        <p:tgtEl>
                                          <p:spTgt spid="29"/>
                                        </p:tgtEl>
                                        <p:attrNameLst>
                                          <p:attrName>style.visibility</p:attrName>
                                        </p:attrNameLst>
                                      </p:cBhvr>
                                      <p:tavLst>
                                        <p:tav tm="0">
                                          <p:val>
                                            <p:strVal val="hidden"/>
                                          </p:val>
                                        </p:tav>
                                        <p:tav tm="50000">
                                          <p:val>
                                            <p:strVal val="visible"/>
                                          </p:val>
                                        </p:tav>
                                      </p:tavLst>
                                    </p:anim>
                                  </p:childTnLst>
                                </p:cTn>
                              </p:par>
                            </p:childTnLst>
                          </p:cTn>
                        </p:par>
                      </p:childTnLst>
                    </p:cTn>
                  </p:par>
                  <p:par>
                    <p:cTn id="77" fill="hold">
                      <p:stCondLst>
                        <p:cond delay="indefinite"/>
                      </p:stCondLst>
                      <p:childTnLst>
                        <p:par>
                          <p:cTn id="78" fill="hold">
                            <p:stCondLst>
                              <p:cond delay="0"/>
                            </p:stCondLst>
                            <p:childTnLst>
                              <p:par>
                                <p:cTn id="79" presetID="35" presetClass="emph" presetSubtype="0" fill="hold" nodeType="clickEffect">
                                  <p:stCondLst>
                                    <p:cond delay="0"/>
                                  </p:stCondLst>
                                  <p:childTnLst>
                                    <p:anim calcmode="discrete" valueType="str">
                                      <p:cBhvr>
                                        <p:cTn id="80" dur="1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par>
                    <p:cTn id="81" fill="hold">
                      <p:stCondLst>
                        <p:cond delay="indefinite"/>
                      </p:stCondLst>
                      <p:childTnLst>
                        <p:par>
                          <p:cTn id="82" fill="hold">
                            <p:stCondLst>
                              <p:cond delay="0"/>
                            </p:stCondLst>
                            <p:childTnLst>
                              <p:par>
                                <p:cTn id="83" presetID="35" presetClass="emph" presetSubtype="0" fill="hold" nodeType="clickEffect">
                                  <p:stCondLst>
                                    <p:cond delay="0"/>
                                  </p:stCondLst>
                                  <p:childTnLst>
                                    <p:anim calcmode="discrete" valueType="str">
                                      <p:cBhvr>
                                        <p:cTn id="84" dur="1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par>
                    <p:cTn id="85" fill="hold">
                      <p:stCondLst>
                        <p:cond delay="indefinite"/>
                      </p:stCondLst>
                      <p:childTnLst>
                        <p:par>
                          <p:cTn id="86" fill="hold">
                            <p:stCondLst>
                              <p:cond delay="0"/>
                            </p:stCondLst>
                            <p:childTnLst>
                              <p:par>
                                <p:cTn id="87" presetID="35" presetClass="emph" presetSubtype="0" fill="hold" nodeType="clickEffect">
                                  <p:stCondLst>
                                    <p:cond delay="0"/>
                                  </p:stCondLst>
                                  <p:childTnLst>
                                    <p:anim calcmode="discrete" valueType="str">
                                      <p:cBhvr>
                                        <p:cTn id="88"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2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35" presetClass="emph" presetSubtype="0" fill="hold" nodeType="clickEffect">
                                  <p:stCondLst>
                                    <p:cond delay="0"/>
                                  </p:stCondLst>
                                  <p:childTnLst>
                                    <p:anim calcmode="discrete" valueType="str">
                                      <p:cBhvr>
                                        <p:cTn id="96" dur="1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par>
                    <p:cTn id="97" fill="hold">
                      <p:stCondLst>
                        <p:cond delay="indefinite"/>
                      </p:stCondLst>
                      <p:childTnLst>
                        <p:par>
                          <p:cTn id="98" fill="hold">
                            <p:stCondLst>
                              <p:cond delay="0"/>
                            </p:stCondLst>
                            <p:childTnLst>
                              <p:par>
                                <p:cTn id="99" presetID="35" presetClass="emph" presetSubtype="0" fill="hold" nodeType="clickEffect">
                                  <p:stCondLst>
                                    <p:cond delay="0"/>
                                  </p:stCondLst>
                                  <p:childTnLst>
                                    <p:anim calcmode="discrete" valueType="str">
                                      <p:cBhvr>
                                        <p:cTn id="100" dur="1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par>
                    <p:cTn id="101" fill="hold">
                      <p:stCondLst>
                        <p:cond delay="indefinite"/>
                      </p:stCondLst>
                      <p:childTnLst>
                        <p:par>
                          <p:cTn id="102" fill="hold">
                            <p:stCondLst>
                              <p:cond delay="0"/>
                            </p:stCondLst>
                            <p:childTnLst>
                              <p:par>
                                <p:cTn id="103" presetID="35" presetClass="emph" presetSubtype="0" fill="hold" nodeType="clickEffect">
                                  <p:stCondLst>
                                    <p:cond delay="0"/>
                                  </p:stCondLst>
                                  <p:childTnLst>
                                    <p:anim calcmode="discrete" valueType="str">
                                      <p:cBhvr>
                                        <p:cTn id="104"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5082" y="1392382"/>
            <a:ext cx="2933794" cy="10006295"/>
          </a:xfrm>
          <a:prstGeom prst="rect">
            <a:avLst/>
          </a:prstGeom>
        </p:spPr>
        <p:txBody>
          <a:bodyPr vert="horz" wrap="square" lIns="0" tIns="0" rIns="0" bIns="0" rtlCol="0">
            <a:noAutofit/>
          </a:bodyPr>
          <a:lstStyle/>
          <a:p>
            <a:pPr indent="-396875">
              <a:lnSpc>
                <a:spcPct val="90000"/>
              </a:lnSpc>
              <a:spcBef>
                <a:spcPct val="20000"/>
              </a:spcBef>
            </a:pPr>
            <a:r>
              <a:rPr lang="en-US" sz="2400" dirty="0" smtClean="0">
                <a:solidFill>
                  <a:srgbClr val="99CC99"/>
                </a:solidFill>
              </a:rPr>
              <a:t>Reports can be </a:t>
            </a:r>
            <a:br>
              <a:rPr lang="en-US" sz="2400" dirty="0" smtClean="0">
                <a:solidFill>
                  <a:srgbClr val="99CC99"/>
                </a:solidFill>
              </a:rPr>
            </a:br>
            <a:r>
              <a:rPr lang="en-US" sz="2400" dirty="0" smtClean="0">
                <a:solidFill>
                  <a:srgbClr val="99CC99"/>
                </a:solidFill>
              </a:rPr>
              <a:t>filtered by:</a:t>
            </a:r>
          </a:p>
          <a:p>
            <a:pPr lvl="1" indent="-396875">
              <a:lnSpc>
                <a:spcPct val="90000"/>
              </a:lnSpc>
              <a:spcBef>
                <a:spcPct val="20000"/>
              </a:spcBef>
            </a:pPr>
            <a:r>
              <a:rPr lang="en-US" sz="2000" dirty="0" smtClean="0">
                <a:solidFill>
                  <a:srgbClr val="99CC99"/>
                </a:solidFill>
              </a:rPr>
              <a:t>Dates (</a:t>
            </a:r>
            <a:r>
              <a:rPr lang="en-US" sz="2000" dirty="0" err="1" smtClean="0">
                <a:solidFill>
                  <a:srgbClr val="99CC99"/>
                </a:solidFill>
              </a:rPr>
              <a:t>Admins</a:t>
            </a:r>
            <a:r>
              <a:rPr lang="en-US" sz="2000" dirty="0" smtClean="0">
                <a:solidFill>
                  <a:srgbClr val="99CC99"/>
                </a:solidFill>
              </a:rPr>
              <a:t> can choose the range)</a:t>
            </a:r>
          </a:p>
          <a:p>
            <a:pPr lvl="1" indent="-396875">
              <a:lnSpc>
                <a:spcPct val="90000"/>
              </a:lnSpc>
              <a:spcBef>
                <a:spcPct val="20000"/>
              </a:spcBef>
            </a:pPr>
            <a:r>
              <a:rPr lang="en-US" sz="2000" dirty="0" smtClean="0">
                <a:solidFill>
                  <a:srgbClr val="99CC99"/>
                </a:solidFill>
              </a:rPr>
              <a:t>Granularity (Hourly, daily, weekly, monthly)</a:t>
            </a:r>
          </a:p>
          <a:p>
            <a:pPr lvl="1" indent="-396875">
              <a:lnSpc>
                <a:spcPct val="90000"/>
              </a:lnSpc>
              <a:spcBef>
                <a:spcPct val="20000"/>
              </a:spcBef>
            </a:pPr>
            <a:r>
              <a:rPr lang="en-US" sz="2000" dirty="0" smtClean="0">
                <a:solidFill>
                  <a:srgbClr val="99CC99"/>
                </a:solidFill>
              </a:rPr>
              <a:t>Participant Count/ Conference Count/ Minutes </a:t>
            </a:r>
          </a:p>
          <a:p>
            <a:pPr indent="-396875">
              <a:lnSpc>
                <a:spcPct val="90000"/>
              </a:lnSpc>
              <a:spcBef>
                <a:spcPct val="20000"/>
              </a:spcBef>
            </a:pPr>
            <a:endParaRPr lang="en-US" sz="2400" dirty="0" smtClean="0">
              <a:solidFill>
                <a:srgbClr val="99CC99"/>
              </a:solidFill>
            </a:endParaRPr>
          </a:p>
        </p:txBody>
      </p:sp>
      <p:sp>
        <p:nvSpPr>
          <p:cNvPr id="2" name="Title 1"/>
          <p:cNvSpPr>
            <a:spLocks noGrp="1"/>
          </p:cNvSpPr>
          <p:nvPr>
            <p:ph type="title"/>
          </p:nvPr>
        </p:nvSpPr>
        <p:spPr/>
        <p:txBody>
          <a:bodyPr/>
          <a:lstStyle/>
          <a:p>
            <a:r>
              <a:rPr lang="en-US" smtClean="0"/>
              <a:t>Monitoring Server Reports</a:t>
            </a:r>
            <a:endParaRPr lang="en-US" dirty="0"/>
          </a:p>
        </p:txBody>
      </p:sp>
      <p:pic>
        <p:nvPicPr>
          <p:cNvPr id="1026" name="Picture 2"/>
          <p:cNvPicPr>
            <a:picLocks noChangeAspect="1" noChangeArrowheads="1"/>
          </p:cNvPicPr>
          <p:nvPr/>
        </p:nvPicPr>
        <p:blipFill>
          <a:blip r:embed="rId4"/>
          <a:srcRect/>
          <a:stretch>
            <a:fillRect/>
          </a:stretch>
        </p:blipFill>
        <p:spPr bwMode="auto">
          <a:xfrm>
            <a:off x="3156556" y="893785"/>
            <a:ext cx="5563319" cy="4619794"/>
          </a:xfrm>
          <a:prstGeom prst="rect">
            <a:avLst/>
          </a:prstGeom>
          <a:noFill/>
          <a:ln w="9525">
            <a:noFill/>
            <a:miter lim="800000"/>
            <a:headEnd/>
            <a:tailEnd/>
          </a:ln>
          <a:effectLst/>
        </p:spPr>
      </p:pic>
      <p:sp>
        <p:nvSpPr>
          <p:cNvPr id="8" name="Right Arrow 7"/>
          <p:cNvSpPr/>
          <p:nvPr/>
        </p:nvSpPr>
        <p:spPr bwMode="auto">
          <a:xfrm>
            <a:off x="3444658" y="2793304"/>
            <a:ext cx="663879" cy="187891"/>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Tree>
    <p:custDataLst>
      <p:tags r:id="rId1"/>
    </p:custDataLst>
  </p:cSld>
  <p:clrMapOvr>
    <a:masterClrMapping/>
  </p:clrMapOvr>
  <p:transition spd="med" advTm="406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000"/>
                                        <p:tgtEl>
                                          <p:spTgt spid="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2000"/>
                                        <p:tgtEl>
                                          <p:spTgt spid="7">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Reporting and CDR</a:t>
            </a:r>
            <a:endParaRPr lang="en-US" dirty="0"/>
          </a:p>
        </p:txBody>
      </p:sp>
      <p:sp>
        <p:nvSpPr>
          <p:cNvPr id="4" name="Content Placeholder 3"/>
          <p:cNvSpPr>
            <a:spLocks noGrp="1"/>
          </p:cNvSpPr>
          <p:nvPr>
            <p:ph idx="4294967295"/>
          </p:nvPr>
        </p:nvSpPr>
        <p:spPr>
          <a:xfrm>
            <a:off x="381000" y="1064713"/>
            <a:ext cx="8382000" cy="3571747"/>
          </a:xfrm>
          <a:prstGeom prst="rect">
            <a:avLst/>
          </a:prstGeom>
        </p:spPr>
        <p:txBody>
          <a:bodyPr/>
          <a:lstStyle/>
          <a:p>
            <a:endParaRPr lang="en-US" sz="1100" dirty="0" smtClean="0"/>
          </a:p>
          <a:p>
            <a:r>
              <a:rPr lang="en-US" sz="2000" dirty="0" smtClean="0"/>
              <a:t>Main data points captured for conferences</a:t>
            </a:r>
          </a:p>
          <a:p>
            <a:pPr lvl="1"/>
            <a:r>
              <a:rPr lang="en-US" sz="1800" dirty="0" smtClean="0"/>
              <a:t>Conference URI</a:t>
            </a:r>
          </a:p>
          <a:p>
            <a:pPr lvl="1"/>
            <a:r>
              <a:rPr lang="en-US" sz="1800" dirty="0" smtClean="0"/>
              <a:t>Conference start time</a:t>
            </a:r>
          </a:p>
          <a:p>
            <a:pPr lvl="1"/>
            <a:r>
              <a:rPr lang="en-US" sz="1800" dirty="0" smtClean="0"/>
              <a:t>Conference end time</a:t>
            </a:r>
          </a:p>
          <a:p>
            <a:pPr lvl="1"/>
            <a:r>
              <a:rPr lang="en-US" sz="1800" dirty="0" smtClean="0"/>
              <a:t>User join time</a:t>
            </a:r>
          </a:p>
          <a:p>
            <a:pPr lvl="1"/>
            <a:r>
              <a:rPr lang="en-US" sz="1800" dirty="0" smtClean="0"/>
              <a:t>User leave time</a:t>
            </a:r>
          </a:p>
          <a:p>
            <a:pPr lvl="1"/>
            <a:r>
              <a:rPr lang="en-US" sz="1800" dirty="0" smtClean="0"/>
              <a:t>User join time to conferencing servers (A/V, Data, IM etc)</a:t>
            </a:r>
          </a:p>
          <a:p>
            <a:pPr lvl="1"/>
            <a:r>
              <a:rPr lang="en-US" sz="1800" dirty="0" smtClean="0"/>
              <a:t>User leave time from conferencing servers</a:t>
            </a:r>
          </a:p>
          <a:p>
            <a:pPr lvl="1"/>
            <a:r>
              <a:rPr lang="en-US" sz="1800" dirty="0" smtClean="0"/>
              <a:t>Join via PSTN (For A/V Conferences only)</a:t>
            </a:r>
          </a:p>
          <a:p>
            <a:pPr>
              <a:buNone/>
            </a:pPr>
            <a:r>
              <a:rPr lang="en-US" sz="1600" dirty="0" smtClean="0"/>
              <a:t>  </a:t>
            </a:r>
          </a:p>
          <a:p>
            <a:pPr>
              <a:buNone/>
            </a:pPr>
            <a:r>
              <a:rPr lang="en-US" sz="1100" dirty="0" smtClean="0"/>
              <a:t> </a:t>
            </a:r>
          </a:p>
          <a:p>
            <a:endParaRPr lang="en-US" sz="1100" dirty="0"/>
          </a:p>
        </p:txBody>
      </p:sp>
    </p:spTree>
  </p:cSld>
  <p:clrMapOvr>
    <a:masterClrMapping/>
  </p:clrMapOvr>
  <p:transition advTm="88546">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lang="en-US" dirty="0" smtClean="0"/>
              <a:t>Capacity and Scalability</a:t>
            </a:r>
            <a:endParaRPr lang="en-US" dirty="0"/>
          </a:p>
        </p:txBody>
      </p:sp>
      <p:sp>
        <p:nvSpPr>
          <p:cNvPr id="4" name="Content Placeholder 3"/>
          <p:cNvSpPr>
            <a:spLocks noGrp="1"/>
          </p:cNvSpPr>
          <p:nvPr>
            <p:ph idx="4294967295"/>
          </p:nvPr>
        </p:nvSpPr>
        <p:spPr>
          <a:xfrm>
            <a:off x="381000" y="1664788"/>
            <a:ext cx="8382000" cy="795602"/>
          </a:xfrm>
          <a:prstGeom prst="rect">
            <a:avLst/>
          </a:prstGeom>
        </p:spPr>
        <p:txBody>
          <a:bodyPr/>
          <a:lstStyle/>
          <a:p>
            <a:endParaRPr lang="en-US" sz="1100" smtClean="0"/>
          </a:p>
          <a:p>
            <a:pPr>
              <a:buNone/>
            </a:pPr>
            <a:r>
              <a:rPr lang="en-US" sz="1600" smtClean="0"/>
              <a:t>  </a:t>
            </a:r>
          </a:p>
          <a:p>
            <a:pPr>
              <a:buNone/>
            </a:pPr>
            <a:r>
              <a:rPr lang="en-US" sz="1100" smtClean="0"/>
              <a:t> </a:t>
            </a:r>
          </a:p>
          <a:p>
            <a:endParaRPr lang="en-US" sz="1100" dirty="0"/>
          </a:p>
        </p:txBody>
      </p:sp>
      <p:graphicFrame>
        <p:nvGraphicFramePr>
          <p:cNvPr id="5" name="Table 4"/>
          <p:cNvGraphicFramePr>
            <a:graphicFrameLocks noGrp="1"/>
          </p:cNvGraphicFramePr>
          <p:nvPr/>
        </p:nvGraphicFramePr>
        <p:xfrm>
          <a:off x="571501" y="1028697"/>
          <a:ext cx="8229599" cy="3988265"/>
        </p:xfrm>
        <a:graphic>
          <a:graphicData uri="http://schemas.openxmlformats.org/drawingml/2006/table">
            <a:tbl>
              <a:tblPr/>
              <a:tblGrid>
                <a:gridCol w="3273483"/>
                <a:gridCol w="4956116"/>
              </a:tblGrid>
              <a:tr h="350329">
                <a:tc>
                  <a:txBody>
                    <a:bodyPr/>
                    <a:lstStyle/>
                    <a:p>
                      <a:pPr marL="0" algn="ctr" defTabSz="914099" rtl="0" eaLnBrk="1" fontAlgn="base" latinLnBrk="0" hangingPunct="1">
                        <a:spcBef>
                          <a:spcPct val="0"/>
                        </a:spcBef>
                        <a:spcAft>
                          <a:spcPct val="0"/>
                        </a:spcAft>
                        <a:defRPr/>
                      </a:pPr>
                      <a:r>
                        <a:rPr lang="en-US" sz="2000" kern="1200" dirty="0">
                          <a:solidFill>
                            <a:schemeClr val="bg1"/>
                          </a:solidFill>
                          <a:effectLst>
                            <a:outerShdw blurRad="38100" dist="38100" dir="2700000" algn="tl">
                              <a:srgbClr val="000000">
                                <a:alpha val="43137"/>
                              </a:srgbClr>
                            </a:outerShdw>
                          </a:effectLst>
                          <a:latin typeface="Segoe" pitchFamily="34" charset="0"/>
                          <a:ea typeface="+mn-ea"/>
                          <a:cs typeface="+mn-cs"/>
                        </a:rPr>
                        <a:t>Component</a:t>
                      </a:r>
                    </a:p>
                  </a:txBody>
                  <a:tcPr marL="9525" marR="9525" marT="952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marL="0" algn="ctr" defTabSz="914099" rtl="0" eaLnBrk="1" fontAlgn="base" latinLnBrk="0" hangingPunct="1">
                        <a:spcBef>
                          <a:spcPct val="0"/>
                        </a:spcBef>
                        <a:spcAft>
                          <a:spcPct val="0"/>
                        </a:spcAft>
                        <a:defRPr/>
                      </a:pPr>
                      <a:r>
                        <a:rPr lang="en-US" sz="2000" kern="1200" dirty="0">
                          <a:solidFill>
                            <a:schemeClr val="bg1"/>
                          </a:solidFill>
                          <a:effectLst>
                            <a:outerShdw blurRad="38100" dist="38100" dir="2700000" algn="tl">
                              <a:srgbClr val="000000">
                                <a:alpha val="43137"/>
                              </a:srgbClr>
                            </a:outerShdw>
                          </a:effectLst>
                          <a:latin typeface="Segoe" pitchFamily="34" charset="0"/>
                          <a:ea typeface="+mn-ea"/>
                          <a:cs typeface="+mn-cs"/>
                        </a:rPr>
                        <a:t>Supported Performance</a:t>
                      </a:r>
                    </a:p>
                  </a:txBody>
                  <a:tcPr marL="9525" marR="9525" marT="952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r>
              <a:tr h="798527">
                <a:tc>
                  <a:txBody>
                    <a:bodyPr/>
                    <a:lstStyle/>
                    <a:p>
                      <a:pPr marL="0" algn="l" defTabSz="914099" rtl="0" eaLnBrk="1" fontAlgn="base" latinLnBrk="0" hangingPunct="1">
                        <a:spcBef>
                          <a:spcPct val="0"/>
                        </a:spcBef>
                        <a:spcAft>
                          <a:spcPct val="0"/>
                        </a:spcAft>
                        <a:defRPr/>
                      </a:pPr>
                      <a:r>
                        <a:rPr lang="en-AU" sz="1800" kern="1200" dirty="0">
                          <a:solidFill>
                            <a:srgbClr val="FFFFFF"/>
                          </a:solidFill>
                          <a:effectLst>
                            <a:outerShdw blurRad="38100" dist="38100" dir="2700000" algn="tl">
                              <a:srgbClr val="000000">
                                <a:alpha val="43137"/>
                              </a:srgbClr>
                            </a:outerShdw>
                          </a:effectLst>
                          <a:latin typeface="Segoe" pitchFamily="34" charset="0"/>
                          <a:ea typeface="+mn-ea"/>
                          <a:cs typeface="+mn-cs"/>
                        </a:rPr>
                        <a:t>Conferencing Attendant</a:t>
                      </a:r>
                      <a:endParaRPr lang="en-US" sz="1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a:txBody>
                  <a:tcPr marL="85725" marR="9525" marT="952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l" defTabSz="914099" rtl="0" eaLnBrk="1" fontAlgn="base" latinLnBrk="0" hangingPunct="1">
                        <a:spcBef>
                          <a:spcPct val="0"/>
                        </a:spcBef>
                        <a:spcAft>
                          <a:spcPct val="0"/>
                        </a:spcAft>
                        <a:defRPr/>
                      </a:pPr>
                      <a:r>
                        <a:rPr lang="en-AU" sz="1800" kern="1200" dirty="0">
                          <a:solidFill>
                            <a:srgbClr val="FFFFFF"/>
                          </a:solidFill>
                          <a:effectLst>
                            <a:outerShdw blurRad="38100" dist="38100" dir="2700000" algn="tl">
                              <a:srgbClr val="000000">
                                <a:alpha val="43137"/>
                              </a:srgbClr>
                            </a:outerShdw>
                          </a:effectLst>
                          <a:latin typeface="Segoe" pitchFamily="34" charset="0"/>
                          <a:ea typeface="+mn-ea"/>
                          <a:cs typeface="+mn-cs"/>
                        </a:rPr>
                        <a:t>450 simultaneous calls (based on a computer with 8 processor cores running at 2.33Ghz, and 4GB of memory)</a:t>
                      </a:r>
                      <a:endParaRPr lang="en-US" sz="1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a:txBody>
                  <a:tcPr marL="85725" marR="9525" marT="952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535397">
                <a:tc rowSpan="2">
                  <a:txBody>
                    <a:bodyPr/>
                    <a:lstStyle/>
                    <a:p>
                      <a:pPr marL="0" algn="l" defTabSz="914099" rtl="0" eaLnBrk="1" fontAlgn="base" latinLnBrk="0" hangingPunct="1">
                        <a:spcBef>
                          <a:spcPct val="0"/>
                        </a:spcBef>
                        <a:spcAft>
                          <a:spcPct val="0"/>
                        </a:spcAft>
                        <a:defRPr/>
                      </a:pPr>
                      <a:r>
                        <a:rPr lang="en-AU" sz="1800" kern="1200" dirty="0">
                          <a:solidFill>
                            <a:srgbClr val="FFFFFF"/>
                          </a:solidFill>
                          <a:effectLst>
                            <a:outerShdw blurRad="38100" dist="38100" dir="2700000" algn="tl">
                              <a:srgbClr val="000000">
                                <a:alpha val="43137"/>
                              </a:srgbClr>
                            </a:outerShdw>
                          </a:effectLst>
                          <a:latin typeface="Segoe" pitchFamily="34" charset="0"/>
                          <a:ea typeface="+mn-ea"/>
                          <a:cs typeface="+mn-cs"/>
                        </a:rPr>
                        <a:t>Collocated Access Edge &amp; Web Conferencing Edge Server</a:t>
                      </a:r>
                      <a:endParaRPr lang="en-US" sz="1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a:txBody>
                  <a:tcPr marL="85725" marR="9525" marT="952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l" defTabSz="914099" rtl="0" eaLnBrk="1" fontAlgn="base" latinLnBrk="0" hangingPunct="1">
                        <a:spcBef>
                          <a:spcPct val="0"/>
                        </a:spcBef>
                        <a:spcAft>
                          <a:spcPct val="0"/>
                        </a:spcAft>
                        <a:defRPr/>
                      </a:pPr>
                      <a:r>
                        <a:rPr lang="en-AU" sz="1800" kern="1200" dirty="0">
                          <a:solidFill>
                            <a:srgbClr val="FFFFFF"/>
                          </a:solidFill>
                          <a:effectLst>
                            <a:outerShdw blurRad="38100" dist="38100" dir="2700000" algn="tl">
                              <a:srgbClr val="000000">
                                <a:alpha val="43137"/>
                              </a:srgbClr>
                            </a:outerShdw>
                          </a:effectLst>
                          <a:latin typeface="Segoe" pitchFamily="34" charset="0"/>
                          <a:ea typeface="+mn-ea"/>
                          <a:cs typeface="+mn-cs"/>
                        </a:rPr>
                        <a:t>Access Edge Server:  5,000 client connections</a:t>
                      </a:r>
                      <a:endParaRPr lang="en-US" sz="1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a:txBody>
                  <a:tcPr marL="85725" marR="9525" marT="952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r>
              <a:tr h="535397">
                <a:tc vMerge="1">
                  <a:txBody>
                    <a:bodyPr/>
                    <a:lstStyle/>
                    <a:p>
                      <a:endParaRPr lang="en-US"/>
                    </a:p>
                  </a:txBody>
                  <a:tcPr/>
                </a:tc>
                <a:tc>
                  <a:txBody>
                    <a:bodyPr/>
                    <a:lstStyle/>
                    <a:p>
                      <a:pPr marL="0" algn="l" defTabSz="914099" rtl="0" eaLnBrk="1" fontAlgn="base" latinLnBrk="0" hangingPunct="1">
                        <a:spcBef>
                          <a:spcPct val="0"/>
                        </a:spcBef>
                        <a:spcAft>
                          <a:spcPct val="0"/>
                        </a:spcAft>
                        <a:defRPr/>
                      </a:pPr>
                      <a:r>
                        <a:rPr lang="en-AU" sz="1800" kern="1200" dirty="0">
                          <a:solidFill>
                            <a:srgbClr val="FFFFFF"/>
                          </a:solidFill>
                          <a:effectLst>
                            <a:outerShdw blurRad="38100" dist="38100" dir="2700000" algn="tl">
                              <a:srgbClr val="000000">
                                <a:alpha val="43137"/>
                              </a:srgbClr>
                            </a:outerShdw>
                          </a:effectLst>
                          <a:latin typeface="Segoe" pitchFamily="34" charset="0"/>
                          <a:ea typeface="+mn-ea"/>
                          <a:cs typeface="+mn-cs"/>
                        </a:rPr>
                        <a:t>Web Conferencing Edge Server: 1,500 client connections</a:t>
                      </a:r>
                      <a:endParaRPr lang="en-US" sz="1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a:txBody>
                  <a:tcPr marL="85725" marR="9525" marT="952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r>
              <a:tr h="595559">
                <a:tc rowSpan="3">
                  <a:txBody>
                    <a:bodyPr/>
                    <a:lstStyle/>
                    <a:p>
                      <a:pPr marL="0" algn="l" defTabSz="914099" rtl="0" eaLnBrk="1" fontAlgn="base" latinLnBrk="0" hangingPunct="1">
                        <a:spcBef>
                          <a:spcPct val="0"/>
                        </a:spcBef>
                        <a:spcAft>
                          <a:spcPct val="0"/>
                        </a:spcAft>
                        <a:defRPr/>
                      </a:pPr>
                      <a:r>
                        <a:rPr lang="en-AU" sz="1800" kern="1200" dirty="0">
                          <a:solidFill>
                            <a:srgbClr val="FFFFFF"/>
                          </a:solidFill>
                          <a:effectLst>
                            <a:outerShdw blurRad="38100" dist="38100" dir="2700000" algn="tl">
                              <a:srgbClr val="000000">
                                <a:alpha val="43137"/>
                              </a:srgbClr>
                            </a:outerShdw>
                          </a:effectLst>
                          <a:latin typeface="Segoe" pitchFamily="34" charset="0"/>
                          <a:ea typeface="+mn-ea"/>
                          <a:cs typeface="+mn-cs"/>
                        </a:rPr>
                        <a:t>Collocated Access Edge, Web Conferencing Edge </a:t>
                      </a:r>
                      <a:r>
                        <a:rPr lang="en-AU" sz="1800" kern="1200" dirty="0" smtClean="0">
                          <a:solidFill>
                            <a:srgbClr val="FFFFFF"/>
                          </a:solidFill>
                          <a:effectLst>
                            <a:outerShdw blurRad="38100" dist="38100" dir="2700000" algn="tl">
                              <a:srgbClr val="000000">
                                <a:alpha val="43137"/>
                              </a:srgbClr>
                            </a:outerShdw>
                          </a:effectLst>
                          <a:latin typeface="Segoe" pitchFamily="34" charset="0"/>
                          <a:ea typeface="+mn-ea"/>
                          <a:cs typeface="+mn-cs"/>
                        </a:rPr>
                        <a:t>and </a:t>
                      </a:r>
                      <a:r>
                        <a:rPr lang="en-AU" sz="1800" kern="1200" dirty="0">
                          <a:solidFill>
                            <a:srgbClr val="FFFFFF"/>
                          </a:solidFill>
                          <a:effectLst>
                            <a:outerShdw blurRad="38100" dist="38100" dir="2700000" algn="tl">
                              <a:srgbClr val="000000">
                                <a:alpha val="43137"/>
                              </a:srgbClr>
                            </a:outerShdw>
                          </a:effectLst>
                          <a:latin typeface="Segoe" pitchFamily="34" charset="0"/>
                          <a:ea typeface="+mn-ea"/>
                          <a:cs typeface="+mn-cs"/>
                        </a:rPr>
                        <a:t>A/V Edge Servers (Consolidated Edge Topology)</a:t>
                      </a:r>
                      <a:endParaRPr lang="en-US" sz="1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a:txBody>
                  <a:tcPr marL="85725" marR="9525" marT="952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l" defTabSz="914099" rtl="0" eaLnBrk="1" fontAlgn="base" latinLnBrk="0" hangingPunct="1">
                        <a:spcBef>
                          <a:spcPct val="0"/>
                        </a:spcBef>
                        <a:spcAft>
                          <a:spcPct val="0"/>
                        </a:spcAft>
                        <a:defRPr/>
                      </a:pPr>
                      <a:r>
                        <a:rPr lang="en-AU" sz="1800" kern="1200" dirty="0">
                          <a:solidFill>
                            <a:srgbClr val="FFFFFF"/>
                          </a:solidFill>
                          <a:effectLst>
                            <a:outerShdw blurRad="38100" dist="38100" dir="2700000" algn="tl">
                              <a:srgbClr val="000000">
                                <a:alpha val="43137"/>
                              </a:srgbClr>
                            </a:outerShdw>
                          </a:effectLst>
                          <a:latin typeface="Segoe" pitchFamily="34" charset="0"/>
                          <a:ea typeface="+mn-ea"/>
                          <a:cs typeface="+mn-cs"/>
                        </a:rPr>
                        <a:t>Access Edge Server:  5,000 client connections</a:t>
                      </a:r>
                      <a:endParaRPr lang="en-US" sz="1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a:txBody>
                  <a:tcPr marL="85725" marR="9525" marT="952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r>
              <a:tr h="535397">
                <a:tc vMerge="1">
                  <a:txBody>
                    <a:bodyPr/>
                    <a:lstStyle/>
                    <a:p>
                      <a:endParaRPr lang="en-US"/>
                    </a:p>
                  </a:txBody>
                  <a:tcPr/>
                </a:tc>
                <a:tc>
                  <a:txBody>
                    <a:bodyPr/>
                    <a:lstStyle/>
                    <a:p>
                      <a:pPr marL="0" algn="l" defTabSz="914099" rtl="0" eaLnBrk="1" fontAlgn="base" latinLnBrk="0" hangingPunct="1">
                        <a:spcBef>
                          <a:spcPct val="0"/>
                        </a:spcBef>
                        <a:spcAft>
                          <a:spcPct val="0"/>
                        </a:spcAft>
                        <a:defRPr/>
                      </a:pPr>
                      <a:r>
                        <a:rPr lang="en-AU" sz="1800" kern="1200" dirty="0">
                          <a:solidFill>
                            <a:srgbClr val="FFFFFF"/>
                          </a:solidFill>
                          <a:effectLst>
                            <a:outerShdw blurRad="38100" dist="38100" dir="2700000" algn="tl">
                              <a:srgbClr val="000000">
                                <a:alpha val="43137"/>
                              </a:srgbClr>
                            </a:outerShdw>
                          </a:effectLst>
                          <a:latin typeface="Segoe" pitchFamily="34" charset="0"/>
                          <a:ea typeface="+mn-ea"/>
                          <a:cs typeface="+mn-cs"/>
                        </a:rPr>
                        <a:t>Web Conferencing Edge Server: 1,000 client connections</a:t>
                      </a:r>
                      <a:endParaRPr lang="en-US" sz="1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a:txBody>
                  <a:tcPr marL="85725" marR="9525" marT="952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r>
              <a:tr h="535397">
                <a:tc vMerge="1">
                  <a:txBody>
                    <a:bodyPr/>
                    <a:lstStyle/>
                    <a:p>
                      <a:endParaRPr lang="en-US"/>
                    </a:p>
                  </a:txBody>
                  <a:tcPr/>
                </a:tc>
                <a:tc>
                  <a:txBody>
                    <a:bodyPr/>
                    <a:lstStyle/>
                    <a:p>
                      <a:pPr marL="0" algn="l" defTabSz="914099" rtl="0" eaLnBrk="1" fontAlgn="base" latinLnBrk="0" hangingPunct="1">
                        <a:spcBef>
                          <a:spcPct val="0"/>
                        </a:spcBef>
                        <a:spcAft>
                          <a:spcPct val="0"/>
                        </a:spcAft>
                        <a:defRPr/>
                      </a:pPr>
                      <a:r>
                        <a:rPr lang="en-AU" sz="1800" kern="1200" dirty="0">
                          <a:solidFill>
                            <a:srgbClr val="FFFFFF"/>
                          </a:solidFill>
                          <a:effectLst>
                            <a:outerShdw blurRad="38100" dist="38100" dir="2700000" algn="tl">
                              <a:srgbClr val="000000">
                                <a:alpha val="43137"/>
                              </a:srgbClr>
                            </a:outerShdw>
                          </a:effectLst>
                          <a:latin typeface="Segoe" pitchFamily="34" charset="0"/>
                          <a:ea typeface="+mn-ea"/>
                          <a:cs typeface="+mn-cs"/>
                        </a:rPr>
                        <a:t>A/V Edge Server 500 concurrent audio/video sessions</a:t>
                      </a:r>
                      <a:endParaRPr lang="en-US" sz="1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a:txBody>
                  <a:tcPr marL="85725" marR="9525" marT="952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r>
            </a:tbl>
          </a:graphicData>
        </a:graphic>
      </p:graphicFrame>
    </p:spTree>
  </p:cSld>
  <p:clrMapOvr>
    <a:masterClrMapping/>
  </p:clrMapOvr>
  <p:transition advTm="499046">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Savings for your Business</a:t>
            </a:r>
            <a:r>
              <a:rPr lang="en-NZ" dirty="0" smtClean="0"/>
              <a:t>….</a:t>
            </a:r>
            <a:endParaRPr lang="en-US" dirty="0"/>
          </a:p>
        </p:txBody>
      </p:sp>
      <p:sp>
        <p:nvSpPr>
          <p:cNvPr id="3" name="Content Placeholder 2"/>
          <p:cNvSpPr>
            <a:spLocks noGrp="1"/>
          </p:cNvSpPr>
          <p:nvPr>
            <p:ph idx="1"/>
          </p:nvPr>
        </p:nvSpPr>
        <p:spPr/>
        <p:txBody>
          <a:bodyPr/>
          <a:lstStyle/>
          <a:p>
            <a:r>
              <a:rPr lang="en-US" dirty="0" smtClean="0"/>
              <a:t>Assuming</a:t>
            </a:r>
          </a:p>
          <a:p>
            <a:pPr lvl="1"/>
            <a:r>
              <a:rPr lang="en-US" dirty="0" smtClean="0"/>
              <a:t>100 employees spend 60 minutes/week on conference calls</a:t>
            </a:r>
          </a:p>
          <a:p>
            <a:pPr lvl="1"/>
            <a:r>
              <a:rPr lang="en-US" dirty="0" smtClean="0"/>
              <a:t>@ 64 cents NZ/minute  </a:t>
            </a:r>
          </a:p>
          <a:p>
            <a:pPr marL="517525" lvl="1" indent="0">
              <a:buNone/>
            </a:pPr>
            <a:endParaRPr lang="en-US" dirty="0" smtClean="0"/>
          </a:p>
          <a:p>
            <a:r>
              <a:rPr lang="en-US" dirty="0" smtClean="0"/>
              <a:t>Savings</a:t>
            </a:r>
          </a:p>
          <a:p>
            <a:pPr lvl="1"/>
            <a:r>
              <a:rPr lang="en-US" dirty="0" smtClean="0"/>
              <a:t>$184k+ /year on ACP cost savings alone!!!!!</a:t>
            </a:r>
          </a:p>
          <a:p>
            <a:pPr marL="517525" lvl="1" indent="0">
              <a:buNone/>
            </a:pPr>
            <a:endParaRPr lang="en-US" dirty="0" smtClean="0"/>
          </a:p>
          <a:p>
            <a:endParaRPr lang="en-US" dirty="0" smtClean="0"/>
          </a:p>
          <a:p>
            <a:endParaRPr lang="en-US" dirty="0" smtClean="0"/>
          </a:p>
          <a:p>
            <a:endParaRPr lang="en-US" dirty="0"/>
          </a:p>
        </p:txBody>
      </p:sp>
    </p:spTree>
  </p:cSld>
  <p:clrMapOvr>
    <a:masterClrMapping/>
  </p:clrMapOvr>
  <p:transition advTm="204609">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advTm="218718">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7054" y="228600"/>
            <a:ext cx="8375946" cy="1163395"/>
          </a:xfrm>
        </p:spPr>
        <p:txBody>
          <a:bodyPr/>
          <a:lstStyle/>
          <a:p>
            <a:r>
              <a:rPr smtClean="0"/>
              <a:t>Conferencing for the Masses</a:t>
            </a:r>
            <a:br>
              <a:rPr smtClean="0"/>
            </a:br>
            <a:r>
              <a:rPr sz="3600" smtClean="0">
                <a:solidFill>
                  <a:schemeClr val="accent1"/>
                </a:solidFill>
              </a:rPr>
              <a:t>Office Communications Server 2007 R2</a:t>
            </a:r>
            <a:endParaRPr lang="en-US" sz="2500"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07/7/12/main" xmlns="" val="874099279"/>
              </p:ext>
            </p:extLst>
          </p:nvPr>
        </p:nvGraphicFramePr>
        <p:xfrm>
          <a:off x="380999" y="1494763"/>
          <a:ext cx="8253549" cy="4716352"/>
        </p:xfrm>
        <a:graphic>
          <a:graphicData uri="http://schemas.openxmlformats.org/drawingml/2006/table">
            <a:tbl>
              <a:tblPr firstRow="1" bandRow="1">
                <a:tableStyleId>{5940675A-B579-460E-94D1-54222C63F5DA}</a:tableStyleId>
              </a:tblPr>
              <a:tblGrid>
                <a:gridCol w="2751183"/>
                <a:gridCol w="2751183"/>
                <a:gridCol w="2751183"/>
              </a:tblGrid>
              <a:tr h="263525">
                <a:tc gridSpan="3">
                  <a:txBody>
                    <a:bodyPr/>
                    <a:lstStyle/>
                    <a:p>
                      <a:pPr marL="0" algn="ctr" defTabSz="914099" rtl="0" eaLnBrk="1" fontAlgn="base" latinLnBrk="0" hangingPunct="1">
                        <a:spcBef>
                          <a:spcPct val="0"/>
                        </a:spcBef>
                        <a:spcAft>
                          <a:spcPct val="0"/>
                        </a:spcAft>
                      </a:pPr>
                      <a:r>
                        <a:rPr lang="en-US" sz="2800" kern="1200" dirty="0" smtClean="0">
                          <a:effectLst>
                            <a:outerShdw blurRad="38100" dist="38100" dir="2700000" algn="tl">
                              <a:srgbClr val="000000">
                                <a:alpha val="43137"/>
                              </a:srgbClr>
                            </a:outerShdw>
                          </a:effectLst>
                        </a:rPr>
                        <a:t>R2 Conferencing</a:t>
                      </a:r>
                      <a:endParaRPr lang="en-US" sz="28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290E6"/>
                    </a:solidFill>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24485">
                <a:tc>
                  <a:txBody>
                    <a:bodyPr/>
                    <a:lstStyle/>
                    <a:p>
                      <a:pPr marL="0" algn="ctr" defTabSz="914099" rtl="0" eaLnBrk="1" fontAlgn="base" latinLnBrk="0" hangingPunct="1">
                        <a:spcBef>
                          <a:spcPct val="0"/>
                        </a:spcBef>
                        <a:spcAft>
                          <a:spcPct val="0"/>
                        </a:spcAft>
                        <a:defRPr/>
                      </a:pPr>
                      <a:r>
                        <a:rPr lang="en-US" sz="1800" kern="1200" dirty="0" smtClean="0">
                          <a:effectLst>
                            <a:outerShdw blurRad="38100" dist="38100" dir="2700000" algn="tl">
                              <a:srgbClr val="000000">
                                <a:alpha val="43137"/>
                              </a:srgbClr>
                            </a:outerShdw>
                          </a:effectLst>
                        </a:rPr>
                        <a:t>Audio Conferencing</a:t>
                      </a: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0" algn="ctr" defTabSz="914099" rtl="0" eaLnBrk="1" fontAlgn="base" latinLnBrk="0" hangingPunct="1">
                        <a:spcBef>
                          <a:spcPct val="0"/>
                        </a:spcBef>
                        <a:spcAft>
                          <a:spcPct val="0"/>
                        </a:spcAft>
                        <a:defRPr/>
                      </a:pPr>
                      <a:r>
                        <a:rPr lang="en-US" sz="1800" kern="1200" dirty="0" smtClean="0">
                          <a:effectLst>
                            <a:outerShdw blurRad="38100" dist="38100" dir="2700000" algn="tl">
                              <a:srgbClr val="000000">
                                <a:alpha val="43137"/>
                              </a:srgbClr>
                            </a:outerShdw>
                          </a:effectLst>
                        </a:rPr>
                        <a:t>Video</a:t>
                      </a:r>
                      <a:r>
                        <a:rPr lang="en-US" sz="1800" kern="1200" baseline="0" dirty="0" smtClean="0">
                          <a:effectLst>
                            <a:outerShdw blurRad="38100" dist="38100" dir="2700000" algn="tl">
                              <a:srgbClr val="000000">
                                <a:alpha val="43137"/>
                              </a:srgbClr>
                            </a:outerShdw>
                          </a:effectLst>
                        </a:rPr>
                        <a:t> Conferencing</a:t>
                      </a: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marL="0" algn="ctr" defTabSz="914099" rtl="0" eaLnBrk="1" fontAlgn="base" latinLnBrk="0" hangingPunct="1">
                        <a:spcBef>
                          <a:spcPct val="0"/>
                        </a:spcBef>
                        <a:spcAft>
                          <a:spcPct val="0"/>
                        </a:spcAft>
                        <a:defRPr/>
                      </a:pPr>
                      <a:r>
                        <a:rPr lang="en-US" sz="1800" kern="1200" dirty="0" smtClean="0">
                          <a:effectLst>
                            <a:outerShdw blurRad="38100" dist="38100" dir="2700000" algn="tl">
                              <a:srgbClr val="000000">
                                <a:alpha val="43137"/>
                              </a:srgbClr>
                            </a:outerShdw>
                          </a:effectLst>
                        </a:rPr>
                        <a:t>Web Conferencing</a:t>
                      </a: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r>
              <a:tr h="462808">
                <a:tc>
                  <a:txBody>
                    <a:bodyPr/>
                    <a:lstStyle/>
                    <a:p>
                      <a:pPr marL="0" algn="ctr" defTabSz="914099" rtl="0" eaLnBrk="1" fontAlgn="base" latinLnBrk="0" hangingPunct="1">
                        <a:spcBef>
                          <a:spcPct val="0"/>
                        </a:spcBef>
                        <a:spcAft>
                          <a:spcPct val="0"/>
                        </a:spcAft>
                        <a:defRPr/>
                      </a:pPr>
                      <a:r>
                        <a:rPr lang="en-US" sz="1600" b="0" u="sng" kern="1200" baseline="0" dirty="0" smtClean="0">
                          <a:solidFill>
                            <a:srgbClr val="000000"/>
                          </a:solidFill>
                          <a:effectLst>
                            <a:outerShdw blurRad="38100" dist="38100" dir="2700000" algn="tl">
                              <a:srgbClr val="000000">
                                <a:alpha val="43137"/>
                              </a:srgbClr>
                            </a:outerShdw>
                          </a:effectLst>
                          <a:latin typeface="+mn-lt"/>
                          <a:ea typeface="+mn-ea"/>
                          <a:cs typeface="+mn-cs"/>
                        </a:rPr>
                        <a:t>dial-out</a:t>
                      </a:r>
                      <a:r>
                        <a:rPr lang="en-US" sz="1600" b="0" u="none" kern="1200" baseline="0" dirty="0" smtClean="0">
                          <a:solidFill>
                            <a:srgbClr val="000000"/>
                          </a:solidFill>
                          <a:effectLst>
                            <a:outerShdw blurRad="38100" dist="38100" dir="2700000" algn="tl">
                              <a:srgbClr val="000000">
                                <a:alpha val="43137"/>
                              </a:srgbClr>
                            </a:outerShdw>
                          </a:effectLst>
                          <a:latin typeface="+mn-lt"/>
                          <a:ea typeface="+mn-ea"/>
                          <a:cs typeface="+mn-cs"/>
                        </a:rPr>
                        <a:t> conferencing</a:t>
                      </a:r>
                      <a:endParaRPr lang="en-US" sz="1600" b="0" kern="1200" dirty="0" smtClean="0">
                        <a:solidFill>
                          <a:srgbClr val="000000"/>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marL="0" algn="ctr" defTabSz="914099" rtl="0" eaLnBrk="1" fontAlgn="base" latinLnBrk="0" hangingPunct="1">
                        <a:spcBef>
                          <a:spcPct val="0"/>
                        </a:spcBef>
                        <a:spcAft>
                          <a:spcPct val="0"/>
                        </a:spcAft>
                        <a:defRPr/>
                      </a:pPr>
                      <a:r>
                        <a:rPr lang="en-US" sz="1600" b="0" kern="1200" baseline="0" dirty="0" smtClean="0">
                          <a:solidFill>
                            <a:srgbClr val="000000"/>
                          </a:solidFill>
                          <a:effectLst>
                            <a:outerShdw blurRad="38100" dist="38100" dir="2700000" algn="tl">
                              <a:srgbClr val="000000">
                                <a:alpha val="43137"/>
                              </a:srgbClr>
                            </a:outerShdw>
                          </a:effectLst>
                          <a:latin typeface="+mn-lt"/>
                          <a:ea typeface="+mn-ea"/>
                          <a:cs typeface="+mn-cs"/>
                        </a:rPr>
                        <a:t>CIF video</a:t>
                      </a:r>
                      <a:endParaRPr lang="en-US" sz="1600" b="0" kern="1200" dirty="0" smtClean="0">
                        <a:solidFill>
                          <a:srgbClr val="000000"/>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914099" rtl="0" eaLnBrk="1" fontAlgn="base" latinLnBrk="0" hangingPunct="1">
                        <a:spcBef>
                          <a:spcPct val="0"/>
                        </a:spcBef>
                        <a:spcAft>
                          <a:spcPct val="0"/>
                        </a:spcAft>
                        <a:defRPr/>
                      </a:pPr>
                      <a:r>
                        <a:rPr lang="en-US" sz="1600" b="0" kern="1200" dirty="0" smtClean="0">
                          <a:solidFill>
                            <a:srgbClr val="000000"/>
                          </a:solidFill>
                          <a:effectLst>
                            <a:outerShdw blurRad="38100" dist="38100" dir="2700000" algn="tl">
                              <a:srgbClr val="000000">
                                <a:alpha val="43137"/>
                              </a:srgbClr>
                            </a:outerShdw>
                          </a:effectLst>
                          <a:latin typeface="+mn-lt"/>
                          <a:ea typeface="+mn-ea"/>
                          <a:cs typeface="+mn-cs"/>
                        </a:rPr>
                        <a:t>Single</a:t>
                      </a:r>
                      <a:r>
                        <a:rPr lang="en-US" sz="1600" b="0" kern="1200" baseline="0" dirty="0" smtClean="0">
                          <a:solidFill>
                            <a:srgbClr val="000000"/>
                          </a:solidFill>
                          <a:effectLst>
                            <a:outerShdw blurRad="38100" dist="38100" dir="2700000" algn="tl">
                              <a:srgbClr val="000000">
                                <a:alpha val="43137"/>
                              </a:srgbClr>
                            </a:outerShdw>
                          </a:effectLst>
                          <a:latin typeface="+mn-lt"/>
                          <a:ea typeface="+mn-ea"/>
                          <a:cs typeface="+mn-cs"/>
                        </a:rPr>
                        <a:t> console across server and service</a:t>
                      </a:r>
                      <a:endParaRPr lang="en-US" sz="1600" b="0" kern="1200" dirty="0" smtClean="0">
                        <a:solidFill>
                          <a:srgbClr val="000000"/>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462808">
                <a:tc>
                  <a:txBody>
                    <a:bodyPr/>
                    <a:lstStyle/>
                    <a:p>
                      <a:pPr marL="0" algn="ctr" defTabSz="914099" rtl="0" eaLnBrk="1" fontAlgn="base" latinLnBrk="0" hangingPunct="1">
                        <a:spcBef>
                          <a:spcPct val="0"/>
                        </a:spcBef>
                        <a:spcAft>
                          <a:spcPct val="0"/>
                        </a:spcAft>
                        <a:defRPr/>
                      </a:pPr>
                      <a:r>
                        <a:rPr lang="en-US" sz="1600" b="0" kern="1200" dirty="0" smtClean="0">
                          <a:solidFill>
                            <a:srgbClr val="000000"/>
                          </a:solidFill>
                          <a:effectLst>
                            <a:outerShdw blurRad="38100" dist="38100" dir="2700000" algn="tl">
                              <a:srgbClr val="000000">
                                <a:alpha val="43137"/>
                              </a:srgbClr>
                            </a:outerShdw>
                          </a:effectLst>
                          <a:latin typeface="+mn-lt"/>
                          <a:ea typeface="+mn-ea"/>
                          <a:cs typeface="+mn-cs"/>
                        </a:rPr>
                        <a:t>Scheduled voIP calls</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marL="0" algn="ctr" defTabSz="914099" rtl="0" eaLnBrk="1" fontAlgn="base" latinLnBrk="0" hangingPunct="1">
                        <a:spcBef>
                          <a:spcPct val="0"/>
                        </a:spcBef>
                        <a:spcAft>
                          <a:spcPct val="0"/>
                        </a:spcAft>
                        <a:defRPr/>
                      </a:pPr>
                      <a:r>
                        <a:rPr lang="en-US" sz="1600" kern="1200" dirty="0" smtClean="0">
                          <a:solidFill>
                            <a:schemeClr val="bg1"/>
                          </a:solidFill>
                          <a:effectLst>
                            <a:outerShdw blurRad="38100" dist="38100" dir="2700000" algn="tl">
                              <a:srgbClr val="000000">
                                <a:alpha val="43137"/>
                              </a:srgbClr>
                            </a:outerShdw>
                          </a:effectLst>
                          <a:latin typeface="+mn-lt"/>
                          <a:ea typeface="+mn-ea"/>
                          <a:cs typeface="+mn-cs"/>
                        </a:rPr>
                        <a:t>VGA video</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914099" rtl="0" eaLnBrk="1" fontAlgn="base" latinLnBrk="0" hangingPunct="1">
                        <a:spcBef>
                          <a:spcPct val="0"/>
                        </a:spcBef>
                        <a:spcAft>
                          <a:spcPct val="0"/>
                        </a:spcAft>
                        <a:defRPr/>
                      </a:pPr>
                      <a:r>
                        <a:rPr lang="en-US" sz="1600" b="0" kern="1200" dirty="0" smtClean="0">
                          <a:solidFill>
                            <a:srgbClr val="000000"/>
                          </a:solidFill>
                          <a:effectLst>
                            <a:outerShdw blurRad="38100" dist="38100" dir="2700000" algn="tl">
                              <a:srgbClr val="000000">
                                <a:alpha val="43137"/>
                              </a:srgbClr>
                            </a:outerShdw>
                          </a:effectLst>
                          <a:latin typeface="+mn-lt"/>
                          <a:ea typeface="+mn-ea"/>
                          <a:cs typeface="+mn-cs"/>
                        </a:rPr>
                        <a:t>Rich</a:t>
                      </a:r>
                      <a:r>
                        <a:rPr lang="en-US" sz="1600" b="0" kern="1200" baseline="0" dirty="0" smtClean="0">
                          <a:solidFill>
                            <a:srgbClr val="000000"/>
                          </a:solidFill>
                          <a:effectLst>
                            <a:outerShdw blurRad="38100" dist="38100" dir="2700000" algn="tl">
                              <a:srgbClr val="000000">
                                <a:alpha val="43137"/>
                              </a:srgbClr>
                            </a:outerShdw>
                          </a:effectLst>
                          <a:latin typeface="+mn-lt"/>
                          <a:ea typeface="+mn-ea"/>
                          <a:cs typeface="+mn-cs"/>
                        </a:rPr>
                        <a:t> media support</a:t>
                      </a:r>
                      <a:endParaRPr lang="en-US" sz="1600" b="0" kern="1200" dirty="0" smtClean="0">
                        <a:solidFill>
                          <a:srgbClr val="000000"/>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462808">
                <a:tc>
                  <a:txBody>
                    <a:bodyPr/>
                    <a:lstStyle/>
                    <a:p>
                      <a:pPr marL="0" algn="ctr" defTabSz="914099" rtl="0" eaLnBrk="1" fontAlgn="base" latinLnBrk="0" hangingPunct="1">
                        <a:spcBef>
                          <a:spcPct val="0"/>
                        </a:spcBef>
                        <a:spcAft>
                          <a:spcPct val="0"/>
                        </a:spcAft>
                        <a:defRPr/>
                      </a:pPr>
                      <a:r>
                        <a:rPr lang="en-US" sz="1600" b="0" kern="1200" dirty="0" smtClean="0">
                          <a:solidFill>
                            <a:srgbClr val="000000"/>
                          </a:solidFill>
                          <a:effectLst>
                            <a:outerShdw blurRad="38100" dist="38100" dir="2700000" algn="tl">
                              <a:srgbClr val="000000">
                                <a:alpha val="43137"/>
                              </a:srgbClr>
                            </a:outerShdw>
                          </a:effectLst>
                          <a:latin typeface="+mn-lt"/>
                          <a:ea typeface="+mn-ea"/>
                          <a:cs typeface="+mn-cs"/>
                        </a:rPr>
                        <a:t>ACP integration</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marL="0" algn="ctr" defTabSz="914099" rtl="0" eaLnBrk="1" fontAlgn="base" latinLnBrk="0" hangingPunct="1">
                        <a:spcBef>
                          <a:spcPct val="0"/>
                        </a:spcBef>
                        <a:spcAft>
                          <a:spcPct val="0"/>
                        </a:spcAft>
                        <a:defRPr/>
                      </a:pPr>
                      <a:r>
                        <a:rPr lang="en-US" sz="1600" kern="1200" dirty="0" smtClean="0">
                          <a:solidFill>
                            <a:schemeClr val="bg1"/>
                          </a:solidFill>
                          <a:effectLst>
                            <a:outerShdw blurRad="38100" dist="38100" dir="2700000" algn="tl">
                              <a:srgbClr val="000000">
                                <a:alpha val="43137"/>
                              </a:srgbClr>
                            </a:outerShdw>
                          </a:effectLst>
                          <a:latin typeface="+mn-lt"/>
                          <a:ea typeface="+mn-ea"/>
                          <a:cs typeface="+mn-cs"/>
                        </a:rPr>
                        <a:t>HD video</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914099" rtl="0" eaLnBrk="1" fontAlgn="base" latinLnBrk="0" hangingPunct="1">
                        <a:spcBef>
                          <a:spcPct val="0"/>
                        </a:spcBef>
                        <a:spcAft>
                          <a:spcPct val="0"/>
                        </a:spcAft>
                        <a:defRPr/>
                      </a:pPr>
                      <a:r>
                        <a:rPr lang="en-US" sz="1600" b="1" kern="1200" dirty="0" smtClean="0">
                          <a:solidFill>
                            <a:srgbClr val="000000"/>
                          </a:solidFill>
                          <a:effectLst/>
                          <a:latin typeface="+mn-lt"/>
                          <a:ea typeface="+mn-ea"/>
                          <a:cs typeface="+mn-cs"/>
                        </a:rPr>
                        <a:t>RoundTable</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462808">
                <a:tc>
                  <a:txBody>
                    <a:bodyPr/>
                    <a:lstStyle/>
                    <a:p>
                      <a:pPr marL="0" algn="ctr" defTabSz="914099" rtl="0" eaLnBrk="1" fontAlgn="base" latinLnBrk="0" hangingPunct="1">
                        <a:spcBef>
                          <a:spcPct val="0"/>
                        </a:spcBef>
                        <a:spcAft>
                          <a:spcPct val="0"/>
                        </a:spcAft>
                        <a:defRPr/>
                      </a:pPr>
                      <a:r>
                        <a:rPr lang="en-US" sz="1600" kern="1200" dirty="0" err="1" smtClean="0">
                          <a:solidFill>
                            <a:schemeClr val="bg1"/>
                          </a:solidFill>
                          <a:effectLst>
                            <a:outerShdw blurRad="38100" dist="38100" dir="2700000" algn="tl">
                              <a:srgbClr val="000000">
                                <a:alpha val="43137"/>
                              </a:srgbClr>
                            </a:outerShdw>
                          </a:effectLst>
                          <a:latin typeface="+mn-lt"/>
                          <a:ea typeface="+mn-ea"/>
                          <a:cs typeface="+mn-cs"/>
                        </a:rPr>
                        <a:t>Reservationless</a:t>
                      </a:r>
                      <a:r>
                        <a:rPr lang="en-US" sz="1600" kern="1200" dirty="0" smtClean="0">
                          <a:solidFill>
                            <a:schemeClr val="bg1"/>
                          </a:solidFill>
                          <a:effectLst>
                            <a:outerShdw blurRad="38100" dist="38100" dir="2700000" algn="tl">
                              <a:srgbClr val="000000">
                                <a:alpha val="43137"/>
                              </a:srgbClr>
                            </a:outerShdw>
                          </a:effectLst>
                          <a:latin typeface="+mn-lt"/>
                          <a:ea typeface="+mn-ea"/>
                          <a:cs typeface="+mn-cs"/>
                        </a:rPr>
                        <a:t> calls</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1600" kern="1200" dirty="0" smtClean="0">
                          <a:solidFill>
                            <a:schemeClr val="bg1"/>
                          </a:solidFill>
                          <a:effectLst>
                            <a:outerShdw blurRad="38100" dist="38100" dir="2700000" algn="tl">
                              <a:srgbClr val="000000">
                                <a:alpha val="43137"/>
                              </a:srgbClr>
                            </a:outerShdw>
                          </a:effectLst>
                          <a:latin typeface="+mn-lt"/>
                          <a:ea typeface="+mn-ea"/>
                          <a:cs typeface="+mn-cs"/>
                        </a:rPr>
                        <a:t>Interoperability with Polycom and TANDBERG</a:t>
                      </a:r>
                    </a:p>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914099" rtl="0" eaLnBrk="1" fontAlgn="base" latinLnBrk="0" hangingPunct="1">
                        <a:spcBef>
                          <a:spcPct val="0"/>
                        </a:spcBef>
                        <a:spcAft>
                          <a:spcPct val="0"/>
                        </a:spcAft>
                        <a:defRPr/>
                      </a:pPr>
                      <a:r>
                        <a:rPr lang="en-US" sz="1600" kern="1200" dirty="0" smtClean="0">
                          <a:solidFill>
                            <a:schemeClr val="bg1"/>
                          </a:solidFill>
                          <a:effectLst>
                            <a:outerShdw blurRad="38100" dist="38100" dir="2700000" algn="tl">
                              <a:srgbClr val="000000">
                                <a:alpha val="43137"/>
                              </a:srgbClr>
                            </a:outerShdw>
                          </a:effectLst>
                          <a:latin typeface="+mn-lt"/>
                          <a:ea typeface="+mn-ea"/>
                          <a:cs typeface="+mn-cs"/>
                        </a:rPr>
                        <a:t>RDP Desktop sharing</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462808">
                <a:tc>
                  <a:txBody>
                    <a:bodyPr/>
                    <a:lstStyle/>
                    <a:p>
                      <a:pPr marL="0" algn="ctr" defTabSz="914099" rtl="0" eaLnBrk="1" fontAlgn="base" latinLnBrk="0" hangingPunct="1">
                        <a:spcBef>
                          <a:spcPct val="0"/>
                        </a:spcBef>
                        <a:spcAft>
                          <a:spcPct val="0"/>
                        </a:spcAft>
                        <a:defRPr/>
                      </a:pPr>
                      <a:r>
                        <a:rPr lang="en-US" sz="1600" kern="1200" dirty="0" smtClean="0">
                          <a:solidFill>
                            <a:schemeClr val="bg1"/>
                          </a:solidFill>
                          <a:effectLst>
                            <a:outerShdw blurRad="38100" dist="38100" dir="2700000" algn="tl">
                              <a:srgbClr val="000000">
                                <a:alpha val="43137"/>
                              </a:srgbClr>
                            </a:outerShdw>
                          </a:effectLst>
                          <a:latin typeface="+mn-lt"/>
                          <a:ea typeface="+mn-ea"/>
                          <a:cs typeface="+mn-cs"/>
                        </a:rPr>
                        <a:t>Scheduled mixed (PSTN-</a:t>
                      </a:r>
                      <a:r>
                        <a:rPr lang="en-US" sz="1600" kern="1200" dirty="0" err="1" smtClean="0">
                          <a:solidFill>
                            <a:schemeClr val="bg1"/>
                          </a:solidFill>
                          <a:effectLst>
                            <a:outerShdw blurRad="38100" dist="38100" dir="2700000" algn="tl">
                              <a:srgbClr val="000000">
                                <a:alpha val="43137"/>
                              </a:srgbClr>
                            </a:outerShdw>
                          </a:effectLst>
                          <a:latin typeface="+mn-lt"/>
                          <a:ea typeface="+mn-ea"/>
                          <a:cs typeface="+mn-cs"/>
                        </a:rPr>
                        <a:t>voIP</a:t>
                      </a:r>
                      <a:r>
                        <a:rPr lang="en-US" sz="1600" kern="1200" dirty="0" smtClean="0">
                          <a:solidFill>
                            <a:schemeClr val="bg1"/>
                          </a:solidFill>
                          <a:effectLst>
                            <a:outerShdw blurRad="38100" dist="38100" dir="2700000" algn="tl">
                              <a:srgbClr val="000000">
                                <a:alpha val="43137"/>
                              </a:srgbClr>
                            </a:outerShdw>
                          </a:effectLst>
                          <a:latin typeface="+mn-lt"/>
                          <a:ea typeface="+mn-ea"/>
                          <a:cs typeface="+mn-cs"/>
                        </a:rPr>
                        <a:t>) calls</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914099" rtl="0" eaLnBrk="1" fontAlgn="base" latinLnBrk="0" hangingPunct="1">
                        <a:spcBef>
                          <a:spcPct val="0"/>
                        </a:spcBef>
                        <a:spcAft>
                          <a:spcPct val="0"/>
                        </a:spcAft>
                        <a:defRPr/>
                      </a:pPr>
                      <a:r>
                        <a:rPr lang="en-US" sz="1600" kern="1200" dirty="0" smtClean="0">
                          <a:solidFill>
                            <a:schemeClr val="bg1"/>
                          </a:solidFill>
                          <a:effectLst>
                            <a:outerShdw blurRad="38100" dist="38100" dir="2700000" algn="tl">
                              <a:srgbClr val="000000">
                                <a:alpha val="43137"/>
                              </a:srgbClr>
                            </a:outerShdw>
                          </a:effectLst>
                          <a:latin typeface="+mn-lt"/>
                          <a:ea typeface="+mn-ea"/>
                          <a:cs typeface="+mn-cs"/>
                        </a:rPr>
                        <a:t>Multi-platform support</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462808">
                <a:tc gridSpan="3">
                  <a:txBody>
                    <a:bodyPr/>
                    <a:lstStyle/>
                    <a:p>
                      <a:pPr marL="0" algn="ctr" defTabSz="914099" rtl="0" eaLnBrk="1" fontAlgn="base" latinLnBrk="0" hangingPunct="1">
                        <a:spcBef>
                          <a:spcPct val="0"/>
                        </a:spcBef>
                        <a:spcAft>
                          <a:spcPct val="0"/>
                        </a:spcAft>
                        <a:defRPr/>
                      </a:pPr>
                      <a:r>
                        <a:rPr lang="en-US" sz="1600" b="1" kern="1200" dirty="0" smtClean="0">
                          <a:solidFill>
                            <a:srgbClr val="000000"/>
                          </a:solidFill>
                          <a:effectLst/>
                          <a:latin typeface="+mn-lt"/>
                          <a:ea typeface="+mn-ea"/>
                          <a:cs typeface="+mn-cs"/>
                        </a:rPr>
                        <a:t>Dynamic</a:t>
                      </a:r>
                      <a:r>
                        <a:rPr lang="en-US" sz="1600" b="1" kern="1200" baseline="0" dirty="0" smtClean="0">
                          <a:solidFill>
                            <a:srgbClr val="000000"/>
                          </a:solidFill>
                          <a:effectLst/>
                          <a:latin typeface="+mn-lt"/>
                          <a:ea typeface="+mn-ea"/>
                          <a:cs typeface="+mn-cs"/>
                        </a:rPr>
                        <a:t> bandwidth allocation</a:t>
                      </a:r>
                      <a:endParaRPr lang="en-US" sz="1600" b="1" kern="1200" dirty="0" smtClean="0">
                        <a:solidFill>
                          <a:srgbClr val="000000"/>
                        </a:solidFill>
                        <a:effectLst/>
                        <a:latin typeface="+mn-lt"/>
                        <a:ea typeface="+mn-ea"/>
                        <a:cs typeface="+mn-cs"/>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hMerge="1">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3290E6"/>
                    </a:solidFill>
                  </a:tcPr>
                </a:tc>
                <a:tc hMerge="1">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462808">
                <a:tc gridSpan="3">
                  <a:txBody>
                    <a:bodyPr/>
                    <a:lstStyle/>
                    <a:p>
                      <a:pPr marL="0" algn="ctr" defTabSz="914099" rtl="0" eaLnBrk="1" fontAlgn="base" latinLnBrk="0" hangingPunct="1">
                        <a:spcBef>
                          <a:spcPct val="0"/>
                        </a:spcBef>
                        <a:spcAft>
                          <a:spcPct val="0"/>
                        </a:spcAft>
                        <a:defRPr/>
                      </a:pPr>
                      <a:r>
                        <a:rPr lang="en-US" sz="1600" b="1" kern="1200" dirty="0" smtClean="0">
                          <a:solidFill>
                            <a:srgbClr val="000000"/>
                          </a:solidFill>
                          <a:effectLst/>
                          <a:latin typeface="+mn-lt"/>
                          <a:ea typeface="+mn-ea"/>
                          <a:cs typeface="+mn-cs"/>
                        </a:rPr>
                        <a:t>Active speaker detection</a:t>
                      </a: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3290E6"/>
                    </a:solidFill>
                  </a:tcPr>
                </a:tc>
                <a:tc hMerge="1">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bl>
          </a:graphicData>
        </a:graphic>
      </p:graphicFrame>
    </p:spTree>
    <p:extLst>
      <p:ext uri="{BB962C8B-B14F-4D97-AF65-F5344CB8AC3E}">
        <p14:creationId xmlns:p14="http://schemas.microsoft.com/office/powerpoint/2007/7/12/main" xmlns="" val="128409488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95943" y="1827349"/>
            <a:ext cx="4114800" cy="1358537"/>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1600" dirty="0" smtClean="0">
                <a:solidFill>
                  <a:schemeClr val="bg1">
                    <a:lumMod val="85000"/>
                    <a:lumOff val="15000"/>
                  </a:schemeClr>
                </a:solidFill>
                <a:effectLst>
                  <a:outerShdw blurRad="38100" dist="38100" dir="2700000" algn="tl">
                    <a:srgbClr val="000000">
                      <a:alpha val="43137"/>
                    </a:srgbClr>
                  </a:outerShdw>
                </a:effectLst>
                <a:latin typeface="Calibri" pitchFamily="34" charset="0"/>
              </a:rPr>
              <a:t>Office Communications Server 2007</a:t>
            </a:r>
          </a:p>
        </p:txBody>
      </p:sp>
      <p:sp>
        <p:nvSpPr>
          <p:cNvPr id="10" name="Rounded Rectangle 9"/>
          <p:cNvSpPr/>
          <p:nvPr/>
        </p:nvSpPr>
        <p:spPr bwMode="auto">
          <a:xfrm>
            <a:off x="4598174" y="2024729"/>
            <a:ext cx="4245428" cy="1246791"/>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Rounded Rectangle 8"/>
          <p:cNvSpPr/>
          <p:nvPr/>
        </p:nvSpPr>
        <p:spPr bwMode="auto">
          <a:xfrm>
            <a:off x="222069" y="3317966"/>
            <a:ext cx="4101737" cy="1314994"/>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p:txBody>
          <a:bodyPr/>
          <a:lstStyle/>
          <a:p>
            <a:r>
              <a:rPr lang="en-US" dirty="0" smtClean="0"/>
              <a:t>Where Do We Play?</a:t>
            </a:r>
            <a:endParaRPr lang="en-US" dirty="0"/>
          </a:p>
        </p:txBody>
      </p:sp>
      <p:sp>
        <p:nvSpPr>
          <p:cNvPr id="6" name="Text Placeholder 5"/>
          <p:cNvSpPr>
            <a:spLocks noGrp="1"/>
          </p:cNvSpPr>
          <p:nvPr>
            <p:ph type="body" idx="1"/>
          </p:nvPr>
        </p:nvSpPr>
        <p:spPr>
          <a:xfrm>
            <a:off x="381000" y="1005153"/>
            <a:ext cx="4114800" cy="692498"/>
          </a:xfrm>
        </p:spPr>
        <p:txBody>
          <a:bodyPr/>
          <a:lstStyle/>
          <a:p>
            <a:r>
              <a:rPr lang="en-US" dirty="0" smtClean="0"/>
              <a:t>PBX Functionality</a:t>
            </a:r>
            <a:endParaRPr lang="en-US" dirty="0"/>
          </a:p>
        </p:txBody>
      </p:sp>
      <p:sp>
        <p:nvSpPr>
          <p:cNvPr id="4" name="Content Placeholder 3"/>
          <p:cNvSpPr>
            <a:spLocks noGrp="1"/>
          </p:cNvSpPr>
          <p:nvPr>
            <p:ph sz="half" idx="2"/>
          </p:nvPr>
        </p:nvSpPr>
        <p:spPr>
          <a:xfrm>
            <a:off x="380999" y="2174875"/>
            <a:ext cx="4114800" cy="1005205"/>
          </a:xfrm>
        </p:spPr>
        <p:txBody>
          <a:bodyPr/>
          <a:lstStyle/>
          <a:p>
            <a:r>
              <a:rPr lang="en-US" dirty="0" smtClean="0">
                <a:solidFill>
                  <a:schemeClr val="bg1"/>
                </a:solidFill>
              </a:rPr>
              <a:t>N-way conferencing</a:t>
            </a:r>
          </a:p>
          <a:p>
            <a:pPr lvl="1"/>
            <a:r>
              <a:rPr lang="en-US" dirty="0" smtClean="0">
                <a:solidFill>
                  <a:schemeClr val="bg1"/>
                </a:solidFill>
              </a:rPr>
              <a:t>“Conference” button on the desktop phone</a:t>
            </a:r>
          </a:p>
          <a:p>
            <a:pPr lvl="1"/>
            <a:endParaRPr lang="en-US" dirty="0" smtClean="0"/>
          </a:p>
          <a:p>
            <a:r>
              <a:rPr lang="en-US" dirty="0" smtClean="0">
                <a:solidFill>
                  <a:schemeClr val="tx1"/>
                </a:solidFill>
              </a:rPr>
              <a:t>Bridge functionality</a:t>
            </a:r>
          </a:p>
          <a:p>
            <a:pPr lvl="1"/>
            <a:r>
              <a:rPr lang="en-US" dirty="0" smtClean="0">
                <a:solidFill>
                  <a:schemeClr val="tx1"/>
                </a:solidFill>
              </a:rPr>
              <a:t>Similar to that provided </a:t>
            </a:r>
            <a:br>
              <a:rPr lang="en-US" dirty="0" smtClean="0">
                <a:solidFill>
                  <a:schemeClr val="tx1"/>
                </a:solidFill>
              </a:rPr>
            </a:br>
            <a:r>
              <a:rPr lang="en-US" dirty="0" smtClean="0">
                <a:solidFill>
                  <a:schemeClr val="tx1"/>
                </a:solidFill>
              </a:rPr>
              <a:t>by ACPs</a:t>
            </a:r>
            <a:endParaRPr lang="en-US" dirty="0">
              <a:solidFill>
                <a:schemeClr val="tx1"/>
              </a:solidFill>
            </a:endParaRPr>
          </a:p>
        </p:txBody>
      </p:sp>
      <p:sp>
        <p:nvSpPr>
          <p:cNvPr id="7" name="Text Placeholder 6"/>
          <p:cNvSpPr>
            <a:spLocks noGrp="1"/>
          </p:cNvSpPr>
          <p:nvPr>
            <p:ph type="body" sz="quarter" idx="3"/>
          </p:nvPr>
        </p:nvSpPr>
        <p:spPr>
          <a:xfrm>
            <a:off x="4645981" y="1218513"/>
            <a:ext cx="4117019" cy="692498"/>
          </a:xfrm>
        </p:spPr>
        <p:txBody>
          <a:bodyPr/>
          <a:lstStyle/>
          <a:p>
            <a:r>
              <a:rPr lang="en-US" dirty="0" smtClean="0"/>
              <a:t>Audio Conferencing Provider (ACP)  Functionality</a:t>
            </a:r>
            <a:endParaRPr lang="en-US" dirty="0"/>
          </a:p>
        </p:txBody>
      </p:sp>
      <p:sp>
        <p:nvSpPr>
          <p:cNvPr id="5" name="Content Placeholder 4"/>
          <p:cNvSpPr>
            <a:spLocks noGrp="1"/>
          </p:cNvSpPr>
          <p:nvPr>
            <p:ph sz="quarter" idx="4"/>
          </p:nvPr>
        </p:nvSpPr>
        <p:spPr/>
        <p:txBody>
          <a:bodyPr/>
          <a:lstStyle/>
          <a:p>
            <a:r>
              <a:rPr lang="en-US" dirty="0" smtClean="0">
                <a:solidFill>
                  <a:schemeClr val="tx1"/>
                </a:solidFill>
              </a:rPr>
              <a:t>Reservation-less bridges</a:t>
            </a:r>
          </a:p>
          <a:p>
            <a:pPr lvl="1"/>
            <a:r>
              <a:rPr lang="en-US" dirty="0" smtClean="0">
                <a:solidFill>
                  <a:schemeClr val="tx1"/>
                </a:solidFill>
              </a:rPr>
              <a:t>Dial-in number provided along with conference ID</a:t>
            </a:r>
          </a:p>
          <a:p>
            <a:pPr lvl="1"/>
            <a:endParaRPr lang="en-US" dirty="0" smtClean="0"/>
          </a:p>
          <a:p>
            <a:r>
              <a:rPr lang="en-US" dirty="0" smtClean="0"/>
              <a:t>Operator assisted calls</a:t>
            </a:r>
          </a:p>
          <a:p>
            <a:pPr lvl="1"/>
            <a:r>
              <a:rPr lang="en-US" dirty="0" smtClean="0"/>
              <a:t>High profile assisted </a:t>
            </a:r>
            <a:br>
              <a:rPr lang="en-US" dirty="0" smtClean="0"/>
            </a:br>
            <a:r>
              <a:rPr lang="en-US" dirty="0" smtClean="0"/>
              <a:t>conferencing events</a:t>
            </a:r>
          </a:p>
          <a:p>
            <a:pPr lvl="1"/>
            <a:endParaRPr lang="en-US" dirty="0" smtClean="0"/>
          </a:p>
          <a:p>
            <a:r>
              <a:rPr lang="en-US" dirty="0" smtClean="0"/>
              <a:t>Scheduled unattended</a:t>
            </a:r>
          </a:p>
          <a:p>
            <a:pPr lvl="1"/>
            <a:r>
              <a:rPr lang="en-US" dirty="0" smtClean="0"/>
              <a:t>Ports are reserved for the conference</a:t>
            </a:r>
            <a:endParaRPr lang="en-US" dirty="0"/>
          </a:p>
        </p:txBody>
      </p:sp>
      <p:sp>
        <p:nvSpPr>
          <p:cNvPr id="11" name="Rounded Rectangle 10"/>
          <p:cNvSpPr/>
          <p:nvPr/>
        </p:nvSpPr>
        <p:spPr bwMode="auto">
          <a:xfrm>
            <a:off x="4606881" y="4698288"/>
            <a:ext cx="4245428" cy="1175657"/>
          </a:xfrm>
          <a:prstGeom prst="roundRect">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effectLst>
          <a:scene3d>
            <a:camera prst="orthographicFront"/>
            <a:lightRig rig="threePt" dir="t"/>
          </a:scene3d>
          <a:sp3d>
            <a:bevelT w="158750" h="171450"/>
          </a:sp3d>
        </p:spPr>
        <p:txBody>
          <a:bodyPr lIns="91436" tIns="45718" rIns="91436" bIns="45718"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4" name="Straight Connector 13"/>
          <p:cNvCxnSpPr/>
          <p:nvPr/>
        </p:nvCxnSpPr>
        <p:spPr>
          <a:xfrm flipV="1">
            <a:off x="248194" y="5499463"/>
            <a:ext cx="365760"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0071" y="5316580"/>
            <a:ext cx="1613711" cy="369332"/>
          </a:xfrm>
          <a:prstGeom prst="rect">
            <a:avLst/>
          </a:prstGeom>
          <a:noFill/>
        </p:spPr>
        <p:txBody>
          <a:bodyPr wrap="none" rtlCol="0">
            <a:spAutoFit/>
          </a:bodyPr>
          <a:lstStyle/>
          <a:p>
            <a:r>
              <a:rPr lang="en-US" dirty="0" smtClean="0">
                <a:solidFill>
                  <a:srgbClr val="99CC99"/>
                </a:solidFill>
              </a:rPr>
              <a:t>new R2 feature</a:t>
            </a:r>
            <a:endParaRPr lang="en-US" dirty="0">
              <a:solidFill>
                <a:srgbClr val="99CC99"/>
              </a:solidFill>
            </a:endParaRPr>
          </a:p>
        </p:txBody>
      </p:sp>
      <p:sp>
        <p:nvSpPr>
          <p:cNvPr id="20" name="Rounded Rectangle 19"/>
          <p:cNvSpPr/>
          <p:nvPr/>
        </p:nvSpPr>
        <p:spPr bwMode="auto">
          <a:xfrm>
            <a:off x="175332" y="5415280"/>
            <a:ext cx="495228" cy="221456"/>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ustDataLst>
      <p:tags r:id="rId1"/>
    </p:custDataLst>
  </p:cSld>
  <p:clrMapOvr>
    <a:masterClrMapping/>
  </p:clrMapOvr>
  <p:transition advTm="21309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a:t>
            </a:r>
            <a:endParaRPr lang="en-US" dirty="0"/>
          </a:p>
        </p:txBody>
      </p:sp>
      <p:graphicFrame>
        <p:nvGraphicFramePr>
          <p:cNvPr id="5" name="Table 4"/>
          <p:cNvGraphicFramePr>
            <a:graphicFrameLocks noGrp="1"/>
          </p:cNvGraphicFramePr>
          <p:nvPr/>
        </p:nvGraphicFramePr>
        <p:xfrm>
          <a:off x="381000" y="1127761"/>
          <a:ext cx="8458200" cy="4673600"/>
        </p:xfrm>
        <a:graphic>
          <a:graphicData uri="http://schemas.openxmlformats.org/drawingml/2006/table">
            <a:tbl>
              <a:tblPr firstRow="1" bandRow="1">
                <a:tableStyleId>{5C22544A-7EE6-4342-B048-85BDC9FD1C3A}</a:tableStyleId>
              </a:tblPr>
              <a:tblGrid>
                <a:gridCol w="2114550"/>
                <a:gridCol w="2114550"/>
                <a:gridCol w="2114550"/>
                <a:gridCol w="2114550"/>
              </a:tblGrid>
              <a:tr h="370840">
                <a:tc>
                  <a:txBody>
                    <a:bodyPr/>
                    <a:lstStyle/>
                    <a:p>
                      <a:r>
                        <a:rPr lang="en-US" sz="1500" dirty="0" smtClean="0">
                          <a:solidFill>
                            <a:schemeClr val="bg1"/>
                          </a:solidFill>
                        </a:rPr>
                        <a:t>Feature Sets</a:t>
                      </a:r>
                      <a:endParaRPr lang="en-US" sz="1500" dirty="0">
                        <a:solidFill>
                          <a:schemeClr val="bg1"/>
                        </a:solidFill>
                      </a:endParaRPr>
                    </a:p>
                  </a:txBody>
                  <a:tcPr/>
                </a:tc>
                <a:tc>
                  <a:txBody>
                    <a:bodyPr/>
                    <a:lstStyle/>
                    <a:p>
                      <a:r>
                        <a:rPr lang="en-US" sz="1500" dirty="0" smtClean="0">
                          <a:solidFill>
                            <a:schemeClr val="bg1"/>
                          </a:solidFill>
                        </a:rPr>
                        <a:t>Office Communications Server 2007 R2</a:t>
                      </a:r>
                      <a:endParaRPr lang="en-US" sz="1500" dirty="0">
                        <a:solidFill>
                          <a:schemeClr val="bg1"/>
                        </a:solidFill>
                      </a:endParaRPr>
                    </a:p>
                  </a:txBody>
                  <a:tcPr/>
                </a:tc>
                <a:tc>
                  <a:txBody>
                    <a:bodyPr/>
                    <a:lstStyle/>
                    <a:p>
                      <a:r>
                        <a:rPr lang="en-US" sz="1500" dirty="0" smtClean="0">
                          <a:solidFill>
                            <a:schemeClr val="bg1"/>
                          </a:solidFill>
                        </a:rPr>
                        <a:t>Typical Audio</a:t>
                      </a:r>
                      <a:r>
                        <a:rPr lang="en-US" sz="1500" baseline="0" dirty="0" smtClean="0">
                          <a:solidFill>
                            <a:schemeClr val="bg1"/>
                          </a:solidFill>
                        </a:rPr>
                        <a:t> Conferencing Provider</a:t>
                      </a:r>
                      <a:endParaRPr lang="en-US" sz="1500" dirty="0">
                        <a:solidFill>
                          <a:schemeClr val="bg1"/>
                        </a:solidFill>
                      </a:endParaRPr>
                    </a:p>
                  </a:txBody>
                  <a:tcPr/>
                </a:tc>
                <a:tc>
                  <a:txBody>
                    <a:bodyPr/>
                    <a:lstStyle/>
                    <a:p>
                      <a:r>
                        <a:rPr lang="en-US" sz="1500" dirty="0" smtClean="0">
                          <a:solidFill>
                            <a:schemeClr val="bg1"/>
                          </a:solidFill>
                        </a:rPr>
                        <a:t>Typical On-premises</a:t>
                      </a:r>
                      <a:r>
                        <a:rPr lang="en-US" sz="1500" baseline="0" dirty="0" smtClean="0">
                          <a:solidFill>
                            <a:schemeClr val="bg1"/>
                          </a:solidFill>
                        </a:rPr>
                        <a:t> solution</a:t>
                      </a:r>
                      <a:endParaRPr lang="en-US" sz="1500" dirty="0">
                        <a:solidFill>
                          <a:schemeClr val="bg1"/>
                        </a:solidFill>
                      </a:endParaRPr>
                    </a:p>
                  </a:txBody>
                  <a:tcPr/>
                </a:tc>
              </a:tr>
              <a:tr h="238760">
                <a:tc>
                  <a:txBody>
                    <a:bodyPr/>
                    <a:lstStyle/>
                    <a:p>
                      <a:r>
                        <a:rPr lang="en-US" sz="1200" dirty="0" err="1" smtClean="0"/>
                        <a:t>Paticipant</a:t>
                      </a:r>
                      <a:r>
                        <a:rPr lang="en-US" sz="1200" dirty="0" smtClean="0"/>
                        <a:t> </a:t>
                      </a:r>
                      <a:r>
                        <a:rPr lang="en-US" sz="1200" dirty="0" err="1" smtClean="0"/>
                        <a:t>Passcode</a:t>
                      </a:r>
                      <a:endParaRPr lang="en-US" sz="1200" dirty="0"/>
                    </a:p>
                  </a:txBody>
                  <a:tcPr/>
                </a:tc>
                <a:tc>
                  <a:txBody>
                    <a:bodyPr/>
                    <a:lstStyle/>
                    <a:p>
                      <a:pPr>
                        <a:buFont typeface="Wingdings" pitchFamily="2" charset="2"/>
                        <a:buChar char="ü"/>
                      </a:pPr>
                      <a:r>
                        <a:rPr lang="en-US" sz="1200" dirty="0" smtClean="0"/>
                        <a:t> </a:t>
                      </a:r>
                      <a:endParaRPr lang="en-US" sz="1200" dirty="0"/>
                    </a:p>
                  </a:txBody>
                  <a:tcPr/>
                </a:tc>
                <a:tc>
                  <a:txBody>
                    <a:bodyPr/>
                    <a:lstStyle/>
                    <a:p>
                      <a:pPr>
                        <a:buFont typeface="Wingdings" pitchFamily="2" charset="2"/>
                        <a:buChar char="ü"/>
                      </a:pPr>
                      <a:r>
                        <a:rPr lang="en-US" sz="1200" dirty="0" smtClean="0"/>
                        <a:t> </a:t>
                      </a:r>
                      <a:endParaRPr lang="en-US" sz="1200" dirty="0"/>
                    </a:p>
                  </a:txBody>
                  <a:tcPr/>
                </a:tc>
                <a:tc>
                  <a:txBody>
                    <a:bodyPr/>
                    <a:lstStyle/>
                    <a:p>
                      <a:pPr>
                        <a:buFont typeface="Wingdings" pitchFamily="2" charset="2"/>
                        <a:buChar char="ü"/>
                      </a:pPr>
                      <a:r>
                        <a:rPr lang="en-US" sz="1200" dirty="0" smtClean="0"/>
                        <a:t> </a:t>
                      </a:r>
                      <a:endParaRPr lang="en-US" sz="1200" dirty="0"/>
                    </a:p>
                  </a:txBody>
                  <a:tcPr/>
                </a:tc>
              </a:tr>
              <a:tr h="269240">
                <a:tc>
                  <a:txBody>
                    <a:bodyPr/>
                    <a:lstStyle/>
                    <a:p>
                      <a:r>
                        <a:rPr lang="en-US" sz="1200" dirty="0" smtClean="0"/>
                        <a:t>Leader </a:t>
                      </a:r>
                      <a:r>
                        <a:rPr lang="en-US" sz="1200" dirty="0" err="1" smtClean="0"/>
                        <a:t>Passcode</a:t>
                      </a:r>
                      <a:endParaRPr lang="en-US" sz="1200" dirty="0"/>
                    </a:p>
                  </a:txBody>
                  <a:tcPr/>
                </a:tc>
                <a:tc>
                  <a:txBody>
                    <a:bodyPr/>
                    <a:lstStyle/>
                    <a:p>
                      <a:pPr>
                        <a:buFont typeface="Wingdings" pitchFamily="2" charset="2"/>
                        <a:buChar char="ü"/>
                      </a:pPr>
                      <a:r>
                        <a:rPr lang="en-US" sz="1200" dirty="0" smtClean="0"/>
                        <a:t> </a:t>
                      </a:r>
                      <a:r>
                        <a:rPr lang="en-US" sz="1200" baseline="0" dirty="0" smtClean="0"/>
                        <a:t> (Corporate User PIN)</a:t>
                      </a:r>
                      <a:endParaRPr lang="en-US" sz="1200" dirty="0" smtClean="0"/>
                    </a:p>
                  </a:txBody>
                  <a:tcPr/>
                </a:tc>
                <a:tc>
                  <a:txBody>
                    <a:bodyPr/>
                    <a:lstStyle/>
                    <a:p>
                      <a:pPr>
                        <a:buFont typeface="Wingdings" pitchFamily="2" charset="2"/>
                        <a:buChar char="ü"/>
                      </a:pPr>
                      <a:r>
                        <a:rPr lang="en-US" sz="1200" dirty="0" smtClean="0"/>
                        <a:t> </a:t>
                      </a:r>
                    </a:p>
                  </a:txBody>
                  <a:tcPr/>
                </a:tc>
                <a:tc>
                  <a:txBody>
                    <a:bodyPr/>
                    <a:lstStyle/>
                    <a:p>
                      <a:pPr>
                        <a:buFont typeface="Wingdings" pitchFamily="2" charset="2"/>
                        <a:buChar char="ü"/>
                      </a:pPr>
                      <a:r>
                        <a:rPr lang="en-US" sz="1200" dirty="0" smtClean="0"/>
                        <a:t> </a:t>
                      </a:r>
                    </a:p>
                  </a:txBody>
                  <a:tcPr/>
                </a:tc>
              </a:tr>
              <a:tr h="147320">
                <a:tc>
                  <a:txBody>
                    <a:bodyPr/>
                    <a:lstStyle/>
                    <a:p>
                      <a:r>
                        <a:rPr lang="en-US" sz="1200" dirty="0" smtClean="0"/>
                        <a:t>Music on Hold</a:t>
                      </a:r>
                      <a:endParaRPr lang="en-US" sz="1200" dirty="0"/>
                    </a:p>
                  </a:txBody>
                  <a:tcPr/>
                </a:tc>
                <a:tc>
                  <a:txBody>
                    <a:bodyPr/>
                    <a:lstStyle/>
                    <a:p>
                      <a:pPr>
                        <a:buFont typeface="Wingdings" pitchFamily="2" charset="2"/>
                        <a:buChar char="ü"/>
                      </a:pPr>
                      <a:r>
                        <a:rPr lang="en-US" sz="1200" dirty="0" smtClean="0"/>
                        <a:t> </a:t>
                      </a:r>
                    </a:p>
                  </a:txBody>
                  <a:tcPr/>
                </a:tc>
                <a:tc>
                  <a:txBody>
                    <a:bodyPr/>
                    <a:lstStyle/>
                    <a:p>
                      <a:pPr>
                        <a:buFont typeface="Wingdings" pitchFamily="2" charset="2"/>
                        <a:buChar char="ü"/>
                      </a:pPr>
                      <a:r>
                        <a:rPr lang="en-US" sz="1200" dirty="0" smtClean="0"/>
                        <a:t> </a:t>
                      </a:r>
                      <a:endParaRPr lang="en-US" sz="1200" dirty="0"/>
                    </a:p>
                  </a:txBody>
                  <a:tcPr/>
                </a:tc>
                <a:tc>
                  <a:txBody>
                    <a:bodyPr/>
                    <a:lstStyle/>
                    <a:p>
                      <a:pPr>
                        <a:buFont typeface="Wingdings" pitchFamily="2" charset="2"/>
                        <a:buChar char="ü"/>
                      </a:pPr>
                      <a:r>
                        <a:rPr lang="en-US" sz="1200" dirty="0" smtClean="0"/>
                        <a:t> </a:t>
                      </a:r>
                      <a:endParaRPr lang="en-US" sz="1200" dirty="0"/>
                    </a:p>
                  </a:txBody>
                  <a:tcPr/>
                </a:tc>
              </a:tr>
              <a:tr h="370840">
                <a:tc>
                  <a:txBody>
                    <a:bodyPr/>
                    <a:lstStyle/>
                    <a:p>
                      <a:r>
                        <a:rPr lang="en-US" sz="1200" dirty="0" smtClean="0"/>
                        <a:t>Multiple</a:t>
                      </a:r>
                      <a:r>
                        <a:rPr lang="en-US" sz="1200" baseline="0" dirty="0" smtClean="0"/>
                        <a:t> access numbers with Toll free support</a:t>
                      </a:r>
                      <a:endParaRPr lang="en-US" sz="1200" dirty="0"/>
                    </a:p>
                  </a:txBody>
                  <a:tcPr/>
                </a:tc>
                <a:tc>
                  <a:txBody>
                    <a:bodyPr/>
                    <a:lstStyle/>
                    <a:p>
                      <a:pPr>
                        <a:buFont typeface="Wingdings" pitchFamily="2" charset="2"/>
                        <a:buChar char="ü"/>
                      </a:pPr>
                      <a:r>
                        <a:rPr lang="en-US" sz="1200" dirty="0" smtClean="0"/>
                        <a:t> </a:t>
                      </a:r>
                      <a:endParaRPr lang="en-US" sz="1200" dirty="0"/>
                    </a:p>
                  </a:txBody>
                  <a:tcPr/>
                </a:tc>
                <a:tc>
                  <a:txBody>
                    <a:bodyPr/>
                    <a:lstStyle/>
                    <a:p>
                      <a:pPr>
                        <a:buFont typeface="Wingdings" pitchFamily="2" charset="2"/>
                        <a:buChar char="ü"/>
                      </a:pPr>
                      <a:r>
                        <a:rPr lang="en-US" sz="1200" dirty="0" smtClean="0"/>
                        <a:t> </a:t>
                      </a:r>
                      <a:endParaRPr lang="en-US" sz="1200" dirty="0"/>
                    </a:p>
                  </a:txBody>
                  <a:tcPr/>
                </a:tc>
                <a:tc>
                  <a:txBody>
                    <a:bodyPr/>
                    <a:lstStyle/>
                    <a:p>
                      <a:pPr>
                        <a:buFont typeface="Wingdings" pitchFamily="2" charset="2"/>
                        <a:buChar char="ü"/>
                      </a:pPr>
                      <a:r>
                        <a:rPr lang="en-US" sz="1200" dirty="0" smtClean="0"/>
                        <a:t> </a:t>
                      </a:r>
                      <a:endParaRPr lang="en-US" sz="1200" dirty="0"/>
                    </a:p>
                  </a:txBody>
                  <a:tcPr/>
                </a:tc>
              </a:tr>
              <a:tr h="370840">
                <a:tc>
                  <a:txBody>
                    <a:bodyPr/>
                    <a:lstStyle/>
                    <a:p>
                      <a:r>
                        <a:rPr lang="en-US" sz="1200" dirty="0" smtClean="0"/>
                        <a:t>One</a:t>
                      </a:r>
                      <a:r>
                        <a:rPr lang="en-US" sz="1200" baseline="0" dirty="0" smtClean="0"/>
                        <a:t> access number supports multiple languages</a:t>
                      </a:r>
                      <a:endParaRPr lang="en-US" sz="1200" dirty="0"/>
                    </a:p>
                  </a:txBody>
                  <a:tcPr/>
                </a:tc>
                <a:tc>
                  <a:txBody>
                    <a:bodyPr/>
                    <a:lstStyle/>
                    <a:p>
                      <a:pPr>
                        <a:buFont typeface="Wingdings" pitchFamily="2" charset="2"/>
                        <a:buChar char="ü"/>
                      </a:pPr>
                      <a:r>
                        <a:rPr lang="en-US" sz="1200" dirty="0" smtClean="0"/>
                        <a:t> </a:t>
                      </a:r>
                      <a:endParaRPr lang="en-US" sz="1200" dirty="0"/>
                    </a:p>
                  </a:txBody>
                  <a:tcPr/>
                </a:tc>
                <a:tc>
                  <a:txBody>
                    <a:bodyPr/>
                    <a:lstStyle/>
                    <a:p>
                      <a:endParaRPr lang="en-US" sz="1200" dirty="0" smtClean="0"/>
                    </a:p>
                    <a:p>
                      <a:endParaRPr lang="en-US" sz="1200" dirty="0"/>
                    </a:p>
                  </a:txBody>
                  <a:tcPr/>
                </a:tc>
                <a:tc>
                  <a:txBody>
                    <a:bodyPr/>
                    <a:lstStyle/>
                    <a:p>
                      <a:endParaRPr lang="en-US" sz="1200" dirty="0"/>
                    </a:p>
                  </a:txBody>
                  <a:tcPr/>
                </a:tc>
              </a:tr>
              <a:tr h="370840">
                <a:tc>
                  <a:txBody>
                    <a:bodyPr/>
                    <a:lstStyle/>
                    <a:p>
                      <a:r>
                        <a:rPr lang="en-US" sz="1200" dirty="0" smtClean="0"/>
                        <a:t>Entry</a:t>
                      </a:r>
                      <a:r>
                        <a:rPr lang="en-US" sz="1200" baseline="0" dirty="0" smtClean="0"/>
                        <a:t>/Exit Announcement</a:t>
                      </a:r>
                      <a:endParaRPr lang="en-US" sz="1200" dirty="0"/>
                    </a:p>
                  </a:txBody>
                  <a:tcPr/>
                </a:tc>
                <a:tc>
                  <a:txBody>
                    <a:bodyPr/>
                    <a:lstStyle/>
                    <a:p>
                      <a:pPr>
                        <a:buFont typeface="Wingdings" pitchFamily="2" charset="2"/>
                        <a:buChar char="ü"/>
                      </a:pPr>
                      <a:r>
                        <a:rPr lang="en-US" sz="1200" dirty="0" smtClean="0"/>
                        <a:t> (Tone only)</a:t>
                      </a:r>
                      <a:endParaRPr lang="en-US" sz="1200" dirty="0"/>
                    </a:p>
                  </a:txBody>
                  <a:tcPr/>
                </a:tc>
                <a:tc>
                  <a:txBody>
                    <a:bodyPr/>
                    <a:lstStyle/>
                    <a:p>
                      <a:pPr>
                        <a:buFont typeface="Wingdings" pitchFamily="2" charset="2"/>
                        <a:buChar char="ü"/>
                      </a:pPr>
                      <a:r>
                        <a:rPr lang="en-US" sz="1200" dirty="0" smtClean="0"/>
                        <a:t> </a:t>
                      </a:r>
                      <a:endParaRPr lang="en-US" sz="1200" dirty="0"/>
                    </a:p>
                  </a:txBody>
                  <a:tcPr/>
                </a:tc>
                <a:tc>
                  <a:txBody>
                    <a:bodyPr/>
                    <a:lstStyle/>
                    <a:p>
                      <a:pPr>
                        <a:buFont typeface="Wingdings" pitchFamily="2" charset="2"/>
                        <a:buChar char="ü"/>
                      </a:pPr>
                      <a:r>
                        <a:rPr lang="en-US" sz="1200" dirty="0" smtClean="0"/>
                        <a:t> </a:t>
                      </a:r>
                      <a:endParaRPr lang="en-US" sz="1200" dirty="0"/>
                    </a:p>
                  </a:txBody>
                  <a:tcPr/>
                </a:tc>
              </a:tr>
              <a:tr h="370840">
                <a:tc>
                  <a:txBody>
                    <a:bodyPr/>
                    <a:lstStyle/>
                    <a:p>
                      <a:r>
                        <a:rPr lang="en-US" sz="1200" dirty="0" smtClean="0"/>
                        <a:t>Scheduled Meeting</a:t>
                      </a:r>
                      <a:endParaRPr lang="en-US" sz="1200" dirty="0"/>
                    </a:p>
                  </a:txBody>
                  <a:tcPr/>
                </a:tc>
                <a:tc>
                  <a:txBody>
                    <a:bodyPr/>
                    <a:lstStyle/>
                    <a:p>
                      <a:pPr>
                        <a:buFont typeface="Wingdings" pitchFamily="2" charset="2"/>
                        <a:buChar char="ü"/>
                      </a:pPr>
                      <a:r>
                        <a:rPr lang="en-US" sz="1200" dirty="0" smtClean="0"/>
                        <a:t> </a:t>
                      </a:r>
                      <a:endParaRPr lang="en-US" sz="1200" dirty="0"/>
                    </a:p>
                  </a:txBody>
                  <a:tcPr/>
                </a:tc>
                <a:tc>
                  <a:txBody>
                    <a:bodyPr/>
                    <a:lstStyle/>
                    <a:p>
                      <a:pPr>
                        <a:buFont typeface="Wingdings" pitchFamily="2" charset="2"/>
                        <a:buNone/>
                      </a:pPr>
                      <a:endParaRPr lang="en-US" sz="1200" dirty="0"/>
                    </a:p>
                  </a:txBody>
                  <a:tcPr/>
                </a:tc>
                <a:tc>
                  <a:txBody>
                    <a:bodyPr/>
                    <a:lstStyle/>
                    <a:p>
                      <a:pPr>
                        <a:buFont typeface="Wingdings" pitchFamily="2" charset="2"/>
                        <a:buChar char="ü"/>
                      </a:pPr>
                      <a:r>
                        <a:rPr lang="en-US" sz="1200" dirty="0" smtClean="0"/>
                        <a:t>   </a:t>
                      </a:r>
                      <a:endParaRPr lang="en-US" sz="1200" dirty="0"/>
                    </a:p>
                  </a:txBody>
                  <a:tcPr/>
                </a:tc>
              </a:tr>
              <a:tr h="198120">
                <a:tc>
                  <a:txBody>
                    <a:bodyPr/>
                    <a:lstStyle/>
                    <a:p>
                      <a:r>
                        <a:rPr lang="en-US" sz="1200" dirty="0" smtClean="0"/>
                        <a:t>Reservation-less Meeting</a:t>
                      </a:r>
                      <a:endParaRPr lang="en-US" sz="1200" dirty="0"/>
                    </a:p>
                  </a:txBody>
                  <a:tcPr/>
                </a:tc>
                <a:tc>
                  <a:txBody>
                    <a:bodyPr/>
                    <a:lstStyle/>
                    <a:p>
                      <a:pPr>
                        <a:buFont typeface="Wingdings" pitchFamily="2" charset="2"/>
                        <a:buChar char="ü"/>
                      </a:pPr>
                      <a:r>
                        <a:rPr lang="en-US" sz="1200" dirty="0" smtClean="0"/>
                        <a:t> </a:t>
                      </a:r>
                    </a:p>
                  </a:txBody>
                  <a:tcPr/>
                </a:tc>
                <a:tc>
                  <a:txBody>
                    <a:bodyPr/>
                    <a:lstStyle/>
                    <a:p>
                      <a:pPr>
                        <a:buFont typeface="Wingdings" pitchFamily="2" charset="2"/>
                        <a:buChar char="ü"/>
                      </a:pPr>
                      <a:r>
                        <a:rPr lang="en-US" sz="1200" dirty="0" smtClean="0"/>
                        <a:t> </a:t>
                      </a:r>
                      <a:endParaRPr lang="en-US" sz="1200" dirty="0"/>
                    </a:p>
                  </a:txBody>
                  <a:tcPr/>
                </a:tc>
                <a:tc>
                  <a:txBody>
                    <a:bodyPr/>
                    <a:lstStyle/>
                    <a:p>
                      <a:pPr>
                        <a:buFont typeface="Wingdings" pitchFamily="2" charset="2"/>
                        <a:buChar char="ü"/>
                      </a:pPr>
                      <a:r>
                        <a:rPr lang="en-US" sz="1200" dirty="0" smtClean="0"/>
                        <a:t> </a:t>
                      </a:r>
                      <a:endParaRPr lang="en-US" sz="1200" dirty="0"/>
                    </a:p>
                  </a:txBody>
                  <a:tcPr/>
                </a:tc>
              </a:tr>
              <a:tr h="152400">
                <a:tc>
                  <a:txBody>
                    <a:bodyPr/>
                    <a:lstStyle/>
                    <a:p>
                      <a:r>
                        <a:rPr lang="en-US" sz="1200" dirty="0" smtClean="0"/>
                        <a:t>Mute/Un-mute</a:t>
                      </a:r>
                      <a:r>
                        <a:rPr lang="en-US" sz="1200" baseline="0" dirty="0" smtClean="0"/>
                        <a:t> Notification</a:t>
                      </a:r>
                      <a:endParaRPr lang="en-US" sz="1200" dirty="0"/>
                    </a:p>
                  </a:txBody>
                  <a:tcPr/>
                </a:tc>
                <a:tc>
                  <a:txBody>
                    <a:bodyPr/>
                    <a:lstStyle/>
                    <a:p>
                      <a:pPr marL="228600" indent="-228600">
                        <a:buFont typeface="Wingdings" pitchFamily="2" charset="2"/>
                        <a:buChar char="ü"/>
                      </a:pPr>
                      <a:r>
                        <a:rPr lang="en-US" sz="1200" dirty="0" smtClean="0"/>
                        <a:t> </a:t>
                      </a:r>
                    </a:p>
                  </a:txBody>
                  <a:tcPr/>
                </a:tc>
                <a:tc>
                  <a:txBody>
                    <a:bodyPr/>
                    <a:lstStyle/>
                    <a:p>
                      <a:pPr>
                        <a:buFont typeface="Wingdings" pitchFamily="2" charset="2"/>
                        <a:buChar char="ü"/>
                      </a:pPr>
                      <a:r>
                        <a:rPr lang="en-US" sz="1200" dirty="0" smtClean="0"/>
                        <a:t>  </a:t>
                      </a:r>
                    </a:p>
                  </a:txBody>
                  <a:tcPr/>
                </a:tc>
                <a:tc>
                  <a:txBody>
                    <a:bodyPr/>
                    <a:lstStyle/>
                    <a:p>
                      <a:pPr>
                        <a:buFont typeface="Wingdings" pitchFamily="2" charset="2"/>
                        <a:buChar char="ü"/>
                      </a:pPr>
                      <a:r>
                        <a:rPr lang="en-US" sz="1200" dirty="0" smtClean="0"/>
                        <a:t> </a:t>
                      </a:r>
                    </a:p>
                  </a:txBody>
                  <a:tcPr/>
                </a:tc>
              </a:tr>
              <a:tr h="259080">
                <a:tc>
                  <a:txBody>
                    <a:bodyPr/>
                    <a:lstStyle/>
                    <a:p>
                      <a:r>
                        <a:rPr lang="en-US" sz="1200" smtClean="0"/>
                        <a:t>Usage reporting</a:t>
                      </a:r>
                      <a:endParaRPr lang="en-US" sz="1200" dirty="0"/>
                    </a:p>
                  </a:txBody>
                  <a:tcPr/>
                </a:tc>
                <a:tc>
                  <a:txBody>
                    <a:bodyPr/>
                    <a:lstStyle/>
                    <a:p>
                      <a:pPr>
                        <a:buFont typeface="Wingdings" pitchFamily="2" charset="2"/>
                        <a:buChar char="ü"/>
                      </a:pPr>
                      <a:r>
                        <a:rPr lang="en-US" sz="1200" dirty="0" smtClean="0"/>
                        <a:t> </a:t>
                      </a:r>
                      <a:endParaRPr lang="en-US" sz="1200" dirty="0"/>
                    </a:p>
                  </a:txBody>
                  <a:tcPr/>
                </a:tc>
                <a:tc>
                  <a:txBody>
                    <a:bodyPr/>
                    <a:lstStyle/>
                    <a:p>
                      <a:pPr>
                        <a:buFont typeface="Wingdings" pitchFamily="2" charset="2"/>
                        <a:buChar char="ü"/>
                      </a:pPr>
                      <a:r>
                        <a:rPr lang="en-US" sz="1200" dirty="0" smtClean="0"/>
                        <a:t> </a:t>
                      </a:r>
                      <a:endParaRPr lang="en-US" sz="1200" dirty="0"/>
                    </a:p>
                  </a:txBody>
                  <a:tcPr/>
                </a:tc>
                <a:tc>
                  <a:txBody>
                    <a:bodyPr/>
                    <a:lstStyle/>
                    <a:p>
                      <a:pPr>
                        <a:buFont typeface="Wingdings" pitchFamily="2" charset="2"/>
                        <a:buChar char="ü"/>
                      </a:pPr>
                      <a:r>
                        <a:rPr lang="en-US" sz="1200" dirty="0" smtClean="0"/>
                        <a:t> </a:t>
                      </a:r>
                      <a:endParaRPr lang="en-US" sz="1200" dirty="0"/>
                    </a:p>
                  </a:txBody>
                  <a:tcPr/>
                </a:tc>
              </a:tr>
              <a:tr h="259080">
                <a:tc>
                  <a:txBody>
                    <a:bodyPr/>
                    <a:lstStyle/>
                    <a:p>
                      <a:r>
                        <a:rPr lang="en-US" sz="1200" dirty="0" smtClean="0"/>
                        <a:t>DTMF in-meeting control</a:t>
                      </a:r>
                      <a:endParaRPr lang="en-US" sz="12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Wingdings" pitchFamily="2" charset="2"/>
                        <a:buNone/>
                        <a:tabLst/>
                        <a:defRPr/>
                      </a:pPr>
                      <a:r>
                        <a:rPr lang="en-US" sz="1200" dirty="0" smtClean="0"/>
                        <a:t>OC roster control</a:t>
                      </a:r>
                    </a:p>
                  </a:txBody>
                  <a:tcPr/>
                </a:tc>
                <a:tc>
                  <a:txBody>
                    <a:bodyPr/>
                    <a:lstStyle/>
                    <a:p>
                      <a:pPr marL="0" marR="0" indent="0" algn="l" defTabSz="914363" rtl="0" eaLnBrk="1" fontAlgn="auto" latinLnBrk="0" hangingPunct="1">
                        <a:lnSpc>
                          <a:spcPct val="100000"/>
                        </a:lnSpc>
                        <a:spcBef>
                          <a:spcPts val="0"/>
                        </a:spcBef>
                        <a:spcAft>
                          <a:spcPts val="0"/>
                        </a:spcAft>
                        <a:buClrTx/>
                        <a:buSzTx/>
                        <a:buFont typeface="Wingdings" pitchFamily="2" charset="2"/>
                        <a:buChar char="ü"/>
                        <a:tabLst/>
                        <a:defRPr/>
                      </a:pPr>
                      <a:r>
                        <a:rPr lang="en-US" sz="1200" dirty="0" smtClean="0"/>
                        <a:t> </a:t>
                      </a:r>
                    </a:p>
                  </a:txBody>
                  <a:tcPr/>
                </a:tc>
                <a:tc>
                  <a:txBody>
                    <a:bodyPr/>
                    <a:lstStyle/>
                    <a:p>
                      <a:pPr marL="0" marR="0" indent="0" algn="l" defTabSz="914363" rtl="0" eaLnBrk="1" fontAlgn="auto" latinLnBrk="0" hangingPunct="1">
                        <a:lnSpc>
                          <a:spcPct val="100000"/>
                        </a:lnSpc>
                        <a:spcBef>
                          <a:spcPts val="0"/>
                        </a:spcBef>
                        <a:spcAft>
                          <a:spcPts val="0"/>
                        </a:spcAft>
                        <a:buClrTx/>
                        <a:buSzTx/>
                        <a:buFont typeface="Wingdings" pitchFamily="2" charset="2"/>
                        <a:buChar char="ü"/>
                        <a:tabLst/>
                        <a:defRPr/>
                      </a:pPr>
                      <a:r>
                        <a:rPr lang="en-US" sz="1200" dirty="0" smtClean="0"/>
                        <a:t> </a:t>
                      </a:r>
                    </a:p>
                  </a:txBody>
                  <a:tcPr/>
                </a:tc>
              </a:tr>
              <a:tr h="259080">
                <a:tc>
                  <a:txBody>
                    <a:bodyPr/>
                    <a:lstStyle/>
                    <a:p>
                      <a:r>
                        <a:rPr lang="en-US" sz="1200" dirty="0" smtClean="0"/>
                        <a:t>Recorded name</a:t>
                      </a:r>
                      <a:endParaRPr lang="en-US" sz="12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Wingdings" pitchFamily="2" charset="2"/>
                        <a:buNone/>
                        <a:tabLst/>
                        <a:defRPr/>
                      </a:pPr>
                      <a:r>
                        <a:rPr lang="en-US" sz="1200" dirty="0" smtClean="0"/>
                        <a:t>OC roster</a:t>
                      </a:r>
                      <a:r>
                        <a:rPr lang="en-US" sz="1200" baseline="0" dirty="0" smtClean="0"/>
                        <a:t> / caller ID</a:t>
                      </a:r>
                      <a:endParaRPr lang="en-US" sz="1200" dirty="0" smtClean="0"/>
                    </a:p>
                  </a:txBody>
                  <a:tcPr/>
                </a:tc>
                <a:tc>
                  <a:txBody>
                    <a:bodyPr/>
                    <a:lstStyle/>
                    <a:p>
                      <a:pPr marL="0" marR="0" indent="0" algn="l" defTabSz="914363" rtl="0" eaLnBrk="1" fontAlgn="auto" latinLnBrk="0" hangingPunct="1">
                        <a:lnSpc>
                          <a:spcPct val="100000"/>
                        </a:lnSpc>
                        <a:spcBef>
                          <a:spcPts val="0"/>
                        </a:spcBef>
                        <a:spcAft>
                          <a:spcPts val="0"/>
                        </a:spcAft>
                        <a:buClrTx/>
                        <a:buSzTx/>
                        <a:buFont typeface="Wingdings" pitchFamily="2" charset="2"/>
                        <a:buChar char="ü"/>
                        <a:tabLst/>
                        <a:defRPr/>
                      </a:pPr>
                      <a:r>
                        <a:rPr lang="en-US" sz="1200" dirty="0" smtClean="0"/>
                        <a:t> </a:t>
                      </a:r>
                    </a:p>
                  </a:txBody>
                  <a:tcPr/>
                </a:tc>
                <a:tc>
                  <a:txBody>
                    <a:bodyPr/>
                    <a:lstStyle/>
                    <a:p>
                      <a:pPr marL="0" marR="0" indent="0" algn="l" defTabSz="914363" rtl="0" eaLnBrk="1" fontAlgn="auto" latinLnBrk="0" hangingPunct="1">
                        <a:lnSpc>
                          <a:spcPct val="100000"/>
                        </a:lnSpc>
                        <a:spcBef>
                          <a:spcPts val="0"/>
                        </a:spcBef>
                        <a:spcAft>
                          <a:spcPts val="0"/>
                        </a:spcAft>
                        <a:buClrTx/>
                        <a:buSzTx/>
                        <a:buFont typeface="Wingdings" pitchFamily="2" charset="2"/>
                        <a:buChar char="ü"/>
                        <a:tabLst/>
                        <a:defRPr/>
                      </a:pPr>
                      <a:r>
                        <a:rPr lang="en-US" sz="1200" dirty="0" smtClean="0"/>
                        <a:t> </a:t>
                      </a:r>
                    </a:p>
                  </a:txBody>
                  <a:tcPr/>
                </a:tc>
              </a:tr>
              <a:tr h="259080">
                <a:tc>
                  <a:txBody>
                    <a:bodyPr/>
                    <a:lstStyle/>
                    <a:p>
                      <a:r>
                        <a:rPr lang="en-US" sz="1200" dirty="0" smtClean="0"/>
                        <a:t>User Identity</a:t>
                      </a:r>
                      <a:endParaRPr lang="en-US" sz="1200" dirty="0"/>
                    </a:p>
                  </a:txBody>
                  <a:tcPr/>
                </a:tc>
                <a:tc>
                  <a:txBody>
                    <a:bodyPr/>
                    <a:lstStyle/>
                    <a:p>
                      <a:pPr marL="0" marR="0" indent="0" algn="l" defTabSz="914363" rtl="0" eaLnBrk="1" fontAlgn="auto" latinLnBrk="0" hangingPunct="1">
                        <a:lnSpc>
                          <a:spcPct val="100000"/>
                        </a:lnSpc>
                        <a:spcBef>
                          <a:spcPts val="0"/>
                        </a:spcBef>
                        <a:spcAft>
                          <a:spcPts val="0"/>
                        </a:spcAft>
                        <a:buClrTx/>
                        <a:buSzTx/>
                        <a:buFont typeface="Wingdings" pitchFamily="2" charset="2"/>
                        <a:buChar char="ü"/>
                        <a:tabLst/>
                        <a:defRPr/>
                      </a:pPr>
                      <a:r>
                        <a:rPr lang="en-US" sz="1200" dirty="0" smtClean="0"/>
                        <a:t> </a:t>
                      </a:r>
                    </a:p>
                  </a:txBody>
                  <a:tcPr/>
                </a:tc>
                <a:tc>
                  <a:txBody>
                    <a:bodyPr/>
                    <a:lstStyle/>
                    <a:p>
                      <a:pPr marL="0" marR="0" indent="0" algn="l" defTabSz="914363" rtl="0" eaLnBrk="1" fontAlgn="auto" latinLnBrk="0" hangingPunct="1">
                        <a:lnSpc>
                          <a:spcPct val="100000"/>
                        </a:lnSpc>
                        <a:spcBef>
                          <a:spcPts val="0"/>
                        </a:spcBef>
                        <a:spcAft>
                          <a:spcPts val="0"/>
                        </a:spcAft>
                        <a:buClrTx/>
                        <a:buSzTx/>
                        <a:buFont typeface="Wingdings" pitchFamily="2" charset="2"/>
                        <a:buNone/>
                        <a:tabLst/>
                        <a:defRPr/>
                      </a:pPr>
                      <a:r>
                        <a:rPr lang="en-US" sz="1200" dirty="0" smtClean="0"/>
                        <a:t>User roles only</a:t>
                      </a:r>
                    </a:p>
                  </a:txBody>
                  <a:tcPr/>
                </a:tc>
                <a:tc>
                  <a:txBody>
                    <a:bodyPr/>
                    <a:lstStyle/>
                    <a:p>
                      <a:pPr marL="0" marR="0" indent="0" algn="l" defTabSz="914363" rtl="0" eaLnBrk="1" fontAlgn="auto" latinLnBrk="0" hangingPunct="1">
                        <a:lnSpc>
                          <a:spcPct val="100000"/>
                        </a:lnSpc>
                        <a:spcBef>
                          <a:spcPts val="0"/>
                        </a:spcBef>
                        <a:spcAft>
                          <a:spcPts val="0"/>
                        </a:spcAft>
                        <a:buClrTx/>
                        <a:buSzTx/>
                        <a:buFont typeface="Wingdings" pitchFamily="2" charset="2"/>
                        <a:buNone/>
                        <a:tabLst/>
                        <a:defRPr/>
                      </a:pPr>
                      <a:r>
                        <a:rPr lang="en-US" sz="1200" dirty="0" smtClean="0"/>
                        <a:t>User</a:t>
                      </a:r>
                      <a:r>
                        <a:rPr lang="en-US" sz="1200" baseline="0" dirty="0" smtClean="0"/>
                        <a:t> roles only</a:t>
                      </a:r>
                      <a:endParaRPr lang="en-US" sz="1200" dirty="0" smtClean="0"/>
                    </a:p>
                  </a:txBody>
                  <a:tcPr/>
                </a:tc>
              </a:tr>
            </a:tbl>
          </a:graphicData>
        </a:graphic>
      </p:graphicFrame>
      <p:sp>
        <p:nvSpPr>
          <p:cNvPr id="6" name="TextBox 5"/>
          <p:cNvSpPr txBox="1"/>
          <p:nvPr/>
        </p:nvSpPr>
        <p:spPr>
          <a:xfrm>
            <a:off x="368710" y="6322436"/>
            <a:ext cx="3292055" cy="353943"/>
          </a:xfrm>
          <a:prstGeom prst="rect">
            <a:avLst/>
          </a:prstGeom>
          <a:noFill/>
        </p:spPr>
        <p:txBody>
          <a:bodyPr wrap="none" rtlCol="0">
            <a:spAutoFit/>
          </a:bodyPr>
          <a:lstStyle/>
          <a:p>
            <a:r>
              <a:rPr lang="en-US" sz="17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Note: Table stakes features only</a:t>
            </a:r>
          </a:p>
        </p:txBody>
      </p:sp>
    </p:spTree>
  </p:cSld>
  <p:clrMapOvr>
    <a:masterClrMapping/>
  </p:clrMapOvr>
  <p:transition advTm="9914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Microsoft’s Strategy</a:t>
            </a:r>
            <a:endParaRPr lang="en-US" dirty="0"/>
          </a:p>
        </p:txBody>
      </p:sp>
      <p:sp>
        <p:nvSpPr>
          <p:cNvPr id="4" name="Content Placeholder 3"/>
          <p:cNvSpPr>
            <a:spLocks noGrp="1"/>
          </p:cNvSpPr>
          <p:nvPr>
            <p:ph idx="10"/>
          </p:nvPr>
        </p:nvSpPr>
        <p:spPr/>
        <p:txBody>
          <a:bodyPr/>
          <a:lstStyle/>
          <a:p>
            <a:r>
              <a:rPr lang="en-US" smtClean="0"/>
              <a:t>Hit the core scenario</a:t>
            </a:r>
          </a:p>
          <a:p>
            <a:pPr lvl="1"/>
            <a:r>
              <a:rPr lang="en-US" smtClean="0"/>
              <a:t>Replicate engrained ACP experience</a:t>
            </a:r>
          </a:p>
          <a:p>
            <a:pPr lvl="1"/>
            <a:r>
              <a:rPr lang="en-US" smtClean="0"/>
              <a:t>No PC required</a:t>
            </a:r>
          </a:p>
          <a:p>
            <a:r>
              <a:rPr lang="en-US" smtClean="0"/>
              <a:t>Differentiate with Unified Communications</a:t>
            </a:r>
          </a:p>
          <a:p>
            <a:r>
              <a:rPr lang="en-US" smtClean="0"/>
              <a:t>Clear cost savings</a:t>
            </a:r>
            <a:endParaRPr lang="en-US" dirty="0"/>
          </a:p>
        </p:txBody>
      </p:sp>
    </p:spTree>
  </p:cSld>
  <p:clrMapOvr>
    <a:masterClrMapping/>
  </p:clrMapOvr>
  <p:transition advTm="86906">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Reservationless Comparison</a:t>
            </a:r>
            <a:endParaRPr lang="en-US" dirty="0"/>
          </a:p>
        </p:txBody>
      </p:sp>
      <p:grpSp>
        <p:nvGrpSpPr>
          <p:cNvPr id="3" name="Group 67"/>
          <p:cNvGrpSpPr/>
          <p:nvPr/>
        </p:nvGrpSpPr>
        <p:grpSpPr>
          <a:xfrm>
            <a:off x="1434825" y="4852464"/>
            <a:ext cx="1545806" cy="1328462"/>
            <a:chOff x="3732" y="0"/>
            <a:chExt cx="1474164" cy="1724296"/>
          </a:xfrm>
          <a:scene3d>
            <a:camera prst="orthographicFront"/>
            <a:lightRig rig="flat" dir="t"/>
          </a:scene3d>
        </p:grpSpPr>
        <p:sp>
          <p:nvSpPr>
            <p:cNvPr id="69" name="Flowchart: Manual Operation 68"/>
            <p:cNvSpPr/>
            <p:nvPr/>
          </p:nvSpPr>
          <p:spPr>
            <a:xfrm rot="16200000">
              <a:off x="-121334" y="125066"/>
              <a:ext cx="1724296" cy="1474163"/>
            </a:xfrm>
            <a:prstGeom prst="flowChartManualOperation">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0" name="Flowchart: Manual Operation 4"/>
            <p:cNvSpPr/>
            <p:nvPr/>
          </p:nvSpPr>
          <p:spPr>
            <a:xfrm rot="21600000">
              <a:off x="3733" y="344858"/>
              <a:ext cx="1474163" cy="10345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0" tIns="0" rIns="126628" bIns="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Dial-in</a:t>
              </a:r>
              <a:endParaRPr lang="en-US" sz="2000" kern="1200" dirty="0">
                <a:solidFill>
                  <a:schemeClr val="tx1"/>
                </a:solidFill>
              </a:endParaRPr>
            </a:p>
          </p:txBody>
        </p:sp>
      </p:grpSp>
      <p:grpSp>
        <p:nvGrpSpPr>
          <p:cNvPr id="4" name="Group 70"/>
          <p:cNvGrpSpPr/>
          <p:nvPr/>
        </p:nvGrpSpPr>
        <p:grpSpPr>
          <a:xfrm>
            <a:off x="3067677" y="4820194"/>
            <a:ext cx="1771577" cy="1360732"/>
            <a:chOff x="1588457" y="0"/>
            <a:chExt cx="1474164" cy="1724296"/>
          </a:xfrm>
          <a:scene3d>
            <a:camera prst="orthographicFront"/>
            <a:lightRig rig="flat" dir="t"/>
          </a:scene3d>
        </p:grpSpPr>
        <p:sp>
          <p:nvSpPr>
            <p:cNvPr id="72" name="Flowchart: Manual Operation 71"/>
            <p:cNvSpPr/>
            <p:nvPr/>
          </p:nvSpPr>
          <p:spPr>
            <a:xfrm rot="16200000">
              <a:off x="1463391" y="125066"/>
              <a:ext cx="1724296" cy="1474163"/>
            </a:xfrm>
            <a:prstGeom prst="flowChartManualOperation">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73" name="Flowchart: Manual Operation 6"/>
            <p:cNvSpPr/>
            <p:nvPr/>
          </p:nvSpPr>
          <p:spPr>
            <a:xfrm rot="21600000">
              <a:off x="1588458" y="344858"/>
              <a:ext cx="1474163" cy="10345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0" tIns="0" rIns="126628" bIns="0" numCol="1" spcCol="1270" anchor="ctr" anchorCtr="0">
              <a:noAutofit/>
            </a:bodyPr>
            <a:lstStyle/>
            <a:p>
              <a:pPr lvl="0" algn="ctr" defTabSz="889000">
                <a:lnSpc>
                  <a:spcPct val="90000"/>
                </a:lnSpc>
                <a:spcBef>
                  <a:spcPct val="0"/>
                </a:spcBef>
                <a:spcAft>
                  <a:spcPct val="35000"/>
                </a:spcAft>
              </a:pPr>
              <a:r>
                <a:rPr lang="en-US" sz="2000" dirty="0" smtClean="0">
                  <a:solidFill>
                    <a:schemeClr val="tx1"/>
                  </a:solidFill>
                </a:rPr>
                <a:t>Conference ID</a:t>
              </a:r>
              <a:endParaRPr lang="en-US" sz="2000" kern="1200" dirty="0">
                <a:solidFill>
                  <a:schemeClr val="tx1"/>
                </a:solidFill>
              </a:endParaRPr>
            </a:p>
          </p:txBody>
        </p:sp>
      </p:grpSp>
      <p:grpSp>
        <p:nvGrpSpPr>
          <p:cNvPr id="5" name="Group 73"/>
          <p:cNvGrpSpPr/>
          <p:nvPr/>
        </p:nvGrpSpPr>
        <p:grpSpPr>
          <a:xfrm>
            <a:off x="4887767" y="5568218"/>
            <a:ext cx="2377440" cy="1193987"/>
            <a:chOff x="3111524" y="0"/>
            <a:chExt cx="1508379" cy="1724296"/>
          </a:xfrm>
          <a:scene3d>
            <a:camera prst="orthographicFront"/>
            <a:lightRig rig="flat" dir="t"/>
          </a:scene3d>
        </p:grpSpPr>
        <p:sp>
          <p:nvSpPr>
            <p:cNvPr id="75" name="Flowchart: Manual Operation 74"/>
            <p:cNvSpPr/>
            <p:nvPr/>
          </p:nvSpPr>
          <p:spPr>
            <a:xfrm rot="16200000">
              <a:off x="3020674" y="125066"/>
              <a:ext cx="1724296" cy="1474163"/>
            </a:xfrm>
            <a:prstGeom prst="flowChartManualOperation">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76" name="Flowchart: Manual Operation 8"/>
            <p:cNvSpPr/>
            <p:nvPr/>
          </p:nvSpPr>
          <p:spPr>
            <a:xfrm>
              <a:off x="3111524" y="344859"/>
              <a:ext cx="1474162" cy="103457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0" tIns="0" rIns="126628" bIns="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Authenticated user</a:t>
              </a:r>
              <a:endParaRPr lang="en-US" sz="2000" kern="1200" dirty="0">
                <a:solidFill>
                  <a:schemeClr val="tx1"/>
                </a:solidFill>
              </a:endParaRPr>
            </a:p>
          </p:txBody>
        </p:sp>
      </p:grpSp>
      <p:grpSp>
        <p:nvGrpSpPr>
          <p:cNvPr id="6" name="Group 76"/>
          <p:cNvGrpSpPr/>
          <p:nvPr/>
        </p:nvGrpSpPr>
        <p:grpSpPr>
          <a:xfrm>
            <a:off x="6204861" y="4134763"/>
            <a:ext cx="1162950" cy="1210140"/>
            <a:chOff x="4757908" y="0"/>
            <a:chExt cx="1474164" cy="1724296"/>
          </a:xfrm>
          <a:scene3d>
            <a:camera prst="orthographicFront"/>
            <a:lightRig rig="flat" dir="t"/>
          </a:scene3d>
        </p:grpSpPr>
        <p:sp>
          <p:nvSpPr>
            <p:cNvPr id="78" name="Flowchart: Manual Operation 77"/>
            <p:cNvSpPr/>
            <p:nvPr/>
          </p:nvSpPr>
          <p:spPr>
            <a:xfrm rot="16200000">
              <a:off x="4632842" y="125066"/>
              <a:ext cx="1724296" cy="1474163"/>
            </a:xfrm>
            <a:prstGeom prst="flowChartManualOperation">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79" name="Flowchart: Manual Operation 10"/>
            <p:cNvSpPr/>
            <p:nvPr/>
          </p:nvSpPr>
          <p:spPr>
            <a:xfrm rot="21600000">
              <a:off x="4757909" y="344858"/>
              <a:ext cx="1474163" cy="10345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0" tIns="0" rIns="126628"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Music on Hold</a:t>
              </a:r>
              <a:endParaRPr lang="en-US" sz="2000" b="1" kern="1200" dirty="0">
                <a:solidFill>
                  <a:schemeClr val="bg1"/>
                </a:solidFill>
              </a:endParaRPr>
            </a:p>
          </p:txBody>
        </p:sp>
      </p:grpSp>
      <p:grpSp>
        <p:nvGrpSpPr>
          <p:cNvPr id="7" name="Group 79"/>
          <p:cNvGrpSpPr/>
          <p:nvPr/>
        </p:nvGrpSpPr>
        <p:grpSpPr>
          <a:xfrm>
            <a:off x="7212049" y="4820195"/>
            <a:ext cx="1931951" cy="1360731"/>
            <a:chOff x="7787481" y="0"/>
            <a:chExt cx="1714042" cy="1724296"/>
          </a:xfrm>
          <a:scene3d>
            <a:camera prst="orthographicFront"/>
            <a:lightRig rig="flat" dir="t"/>
          </a:scene3d>
        </p:grpSpPr>
        <p:sp>
          <p:nvSpPr>
            <p:cNvPr id="81" name="Flowchart: Manual Operation 80"/>
            <p:cNvSpPr/>
            <p:nvPr/>
          </p:nvSpPr>
          <p:spPr>
            <a:xfrm rot="16200000">
              <a:off x="7802294" y="125066"/>
              <a:ext cx="1724296" cy="1474163"/>
            </a:xfrm>
            <a:prstGeom prst="flowChartManualOperation">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2" name="Flowchart: Manual Operation 14"/>
            <p:cNvSpPr/>
            <p:nvPr/>
          </p:nvSpPr>
          <p:spPr>
            <a:xfrm>
              <a:off x="7787481" y="344858"/>
              <a:ext cx="1714042" cy="10345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0" tIns="0" rIns="126628" bIns="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Conference</a:t>
              </a:r>
              <a:endParaRPr lang="en-US" sz="2000" kern="1200" dirty="0">
                <a:solidFill>
                  <a:schemeClr val="tx1"/>
                </a:solidFill>
              </a:endParaRPr>
            </a:p>
          </p:txBody>
        </p:sp>
      </p:grpSp>
      <p:grpSp>
        <p:nvGrpSpPr>
          <p:cNvPr id="8" name="Group 127"/>
          <p:cNvGrpSpPr/>
          <p:nvPr/>
        </p:nvGrpSpPr>
        <p:grpSpPr>
          <a:xfrm>
            <a:off x="1378219" y="1765272"/>
            <a:ext cx="1545806" cy="1328462"/>
            <a:chOff x="3732" y="0"/>
            <a:chExt cx="1474164" cy="1724296"/>
          </a:xfrm>
          <a:scene3d>
            <a:camera prst="orthographicFront"/>
            <a:lightRig rig="flat" dir="t"/>
          </a:scene3d>
        </p:grpSpPr>
        <p:sp>
          <p:nvSpPr>
            <p:cNvPr id="129" name="Flowchart: Manual Operation 128"/>
            <p:cNvSpPr/>
            <p:nvPr/>
          </p:nvSpPr>
          <p:spPr>
            <a:xfrm rot="16200000">
              <a:off x="-121334" y="125066"/>
              <a:ext cx="1724296" cy="1474163"/>
            </a:xfrm>
            <a:prstGeom prst="flowChartManualOperation">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30" name="Flowchart: Manual Operation 4"/>
            <p:cNvSpPr/>
            <p:nvPr/>
          </p:nvSpPr>
          <p:spPr>
            <a:xfrm rot="21600000">
              <a:off x="3733" y="344858"/>
              <a:ext cx="1474163" cy="10345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0" tIns="0" rIns="126628" bIns="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Dial-in</a:t>
              </a:r>
              <a:endParaRPr lang="en-US" sz="2000" kern="1200" dirty="0">
                <a:solidFill>
                  <a:schemeClr val="tx1"/>
                </a:solidFill>
              </a:endParaRPr>
            </a:p>
          </p:txBody>
        </p:sp>
      </p:grpSp>
      <p:grpSp>
        <p:nvGrpSpPr>
          <p:cNvPr id="9" name="Group 130"/>
          <p:cNvGrpSpPr/>
          <p:nvPr/>
        </p:nvGrpSpPr>
        <p:grpSpPr>
          <a:xfrm>
            <a:off x="3011071" y="1733002"/>
            <a:ext cx="1771577" cy="1360732"/>
            <a:chOff x="1588457" y="0"/>
            <a:chExt cx="1474164" cy="1724296"/>
          </a:xfrm>
          <a:scene3d>
            <a:camera prst="orthographicFront"/>
            <a:lightRig rig="flat" dir="t"/>
          </a:scene3d>
        </p:grpSpPr>
        <p:sp>
          <p:nvSpPr>
            <p:cNvPr id="132" name="Flowchart: Manual Operation 131"/>
            <p:cNvSpPr/>
            <p:nvPr/>
          </p:nvSpPr>
          <p:spPr>
            <a:xfrm rot="16200000">
              <a:off x="1463391" y="125066"/>
              <a:ext cx="1724296" cy="1474163"/>
            </a:xfrm>
            <a:prstGeom prst="flowChartManualOperation">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33" name="Flowchart: Manual Operation 6"/>
            <p:cNvSpPr/>
            <p:nvPr/>
          </p:nvSpPr>
          <p:spPr>
            <a:xfrm rot="21600000">
              <a:off x="1588458" y="344858"/>
              <a:ext cx="1474163" cy="10345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0" tIns="0" rIns="126628" bIns="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Participant pass code</a:t>
              </a:r>
              <a:endParaRPr lang="en-US" sz="2000" kern="1200" dirty="0">
                <a:solidFill>
                  <a:schemeClr val="tx1"/>
                </a:solidFill>
              </a:endParaRPr>
            </a:p>
          </p:txBody>
        </p:sp>
      </p:grpSp>
      <p:grpSp>
        <p:nvGrpSpPr>
          <p:cNvPr id="10" name="Group 133"/>
          <p:cNvGrpSpPr/>
          <p:nvPr/>
        </p:nvGrpSpPr>
        <p:grpSpPr>
          <a:xfrm>
            <a:off x="4874703" y="2481026"/>
            <a:ext cx="2325189" cy="1193987"/>
            <a:chOff x="3145740" y="0"/>
            <a:chExt cx="1474164" cy="1724296"/>
          </a:xfrm>
          <a:scene3d>
            <a:camera prst="orthographicFront"/>
            <a:lightRig rig="flat" dir="t"/>
          </a:scene3d>
        </p:grpSpPr>
        <p:sp>
          <p:nvSpPr>
            <p:cNvPr id="135" name="Flowchart: Manual Operation 134"/>
            <p:cNvSpPr/>
            <p:nvPr/>
          </p:nvSpPr>
          <p:spPr>
            <a:xfrm rot="16200000">
              <a:off x="3020674" y="125066"/>
              <a:ext cx="1724296" cy="1474163"/>
            </a:xfrm>
            <a:prstGeom prst="flowChartManualOperation">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6" name="Flowchart: Manual Operation 8"/>
            <p:cNvSpPr/>
            <p:nvPr/>
          </p:nvSpPr>
          <p:spPr>
            <a:xfrm rot="21600000">
              <a:off x="3145741" y="344858"/>
              <a:ext cx="1474163" cy="10345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0" tIns="0" rIns="126628" bIns="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Leader pass code</a:t>
              </a:r>
              <a:endParaRPr lang="en-US" sz="2000" kern="1200" dirty="0">
                <a:solidFill>
                  <a:schemeClr val="tx1"/>
                </a:solidFill>
              </a:endParaRPr>
            </a:p>
          </p:txBody>
        </p:sp>
      </p:grpSp>
      <p:grpSp>
        <p:nvGrpSpPr>
          <p:cNvPr id="11" name="Group 136"/>
          <p:cNvGrpSpPr/>
          <p:nvPr/>
        </p:nvGrpSpPr>
        <p:grpSpPr>
          <a:xfrm>
            <a:off x="4887767" y="1047571"/>
            <a:ext cx="2312124" cy="1210140"/>
            <a:chOff x="4757908" y="0"/>
            <a:chExt cx="1474164" cy="1724296"/>
          </a:xfrm>
          <a:scene3d>
            <a:camera prst="orthographicFront"/>
            <a:lightRig rig="flat" dir="t"/>
          </a:scene3d>
        </p:grpSpPr>
        <p:sp>
          <p:nvSpPr>
            <p:cNvPr id="138" name="Flowchart: Manual Operation 137"/>
            <p:cNvSpPr/>
            <p:nvPr/>
          </p:nvSpPr>
          <p:spPr>
            <a:xfrm rot="16200000">
              <a:off x="4632842" y="125066"/>
              <a:ext cx="1724296" cy="1474163"/>
            </a:xfrm>
            <a:prstGeom prst="flowChartManualOperation">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39" name="Flowchart: Manual Operation 10"/>
            <p:cNvSpPr/>
            <p:nvPr/>
          </p:nvSpPr>
          <p:spPr>
            <a:xfrm rot="21600000">
              <a:off x="4757909" y="344858"/>
              <a:ext cx="1474163" cy="10345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0" tIns="0" rIns="126628" bIns="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Music on Hold</a:t>
              </a:r>
              <a:endParaRPr lang="en-US" sz="2000" kern="1200" dirty="0">
                <a:solidFill>
                  <a:schemeClr val="bg1"/>
                </a:solidFill>
              </a:endParaRPr>
            </a:p>
          </p:txBody>
        </p:sp>
      </p:grpSp>
      <p:grpSp>
        <p:nvGrpSpPr>
          <p:cNvPr id="12" name="Group 139"/>
          <p:cNvGrpSpPr/>
          <p:nvPr/>
        </p:nvGrpSpPr>
        <p:grpSpPr>
          <a:xfrm>
            <a:off x="7228265" y="1733003"/>
            <a:ext cx="1852676" cy="1360731"/>
            <a:chOff x="7875411" y="0"/>
            <a:chExt cx="1526112" cy="1724296"/>
          </a:xfrm>
          <a:scene3d>
            <a:camera prst="orthographicFront"/>
            <a:lightRig rig="flat" dir="t"/>
          </a:scene3d>
        </p:grpSpPr>
        <p:sp>
          <p:nvSpPr>
            <p:cNvPr id="141" name="Flowchart: Manual Operation 140"/>
            <p:cNvSpPr/>
            <p:nvPr/>
          </p:nvSpPr>
          <p:spPr>
            <a:xfrm rot="16200000">
              <a:off x="7802294" y="125066"/>
              <a:ext cx="1724296" cy="1474163"/>
            </a:xfrm>
            <a:prstGeom prst="flowChartManualOperation">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2" name="Flowchart: Manual Operation 14"/>
            <p:cNvSpPr/>
            <p:nvPr/>
          </p:nvSpPr>
          <p:spPr>
            <a:xfrm>
              <a:off x="7875411" y="344858"/>
              <a:ext cx="1474163" cy="10345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0" tIns="0" rIns="126628" bIns="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Conference</a:t>
              </a:r>
              <a:endParaRPr lang="en-US" sz="2000" kern="1200" dirty="0">
                <a:solidFill>
                  <a:schemeClr val="tx1"/>
                </a:solidFill>
              </a:endParaRPr>
            </a:p>
          </p:txBody>
        </p:sp>
      </p:grpSp>
      <p:cxnSp>
        <p:nvCxnSpPr>
          <p:cNvPr id="144" name="Straight Connector 143"/>
          <p:cNvCxnSpPr/>
          <p:nvPr/>
        </p:nvCxnSpPr>
        <p:spPr>
          <a:xfrm>
            <a:off x="222068" y="3853543"/>
            <a:ext cx="8804365" cy="52251"/>
          </a:xfrm>
          <a:prstGeom prst="line">
            <a:avLst/>
          </a:prstGeom>
          <a:ln w="63500">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146"/>
          <p:cNvGrpSpPr/>
          <p:nvPr/>
        </p:nvGrpSpPr>
        <p:grpSpPr>
          <a:xfrm>
            <a:off x="4985646" y="4117344"/>
            <a:ext cx="1162950" cy="1210140"/>
            <a:chOff x="4757908" y="0"/>
            <a:chExt cx="1474164" cy="1724296"/>
          </a:xfrm>
          <a:scene3d>
            <a:camera prst="orthographicFront"/>
            <a:lightRig rig="flat" dir="t"/>
          </a:scene3d>
        </p:grpSpPr>
        <p:sp>
          <p:nvSpPr>
            <p:cNvPr id="148" name="Flowchart: Manual Operation 147"/>
            <p:cNvSpPr/>
            <p:nvPr/>
          </p:nvSpPr>
          <p:spPr>
            <a:xfrm rot="16200000">
              <a:off x="4632842" y="125066"/>
              <a:ext cx="1724296" cy="1474163"/>
            </a:xfrm>
            <a:prstGeom prst="flowChartManualOperation">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49" name="Flowchart: Manual Operation 10"/>
            <p:cNvSpPr/>
            <p:nvPr/>
          </p:nvSpPr>
          <p:spPr>
            <a:xfrm rot="21600000">
              <a:off x="4757909" y="344858"/>
              <a:ext cx="1474163" cy="10345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0" tIns="0" rIns="126628"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Pass code</a:t>
              </a:r>
              <a:endParaRPr lang="en-US" sz="2000" b="1" kern="1200" dirty="0">
                <a:solidFill>
                  <a:schemeClr val="bg1"/>
                </a:solidFill>
              </a:endParaRPr>
            </a:p>
          </p:txBody>
        </p:sp>
      </p:grpSp>
      <p:sp>
        <p:nvSpPr>
          <p:cNvPr id="150" name="TextBox 149"/>
          <p:cNvSpPr txBox="1"/>
          <p:nvPr/>
        </p:nvSpPr>
        <p:spPr>
          <a:xfrm>
            <a:off x="157" y="1946365"/>
            <a:ext cx="1375826" cy="1015663"/>
          </a:xfrm>
          <a:prstGeom prst="rect">
            <a:avLst/>
          </a:prstGeom>
          <a:noFill/>
        </p:spPr>
        <p:txBody>
          <a:bodyPr wrap="none" rtlCol="0">
            <a:spAutoFit/>
          </a:bodyPr>
          <a:lstStyle/>
          <a:p>
            <a:r>
              <a:rPr lang="en-US" sz="3000" dirty="0" smtClean="0"/>
              <a:t>Typical </a:t>
            </a:r>
          </a:p>
          <a:p>
            <a:r>
              <a:rPr lang="en-US" sz="3000" dirty="0" smtClean="0"/>
              <a:t>ACP</a:t>
            </a:r>
            <a:endParaRPr lang="en-US" sz="3000" dirty="0"/>
          </a:p>
        </p:txBody>
      </p:sp>
      <p:sp>
        <p:nvSpPr>
          <p:cNvPr id="151" name="TextBox 150"/>
          <p:cNvSpPr txBox="1"/>
          <p:nvPr/>
        </p:nvSpPr>
        <p:spPr>
          <a:xfrm>
            <a:off x="-24114" y="5064066"/>
            <a:ext cx="1383712" cy="830997"/>
          </a:xfrm>
          <a:prstGeom prst="rect">
            <a:avLst/>
          </a:prstGeom>
          <a:noFill/>
        </p:spPr>
        <p:txBody>
          <a:bodyPr wrap="none" rtlCol="0">
            <a:spAutoFit/>
          </a:bodyPr>
          <a:lstStyle/>
          <a:p>
            <a:pPr algn="ctr"/>
            <a:r>
              <a:rPr lang="en-US" sz="2400" dirty="0" smtClean="0"/>
              <a:t>OCS 2007</a:t>
            </a:r>
          </a:p>
          <a:p>
            <a:pPr algn="ctr"/>
            <a:r>
              <a:rPr lang="en-US" sz="2400" dirty="0" smtClean="0"/>
              <a:t>R2</a:t>
            </a:r>
            <a:endParaRPr lang="en-US" sz="2400" dirty="0"/>
          </a:p>
        </p:txBody>
      </p:sp>
      <p:grpSp>
        <p:nvGrpSpPr>
          <p:cNvPr id="14" name="Group 76"/>
          <p:cNvGrpSpPr/>
          <p:nvPr/>
        </p:nvGrpSpPr>
        <p:grpSpPr>
          <a:xfrm>
            <a:off x="4926954" y="4123860"/>
            <a:ext cx="2401390" cy="1210140"/>
            <a:chOff x="4757908" y="0"/>
            <a:chExt cx="1474164" cy="1724296"/>
          </a:xfrm>
          <a:scene3d>
            <a:camera prst="orthographicFront"/>
            <a:lightRig rig="flat" dir="t"/>
          </a:scene3d>
        </p:grpSpPr>
        <p:sp>
          <p:nvSpPr>
            <p:cNvPr id="41" name="Flowchart: Manual Operation 40"/>
            <p:cNvSpPr/>
            <p:nvPr/>
          </p:nvSpPr>
          <p:spPr>
            <a:xfrm rot="16200000">
              <a:off x="4632842" y="125066"/>
              <a:ext cx="1724296" cy="1474163"/>
            </a:xfrm>
            <a:prstGeom prst="flowChartManualOperation">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42" name="Flowchart: Manual Operation 10"/>
            <p:cNvSpPr/>
            <p:nvPr/>
          </p:nvSpPr>
          <p:spPr>
            <a:xfrm rot="21600000">
              <a:off x="4757909" y="344858"/>
              <a:ext cx="1474163" cy="10345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0" tIns="0" rIns="126628" bIns="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Music on Hold</a:t>
              </a:r>
              <a:endParaRPr lang="en-US" sz="2000" kern="1200" dirty="0">
                <a:solidFill>
                  <a:schemeClr val="bg1"/>
                </a:solidFill>
              </a:endParaRPr>
            </a:p>
          </p:txBody>
        </p:sp>
      </p:grpSp>
    </p:spTree>
    <p:custDataLst>
      <p:tags r:id="rId1"/>
    </p:custDataLst>
  </p:cSld>
  <p:clrMapOvr>
    <a:masterClrMapping/>
  </p:clrMapOvr>
  <p:transition advTm="9479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nodeType="clickEffect">
                                  <p:stCondLst>
                                    <p:cond delay="0"/>
                                  </p:stCondLst>
                                  <p:childTnLst>
                                    <p:animEffect transition="out" filter="blinds(horizontal)">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2000"/>
                                        <p:tgtEl>
                                          <p:spTgt spid="6"/>
                                        </p:tgtEl>
                                      </p:cBhvr>
                                    </p:animEffect>
                                    <p:set>
                                      <p:cBhvr>
                                        <p:cTn id="65" dur="1" fill="hold">
                                          <p:stCondLst>
                                            <p:cond delay="1999"/>
                                          </p:stCondLst>
                                        </p:cTn>
                                        <p:tgtEl>
                                          <p:spTgt spid="6"/>
                                        </p:tgtEl>
                                        <p:attrNameLst>
                                          <p:attrName>style.visibility</p:attrName>
                                        </p:attrNameLst>
                                      </p:cBhvr>
                                      <p:to>
                                        <p:strVal val="hidden"/>
                                      </p:to>
                                    </p:set>
                                  </p:childTnLst>
                                </p:cTn>
                              </p:par>
                              <p:par>
                                <p:cTn id="66" presetID="3" presetClass="entr" presetSubtype="10" fill="hold"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blinds(horizontal)">
                                      <p:cBhvr>
                                        <p:cTn id="6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Differentiate With UC + Audio Conf</a:t>
            </a:r>
            <a:endParaRPr lang="en-US" dirty="0"/>
          </a:p>
        </p:txBody>
      </p:sp>
      <p:sp>
        <p:nvSpPr>
          <p:cNvPr id="3" name="Content Placeholder 2"/>
          <p:cNvSpPr>
            <a:spLocks noGrp="1"/>
          </p:cNvSpPr>
          <p:nvPr>
            <p:ph idx="4294967295"/>
          </p:nvPr>
        </p:nvSpPr>
        <p:spPr>
          <a:xfrm>
            <a:off x="435429" y="1358446"/>
            <a:ext cx="8382000" cy="4560888"/>
          </a:xfrm>
        </p:spPr>
        <p:txBody>
          <a:bodyPr/>
          <a:lstStyle/>
          <a:p>
            <a:r>
              <a:rPr lang="en-US" sz="2400" dirty="0" smtClean="0"/>
              <a:t>Ease of use</a:t>
            </a:r>
          </a:p>
          <a:p>
            <a:pPr lvl="1"/>
            <a:r>
              <a:rPr lang="en-US" sz="2000" dirty="0" smtClean="0"/>
              <a:t>Outlook based scheduling experience</a:t>
            </a:r>
          </a:p>
          <a:p>
            <a:pPr lvl="1"/>
            <a:r>
              <a:rPr lang="en-US" sz="2000" dirty="0" smtClean="0"/>
              <a:t>Non-UC participants can still join with CWA</a:t>
            </a:r>
          </a:p>
          <a:p>
            <a:pPr lvl="1"/>
            <a:r>
              <a:rPr lang="en-US" sz="2000" dirty="0" smtClean="0"/>
              <a:t>Simple roster control: drag and drop participants</a:t>
            </a:r>
          </a:p>
          <a:p>
            <a:r>
              <a:rPr lang="en-US" sz="2400" dirty="0" smtClean="0"/>
              <a:t>Secure</a:t>
            </a:r>
          </a:p>
          <a:p>
            <a:pPr lvl="1"/>
            <a:r>
              <a:rPr lang="en-US" sz="2000" dirty="0" smtClean="0"/>
              <a:t>AD authentication</a:t>
            </a:r>
          </a:p>
          <a:p>
            <a:pPr lvl="1"/>
            <a:r>
              <a:rPr lang="en-US" sz="2000" dirty="0" smtClean="0"/>
              <a:t>Additional security options</a:t>
            </a:r>
          </a:p>
          <a:p>
            <a:r>
              <a:rPr lang="en-US" sz="2400" dirty="0" smtClean="0"/>
              <a:t>Multi-modality</a:t>
            </a:r>
          </a:p>
          <a:p>
            <a:pPr lvl="1"/>
            <a:r>
              <a:rPr lang="en-US" sz="2000" dirty="0" smtClean="0"/>
              <a:t>Seamless escalation to video and desktop sharing</a:t>
            </a:r>
          </a:p>
          <a:p>
            <a:pPr lvl="1"/>
            <a:r>
              <a:rPr lang="en-US" sz="2000" dirty="0" smtClean="0"/>
              <a:t>Automatic handoff between PC and phone</a:t>
            </a:r>
          </a:p>
          <a:p>
            <a:pPr lvl="1"/>
            <a:r>
              <a:rPr lang="en-US" sz="2000" dirty="0" smtClean="0"/>
              <a:t>CWA dial out experience</a:t>
            </a:r>
          </a:p>
        </p:txBody>
      </p:sp>
      <p:sp>
        <p:nvSpPr>
          <p:cNvPr id="4" name="TextBox 3"/>
          <p:cNvSpPr txBox="1"/>
          <p:nvPr/>
        </p:nvSpPr>
        <p:spPr>
          <a:xfrm>
            <a:off x="3226535" y="5514170"/>
            <a:ext cx="2309478" cy="492443"/>
          </a:xfrm>
          <a:prstGeom prst="rect">
            <a:avLst/>
          </a:prstGeom>
          <a:noFill/>
        </p:spPr>
        <p:txBody>
          <a:bodyPr wrap="none" rtlCol="0">
            <a:spAutoFit/>
          </a:bodyPr>
          <a:lstStyle/>
          <a:p>
            <a:pPr algn="ctr"/>
            <a:r>
              <a:rPr lang="en-US" sz="2600" dirty="0" smtClean="0">
                <a:solidFill>
                  <a:srgbClr val="FFFF00"/>
                </a:solidFill>
              </a:rPr>
              <a:t>…more coming!</a:t>
            </a:r>
            <a:endParaRPr lang="en-US" sz="2600" dirty="0">
              <a:solidFill>
                <a:srgbClr val="FFFF00"/>
              </a:solidFill>
            </a:endParaRPr>
          </a:p>
        </p:txBody>
      </p:sp>
    </p:spTree>
    <p:custDataLst>
      <p:tags r:id="rId1"/>
    </p:custDataLst>
  </p:cSld>
  <p:clrMapOvr>
    <a:masterClrMapping/>
  </p:clrMapOvr>
  <p:transition advTm="8135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07/7/12/main" xmlns="" val="2628172553"/>
      </p:ext>
    </p:extLst>
  </p:cSld>
  <p:clrMapOvr>
    <a:masterClrMapping/>
  </p:clrMapOvr>
  <p:transition advTm="574703">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2/2009 4:00:05 PM&quot;&gt;&lt;Slide id=&quot;314&quot; dur=&quot;499.0469&quot;/&gt;&lt;/Timings&gt;&lt;Timings time=&quot;5/12/2009 2:24:11 PM&quot;&gt;&lt;Slide id=&quot;286&quot; dur=&quot;165.0781&quot;/&gt;&lt;Slide id=&quot;287&quot; dur=&quot;4.640625&quot;/&gt;&lt;Slide id=&quot;286&quot; dur=&quot;1.4375&quot;/&gt;&lt;Slide id=&quot;287&quot; dur=&quot;1235.172&quot;/&gt;&lt;Slide id=&quot;288&quot; dur=&quot;152.3438&quot;/&gt;&lt;Slide id=&quot;289&quot; dur=&quot;213.0938&quot; bld=&quot;|210.8&quot;/&gt;&lt;Slide id=&quot;290&quot; dur=&quot;99.14063&quot;/&gt;&lt;Slide id=&quot;291&quot; dur=&quot;86.90625&quot;/&gt;&lt;Slide id=&quot;292&quot; dur=&quot;94.79688&quot; bld=&quot;|1|1|1.4|1.2|1.3|9.7|3.9|4.3|3.1|3.2|10.7|16.3&quot;/&gt;&lt;Slide id=&quot;293&quot; dur=&quot;81.35938&quot; bld=&quot;|79.5&quot;/&gt;&lt;Slide id=&quot;294&quot; dur=&quot;16.09375&quot;/&gt;&lt;Slide id=&quot;295&quot; dur=&quot;10.48438&quot;/&gt;&lt;Slide id=&quot;296&quot; dur=&quot;25.59375&quot;/&gt;&lt;Slide id=&quot;297&quot; dur=&quot;291.375&quot; bld=&quot;|217.1|38.6&quot;/&gt;&lt;Slide id=&quot;298&quot; dur=&quot;3.28125&quot;/&gt;&lt;Slide id=&quot;299&quot; dur=&quot;1.0625&quot;/&gt;&lt;Slide id=&quot;298&quot; dur=&quot;1.328125&quot;/&gt;&lt;Slide id=&quot;297&quot; dur=&quot;3.734375&quot;/&gt;&lt;Slide id=&quot;298&quot; dur=&quot;1.484375&quot;/&gt;&lt;Slide id=&quot;297&quot; dur=&quot;3.703125&quot;/&gt;&lt;Slide id=&quot;296&quot; dur=&quot;22.39063&quot;/&gt;&lt;Slide id=&quot;297&quot; dur=&quot;2.703125&quot; bld=&quot;|.8|.8&quot;/&gt;&lt;Slide id=&quot;298&quot; dur=&quot;54.64063&quot;/&gt;&lt;Slide id=&quot;299&quot; dur=&quot;128.8594&quot;/&gt;&lt;Slide id=&quot;300&quot; dur=&quot;26.57813&quot;/&gt;&lt;Slide id=&quot;301&quot; dur=&quot;68.5&quot;/&gt;&lt;Slide id=&quot;302&quot; dur=&quot;574.7031&quot;/&gt;&lt;Slide id=&quot;303&quot; dur=&quot;2.515625&quot;/&gt;&lt;Slide id=&quot;304&quot; dur=&quot;131.4844&quot;/&gt;&lt;Slide id=&quot;305&quot; dur=&quot;121.4844&quot;/&gt;&lt;Slide id=&quot;306&quot; dur=&quot;272.7656&quot; bld=&quot;|39.2|54.5|7.1|2.1|3.4|2.3|21.5|3.9|40.9|10.7|2.6|2.1|20.2&quot;/&gt;&lt;Slide id=&quot;307&quot; dur=&quot;365.0156&quot;/&gt;&lt;Slide id=&quot;308&quot; dur=&quot;2.15625&quot;/&gt;&lt;Slide id=&quot;309&quot; dur=&quot;99.21875&quot;/&gt;&lt;Slide id=&quot;310&quot; dur=&quot;88.54688&quot;/&gt;&lt;Slide id=&quot;311&quot; dur=&quot;40.625&quot; bld=&quot;|7.7&quot;/&gt;&lt;Slide id=&quot;312&quot; dur=&quot;150.5781&quot;/&gt;&lt;Slide id=&quot;313&quot; dur=&quot;32.20313&quot;/&gt;&lt;Slide id=&quot;314&quot; dur=&quot;70.29688&quot;/&gt;&lt;Slide id=&quot;315&quot; dur=&quot;38.48438&quot;/&gt;&lt;Slide id=&quot;316&quot; dur=&quot;180.0625&quot;/&gt;&lt;Slide id=&quot;317&quot; dur=&quot;252.4844&quot; bld=&quot;|35.7|16.3|7.7|14.9|22.1|.8|.8|4.2|9.1|2.3|11.4|24.3|5.3|.8|4|4|16.2|1.4|1.3|1.1|34.5|7.7|3.7|1.2&quot;/&gt;&lt;Slide id=&quot;318&quot; dur=&quot;40.21875&quot;/&gt;&lt;Slide id=&quot;319&quot; dur=&quot;204.6094&quot;/&gt;&lt;Slide id=&quot;320&quot; dur=&quot;5.96875&quot;/&gt;&lt;Slide id=&quot;321&quot; dur=&quot;58.67188&quot;/&gt;&lt;Slide id=&quot;320&quot; dur=&quot;218.7188&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210.8"/>
</p:tagLst>
</file>

<file path=ppt/tags/tag3.xml><?xml version="1.0" encoding="utf-8"?>
<p:tagLst xmlns:a="http://schemas.openxmlformats.org/drawingml/2006/main" xmlns:r="http://schemas.openxmlformats.org/officeDocument/2006/relationships" xmlns:p="http://schemas.openxmlformats.org/presentationml/2006/main">
  <p:tag name="TIMING" val="|1|1|1.4|1.2|1.3|9.7|3.9|4.3|3.1|3.2|10.7|16.3"/>
</p:tagLst>
</file>

<file path=ppt/tags/tag4.xml><?xml version="1.0" encoding="utf-8"?>
<p:tagLst xmlns:a="http://schemas.openxmlformats.org/drawingml/2006/main" xmlns:r="http://schemas.openxmlformats.org/officeDocument/2006/relationships" xmlns:p="http://schemas.openxmlformats.org/presentationml/2006/main">
  <p:tag name="TIMING" val="|79.5"/>
</p:tagLst>
</file>

<file path=ppt/tags/tag5.xml><?xml version="1.0" encoding="utf-8"?>
<p:tagLst xmlns:a="http://schemas.openxmlformats.org/drawingml/2006/main" xmlns:r="http://schemas.openxmlformats.org/officeDocument/2006/relationships" xmlns:p="http://schemas.openxmlformats.org/presentationml/2006/main">
  <p:tag name="TIMING" val="|.8|.8"/>
</p:tagLst>
</file>

<file path=ppt/tags/tag6.xml><?xml version="1.0" encoding="utf-8"?>
<p:tagLst xmlns:a="http://schemas.openxmlformats.org/drawingml/2006/main" xmlns:r="http://schemas.openxmlformats.org/officeDocument/2006/relationships" xmlns:p="http://schemas.openxmlformats.org/presentationml/2006/main">
  <p:tag name="TIMING" val="|35.7|16.3|7.7|14.9|22.1|.8|.8|4.2|9.1|2.3|11.4|24.3|5.3|.8|4|4|16.2|1.4|1.3|1.1|34.5|7.7|3.7|1.2"/>
</p:tagLst>
</file>

<file path=ppt/tags/tag7.xml><?xml version="1.0" encoding="utf-8"?>
<p:tagLst xmlns:a="http://schemas.openxmlformats.org/drawingml/2006/main" xmlns:r="http://schemas.openxmlformats.org/officeDocument/2006/relationships" xmlns:p="http://schemas.openxmlformats.org/presentationml/2006/main">
  <p:tag name="TIMING" val="|7.7"/>
</p:tagLst>
</file>

<file path=ppt/theme/theme1.xml><?xml version="1.0" encoding="utf-8"?>
<a:theme xmlns:a="http://schemas.openxmlformats.org/drawingml/2006/main" name="TechEd North America 2009">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50000"/>
          </a:schemeClr>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a:spPr>
      <a:bodyPr vert="horz" wrap="square" lIns="91436" tIns="45718" rIns="91436" bIns="45718" numCol="1" rtlCol="0" anchor="ctr" anchorCtr="0" compatLnSpc="1">
        <a:prstTxWarp prst="textNoShape">
          <a:avLst/>
        </a:prstTxWarp>
      </a:bodyPr>
      <a:lstStyle>
        <a:defPPr marL="0" algn="ctr" defTabSz="914099" rtl="0" eaLnBrk="1" fontAlgn="base" latinLnBrk="0" hangingPunct="1">
          <a:spcBef>
            <a:spcPct val="0"/>
          </a:spcBef>
          <a:spcAft>
            <a:spcPct val="0"/>
          </a:spcAft>
          <a:defRPr sz="2000" kern="1200" dirty="0" smtClean="0">
            <a:solidFill>
              <a:schemeClr val="tx1"/>
            </a:solidFill>
            <a:effectLst>
              <a:outerShdw blurRad="38100" dist="38100" dir="2700000" algn="tl">
                <a:srgbClr val="000000">
                  <a:alpha val="43137"/>
                </a:srgbClr>
              </a:outerShdw>
            </a:effectLst>
            <a:latin typeface="Calibri" pitchFamily="34" charset="0"/>
            <a:ea typeface="+mn-ea"/>
            <a:cs typeface="+mn-cs"/>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 North America 2009</Template>
  <TotalTime>0</TotalTime>
  <Words>1569</Words>
  <Application>Microsoft Office PowerPoint</Application>
  <PresentationFormat>On-screen Show (4:3)</PresentationFormat>
  <Paragraphs>397</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TechEd North America 2009</vt:lpstr>
      <vt:lpstr>Save Money with OCS  2007 R2 Conferencing “a session with free stuff”</vt:lpstr>
      <vt:lpstr>Agenda</vt:lpstr>
      <vt:lpstr>Conferencing for the Masses Office Communications Server 2007 R2</vt:lpstr>
      <vt:lpstr>Where Do We Play?</vt:lpstr>
      <vt:lpstr>What Do We Do?</vt:lpstr>
      <vt:lpstr>Microsoft’s Strategy</vt:lpstr>
      <vt:lpstr>Reservationless Comparison</vt:lpstr>
      <vt:lpstr>Differentiate With UC + Audio Conf</vt:lpstr>
      <vt:lpstr>Slide 9</vt:lpstr>
      <vt:lpstr> Office Communications Server 2007 R2</vt:lpstr>
      <vt:lpstr>Video Conferencing Markets</vt:lpstr>
      <vt:lpstr>Higher Definition Video Conferencing</vt:lpstr>
      <vt:lpstr>Bandwidth Management</vt:lpstr>
      <vt:lpstr>Slide 14</vt:lpstr>
      <vt:lpstr>Slide 15</vt:lpstr>
      <vt:lpstr>Slide 16</vt:lpstr>
      <vt:lpstr>OCS 2007 R2 Roles</vt:lpstr>
      <vt:lpstr>Core Conferencing Roles</vt:lpstr>
      <vt:lpstr>Audio Conferencing Deployment Requirements</vt:lpstr>
      <vt:lpstr>Bringing it Together: Deployment </vt:lpstr>
      <vt:lpstr>Bringing it Together: Conference Call </vt:lpstr>
      <vt:lpstr>Monitoring Server Reports</vt:lpstr>
      <vt:lpstr>Reporting and CDR</vt:lpstr>
      <vt:lpstr>Capacity and Scalability</vt:lpstr>
      <vt:lpstr>Savings for your Business….</vt:lpstr>
      <vt:lpstr>Slide 26</vt:lpstr>
      <vt:lpstr>Slide 27</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2009-09-15T02:37:49Z</dcterms:created>
  <dcterms:modified xsi:type="dcterms:W3CDTF">2009-09-15T02:37:53Z</dcterms:modified>
</cp:coreProperties>
</file>