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diagrams/quickStyle1.xml" ContentType="application/vnd.openxmlformats-officedocument.drawingml.diagramStyl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Lst>
  <p:notesMasterIdLst>
    <p:notesMasterId r:id="rId31"/>
  </p:notesMasterIdLst>
  <p:handoutMasterIdLst>
    <p:handoutMasterId r:id="rId32"/>
  </p:handoutMasterIdLst>
  <p:sldIdLst>
    <p:sldId id="256"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282" r:id="rId28"/>
    <p:sldId id="283" r:id="rId29"/>
    <p:sldId id="280" r:id="rId30"/>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07/7/12/main" xmlns="">
          <a:srgbClr xmlns:mc="http://schemas.openxmlformats.org/markup-compatibility/2006" xmlns:a14="http://schemas.microsoft.com/office/drawing/2007/7/7/main" val="FF0000" mc:Ignorable=""/>
        </p14:laserClr>
      </p:ext>
      <p:ext uri="{2FDB2607-1784-4EEB-B798-7EB5836EED8A}">
        <p14:showMediaCtrls xmlns:p14="http://schemas.microsoft.com/office/powerpoint/2007/7/12/main" xmlns="" val="1"/>
      </p:ext>
    </p:extLst>
  </p:showPr>
  <p:clrMru>
    <a:srgbClr val="FFFFFF"/>
    <a:srgbClr val="CCFFCC"/>
    <a:srgbClr val="CCCCCC"/>
    <a:srgbClr val="99CC99"/>
    <a:srgbClr val="F6AE1E"/>
    <a:srgbClr val="FF0066"/>
    <a:srgbClr val="000000"/>
    <a:srgbClr val="F3AF35"/>
    <a:srgbClr val="9C42E6"/>
    <a:srgbClr val="D1943B"/>
  </p:clrMru>
  <p:extLst>
    <p:ext uri="{E76CE94A-603C-4142-B9EB-6D1370010A27}">
      <p14:discardImageEditData xmlns:p14="http://schemas.microsoft.com/office/powerpoint/2007/7/12/main" xmlns="" val="0"/>
    </p:ext>
    <p:ext uri="{D31A062A-798A-4329-ABDD-BBA856620510}">
      <p14:defaultImageDpi xmlns:p14="http://schemas.microsoft.com/office/powerpoint/2007/7/12/main" xmlns=""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96105" autoAdjust="0"/>
  </p:normalViewPr>
  <p:slideViewPr>
    <p:cSldViewPr snapToGrid="0">
      <p:cViewPr varScale="1">
        <p:scale>
          <a:sx n="88" d="100"/>
          <a:sy n="88" d="100"/>
        </p:scale>
        <p:origin x="-1170" y="-96"/>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64" d="100"/>
          <a:sy n="64" d="100"/>
        </p:scale>
        <p:origin x="-2814"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4F7E74-C702-487B-85E5-5BD581B8F56B}" type="doc">
      <dgm:prSet loTypeId="urn:microsoft.com/office/officeart/2005/8/layout/vList5" loCatId="list" qsTypeId="urn:microsoft.com/office/officeart/2005/8/quickstyle/simple5" qsCatId="simple" csTypeId="urn:microsoft.com/office/officeart/2005/8/colors/colorful1#5" csCatId="colorful" phldr="1"/>
      <dgm:spPr/>
      <dgm:t>
        <a:bodyPr/>
        <a:lstStyle/>
        <a:p>
          <a:endParaRPr lang="en-US"/>
        </a:p>
      </dgm:t>
    </dgm:pt>
    <dgm:pt modelId="{5EEE4338-F2DC-4256-9986-7F441A3F60BE}">
      <dgm:prSet phldrT="[Text]" custT="1"/>
      <dgm:spPr/>
      <dgm:t>
        <a:bodyPr/>
        <a:lstStyle/>
        <a:p>
          <a:r>
            <a:rPr lang="en-US" sz="2400" b="1" smtClean="0"/>
            <a:t>Anywhere Access</a:t>
          </a:r>
          <a:endParaRPr lang="en-US" sz="2400" b="1"/>
        </a:p>
      </dgm:t>
    </dgm:pt>
    <dgm:pt modelId="{6860A28F-6D61-4845-9B15-DEAB2F998950}" type="parTrans" cxnId="{B5655482-9CA6-44B7-AA5D-592C22F243AA}">
      <dgm:prSet/>
      <dgm:spPr/>
      <dgm:t>
        <a:bodyPr/>
        <a:lstStyle/>
        <a:p>
          <a:endParaRPr lang="en-US"/>
        </a:p>
      </dgm:t>
    </dgm:pt>
    <dgm:pt modelId="{17185E05-636A-43B1-AF33-5554325DF85D}" type="sibTrans" cxnId="{B5655482-9CA6-44B7-AA5D-592C22F243AA}">
      <dgm:prSet/>
      <dgm:spPr/>
      <dgm:t>
        <a:bodyPr/>
        <a:lstStyle/>
        <a:p>
          <a:endParaRPr lang="en-US"/>
        </a:p>
      </dgm:t>
    </dgm:pt>
    <dgm:pt modelId="{6AA970E5-36C9-4ED0-9466-EF636FCCC074}">
      <dgm:prSet phldrT="[Text]" custT="1"/>
      <dgm:spPr/>
      <dgm:t>
        <a:bodyPr/>
        <a:lstStyle/>
        <a:p>
          <a:pPr algn="l"/>
          <a:r>
            <a:rPr lang="en-US" sz="1400" b="1" dirty="0" smtClean="0"/>
            <a:t>Extend Windows DirectAccess to legacy applications and resources running on existing infrastructure.</a:t>
          </a:r>
          <a:endParaRPr lang="en-US" sz="1400" b="1" dirty="0"/>
        </a:p>
      </dgm:t>
    </dgm:pt>
    <dgm:pt modelId="{D1CF67EB-C817-4071-A6C4-0FE7758DB6D7}" type="parTrans" cxnId="{EA4F8FB3-18F0-4B2D-B2E9-14B2EF316711}">
      <dgm:prSet/>
      <dgm:spPr/>
      <dgm:t>
        <a:bodyPr/>
        <a:lstStyle/>
        <a:p>
          <a:endParaRPr lang="en-US"/>
        </a:p>
      </dgm:t>
    </dgm:pt>
    <dgm:pt modelId="{0A15339A-A609-4A02-A99B-6742916D3D72}" type="sibTrans" cxnId="{EA4F8FB3-18F0-4B2D-B2E9-14B2EF316711}">
      <dgm:prSet/>
      <dgm:spPr/>
      <dgm:t>
        <a:bodyPr/>
        <a:lstStyle/>
        <a:p>
          <a:endParaRPr lang="en-US"/>
        </a:p>
      </dgm:t>
    </dgm:pt>
    <dgm:pt modelId="{AE5EDEA6-5BEB-4375-982F-7E383B49EDC5}">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2400" b="1" smtClean="0"/>
            <a:t>Integrated Security</a:t>
          </a:r>
          <a:endParaRPr lang="en-US" sz="2400" b="1"/>
        </a:p>
      </dgm:t>
    </dgm:pt>
    <dgm:pt modelId="{25368919-382F-4F8B-A32A-DC8E701841F4}" type="parTrans" cxnId="{B60FC6F2-D084-4051-82B3-21622C0CE7B9}">
      <dgm:prSet/>
      <dgm:spPr/>
      <dgm:t>
        <a:bodyPr/>
        <a:lstStyle/>
        <a:p>
          <a:endParaRPr lang="en-US"/>
        </a:p>
      </dgm:t>
    </dgm:pt>
    <dgm:pt modelId="{26AEAD67-2721-42BA-924A-A0847AB046C9}" type="sibTrans" cxnId="{B60FC6F2-D084-4051-82B3-21622C0CE7B9}">
      <dgm:prSet/>
      <dgm:spPr/>
      <dgm:t>
        <a:bodyPr/>
        <a:lstStyle/>
        <a:p>
          <a:endParaRPr lang="en-US"/>
        </a:p>
      </dgm:t>
    </dgm:pt>
    <dgm:pt modelId="{E4694F34-880A-4450-AED2-C05CD1EC6C0B}">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2400" b="1" smtClean="0"/>
            <a:t>Simplified Management</a:t>
          </a:r>
          <a:endParaRPr lang="en-US" sz="2400" b="1"/>
        </a:p>
      </dgm:t>
    </dgm:pt>
    <dgm:pt modelId="{2E4CB37B-3D86-4E6E-A88F-E2A1CA360048}" type="parTrans" cxnId="{99E17B46-51A0-4491-BAD9-295A24490CAE}">
      <dgm:prSet/>
      <dgm:spPr/>
      <dgm:t>
        <a:bodyPr/>
        <a:lstStyle/>
        <a:p>
          <a:endParaRPr lang="en-US"/>
        </a:p>
      </dgm:t>
    </dgm:pt>
    <dgm:pt modelId="{0DA2E95D-B09F-475F-8D98-F82132A6413B}" type="sibTrans" cxnId="{99E17B46-51A0-4491-BAD9-295A24490CAE}">
      <dgm:prSet/>
      <dgm:spPr/>
      <dgm:t>
        <a:bodyPr/>
        <a:lstStyle/>
        <a:p>
          <a:endParaRPr lang="en-US"/>
        </a:p>
      </dgm:t>
    </dgm:pt>
    <dgm:pt modelId="{543EA378-F2BE-4AE9-9934-A3E97F82195E}">
      <dgm:prSet phldrT="[Text]" custT="1"/>
      <dgm:spPr/>
      <dgm:t>
        <a:bodyPr/>
        <a:lstStyle/>
        <a:p>
          <a:r>
            <a:rPr lang="en-US" sz="1400" b="1" smtClean="0"/>
            <a:t>Enhance scale and ongoing administration through built-in array management and integrated load balancing</a:t>
          </a:r>
          <a:endParaRPr lang="en-US" sz="1400" b="1"/>
        </a:p>
      </dgm:t>
    </dgm:pt>
    <dgm:pt modelId="{E5F52533-A39D-4152-8091-C53C9B58560B}" type="parTrans" cxnId="{B054227A-AC99-46EC-B334-CA55B91F6F55}">
      <dgm:prSet/>
      <dgm:spPr/>
      <dgm:t>
        <a:bodyPr/>
        <a:lstStyle/>
        <a:p>
          <a:endParaRPr lang="en-US"/>
        </a:p>
      </dgm:t>
    </dgm:pt>
    <dgm:pt modelId="{0C6C4225-8833-41B8-82D6-015161AD2193}" type="sibTrans" cxnId="{B054227A-AC99-46EC-B334-CA55B91F6F55}">
      <dgm:prSet/>
      <dgm:spPr/>
      <dgm:t>
        <a:bodyPr/>
        <a:lstStyle/>
        <a:p>
          <a:endParaRPr lang="en-US"/>
        </a:p>
      </dgm:t>
    </dgm:pt>
    <dgm:pt modelId="{1546440B-8323-48D3-8650-97129765D23E}">
      <dgm:prSet custT="1"/>
      <dgm:spPr/>
      <dgm:t>
        <a:bodyPr/>
        <a:lstStyle/>
        <a:p>
          <a:r>
            <a:rPr lang="en-US" sz="1400" b="1" smtClean="0"/>
            <a:t>Support down-level and non Windows clients through integrated SSL VPN capabilities and other connectivity options.</a:t>
          </a:r>
          <a:endParaRPr lang="en-US" sz="1400"/>
        </a:p>
      </dgm:t>
    </dgm:pt>
    <dgm:pt modelId="{EF9EB7E9-7A10-43D2-A04B-47689935BD05}" type="parTrans" cxnId="{122B6AC1-227E-4AB4-B203-4DCA0EA4BE0A}">
      <dgm:prSet/>
      <dgm:spPr/>
      <dgm:t>
        <a:bodyPr/>
        <a:lstStyle/>
        <a:p>
          <a:endParaRPr lang="en-US"/>
        </a:p>
      </dgm:t>
    </dgm:pt>
    <dgm:pt modelId="{FF322381-ACEC-4092-B873-072A02A94F09}" type="sibTrans" cxnId="{122B6AC1-227E-4AB4-B203-4DCA0EA4BE0A}">
      <dgm:prSet/>
      <dgm:spPr/>
      <dgm:t>
        <a:bodyPr/>
        <a:lstStyle/>
        <a:p>
          <a:endParaRPr lang="en-US"/>
        </a:p>
      </dgm:t>
    </dgm:pt>
    <dgm:pt modelId="{4DECDF71-3A8C-4A54-9C0A-4DD411456317}">
      <dgm:prSet custT="1"/>
      <dgm:spPr/>
      <dgm:t>
        <a:bodyPr/>
        <a:lstStyle/>
        <a:p>
          <a:r>
            <a:rPr lang="en-US" sz="1400" b="1" smtClean="0"/>
            <a:t>Consolidate access gateways for centralized control and auditing.</a:t>
          </a:r>
        </a:p>
      </dgm:t>
    </dgm:pt>
    <dgm:pt modelId="{A467E782-55F4-4D9F-BA09-7D4D7FF724D1}" type="parTrans" cxnId="{F9E63755-70D6-4425-824D-34E01DC0356F}">
      <dgm:prSet/>
      <dgm:spPr/>
      <dgm:t>
        <a:bodyPr/>
        <a:lstStyle/>
        <a:p>
          <a:endParaRPr lang="en-US"/>
        </a:p>
      </dgm:t>
    </dgm:pt>
    <dgm:pt modelId="{F42EFA06-E0E4-4EE6-8E69-9DFF78E74CD4}" type="sibTrans" cxnId="{F9E63755-70D6-4425-824D-34E01DC0356F}">
      <dgm:prSet/>
      <dgm:spPr/>
      <dgm:t>
        <a:bodyPr/>
        <a:lstStyle/>
        <a:p>
          <a:endParaRPr lang="en-US"/>
        </a:p>
      </dgm:t>
    </dgm:pt>
    <dgm:pt modelId="{A74353E2-9100-4181-80BC-9D6A587A39C3}">
      <dgm:prSet phldrT="[Text]" custT="1"/>
      <dgm:spPr/>
      <dgm:t>
        <a:bodyPr/>
        <a:lstStyle/>
        <a:p>
          <a:r>
            <a:rPr lang="en-US" sz="1400" b="1" smtClean="0"/>
            <a:t>Minimize configuration errors and simplify deployment using built-in wizards and tools. </a:t>
          </a:r>
          <a:endParaRPr lang="en-US" sz="1400" b="1"/>
        </a:p>
      </dgm:t>
    </dgm:pt>
    <dgm:pt modelId="{064C4880-B226-4957-8F65-A9EF8B69C759}" type="parTrans" cxnId="{7F1E373C-12DA-4308-8568-9A6C7C9043ED}">
      <dgm:prSet/>
      <dgm:spPr/>
      <dgm:t>
        <a:bodyPr/>
        <a:lstStyle/>
        <a:p>
          <a:endParaRPr lang="en-US"/>
        </a:p>
      </dgm:t>
    </dgm:pt>
    <dgm:pt modelId="{34165650-BB30-4094-A443-FE342A57F440}" type="sibTrans" cxnId="{7F1E373C-12DA-4308-8568-9A6C7C9043ED}">
      <dgm:prSet/>
      <dgm:spPr/>
      <dgm:t>
        <a:bodyPr/>
        <a:lstStyle/>
        <a:p>
          <a:endParaRPr lang="en-US"/>
        </a:p>
      </dgm:t>
    </dgm:pt>
    <dgm:pt modelId="{6D6D5595-9A8C-4F78-BC53-6EA49DA57DD5}">
      <dgm:prSet phldrT="[Text]" custT="1"/>
      <dgm:spPr/>
      <dgm:t>
        <a:bodyPr/>
        <a:lstStyle/>
        <a:p>
          <a:r>
            <a:rPr lang="en-US" sz="1400" b="1" smtClean="0"/>
            <a:t>Protect the DirectAccess gateway with a hardened edge solution.</a:t>
          </a:r>
          <a:endParaRPr lang="en-US" sz="1400" b="1"/>
        </a:p>
      </dgm:t>
    </dgm:pt>
    <dgm:pt modelId="{C755B9B1-6081-41E5-A266-254EDEC53733}" type="parTrans" cxnId="{9E4F415F-7990-4A3E-BFCC-6B0A227AF511}">
      <dgm:prSet/>
      <dgm:spPr/>
      <dgm:t>
        <a:bodyPr/>
        <a:lstStyle/>
        <a:p>
          <a:endParaRPr lang="en-US"/>
        </a:p>
      </dgm:t>
    </dgm:pt>
    <dgm:pt modelId="{87EDC55E-4757-4C4F-B50B-E0D0EFF97768}" type="sibTrans" cxnId="{9E4F415F-7990-4A3E-BFCC-6B0A227AF511}">
      <dgm:prSet/>
      <dgm:spPr/>
      <dgm:t>
        <a:bodyPr/>
        <a:lstStyle/>
        <a:p>
          <a:endParaRPr lang="en-US"/>
        </a:p>
      </dgm:t>
    </dgm:pt>
    <dgm:pt modelId="{55A77C16-C7AA-4511-9940-A0F2D93EDABE}">
      <dgm:prSet phldrT="[Text]" custT="1"/>
      <dgm:spPr/>
      <dgm:t>
        <a:bodyPr/>
        <a:lstStyle/>
        <a:p>
          <a:r>
            <a:rPr lang="en-US" sz="1400" b="1" smtClean="0"/>
            <a:t>Limit exposure associated with connecting unmanaged, down-level and non-Windows clients through granular application access controls and policies.</a:t>
          </a:r>
          <a:endParaRPr lang="en-US" sz="1400" b="1"/>
        </a:p>
      </dgm:t>
    </dgm:pt>
    <dgm:pt modelId="{17BF2145-51BF-40DD-B356-B64A8A00E4C3}" type="parTrans" cxnId="{374E9CA5-5D04-43FB-9CBF-4094BA969208}">
      <dgm:prSet/>
      <dgm:spPr/>
      <dgm:t>
        <a:bodyPr/>
        <a:lstStyle/>
        <a:p>
          <a:endParaRPr lang="en-US"/>
        </a:p>
      </dgm:t>
    </dgm:pt>
    <dgm:pt modelId="{8ACF796C-2B5E-4FCD-BF0B-4428B3178A41}" type="sibTrans" cxnId="{374E9CA5-5D04-43FB-9CBF-4094BA969208}">
      <dgm:prSet/>
      <dgm:spPr/>
      <dgm:t>
        <a:bodyPr/>
        <a:lstStyle/>
        <a:p>
          <a:endParaRPr lang="en-US"/>
        </a:p>
      </dgm:t>
    </dgm:pt>
    <dgm:pt modelId="{C0C96E86-752A-44CC-B5F0-45F0B7BB9D0F}" type="pres">
      <dgm:prSet presAssocID="{614F7E74-C702-487B-85E5-5BD581B8F56B}" presName="Name0" presStyleCnt="0">
        <dgm:presLayoutVars>
          <dgm:dir/>
          <dgm:animLvl val="lvl"/>
          <dgm:resizeHandles val="exact"/>
        </dgm:presLayoutVars>
      </dgm:prSet>
      <dgm:spPr/>
      <dgm:t>
        <a:bodyPr/>
        <a:lstStyle/>
        <a:p>
          <a:endParaRPr lang="en-US"/>
        </a:p>
      </dgm:t>
    </dgm:pt>
    <dgm:pt modelId="{534B5FFD-2160-4382-9FFC-777C545C5C35}" type="pres">
      <dgm:prSet presAssocID="{5EEE4338-F2DC-4256-9986-7F441A3F60BE}" presName="linNode" presStyleCnt="0"/>
      <dgm:spPr/>
    </dgm:pt>
    <dgm:pt modelId="{5F8999CB-7313-4A71-BEED-5EC1CF0FAA65}" type="pres">
      <dgm:prSet presAssocID="{5EEE4338-F2DC-4256-9986-7F441A3F60BE}" presName="parentText" presStyleLbl="node1" presStyleIdx="0" presStyleCnt="3" custScaleX="116389">
        <dgm:presLayoutVars>
          <dgm:chMax val="1"/>
          <dgm:bulletEnabled val="1"/>
        </dgm:presLayoutVars>
      </dgm:prSet>
      <dgm:spPr/>
      <dgm:t>
        <a:bodyPr/>
        <a:lstStyle/>
        <a:p>
          <a:endParaRPr lang="en-US"/>
        </a:p>
      </dgm:t>
    </dgm:pt>
    <dgm:pt modelId="{36AC2FFA-7A30-4E29-B2E7-CA80938D4CE0}" type="pres">
      <dgm:prSet presAssocID="{5EEE4338-F2DC-4256-9986-7F441A3F60BE}" presName="descendantText" presStyleLbl="alignAccFollowNode1" presStyleIdx="0" presStyleCnt="3" custScaleX="224835" custLinFactNeighborX="-5824">
        <dgm:presLayoutVars>
          <dgm:bulletEnabled val="1"/>
        </dgm:presLayoutVars>
      </dgm:prSet>
      <dgm:spPr/>
      <dgm:t>
        <a:bodyPr/>
        <a:lstStyle/>
        <a:p>
          <a:endParaRPr lang="en-US"/>
        </a:p>
      </dgm:t>
    </dgm:pt>
    <dgm:pt modelId="{993284D8-06D6-4D9C-B27A-68D49DA7A14F}" type="pres">
      <dgm:prSet presAssocID="{17185E05-636A-43B1-AF33-5554325DF85D}" presName="sp" presStyleCnt="0"/>
      <dgm:spPr/>
    </dgm:pt>
    <dgm:pt modelId="{E39EF153-C91A-43B8-AB2C-BE5E2E6F79CE}" type="pres">
      <dgm:prSet presAssocID="{AE5EDEA6-5BEB-4375-982F-7E383B49EDC5}" presName="linNode" presStyleCnt="0"/>
      <dgm:spPr/>
    </dgm:pt>
    <dgm:pt modelId="{8320C2EF-9AF5-4843-AF3D-EB3146F84EF2}" type="pres">
      <dgm:prSet presAssocID="{AE5EDEA6-5BEB-4375-982F-7E383B49EDC5}" presName="parentText" presStyleLbl="node1" presStyleIdx="1" presStyleCnt="3" custScaleX="116389">
        <dgm:presLayoutVars>
          <dgm:chMax val="1"/>
          <dgm:bulletEnabled val="1"/>
        </dgm:presLayoutVars>
      </dgm:prSet>
      <dgm:spPr/>
      <dgm:t>
        <a:bodyPr/>
        <a:lstStyle/>
        <a:p>
          <a:endParaRPr lang="en-US"/>
        </a:p>
      </dgm:t>
    </dgm:pt>
    <dgm:pt modelId="{295EF83E-A9B7-495E-B60F-5EBD36DBA3A8}" type="pres">
      <dgm:prSet presAssocID="{AE5EDEA6-5BEB-4375-982F-7E383B49EDC5}" presName="descendantText" presStyleLbl="alignAccFollowNode1" presStyleIdx="1" presStyleCnt="3" custScaleX="212255" custLinFactNeighborX="-3634">
        <dgm:presLayoutVars>
          <dgm:bulletEnabled val="1"/>
        </dgm:presLayoutVars>
      </dgm:prSet>
      <dgm:spPr/>
      <dgm:t>
        <a:bodyPr/>
        <a:lstStyle/>
        <a:p>
          <a:endParaRPr lang="en-US"/>
        </a:p>
      </dgm:t>
    </dgm:pt>
    <dgm:pt modelId="{AF603636-50D5-4410-A3F7-E9A6784F5F37}" type="pres">
      <dgm:prSet presAssocID="{26AEAD67-2721-42BA-924A-A0847AB046C9}" presName="sp" presStyleCnt="0"/>
      <dgm:spPr/>
    </dgm:pt>
    <dgm:pt modelId="{494D3021-C99C-49A8-BEAA-AF5753D21344}" type="pres">
      <dgm:prSet presAssocID="{E4694F34-880A-4450-AED2-C05CD1EC6C0B}" presName="linNode" presStyleCnt="0"/>
      <dgm:spPr/>
    </dgm:pt>
    <dgm:pt modelId="{606611DE-4ED3-494B-BFAD-9969B0F1C299}" type="pres">
      <dgm:prSet presAssocID="{E4694F34-880A-4450-AED2-C05CD1EC6C0B}" presName="parentText" presStyleLbl="node1" presStyleIdx="2" presStyleCnt="3" custScaleX="116389">
        <dgm:presLayoutVars>
          <dgm:chMax val="1"/>
          <dgm:bulletEnabled val="1"/>
        </dgm:presLayoutVars>
      </dgm:prSet>
      <dgm:spPr/>
      <dgm:t>
        <a:bodyPr/>
        <a:lstStyle/>
        <a:p>
          <a:endParaRPr lang="en-US"/>
        </a:p>
      </dgm:t>
    </dgm:pt>
    <dgm:pt modelId="{9440A71A-78EA-40AC-B92A-7CCA1A03EC93}" type="pres">
      <dgm:prSet presAssocID="{E4694F34-880A-4450-AED2-C05CD1EC6C0B}" presName="descendantText" presStyleLbl="alignAccFollowNode1" presStyleIdx="2" presStyleCnt="3" custScaleX="212255" custLinFactNeighborX="-4480">
        <dgm:presLayoutVars>
          <dgm:bulletEnabled val="1"/>
        </dgm:presLayoutVars>
      </dgm:prSet>
      <dgm:spPr/>
      <dgm:t>
        <a:bodyPr/>
        <a:lstStyle/>
        <a:p>
          <a:endParaRPr lang="en-US"/>
        </a:p>
      </dgm:t>
    </dgm:pt>
  </dgm:ptLst>
  <dgm:cxnLst>
    <dgm:cxn modelId="{6E239DE0-E5B6-4163-9E0E-1AEE5A793CEF}" type="presOf" srcId="{1546440B-8323-48D3-8650-97129765D23E}" destId="{36AC2FFA-7A30-4E29-B2E7-CA80938D4CE0}" srcOrd="0" destOrd="1" presId="urn:microsoft.com/office/officeart/2005/8/layout/vList5"/>
    <dgm:cxn modelId="{626D588F-AA83-46AE-8EC3-DD9FEA03B27B}" type="presOf" srcId="{614F7E74-C702-487B-85E5-5BD581B8F56B}" destId="{C0C96E86-752A-44CC-B5F0-45F0B7BB9D0F}" srcOrd="0" destOrd="0" presId="urn:microsoft.com/office/officeart/2005/8/layout/vList5"/>
    <dgm:cxn modelId="{877AD2E8-89EF-4BEE-9AF5-C75A200041CC}" type="presOf" srcId="{55A77C16-C7AA-4511-9940-A0F2D93EDABE}" destId="{295EF83E-A9B7-495E-B60F-5EBD36DBA3A8}" srcOrd="0" destOrd="1" presId="urn:microsoft.com/office/officeart/2005/8/layout/vList5"/>
    <dgm:cxn modelId="{07D4C3ED-39AA-4C0F-9E72-29AC1F89FBD8}" type="presOf" srcId="{543EA378-F2BE-4AE9-9934-A3E97F82195E}" destId="{9440A71A-78EA-40AC-B92A-7CCA1A03EC93}" srcOrd="0" destOrd="1" presId="urn:microsoft.com/office/officeart/2005/8/layout/vList5"/>
    <dgm:cxn modelId="{99E17B46-51A0-4491-BAD9-295A24490CAE}" srcId="{614F7E74-C702-487B-85E5-5BD581B8F56B}" destId="{E4694F34-880A-4450-AED2-C05CD1EC6C0B}" srcOrd="2" destOrd="0" parTransId="{2E4CB37B-3D86-4E6E-A88F-E2A1CA360048}" sibTransId="{0DA2E95D-B09F-475F-8D98-F82132A6413B}"/>
    <dgm:cxn modelId="{EA4F8FB3-18F0-4B2D-B2E9-14B2EF316711}" srcId="{5EEE4338-F2DC-4256-9986-7F441A3F60BE}" destId="{6AA970E5-36C9-4ED0-9466-EF636FCCC074}" srcOrd="0" destOrd="0" parTransId="{D1CF67EB-C817-4071-A6C4-0FE7758DB6D7}" sibTransId="{0A15339A-A609-4A02-A99B-6742916D3D72}"/>
    <dgm:cxn modelId="{5095BB00-A503-4C10-ADB0-80B9EA693B09}" type="presOf" srcId="{5EEE4338-F2DC-4256-9986-7F441A3F60BE}" destId="{5F8999CB-7313-4A71-BEED-5EC1CF0FAA65}" srcOrd="0" destOrd="0" presId="urn:microsoft.com/office/officeart/2005/8/layout/vList5"/>
    <dgm:cxn modelId="{122B6AC1-227E-4AB4-B203-4DCA0EA4BE0A}" srcId="{5EEE4338-F2DC-4256-9986-7F441A3F60BE}" destId="{1546440B-8323-48D3-8650-97129765D23E}" srcOrd="1" destOrd="0" parTransId="{EF9EB7E9-7A10-43D2-A04B-47689935BD05}" sibTransId="{FF322381-ACEC-4092-B873-072A02A94F09}"/>
    <dgm:cxn modelId="{9E4F415F-7990-4A3E-BFCC-6B0A227AF511}" srcId="{AE5EDEA6-5BEB-4375-982F-7E383B49EDC5}" destId="{6D6D5595-9A8C-4F78-BC53-6EA49DA57DD5}" srcOrd="0" destOrd="0" parTransId="{C755B9B1-6081-41E5-A266-254EDEC53733}" sibTransId="{87EDC55E-4757-4C4F-B50B-E0D0EFF97768}"/>
    <dgm:cxn modelId="{1E173F0F-A12A-47AF-9041-F7604CBDBC48}" type="presOf" srcId="{E4694F34-880A-4450-AED2-C05CD1EC6C0B}" destId="{606611DE-4ED3-494B-BFAD-9969B0F1C299}" srcOrd="0" destOrd="0" presId="urn:microsoft.com/office/officeart/2005/8/layout/vList5"/>
    <dgm:cxn modelId="{04D662A9-40C8-44D7-8106-2AF3C455AA88}" type="presOf" srcId="{4DECDF71-3A8C-4A54-9C0A-4DD411456317}" destId="{9440A71A-78EA-40AC-B92A-7CCA1A03EC93}" srcOrd="0" destOrd="2" presId="urn:microsoft.com/office/officeart/2005/8/layout/vList5"/>
    <dgm:cxn modelId="{868AFCD6-F8A7-47D3-A0EA-1E1B8A531F76}" type="presOf" srcId="{AE5EDEA6-5BEB-4375-982F-7E383B49EDC5}" destId="{8320C2EF-9AF5-4843-AF3D-EB3146F84EF2}" srcOrd="0" destOrd="0" presId="urn:microsoft.com/office/officeart/2005/8/layout/vList5"/>
    <dgm:cxn modelId="{7F1E373C-12DA-4308-8568-9A6C7C9043ED}" srcId="{E4694F34-880A-4450-AED2-C05CD1EC6C0B}" destId="{A74353E2-9100-4181-80BC-9D6A587A39C3}" srcOrd="0" destOrd="0" parTransId="{064C4880-B226-4957-8F65-A9EF8B69C759}" sibTransId="{34165650-BB30-4094-A443-FE342A57F440}"/>
    <dgm:cxn modelId="{F9E63755-70D6-4425-824D-34E01DC0356F}" srcId="{E4694F34-880A-4450-AED2-C05CD1EC6C0B}" destId="{4DECDF71-3A8C-4A54-9C0A-4DD411456317}" srcOrd="2" destOrd="0" parTransId="{A467E782-55F4-4D9F-BA09-7D4D7FF724D1}" sibTransId="{F42EFA06-E0E4-4EE6-8E69-9DFF78E74CD4}"/>
    <dgm:cxn modelId="{B5655482-9CA6-44B7-AA5D-592C22F243AA}" srcId="{614F7E74-C702-487B-85E5-5BD581B8F56B}" destId="{5EEE4338-F2DC-4256-9986-7F441A3F60BE}" srcOrd="0" destOrd="0" parTransId="{6860A28F-6D61-4845-9B15-DEAB2F998950}" sibTransId="{17185E05-636A-43B1-AF33-5554325DF85D}"/>
    <dgm:cxn modelId="{D59B614E-0F31-4593-BF3F-3971F38943B5}" type="presOf" srcId="{A74353E2-9100-4181-80BC-9D6A587A39C3}" destId="{9440A71A-78EA-40AC-B92A-7CCA1A03EC93}" srcOrd="0" destOrd="0" presId="urn:microsoft.com/office/officeart/2005/8/layout/vList5"/>
    <dgm:cxn modelId="{BB42683C-05F0-47B6-81A6-38E870121E93}" type="presOf" srcId="{6AA970E5-36C9-4ED0-9466-EF636FCCC074}" destId="{36AC2FFA-7A30-4E29-B2E7-CA80938D4CE0}" srcOrd="0" destOrd="0" presId="urn:microsoft.com/office/officeart/2005/8/layout/vList5"/>
    <dgm:cxn modelId="{374E9CA5-5D04-43FB-9CBF-4094BA969208}" srcId="{AE5EDEA6-5BEB-4375-982F-7E383B49EDC5}" destId="{55A77C16-C7AA-4511-9940-A0F2D93EDABE}" srcOrd="1" destOrd="0" parTransId="{17BF2145-51BF-40DD-B356-B64A8A00E4C3}" sibTransId="{8ACF796C-2B5E-4FCD-BF0B-4428B3178A41}"/>
    <dgm:cxn modelId="{B60FC6F2-D084-4051-82B3-21622C0CE7B9}" srcId="{614F7E74-C702-487B-85E5-5BD581B8F56B}" destId="{AE5EDEA6-5BEB-4375-982F-7E383B49EDC5}" srcOrd="1" destOrd="0" parTransId="{25368919-382F-4F8B-A32A-DC8E701841F4}" sibTransId="{26AEAD67-2721-42BA-924A-A0847AB046C9}"/>
    <dgm:cxn modelId="{B054227A-AC99-46EC-B334-CA55B91F6F55}" srcId="{E4694F34-880A-4450-AED2-C05CD1EC6C0B}" destId="{543EA378-F2BE-4AE9-9934-A3E97F82195E}" srcOrd="1" destOrd="0" parTransId="{E5F52533-A39D-4152-8091-C53C9B58560B}" sibTransId="{0C6C4225-8833-41B8-82D6-015161AD2193}"/>
    <dgm:cxn modelId="{2D47A5CA-F513-43EE-B643-F914CD5F610C}" type="presOf" srcId="{6D6D5595-9A8C-4F78-BC53-6EA49DA57DD5}" destId="{295EF83E-A9B7-495E-B60F-5EBD36DBA3A8}" srcOrd="0" destOrd="0" presId="urn:microsoft.com/office/officeart/2005/8/layout/vList5"/>
    <dgm:cxn modelId="{E9A7BFAF-8491-4A5B-B6B2-2129303040B2}" type="presParOf" srcId="{C0C96E86-752A-44CC-B5F0-45F0B7BB9D0F}" destId="{534B5FFD-2160-4382-9FFC-777C545C5C35}" srcOrd="0" destOrd="0" presId="urn:microsoft.com/office/officeart/2005/8/layout/vList5"/>
    <dgm:cxn modelId="{DD680B63-F68D-478D-B1EF-BC91D3801AA1}" type="presParOf" srcId="{534B5FFD-2160-4382-9FFC-777C545C5C35}" destId="{5F8999CB-7313-4A71-BEED-5EC1CF0FAA65}" srcOrd="0" destOrd="0" presId="urn:microsoft.com/office/officeart/2005/8/layout/vList5"/>
    <dgm:cxn modelId="{25B5ADFC-1CF6-4A1A-AB1C-D81B6C59CB97}" type="presParOf" srcId="{534B5FFD-2160-4382-9FFC-777C545C5C35}" destId="{36AC2FFA-7A30-4E29-B2E7-CA80938D4CE0}" srcOrd="1" destOrd="0" presId="urn:microsoft.com/office/officeart/2005/8/layout/vList5"/>
    <dgm:cxn modelId="{2BA7E645-472A-42D1-8519-38B51A3BAD03}" type="presParOf" srcId="{C0C96E86-752A-44CC-B5F0-45F0B7BB9D0F}" destId="{993284D8-06D6-4D9C-B27A-68D49DA7A14F}" srcOrd="1" destOrd="0" presId="urn:microsoft.com/office/officeart/2005/8/layout/vList5"/>
    <dgm:cxn modelId="{67B2328F-4638-47A3-884B-15AAD012432E}" type="presParOf" srcId="{C0C96E86-752A-44CC-B5F0-45F0B7BB9D0F}" destId="{E39EF153-C91A-43B8-AB2C-BE5E2E6F79CE}" srcOrd="2" destOrd="0" presId="urn:microsoft.com/office/officeart/2005/8/layout/vList5"/>
    <dgm:cxn modelId="{F2A4BC1A-5E97-4DDC-BA5E-358012E47AFE}" type="presParOf" srcId="{E39EF153-C91A-43B8-AB2C-BE5E2E6F79CE}" destId="{8320C2EF-9AF5-4843-AF3D-EB3146F84EF2}" srcOrd="0" destOrd="0" presId="urn:microsoft.com/office/officeart/2005/8/layout/vList5"/>
    <dgm:cxn modelId="{AE69D356-BE53-4D58-93D7-1A43BB778D37}" type="presParOf" srcId="{E39EF153-C91A-43B8-AB2C-BE5E2E6F79CE}" destId="{295EF83E-A9B7-495E-B60F-5EBD36DBA3A8}" srcOrd="1" destOrd="0" presId="urn:microsoft.com/office/officeart/2005/8/layout/vList5"/>
    <dgm:cxn modelId="{03768F49-4A13-4ACB-BB3B-BB0535DDBCE3}" type="presParOf" srcId="{C0C96E86-752A-44CC-B5F0-45F0B7BB9D0F}" destId="{AF603636-50D5-4410-A3F7-E9A6784F5F37}" srcOrd="3" destOrd="0" presId="urn:microsoft.com/office/officeart/2005/8/layout/vList5"/>
    <dgm:cxn modelId="{083AC557-5F43-4167-BCCE-B77AF8FD7088}" type="presParOf" srcId="{C0C96E86-752A-44CC-B5F0-45F0B7BB9D0F}" destId="{494D3021-C99C-49A8-BEAA-AF5753D21344}" srcOrd="4" destOrd="0" presId="urn:microsoft.com/office/officeart/2005/8/layout/vList5"/>
    <dgm:cxn modelId="{70D4B97F-7665-4BCE-8986-1CBF7A2A4115}" type="presParOf" srcId="{494D3021-C99C-49A8-BEAA-AF5753D21344}" destId="{606611DE-4ED3-494B-BFAD-9969B0F1C299}" srcOrd="0" destOrd="0" presId="urn:microsoft.com/office/officeart/2005/8/layout/vList5"/>
    <dgm:cxn modelId="{A99BCF16-C24D-47BA-9223-6DAFCEF5D2D8}" type="presParOf" srcId="{494D3021-C99C-49A8-BEAA-AF5753D21344}" destId="{9440A71A-78EA-40AC-B92A-7CCA1A03EC93}"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latin typeface="Trebuchet MS" pitchFamily="34" charset="0"/>
              </a:rPr>
              <a:t>May 11 – 15, 2009</a:t>
            </a:r>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extLst>
      <p:ext uri="{BB962C8B-B14F-4D97-AF65-F5344CB8AC3E}">
        <p14:creationId xmlns:p14="http://schemas.microsoft.com/office/powerpoint/2007/7/12/main" xmlns="" val="3406140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07/7/12/main" xmlns="" val="103014868"/>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p:txBody>
          <a:bodyPr/>
          <a:lstStyle/>
          <a:p>
            <a:fld id="{81331B57-0BE5-4F82-AA58-76F53EFF3ADA}" type="datetime8">
              <a:rPr lang="en-US" smtClean="0"/>
              <a:pPr/>
              <a:t>9/15/2009 2:54 PM</a:t>
            </a:fld>
            <a:endParaRPr lang="en-US" dirty="0"/>
          </a:p>
        </p:txBody>
      </p:sp>
      <p:sp>
        <p:nvSpPr>
          <p:cNvPr id="6" name="Footer Placeholder 5"/>
          <p:cNvSpPr>
            <a:spLocks noGrp="1"/>
          </p:cNvSpPr>
          <p:nvPr>
            <p:ph type="ftr" sz="quarter" idx="12"/>
          </p:nvPr>
        </p:nvSpPr>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2818D8-08B4-4871-9CA8-DD5813FA002B}" type="slidenum">
              <a:rPr lang="en-US"/>
              <a:pPr/>
              <a:t>10</a:t>
            </a:fld>
            <a:endParaRPr 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xfrm>
            <a:off x="414341" y="3798889"/>
            <a:ext cx="6021387" cy="229876"/>
          </a:xfrm>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ln>
            <a:solidFill>
              <a:srgbClr val="000000"/>
            </a:solidFill>
            <a:miter lim="800000"/>
            <a:headEnd/>
            <a:tailEnd/>
          </a:ln>
        </p:spPr>
      </p:sp>
      <p:sp>
        <p:nvSpPr>
          <p:cNvPr id="56323" name="Notes Placeholder 2"/>
          <p:cNvSpPr>
            <a:spLocks noGrp="1"/>
          </p:cNvSpPr>
          <p:nvPr>
            <p:ph type="body" idx="1"/>
          </p:nvPr>
        </p:nvSpPr>
        <p:spPr bwMode="auto">
          <a:xfrm>
            <a:off x="414338" y="3798888"/>
            <a:ext cx="6021387" cy="1046440"/>
          </a:xfrm>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FABDE0D-D087-46E9-9B5A-B9AB54487F52}"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2818D8-08B4-4871-9CA8-DD5813FA002B}" type="slidenum">
              <a:rPr lang="en-US"/>
              <a:pPr/>
              <a:t>14</a:t>
            </a:fld>
            <a:endParaRPr 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xfrm>
            <a:off x="414341" y="3798889"/>
            <a:ext cx="6021387" cy="229876"/>
          </a:xfrm>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6A87D5-0BDC-49AC-A6CF-478BA576B64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9/15/2009 2:54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23</a:t>
            </a:fld>
            <a:endParaRPr lang="en-US"/>
          </a:p>
        </p:txBody>
      </p:sp>
    </p:spTree>
    <p:extLst>
      <p:ext uri="{BB962C8B-B14F-4D97-AF65-F5344CB8AC3E}">
        <p14:creationId xmlns:p14="http://schemas.microsoft.com/office/powerpoint/2007/7/12/main" xmlns="" val="3802283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80" y="4342777"/>
            <a:ext cx="5487640" cy="4115111"/>
          </a:xfrm>
          <a:prstGeom prst="rect">
            <a:avLst/>
          </a:prstGeom>
        </p:spPr>
        <p:txBody>
          <a:bodyPr>
            <a:normAutofit/>
          </a:bodyPr>
          <a:lstStyle/>
          <a:p>
            <a:endParaRPr lang="en-US" smtClean="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24</a:t>
            </a:fld>
            <a:endParaRPr lang="en-US">
              <a:latin typeface="Segoe"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p:txBody>
          <a:bodyPr/>
          <a:lstStyle/>
          <a:p>
            <a:pPr>
              <a:defRPr/>
            </a:pPr>
            <a:fld id="{1E25DDF5-21FF-4979-BB92-60B5463A2056}" type="slidenum">
              <a:rPr lang="en-US"/>
              <a:pPr>
                <a:defRPr/>
              </a:pPr>
              <a:t>25</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a:spcBef>
                <a:spcPct val="0"/>
              </a:spcBef>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9/15/2009 2:54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00DA239-50B2-4766-8975-F71EEC30C40B}" type="slidenum">
              <a:rPr lang="en-US"/>
              <a:pPr defTabSz="912813" fontAlgn="base">
                <a:spcBef>
                  <a:spcPct val="0"/>
                </a:spcBef>
                <a:spcAft>
                  <a:spcPct val="0"/>
                </a:spcAft>
                <a:defRPr/>
              </a:pPr>
              <a:t>3</a:t>
            </a:fld>
            <a:endParaRPr lang="en-US" dirty="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eaLnBrk="1" hangingPunct="1">
              <a:spcBef>
                <a:spcPct val="0"/>
              </a:spcBef>
            </a:pPr>
            <a:endParaRPr lang="en-US"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D093EF9-4CBF-4804-9B06-C2E1D7466A5E}" type="datetime1">
              <a:rPr lang="en-US"/>
              <a:pPr defTabSz="912813" fontAlgn="base">
                <a:spcBef>
                  <a:spcPct val="0"/>
                </a:spcBef>
                <a:spcAft>
                  <a:spcPct val="0"/>
                </a:spcAft>
                <a:defRPr/>
              </a:pPr>
              <a:t>9/15/2009</a:t>
            </a:fld>
            <a:endParaRPr lang="en-US"/>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noFill/>
        </p:spPr>
        <p:txBody>
          <a:bodyPr/>
          <a:lstStyle/>
          <a:p>
            <a:fld id="{6B5BA2C8-A8EB-48C5-9B14-74EE88E62A49}" type="datetime8">
              <a:rPr lang="en-US" smtClean="0"/>
              <a:pPr/>
              <a:t>9/15/2009 2:54 PM</a:t>
            </a:fld>
            <a:endParaRPr lang="en-US" smtClean="0"/>
          </a:p>
        </p:txBody>
      </p:sp>
      <p:sp>
        <p:nvSpPr>
          <p:cNvPr id="44035" name="Rectangle 6"/>
          <p:cNvSpPr>
            <a:spLocks noGrp="1" noChangeArrowheads="1"/>
          </p:cNvSpPr>
          <p:nvPr>
            <p:ph type="ftr" sz="quarter" idx="4"/>
          </p:nvPr>
        </p:nvSpPr>
        <p:spPr>
          <a:noFill/>
        </p:spPr>
        <p:txBody>
          <a:bodyPr/>
          <a:lstStyle/>
          <a:p>
            <a:r>
              <a:rPr lang="en-US" smtClean="0">
                <a:cs typeface="Arial" pitchFamily="34" charset="0"/>
              </a:rPr>
              <a:t>© 2004 Microsoft Corporation. All rights reserved.</a:t>
            </a:r>
          </a:p>
          <a:p>
            <a:pPr eaLnBrk="0" hangingPunct="0"/>
            <a:r>
              <a:rPr lang="en-US" smtClean="0">
                <a:cs typeface="Arial" pitchFamily="34" charset="0"/>
              </a:rPr>
              <a:t>This presentation is for informational purposes only. Microsoft makes no warranties, express or implied, in this summary.</a:t>
            </a:r>
          </a:p>
        </p:txBody>
      </p:sp>
      <p:sp>
        <p:nvSpPr>
          <p:cNvPr id="44036" name="Rectangle 7"/>
          <p:cNvSpPr>
            <a:spLocks noGrp="1" noChangeArrowheads="1"/>
          </p:cNvSpPr>
          <p:nvPr>
            <p:ph type="sldNum" sz="quarter" idx="5"/>
          </p:nvPr>
        </p:nvSpPr>
        <p:spPr>
          <a:noFill/>
        </p:spPr>
        <p:txBody>
          <a:bodyPr/>
          <a:lstStyle/>
          <a:p>
            <a:fld id="{943AD7BC-C528-4206-A5A3-EAEA6813E6FD}" type="slidenum">
              <a:rPr lang="en-US" smtClean="0"/>
              <a:pPr/>
              <a:t>4</a:t>
            </a:fld>
            <a:endParaRPr lang="en-US" smtClean="0"/>
          </a:p>
        </p:txBody>
      </p:sp>
      <p:sp>
        <p:nvSpPr>
          <p:cNvPr id="44037" name="Rectangle 18432"/>
          <p:cNvSpPr>
            <a:spLocks noGrp="1" noRot="1" noChangeAspect="1" noChangeArrowheads="1" noTextEdit="1"/>
          </p:cNvSpPr>
          <p:nvPr>
            <p:ph type="sldImg"/>
          </p:nvPr>
        </p:nvSpPr>
        <p:spPr>
          <a:ln cap="flat" algn="ctr">
            <a:headEnd type="none" w="med" len="med"/>
            <a:tailEnd type="none" w="med" len="med"/>
          </a:ln>
        </p:spPr>
      </p:sp>
      <p:sp>
        <p:nvSpPr>
          <p:cNvPr id="6" name="Notes Placeholder 5"/>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fld id="{49C01817-6C32-48CD-A412-4B0DB573D5E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9A713E4-BF7C-42BA-B0E0-851B1B8389C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C030EDD4-350A-497C-B3F2-91256D6ED23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txBox="1">
            <a:spLocks noGrp="1" noChangeArrowheads="1"/>
          </p:cNvSpPr>
          <p:nvPr/>
        </p:nvSpPr>
        <p:spPr bwMode="auto">
          <a:xfrm>
            <a:off x="3884316" y="1"/>
            <a:ext cx="2972115" cy="456570"/>
          </a:xfrm>
          <a:prstGeom prst="rect">
            <a:avLst/>
          </a:prstGeom>
          <a:noFill/>
          <a:ln w="9525">
            <a:noFill/>
            <a:miter lim="800000"/>
            <a:headEnd/>
            <a:tailEnd/>
          </a:ln>
        </p:spPr>
        <p:txBody>
          <a:bodyPr lIns="91419" tIns="45711" rIns="91419" bIns="45711"/>
          <a:lstStyle/>
          <a:p>
            <a:pPr algn="r" defTabSz="913576"/>
            <a:fld id="{EA660EB8-81CD-4722-B213-2F8952EEA7A3}" type="datetime8">
              <a:rPr lang="en-US" sz="1200">
                <a:latin typeface="Times New Roman" pitchFamily="18" charset="0"/>
              </a:rPr>
              <a:pPr algn="r" defTabSz="913576"/>
              <a:t>9/15/2009 2:54 PM</a:t>
            </a:fld>
            <a:endParaRPr lang="en-US" sz="1200">
              <a:latin typeface="Times New Roman" pitchFamily="18" charset="0"/>
            </a:endParaRPr>
          </a:p>
        </p:txBody>
      </p:sp>
      <p:sp>
        <p:nvSpPr>
          <p:cNvPr id="29699" name="Rectangle 6"/>
          <p:cNvSpPr txBox="1">
            <a:spLocks noGrp="1" noChangeArrowheads="1"/>
          </p:cNvSpPr>
          <p:nvPr/>
        </p:nvSpPr>
        <p:spPr bwMode="auto">
          <a:xfrm>
            <a:off x="1" y="8792914"/>
            <a:ext cx="5667898" cy="349512"/>
          </a:xfrm>
          <a:prstGeom prst="rect">
            <a:avLst/>
          </a:prstGeom>
          <a:noFill/>
          <a:ln w="9525">
            <a:noFill/>
            <a:miter lim="800000"/>
            <a:headEnd/>
            <a:tailEnd/>
          </a:ln>
        </p:spPr>
        <p:txBody>
          <a:bodyPr lIns="91419" tIns="45711" rIns="91419" bIns="45711" anchor="b"/>
          <a:lstStyle/>
          <a:p>
            <a:pPr defTabSz="913576"/>
            <a:r>
              <a:rPr lang="en-US" sz="800">
                <a:latin typeface="Calibri" pitchFamily="34" charset="0"/>
              </a:rPr>
              <a:t>©2004 Microsoft Corporation. All rights reserved.</a:t>
            </a:r>
          </a:p>
          <a:p>
            <a:pPr defTabSz="913576" eaLnBrk="0" hangingPunct="0"/>
            <a:r>
              <a:rPr lang="en-US" sz="800">
                <a:latin typeface="Calibri" pitchFamily="34" charset="0"/>
              </a:rPr>
              <a:t>This presentation is for informational purposes only. Microsoft makes no warranties, express or implied, in this summary.</a:t>
            </a:r>
          </a:p>
        </p:txBody>
      </p:sp>
      <p:sp>
        <p:nvSpPr>
          <p:cNvPr id="29700" name="Rectangle 7"/>
          <p:cNvSpPr txBox="1">
            <a:spLocks noGrp="1" noChangeArrowheads="1"/>
          </p:cNvSpPr>
          <p:nvPr/>
        </p:nvSpPr>
        <p:spPr bwMode="auto">
          <a:xfrm>
            <a:off x="5583116" y="8685856"/>
            <a:ext cx="1273315" cy="456570"/>
          </a:xfrm>
          <a:prstGeom prst="rect">
            <a:avLst/>
          </a:prstGeom>
          <a:noFill/>
          <a:ln w="9525">
            <a:noFill/>
            <a:miter lim="800000"/>
            <a:headEnd/>
            <a:tailEnd/>
          </a:ln>
        </p:spPr>
        <p:txBody>
          <a:bodyPr lIns="91419" tIns="45711" rIns="91419" bIns="45711" anchor="b"/>
          <a:lstStyle/>
          <a:p>
            <a:pPr algn="r" defTabSz="913576"/>
            <a:fld id="{E692B7F3-BA30-4F06-AA6B-0A61434B5735}" type="slidenum">
              <a:rPr lang="en-US" sz="1200">
                <a:latin typeface="Times New Roman" pitchFamily="18" charset="0"/>
              </a:rPr>
              <a:pPr algn="r" defTabSz="913576"/>
              <a:t>8</a:t>
            </a:fld>
            <a:endParaRPr lang="en-US" sz="1200">
              <a:latin typeface="Times New Roman" pitchFamily="18" charset="0"/>
            </a:endParaRPr>
          </a:p>
        </p:txBody>
      </p:sp>
      <p:sp>
        <p:nvSpPr>
          <p:cNvPr id="29701" name="Rectangle 2"/>
          <p:cNvSpPr>
            <a:spLocks noGrp="1" noRot="1" noChangeAspect="1" noChangeArrowheads="1" noTextEdit="1"/>
          </p:cNvSpPr>
          <p:nvPr>
            <p:ph type="sldImg"/>
          </p:nvPr>
        </p:nvSpPr>
        <p:spPr>
          <a:xfrm>
            <a:off x="1143000" y="685800"/>
            <a:ext cx="4572000" cy="3429000"/>
          </a:xfrm>
          <a:ln/>
        </p:spPr>
      </p:sp>
      <p:sp>
        <p:nvSpPr>
          <p:cNvPr id="29702" name="Rectangle 3"/>
          <p:cNvSpPr>
            <a:spLocks noGrp="1" noChangeArrowheads="1"/>
          </p:cNvSpPr>
          <p:nvPr>
            <p:ph type="body" idx="1"/>
          </p:nvPr>
        </p:nvSpPr>
        <p:spPr>
          <a:xfrm>
            <a:off x="686115" y="4343716"/>
            <a:ext cx="5485772" cy="4789264"/>
          </a:xfrm>
          <a:noFill/>
          <a:ln/>
        </p:spPr>
        <p:txBody>
          <a:bodyPr lIns="91419" tIns="45711" rIns="91419" bIns="45711"/>
          <a:lstStyle/>
          <a:p>
            <a:pPr eaLnBrk="1" hangingPunct="1">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ln>
            <a:solidFill>
              <a:srgbClr val="000000"/>
            </a:solidFill>
            <a:miter lim="800000"/>
            <a:headEnd/>
            <a:tailEnd/>
          </a:ln>
        </p:spPr>
      </p:sp>
      <p:sp>
        <p:nvSpPr>
          <p:cNvPr id="50179" name="Notes Placeholder 2"/>
          <p:cNvSpPr>
            <a:spLocks noGrp="1"/>
          </p:cNvSpPr>
          <p:nvPr>
            <p:ph type="body" idx="1"/>
          </p:nvPr>
        </p:nvSpPr>
        <p:spPr bwMode="auto"/>
        <p:txBody>
          <a:bodyPr wrap="square" numCol="1" anchor="t" anchorCtr="0" compatLnSpc="1">
            <a:prstTxWarp prst="textNoShape">
              <a:avLst/>
            </a:prstTxWarp>
          </a:bodyPr>
          <a:lstStyle/>
          <a:p>
            <a:endParaRPr lang="es-CO" dirty="0" smtClean="0"/>
          </a:p>
        </p:txBody>
      </p:sp>
      <p:sp>
        <p:nvSpPr>
          <p:cNvPr id="4" name="Slide Number Placeholder 3"/>
          <p:cNvSpPr>
            <a:spLocks noGrp="1"/>
          </p:cNvSpPr>
          <p:nvPr>
            <p:ph type="sldNum" sz="quarter" idx="5"/>
          </p:nvPr>
        </p:nvSpPr>
        <p:spPr/>
        <p:txBody>
          <a:bodyPr/>
          <a:lstStyle/>
          <a:p>
            <a:pPr>
              <a:defRPr/>
            </a:pPr>
            <a:fld id="{7CBE7859-ADE2-4FCC-9231-883D042340FD}"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Master" Target="../slideMasters/slideMaster1.xml"/><Relationship Id="rId5" Type="http://schemas.openxmlformats.org/officeDocument/2006/relationships/image" Target="../media/image8.gif"/><Relationship Id="rId4" Type="http://schemas.openxmlformats.org/officeDocument/2006/relationships/image" Target="../media/image7.gi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35ED7D-C18C-4FCE-AAD5-A76771D36B97}" type="datetimeFigureOut">
              <a:rPr lang="en-US" smtClean="0"/>
              <a:pPr/>
              <a:t>9/15/2009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DA58F60-1658-46B2-9F61-6C36A9A4C398}" type="slidenum">
              <a:rPr lang="en-US" smtClean="0"/>
              <a:pPr/>
              <a:t>‹#›</a:t>
            </a:fld>
            <a:endParaRPr lang="en-US"/>
          </a:p>
        </p:txBody>
      </p:sp>
    </p:spTree>
    <p:extLst>
      <p:ext uri="{BB962C8B-B14F-4D97-AF65-F5344CB8AC3E}">
        <p14:creationId xmlns:p14="http://schemas.microsoft.com/office/powerpoint/2007/7/12/main" xmlns="" val="3091765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9" name="Round Same Side Corner Rectangle 18"/>
          <p:cNvSpPr/>
          <p:nvPr userDrawn="1"/>
        </p:nvSpPr>
        <p:spPr bwMode="hidden">
          <a:xfrm rot="5400000">
            <a:off x="3548736" y="-1334276"/>
            <a:ext cx="2034071" cy="9143999"/>
          </a:xfrm>
          <a:prstGeom prst="round2SameRect">
            <a:avLst>
              <a:gd name="adj1" fmla="val 50000"/>
              <a:gd name="adj2" fmla="val 0"/>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8" name="Round Same Side Corner Rectangle 17"/>
          <p:cNvSpPr/>
          <p:nvPr userDrawn="1"/>
        </p:nvSpPr>
        <p:spPr bwMode="hidden">
          <a:xfrm rot="5400000">
            <a:off x="3778900" y="-1306276"/>
            <a:ext cx="1586202" cy="9143999"/>
          </a:xfrm>
          <a:prstGeom prst="round2SameRect">
            <a:avLst>
              <a:gd name="adj1" fmla="val 50000"/>
              <a:gd name="adj2" fmla="val 0"/>
            </a:avLst>
          </a:prstGeom>
          <a:ln>
            <a:noFill/>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 name="Freeform 1"/>
          <p:cNvSpPr/>
          <p:nvPr userDrawn="1"/>
        </p:nvSpPr>
        <p:spPr bwMode="auto">
          <a:xfrm>
            <a:off x="0" y="0"/>
            <a:ext cx="10109200" cy="6858000"/>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accent1">
                  <a:alpha val="3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 name="Round Same Side Corner Rectangle 2"/>
          <p:cNvSpPr/>
          <p:nvPr userDrawn="1"/>
        </p:nvSpPr>
        <p:spPr bwMode="hidden">
          <a:xfrm rot="5400000">
            <a:off x="3060414" y="1464876"/>
            <a:ext cx="1810138" cy="8453589"/>
          </a:xfrm>
          <a:prstGeom prst="round2SameRect">
            <a:avLst>
              <a:gd name="adj1" fmla="val 50000"/>
              <a:gd name="adj2" fmla="val 0"/>
            </a:avLst>
          </a:prstGeom>
          <a:gradFill flip="none" rotWithShape="1">
            <a:gsLst>
              <a:gs pos="0">
                <a:schemeClr val="accent2"/>
              </a:gs>
              <a:gs pos="24000">
                <a:schemeClr val="accent2">
                  <a:alpha val="65000"/>
                </a:schemeClr>
              </a:gs>
              <a:gs pos="35000">
                <a:schemeClr val="accent2">
                  <a:alpha val="75000"/>
                </a:scheme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pic>
        <p:nvPicPr>
          <p:cNvPr id="1026" name="Picture 2" descr="C:\Users\palo\Pictures\MS Hardware\WD 3000 Product_Shots\GIF\WD3_FOB_ALT_FY09.gif"/>
          <p:cNvPicPr>
            <a:picLocks noChangeAspect="1" noChangeArrowheads="1"/>
          </p:cNvPicPr>
          <p:nvPr userDrawn="1"/>
        </p:nvPicPr>
        <p:blipFill>
          <a:blip r:embed="rId2"/>
          <a:srcRect/>
          <a:stretch>
            <a:fillRect/>
          </a:stretch>
        </p:blipFill>
        <p:spPr bwMode="auto">
          <a:xfrm>
            <a:off x="4198776" y="2855047"/>
            <a:ext cx="4823926" cy="1791015"/>
          </a:xfrm>
          <a:prstGeom prst="rect">
            <a:avLst/>
          </a:prstGeom>
          <a:noFill/>
        </p:spPr>
      </p:pic>
      <p:pic>
        <p:nvPicPr>
          <p:cNvPr id="1029" name="Picture 5" descr="C:\Users\palo\Pictures\MS Hardware\Arc Mice Product_Shots\GIF\Arc_Black\ARC_Blk_AFront_FY09.gif"/>
          <p:cNvPicPr>
            <a:picLocks noChangeAspect="1" noChangeArrowheads="1"/>
          </p:cNvPicPr>
          <p:nvPr userDrawn="1"/>
        </p:nvPicPr>
        <p:blipFill>
          <a:blip r:embed="rId3"/>
          <a:srcRect/>
          <a:stretch>
            <a:fillRect/>
          </a:stretch>
        </p:blipFill>
        <p:spPr bwMode="auto">
          <a:xfrm>
            <a:off x="3816220" y="2034075"/>
            <a:ext cx="2090057" cy="1421735"/>
          </a:xfrm>
          <a:prstGeom prst="rect">
            <a:avLst/>
          </a:prstGeom>
          <a:noFill/>
        </p:spPr>
      </p:pic>
      <p:pic>
        <p:nvPicPr>
          <p:cNvPr id="1031" name="Picture 7" descr="C:\Users\palo\Pictures\MS Hardware\WM Mouse 6000 Product_Shots\GIF\WMM6000_ABack_FY09.gif"/>
          <p:cNvPicPr>
            <a:picLocks noChangeAspect="1" noChangeArrowheads="1"/>
          </p:cNvPicPr>
          <p:nvPr userDrawn="1"/>
        </p:nvPicPr>
        <p:blipFill>
          <a:blip r:embed="rId4"/>
          <a:srcRect/>
          <a:stretch>
            <a:fillRect/>
          </a:stretch>
        </p:blipFill>
        <p:spPr bwMode="auto">
          <a:xfrm>
            <a:off x="1637577" y="2892490"/>
            <a:ext cx="2327931" cy="1676110"/>
          </a:xfrm>
          <a:prstGeom prst="rect">
            <a:avLst/>
          </a:prstGeom>
          <a:noFill/>
        </p:spPr>
      </p:pic>
      <p:pic>
        <p:nvPicPr>
          <p:cNvPr id="1032" name="Picture 8" descr="C:\Users\palo\Pictures\MS Hardware\LifeCam Show Product_Shots\GIF\Show_AFront_FY08.gif"/>
          <p:cNvPicPr>
            <a:picLocks noChangeAspect="1" noChangeArrowheads="1"/>
          </p:cNvPicPr>
          <p:nvPr userDrawn="1"/>
        </p:nvPicPr>
        <p:blipFill>
          <a:blip r:embed="rId5"/>
          <a:srcRect/>
          <a:stretch>
            <a:fillRect/>
          </a:stretch>
        </p:blipFill>
        <p:spPr bwMode="auto">
          <a:xfrm>
            <a:off x="0" y="1707502"/>
            <a:ext cx="1435365" cy="3172407"/>
          </a:xfrm>
          <a:prstGeom prst="rect">
            <a:avLst/>
          </a:prstGeom>
          <a:noFill/>
        </p:spPr>
      </p:pic>
      <p:sp>
        <p:nvSpPr>
          <p:cNvPr id="15" name="Rounded Rectangle 14"/>
          <p:cNvSpPr/>
          <p:nvPr userDrawn="1"/>
        </p:nvSpPr>
        <p:spPr bwMode="blackGray">
          <a:xfrm>
            <a:off x="3112" y="4761751"/>
            <a:ext cx="7890586" cy="1771338"/>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000" b="1" i="0" cap="none" spc="0"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rPr>
              <a:t>COMPLETE</a:t>
            </a:r>
            <a:r>
              <a:rPr lang="en-US" sz="3000" b="1" i="0" cap="none" spc="0" baseline="0"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rPr>
              <a:t> YOUR EVALUATION FORMS IN </a:t>
            </a:r>
            <a:r>
              <a:rPr lang="en-US" sz="3000" b="1" i="1" cap="none" spc="0" baseline="0"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rPr>
              <a:t>COMMNET</a:t>
            </a:r>
            <a:r>
              <a:rPr lang="en-US" sz="3000" b="1" i="0" cap="none" spc="0" baseline="0"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rPr>
              <a:t> AND BE IN TO WIN ONE OF THE 150 DAILY PRIZES*</a:t>
            </a:r>
            <a:endParaRPr lang="en-US" sz="3000" b="1" i="0" cap="none" spc="0"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endParaRPr>
          </a:p>
        </p:txBody>
      </p:sp>
      <p:sp>
        <p:nvSpPr>
          <p:cNvPr id="20" name="Rectangle 19"/>
          <p:cNvSpPr/>
          <p:nvPr userDrawn="1"/>
        </p:nvSpPr>
        <p:spPr>
          <a:xfrm>
            <a:off x="9330" y="158816"/>
            <a:ext cx="9134669" cy="1446550"/>
          </a:xfrm>
          <a:prstGeom prst="rect">
            <a:avLst/>
          </a:prstGeom>
          <a:noFill/>
        </p:spPr>
        <p:txBody>
          <a:bodyPr wrap="square" lIns="91440" tIns="45720" rIns="91440" bIns="45720">
            <a:spAutoFit/>
          </a:bodyPr>
          <a:lstStyle/>
          <a:p>
            <a:pPr algn="l"/>
            <a:r>
              <a:rPr lang="en-US" sz="4400" b="1" cap="none" spc="0" dirty="0" smtClean="0">
                <a:ln w="18415" cmpd="sng">
                  <a:noFill/>
                  <a:prstDash val="solid"/>
                </a:ln>
                <a:solidFill>
                  <a:srgbClr val="FFFFFF"/>
                </a:solidFill>
                <a:effectLst/>
                <a:latin typeface="Segoe UI" pitchFamily="34" charset="0"/>
                <a:ea typeface="Segoe UI" pitchFamily="34" charset="0"/>
                <a:cs typeface="Segoe UI" pitchFamily="34" charset="0"/>
              </a:rPr>
              <a:t>GIVE US YOUR FEEDBACK </a:t>
            </a:r>
          </a:p>
          <a:p>
            <a:pPr algn="l"/>
            <a:r>
              <a:rPr lang="en-US" sz="4400" b="1" cap="none" spc="0" dirty="0" smtClean="0">
                <a:ln w="18415" cmpd="sng">
                  <a:noFill/>
                  <a:prstDash val="solid"/>
                </a:ln>
                <a:solidFill>
                  <a:srgbClr val="FFFFFF"/>
                </a:solidFill>
                <a:effectLst/>
                <a:latin typeface="Segoe UI" pitchFamily="34" charset="0"/>
                <a:ea typeface="Segoe UI" pitchFamily="34" charset="0"/>
                <a:cs typeface="Segoe UI" pitchFamily="34" charset="0"/>
              </a:rPr>
              <a:t>&amp;</a:t>
            </a:r>
            <a:r>
              <a:rPr lang="en-US" sz="4400" b="1" cap="none" spc="0" baseline="0" dirty="0" smtClean="0">
                <a:ln w="18415" cmpd="sng">
                  <a:noFill/>
                  <a:prstDash val="solid"/>
                </a:ln>
                <a:solidFill>
                  <a:srgbClr val="FFFFFF"/>
                </a:solidFill>
                <a:effectLst/>
                <a:latin typeface="Segoe UI" pitchFamily="34" charset="0"/>
                <a:ea typeface="Segoe UI" pitchFamily="34" charset="0"/>
                <a:cs typeface="Segoe UI" pitchFamily="34" charset="0"/>
              </a:rPr>
              <a:t> WIN INSTANTLY!</a:t>
            </a:r>
            <a:endParaRPr lang="en-US" sz="4400" b="1" cap="none" spc="0" dirty="0">
              <a:ln w="18415" cmpd="sng">
                <a:noFill/>
                <a:prstDash val="solid"/>
              </a:ln>
              <a:solidFill>
                <a:srgbClr val="FFFFFF"/>
              </a:solidFill>
              <a:effectLst/>
              <a:latin typeface="Segoe UI" pitchFamily="34" charset="0"/>
              <a:ea typeface="Segoe UI" pitchFamily="34" charset="0"/>
              <a:cs typeface="Segoe UI" pitchFamily="34" charset="0"/>
            </a:endParaRPr>
          </a:p>
        </p:txBody>
      </p:sp>
      <p:sp>
        <p:nvSpPr>
          <p:cNvPr id="22" name="TextBox 21"/>
          <p:cNvSpPr txBox="1"/>
          <p:nvPr userDrawn="1"/>
        </p:nvSpPr>
        <p:spPr>
          <a:xfrm>
            <a:off x="102641" y="6354565"/>
            <a:ext cx="6755361" cy="276999"/>
          </a:xfrm>
          <a:prstGeom prst="rect">
            <a:avLst/>
          </a:prstGeom>
          <a:noFill/>
        </p:spPr>
        <p:txBody>
          <a:bodyPr wrap="square" rtlCol="0">
            <a:spAutoFit/>
          </a:bodyPr>
          <a:lstStyle/>
          <a:p>
            <a:r>
              <a:rPr lang="en-NZ" sz="1200" i="1" dirty="0" smtClean="0">
                <a:solidFill>
                  <a:schemeClr val="tx1"/>
                </a:solidFill>
              </a:rPr>
              <a:t>*For full terms &amp; conditions and more information, please visit the CommNet</a:t>
            </a:r>
            <a:r>
              <a:rPr lang="en-NZ" sz="1200" i="1" baseline="0" dirty="0" smtClean="0">
                <a:solidFill>
                  <a:schemeClr val="tx1"/>
                </a:solidFill>
              </a:rPr>
              <a:t> Portal. </a:t>
            </a:r>
            <a:endParaRPr lang="en-NZ" sz="1200" i="1"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15"/>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5" grpId="0"/>
      <p:bldP spid="15" grpId="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7"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46.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notesSlide" Target="../notesSlides/notesSlide24.xml"/><Relationship Id="rId16" Type="http://schemas.openxmlformats.org/officeDocument/2006/relationships/image" Target="../media/image63.png"/><Relationship Id="rId1" Type="http://schemas.openxmlformats.org/officeDocument/2006/relationships/slideLayout" Target="../slideLayouts/slideLayout10.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66.png"/><Relationship Id="rId7"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0.png"/><Relationship Id="rId5" Type="http://schemas.openxmlformats.org/officeDocument/2006/relationships/hyperlink" Target="http://microsoft.com/technet" TargetMode="External"/><Relationship Id="rId10" Type="http://schemas.openxmlformats.org/officeDocument/2006/relationships/image" Target="../media/image69.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notesSlide" Target="../notesSlides/notesSlide4.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7.xml"/><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p:txBody>
          <a:bodyPr/>
          <a:lstStyle/>
          <a:p>
            <a:r>
              <a:rPr sz="5000" dirty="0" smtClean="0"/>
              <a:t>Connectivity: IPv6</a:t>
            </a:r>
            <a:endParaRPr sz="5000" i="1" dirty="0"/>
          </a:p>
        </p:txBody>
      </p:sp>
      <p:sp>
        <p:nvSpPr>
          <p:cNvPr id="51" name="Content Placeholder 50"/>
          <p:cNvSpPr>
            <a:spLocks noGrp="1"/>
          </p:cNvSpPr>
          <p:nvPr>
            <p:ph sz="half" idx="1"/>
          </p:nvPr>
        </p:nvSpPr>
        <p:spPr>
          <a:xfrm>
            <a:off x="381000" y="1411553"/>
            <a:ext cx="4114800" cy="4524315"/>
          </a:xfrm>
        </p:spPr>
        <p:txBody>
          <a:bodyPr/>
          <a:lstStyle/>
          <a:p>
            <a:r>
              <a:rPr lang="en-US" dirty="0" smtClean="0"/>
              <a:t>DirectAccess requires IPv6</a:t>
            </a:r>
          </a:p>
          <a:p>
            <a:r>
              <a:rPr lang="en-US" dirty="0" smtClean="0"/>
              <a:t>If native IPv6 isn't available, remote clients use IPv6 Transition Technologies</a:t>
            </a:r>
          </a:p>
          <a:p>
            <a:r>
              <a:rPr lang="en-US" dirty="0" smtClean="0"/>
              <a:t>The corporate network can deploy native IPv6, transition technologies, or NAT-PT</a:t>
            </a:r>
          </a:p>
          <a:p>
            <a:pPr>
              <a:buNone/>
            </a:pPr>
            <a:endParaRPr lang="en-US" dirty="0"/>
          </a:p>
        </p:txBody>
      </p:sp>
      <p:sp>
        <p:nvSpPr>
          <p:cNvPr id="30" name="Rounded Rectangle 29"/>
          <p:cNvSpPr/>
          <p:nvPr/>
        </p:nvSpPr>
        <p:spPr bwMode="auto">
          <a:xfrm flipH="1">
            <a:off x="4686300" y="784721"/>
            <a:ext cx="4381500" cy="5997079"/>
          </a:xfrm>
          <a:prstGeom prst="roundRect">
            <a:avLst>
              <a:gd name="adj" fmla="val 6994"/>
            </a:avLst>
          </a:prstGeom>
          <a:gradFill>
            <a:gsLst>
              <a:gs pos="20000">
                <a:srgbClr val="FFFFFF">
                  <a:alpha val="85000"/>
                </a:srgbClr>
              </a:gs>
              <a:gs pos="67000">
                <a:srgbClr val="FFFFFF">
                  <a:alpha val="20000"/>
                </a:srgbClr>
              </a:gs>
            </a:gsLst>
          </a:gradFill>
          <a:ln w="3175">
            <a:solidFill>
              <a:srgbClr val="FFFFFF">
                <a:alpha val="2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dirty="0">
              <a:solidFill>
                <a:schemeClr val="tx1"/>
              </a:solidFill>
              <a:latin typeface="Segoe" pitchFamily="34" charset="0"/>
            </a:endParaRPr>
          </a:p>
        </p:txBody>
      </p:sp>
      <p:sp>
        <p:nvSpPr>
          <p:cNvPr id="31" name="Rounded Rectangle 30"/>
          <p:cNvSpPr/>
          <p:nvPr/>
        </p:nvSpPr>
        <p:spPr bwMode="auto">
          <a:xfrm>
            <a:off x="4728402" y="1318121"/>
            <a:ext cx="4267200" cy="5364617"/>
          </a:xfrm>
          <a:prstGeom prst="roundRect">
            <a:avLst>
              <a:gd name="adj" fmla="val 8470"/>
            </a:avLst>
          </a:prstGeom>
          <a:gradFill flip="none" rotWithShape="1">
            <a:gsLst>
              <a:gs pos="0">
                <a:srgbClr val="EE9CFE"/>
              </a:gs>
              <a:gs pos="53000">
                <a:srgbClr val="2B70F9">
                  <a:alpha val="80000"/>
                </a:srgbClr>
              </a:gs>
              <a:gs pos="100000">
                <a:srgbClr val="FFFFFF">
                  <a:alpha val="53000"/>
                </a:srgbClr>
              </a:gs>
            </a:gsLst>
            <a:path path="circle">
              <a:fillToRect r="100000" b="100000"/>
            </a:path>
            <a:tileRect l="-100000" t="-100000"/>
          </a:gradFill>
          <a:ln w="3175">
            <a:solidFill>
              <a:srgbClr val="FFFFFF">
                <a:alpha val="2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sp>
        <p:nvSpPr>
          <p:cNvPr id="32" name="Rectangle 31"/>
          <p:cNvSpPr/>
          <p:nvPr/>
        </p:nvSpPr>
        <p:spPr>
          <a:xfrm>
            <a:off x="5684419" y="937121"/>
            <a:ext cx="2385262" cy="416007"/>
          </a:xfrm>
          <a:prstGeom prst="rect">
            <a:avLst/>
          </a:prstGeom>
        </p:spPr>
        <p:txBody>
          <a:bodyPr wrap="none" lIns="76197" tIns="38098" rIns="76197" bIns="38098">
            <a:spAutoFit/>
          </a:bodyPr>
          <a:lstStyle/>
          <a:p>
            <a:pPr marL="161389" indent="-161389">
              <a:lnSpc>
                <a:spcPct val="70000"/>
              </a:lnSpc>
              <a:spcBef>
                <a:spcPts val="167"/>
              </a:spcBef>
              <a:buClr>
                <a:srgbClr val="FFFFFF"/>
              </a:buClr>
              <a:buSzPct val="50000"/>
            </a:pPr>
            <a:r>
              <a:rPr lang="en-US" sz="3000" dirty="0" smtClean="0">
                <a:latin typeface="Segoe Semibold" pitchFamily="34" charset="0"/>
              </a:rPr>
              <a:t>IPv6 Options</a:t>
            </a:r>
          </a:p>
        </p:txBody>
      </p:sp>
      <p:sp>
        <p:nvSpPr>
          <p:cNvPr id="33" name="TextBox 20"/>
          <p:cNvSpPr txBox="1">
            <a:spLocks noChangeArrowheads="1"/>
          </p:cNvSpPr>
          <p:nvPr/>
        </p:nvSpPr>
        <p:spPr bwMode="auto">
          <a:xfrm>
            <a:off x="4914900" y="1699121"/>
            <a:ext cx="4034858" cy="70634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36538" indent="-3175" defTabSz="912703" eaLnBrk="0" hangingPunct="0">
              <a:lnSpc>
                <a:spcPct val="90000"/>
              </a:lnSpc>
              <a:spcBef>
                <a:spcPct val="30000"/>
              </a:spcBef>
              <a:buClr>
                <a:schemeClr val="tx2"/>
              </a:buClr>
              <a:buSzPct val="95000"/>
            </a:pPr>
            <a:r>
              <a:rPr lang="en-US" sz="1700" b="1" dirty="0" smtClean="0"/>
              <a:t>DirectAccess works best if the Corporate Network has native IPv6 deployed</a:t>
            </a:r>
          </a:p>
        </p:txBody>
      </p:sp>
      <p:cxnSp>
        <p:nvCxnSpPr>
          <p:cNvPr id="34" name="Straight Arrow Connector 33"/>
          <p:cNvCxnSpPr/>
          <p:nvPr/>
        </p:nvCxnSpPr>
        <p:spPr bwMode="auto">
          <a:xfrm rot="10800000" flipV="1">
            <a:off x="5305425" y="4940795"/>
            <a:ext cx="1143002" cy="149225"/>
          </a:xfrm>
          <a:prstGeom prst="straightConnector1">
            <a:avLst/>
          </a:prstGeom>
          <a:noFill/>
          <a:ln w="34925" cap="rnd" cmpd="sng" algn="ctr">
            <a:solidFill>
              <a:srgbClr val="C00000"/>
            </a:solidFill>
            <a:prstDash val="sysDash"/>
            <a:round/>
            <a:headEnd type="oval" w="sm" len="sm"/>
            <a:tailEnd type="oval" w="sm" len="sm"/>
          </a:ln>
          <a:effectLst>
            <a:glow rad="63500">
              <a:schemeClr val="accent2">
                <a:satMod val="175000"/>
                <a:alpha val="40000"/>
              </a:schemeClr>
            </a:glow>
          </a:effectLst>
        </p:spPr>
      </p:cxnSp>
      <p:sp>
        <p:nvSpPr>
          <p:cNvPr id="35" name="Text Box 28"/>
          <p:cNvSpPr txBox="1">
            <a:spLocks noChangeArrowheads="1"/>
          </p:cNvSpPr>
          <p:nvPr/>
        </p:nvSpPr>
        <p:spPr bwMode="auto">
          <a:xfrm>
            <a:off x="5518638" y="6264311"/>
            <a:ext cx="2367717" cy="240066"/>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nSpc>
                <a:spcPct val="80000"/>
              </a:lnSpc>
              <a:defRPr/>
            </a:pPr>
            <a:endParaRPr lang="en-US" sz="1050" dirty="0" smtClean="0">
              <a:ln w="10160">
                <a:noFill/>
                <a:prstDash val="solid"/>
              </a:ln>
              <a:solidFill>
                <a:srgbClr val="000000"/>
              </a:solidFill>
              <a:effectLst>
                <a:outerShdw blurRad="419100" sx="101000" sy="101000" algn="ctr" rotWithShape="0">
                  <a:srgbClr val="FFFFFF"/>
                </a:outerShdw>
              </a:effectLst>
            </a:endParaRPr>
          </a:p>
        </p:txBody>
      </p:sp>
      <p:sp>
        <p:nvSpPr>
          <p:cNvPr id="36" name="Text Box 28"/>
          <p:cNvSpPr txBox="1">
            <a:spLocks noChangeArrowheads="1"/>
          </p:cNvSpPr>
          <p:nvPr/>
        </p:nvSpPr>
        <p:spPr bwMode="auto">
          <a:xfrm>
            <a:off x="5518638" y="6118721"/>
            <a:ext cx="990600" cy="240066"/>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nSpc>
                <a:spcPct val="80000"/>
              </a:lnSpc>
              <a:defRPr/>
            </a:pPr>
            <a:endParaRPr lang="en-US" sz="1050" dirty="0" smtClean="0">
              <a:ln w="10160">
                <a:noFill/>
                <a:prstDash val="solid"/>
              </a:ln>
              <a:solidFill>
                <a:srgbClr val="000000"/>
              </a:solidFill>
              <a:effectLst>
                <a:outerShdw blurRad="419100" sx="101000" sy="101000" algn="ctr" rotWithShape="0">
                  <a:srgbClr val="FFFFFF"/>
                </a:outerShdw>
              </a:effectLst>
            </a:endParaRPr>
          </a:p>
        </p:txBody>
      </p:sp>
      <p:sp>
        <p:nvSpPr>
          <p:cNvPr id="37" name="Text Box 28"/>
          <p:cNvSpPr txBox="1">
            <a:spLocks noChangeArrowheads="1"/>
          </p:cNvSpPr>
          <p:nvPr/>
        </p:nvSpPr>
        <p:spPr bwMode="auto">
          <a:xfrm>
            <a:off x="7154219" y="3070721"/>
            <a:ext cx="1113481" cy="295466"/>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500" dirty="0" smtClean="0">
                <a:ln w="10160">
                  <a:noFill/>
                  <a:prstDash val="solid"/>
                </a:ln>
                <a:solidFill>
                  <a:srgbClr val="000000"/>
                </a:solidFill>
                <a:effectLst>
                  <a:outerShdw blurRad="419100" sx="101000" sy="101000" algn="ctr" rotWithShape="0">
                    <a:srgbClr val="FFFFFF"/>
                  </a:outerShdw>
                </a:effectLst>
                <a:latin typeface="Segoe UI Semibold" pitchFamily="34" charset="0"/>
              </a:rPr>
              <a:t>Intranet</a:t>
            </a:r>
          </a:p>
        </p:txBody>
      </p:sp>
      <p:sp>
        <p:nvSpPr>
          <p:cNvPr id="38" name="Rounded Rectangle 37"/>
          <p:cNvSpPr/>
          <p:nvPr/>
        </p:nvSpPr>
        <p:spPr bwMode="auto">
          <a:xfrm>
            <a:off x="6438900" y="3375521"/>
            <a:ext cx="2562863" cy="3048000"/>
          </a:xfrm>
          <a:prstGeom prst="roundRect">
            <a:avLst>
              <a:gd name="adj" fmla="val 50000"/>
            </a:avLst>
          </a:prstGeom>
          <a:gradFill flip="none" rotWithShape="1">
            <a:gsLst>
              <a:gs pos="0">
                <a:schemeClr val="bg2">
                  <a:lumMod val="85000"/>
                  <a:lumOff val="15000"/>
                  <a:alpha val="0"/>
                </a:schemeClr>
              </a:gs>
              <a:gs pos="100000">
                <a:srgbClr val="000000">
                  <a:alpha val="47000"/>
                </a:srgbClr>
              </a:gs>
            </a:gsLst>
            <a:path path="circle">
              <a:fillToRect l="50000" t="50000" r="50000" b="50000"/>
            </a:path>
            <a:tileRect/>
          </a:gradFill>
          <a:ln>
            <a:noFill/>
            <a:headEnd type="none" w="med" len="med"/>
            <a:tailEnd type="none" w="med" len="med"/>
          </a:ln>
          <a:effectLst>
            <a:glow rad="63500">
              <a:srgbClr val="000000">
                <a:alpha val="7843"/>
              </a:srgbClr>
            </a:glow>
          </a:effectLst>
          <a:scene3d>
            <a:camera prst="orthographicFront"/>
            <a:lightRig rig="balanced" dir="t"/>
          </a:scene3d>
          <a:sp3d contourW="19050">
            <a:bevelT w="101600" h="63500" prst="angle"/>
            <a:contourClr>
              <a:srgbClr val="3686BC"/>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cxnSp>
        <p:nvCxnSpPr>
          <p:cNvPr id="39" name="Straight Arrow Connector 38"/>
          <p:cNvCxnSpPr/>
          <p:nvPr/>
        </p:nvCxnSpPr>
        <p:spPr bwMode="auto">
          <a:xfrm rot="10800000" flipV="1">
            <a:off x="6448427" y="4937620"/>
            <a:ext cx="742948" cy="3175"/>
          </a:xfrm>
          <a:prstGeom prst="straightConnector1">
            <a:avLst/>
          </a:prstGeom>
          <a:noFill/>
          <a:ln w="34925" cap="rnd" cmpd="sng" algn="ctr">
            <a:solidFill>
              <a:srgbClr val="FFFFFF"/>
            </a:solidFill>
            <a:prstDash val="sysDash"/>
            <a:round/>
            <a:headEnd type="oval" w="sm" len="sm"/>
            <a:tailEnd type="oval" w="sm" len="sm"/>
          </a:ln>
          <a:effectLst>
            <a:glow rad="63500">
              <a:schemeClr val="accent2">
                <a:satMod val="175000"/>
                <a:alpha val="40000"/>
              </a:schemeClr>
            </a:glow>
          </a:effectLst>
        </p:spPr>
      </p:cxnSp>
      <p:cxnSp>
        <p:nvCxnSpPr>
          <p:cNvPr id="40" name="Straight Arrow Connector 39"/>
          <p:cNvCxnSpPr/>
          <p:nvPr/>
        </p:nvCxnSpPr>
        <p:spPr bwMode="auto">
          <a:xfrm rot="10800000">
            <a:off x="6448427" y="4943974"/>
            <a:ext cx="1481136" cy="1108073"/>
          </a:xfrm>
          <a:prstGeom prst="straightConnector1">
            <a:avLst/>
          </a:prstGeom>
          <a:noFill/>
          <a:ln w="34925" cap="rnd" cmpd="sng" algn="ctr">
            <a:solidFill>
              <a:srgbClr val="C00000"/>
            </a:solidFill>
            <a:prstDash val="sysDash"/>
            <a:round/>
            <a:headEnd type="oval" w="sm" len="sm"/>
            <a:tailEnd type="oval" w="sm" len="sm"/>
          </a:ln>
          <a:effectLst>
            <a:glow rad="63500">
              <a:schemeClr val="accent2">
                <a:satMod val="175000"/>
                <a:alpha val="40000"/>
              </a:schemeClr>
            </a:glow>
          </a:effectLst>
        </p:spPr>
      </p:cxnSp>
      <p:cxnSp>
        <p:nvCxnSpPr>
          <p:cNvPr id="42" name="Straight Arrow Connector 41"/>
          <p:cNvCxnSpPr/>
          <p:nvPr/>
        </p:nvCxnSpPr>
        <p:spPr bwMode="auto">
          <a:xfrm rot="10800000" flipV="1">
            <a:off x="7200902" y="4937620"/>
            <a:ext cx="609598" cy="9525"/>
          </a:xfrm>
          <a:prstGeom prst="straightConnector1">
            <a:avLst/>
          </a:prstGeom>
          <a:noFill/>
          <a:ln w="34925" cap="rnd" cmpd="sng" algn="ctr">
            <a:solidFill>
              <a:schemeClr val="accent3">
                <a:lumMod val="75000"/>
              </a:schemeClr>
            </a:solidFill>
            <a:prstDash val="sysDash"/>
            <a:round/>
            <a:headEnd type="oval" w="sm" len="sm"/>
            <a:tailEnd type="oval" w="sm" len="sm"/>
          </a:ln>
          <a:effectLst>
            <a:glow rad="63500">
              <a:schemeClr val="accent2">
                <a:satMod val="175000"/>
                <a:alpha val="40000"/>
              </a:schemeClr>
            </a:glow>
          </a:effectLst>
        </p:spPr>
      </p:cxnSp>
      <p:pic>
        <p:nvPicPr>
          <p:cNvPr id="43" name="Picture 3" descr="C:\Users\Public\Documents\DVD Art\Artwork_Imagery\Icons - Illustrations\_ eHOME ICONS\application servers computer.png"/>
          <p:cNvPicPr>
            <a:picLocks noChangeAspect="1" noChangeArrowheads="1"/>
          </p:cNvPicPr>
          <p:nvPr/>
        </p:nvPicPr>
        <p:blipFill>
          <a:blip r:embed="rId3" cstate="screen"/>
          <a:srcRect/>
          <a:stretch>
            <a:fillRect/>
          </a:stretch>
        </p:blipFill>
        <p:spPr bwMode="auto">
          <a:xfrm>
            <a:off x="7700962" y="4704259"/>
            <a:ext cx="419100" cy="590550"/>
          </a:xfrm>
          <a:prstGeom prst="rect">
            <a:avLst/>
          </a:prstGeom>
          <a:noFill/>
        </p:spPr>
      </p:pic>
      <p:cxnSp>
        <p:nvCxnSpPr>
          <p:cNvPr id="44" name="Straight Arrow Connector 43"/>
          <p:cNvCxnSpPr/>
          <p:nvPr/>
        </p:nvCxnSpPr>
        <p:spPr bwMode="auto">
          <a:xfrm rot="10800000">
            <a:off x="5181601" y="4670921"/>
            <a:ext cx="1260477" cy="273054"/>
          </a:xfrm>
          <a:prstGeom prst="straightConnector1">
            <a:avLst/>
          </a:prstGeom>
          <a:noFill/>
          <a:ln w="34925" cap="rnd" cmpd="sng" algn="ctr">
            <a:solidFill>
              <a:srgbClr val="FFFFFF"/>
            </a:solidFill>
            <a:prstDash val="sysDash"/>
            <a:round/>
            <a:headEnd type="oval" w="sm" len="sm"/>
            <a:tailEnd type="oval" w="sm" len="sm"/>
          </a:ln>
          <a:effectLst>
            <a:glow rad="63500">
              <a:schemeClr val="accent2">
                <a:satMod val="175000"/>
                <a:alpha val="40000"/>
              </a:schemeClr>
            </a:glow>
          </a:effectLst>
        </p:spPr>
      </p:cxnSp>
      <p:pic>
        <p:nvPicPr>
          <p:cNvPr id="45" name="Picture 2" descr="C:\Users\Public\Documents\DVD Art\Artwork_Imagery\Icons - Illustrations\_ eHOME ICONS\laptop notebook pc mobility.png"/>
          <p:cNvPicPr>
            <a:picLocks noChangeAspect="1" noChangeArrowheads="1"/>
          </p:cNvPicPr>
          <p:nvPr/>
        </p:nvPicPr>
        <p:blipFill>
          <a:blip r:embed="rId4" cstate="screen"/>
          <a:srcRect/>
          <a:stretch>
            <a:fillRect/>
          </a:stretch>
        </p:blipFill>
        <p:spPr bwMode="auto">
          <a:xfrm>
            <a:off x="4838700" y="4594721"/>
            <a:ext cx="813435" cy="632460"/>
          </a:xfrm>
          <a:prstGeom prst="rect">
            <a:avLst/>
          </a:prstGeom>
          <a:noFill/>
        </p:spPr>
      </p:pic>
      <p:cxnSp>
        <p:nvCxnSpPr>
          <p:cNvPr id="46" name="Straight Arrow Connector 45"/>
          <p:cNvCxnSpPr/>
          <p:nvPr/>
        </p:nvCxnSpPr>
        <p:spPr bwMode="auto">
          <a:xfrm rot="10800000" flipV="1">
            <a:off x="6448428" y="3832720"/>
            <a:ext cx="1438273" cy="1108073"/>
          </a:xfrm>
          <a:prstGeom prst="straightConnector1">
            <a:avLst/>
          </a:prstGeom>
          <a:noFill/>
          <a:ln w="34925" cap="rnd" cmpd="sng" algn="ctr">
            <a:solidFill>
              <a:srgbClr val="FFFFFF"/>
            </a:solidFill>
            <a:prstDash val="sysDash"/>
            <a:round/>
            <a:headEnd type="oval" w="sm" len="sm"/>
            <a:tailEnd type="oval" w="sm" len="sm"/>
          </a:ln>
          <a:effectLst>
            <a:glow rad="63500">
              <a:schemeClr val="accent2">
                <a:satMod val="175000"/>
                <a:alpha val="40000"/>
              </a:schemeClr>
            </a:glow>
          </a:effectLst>
        </p:spPr>
      </p:cxnSp>
      <p:pic>
        <p:nvPicPr>
          <p:cNvPr id="47" name="Picture 3" descr="C:\Users\Public\Documents\DVD Art\Artwork_Imagery\Icons - Illustrations\_ eHOME ICONS\application servers computer.png"/>
          <p:cNvPicPr>
            <a:picLocks noChangeAspect="1" noChangeArrowheads="1"/>
          </p:cNvPicPr>
          <p:nvPr/>
        </p:nvPicPr>
        <p:blipFill>
          <a:blip r:embed="rId3" cstate="screen"/>
          <a:srcRect/>
          <a:stretch>
            <a:fillRect/>
          </a:stretch>
        </p:blipFill>
        <p:spPr bwMode="auto">
          <a:xfrm>
            <a:off x="7700962" y="3527921"/>
            <a:ext cx="419100" cy="590550"/>
          </a:xfrm>
          <a:prstGeom prst="rect">
            <a:avLst/>
          </a:prstGeom>
          <a:noFill/>
        </p:spPr>
      </p:pic>
      <p:pic>
        <p:nvPicPr>
          <p:cNvPr id="48" name="Picture 3" descr="C:\Users\Public\Documents\DVD Art\Artwork_Imagery\Icons - Illustrations\_ eHOME ICONS\application servers computer.png"/>
          <p:cNvPicPr>
            <a:picLocks noChangeAspect="1" noChangeArrowheads="1"/>
          </p:cNvPicPr>
          <p:nvPr/>
        </p:nvPicPr>
        <p:blipFill>
          <a:blip r:embed="rId3" cstate="screen"/>
          <a:srcRect/>
          <a:stretch>
            <a:fillRect/>
          </a:stretch>
        </p:blipFill>
        <p:spPr bwMode="auto">
          <a:xfrm>
            <a:off x="7700962" y="5737721"/>
            <a:ext cx="419100" cy="590550"/>
          </a:xfrm>
          <a:prstGeom prst="rect">
            <a:avLst/>
          </a:prstGeom>
          <a:noFill/>
        </p:spPr>
      </p:pic>
      <p:sp>
        <p:nvSpPr>
          <p:cNvPr id="49" name="Text Box 28"/>
          <p:cNvSpPr txBox="1">
            <a:spLocks noChangeArrowheads="1"/>
          </p:cNvSpPr>
          <p:nvPr/>
        </p:nvSpPr>
        <p:spPr bwMode="auto">
          <a:xfrm>
            <a:off x="4762500" y="3070721"/>
            <a:ext cx="1113481" cy="295466"/>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500" dirty="0" smtClean="0">
                <a:ln w="10160">
                  <a:noFill/>
                  <a:prstDash val="solid"/>
                </a:ln>
                <a:solidFill>
                  <a:srgbClr val="000000"/>
                </a:solidFill>
                <a:effectLst>
                  <a:outerShdw blurRad="419100" sx="101000" sy="101000" algn="ctr" rotWithShape="0">
                    <a:srgbClr val="FFFFFF"/>
                  </a:outerShdw>
                </a:effectLst>
                <a:latin typeface="Segoe UI Semibold" pitchFamily="34" charset="0"/>
              </a:rPr>
              <a:t>Internet</a:t>
            </a:r>
          </a:p>
        </p:txBody>
      </p:sp>
      <p:pic>
        <p:nvPicPr>
          <p:cNvPr id="50" name="Picture 4" descr="C:\Users\Public\Documents\DVD Art\Artwork_Imagery\Icons - Illustrations\_XML ICONS\router logical.png"/>
          <p:cNvPicPr>
            <a:picLocks noChangeAspect="1" noChangeArrowheads="1"/>
          </p:cNvPicPr>
          <p:nvPr/>
        </p:nvPicPr>
        <p:blipFill>
          <a:blip r:embed="rId5" cstate="screen"/>
          <a:srcRect/>
          <a:stretch>
            <a:fillRect/>
          </a:stretch>
        </p:blipFill>
        <p:spPr bwMode="auto">
          <a:xfrm>
            <a:off x="6972300" y="4823321"/>
            <a:ext cx="385191" cy="285750"/>
          </a:xfrm>
          <a:prstGeom prst="rect">
            <a:avLst/>
          </a:prstGeom>
          <a:noFill/>
        </p:spPr>
      </p:pic>
      <p:sp>
        <p:nvSpPr>
          <p:cNvPr id="52" name="Text Box 28"/>
          <p:cNvSpPr txBox="1">
            <a:spLocks noChangeArrowheads="1"/>
          </p:cNvSpPr>
          <p:nvPr/>
        </p:nvSpPr>
        <p:spPr bwMode="auto">
          <a:xfrm>
            <a:off x="6905625" y="4943455"/>
            <a:ext cx="533400" cy="184666"/>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600" dirty="0" smtClean="0">
                <a:ln w="10160">
                  <a:noFill/>
                  <a:prstDash val="solid"/>
                </a:ln>
                <a:solidFill>
                  <a:srgbClr val="000000"/>
                </a:solidFill>
                <a:effectLst>
                  <a:outerShdw blurRad="419100" sx="101000" sy="101000" algn="ctr" rotWithShape="0">
                    <a:srgbClr val="FFFFFF"/>
                  </a:outerShdw>
                </a:effectLst>
                <a:latin typeface="Segoe UI Semibold" pitchFamily="34" charset="0"/>
              </a:rPr>
              <a:t>NAT-PT</a:t>
            </a:r>
          </a:p>
        </p:txBody>
      </p:sp>
      <p:cxnSp>
        <p:nvCxnSpPr>
          <p:cNvPr id="53" name="Straight Arrow Connector 52"/>
          <p:cNvCxnSpPr/>
          <p:nvPr/>
        </p:nvCxnSpPr>
        <p:spPr bwMode="auto">
          <a:xfrm rot="10800000">
            <a:off x="4886325" y="6066334"/>
            <a:ext cx="457200" cy="1588"/>
          </a:xfrm>
          <a:prstGeom prst="straightConnector1">
            <a:avLst/>
          </a:prstGeom>
          <a:noFill/>
          <a:ln w="34925" cap="rnd" cmpd="sng" algn="ctr">
            <a:solidFill>
              <a:srgbClr val="FFFFFF"/>
            </a:solidFill>
            <a:prstDash val="sysDash"/>
            <a:round/>
            <a:headEnd type="oval" w="sm" len="sm"/>
            <a:tailEnd type="oval" w="sm" len="sm"/>
          </a:ln>
          <a:effectLst>
            <a:glow rad="63500">
              <a:schemeClr val="accent2">
                <a:satMod val="175000"/>
                <a:alpha val="40000"/>
              </a:schemeClr>
            </a:glow>
          </a:effectLst>
        </p:spPr>
      </p:cxnSp>
      <p:cxnSp>
        <p:nvCxnSpPr>
          <p:cNvPr id="54" name="Straight Arrow Connector 53"/>
          <p:cNvCxnSpPr/>
          <p:nvPr/>
        </p:nvCxnSpPr>
        <p:spPr bwMode="auto">
          <a:xfrm rot="10800000">
            <a:off x="4876800" y="6280646"/>
            <a:ext cx="457200" cy="3175"/>
          </a:xfrm>
          <a:prstGeom prst="straightConnector1">
            <a:avLst/>
          </a:prstGeom>
          <a:noFill/>
          <a:ln w="34925" cap="rnd" cmpd="sng" algn="ctr">
            <a:solidFill>
              <a:srgbClr val="C00000"/>
            </a:solidFill>
            <a:prstDash val="sysDash"/>
            <a:round/>
            <a:headEnd type="oval" w="sm" len="sm"/>
            <a:tailEnd type="oval" w="sm" len="sm"/>
          </a:ln>
          <a:effectLst>
            <a:glow rad="63500">
              <a:schemeClr val="accent2">
                <a:satMod val="175000"/>
                <a:alpha val="40000"/>
              </a:schemeClr>
            </a:glow>
          </a:effectLst>
        </p:spPr>
      </p:cxnSp>
      <p:cxnSp>
        <p:nvCxnSpPr>
          <p:cNvPr id="59" name="Straight Arrow Connector 58"/>
          <p:cNvCxnSpPr/>
          <p:nvPr/>
        </p:nvCxnSpPr>
        <p:spPr bwMode="auto">
          <a:xfrm rot="10800000">
            <a:off x="4891088" y="6493369"/>
            <a:ext cx="457200" cy="1588"/>
          </a:xfrm>
          <a:prstGeom prst="straightConnector1">
            <a:avLst/>
          </a:prstGeom>
          <a:noFill/>
          <a:ln w="34925" cap="rnd" cmpd="sng" algn="ctr">
            <a:solidFill>
              <a:schemeClr val="accent3">
                <a:lumMod val="75000"/>
              </a:schemeClr>
            </a:solidFill>
            <a:prstDash val="sysDash"/>
            <a:round/>
            <a:headEnd type="oval" w="sm" len="sm"/>
            <a:tailEnd type="oval" w="sm" len="sm"/>
          </a:ln>
          <a:effectLst>
            <a:glow rad="63500">
              <a:schemeClr val="accent2">
                <a:satMod val="175000"/>
                <a:alpha val="40000"/>
              </a:schemeClr>
            </a:glow>
          </a:effectLst>
        </p:spPr>
      </p:cxnSp>
      <p:graphicFrame>
        <p:nvGraphicFramePr>
          <p:cNvPr id="62" name="Table 61"/>
          <p:cNvGraphicFramePr>
            <a:graphicFrameLocks noGrp="1"/>
          </p:cNvGraphicFramePr>
          <p:nvPr/>
        </p:nvGraphicFramePr>
        <p:xfrm>
          <a:off x="5372100" y="5966321"/>
          <a:ext cx="1676400" cy="648084"/>
        </p:xfrm>
        <a:graphic>
          <a:graphicData uri="http://schemas.openxmlformats.org/drawingml/2006/table">
            <a:tbl>
              <a:tblPr firstRow="1" bandRow="1">
                <a:tableStyleId>{2D5ABB26-0587-4C30-8999-92F81FD0307C}</a:tableStyleId>
              </a:tblPr>
              <a:tblGrid>
                <a:gridCol w="1676400"/>
              </a:tblGrid>
              <a:tr h="19411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800" dirty="0" smtClean="0">
                          <a:ln w="10160">
                            <a:noFill/>
                            <a:prstDash val="solid"/>
                          </a:ln>
                          <a:solidFill>
                            <a:schemeClr val="bg1"/>
                          </a:solidFill>
                          <a:effectLst>
                            <a:outerShdw blurRad="419100" sx="101000" sy="101000" algn="ctr" rotWithShape="0">
                              <a:srgbClr val="FFFFFF"/>
                            </a:outerShdw>
                          </a:effectLst>
                        </a:rPr>
                        <a:t>Native IPv6</a:t>
                      </a:r>
                    </a:p>
                  </a:txBody>
                  <a:tcPr/>
                </a:tc>
              </a:tr>
              <a:tr h="19411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800" dirty="0" smtClean="0">
                          <a:ln w="10160">
                            <a:noFill/>
                            <a:prstDash val="solid"/>
                          </a:ln>
                          <a:solidFill>
                            <a:schemeClr val="bg1"/>
                          </a:solidFill>
                          <a:effectLst>
                            <a:outerShdw blurRad="419100" sx="101000" sy="101000" algn="ctr" rotWithShape="0">
                              <a:srgbClr val="FFFFFF"/>
                            </a:outerShdw>
                          </a:effectLst>
                        </a:rPr>
                        <a:t>IPv6 Translation Technologies</a:t>
                      </a:r>
                      <a:endParaRPr lang="en-US" dirty="0">
                        <a:solidFill>
                          <a:schemeClr val="bg1"/>
                        </a:solidFill>
                      </a:endParaRPr>
                    </a:p>
                  </a:txBody>
                  <a:tcPr/>
                </a:tc>
              </a:tr>
              <a:tr h="221364">
                <a:tc>
                  <a:txBody>
                    <a:bodyPr/>
                    <a:lstStyle/>
                    <a:p>
                      <a:r>
                        <a:rPr lang="en-US" sz="800" kern="1200" dirty="0" smtClean="0">
                          <a:ln w="10160">
                            <a:noFill/>
                            <a:prstDash val="solid"/>
                          </a:ln>
                          <a:solidFill>
                            <a:schemeClr val="bg1"/>
                          </a:solidFill>
                          <a:effectLst>
                            <a:outerShdw blurRad="419100" sx="101000" sy="101000" algn="ctr" rotWithShape="0">
                              <a:srgbClr val="FFFFFF"/>
                            </a:outerShdw>
                          </a:effectLst>
                        </a:rPr>
                        <a:t>IPv4</a:t>
                      </a:r>
                      <a:endParaRPr lang="en-US" sz="800" kern="1200" dirty="0" smtClean="0">
                        <a:ln w="10160">
                          <a:noFill/>
                          <a:prstDash val="solid"/>
                        </a:ln>
                        <a:solidFill>
                          <a:schemeClr val="bg1"/>
                        </a:solidFill>
                        <a:effectLst>
                          <a:outerShdw blurRad="419100" sx="101000" sy="101000" algn="ctr" rotWithShape="0">
                            <a:srgbClr val="FFFFFF"/>
                          </a:outerShdw>
                        </a:effectLst>
                        <a:latin typeface="+mn-lt"/>
                        <a:ea typeface="+mn-ea"/>
                        <a:cs typeface="+mn-cs"/>
                      </a:endParaRPr>
                    </a:p>
                  </a:txBody>
                  <a:tcPr/>
                </a:tc>
              </a:tr>
            </a:tbl>
          </a:graphicData>
        </a:graphic>
      </p:graphicFrame>
    </p:spTree>
    <p:extLst>
      <p:ext uri="{BB962C8B-B14F-4D97-AF65-F5344CB8AC3E}">
        <p14:creationId xmlns:p14="http://schemas.microsoft.com/office/powerpoint/2007/7/12/main" xmlns="" val="39309619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fade">
                                      <p:cBhvr>
                                        <p:cTn id="7" dur="2000"/>
                                        <p:tgtEl>
                                          <p:spTgt spid="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
                                            <p:txEl>
                                              <p:pRg st="1" end="1"/>
                                            </p:txEl>
                                          </p:spTgt>
                                        </p:tgtEl>
                                        <p:attrNameLst>
                                          <p:attrName>style.visibility</p:attrName>
                                        </p:attrNameLst>
                                      </p:cBhvr>
                                      <p:to>
                                        <p:strVal val="visible"/>
                                      </p:to>
                                    </p:set>
                                    <p:animEffect transition="in" filter="fade">
                                      <p:cBhvr>
                                        <p:cTn id="12" dur="2000"/>
                                        <p:tgtEl>
                                          <p:spTgt spid="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
                                            <p:txEl>
                                              <p:pRg st="2" end="2"/>
                                            </p:txEl>
                                          </p:spTgt>
                                        </p:tgtEl>
                                        <p:attrNameLst>
                                          <p:attrName>style.visibility</p:attrName>
                                        </p:attrNameLst>
                                      </p:cBhvr>
                                      <p:to>
                                        <p:strVal val="visible"/>
                                      </p:to>
                                    </p:set>
                                    <p:animEffect transition="in" filter="fade">
                                      <p:cBhvr>
                                        <p:cTn id="17" dur="2000"/>
                                        <p:tgtEl>
                                          <p:spTgt spid="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smtClean="0"/>
              <a:t>Data Protection: IPsec	</a:t>
            </a:r>
            <a:endParaRPr lang="en-US" sz="5000" dirty="0"/>
          </a:p>
        </p:txBody>
      </p:sp>
      <p:sp>
        <p:nvSpPr>
          <p:cNvPr id="21" name="Text Placeholder 20"/>
          <p:cNvSpPr>
            <a:spLocks noGrp="1"/>
          </p:cNvSpPr>
          <p:nvPr>
            <p:ph type="body" sz="quarter" idx="10"/>
          </p:nvPr>
        </p:nvSpPr>
        <p:spPr>
          <a:xfrm>
            <a:off x="381000" y="1066800"/>
            <a:ext cx="8382000" cy="664797"/>
          </a:xfrm>
        </p:spPr>
        <p:txBody>
          <a:bodyPr/>
          <a:lstStyle/>
          <a:p>
            <a:pPr marL="0" indent="0">
              <a:buNone/>
            </a:pPr>
            <a:r>
              <a:rPr lang="en-US" sz="2400" dirty="0" smtClean="0"/>
              <a:t>IPsec tightly integrates with IPv6, allowing rules engine to determine when and how traffic should be protected</a:t>
            </a:r>
            <a:endParaRPr lang="en-US" sz="2400" dirty="0"/>
          </a:p>
        </p:txBody>
      </p:sp>
      <p:sp>
        <p:nvSpPr>
          <p:cNvPr id="30" name="Text Box 25"/>
          <p:cNvSpPr txBox="1">
            <a:spLocks noChangeArrowheads="1"/>
          </p:cNvSpPr>
          <p:nvPr/>
        </p:nvSpPr>
        <p:spPr bwMode="auto">
          <a:xfrm>
            <a:off x="6723529" y="5258801"/>
            <a:ext cx="1887071" cy="684799"/>
          </a:xfrm>
          <a:prstGeom prst="rect">
            <a:avLst/>
          </a:prstGeom>
          <a:noFill/>
          <a:ln w="9525" algn="ctr">
            <a:noFill/>
            <a:miter lim="800000"/>
            <a:headEnd/>
            <a:tailEnd/>
          </a:ln>
        </p:spPr>
        <p:txBody>
          <a:bodyPr vert="horz" wrap="square" lIns="91436" tIns="45718" rIns="91436" bIns="45718" numCol="1" anchor="t" anchorCtr="0" compatLnSpc="1">
            <a:prstTxWarp prst="textNoShape">
              <a:avLst/>
            </a:prstTxWarp>
            <a:spAutoFit/>
          </a:bodyPr>
          <a:lstStyle/>
          <a:p>
            <a:pPr marL="206367" indent="-206367">
              <a:lnSpc>
                <a:spcPct val="90000"/>
              </a:lnSpc>
              <a:spcBef>
                <a:spcPts val="300"/>
              </a:spcBef>
              <a:buClr>
                <a:schemeClr val="accent3"/>
              </a:buClr>
              <a:buSzPct val="75000"/>
              <a:buFont typeface="Wingdings 3" pitchFamily="18" charset="2"/>
              <a:buChar char=""/>
            </a:pPr>
            <a:r>
              <a:rPr lang="en-US" sz="2000" dirty="0" smtClean="0">
                <a:solidFill>
                  <a:srgbClr val="FFFFFF"/>
                </a:solidFill>
                <a:effectLst>
                  <a:outerShdw blurRad="38100" dist="38100" dir="2700000" algn="tl">
                    <a:srgbClr val="000000">
                      <a:alpha val="43137"/>
                    </a:srgbClr>
                  </a:outerShdw>
                </a:effectLst>
              </a:rPr>
              <a:t>End to edge </a:t>
            </a:r>
          </a:p>
          <a:p>
            <a:pPr marL="206367" indent="-206367">
              <a:lnSpc>
                <a:spcPct val="90000"/>
              </a:lnSpc>
              <a:spcBef>
                <a:spcPts val="300"/>
              </a:spcBef>
              <a:buClr>
                <a:schemeClr val="accent3"/>
              </a:buClr>
              <a:buSzPct val="75000"/>
              <a:buFont typeface="Wingdings 3" pitchFamily="18" charset="2"/>
              <a:buChar char=""/>
            </a:pPr>
            <a:r>
              <a:rPr lang="en-US" sz="2000" dirty="0" smtClean="0">
                <a:solidFill>
                  <a:srgbClr val="FFFFFF"/>
                </a:solidFill>
                <a:effectLst>
                  <a:outerShdw blurRad="38100" dist="38100" dir="2700000" algn="tl">
                    <a:srgbClr val="000000">
                      <a:alpha val="43137"/>
                    </a:srgbClr>
                  </a:outerShdw>
                </a:effectLst>
              </a:rPr>
              <a:t>End to end</a:t>
            </a:r>
          </a:p>
        </p:txBody>
      </p:sp>
      <p:sp>
        <p:nvSpPr>
          <p:cNvPr id="31" name="Text Box 28"/>
          <p:cNvSpPr txBox="1">
            <a:spLocks noChangeArrowheads="1"/>
          </p:cNvSpPr>
          <p:nvPr/>
        </p:nvSpPr>
        <p:spPr bwMode="auto">
          <a:xfrm>
            <a:off x="304800" y="5258801"/>
            <a:ext cx="1887071" cy="684799"/>
          </a:xfrm>
          <a:prstGeom prst="rect">
            <a:avLst/>
          </a:prstGeom>
          <a:noFill/>
          <a:ln w="9525" algn="ctr">
            <a:noFill/>
            <a:miter lim="800000"/>
            <a:headEnd/>
            <a:tailEnd/>
          </a:ln>
        </p:spPr>
        <p:txBody>
          <a:bodyPr vert="horz" wrap="square" lIns="91436" tIns="45718" rIns="91436" bIns="45718" numCol="1" anchor="t" anchorCtr="0" compatLnSpc="1">
            <a:prstTxWarp prst="textNoShape">
              <a:avLst/>
            </a:prstTxWarp>
            <a:spAutoFit/>
          </a:bodyPr>
          <a:lstStyle/>
          <a:p>
            <a:pPr marL="206367" indent="-206367">
              <a:lnSpc>
                <a:spcPct val="90000"/>
              </a:lnSpc>
              <a:spcBef>
                <a:spcPts val="300"/>
              </a:spcBef>
              <a:buClr>
                <a:schemeClr val="accent6"/>
              </a:buClr>
              <a:buSzPct val="75000"/>
              <a:buFont typeface="Wingdings 3" pitchFamily="18" charset="2"/>
              <a:buChar char=""/>
            </a:pPr>
            <a:r>
              <a:rPr lang="en-US" sz="2000" dirty="0" smtClean="0">
                <a:solidFill>
                  <a:srgbClr val="FFFFFF"/>
                </a:solidFill>
                <a:effectLst>
                  <a:outerShdw blurRad="38100" dist="38100" dir="2700000" algn="tl">
                    <a:srgbClr val="000000">
                      <a:alpha val="43137"/>
                    </a:srgbClr>
                  </a:outerShdw>
                </a:effectLst>
              </a:rPr>
              <a:t>End to edge</a:t>
            </a:r>
          </a:p>
          <a:p>
            <a:pPr marL="206367" indent="-206367">
              <a:lnSpc>
                <a:spcPct val="90000"/>
              </a:lnSpc>
              <a:spcBef>
                <a:spcPts val="300"/>
              </a:spcBef>
              <a:buClr>
                <a:schemeClr val="accent6"/>
              </a:buClr>
              <a:buSzPct val="75000"/>
              <a:buFont typeface="Wingdings 3" pitchFamily="18" charset="2"/>
              <a:buChar char=""/>
            </a:pPr>
            <a:r>
              <a:rPr lang="en-US" sz="2000" dirty="0" smtClean="0">
                <a:solidFill>
                  <a:srgbClr val="FFFFFF"/>
                </a:solidFill>
                <a:effectLst>
                  <a:outerShdw blurRad="38100" dist="38100" dir="2700000" algn="tl">
                    <a:srgbClr val="000000">
                      <a:alpha val="43137"/>
                    </a:srgbClr>
                  </a:outerShdw>
                </a:effectLst>
              </a:rPr>
              <a:t>End to end</a:t>
            </a:r>
            <a:endParaRPr lang="en-US" sz="2000" dirty="0">
              <a:solidFill>
                <a:srgbClr val="FFFFFF"/>
              </a:solidFill>
              <a:effectLst>
                <a:outerShdw blurRad="38100" dist="38100" dir="2700000" algn="tl">
                  <a:srgbClr val="000000">
                    <a:alpha val="43137"/>
                  </a:srgbClr>
                </a:outerShdw>
              </a:effectLst>
            </a:endParaRPr>
          </a:p>
        </p:txBody>
      </p:sp>
      <p:grpSp>
        <p:nvGrpSpPr>
          <p:cNvPr id="3" name="Group 34"/>
          <p:cNvGrpSpPr/>
          <p:nvPr/>
        </p:nvGrpSpPr>
        <p:grpSpPr>
          <a:xfrm>
            <a:off x="2333367" y="1896816"/>
            <a:ext cx="4210869" cy="5043491"/>
            <a:chOff x="3445498" y="1767442"/>
            <a:chExt cx="4018077" cy="4812577"/>
          </a:xfrm>
        </p:grpSpPr>
        <p:sp>
          <p:nvSpPr>
            <p:cNvPr id="34" name="Freeform 10"/>
            <p:cNvSpPr>
              <a:spLocks/>
            </p:cNvSpPr>
            <p:nvPr/>
          </p:nvSpPr>
          <p:spPr bwMode="auto">
            <a:xfrm rot="7200000">
              <a:off x="5082556" y="4198999"/>
              <a:ext cx="3525174" cy="1236865"/>
            </a:xfrm>
            <a:custGeom>
              <a:avLst/>
              <a:gdLst/>
              <a:ahLst/>
              <a:cxnLst>
                <a:cxn ang="0">
                  <a:pos x="410" y="960"/>
                </a:cxn>
                <a:cxn ang="0">
                  <a:pos x="498" y="866"/>
                </a:cxn>
                <a:cxn ang="0">
                  <a:pos x="595" y="781"/>
                </a:cxn>
                <a:cxn ang="0">
                  <a:pos x="699" y="703"/>
                </a:cxn>
                <a:cxn ang="0">
                  <a:pos x="809" y="634"/>
                </a:cxn>
                <a:cxn ang="0">
                  <a:pos x="925" y="574"/>
                </a:cxn>
                <a:cxn ang="0">
                  <a:pos x="1046" y="523"/>
                </a:cxn>
                <a:cxn ang="0">
                  <a:pos x="1172" y="484"/>
                </a:cxn>
                <a:cxn ang="0">
                  <a:pos x="1303" y="453"/>
                </a:cxn>
                <a:cxn ang="0">
                  <a:pos x="1437" y="432"/>
                </a:cxn>
                <a:cxn ang="0">
                  <a:pos x="1574" y="422"/>
                </a:cxn>
                <a:cxn ang="0">
                  <a:pos x="1667" y="422"/>
                </a:cxn>
                <a:cxn ang="0">
                  <a:pos x="1804" y="432"/>
                </a:cxn>
                <a:cxn ang="0">
                  <a:pos x="1937" y="453"/>
                </a:cxn>
                <a:cxn ang="0">
                  <a:pos x="2066" y="484"/>
                </a:cxn>
                <a:cxn ang="0">
                  <a:pos x="2192" y="525"/>
                </a:cxn>
                <a:cxn ang="0">
                  <a:pos x="2312" y="576"/>
                </a:cxn>
                <a:cxn ang="0">
                  <a:pos x="2428" y="636"/>
                </a:cxn>
                <a:cxn ang="0">
                  <a:pos x="2536" y="703"/>
                </a:cxn>
                <a:cxn ang="0">
                  <a:pos x="2640" y="781"/>
                </a:cxn>
                <a:cxn ang="0">
                  <a:pos x="2738" y="866"/>
                </a:cxn>
                <a:cxn ang="0">
                  <a:pos x="2828" y="957"/>
                </a:cxn>
                <a:cxn ang="0">
                  <a:pos x="2854" y="991"/>
                </a:cxn>
                <a:cxn ang="0">
                  <a:pos x="2755" y="1004"/>
                </a:cxn>
                <a:cxn ang="0">
                  <a:pos x="3232" y="533"/>
                </a:cxn>
                <a:cxn ang="0">
                  <a:pos x="3187" y="689"/>
                </a:cxn>
                <a:cxn ang="0">
                  <a:pos x="3140" y="677"/>
                </a:cxn>
                <a:cxn ang="0">
                  <a:pos x="3023" y="564"/>
                </a:cxn>
                <a:cxn ang="0">
                  <a:pos x="2898" y="460"/>
                </a:cxn>
                <a:cxn ang="0">
                  <a:pos x="2766" y="363"/>
                </a:cxn>
                <a:cxn ang="0">
                  <a:pos x="2629" y="277"/>
                </a:cxn>
                <a:cxn ang="0">
                  <a:pos x="2485" y="201"/>
                </a:cxn>
                <a:cxn ang="0">
                  <a:pos x="2334" y="135"/>
                </a:cxn>
                <a:cxn ang="0">
                  <a:pos x="2179" y="81"/>
                </a:cxn>
                <a:cxn ang="0">
                  <a:pos x="2016" y="41"/>
                </a:cxn>
                <a:cxn ang="0">
                  <a:pos x="1851" y="13"/>
                </a:cxn>
                <a:cxn ang="0">
                  <a:pos x="1679" y="2"/>
                </a:cxn>
                <a:cxn ang="0">
                  <a:pos x="1562" y="2"/>
                </a:cxn>
                <a:cxn ang="0">
                  <a:pos x="1389" y="13"/>
                </a:cxn>
                <a:cxn ang="0">
                  <a:pos x="1220" y="40"/>
                </a:cxn>
                <a:cxn ang="0">
                  <a:pos x="1058" y="78"/>
                </a:cxn>
                <a:cxn ang="0">
                  <a:pos x="900" y="130"/>
                </a:cxn>
                <a:cxn ang="0">
                  <a:pos x="747" y="195"/>
                </a:cxn>
                <a:cxn ang="0">
                  <a:pos x="601" y="271"/>
                </a:cxn>
                <a:cxn ang="0">
                  <a:pos x="463" y="358"/>
                </a:cxn>
                <a:cxn ang="0">
                  <a:pos x="333" y="456"/>
                </a:cxn>
                <a:cxn ang="0">
                  <a:pos x="210" y="563"/>
                </a:cxn>
                <a:cxn ang="0">
                  <a:pos x="95" y="680"/>
                </a:cxn>
                <a:cxn ang="0">
                  <a:pos x="57" y="711"/>
                </a:cxn>
                <a:cxn ang="0">
                  <a:pos x="0" y="528"/>
                </a:cxn>
                <a:cxn ang="0">
                  <a:pos x="576" y="1010"/>
                </a:cxn>
                <a:cxn ang="0">
                  <a:pos x="390" y="995"/>
                </a:cxn>
                <a:cxn ang="0">
                  <a:pos x="382" y="992"/>
                </a:cxn>
              </a:cxnLst>
              <a:rect l="0" t="0" r="r" b="b"/>
              <a:pathLst>
                <a:path w="3232" h="1134">
                  <a:moveTo>
                    <a:pt x="382" y="992"/>
                  </a:moveTo>
                  <a:lnTo>
                    <a:pt x="382" y="992"/>
                  </a:lnTo>
                  <a:lnTo>
                    <a:pt x="410" y="960"/>
                  </a:lnTo>
                  <a:lnTo>
                    <a:pt x="438" y="928"/>
                  </a:lnTo>
                  <a:lnTo>
                    <a:pt x="469" y="897"/>
                  </a:lnTo>
                  <a:lnTo>
                    <a:pt x="498" y="866"/>
                  </a:lnTo>
                  <a:lnTo>
                    <a:pt x="530" y="837"/>
                  </a:lnTo>
                  <a:lnTo>
                    <a:pt x="563" y="807"/>
                  </a:lnTo>
                  <a:lnTo>
                    <a:pt x="595" y="781"/>
                  </a:lnTo>
                  <a:lnTo>
                    <a:pt x="629" y="753"/>
                  </a:lnTo>
                  <a:lnTo>
                    <a:pt x="664" y="728"/>
                  </a:lnTo>
                  <a:lnTo>
                    <a:pt x="699" y="703"/>
                  </a:lnTo>
                  <a:lnTo>
                    <a:pt x="736" y="678"/>
                  </a:lnTo>
                  <a:lnTo>
                    <a:pt x="772" y="656"/>
                  </a:lnTo>
                  <a:lnTo>
                    <a:pt x="809" y="634"/>
                  </a:lnTo>
                  <a:lnTo>
                    <a:pt x="847" y="613"/>
                  </a:lnTo>
                  <a:lnTo>
                    <a:pt x="885" y="593"/>
                  </a:lnTo>
                  <a:lnTo>
                    <a:pt x="925" y="574"/>
                  </a:lnTo>
                  <a:lnTo>
                    <a:pt x="964" y="557"/>
                  </a:lnTo>
                  <a:lnTo>
                    <a:pt x="1005" y="539"/>
                  </a:lnTo>
                  <a:lnTo>
                    <a:pt x="1046" y="523"/>
                  </a:lnTo>
                  <a:lnTo>
                    <a:pt x="1087" y="508"/>
                  </a:lnTo>
                  <a:lnTo>
                    <a:pt x="1130" y="495"/>
                  </a:lnTo>
                  <a:lnTo>
                    <a:pt x="1172" y="484"/>
                  </a:lnTo>
                  <a:lnTo>
                    <a:pt x="1216" y="472"/>
                  </a:lnTo>
                  <a:lnTo>
                    <a:pt x="1259" y="462"/>
                  </a:lnTo>
                  <a:lnTo>
                    <a:pt x="1303" y="453"/>
                  </a:lnTo>
                  <a:lnTo>
                    <a:pt x="1347" y="444"/>
                  </a:lnTo>
                  <a:lnTo>
                    <a:pt x="1392" y="438"/>
                  </a:lnTo>
                  <a:lnTo>
                    <a:pt x="1437" y="432"/>
                  </a:lnTo>
                  <a:lnTo>
                    <a:pt x="1483" y="428"/>
                  </a:lnTo>
                  <a:lnTo>
                    <a:pt x="1528" y="425"/>
                  </a:lnTo>
                  <a:lnTo>
                    <a:pt x="1574" y="422"/>
                  </a:lnTo>
                  <a:lnTo>
                    <a:pt x="1621" y="422"/>
                  </a:lnTo>
                  <a:lnTo>
                    <a:pt x="1621" y="422"/>
                  </a:lnTo>
                  <a:lnTo>
                    <a:pt x="1667" y="422"/>
                  </a:lnTo>
                  <a:lnTo>
                    <a:pt x="1713" y="425"/>
                  </a:lnTo>
                  <a:lnTo>
                    <a:pt x="1758" y="428"/>
                  </a:lnTo>
                  <a:lnTo>
                    <a:pt x="1804" y="432"/>
                  </a:lnTo>
                  <a:lnTo>
                    <a:pt x="1848" y="438"/>
                  </a:lnTo>
                  <a:lnTo>
                    <a:pt x="1893" y="444"/>
                  </a:lnTo>
                  <a:lnTo>
                    <a:pt x="1937" y="453"/>
                  </a:lnTo>
                  <a:lnTo>
                    <a:pt x="1979" y="462"/>
                  </a:lnTo>
                  <a:lnTo>
                    <a:pt x="2023" y="472"/>
                  </a:lnTo>
                  <a:lnTo>
                    <a:pt x="2066" y="484"/>
                  </a:lnTo>
                  <a:lnTo>
                    <a:pt x="2108" y="497"/>
                  </a:lnTo>
                  <a:lnTo>
                    <a:pt x="2149" y="510"/>
                  </a:lnTo>
                  <a:lnTo>
                    <a:pt x="2192" y="525"/>
                  </a:lnTo>
                  <a:lnTo>
                    <a:pt x="2231" y="541"/>
                  </a:lnTo>
                  <a:lnTo>
                    <a:pt x="2273" y="557"/>
                  </a:lnTo>
                  <a:lnTo>
                    <a:pt x="2312" y="576"/>
                  </a:lnTo>
                  <a:lnTo>
                    <a:pt x="2350" y="595"/>
                  </a:lnTo>
                  <a:lnTo>
                    <a:pt x="2390" y="614"/>
                  </a:lnTo>
                  <a:lnTo>
                    <a:pt x="2428" y="636"/>
                  </a:lnTo>
                  <a:lnTo>
                    <a:pt x="2464" y="658"/>
                  </a:lnTo>
                  <a:lnTo>
                    <a:pt x="2501" y="680"/>
                  </a:lnTo>
                  <a:lnTo>
                    <a:pt x="2536" y="703"/>
                  </a:lnTo>
                  <a:lnTo>
                    <a:pt x="2573" y="728"/>
                  </a:lnTo>
                  <a:lnTo>
                    <a:pt x="2607" y="755"/>
                  </a:lnTo>
                  <a:lnTo>
                    <a:pt x="2640" y="781"/>
                  </a:lnTo>
                  <a:lnTo>
                    <a:pt x="2674" y="809"/>
                  </a:lnTo>
                  <a:lnTo>
                    <a:pt x="2706" y="837"/>
                  </a:lnTo>
                  <a:lnTo>
                    <a:pt x="2738" y="866"/>
                  </a:lnTo>
                  <a:lnTo>
                    <a:pt x="2769" y="895"/>
                  </a:lnTo>
                  <a:lnTo>
                    <a:pt x="2799" y="926"/>
                  </a:lnTo>
                  <a:lnTo>
                    <a:pt x="2828" y="957"/>
                  </a:lnTo>
                  <a:lnTo>
                    <a:pt x="2857" y="989"/>
                  </a:lnTo>
                  <a:lnTo>
                    <a:pt x="2857" y="989"/>
                  </a:lnTo>
                  <a:lnTo>
                    <a:pt x="2854" y="991"/>
                  </a:lnTo>
                  <a:lnTo>
                    <a:pt x="2847" y="992"/>
                  </a:lnTo>
                  <a:lnTo>
                    <a:pt x="2825" y="995"/>
                  </a:lnTo>
                  <a:lnTo>
                    <a:pt x="2755" y="1004"/>
                  </a:lnTo>
                  <a:lnTo>
                    <a:pt x="2652" y="1014"/>
                  </a:lnTo>
                  <a:lnTo>
                    <a:pt x="3212" y="1134"/>
                  </a:lnTo>
                  <a:lnTo>
                    <a:pt x="3232" y="533"/>
                  </a:lnTo>
                  <a:lnTo>
                    <a:pt x="3232" y="533"/>
                  </a:lnTo>
                  <a:lnTo>
                    <a:pt x="3204" y="626"/>
                  </a:lnTo>
                  <a:lnTo>
                    <a:pt x="3187" y="689"/>
                  </a:lnTo>
                  <a:lnTo>
                    <a:pt x="3178" y="717"/>
                  </a:lnTo>
                  <a:lnTo>
                    <a:pt x="3178" y="717"/>
                  </a:lnTo>
                  <a:lnTo>
                    <a:pt x="3140" y="677"/>
                  </a:lnTo>
                  <a:lnTo>
                    <a:pt x="3102" y="639"/>
                  </a:lnTo>
                  <a:lnTo>
                    <a:pt x="3062" y="601"/>
                  </a:lnTo>
                  <a:lnTo>
                    <a:pt x="3023" y="564"/>
                  </a:lnTo>
                  <a:lnTo>
                    <a:pt x="2982" y="529"/>
                  </a:lnTo>
                  <a:lnTo>
                    <a:pt x="2941" y="494"/>
                  </a:lnTo>
                  <a:lnTo>
                    <a:pt x="2898" y="460"/>
                  </a:lnTo>
                  <a:lnTo>
                    <a:pt x="2856" y="426"/>
                  </a:lnTo>
                  <a:lnTo>
                    <a:pt x="2812" y="394"/>
                  </a:lnTo>
                  <a:lnTo>
                    <a:pt x="2766" y="363"/>
                  </a:lnTo>
                  <a:lnTo>
                    <a:pt x="2722" y="334"/>
                  </a:lnTo>
                  <a:lnTo>
                    <a:pt x="2675" y="305"/>
                  </a:lnTo>
                  <a:lnTo>
                    <a:pt x="2629" y="277"/>
                  </a:lnTo>
                  <a:lnTo>
                    <a:pt x="2582" y="251"/>
                  </a:lnTo>
                  <a:lnTo>
                    <a:pt x="2533" y="224"/>
                  </a:lnTo>
                  <a:lnTo>
                    <a:pt x="2485" y="201"/>
                  </a:lnTo>
                  <a:lnTo>
                    <a:pt x="2435" y="177"/>
                  </a:lnTo>
                  <a:lnTo>
                    <a:pt x="2385" y="155"/>
                  </a:lnTo>
                  <a:lnTo>
                    <a:pt x="2334" y="135"/>
                  </a:lnTo>
                  <a:lnTo>
                    <a:pt x="2283" y="116"/>
                  </a:lnTo>
                  <a:lnTo>
                    <a:pt x="2230" y="98"/>
                  </a:lnTo>
                  <a:lnTo>
                    <a:pt x="2179" y="81"/>
                  </a:lnTo>
                  <a:lnTo>
                    <a:pt x="2125" y="66"/>
                  </a:lnTo>
                  <a:lnTo>
                    <a:pt x="2072" y="53"/>
                  </a:lnTo>
                  <a:lnTo>
                    <a:pt x="2016" y="41"/>
                  </a:lnTo>
                  <a:lnTo>
                    <a:pt x="1962" y="29"/>
                  </a:lnTo>
                  <a:lnTo>
                    <a:pt x="1906" y="21"/>
                  </a:lnTo>
                  <a:lnTo>
                    <a:pt x="1851" y="13"/>
                  </a:lnTo>
                  <a:lnTo>
                    <a:pt x="1793" y="7"/>
                  </a:lnTo>
                  <a:lnTo>
                    <a:pt x="1736" y="3"/>
                  </a:lnTo>
                  <a:lnTo>
                    <a:pt x="1679" y="2"/>
                  </a:lnTo>
                  <a:lnTo>
                    <a:pt x="1621" y="0"/>
                  </a:lnTo>
                  <a:lnTo>
                    <a:pt x="1621" y="0"/>
                  </a:lnTo>
                  <a:lnTo>
                    <a:pt x="1562" y="2"/>
                  </a:lnTo>
                  <a:lnTo>
                    <a:pt x="1505" y="3"/>
                  </a:lnTo>
                  <a:lnTo>
                    <a:pt x="1446" y="7"/>
                  </a:lnTo>
                  <a:lnTo>
                    <a:pt x="1389" y="13"/>
                  </a:lnTo>
                  <a:lnTo>
                    <a:pt x="1333" y="21"/>
                  </a:lnTo>
                  <a:lnTo>
                    <a:pt x="1276" y="29"/>
                  </a:lnTo>
                  <a:lnTo>
                    <a:pt x="1220" y="40"/>
                  </a:lnTo>
                  <a:lnTo>
                    <a:pt x="1166" y="50"/>
                  </a:lnTo>
                  <a:lnTo>
                    <a:pt x="1112" y="63"/>
                  </a:lnTo>
                  <a:lnTo>
                    <a:pt x="1058" y="78"/>
                  </a:lnTo>
                  <a:lnTo>
                    <a:pt x="1004" y="94"/>
                  </a:lnTo>
                  <a:lnTo>
                    <a:pt x="951" y="111"/>
                  </a:lnTo>
                  <a:lnTo>
                    <a:pt x="900" y="130"/>
                  </a:lnTo>
                  <a:lnTo>
                    <a:pt x="848" y="151"/>
                  </a:lnTo>
                  <a:lnTo>
                    <a:pt x="797" y="171"/>
                  </a:lnTo>
                  <a:lnTo>
                    <a:pt x="747" y="195"/>
                  </a:lnTo>
                  <a:lnTo>
                    <a:pt x="697" y="218"/>
                  </a:lnTo>
                  <a:lnTo>
                    <a:pt x="649" y="245"/>
                  </a:lnTo>
                  <a:lnTo>
                    <a:pt x="601" y="271"/>
                  </a:lnTo>
                  <a:lnTo>
                    <a:pt x="554" y="299"/>
                  </a:lnTo>
                  <a:lnTo>
                    <a:pt x="508" y="328"/>
                  </a:lnTo>
                  <a:lnTo>
                    <a:pt x="463" y="358"/>
                  </a:lnTo>
                  <a:lnTo>
                    <a:pt x="418" y="390"/>
                  </a:lnTo>
                  <a:lnTo>
                    <a:pt x="375" y="422"/>
                  </a:lnTo>
                  <a:lnTo>
                    <a:pt x="333" y="456"/>
                  </a:lnTo>
                  <a:lnTo>
                    <a:pt x="290" y="489"/>
                  </a:lnTo>
                  <a:lnTo>
                    <a:pt x="249" y="526"/>
                  </a:lnTo>
                  <a:lnTo>
                    <a:pt x="210" y="563"/>
                  </a:lnTo>
                  <a:lnTo>
                    <a:pt x="170" y="601"/>
                  </a:lnTo>
                  <a:lnTo>
                    <a:pt x="132" y="639"/>
                  </a:lnTo>
                  <a:lnTo>
                    <a:pt x="95" y="680"/>
                  </a:lnTo>
                  <a:lnTo>
                    <a:pt x="60" y="719"/>
                  </a:lnTo>
                  <a:lnTo>
                    <a:pt x="60" y="719"/>
                  </a:lnTo>
                  <a:lnTo>
                    <a:pt x="57" y="711"/>
                  </a:lnTo>
                  <a:lnTo>
                    <a:pt x="51" y="689"/>
                  </a:lnTo>
                  <a:lnTo>
                    <a:pt x="31" y="623"/>
                  </a:lnTo>
                  <a:lnTo>
                    <a:pt x="0" y="528"/>
                  </a:lnTo>
                  <a:lnTo>
                    <a:pt x="20" y="1125"/>
                  </a:lnTo>
                  <a:lnTo>
                    <a:pt x="576" y="1010"/>
                  </a:lnTo>
                  <a:lnTo>
                    <a:pt x="576" y="1010"/>
                  </a:lnTo>
                  <a:lnTo>
                    <a:pt x="478" y="1002"/>
                  </a:lnTo>
                  <a:lnTo>
                    <a:pt x="410" y="998"/>
                  </a:lnTo>
                  <a:lnTo>
                    <a:pt x="390" y="995"/>
                  </a:lnTo>
                  <a:lnTo>
                    <a:pt x="384" y="993"/>
                  </a:lnTo>
                  <a:lnTo>
                    <a:pt x="382" y="992"/>
                  </a:lnTo>
                  <a:lnTo>
                    <a:pt x="382" y="992"/>
                  </a:lnTo>
                  <a:close/>
                </a:path>
              </a:pathLst>
            </a:custGeom>
            <a:ln>
              <a:headEnd/>
              <a:tailEnd/>
            </a:ln>
          </p:spPr>
          <p:style>
            <a:lnRef idx="1">
              <a:schemeClr val="accent3"/>
            </a:lnRef>
            <a:fillRef idx="3">
              <a:schemeClr val="accent3"/>
            </a:fillRef>
            <a:effectRef idx="2">
              <a:schemeClr val="accent3"/>
            </a:effectRef>
            <a:fontRef idx="minor">
              <a:schemeClr val="lt1"/>
            </a:fontRef>
          </p:style>
          <p:txBody>
            <a:bodyPr vert="horz" wrap="square" lIns="109728" tIns="54864" rIns="109728" bIns="0" numCol="1" anchor="t" anchorCtr="0" compatLnSpc="1">
              <a:prstTxWarp prst="textNoShape">
                <a:avLst/>
              </a:prstTxWarp>
            </a:bodyPr>
            <a:lstStyle/>
            <a:p>
              <a:endParaRPr lang="en-US" sz="3000" dirty="0"/>
            </a:p>
          </p:txBody>
        </p:sp>
        <p:grpSp>
          <p:nvGrpSpPr>
            <p:cNvPr id="4" name="Group 32"/>
            <p:cNvGrpSpPr/>
            <p:nvPr/>
          </p:nvGrpSpPr>
          <p:grpSpPr>
            <a:xfrm>
              <a:off x="3445498" y="1767442"/>
              <a:ext cx="3904916" cy="4800964"/>
              <a:chOff x="3445498" y="1767442"/>
              <a:chExt cx="3904916" cy="4800964"/>
            </a:xfrm>
          </p:grpSpPr>
          <p:sp>
            <p:nvSpPr>
              <p:cNvPr id="28" name="Freeform 10"/>
              <p:cNvSpPr>
                <a:spLocks/>
              </p:cNvSpPr>
              <p:nvPr/>
            </p:nvSpPr>
            <p:spPr bwMode="auto">
              <a:xfrm>
                <a:off x="3761405" y="1767442"/>
                <a:ext cx="3456236" cy="1212676"/>
              </a:xfrm>
              <a:custGeom>
                <a:avLst/>
                <a:gdLst/>
                <a:ahLst/>
                <a:cxnLst>
                  <a:cxn ang="0">
                    <a:pos x="410" y="960"/>
                  </a:cxn>
                  <a:cxn ang="0">
                    <a:pos x="498" y="866"/>
                  </a:cxn>
                  <a:cxn ang="0">
                    <a:pos x="595" y="781"/>
                  </a:cxn>
                  <a:cxn ang="0">
                    <a:pos x="699" y="703"/>
                  </a:cxn>
                  <a:cxn ang="0">
                    <a:pos x="809" y="634"/>
                  </a:cxn>
                  <a:cxn ang="0">
                    <a:pos x="925" y="574"/>
                  </a:cxn>
                  <a:cxn ang="0">
                    <a:pos x="1046" y="523"/>
                  </a:cxn>
                  <a:cxn ang="0">
                    <a:pos x="1172" y="484"/>
                  </a:cxn>
                  <a:cxn ang="0">
                    <a:pos x="1303" y="453"/>
                  </a:cxn>
                  <a:cxn ang="0">
                    <a:pos x="1437" y="432"/>
                  </a:cxn>
                  <a:cxn ang="0">
                    <a:pos x="1574" y="422"/>
                  </a:cxn>
                  <a:cxn ang="0">
                    <a:pos x="1667" y="422"/>
                  </a:cxn>
                  <a:cxn ang="0">
                    <a:pos x="1804" y="432"/>
                  </a:cxn>
                  <a:cxn ang="0">
                    <a:pos x="1937" y="453"/>
                  </a:cxn>
                  <a:cxn ang="0">
                    <a:pos x="2066" y="484"/>
                  </a:cxn>
                  <a:cxn ang="0">
                    <a:pos x="2192" y="525"/>
                  </a:cxn>
                  <a:cxn ang="0">
                    <a:pos x="2312" y="576"/>
                  </a:cxn>
                  <a:cxn ang="0">
                    <a:pos x="2428" y="636"/>
                  </a:cxn>
                  <a:cxn ang="0">
                    <a:pos x="2536" y="703"/>
                  </a:cxn>
                  <a:cxn ang="0">
                    <a:pos x="2640" y="781"/>
                  </a:cxn>
                  <a:cxn ang="0">
                    <a:pos x="2738" y="866"/>
                  </a:cxn>
                  <a:cxn ang="0">
                    <a:pos x="2828" y="957"/>
                  </a:cxn>
                  <a:cxn ang="0">
                    <a:pos x="2854" y="991"/>
                  </a:cxn>
                  <a:cxn ang="0">
                    <a:pos x="2755" y="1004"/>
                  </a:cxn>
                  <a:cxn ang="0">
                    <a:pos x="3232" y="533"/>
                  </a:cxn>
                  <a:cxn ang="0">
                    <a:pos x="3187" y="689"/>
                  </a:cxn>
                  <a:cxn ang="0">
                    <a:pos x="3140" y="677"/>
                  </a:cxn>
                  <a:cxn ang="0">
                    <a:pos x="3023" y="564"/>
                  </a:cxn>
                  <a:cxn ang="0">
                    <a:pos x="2898" y="460"/>
                  </a:cxn>
                  <a:cxn ang="0">
                    <a:pos x="2766" y="363"/>
                  </a:cxn>
                  <a:cxn ang="0">
                    <a:pos x="2629" y="277"/>
                  </a:cxn>
                  <a:cxn ang="0">
                    <a:pos x="2485" y="201"/>
                  </a:cxn>
                  <a:cxn ang="0">
                    <a:pos x="2334" y="135"/>
                  </a:cxn>
                  <a:cxn ang="0">
                    <a:pos x="2179" y="81"/>
                  </a:cxn>
                  <a:cxn ang="0">
                    <a:pos x="2016" y="41"/>
                  </a:cxn>
                  <a:cxn ang="0">
                    <a:pos x="1851" y="13"/>
                  </a:cxn>
                  <a:cxn ang="0">
                    <a:pos x="1679" y="2"/>
                  </a:cxn>
                  <a:cxn ang="0">
                    <a:pos x="1562" y="2"/>
                  </a:cxn>
                  <a:cxn ang="0">
                    <a:pos x="1389" y="13"/>
                  </a:cxn>
                  <a:cxn ang="0">
                    <a:pos x="1220" y="40"/>
                  </a:cxn>
                  <a:cxn ang="0">
                    <a:pos x="1058" y="78"/>
                  </a:cxn>
                  <a:cxn ang="0">
                    <a:pos x="900" y="130"/>
                  </a:cxn>
                  <a:cxn ang="0">
                    <a:pos x="747" y="195"/>
                  </a:cxn>
                  <a:cxn ang="0">
                    <a:pos x="601" y="271"/>
                  </a:cxn>
                  <a:cxn ang="0">
                    <a:pos x="463" y="358"/>
                  </a:cxn>
                  <a:cxn ang="0">
                    <a:pos x="333" y="456"/>
                  </a:cxn>
                  <a:cxn ang="0">
                    <a:pos x="210" y="563"/>
                  </a:cxn>
                  <a:cxn ang="0">
                    <a:pos x="95" y="680"/>
                  </a:cxn>
                  <a:cxn ang="0">
                    <a:pos x="57" y="711"/>
                  </a:cxn>
                  <a:cxn ang="0">
                    <a:pos x="0" y="528"/>
                  </a:cxn>
                  <a:cxn ang="0">
                    <a:pos x="576" y="1010"/>
                  </a:cxn>
                  <a:cxn ang="0">
                    <a:pos x="390" y="995"/>
                  </a:cxn>
                  <a:cxn ang="0">
                    <a:pos x="382" y="992"/>
                  </a:cxn>
                </a:cxnLst>
                <a:rect l="0" t="0" r="r" b="b"/>
                <a:pathLst>
                  <a:path w="3232" h="1134">
                    <a:moveTo>
                      <a:pt x="382" y="992"/>
                    </a:moveTo>
                    <a:lnTo>
                      <a:pt x="382" y="992"/>
                    </a:lnTo>
                    <a:lnTo>
                      <a:pt x="410" y="960"/>
                    </a:lnTo>
                    <a:lnTo>
                      <a:pt x="438" y="928"/>
                    </a:lnTo>
                    <a:lnTo>
                      <a:pt x="469" y="897"/>
                    </a:lnTo>
                    <a:lnTo>
                      <a:pt x="498" y="866"/>
                    </a:lnTo>
                    <a:lnTo>
                      <a:pt x="530" y="837"/>
                    </a:lnTo>
                    <a:lnTo>
                      <a:pt x="563" y="807"/>
                    </a:lnTo>
                    <a:lnTo>
                      <a:pt x="595" y="781"/>
                    </a:lnTo>
                    <a:lnTo>
                      <a:pt x="629" y="753"/>
                    </a:lnTo>
                    <a:lnTo>
                      <a:pt x="664" y="728"/>
                    </a:lnTo>
                    <a:lnTo>
                      <a:pt x="699" y="703"/>
                    </a:lnTo>
                    <a:lnTo>
                      <a:pt x="736" y="678"/>
                    </a:lnTo>
                    <a:lnTo>
                      <a:pt x="772" y="656"/>
                    </a:lnTo>
                    <a:lnTo>
                      <a:pt x="809" y="634"/>
                    </a:lnTo>
                    <a:lnTo>
                      <a:pt x="847" y="613"/>
                    </a:lnTo>
                    <a:lnTo>
                      <a:pt x="885" y="593"/>
                    </a:lnTo>
                    <a:lnTo>
                      <a:pt x="925" y="574"/>
                    </a:lnTo>
                    <a:lnTo>
                      <a:pt x="964" y="557"/>
                    </a:lnTo>
                    <a:lnTo>
                      <a:pt x="1005" y="539"/>
                    </a:lnTo>
                    <a:lnTo>
                      <a:pt x="1046" y="523"/>
                    </a:lnTo>
                    <a:lnTo>
                      <a:pt x="1087" y="508"/>
                    </a:lnTo>
                    <a:lnTo>
                      <a:pt x="1130" y="495"/>
                    </a:lnTo>
                    <a:lnTo>
                      <a:pt x="1172" y="484"/>
                    </a:lnTo>
                    <a:lnTo>
                      <a:pt x="1216" y="472"/>
                    </a:lnTo>
                    <a:lnTo>
                      <a:pt x="1259" y="462"/>
                    </a:lnTo>
                    <a:lnTo>
                      <a:pt x="1303" y="453"/>
                    </a:lnTo>
                    <a:lnTo>
                      <a:pt x="1347" y="444"/>
                    </a:lnTo>
                    <a:lnTo>
                      <a:pt x="1392" y="438"/>
                    </a:lnTo>
                    <a:lnTo>
                      <a:pt x="1437" y="432"/>
                    </a:lnTo>
                    <a:lnTo>
                      <a:pt x="1483" y="428"/>
                    </a:lnTo>
                    <a:lnTo>
                      <a:pt x="1528" y="425"/>
                    </a:lnTo>
                    <a:lnTo>
                      <a:pt x="1574" y="422"/>
                    </a:lnTo>
                    <a:lnTo>
                      <a:pt x="1621" y="422"/>
                    </a:lnTo>
                    <a:lnTo>
                      <a:pt x="1621" y="422"/>
                    </a:lnTo>
                    <a:lnTo>
                      <a:pt x="1667" y="422"/>
                    </a:lnTo>
                    <a:lnTo>
                      <a:pt x="1713" y="425"/>
                    </a:lnTo>
                    <a:lnTo>
                      <a:pt x="1758" y="428"/>
                    </a:lnTo>
                    <a:lnTo>
                      <a:pt x="1804" y="432"/>
                    </a:lnTo>
                    <a:lnTo>
                      <a:pt x="1848" y="438"/>
                    </a:lnTo>
                    <a:lnTo>
                      <a:pt x="1893" y="444"/>
                    </a:lnTo>
                    <a:lnTo>
                      <a:pt x="1937" y="453"/>
                    </a:lnTo>
                    <a:lnTo>
                      <a:pt x="1979" y="462"/>
                    </a:lnTo>
                    <a:lnTo>
                      <a:pt x="2023" y="472"/>
                    </a:lnTo>
                    <a:lnTo>
                      <a:pt x="2066" y="484"/>
                    </a:lnTo>
                    <a:lnTo>
                      <a:pt x="2108" y="497"/>
                    </a:lnTo>
                    <a:lnTo>
                      <a:pt x="2149" y="510"/>
                    </a:lnTo>
                    <a:lnTo>
                      <a:pt x="2192" y="525"/>
                    </a:lnTo>
                    <a:lnTo>
                      <a:pt x="2231" y="541"/>
                    </a:lnTo>
                    <a:lnTo>
                      <a:pt x="2273" y="557"/>
                    </a:lnTo>
                    <a:lnTo>
                      <a:pt x="2312" y="576"/>
                    </a:lnTo>
                    <a:lnTo>
                      <a:pt x="2350" y="595"/>
                    </a:lnTo>
                    <a:lnTo>
                      <a:pt x="2390" y="614"/>
                    </a:lnTo>
                    <a:lnTo>
                      <a:pt x="2428" y="636"/>
                    </a:lnTo>
                    <a:lnTo>
                      <a:pt x="2464" y="658"/>
                    </a:lnTo>
                    <a:lnTo>
                      <a:pt x="2501" y="680"/>
                    </a:lnTo>
                    <a:lnTo>
                      <a:pt x="2536" y="703"/>
                    </a:lnTo>
                    <a:lnTo>
                      <a:pt x="2573" y="728"/>
                    </a:lnTo>
                    <a:lnTo>
                      <a:pt x="2607" y="755"/>
                    </a:lnTo>
                    <a:lnTo>
                      <a:pt x="2640" y="781"/>
                    </a:lnTo>
                    <a:lnTo>
                      <a:pt x="2674" y="809"/>
                    </a:lnTo>
                    <a:lnTo>
                      <a:pt x="2706" y="837"/>
                    </a:lnTo>
                    <a:lnTo>
                      <a:pt x="2738" y="866"/>
                    </a:lnTo>
                    <a:lnTo>
                      <a:pt x="2769" y="895"/>
                    </a:lnTo>
                    <a:lnTo>
                      <a:pt x="2799" y="926"/>
                    </a:lnTo>
                    <a:lnTo>
                      <a:pt x="2828" y="957"/>
                    </a:lnTo>
                    <a:lnTo>
                      <a:pt x="2857" y="989"/>
                    </a:lnTo>
                    <a:lnTo>
                      <a:pt x="2857" y="989"/>
                    </a:lnTo>
                    <a:lnTo>
                      <a:pt x="2854" y="991"/>
                    </a:lnTo>
                    <a:lnTo>
                      <a:pt x="2847" y="992"/>
                    </a:lnTo>
                    <a:lnTo>
                      <a:pt x="2825" y="995"/>
                    </a:lnTo>
                    <a:lnTo>
                      <a:pt x="2755" y="1004"/>
                    </a:lnTo>
                    <a:lnTo>
                      <a:pt x="2652" y="1014"/>
                    </a:lnTo>
                    <a:lnTo>
                      <a:pt x="3212" y="1134"/>
                    </a:lnTo>
                    <a:lnTo>
                      <a:pt x="3232" y="533"/>
                    </a:lnTo>
                    <a:lnTo>
                      <a:pt x="3232" y="533"/>
                    </a:lnTo>
                    <a:lnTo>
                      <a:pt x="3204" y="626"/>
                    </a:lnTo>
                    <a:lnTo>
                      <a:pt x="3187" y="689"/>
                    </a:lnTo>
                    <a:lnTo>
                      <a:pt x="3178" y="717"/>
                    </a:lnTo>
                    <a:lnTo>
                      <a:pt x="3178" y="717"/>
                    </a:lnTo>
                    <a:lnTo>
                      <a:pt x="3140" y="677"/>
                    </a:lnTo>
                    <a:lnTo>
                      <a:pt x="3102" y="639"/>
                    </a:lnTo>
                    <a:lnTo>
                      <a:pt x="3062" y="601"/>
                    </a:lnTo>
                    <a:lnTo>
                      <a:pt x="3023" y="564"/>
                    </a:lnTo>
                    <a:lnTo>
                      <a:pt x="2982" y="529"/>
                    </a:lnTo>
                    <a:lnTo>
                      <a:pt x="2941" y="494"/>
                    </a:lnTo>
                    <a:lnTo>
                      <a:pt x="2898" y="460"/>
                    </a:lnTo>
                    <a:lnTo>
                      <a:pt x="2856" y="426"/>
                    </a:lnTo>
                    <a:lnTo>
                      <a:pt x="2812" y="394"/>
                    </a:lnTo>
                    <a:lnTo>
                      <a:pt x="2766" y="363"/>
                    </a:lnTo>
                    <a:lnTo>
                      <a:pt x="2722" y="334"/>
                    </a:lnTo>
                    <a:lnTo>
                      <a:pt x="2675" y="305"/>
                    </a:lnTo>
                    <a:lnTo>
                      <a:pt x="2629" y="277"/>
                    </a:lnTo>
                    <a:lnTo>
                      <a:pt x="2582" y="251"/>
                    </a:lnTo>
                    <a:lnTo>
                      <a:pt x="2533" y="224"/>
                    </a:lnTo>
                    <a:lnTo>
                      <a:pt x="2485" y="201"/>
                    </a:lnTo>
                    <a:lnTo>
                      <a:pt x="2435" y="177"/>
                    </a:lnTo>
                    <a:lnTo>
                      <a:pt x="2385" y="155"/>
                    </a:lnTo>
                    <a:lnTo>
                      <a:pt x="2334" y="135"/>
                    </a:lnTo>
                    <a:lnTo>
                      <a:pt x="2283" y="116"/>
                    </a:lnTo>
                    <a:lnTo>
                      <a:pt x="2230" y="98"/>
                    </a:lnTo>
                    <a:lnTo>
                      <a:pt x="2179" y="81"/>
                    </a:lnTo>
                    <a:lnTo>
                      <a:pt x="2125" y="66"/>
                    </a:lnTo>
                    <a:lnTo>
                      <a:pt x="2072" y="53"/>
                    </a:lnTo>
                    <a:lnTo>
                      <a:pt x="2016" y="41"/>
                    </a:lnTo>
                    <a:lnTo>
                      <a:pt x="1962" y="29"/>
                    </a:lnTo>
                    <a:lnTo>
                      <a:pt x="1906" y="21"/>
                    </a:lnTo>
                    <a:lnTo>
                      <a:pt x="1851" y="13"/>
                    </a:lnTo>
                    <a:lnTo>
                      <a:pt x="1793" y="7"/>
                    </a:lnTo>
                    <a:lnTo>
                      <a:pt x="1736" y="3"/>
                    </a:lnTo>
                    <a:lnTo>
                      <a:pt x="1679" y="2"/>
                    </a:lnTo>
                    <a:lnTo>
                      <a:pt x="1621" y="0"/>
                    </a:lnTo>
                    <a:lnTo>
                      <a:pt x="1621" y="0"/>
                    </a:lnTo>
                    <a:lnTo>
                      <a:pt x="1562" y="2"/>
                    </a:lnTo>
                    <a:lnTo>
                      <a:pt x="1505" y="3"/>
                    </a:lnTo>
                    <a:lnTo>
                      <a:pt x="1446" y="7"/>
                    </a:lnTo>
                    <a:lnTo>
                      <a:pt x="1389" y="13"/>
                    </a:lnTo>
                    <a:lnTo>
                      <a:pt x="1333" y="21"/>
                    </a:lnTo>
                    <a:lnTo>
                      <a:pt x="1276" y="29"/>
                    </a:lnTo>
                    <a:lnTo>
                      <a:pt x="1220" y="40"/>
                    </a:lnTo>
                    <a:lnTo>
                      <a:pt x="1166" y="50"/>
                    </a:lnTo>
                    <a:lnTo>
                      <a:pt x="1112" y="63"/>
                    </a:lnTo>
                    <a:lnTo>
                      <a:pt x="1058" y="78"/>
                    </a:lnTo>
                    <a:lnTo>
                      <a:pt x="1004" y="94"/>
                    </a:lnTo>
                    <a:lnTo>
                      <a:pt x="951" y="111"/>
                    </a:lnTo>
                    <a:lnTo>
                      <a:pt x="900" y="130"/>
                    </a:lnTo>
                    <a:lnTo>
                      <a:pt x="848" y="151"/>
                    </a:lnTo>
                    <a:lnTo>
                      <a:pt x="797" y="171"/>
                    </a:lnTo>
                    <a:lnTo>
                      <a:pt x="747" y="195"/>
                    </a:lnTo>
                    <a:lnTo>
                      <a:pt x="697" y="218"/>
                    </a:lnTo>
                    <a:lnTo>
                      <a:pt x="649" y="245"/>
                    </a:lnTo>
                    <a:lnTo>
                      <a:pt x="601" y="271"/>
                    </a:lnTo>
                    <a:lnTo>
                      <a:pt x="554" y="299"/>
                    </a:lnTo>
                    <a:lnTo>
                      <a:pt x="508" y="328"/>
                    </a:lnTo>
                    <a:lnTo>
                      <a:pt x="463" y="358"/>
                    </a:lnTo>
                    <a:lnTo>
                      <a:pt x="418" y="390"/>
                    </a:lnTo>
                    <a:lnTo>
                      <a:pt x="375" y="422"/>
                    </a:lnTo>
                    <a:lnTo>
                      <a:pt x="333" y="456"/>
                    </a:lnTo>
                    <a:lnTo>
                      <a:pt x="290" y="489"/>
                    </a:lnTo>
                    <a:lnTo>
                      <a:pt x="249" y="526"/>
                    </a:lnTo>
                    <a:lnTo>
                      <a:pt x="210" y="563"/>
                    </a:lnTo>
                    <a:lnTo>
                      <a:pt x="170" y="601"/>
                    </a:lnTo>
                    <a:lnTo>
                      <a:pt x="132" y="639"/>
                    </a:lnTo>
                    <a:lnTo>
                      <a:pt x="95" y="680"/>
                    </a:lnTo>
                    <a:lnTo>
                      <a:pt x="60" y="719"/>
                    </a:lnTo>
                    <a:lnTo>
                      <a:pt x="60" y="719"/>
                    </a:lnTo>
                    <a:lnTo>
                      <a:pt x="57" y="711"/>
                    </a:lnTo>
                    <a:lnTo>
                      <a:pt x="51" y="689"/>
                    </a:lnTo>
                    <a:lnTo>
                      <a:pt x="31" y="623"/>
                    </a:lnTo>
                    <a:lnTo>
                      <a:pt x="0" y="528"/>
                    </a:lnTo>
                    <a:lnTo>
                      <a:pt x="20" y="1125"/>
                    </a:lnTo>
                    <a:lnTo>
                      <a:pt x="576" y="1010"/>
                    </a:lnTo>
                    <a:lnTo>
                      <a:pt x="576" y="1010"/>
                    </a:lnTo>
                    <a:lnTo>
                      <a:pt x="478" y="1002"/>
                    </a:lnTo>
                    <a:lnTo>
                      <a:pt x="410" y="998"/>
                    </a:lnTo>
                    <a:lnTo>
                      <a:pt x="390" y="995"/>
                    </a:lnTo>
                    <a:lnTo>
                      <a:pt x="384" y="993"/>
                    </a:lnTo>
                    <a:lnTo>
                      <a:pt x="382" y="992"/>
                    </a:lnTo>
                    <a:lnTo>
                      <a:pt x="382" y="992"/>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vert="horz" wrap="square" lIns="109728" tIns="54864" rIns="109728" bIns="0" numCol="1" anchor="t" anchorCtr="0" compatLnSpc="1">
                <a:prstTxWarp prst="textNoShape">
                  <a:avLst/>
                </a:prstTxWarp>
              </a:bodyPr>
              <a:lstStyle/>
              <a:p>
                <a:endParaRPr lang="en-US" sz="3000" dirty="0"/>
              </a:p>
            </p:txBody>
          </p:sp>
          <p:sp>
            <p:nvSpPr>
              <p:cNvPr id="32" name="TextBox 31"/>
              <p:cNvSpPr txBox="1"/>
              <p:nvPr/>
            </p:nvSpPr>
            <p:spPr bwMode="auto">
              <a:xfrm>
                <a:off x="3701812" y="2096438"/>
                <a:ext cx="3620284" cy="3078582"/>
              </a:xfrm>
              <a:prstGeom prst="rect">
                <a:avLst/>
              </a:prstGeom>
              <a:noFill/>
              <a:effectLst/>
            </p:spPr>
            <p:txBody>
              <a:bodyPr spcFirstLastPara="1" wrap="none" lIns="131668" tIns="65834" rIns="131668" bIns="65834">
                <a:prstTxWarp prst="textArchUp">
                  <a:avLst>
                    <a:gd name="adj" fmla="val 10506183"/>
                  </a:avLst>
                </a:prstTxWarp>
                <a:spAutoFit/>
              </a:bodyPr>
              <a:lstStyle/>
              <a:p>
                <a:pPr algn="ctr" defTabSz="1096875">
                  <a:lnSpc>
                    <a:spcPct val="75000"/>
                  </a:lnSpc>
                  <a:defRPr/>
                </a:pPr>
                <a:r>
                  <a:rPr lang="en-US" sz="3000" spc="-150" dirty="0" smtClean="0">
                    <a:ln w="9525" cmpd="sng">
                      <a:noFill/>
                      <a:prstDash val="solid"/>
                    </a:ln>
                    <a:solidFill>
                      <a:srgbClr val="080808"/>
                    </a:solidFill>
                    <a:latin typeface="Segoe" pitchFamily="34" charset="0"/>
                  </a:rPr>
                  <a:t>IPsec</a:t>
                </a:r>
                <a:endParaRPr lang="en-US" sz="3000" spc="-150" dirty="0">
                  <a:ln w="9525" cmpd="sng">
                    <a:noFill/>
                    <a:prstDash val="solid"/>
                  </a:ln>
                  <a:solidFill>
                    <a:srgbClr val="080808"/>
                  </a:solidFill>
                  <a:latin typeface="Segoe" pitchFamily="34" charset="0"/>
                </a:endParaRPr>
              </a:p>
            </p:txBody>
          </p:sp>
          <p:sp>
            <p:nvSpPr>
              <p:cNvPr id="38" name="Freeform 10"/>
              <p:cNvSpPr>
                <a:spLocks/>
              </p:cNvSpPr>
              <p:nvPr/>
            </p:nvSpPr>
            <p:spPr bwMode="auto">
              <a:xfrm rot="14421637">
                <a:off x="2301344" y="4187386"/>
                <a:ext cx="3525174" cy="1236865"/>
              </a:xfrm>
              <a:custGeom>
                <a:avLst/>
                <a:gdLst/>
                <a:ahLst/>
                <a:cxnLst>
                  <a:cxn ang="0">
                    <a:pos x="410" y="960"/>
                  </a:cxn>
                  <a:cxn ang="0">
                    <a:pos x="498" y="866"/>
                  </a:cxn>
                  <a:cxn ang="0">
                    <a:pos x="595" y="781"/>
                  </a:cxn>
                  <a:cxn ang="0">
                    <a:pos x="699" y="703"/>
                  </a:cxn>
                  <a:cxn ang="0">
                    <a:pos x="809" y="634"/>
                  </a:cxn>
                  <a:cxn ang="0">
                    <a:pos x="925" y="574"/>
                  </a:cxn>
                  <a:cxn ang="0">
                    <a:pos x="1046" y="523"/>
                  </a:cxn>
                  <a:cxn ang="0">
                    <a:pos x="1172" y="484"/>
                  </a:cxn>
                  <a:cxn ang="0">
                    <a:pos x="1303" y="453"/>
                  </a:cxn>
                  <a:cxn ang="0">
                    <a:pos x="1437" y="432"/>
                  </a:cxn>
                  <a:cxn ang="0">
                    <a:pos x="1574" y="422"/>
                  </a:cxn>
                  <a:cxn ang="0">
                    <a:pos x="1667" y="422"/>
                  </a:cxn>
                  <a:cxn ang="0">
                    <a:pos x="1804" y="432"/>
                  </a:cxn>
                  <a:cxn ang="0">
                    <a:pos x="1937" y="453"/>
                  </a:cxn>
                  <a:cxn ang="0">
                    <a:pos x="2066" y="484"/>
                  </a:cxn>
                  <a:cxn ang="0">
                    <a:pos x="2192" y="525"/>
                  </a:cxn>
                  <a:cxn ang="0">
                    <a:pos x="2312" y="576"/>
                  </a:cxn>
                  <a:cxn ang="0">
                    <a:pos x="2428" y="636"/>
                  </a:cxn>
                  <a:cxn ang="0">
                    <a:pos x="2536" y="703"/>
                  </a:cxn>
                  <a:cxn ang="0">
                    <a:pos x="2640" y="781"/>
                  </a:cxn>
                  <a:cxn ang="0">
                    <a:pos x="2738" y="866"/>
                  </a:cxn>
                  <a:cxn ang="0">
                    <a:pos x="2828" y="957"/>
                  </a:cxn>
                  <a:cxn ang="0">
                    <a:pos x="2854" y="991"/>
                  </a:cxn>
                  <a:cxn ang="0">
                    <a:pos x="2755" y="1004"/>
                  </a:cxn>
                  <a:cxn ang="0">
                    <a:pos x="3232" y="533"/>
                  </a:cxn>
                  <a:cxn ang="0">
                    <a:pos x="3187" y="689"/>
                  </a:cxn>
                  <a:cxn ang="0">
                    <a:pos x="3140" y="677"/>
                  </a:cxn>
                  <a:cxn ang="0">
                    <a:pos x="3023" y="564"/>
                  </a:cxn>
                  <a:cxn ang="0">
                    <a:pos x="2898" y="460"/>
                  </a:cxn>
                  <a:cxn ang="0">
                    <a:pos x="2766" y="363"/>
                  </a:cxn>
                  <a:cxn ang="0">
                    <a:pos x="2629" y="277"/>
                  </a:cxn>
                  <a:cxn ang="0">
                    <a:pos x="2485" y="201"/>
                  </a:cxn>
                  <a:cxn ang="0">
                    <a:pos x="2334" y="135"/>
                  </a:cxn>
                  <a:cxn ang="0">
                    <a:pos x="2179" y="81"/>
                  </a:cxn>
                  <a:cxn ang="0">
                    <a:pos x="2016" y="41"/>
                  </a:cxn>
                  <a:cxn ang="0">
                    <a:pos x="1851" y="13"/>
                  </a:cxn>
                  <a:cxn ang="0">
                    <a:pos x="1679" y="2"/>
                  </a:cxn>
                  <a:cxn ang="0">
                    <a:pos x="1562" y="2"/>
                  </a:cxn>
                  <a:cxn ang="0">
                    <a:pos x="1389" y="13"/>
                  </a:cxn>
                  <a:cxn ang="0">
                    <a:pos x="1220" y="40"/>
                  </a:cxn>
                  <a:cxn ang="0">
                    <a:pos x="1058" y="78"/>
                  </a:cxn>
                  <a:cxn ang="0">
                    <a:pos x="900" y="130"/>
                  </a:cxn>
                  <a:cxn ang="0">
                    <a:pos x="747" y="195"/>
                  </a:cxn>
                  <a:cxn ang="0">
                    <a:pos x="601" y="271"/>
                  </a:cxn>
                  <a:cxn ang="0">
                    <a:pos x="463" y="358"/>
                  </a:cxn>
                  <a:cxn ang="0">
                    <a:pos x="333" y="456"/>
                  </a:cxn>
                  <a:cxn ang="0">
                    <a:pos x="210" y="563"/>
                  </a:cxn>
                  <a:cxn ang="0">
                    <a:pos x="95" y="680"/>
                  </a:cxn>
                  <a:cxn ang="0">
                    <a:pos x="57" y="711"/>
                  </a:cxn>
                  <a:cxn ang="0">
                    <a:pos x="0" y="528"/>
                  </a:cxn>
                  <a:cxn ang="0">
                    <a:pos x="576" y="1010"/>
                  </a:cxn>
                  <a:cxn ang="0">
                    <a:pos x="390" y="995"/>
                  </a:cxn>
                  <a:cxn ang="0">
                    <a:pos x="382" y="992"/>
                  </a:cxn>
                </a:cxnLst>
                <a:rect l="0" t="0" r="r" b="b"/>
                <a:pathLst>
                  <a:path w="3232" h="1134">
                    <a:moveTo>
                      <a:pt x="382" y="992"/>
                    </a:moveTo>
                    <a:lnTo>
                      <a:pt x="382" y="992"/>
                    </a:lnTo>
                    <a:lnTo>
                      <a:pt x="410" y="960"/>
                    </a:lnTo>
                    <a:lnTo>
                      <a:pt x="438" y="928"/>
                    </a:lnTo>
                    <a:lnTo>
                      <a:pt x="469" y="897"/>
                    </a:lnTo>
                    <a:lnTo>
                      <a:pt x="498" y="866"/>
                    </a:lnTo>
                    <a:lnTo>
                      <a:pt x="530" y="837"/>
                    </a:lnTo>
                    <a:lnTo>
                      <a:pt x="563" y="807"/>
                    </a:lnTo>
                    <a:lnTo>
                      <a:pt x="595" y="781"/>
                    </a:lnTo>
                    <a:lnTo>
                      <a:pt x="629" y="753"/>
                    </a:lnTo>
                    <a:lnTo>
                      <a:pt x="664" y="728"/>
                    </a:lnTo>
                    <a:lnTo>
                      <a:pt x="699" y="703"/>
                    </a:lnTo>
                    <a:lnTo>
                      <a:pt x="736" y="678"/>
                    </a:lnTo>
                    <a:lnTo>
                      <a:pt x="772" y="656"/>
                    </a:lnTo>
                    <a:lnTo>
                      <a:pt x="809" y="634"/>
                    </a:lnTo>
                    <a:lnTo>
                      <a:pt x="847" y="613"/>
                    </a:lnTo>
                    <a:lnTo>
                      <a:pt x="885" y="593"/>
                    </a:lnTo>
                    <a:lnTo>
                      <a:pt x="925" y="574"/>
                    </a:lnTo>
                    <a:lnTo>
                      <a:pt x="964" y="557"/>
                    </a:lnTo>
                    <a:lnTo>
                      <a:pt x="1005" y="539"/>
                    </a:lnTo>
                    <a:lnTo>
                      <a:pt x="1046" y="523"/>
                    </a:lnTo>
                    <a:lnTo>
                      <a:pt x="1087" y="508"/>
                    </a:lnTo>
                    <a:lnTo>
                      <a:pt x="1130" y="495"/>
                    </a:lnTo>
                    <a:lnTo>
                      <a:pt x="1172" y="484"/>
                    </a:lnTo>
                    <a:lnTo>
                      <a:pt x="1216" y="472"/>
                    </a:lnTo>
                    <a:lnTo>
                      <a:pt x="1259" y="462"/>
                    </a:lnTo>
                    <a:lnTo>
                      <a:pt x="1303" y="453"/>
                    </a:lnTo>
                    <a:lnTo>
                      <a:pt x="1347" y="444"/>
                    </a:lnTo>
                    <a:lnTo>
                      <a:pt x="1392" y="438"/>
                    </a:lnTo>
                    <a:lnTo>
                      <a:pt x="1437" y="432"/>
                    </a:lnTo>
                    <a:lnTo>
                      <a:pt x="1483" y="428"/>
                    </a:lnTo>
                    <a:lnTo>
                      <a:pt x="1528" y="425"/>
                    </a:lnTo>
                    <a:lnTo>
                      <a:pt x="1574" y="422"/>
                    </a:lnTo>
                    <a:lnTo>
                      <a:pt x="1621" y="422"/>
                    </a:lnTo>
                    <a:lnTo>
                      <a:pt x="1621" y="422"/>
                    </a:lnTo>
                    <a:lnTo>
                      <a:pt x="1667" y="422"/>
                    </a:lnTo>
                    <a:lnTo>
                      <a:pt x="1713" y="425"/>
                    </a:lnTo>
                    <a:lnTo>
                      <a:pt x="1758" y="428"/>
                    </a:lnTo>
                    <a:lnTo>
                      <a:pt x="1804" y="432"/>
                    </a:lnTo>
                    <a:lnTo>
                      <a:pt x="1848" y="438"/>
                    </a:lnTo>
                    <a:lnTo>
                      <a:pt x="1893" y="444"/>
                    </a:lnTo>
                    <a:lnTo>
                      <a:pt x="1937" y="453"/>
                    </a:lnTo>
                    <a:lnTo>
                      <a:pt x="1979" y="462"/>
                    </a:lnTo>
                    <a:lnTo>
                      <a:pt x="2023" y="472"/>
                    </a:lnTo>
                    <a:lnTo>
                      <a:pt x="2066" y="484"/>
                    </a:lnTo>
                    <a:lnTo>
                      <a:pt x="2108" y="497"/>
                    </a:lnTo>
                    <a:lnTo>
                      <a:pt x="2149" y="510"/>
                    </a:lnTo>
                    <a:lnTo>
                      <a:pt x="2192" y="525"/>
                    </a:lnTo>
                    <a:lnTo>
                      <a:pt x="2231" y="541"/>
                    </a:lnTo>
                    <a:lnTo>
                      <a:pt x="2273" y="557"/>
                    </a:lnTo>
                    <a:lnTo>
                      <a:pt x="2312" y="576"/>
                    </a:lnTo>
                    <a:lnTo>
                      <a:pt x="2350" y="595"/>
                    </a:lnTo>
                    <a:lnTo>
                      <a:pt x="2390" y="614"/>
                    </a:lnTo>
                    <a:lnTo>
                      <a:pt x="2428" y="636"/>
                    </a:lnTo>
                    <a:lnTo>
                      <a:pt x="2464" y="658"/>
                    </a:lnTo>
                    <a:lnTo>
                      <a:pt x="2501" y="680"/>
                    </a:lnTo>
                    <a:lnTo>
                      <a:pt x="2536" y="703"/>
                    </a:lnTo>
                    <a:lnTo>
                      <a:pt x="2573" y="728"/>
                    </a:lnTo>
                    <a:lnTo>
                      <a:pt x="2607" y="755"/>
                    </a:lnTo>
                    <a:lnTo>
                      <a:pt x="2640" y="781"/>
                    </a:lnTo>
                    <a:lnTo>
                      <a:pt x="2674" y="809"/>
                    </a:lnTo>
                    <a:lnTo>
                      <a:pt x="2706" y="837"/>
                    </a:lnTo>
                    <a:lnTo>
                      <a:pt x="2738" y="866"/>
                    </a:lnTo>
                    <a:lnTo>
                      <a:pt x="2769" y="895"/>
                    </a:lnTo>
                    <a:lnTo>
                      <a:pt x="2799" y="926"/>
                    </a:lnTo>
                    <a:lnTo>
                      <a:pt x="2828" y="957"/>
                    </a:lnTo>
                    <a:lnTo>
                      <a:pt x="2857" y="989"/>
                    </a:lnTo>
                    <a:lnTo>
                      <a:pt x="2857" y="989"/>
                    </a:lnTo>
                    <a:lnTo>
                      <a:pt x="2854" y="991"/>
                    </a:lnTo>
                    <a:lnTo>
                      <a:pt x="2847" y="992"/>
                    </a:lnTo>
                    <a:lnTo>
                      <a:pt x="2825" y="995"/>
                    </a:lnTo>
                    <a:lnTo>
                      <a:pt x="2755" y="1004"/>
                    </a:lnTo>
                    <a:lnTo>
                      <a:pt x="2652" y="1014"/>
                    </a:lnTo>
                    <a:lnTo>
                      <a:pt x="3212" y="1134"/>
                    </a:lnTo>
                    <a:lnTo>
                      <a:pt x="3232" y="533"/>
                    </a:lnTo>
                    <a:lnTo>
                      <a:pt x="3232" y="533"/>
                    </a:lnTo>
                    <a:lnTo>
                      <a:pt x="3204" y="626"/>
                    </a:lnTo>
                    <a:lnTo>
                      <a:pt x="3187" y="689"/>
                    </a:lnTo>
                    <a:lnTo>
                      <a:pt x="3178" y="717"/>
                    </a:lnTo>
                    <a:lnTo>
                      <a:pt x="3178" y="717"/>
                    </a:lnTo>
                    <a:lnTo>
                      <a:pt x="3140" y="677"/>
                    </a:lnTo>
                    <a:lnTo>
                      <a:pt x="3102" y="639"/>
                    </a:lnTo>
                    <a:lnTo>
                      <a:pt x="3062" y="601"/>
                    </a:lnTo>
                    <a:lnTo>
                      <a:pt x="3023" y="564"/>
                    </a:lnTo>
                    <a:lnTo>
                      <a:pt x="2982" y="529"/>
                    </a:lnTo>
                    <a:lnTo>
                      <a:pt x="2941" y="494"/>
                    </a:lnTo>
                    <a:lnTo>
                      <a:pt x="2898" y="460"/>
                    </a:lnTo>
                    <a:lnTo>
                      <a:pt x="2856" y="426"/>
                    </a:lnTo>
                    <a:lnTo>
                      <a:pt x="2812" y="394"/>
                    </a:lnTo>
                    <a:lnTo>
                      <a:pt x="2766" y="363"/>
                    </a:lnTo>
                    <a:lnTo>
                      <a:pt x="2722" y="334"/>
                    </a:lnTo>
                    <a:lnTo>
                      <a:pt x="2675" y="305"/>
                    </a:lnTo>
                    <a:lnTo>
                      <a:pt x="2629" y="277"/>
                    </a:lnTo>
                    <a:lnTo>
                      <a:pt x="2582" y="251"/>
                    </a:lnTo>
                    <a:lnTo>
                      <a:pt x="2533" y="224"/>
                    </a:lnTo>
                    <a:lnTo>
                      <a:pt x="2485" y="201"/>
                    </a:lnTo>
                    <a:lnTo>
                      <a:pt x="2435" y="177"/>
                    </a:lnTo>
                    <a:lnTo>
                      <a:pt x="2385" y="155"/>
                    </a:lnTo>
                    <a:lnTo>
                      <a:pt x="2334" y="135"/>
                    </a:lnTo>
                    <a:lnTo>
                      <a:pt x="2283" y="116"/>
                    </a:lnTo>
                    <a:lnTo>
                      <a:pt x="2230" y="98"/>
                    </a:lnTo>
                    <a:lnTo>
                      <a:pt x="2179" y="81"/>
                    </a:lnTo>
                    <a:lnTo>
                      <a:pt x="2125" y="66"/>
                    </a:lnTo>
                    <a:lnTo>
                      <a:pt x="2072" y="53"/>
                    </a:lnTo>
                    <a:lnTo>
                      <a:pt x="2016" y="41"/>
                    </a:lnTo>
                    <a:lnTo>
                      <a:pt x="1962" y="29"/>
                    </a:lnTo>
                    <a:lnTo>
                      <a:pt x="1906" y="21"/>
                    </a:lnTo>
                    <a:lnTo>
                      <a:pt x="1851" y="13"/>
                    </a:lnTo>
                    <a:lnTo>
                      <a:pt x="1793" y="7"/>
                    </a:lnTo>
                    <a:lnTo>
                      <a:pt x="1736" y="3"/>
                    </a:lnTo>
                    <a:lnTo>
                      <a:pt x="1679" y="2"/>
                    </a:lnTo>
                    <a:lnTo>
                      <a:pt x="1621" y="0"/>
                    </a:lnTo>
                    <a:lnTo>
                      <a:pt x="1621" y="0"/>
                    </a:lnTo>
                    <a:lnTo>
                      <a:pt x="1562" y="2"/>
                    </a:lnTo>
                    <a:lnTo>
                      <a:pt x="1505" y="3"/>
                    </a:lnTo>
                    <a:lnTo>
                      <a:pt x="1446" y="7"/>
                    </a:lnTo>
                    <a:lnTo>
                      <a:pt x="1389" y="13"/>
                    </a:lnTo>
                    <a:lnTo>
                      <a:pt x="1333" y="21"/>
                    </a:lnTo>
                    <a:lnTo>
                      <a:pt x="1276" y="29"/>
                    </a:lnTo>
                    <a:lnTo>
                      <a:pt x="1220" y="40"/>
                    </a:lnTo>
                    <a:lnTo>
                      <a:pt x="1166" y="50"/>
                    </a:lnTo>
                    <a:lnTo>
                      <a:pt x="1112" y="63"/>
                    </a:lnTo>
                    <a:lnTo>
                      <a:pt x="1058" y="78"/>
                    </a:lnTo>
                    <a:lnTo>
                      <a:pt x="1004" y="94"/>
                    </a:lnTo>
                    <a:lnTo>
                      <a:pt x="951" y="111"/>
                    </a:lnTo>
                    <a:lnTo>
                      <a:pt x="900" y="130"/>
                    </a:lnTo>
                    <a:lnTo>
                      <a:pt x="848" y="151"/>
                    </a:lnTo>
                    <a:lnTo>
                      <a:pt x="797" y="171"/>
                    </a:lnTo>
                    <a:lnTo>
                      <a:pt x="747" y="195"/>
                    </a:lnTo>
                    <a:lnTo>
                      <a:pt x="697" y="218"/>
                    </a:lnTo>
                    <a:lnTo>
                      <a:pt x="649" y="245"/>
                    </a:lnTo>
                    <a:lnTo>
                      <a:pt x="601" y="271"/>
                    </a:lnTo>
                    <a:lnTo>
                      <a:pt x="554" y="299"/>
                    </a:lnTo>
                    <a:lnTo>
                      <a:pt x="508" y="328"/>
                    </a:lnTo>
                    <a:lnTo>
                      <a:pt x="463" y="358"/>
                    </a:lnTo>
                    <a:lnTo>
                      <a:pt x="418" y="390"/>
                    </a:lnTo>
                    <a:lnTo>
                      <a:pt x="375" y="422"/>
                    </a:lnTo>
                    <a:lnTo>
                      <a:pt x="333" y="456"/>
                    </a:lnTo>
                    <a:lnTo>
                      <a:pt x="290" y="489"/>
                    </a:lnTo>
                    <a:lnTo>
                      <a:pt x="249" y="526"/>
                    </a:lnTo>
                    <a:lnTo>
                      <a:pt x="210" y="563"/>
                    </a:lnTo>
                    <a:lnTo>
                      <a:pt x="170" y="601"/>
                    </a:lnTo>
                    <a:lnTo>
                      <a:pt x="132" y="639"/>
                    </a:lnTo>
                    <a:lnTo>
                      <a:pt x="95" y="680"/>
                    </a:lnTo>
                    <a:lnTo>
                      <a:pt x="60" y="719"/>
                    </a:lnTo>
                    <a:lnTo>
                      <a:pt x="60" y="719"/>
                    </a:lnTo>
                    <a:lnTo>
                      <a:pt x="57" y="711"/>
                    </a:lnTo>
                    <a:lnTo>
                      <a:pt x="51" y="689"/>
                    </a:lnTo>
                    <a:lnTo>
                      <a:pt x="31" y="623"/>
                    </a:lnTo>
                    <a:lnTo>
                      <a:pt x="0" y="528"/>
                    </a:lnTo>
                    <a:lnTo>
                      <a:pt x="20" y="1125"/>
                    </a:lnTo>
                    <a:lnTo>
                      <a:pt x="576" y="1010"/>
                    </a:lnTo>
                    <a:lnTo>
                      <a:pt x="576" y="1010"/>
                    </a:lnTo>
                    <a:lnTo>
                      <a:pt x="478" y="1002"/>
                    </a:lnTo>
                    <a:lnTo>
                      <a:pt x="410" y="998"/>
                    </a:lnTo>
                    <a:lnTo>
                      <a:pt x="390" y="995"/>
                    </a:lnTo>
                    <a:lnTo>
                      <a:pt x="384" y="993"/>
                    </a:lnTo>
                    <a:lnTo>
                      <a:pt x="382" y="992"/>
                    </a:lnTo>
                    <a:lnTo>
                      <a:pt x="382" y="992"/>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vert="horz" wrap="square" lIns="0" tIns="0" rIns="0" bIns="0" numCol="1" anchor="t" anchorCtr="0" compatLnSpc="1">
                <a:prstTxWarp prst="textNoShape">
                  <a:avLst/>
                </a:prstTxWarp>
              </a:bodyPr>
              <a:lstStyle/>
              <a:p>
                <a:endParaRPr lang="en-US" sz="3000" dirty="0"/>
              </a:p>
            </p:txBody>
          </p:sp>
          <p:sp>
            <p:nvSpPr>
              <p:cNvPr id="42" name="TextBox 41"/>
              <p:cNvSpPr txBox="1"/>
              <p:nvPr/>
            </p:nvSpPr>
            <p:spPr bwMode="auto">
              <a:xfrm rot="14400000">
                <a:off x="3367349" y="2664694"/>
                <a:ext cx="3620284" cy="3110959"/>
              </a:xfrm>
              <a:prstGeom prst="rect">
                <a:avLst/>
              </a:prstGeom>
              <a:noFill/>
              <a:effectLst/>
            </p:spPr>
            <p:txBody>
              <a:bodyPr spcFirstLastPara="1" wrap="none" lIns="131668" tIns="65834" rIns="131668" bIns="65834">
                <a:prstTxWarp prst="textArchUp">
                  <a:avLst>
                    <a:gd name="adj" fmla="val 10506183"/>
                  </a:avLst>
                </a:prstTxWarp>
                <a:spAutoFit/>
              </a:bodyPr>
              <a:lstStyle/>
              <a:p>
                <a:pPr algn="ctr" defTabSz="1096875">
                  <a:lnSpc>
                    <a:spcPct val="75000"/>
                  </a:lnSpc>
                  <a:defRPr/>
                </a:pPr>
                <a:r>
                  <a:rPr lang="en-US" sz="3000" spc="-150" dirty="0" smtClean="0">
                    <a:ln w="9525" cmpd="sng">
                      <a:noFill/>
                      <a:prstDash val="solid"/>
                    </a:ln>
                    <a:solidFill>
                      <a:srgbClr val="080808"/>
                    </a:solidFill>
                    <a:latin typeface="Segoe" pitchFamily="34" charset="0"/>
                  </a:rPr>
                  <a:t>Encryption</a:t>
                </a:r>
                <a:endParaRPr lang="en-US" sz="3000" spc="-150" dirty="0">
                  <a:ln w="9525" cmpd="sng">
                    <a:noFill/>
                    <a:prstDash val="solid"/>
                  </a:ln>
                  <a:solidFill>
                    <a:srgbClr val="080808"/>
                  </a:solidFill>
                  <a:latin typeface="Segoe" pitchFamily="34" charset="0"/>
                </a:endParaRPr>
              </a:p>
            </p:txBody>
          </p:sp>
          <p:sp>
            <p:nvSpPr>
              <p:cNvPr id="46" name="TextBox 45"/>
              <p:cNvSpPr txBox="1"/>
              <p:nvPr/>
            </p:nvSpPr>
            <p:spPr bwMode="auto">
              <a:xfrm rot="7200000">
                <a:off x="3922276" y="2555617"/>
                <a:ext cx="3620284" cy="3235993"/>
              </a:xfrm>
              <a:prstGeom prst="rect">
                <a:avLst/>
              </a:prstGeom>
              <a:noFill/>
              <a:effectLst/>
            </p:spPr>
            <p:txBody>
              <a:bodyPr spcFirstLastPara="1" wrap="none" lIns="131668" tIns="65834" rIns="131668" bIns="65834">
                <a:prstTxWarp prst="textArchUp">
                  <a:avLst>
                    <a:gd name="adj" fmla="val 10506183"/>
                  </a:avLst>
                </a:prstTxWarp>
                <a:spAutoFit/>
              </a:bodyPr>
              <a:lstStyle/>
              <a:p>
                <a:pPr algn="ctr" defTabSz="1096875">
                  <a:lnSpc>
                    <a:spcPct val="75000"/>
                  </a:lnSpc>
                  <a:defRPr/>
                </a:pPr>
                <a:r>
                  <a:rPr lang="en-US" sz="3000" spc="-150" dirty="0" smtClean="0">
                    <a:ln w="9525" cmpd="sng">
                      <a:noFill/>
                      <a:prstDash val="solid"/>
                    </a:ln>
                    <a:solidFill>
                      <a:srgbClr val="080808"/>
                    </a:solidFill>
                    <a:latin typeface="Segoe" pitchFamily="34" charset="0"/>
                  </a:rPr>
                  <a:t>Authentication</a:t>
                </a:r>
                <a:endParaRPr lang="en-US" sz="3000" spc="-150" dirty="0">
                  <a:ln w="9525" cmpd="sng">
                    <a:noFill/>
                    <a:prstDash val="solid"/>
                  </a:ln>
                  <a:solidFill>
                    <a:srgbClr val="080808"/>
                  </a:solidFill>
                  <a:latin typeface="Segoe" pitchFamily="34" charset="0"/>
                </a:endParaRPr>
              </a:p>
            </p:txBody>
          </p:sp>
          <p:grpSp>
            <p:nvGrpSpPr>
              <p:cNvPr id="5" name="Group 57"/>
              <p:cNvGrpSpPr/>
              <p:nvPr/>
            </p:nvGrpSpPr>
            <p:grpSpPr>
              <a:xfrm>
                <a:off x="3917994" y="2380904"/>
                <a:ext cx="3097412" cy="3188324"/>
                <a:chOff x="-1267363" y="1191891"/>
                <a:chExt cx="2813728" cy="2896314"/>
              </a:xfrm>
            </p:grpSpPr>
            <p:grpSp>
              <p:nvGrpSpPr>
                <p:cNvPr id="6" name="Group 30"/>
                <p:cNvGrpSpPr/>
                <p:nvPr/>
              </p:nvGrpSpPr>
              <p:grpSpPr bwMode="ltGray">
                <a:xfrm>
                  <a:off x="-1267363" y="1191891"/>
                  <a:ext cx="2813728" cy="2896314"/>
                  <a:chOff x="2347824" y="2157548"/>
                  <a:chExt cx="3215992" cy="3215993"/>
                </a:xfrm>
              </p:grpSpPr>
              <p:sp>
                <p:nvSpPr>
                  <p:cNvPr id="51" name="Oval 3"/>
                  <p:cNvSpPr>
                    <a:spLocks noChangeArrowheads="1"/>
                  </p:cNvSpPr>
                  <p:nvPr/>
                </p:nvSpPr>
                <p:spPr bwMode="ltGray">
                  <a:xfrm>
                    <a:off x="2347824" y="2157548"/>
                    <a:ext cx="3215992" cy="3215993"/>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109728" tIns="54864" rIns="109728" bIns="54864" anchor="ctr"/>
                  <a:lstStyle/>
                  <a:p>
                    <a:endParaRPr lang="en-US" sz="3000" dirty="0"/>
                  </a:p>
                </p:txBody>
              </p:sp>
              <p:sp>
                <p:nvSpPr>
                  <p:cNvPr id="52" name="Oval 4"/>
                  <p:cNvSpPr>
                    <a:spLocks noChangeArrowheads="1"/>
                  </p:cNvSpPr>
                  <p:nvPr/>
                </p:nvSpPr>
                <p:spPr bwMode="ltGray">
                  <a:xfrm>
                    <a:off x="2932035" y="3811451"/>
                    <a:ext cx="2047570" cy="1502976"/>
                  </a:xfrm>
                  <a:prstGeom prst="ellipse">
                    <a:avLst/>
                  </a:prstGeom>
                  <a:gradFill rotWithShape="1">
                    <a:gsLst>
                      <a:gs pos="0">
                        <a:srgbClr val="92A7B8">
                          <a:alpha val="39998"/>
                        </a:srgbClr>
                      </a:gs>
                      <a:gs pos="100000">
                        <a:srgbClr val="D1DAE1">
                          <a:alpha val="0"/>
                        </a:srgbClr>
                      </a:gs>
                    </a:gsLst>
                    <a:path path="shape">
                      <a:fillToRect l="50000" t="50000" r="50000" b="50000"/>
                    </a:path>
                  </a:gradFill>
                  <a:ln w="9525">
                    <a:noFill/>
                    <a:round/>
                    <a:headEnd/>
                    <a:tailEnd/>
                  </a:ln>
                </p:spPr>
                <p:txBody>
                  <a:bodyPr wrap="none" lIns="109728" tIns="54864" rIns="109728" bIns="54864" anchor="ctr"/>
                  <a:lstStyle/>
                  <a:p>
                    <a:endParaRPr lang="en-US" sz="3000" dirty="0"/>
                  </a:p>
                </p:txBody>
              </p:sp>
            </p:grpSp>
            <p:sp>
              <p:nvSpPr>
                <p:cNvPr id="53" name="Oval 5"/>
                <p:cNvSpPr>
                  <a:spLocks noChangeArrowheads="1"/>
                </p:cNvSpPr>
                <p:nvPr/>
              </p:nvSpPr>
              <p:spPr bwMode="auto">
                <a:xfrm>
                  <a:off x="-941094" y="1253604"/>
                  <a:ext cx="2161190" cy="1796462"/>
                </a:xfrm>
                <a:prstGeom prst="ellipse">
                  <a:avLst/>
                </a:prstGeom>
                <a:gradFill rotWithShape="1">
                  <a:gsLst>
                    <a:gs pos="0">
                      <a:srgbClr val="FFFFFF">
                        <a:alpha val="30000"/>
                      </a:srgbClr>
                    </a:gs>
                    <a:gs pos="100000">
                      <a:srgbClr val="6027B3">
                        <a:alpha val="3000"/>
                      </a:srgbClr>
                    </a:gs>
                  </a:gsLst>
                  <a:lin ang="5400000" scaled="1"/>
                </a:gradFill>
                <a:ln w="9525">
                  <a:noFill/>
                  <a:round/>
                  <a:headEnd/>
                  <a:tailEnd/>
                </a:ln>
              </p:spPr>
              <p:txBody>
                <a:bodyPr wrap="none" lIns="109728" tIns="54864" rIns="109728" bIns="54864" anchor="ctr"/>
                <a:lstStyle/>
                <a:p>
                  <a:endParaRPr lang="en-US" sz="3000" dirty="0"/>
                </a:p>
              </p:txBody>
            </p:sp>
          </p:grpSp>
        </p:grpSp>
      </p:grpSp>
      <p:pic>
        <p:nvPicPr>
          <p:cNvPr id="2050" name="Picture 2" descr="C:\Users\Public\Documents\DVD Art\Artwork_Imagery\Icons - Illustrations\_ WINDOWS VISTA ICONS\Security windows secure safe.png"/>
          <p:cNvPicPr>
            <a:picLocks noChangeAspect="1" noChangeArrowheads="1"/>
          </p:cNvPicPr>
          <p:nvPr/>
        </p:nvPicPr>
        <p:blipFill>
          <a:blip r:embed="rId3" cstate="screen"/>
          <a:srcRect/>
          <a:stretch>
            <a:fillRect/>
          </a:stretch>
        </p:blipFill>
        <p:spPr bwMode="auto">
          <a:xfrm>
            <a:off x="3219601" y="3048000"/>
            <a:ext cx="2438400" cy="2438400"/>
          </a:xfrm>
          <a:prstGeom prst="rect">
            <a:avLst/>
          </a:prstGeom>
          <a:noFill/>
        </p:spPr>
      </p:pic>
    </p:spTree>
    <p:extLst>
      <p:ext uri="{BB962C8B-B14F-4D97-AF65-F5344CB8AC3E}">
        <p14:creationId xmlns:p14="http://schemas.microsoft.com/office/powerpoint/2007/7/12/main" xmlns="" val="111567262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50947"/>
          </a:xfrm>
        </p:spPr>
        <p:txBody>
          <a:bodyPr/>
          <a:lstStyle/>
          <a:p>
            <a:r>
              <a:rPr lang="en-US" sz="4700" dirty="0">
                <a:latin typeface="Calibri"/>
              </a:rPr>
              <a:t>Name Resolution: DNS and the NRPT</a:t>
            </a:r>
            <a:endParaRPr lang="en-US" sz="4700" dirty="0"/>
          </a:p>
        </p:txBody>
      </p:sp>
      <p:sp>
        <p:nvSpPr>
          <p:cNvPr id="3" name="Text Placeholder 2"/>
          <p:cNvSpPr>
            <a:spLocks noGrp="1"/>
          </p:cNvSpPr>
          <p:nvPr>
            <p:ph type="body" sz="quarter" idx="10"/>
          </p:nvPr>
        </p:nvSpPr>
        <p:spPr>
          <a:xfrm>
            <a:off x="381000" y="3352800"/>
            <a:ext cx="8382000" cy="2856167"/>
          </a:xfrm>
        </p:spPr>
        <p:txBody>
          <a:bodyPr/>
          <a:lstStyle/>
          <a:p>
            <a:r>
              <a:rPr lang="en-US" dirty="0" smtClean="0"/>
              <a:t>Remote DirectAccess clients </a:t>
            </a:r>
            <a:r>
              <a:rPr lang="en-US" dirty="0" err="1" smtClean="0"/>
              <a:t>utilise</a:t>
            </a:r>
            <a:r>
              <a:rPr lang="en-US" dirty="0" smtClean="0"/>
              <a:t> smart routing by default</a:t>
            </a:r>
          </a:p>
          <a:p>
            <a:r>
              <a:rPr lang="en-US" dirty="0" smtClean="0"/>
              <a:t>The Name Resolution Policy Table allows this to happen efficiently and securely</a:t>
            </a:r>
          </a:p>
          <a:p>
            <a:r>
              <a:rPr lang="en-US" dirty="0" smtClean="0"/>
              <a:t>Sends name queries to internal DNS servers based on pre-configured DNS namespace</a:t>
            </a:r>
            <a:endParaRPr lang="en-US" dirty="0"/>
          </a:p>
        </p:txBody>
      </p:sp>
      <p:pic>
        <p:nvPicPr>
          <p:cNvPr id="6" name="Picture 6" descr="C:\Users\Public\Documents\DVD Art\Artwork_Imagery\Icons - Illustrations\_WINDOWS SERVER ICONS\Misc\Building office.png"/>
          <p:cNvPicPr>
            <a:picLocks noChangeAspect="1" noChangeArrowheads="1"/>
          </p:cNvPicPr>
          <p:nvPr/>
        </p:nvPicPr>
        <p:blipFill>
          <a:blip r:embed="rId3" cstate="screen"/>
          <a:srcRect/>
          <a:stretch>
            <a:fillRect/>
          </a:stretch>
        </p:blipFill>
        <p:spPr bwMode="auto">
          <a:xfrm>
            <a:off x="481012" y="1447800"/>
            <a:ext cx="929640" cy="1219200"/>
          </a:xfrm>
          <a:prstGeom prst="rect">
            <a:avLst/>
          </a:prstGeom>
          <a:noFill/>
        </p:spPr>
      </p:pic>
      <p:cxnSp>
        <p:nvCxnSpPr>
          <p:cNvPr id="8" name="Straight Connector 7"/>
          <p:cNvCxnSpPr/>
          <p:nvPr/>
        </p:nvCxnSpPr>
        <p:spPr>
          <a:xfrm rot="10800000">
            <a:off x="1410652" y="2063306"/>
            <a:ext cx="2399348" cy="23813"/>
          </a:xfrm>
          <a:prstGeom prst="line">
            <a:avLst/>
          </a:prstGeom>
          <a:ln w="31750">
            <a:solidFill>
              <a:srgbClr val="FFFF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4800600" y="2100755"/>
            <a:ext cx="2819400" cy="32845"/>
          </a:xfrm>
          <a:prstGeom prst="line">
            <a:avLst/>
          </a:prstGeom>
          <a:ln w="31750">
            <a:solidFill>
              <a:srgbClr val="FFFF00"/>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76412" y="1524000"/>
            <a:ext cx="1371600" cy="523220"/>
          </a:xfrm>
          <a:prstGeom prst="rect">
            <a:avLst/>
          </a:prstGeom>
          <a:noFill/>
        </p:spPr>
        <p:txBody>
          <a:bodyPr wrap="square" rtlCol="0">
            <a:spAutoFit/>
          </a:bodyPr>
          <a:lstStyle/>
          <a:p>
            <a:pPr algn="ctr"/>
            <a:r>
              <a:rPr lang="en-US" sz="1400" dirty="0" smtClean="0">
                <a:latin typeface="Segoe Semibold" pitchFamily="34" charset="0"/>
              </a:rPr>
              <a:t>DirectAccess Connection</a:t>
            </a:r>
          </a:p>
        </p:txBody>
      </p:sp>
      <p:sp>
        <p:nvSpPr>
          <p:cNvPr id="11" name="TextBox 10"/>
          <p:cNvSpPr txBox="1"/>
          <p:nvPr/>
        </p:nvSpPr>
        <p:spPr>
          <a:xfrm>
            <a:off x="5434012" y="1524000"/>
            <a:ext cx="1371600" cy="523220"/>
          </a:xfrm>
          <a:prstGeom prst="rect">
            <a:avLst/>
          </a:prstGeom>
          <a:noFill/>
        </p:spPr>
        <p:txBody>
          <a:bodyPr wrap="square" rtlCol="0">
            <a:spAutoFit/>
          </a:bodyPr>
          <a:lstStyle/>
          <a:p>
            <a:pPr algn="ctr"/>
            <a:r>
              <a:rPr lang="en-US" sz="1400" dirty="0" smtClean="0">
                <a:latin typeface="Segoe Semibold" pitchFamily="34" charset="0"/>
              </a:rPr>
              <a:t>Internet Connection</a:t>
            </a:r>
          </a:p>
        </p:txBody>
      </p:sp>
      <p:pic>
        <p:nvPicPr>
          <p:cNvPr id="4" name="Picture 4" descr="C:\Users\Public\Documents\DVD Art\Artwork_Imagery\Icons - Illustrations\_ eHOME ICONS\laptop notebook pc mobility.png"/>
          <p:cNvPicPr>
            <a:picLocks noChangeAspect="1" noChangeArrowheads="1"/>
          </p:cNvPicPr>
          <p:nvPr/>
        </p:nvPicPr>
        <p:blipFill>
          <a:blip r:embed="rId4" cstate="screen"/>
          <a:srcRect/>
          <a:stretch>
            <a:fillRect/>
          </a:stretch>
        </p:blipFill>
        <p:spPr bwMode="auto">
          <a:xfrm>
            <a:off x="3581400" y="1295400"/>
            <a:ext cx="1950990" cy="1516929"/>
          </a:xfrm>
          <a:prstGeom prst="rect">
            <a:avLst/>
          </a:prstGeom>
          <a:noFill/>
        </p:spPr>
      </p:pic>
      <p:pic>
        <p:nvPicPr>
          <p:cNvPr id="5122" name="Picture 2" descr="C:\Users\Public\Documents\DVD Art\Artwork_Imagery\Icons - Illustrations\_WINDOWS SERVER ICONS\Search\Globe earth internet world web 2.png"/>
          <p:cNvPicPr>
            <a:picLocks noChangeAspect="1" noChangeArrowheads="1"/>
          </p:cNvPicPr>
          <p:nvPr/>
        </p:nvPicPr>
        <p:blipFill>
          <a:blip r:embed="rId5" cstate="screen"/>
          <a:srcRect/>
          <a:stretch>
            <a:fillRect/>
          </a:stretch>
        </p:blipFill>
        <p:spPr bwMode="auto">
          <a:xfrm>
            <a:off x="7696200" y="1524000"/>
            <a:ext cx="1096200" cy="1200150"/>
          </a:xfrm>
          <a:prstGeom prst="rect">
            <a:avLst/>
          </a:prstGeom>
          <a:noFill/>
        </p:spPr>
      </p:pic>
    </p:spTree>
    <p:extLst>
      <p:ext uri="{BB962C8B-B14F-4D97-AF65-F5344CB8AC3E}">
        <p14:creationId xmlns:p14="http://schemas.microsoft.com/office/powerpoint/2007/7/12/main" xmlns="" val="20555975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15015"/>
            <a:ext cx="8382000" cy="666385"/>
          </a:xfrm>
        </p:spPr>
        <p:txBody>
          <a:bodyPr/>
          <a:lstStyle/>
          <a:p>
            <a:pPr marR="0" algn="ctr" rtl="0"/>
            <a:r>
              <a:rPr lang="en-US" baseline="0" dirty="0" smtClean="0">
                <a:latin typeface="Calibri"/>
              </a:rPr>
              <a:t>Technical Detail</a:t>
            </a:r>
          </a:p>
        </p:txBody>
      </p:sp>
    </p:spTree>
    <p:extLst>
      <p:ext uri="{BB962C8B-B14F-4D97-AF65-F5344CB8AC3E}">
        <p14:creationId xmlns:p14="http://schemas.microsoft.com/office/powerpoint/2007/7/12/main" xmlns="" val="422802639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xfrm>
            <a:off x="381000" y="230188"/>
            <a:ext cx="8382000" cy="747897"/>
          </a:xfrm>
        </p:spPr>
        <p:txBody>
          <a:bodyPr/>
          <a:lstStyle/>
          <a:p>
            <a:r>
              <a:rPr lang="en-US" sz="5400" dirty="0">
                <a:latin typeface="Calibri"/>
              </a:rPr>
              <a:t>External </a:t>
            </a:r>
            <a:r>
              <a:rPr lang="en-US" sz="5400" dirty="0" smtClean="0">
                <a:latin typeface="Calibri"/>
              </a:rPr>
              <a:t>Connectivity</a:t>
            </a:r>
            <a:endParaRPr sz="5000" i="1" dirty="0"/>
          </a:p>
        </p:txBody>
      </p:sp>
      <p:sp>
        <p:nvSpPr>
          <p:cNvPr id="98" name="Content Placeholder 97"/>
          <p:cNvSpPr>
            <a:spLocks noGrp="1"/>
          </p:cNvSpPr>
          <p:nvPr>
            <p:ph sz="half" idx="2"/>
          </p:nvPr>
        </p:nvSpPr>
        <p:spPr>
          <a:xfrm>
            <a:off x="4800600" y="1411553"/>
            <a:ext cx="4114800" cy="4284250"/>
          </a:xfrm>
        </p:spPr>
        <p:txBody>
          <a:bodyPr/>
          <a:lstStyle/>
          <a:p>
            <a:r>
              <a:rPr lang="en-US" sz="2400" dirty="0" smtClean="0"/>
              <a:t>Native IPv6 support</a:t>
            </a:r>
          </a:p>
          <a:p>
            <a:r>
              <a:rPr lang="en-US" sz="2400" dirty="0" smtClean="0"/>
              <a:t>Public IPv4 addresses will use 6to4 to tunnel IPv6 inside IP Protocol 41</a:t>
            </a:r>
          </a:p>
          <a:p>
            <a:r>
              <a:rPr lang="en-US" sz="2400" dirty="0" smtClean="0"/>
              <a:t>Private IPv4 addresses will use Teredo to tunnel IPv6 inside IPv4 UDP (UDP 3544)</a:t>
            </a:r>
          </a:p>
          <a:p>
            <a:endParaRPr lang="en-US" sz="2400" dirty="0" smtClean="0"/>
          </a:p>
          <a:p>
            <a:r>
              <a:rPr lang="en-US" sz="2400" dirty="0" smtClean="0"/>
              <a:t>If client cannot connect to DirectAccess Server, IP-HTTPS will connect over port 443</a:t>
            </a:r>
            <a:endParaRPr lang="en-US" sz="2400" dirty="0"/>
          </a:p>
        </p:txBody>
      </p:sp>
      <p:sp>
        <p:nvSpPr>
          <p:cNvPr id="86" name="Rounded Rectangle 85"/>
          <p:cNvSpPr/>
          <p:nvPr/>
        </p:nvSpPr>
        <p:spPr bwMode="auto">
          <a:xfrm>
            <a:off x="190760" y="1219200"/>
            <a:ext cx="4267200" cy="5288417"/>
          </a:xfrm>
          <a:prstGeom prst="roundRect">
            <a:avLst>
              <a:gd name="adj" fmla="val 8470"/>
            </a:avLst>
          </a:prstGeom>
          <a:gradFill flip="none" rotWithShape="1">
            <a:gsLst>
              <a:gs pos="0">
                <a:srgbClr val="EE9CFE"/>
              </a:gs>
              <a:gs pos="53000">
                <a:srgbClr val="2B70F9">
                  <a:alpha val="80000"/>
                </a:srgbClr>
              </a:gs>
              <a:gs pos="100000">
                <a:srgbClr val="FFFFFF">
                  <a:alpha val="53000"/>
                </a:srgbClr>
              </a:gs>
            </a:gsLst>
            <a:path path="circle">
              <a:fillToRect r="100000" b="100000"/>
            </a:path>
            <a:tileRect l="-100000" t="-100000"/>
          </a:gradFill>
          <a:ln w="3175">
            <a:solidFill>
              <a:srgbClr val="FFFFFF">
                <a:alpha val="2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sp>
        <p:nvSpPr>
          <p:cNvPr id="361" name="Rounded Rectangle 360"/>
          <p:cNvSpPr/>
          <p:nvPr/>
        </p:nvSpPr>
        <p:spPr bwMode="auto">
          <a:xfrm>
            <a:off x="381000" y="2286000"/>
            <a:ext cx="1295400" cy="852558"/>
          </a:xfrm>
          <a:prstGeom prst="roundRect">
            <a:avLst>
              <a:gd name="adj" fmla="val 50000"/>
            </a:avLst>
          </a:prstGeom>
          <a:gradFill flip="none" rotWithShape="1">
            <a:gsLst>
              <a:gs pos="0">
                <a:schemeClr val="bg2">
                  <a:lumMod val="85000"/>
                  <a:lumOff val="15000"/>
                  <a:alpha val="0"/>
                </a:schemeClr>
              </a:gs>
              <a:gs pos="100000">
                <a:srgbClr val="000000">
                  <a:alpha val="47000"/>
                </a:srgbClr>
              </a:gs>
            </a:gsLst>
            <a:path path="circle">
              <a:fillToRect l="50000" t="50000" r="50000" b="50000"/>
            </a:path>
            <a:tileRect/>
          </a:gradFill>
          <a:ln>
            <a:noFill/>
            <a:headEnd type="none" w="med" len="med"/>
            <a:tailEnd type="none" w="med" len="med"/>
          </a:ln>
          <a:effectLst>
            <a:glow rad="63500">
              <a:srgbClr val="000000">
                <a:alpha val="7843"/>
              </a:srgbClr>
            </a:glow>
          </a:effectLst>
          <a:scene3d>
            <a:camera prst="orthographicFront"/>
            <a:lightRig rig="balanced" dir="t"/>
          </a:scene3d>
          <a:sp3d contourW="19050">
            <a:bevelT w="101600" h="63500" prst="angle"/>
            <a:contourClr>
              <a:srgbClr val="3686BC"/>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cxnSp>
        <p:nvCxnSpPr>
          <p:cNvPr id="366" name="Straight Arrow Connector 365"/>
          <p:cNvCxnSpPr/>
          <p:nvPr/>
        </p:nvCxnSpPr>
        <p:spPr bwMode="auto">
          <a:xfrm flipV="1">
            <a:off x="1028700" y="4210050"/>
            <a:ext cx="990600" cy="6510"/>
          </a:xfrm>
          <a:prstGeom prst="straightConnector1">
            <a:avLst/>
          </a:prstGeom>
          <a:noFill/>
          <a:ln w="19050" cap="rnd" cmpd="sng" algn="ctr">
            <a:solidFill>
              <a:srgbClr val="FFFFFF"/>
            </a:solidFill>
            <a:prstDash val="sysDash"/>
            <a:round/>
            <a:headEnd type="oval" w="sm" len="sm"/>
            <a:tailEnd type="oval" w="sm" len="sm"/>
          </a:ln>
          <a:effectLst>
            <a:glow rad="63500">
              <a:schemeClr val="accent2">
                <a:satMod val="175000"/>
                <a:alpha val="40000"/>
              </a:schemeClr>
            </a:glow>
          </a:effectLst>
        </p:spPr>
      </p:cxnSp>
      <p:cxnSp>
        <p:nvCxnSpPr>
          <p:cNvPr id="395" name="Straight Connector 394"/>
          <p:cNvCxnSpPr/>
          <p:nvPr/>
        </p:nvCxnSpPr>
        <p:spPr bwMode="auto">
          <a:xfrm rot="16200000" flipH="1">
            <a:off x="480060" y="3672840"/>
            <a:ext cx="1097280" cy="0"/>
          </a:xfrm>
          <a:prstGeom prst="line">
            <a:avLst/>
          </a:prstGeom>
          <a:noFill/>
          <a:ln w="19050" cap="rnd" cmpd="sng" algn="ctr">
            <a:solidFill>
              <a:srgbClr val="FFFFFF"/>
            </a:solidFill>
            <a:prstDash val="sysDash"/>
            <a:round/>
            <a:headEnd type="oval" w="sm" len="sm"/>
            <a:tailEnd type="oval" w="sm" len="sm"/>
          </a:ln>
          <a:effectLst>
            <a:glow rad="63500">
              <a:schemeClr val="accent2">
                <a:satMod val="175000"/>
                <a:alpha val="40000"/>
              </a:schemeClr>
            </a:glow>
          </a:effectLst>
        </p:spPr>
      </p:cxnSp>
      <p:sp>
        <p:nvSpPr>
          <p:cNvPr id="73" name="Text Box 28"/>
          <p:cNvSpPr txBox="1">
            <a:spLocks noChangeArrowheads="1"/>
          </p:cNvSpPr>
          <p:nvPr/>
        </p:nvSpPr>
        <p:spPr bwMode="auto">
          <a:xfrm>
            <a:off x="381000" y="1600200"/>
            <a:ext cx="1295400" cy="664797"/>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500" b="1" dirty="0" smtClean="0">
                <a:ln w="10160">
                  <a:noFill/>
                  <a:prstDash val="solid"/>
                </a:ln>
                <a:solidFill>
                  <a:srgbClr val="000000"/>
                </a:solidFill>
                <a:effectLst>
                  <a:outerShdw blurRad="419100" sx="101000" sy="101000" algn="ctr" rotWithShape="0">
                    <a:srgbClr val="FFFFFF"/>
                  </a:outerShdw>
                </a:effectLst>
                <a:latin typeface="Segoe Semibold" pitchFamily="34" charset="0"/>
              </a:rPr>
              <a:t>IP Address Assigned by ISP:</a:t>
            </a:r>
          </a:p>
        </p:txBody>
      </p:sp>
      <p:sp>
        <p:nvSpPr>
          <p:cNvPr id="74" name="Text Box 28"/>
          <p:cNvSpPr txBox="1">
            <a:spLocks noChangeArrowheads="1"/>
          </p:cNvSpPr>
          <p:nvPr/>
        </p:nvSpPr>
        <p:spPr bwMode="auto">
          <a:xfrm>
            <a:off x="366711" y="2564613"/>
            <a:ext cx="1295400" cy="297646"/>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500" dirty="0" smtClean="0">
                <a:ln w="10160">
                  <a:noFill/>
                  <a:prstDash val="solid"/>
                </a:ln>
                <a:solidFill>
                  <a:srgbClr val="000000"/>
                </a:solidFill>
                <a:effectLst>
                  <a:outerShdw blurRad="419100" sx="101000" sy="101000" algn="ctr" rotWithShape="0">
                    <a:srgbClr val="FFFFFF"/>
                  </a:outerShdw>
                </a:effectLst>
                <a:latin typeface="Segoe Semibold" pitchFamily="34" charset="0"/>
              </a:rPr>
              <a:t>Public IPv4</a:t>
            </a:r>
          </a:p>
        </p:txBody>
      </p:sp>
      <p:sp>
        <p:nvSpPr>
          <p:cNvPr id="75" name="Rounded Rectangle 74"/>
          <p:cNvSpPr/>
          <p:nvPr/>
        </p:nvSpPr>
        <p:spPr bwMode="auto">
          <a:xfrm>
            <a:off x="2895600" y="2286000"/>
            <a:ext cx="1295400" cy="852558"/>
          </a:xfrm>
          <a:prstGeom prst="roundRect">
            <a:avLst>
              <a:gd name="adj" fmla="val 50000"/>
            </a:avLst>
          </a:prstGeom>
          <a:gradFill flip="none" rotWithShape="1">
            <a:gsLst>
              <a:gs pos="0">
                <a:schemeClr val="bg2">
                  <a:lumMod val="85000"/>
                  <a:lumOff val="15000"/>
                  <a:alpha val="0"/>
                </a:schemeClr>
              </a:gs>
              <a:gs pos="100000">
                <a:srgbClr val="000000">
                  <a:alpha val="47000"/>
                </a:srgbClr>
              </a:gs>
            </a:gsLst>
            <a:path path="circle">
              <a:fillToRect l="50000" t="50000" r="50000" b="50000"/>
            </a:path>
            <a:tileRect/>
          </a:gradFill>
          <a:ln>
            <a:noFill/>
            <a:headEnd type="none" w="med" len="med"/>
            <a:tailEnd type="none" w="med" len="med"/>
          </a:ln>
          <a:effectLst>
            <a:glow rad="63500">
              <a:srgbClr val="000000">
                <a:alpha val="7843"/>
              </a:srgbClr>
            </a:glow>
          </a:effectLst>
          <a:scene3d>
            <a:camera prst="orthographicFront"/>
            <a:lightRig rig="balanced" dir="t"/>
          </a:scene3d>
          <a:sp3d contourW="19050">
            <a:bevelT w="101600" h="63500" prst="angle"/>
            <a:contourClr>
              <a:srgbClr val="3686BC"/>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cxnSp>
        <p:nvCxnSpPr>
          <p:cNvPr id="76" name="Straight Connector 75"/>
          <p:cNvCxnSpPr/>
          <p:nvPr/>
        </p:nvCxnSpPr>
        <p:spPr bwMode="auto">
          <a:xfrm rot="16200000" flipH="1">
            <a:off x="2994660" y="3672841"/>
            <a:ext cx="1097280" cy="0"/>
          </a:xfrm>
          <a:prstGeom prst="line">
            <a:avLst/>
          </a:prstGeom>
          <a:noFill/>
          <a:ln w="19050" cap="rnd" cmpd="sng" algn="ctr">
            <a:solidFill>
              <a:srgbClr val="FFFFFF"/>
            </a:solidFill>
            <a:prstDash val="sysDash"/>
            <a:round/>
            <a:headEnd type="oval" w="sm" len="sm"/>
            <a:tailEnd type="oval" w="sm" len="sm"/>
          </a:ln>
          <a:effectLst>
            <a:glow rad="63500">
              <a:schemeClr val="accent2">
                <a:satMod val="175000"/>
                <a:alpha val="40000"/>
              </a:schemeClr>
            </a:glow>
          </a:effectLst>
        </p:spPr>
      </p:cxnSp>
      <p:cxnSp>
        <p:nvCxnSpPr>
          <p:cNvPr id="79" name="Straight Arrow Connector 78"/>
          <p:cNvCxnSpPr/>
          <p:nvPr/>
        </p:nvCxnSpPr>
        <p:spPr bwMode="auto">
          <a:xfrm flipV="1">
            <a:off x="2362200" y="4210924"/>
            <a:ext cx="1181100" cy="4762"/>
          </a:xfrm>
          <a:prstGeom prst="straightConnector1">
            <a:avLst/>
          </a:prstGeom>
          <a:noFill/>
          <a:ln w="19050" cap="rnd" cmpd="sng" algn="ctr">
            <a:solidFill>
              <a:srgbClr val="FFFFFF"/>
            </a:solidFill>
            <a:prstDash val="sysDash"/>
            <a:round/>
            <a:headEnd type="oval" w="sm" len="sm"/>
            <a:tailEnd type="oval" w="sm" len="sm"/>
          </a:ln>
          <a:effectLst>
            <a:glow rad="63500">
              <a:schemeClr val="accent2">
                <a:satMod val="175000"/>
                <a:alpha val="40000"/>
              </a:schemeClr>
            </a:glow>
          </a:effectLst>
        </p:spPr>
      </p:cxnSp>
      <p:sp>
        <p:nvSpPr>
          <p:cNvPr id="191" name="Text Box 28"/>
          <p:cNvSpPr txBox="1">
            <a:spLocks noChangeArrowheads="1"/>
          </p:cNvSpPr>
          <p:nvPr/>
        </p:nvSpPr>
        <p:spPr bwMode="auto">
          <a:xfrm>
            <a:off x="1676400" y="4572000"/>
            <a:ext cx="1371600" cy="480131"/>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500" dirty="0" smtClean="0">
                <a:ln w="10160">
                  <a:noFill/>
                  <a:prstDash val="solid"/>
                </a:ln>
                <a:solidFill>
                  <a:srgbClr val="000000"/>
                </a:solidFill>
                <a:effectLst>
                  <a:outerShdw blurRad="419100" sx="101000" sy="101000" algn="ctr" rotWithShape="0">
                    <a:srgbClr val="FFFFFF"/>
                  </a:outerShdw>
                </a:effectLst>
                <a:latin typeface="Segoe Semibold" pitchFamily="34" charset="0"/>
              </a:rPr>
              <a:t>DirectAccess Client</a:t>
            </a:r>
          </a:p>
        </p:txBody>
      </p:sp>
      <p:pic>
        <p:nvPicPr>
          <p:cNvPr id="52" name="Picture 4" descr="C:\Users\Public\Documents\DVD Art\Artwork_Imagery\Icons - Illustrations\_ eHOME ICONS\laptop notebook pc mobility.png"/>
          <p:cNvPicPr>
            <a:picLocks noChangeAspect="1" noChangeArrowheads="1"/>
          </p:cNvPicPr>
          <p:nvPr/>
        </p:nvPicPr>
        <p:blipFill>
          <a:blip r:embed="rId4" cstate="screen"/>
          <a:srcRect/>
          <a:stretch>
            <a:fillRect/>
          </a:stretch>
        </p:blipFill>
        <p:spPr bwMode="auto">
          <a:xfrm>
            <a:off x="1752600" y="3657600"/>
            <a:ext cx="1208413" cy="939562"/>
          </a:xfrm>
          <a:prstGeom prst="rect">
            <a:avLst/>
          </a:prstGeom>
          <a:noFill/>
        </p:spPr>
      </p:pic>
      <p:sp>
        <p:nvSpPr>
          <p:cNvPr id="82" name="Text Box 28"/>
          <p:cNvSpPr txBox="1">
            <a:spLocks noChangeArrowheads="1"/>
          </p:cNvSpPr>
          <p:nvPr/>
        </p:nvSpPr>
        <p:spPr bwMode="auto">
          <a:xfrm>
            <a:off x="2819400" y="1600200"/>
            <a:ext cx="1447800" cy="664797"/>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500" b="1" dirty="0" smtClean="0">
                <a:ln w="10160">
                  <a:noFill/>
                  <a:prstDash val="solid"/>
                </a:ln>
                <a:solidFill>
                  <a:srgbClr val="000000"/>
                </a:solidFill>
                <a:effectLst>
                  <a:outerShdw blurRad="419100" sx="101000" sy="101000" algn="ctr" rotWithShape="0">
                    <a:srgbClr val="FFFFFF"/>
                  </a:outerShdw>
                </a:effectLst>
                <a:latin typeface="Segoe Semibold" pitchFamily="34" charset="0"/>
              </a:rPr>
              <a:t>IPv6 Address Used to connect:</a:t>
            </a:r>
          </a:p>
        </p:txBody>
      </p:sp>
      <p:sp>
        <p:nvSpPr>
          <p:cNvPr id="83" name="Text Box 28"/>
          <p:cNvSpPr txBox="1">
            <a:spLocks noChangeArrowheads="1"/>
          </p:cNvSpPr>
          <p:nvPr/>
        </p:nvSpPr>
        <p:spPr bwMode="auto">
          <a:xfrm>
            <a:off x="3048000" y="2562030"/>
            <a:ext cx="990600" cy="295466"/>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500" dirty="0" smtClean="0">
                <a:ln w="10160">
                  <a:noFill/>
                  <a:prstDash val="solid"/>
                </a:ln>
                <a:solidFill>
                  <a:srgbClr val="000000"/>
                </a:solidFill>
                <a:effectLst>
                  <a:outerShdw blurRad="419100" sx="101000" sy="101000" algn="ctr" rotWithShape="0">
                    <a:srgbClr val="FFFFFF"/>
                  </a:outerShdw>
                </a:effectLst>
                <a:latin typeface="Segoe Semibold" pitchFamily="34" charset="0"/>
              </a:rPr>
              <a:t>6to4</a:t>
            </a:r>
          </a:p>
        </p:txBody>
      </p:sp>
      <p:sp>
        <p:nvSpPr>
          <p:cNvPr id="85" name="Text Box 28"/>
          <p:cNvSpPr txBox="1">
            <a:spLocks noChangeArrowheads="1"/>
          </p:cNvSpPr>
          <p:nvPr/>
        </p:nvSpPr>
        <p:spPr bwMode="auto">
          <a:xfrm>
            <a:off x="385763" y="2562230"/>
            <a:ext cx="1295400" cy="297646"/>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500" dirty="0" smtClean="0">
                <a:ln w="10160">
                  <a:noFill/>
                  <a:prstDash val="solid"/>
                </a:ln>
                <a:solidFill>
                  <a:srgbClr val="000000"/>
                </a:solidFill>
                <a:effectLst>
                  <a:outerShdw blurRad="419100" sx="101000" sy="101000" algn="ctr" rotWithShape="0">
                    <a:srgbClr val="FFFFFF"/>
                  </a:outerShdw>
                </a:effectLst>
                <a:latin typeface="Segoe Semibold" pitchFamily="34" charset="0"/>
              </a:rPr>
              <a:t>Private IPv4</a:t>
            </a:r>
          </a:p>
        </p:txBody>
      </p:sp>
      <p:sp>
        <p:nvSpPr>
          <p:cNvPr id="91" name="Text Box 28"/>
          <p:cNvSpPr txBox="1">
            <a:spLocks noChangeArrowheads="1"/>
          </p:cNvSpPr>
          <p:nvPr/>
        </p:nvSpPr>
        <p:spPr bwMode="auto">
          <a:xfrm>
            <a:off x="381000" y="2563456"/>
            <a:ext cx="1295400" cy="297646"/>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500" dirty="0" smtClean="0">
                <a:ln w="10160">
                  <a:noFill/>
                  <a:prstDash val="solid"/>
                </a:ln>
                <a:solidFill>
                  <a:srgbClr val="000000"/>
                </a:solidFill>
                <a:effectLst>
                  <a:outerShdw blurRad="419100" sx="101000" sy="101000" algn="ctr" rotWithShape="0">
                    <a:srgbClr val="FFFFFF"/>
                  </a:outerShdw>
                </a:effectLst>
                <a:latin typeface="Segoe Semibold" pitchFamily="34" charset="0"/>
              </a:rPr>
              <a:t>Native IPv6</a:t>
            </a:r>
          </a:p>
        </p:txBody>
      </p:sp>
      <p:sp>
        <p:nvSpPr>
          <p:cNvPr id="93" name="Text Box 28"/>
          <p:cNvSpPr txBox="1">
            <a:spLocks noChangeArrowheads="1"/>
          </p:cNvSpPr>
          <p:nvPr/>
        </p:nvSpPr>
        <p:spPr bwMode="auto">
          <a:xfrm>
            <a:off x="3048000" y="2562230"/>
            <a:ext cx="990600" cy="297646"/>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500" dirty="0" smtClean="0">
                <a:ln w="10160">
                  <a:noFill/>
                  <a:prstDash val="solid"/>
                </a:ln>
                <a:solidFill>
                  <a:srgbClr val="000000"/>
                </a:solidFill>
                <a:effectLst>
                  <a:outerShdw blurRad="419100" sx="101000" sy="101000" algn="ctr" rotWithShape="0">
                    <a:srgbClr val="FFFFFF"/>
                  </a:outerShdw>
                </a:effectLst>
                <a:latin typeface="Segoe Semibold" pitchFamily="34" charset="0"/>
              </a:rPr>
              <a:t>Teredo</a:t>
            </a:r>
          </a:p>
        </p:txBody>
      </p:sp>
      <p:sp>
        <p:nvSpPr>
          <p:cNvPr id="96" name="Text Box 28"/>
          <p:cNvSpPr txBox="1">
            <a:spLocks noChangeArrowheads="1"/>
          </p:cNvSpPr>
          <p:nvPr/>
        </p:nvSpPr>
        <p:spPr bwMode="auto">
          <a:xfrm>
            <a:off x="2895600" y="2563456"/>
            <a:ext cx="1295400" cy="297646"/>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500" dirty="0" smtClean="0">
                <a:ln w="10160">
                  <a:noFill/>
                  <a:prstDash val="solid"/>
                </a:ln>
                <a:solidFill>
                  <a:srgbClr val="000000"/>
                </a:solidFill>
                <a:effectLst>
                  <a:outerShdw blurRad="419100" sx="101000" sy="101000" algn="ctr" rotWithShape="0">
                    <a:srgbClr val="FFFFFF"/>
                  </a:outerShdw>
                </a:effectLst>
                <a:latin typeface="Segoe Semibold" pitchFamily="34" charset="0"/>
              </a:rPr>
              <a:t>Native IPv6</a:t>
            </a:r>
          </a:p>
        </p:txBody>
      </p:sp>
      <p:grpSp>
        <p:nvGrpSpPr>
          <p:cNvPr id="3" name="Group 110"/>
          <p:cNvGrpSpPr/>
          <p:nvPr/>
        </p:nvGrpSpPr>
        <p:grpSpPr>
          <a:xfrm>
            <a:off x="266700" y="5105400"/>
            <a:ext cx="1295400" cy="319158"/>
            <a:chOff x="228600" y="5285144"/>
            <a:chExt cx="1295400" cy="319158"/>
          </a:xfrm>
        </p:grpSpPr>
        <p:sp>
          <p:nvSpPr>
            <p:cNvPr id="101" name="Rounded Rectangle 100"/>
            <p:cNvSpPr/>
            <p:nvPr/>
          </p:nvSpPr>
          <p:spPr bwMode="auto">
            <a:xfrm>
              <a:off x="228600" y="5285144"/>
              <a:ext cx="1295400" cy="319158"/>
            </a:xfrm>
            <a:prstGeom prst="roundRect">
              <a:avLst>
                <a:gd name="adj" fmla="val 50000"/>
              </a:avLst>
            </a:prstGeom>
            <a:gradFill flip="none" rotWithShape="1">
              <a:gsLst>
                <a:gs pos="0">
                  <a:schemeClr val="bg2">
                    <a:lumMod val="85000"/>
                    <a:lumOff val="15000"/>
                    <a:alpha val="0"/>
                  </a:schemeClr>
                </a:gs>
                <a:gs pos="100000">
                  <a:srgbClr val="000000">
                    <a:alpha val="47000"/>
                  </a:srgbClr>
                </a:gs>
              </a:gsLst>
              <a:path path="circle">
                <a:fillToRect l="50000" t="50000" r="50000" b="50000"/>
              </a:path>
              <a:tileRect/>
            </a:gradFill>
            <a:ln>
              <a:noFill/>
              <a:headEnd type="none" w="med" len="med"/>
              <a:tailEnd type="none" w="med" len="med"/>
            </a:ln>
            <a:effectLst>
              <a:glow rad="63500">
                <a:srgbClr val="000000">
                  <a:alpha val="7843"/>
                </a:srgbClr>
              </a:glow>
            </a:effectLst>
            <a:scene3d>
              <a:camera prst="orthographicFront"/>
              <a:lightRig rig="balanced" dir="t"/>
            </a:scene3d>
            <a:sp3d contourW="19050">
              <a:contourClr>
                <a:srgbClr val="3686BC"/>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sp>
          <p:nvSpPr>
            <p:cNvPr id="102" name="Text Box 28"/>
            <p:cNvSpPr txBox="1">
              <a:spLocks noChangeArrowheads="1"/>
            </p:cNvSpPr>
            <p:nvPr/>
          </p:nvSpPr>
          <p:spPr bwMode="auto">
            <a:xfrm>
              <a:off x="228600" y="5295900"/>
              <a:ext cx="1295400" cy="297646"/>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500" dirty="0" smtClean="0">
                  <a:ln w="10160">
                    <a:noFill/>
                    <a:prstDash val="solid"/>
                  </a:ln>
                  <a:solidFill>
                    <a:srgbClr val="000000"/>
                  </a:solidFill>
                  <a:effectLst>
                    <a:outerShdw blurRad="419100" sx="101000" sy="101000" algn="ctr" rotWithShape="0">
                      <a:srgbClr val="FFFFFF"/>
                    </a:outerShdw>
                  </a:effectLst>
                  <a:latin typeface="Segoe Semibold" pitchFamily="34" charset="0"/>
                </a:rPr>
                <a:t>Native IPv6</a:t>
              </a:r>
            </a:p>
          </p:txBody>
        </p:sp>
      </p:grpSp>
      <p:grpSp>
        <p:nvGrpSpPr>
          <p:cNvPr id="4" name="Group 113"/>
          <p:cNvGrpSpPr/>
          <p:nvPr/>
        </p:nvGrpSpPr>
        <p:grpSpPr>
          <a:xfrm>
            <a:off x="266700" y="5555421"/>
            <a:ext cx="1295400" cy="319158"/>
            <a:chOff x="304800" y="5666144"/>
            <a:chExt cx="1295400" cy="319158"/>
          </a:xfrm>
        </p:grpSpPr>
        <p:sp>
          <p:nvSpPr>
            <p:cNvPr id="107" name="Rounded Rectangle 106"/>
            <p:cNvSpPr/>
            <p:nvPr/>
          </p:nvSpPr>
          <p:spPr bwMode="auto">
            <a:xfrm>
              <a:off x="304800" y="5666144"/>
              <a:ext cx="1295400" cy="319158"/>
            </a:xfrm>
            <a:prstGeom prst="roundRect">
              <a:avLst>
                <a:gd name="adj" fmla="val 50000"/>
              </a:avLst>
            </a:prstGeom>
            <a:gradFill flip="none" rotWithShape="1">
              <a:gsLst>
                <a:gs pos="0">
                  <a:schemeClr val="bg2">
                    <a:lumMod val="85000"/>
                    <a:lumOff val="15000"/>
                    <a:alpha val="0"/>
                  </a:schemeClr>
                </a:gs>
                <a:gs pos="100000">
                  <a:srgbClr val="000000">
                    <a:alpha val="47000"/>
                  </a:srgbClr>
                </a:gs>
              </a:gsLst>
              <a:path path="circle">
                <a:fillToRect l="50000" t="50000" r="50000" b="50000"/>
              </a:path>
              <a:tileRect/>
            </a:gradFill>
            <a:ln>
              <a:noFill/>
              <a:headEnd type="none" w="med" len="med"/>
              <a:tailEnd type="none" w="med" len="med"/>
            </a:ln>
            <a:effectLst>
              <a:glow rad="63500">
                <a:srgbClr val="000000">
                  <a:alpha val="7843"/>
                </a:srgbClr>
              </a:glow>
            </a:effectLst>
            <a:scene3d>
              <a:camera prst="orthographicFront"/>
              <a:lightRig rig="balanced" dir="t"/>
            </a:scene3d>
            <a:sp3d contourW="19050">
              <a:contourClr>
                <a:srgbClr val="3686BC"/>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sp>
          <p:nvSpPr>
            <p:cNvPr id="109" name="Text Box 28"/>
            <p:cNvSpPr txBox="1">
              <a:spLocks noChangeArrowheads="1"/>
            </p:cNvSpPr>
            <p:nvPr/>
          </p:nvSpPr>
          <p:spPr bwMode="auto">
            <a:xfrm>
              <a:off x="304800" y="5676900"/>
              <a:ext cx="1295400" cy="297646"/>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500" dirty="0" smtClean="0">
                  <a:ln w="10160">
                    <a:noFill/>
                    <a:prstDash val="solid"/>
                  </a:ln>
                  <a:solidFill>
                    <a:srgbClr val="000000"/>
                  </a:solidFill>
                  <a:effectLst>
                    <a:outerShdw blurRad="419100" sx="101000" sy="101000" algn="ctr" rotWithShape="0">
                      <a:srgbClr val="FFFFFF"/>
                    </a:outerShdw>
                  </a:effectLst>
                  <a:latin typeface="Segoe Semibold" pitchFamily="34" charset="0"/>
                </a:rPr>
                <a:t>6to4</a:t>
              </a:r>
            </a:p>
          </p:txBody>
        </p:sp>
      </p:grpSp>
      <p:grpSp>
        <p:nvGrpSpPr>
          <p:cNvPr id="5" name="Group 114"/>
          <p:cNvGrpSpPr/>
          <p:nvPr/>
        </p:nvGrpSpPr>
        <p:grpSpPr>
          <a:xfrm>
            <a:off x="266700" y="6005442"/>
            <a:ext cx="1295400" cy="319158"/>
            <a:chOff x="228600" y="6057900"/>
            <a:chExt cx="1295400" cy="319158"/>
          </a:xfrm>
        </p:grpSpPr>
        <p:sp>
          <p:nvSpPr>
            <p:cNvPr id="106" name="Rounded Rectangle 105"/>
            <p:cNvSpPr/>
            <p:nvPr/>
          </p:nvSpPr>
          <p:spPr bwMode="auto">
            <a:xfrm>
              <a:off x="228600" y="6057900"/>
              <a:ext cx="1295400" cy="319158"/>
            </a:xfrm>
            <a:prstGeom prst="roundRect">
              <a:avLst>
                <a:gd name="adj" fmla="val 50000"/>
              </a:avLst>
            </a:prstGeom>
            <a:gradFill flip="none" rotWithShape="1">
              <a:gsLst>
                <a:gs pos="0">
                  <a:schemeClr val="bg2">
                    <a:lumMod val="85000"/>
                    <a:lumOff val="15000"/>
                    <a:alpha val="0"/>
                  </a:schemeClr>
                </a:gs>
                <a:gs pos="100000">
                  <a:srgbClr val="000000">
                    <a:alpha val="47000"/>
                  </a:srgbClr>
                </a:gs>
              </a:gsLst>
              <a:path path="circle">
                <a:fillToRect l="50000" t="50000" r="50000" b="50000"/>
              </a:path>
              <a:tileRect/>
            </a:gradFill>
            <a:ln>
              <a:noFill/>
              <a:headEnd type="none" w="med" len="med"/>
              <a:tailEnd type="none" w="med" len="med"/>
            </a:ln>
            <a:effectLst>
              <a:glow rad="63500">
                <a:srgbClr val="000000">
                  <a:alpha val="7843"/>
                </a:srgbClr>
              </a:glow>
            </a:effectLst>
            <a:scene3d>
              <a:camera prst="orthographicFront"/>
              <a:lightRig rig="balanced" dir="t"/>
            </a:scene3d>
            <a:sp3d contourW="19050">
              <a:contourClr>
                <a:srgbClr val="3686BC"/>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sp>
          <p:nvSpPr>
            <p:cNvPr id="112" name="Text Box 28"/>
            <p:cNvSpPr txBox="1">
              <a:spLocks noChangeArrowheads="1"/>
            </p:cNvSpPr>
            <p:nvPr/>
          </p:nvSpPr>
          <p:spPr bwMode="auto">
            <a:xfrm>
              <a:off x="228600" y="6068656"/>
              <a:ext cx="1295400" cy="297646"/>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500" dirty="0" smtClean="0">
                  <a:ln w="10160">
                    <a:noFill/>
                    <a:prstDash val="solid"/>
                  </a:ln>
                  <a:solidFill>
                    <a:srgbClr val="000000"/>
                  </a:solidFill>
                  <a:effectLst>
                    <a:outerShdw blurRad="419100" sx="101000" sy="101000" algn="ctr" rotWithShape="0">
                      <a:srgbClr val="FFFFFF"/>
                    </a:outerShdw>
                  </a:effectLst>
                  <a:latin typeface="Segoe Semibold" pitchFamily="34" charset="0"/>
                </a:rPr>
                <a:t>Teredo</a:t>
              </a:r>
            </a:p>
          </p:txBody>
        </p:sp>
      </p:grpSp>
      <p:grpSp>
        <p:nvGrpSpPr>
          <p:cNvPr id="6" name="Group 115"/>
          <p:cNvGrpSpPr/>
          <p:nvPr/>
        </p:nvGrpSpPr>
        <p:grpSpPr>
          <a:xfrm>
            <a:off x="1828800" y="5548242"/>
            <a:ext cx="1295400" cy="319158"/>
            <a:chOff x="1676400" y="5715000"/>
            <a:chExt cx="1295400" cy="319158"/>
          </a:xfrm>
        </p:grpSpPr>
        <p:sp>
          <p:nvSpPr>
            <p:cNvPr id="105" name="Rounded Rectangle 104"/>
            <p:cNvSpPr/>
            <p:nvPr/>
          </p:nvSpPr>
          <p:spPr bwMode="auto">
            <a:xfrm>
              <a:off x="1676400" y="5715000"/>
              <a:ext cx="1295400" cy="319158"/>
            </a:xfrm>
            <a:prstGeom prst="roundRect">
              <a:avLst>
                <a:gd name="adj" fmla="val 50000"/>
              </a:avLst>
            </a:prstGeom>
            <a:gradFill flip="none" rotWithShape="1">
              <a:gsLst>
                <a:gs pos="0">
                  <a:schemeClr val="bg2">
                    <a:lumMod val="85000"/>
                    <a:lumOff val="15000"/>
                    <a:alpha val="0"/>
                  </a:schemeClr>
                </a:gs>
                <a:gs pos="100000">
                  <a:srgbClr val="000000">
                    <a:alpha val="47000"/>
                  </a:srgbClr>
                </a:gs>
              </a:gsLst>
              <a:path path="circle">
                <a:fillToRect l="50000" t="50000" r="50000" b="50000"/>
              </a:path>
              <a:tileRect/>
            </a:gradFill>
            <a:ln>
              <a:noFill/>
              <a:headEnd type="none" w="med" len="med"/>
              <a:tailEnd type="none" w="med" len="med"/>
            </a:ln>
            <a:effectLst>
              <a:glow rad="63500">
                <a:srgbClr val="000000">
                  <a:alpha val="7843"/>
                </a:srgbClr>
              </a:glow>
            </a:effectLst>
            <a:scene3d>
              <a:camera prst="orthographicFront"/>
              <a:lightRig rig="balanced" dir="t"/>
            </a:scene3d>
            <a:sp3d contourW="19050">
              <a:contourClr>
                <a:srgbClr val="3686BC"/>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sp>
          <p:nvSpPr>
            <p:cNvPr id="113" name="Text Box 28"/>
            <p:cNvSpPr txBox="1">
              <a:spLocks noChangeArrowheads="1"/>
            </p:cNvSpPr>
            <p:nvPr/>
          </p:nvSpPr>
          <p:spPr bwMode="auto">
            <a:xfrm>
              <a:off x="1676400" y="5725756"/>
              <a:ext cx="1295400" cy="297646"/>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500" dirty="0" smtClean="0">
                  <a:ln w="10160">
                    <a:noFill/>
                    <a:prstDash val="solid"/>
                  </a:ln>
                  <a:solidFill>
                    <a:srgbClr val="000000"/>
                  </a:solidFill>
                  <a:effectLst>
                    <a:outerShdw blurRad="419100" sx="101000" sy="101000" algn="ctr" rotWithShape="0">
                      <a:srgbClr val="FFFFFF"/>
                    </a:outerShdw>
                  </a:effectLst>
                  <a:latin typeface="Segoe Semibold" pitchFamily="34" charset="0"/>
                </a:rPr>
                <a:t>IP-HTTPS</a:t>
              </a:r>
            </a:p>
          </p:txBody>
        </p:sp>
      </p:grpSp>
    </p:spTree>
    <p:custDataLst>
      <p:tags r:id="rId1"/>
    </p:custDataLst>
    <p:extLst>
      <p:ext uri="{BB962C8B-B14F-4D97-AF65-F5344CB8AC3E}">
        <p14:creationId xmlns:p14="http://schemas.microsoft.com/office/powerpoint/2007/7/12/main" xmlns="" val="1114372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Effect transition="in" filter="fade">
                                      <p:cBhvr>
                                        <p:cTn id="7" dur="2000"/>
                                        <p:tgtEl>
                                          <p:spTgt spid="9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91"/>
                                        </p:tgtEl>
                                      </p:cBhvr>
                                    </p:animEffect>
                                    <p:set>
                                      <p:cBhvr>
                                        <p:cTn id="21" dur="1" fill="hold">
                                          <p:stCondLst>
                                            <p:cond delay="499"/>
                                          </p:stCondLst>
                                        </p:cTn>
                                        <p:tgtEl>
                                          <p:spTgt spid="91"/>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96"/>
                                        </p:tgtEl>
                                      </p:cBhvr>
                                    </p:animEffect>
                                    <p:set>
                                      <p:cBhvr>
                                        <p:cTn id="24" dur="1" fill="hold">
                                          <p:stCondLst>
                                            <p:cond delay="499"/>
                                          </p:stCondLst>
                                        </p:cTn>
                                        <p:tgtEl>
                                          <p:spTgt spid="96"/>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98">
                                            <p:txEl>
                                              <p:pRg st="1" end="1"/>
                                            </p:txEl>
                                          </p:spTgt>
                                        </p:tgtEl>
                                        <p:attrNameLst>
                                          <p:attrName>style.visibility</p:attrName>
                                        </p:attrNameLst>
                                      </p:cBhvr>
                                      <p:to>
                                        <p:strVal val="visible"/>
                                      </p:to>
                                    </p:set>
                                    <p:animEffect transition="in" filter="fade">
                                      <p:cBhvr>
                                        <p:cTn id="27" dur="2000"/>
                                        <p:tgtEl>
                                          <p:spTgt spid="98">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fade">
                                      <p:cBhvr>
                                        <p:cTn id="33" dur="500"/>
                                        <p:tgtEl>
                                          <p:spTgt spid="83"/>
                                        </p:tgtEl>
                                      </p:cBhvr>
                                    </p:animEffect>
                                  </p:childTnLst>
                                </p:cTn>
                              </p:par>
                              <p:par>
                                <p:cTn id="34" presetID="10"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74"/>
                                        </p:tgtEl>
                                      </p:cBhvr>
                                    </p:animEffect>
                                    <p:set>
                                      <p:cBhvr>
                                        <p:cTn id="41" dur="1" fill="hold">
                                          <p:stCondLst>
                                            <p:cond delay="499"/>
                                          </p:stCondLst>
                                        </p:cTn>
                                        <p:tgtEl>
                                          <p:spTgt spid="74"/>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83"/>
                                        </p:tgtEl>
                                      </p:cBhvr>
                                    </p:animEffect>
                                    <p:set>
                                      <p:cBhvr>
                                        <p:cTn id="44" dur="1" fill="hold">
                                          <p:stCondLst>
                                            <p:cond delay="499"/>
                                          </p:stCondLst>
                                        </p:cTn>
                                        <p:tgtEl>
                                          <p:spTgt spid="83"/>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98">
                                            <p:txEl>
                                              <p:pRg st="2" end="2"/>
                                            </p:txEl>
                                          </p:spTgt>
                                        </p:tgtEl>
                                        <p:attrNameLst>
                                          <p:attrName>style.visibility</p:attrName>
                                        </p:attrNameLst>
                                      </p:cBhvr>
                                      <p:to>
                                        <p:strVal val="visible"/>
                                      </p:to>
                                    </p:set>
                                    <p:animEffect transition="in" filter="fade">
                                      <p:cBhvr>
                                        <p:cTn id="47" dur="2000"/>
                                        <p:tgtEl>
                                          <p:spTgt spid="98">
                                            <p:txEl>
                                              <p:pRg st="2" end="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fade">
                                      <p:cBhvr>
                                        <p:cTn id="50" dur="500"/>
                                        <p:tgtEl>
                                          <p:spTgt spid="8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3"/>
                                        </p:tgtEl>
                                        <p:attrNameLst>
                                          <p:attrName>style.visibility</p:attrName>
                                        </p:attrNameLst>
                                      </p:cBhvr>
                                      <p:to>
                                        <p:strVal val="visible"/>
                                      </p:to>
                                    </p:set>
                                    <p:animEffect transition="in" filter="fade">
                                      <p:cBhvr>
                                        <p:cTn id="53" dur="500"/>
                                        <p:tgtEl>
                                          <p:spTgt spid="93"/>
                                        </p:tgtEl>
                                      </p:cBhvr>
                                    </p:animEffect>
                                  </p:childTnLst>
                                </p:cTn>
                              </p:par>
                              <p:par>
                                <p:cTn id="54" presetID="10" presetClass="entr" presetSubtype="0"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85"/>
                                        </p:tgtEl>
                                      </p:cBhvr>
                                    </p:animEffect>
                                    <p:set>
                                      <p:cBhvr>
                                        <p:cTn id="61" dur="1" fill="hold">
                                          <p:stCondLst>
                                            <p:cond delay="499"/>
                                          </p:stCondLst>
                                        </p:cTn>
                                        <p:tgtEl>
                                          <p:spTgt spid="85"/>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93"/>
                                        </p:tgtEl>
                                      </p:cBhvr>
                                    </p:animEffect>
                                    <p:set>
                                      <p:cBhvr>
                                        <p:cTn id="64" dur="1" fill="hold">
                                          <p:stCondLst>
                                            <p:cond delay="499"/>
                                          </p:stCondLst>
                                        </p:cTn>
                                        <p:tgtEl>
                                          <p:spTgt spid="93"/>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98">
                                            <p:txEl>
                                              <p:pRg st="4" end="4"/>
                                            </p:txEl>
                                          </p:spTgt>
                                        </p:tgtEl>
                                        <p:attrNameLst>
                                          <p:attrName>style.visibility</p:attrName>
                                        </p:attrNameLst>
                                      </p:cBhvr>
                                      <p:to>
                                        <p:strVal val="visible"/>
                                      </p:to>
                                    </p:set>
                                    <p:animEffect transition="in" filter="fade">
                                      <p:cBhvr>
                                        <p:cTn id="67" dur="2000"/>
                                        <p:tgtEl>
                                          <p:spTgt spid="98">
                                            <p:txEl>
                                              <p:pRg st="4" end="4"/>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83" grpId="0"/>
      <p:bldP spid="83" grpId="1"/>
      <p:bldP spid="85" grpId="0"/>
      <p:bldP spid="85" grpId="1"/>
      <p:bldP spid="91" grpId="0"/>
      <p:bldP spid="91" grpId="1"/>
      <p:bldP spid="93" grpId="0"/>
      <p:bldP spid="93" grpId="1"/>
      <p:bldP spid="96" grpId="0"/>
      <p:bldP spid="9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aseline="0" dirty="0" smtClean="0">
                <a:latin typeface="Calibri"/>
              </a:rPr>
              <a:t>Internal IPv6</a:t>
            </a:r>
          </a:p>
        </p:txBody>
      </p:sp>
      <p:sp>
        <p:nvSpPr>
          <p:cNvPr id="5" name="Content Placeholder 4"/>
          <p:cNvSpPr>
            <a:spLocks noGrp="1"/>
          </p:cNvSpPr>
          <p:nvPr>
            <p:ph sz="half" idx="1"/>
          </p:nvPr>
        </p:nvSpPr>
        <p:spPr>
          <a:xfrm>
            <a:off x="152400" y="990600"/>
            <a:ext cx="4495800" cy="5656933"/>
          </a:xfrm>
        </p:spPr>
        <p:txBody>
          <a:bodyPr/>
          <a:lstStyle/>
          <a:p>
            <a:r>
              <a:rPr lang="en-US" dirty="0" smtClean="0"/>
              <a:t>Native</a:t>
            </a:r>
          </a:p>
          <a:p>
            <a:pPr marL="566738" lvl="1" indent="-217488">
              <a:buNone/>
            </a:pPr>
            <a:r>
              <a:rPr lang="en-US" dirty="0" smtClean="0"/>
              <a:t>- Servers can run any OS that fully supports IPv6</a:t>
            </a:r>
          </a:p>
          <a:p>
            <a:pPr marL="566738" lvl="1" indent="-217488">
              <a:buNone/>
            </a:pPr>
            <a:r>
              <a:rPr lang="en-US" dirty="0" smtClean="0"/>
              <a:t>- Requires IPv6 infrastructure</a:t>
            </a:r>
          </a:p>
          <a:p>
            <a:pPr marL="566738" lvl="1" indent="-217488">
              <a:buNone/>
            </a:pPr>
            <a:r>
              <a:rPr lang="en-US" dirty="0" smtClean="0"/>
              <a:t>- Best choice over time</a:t>
            </a:r>
          </a:p>
          <a:p>
            <a:r>
              <a:rPr lang="en-US" dirty="0" smtClean="0"/>
              <a:t>ISATAP</a:t>
            </a:r>
          </a:p>
          <a:p>
            <a:pPr marL="566738" lvl="1" indent="-217488">
              <a:buNone/>
            </a:pPr>
            <a:r>
              <a:rPr lang="en-US" dirty="0" smtClean="0"/>
              <a:t>- IPv6 inside IPv4</a:t>
            </a:r>
          </a:p>
          <a:p>
            <a:pPr marL="566738" lvl="1" indent="-217488">
              <a:buNone/>
            </a:pPr>
            <a:r>
              <a:rPr lang="en-US" dirty="0" smtClean="0"/>
              <a:t>- Servers must be Windows Server 2008 or R2</a:t>
            </a:r>
          </a:p>
          <a:p>
            <a:pPr marL="566738" lvl="1" indent="-217488">
              <a:buNone/>
            </a:pPr>
            <a:r>
              <a:rPr lang="en-US" dirty="0" smtClean="0"/>
              <a:t>- No router upgrades</a:t>
            </a:r>
          </a:p>
          <a:p>
            <a:r>
              <a:rPr lang="en-US" dirty="0" smtClean="0"/>
              <a:t>NAT-PT</a:t>
            </a:r>
          </a:p>
          <a:p>
            <a:pPr lvl="1">
              <a:buNone/>
            </a:pPr>
            <a:r>
              <a:rPr lang="en-US" dirty="0" smtClean="0"/>
              <a:t>- Translates IPv6 to IPv4</a:t>
            </a:r>
          </a:p>
          <a:p>
            <a:pPr lvl="1">
              <a:buNone/>
            </a:pPr>
            <a:r>
              <a:rPr lang="en-US" dirty="0" smtClean="0"/>
              <a:t>- Works with any OS</a:t>
            </a:r>
          </a:p>
          <a:p>
            <a:pPr lvl="1">
              <a:buNone/>
            </a:pPr>
            <a:r>
              <a:rPr lang="en-US" dirty="0" smtClean="0"/>
              <a:t>- UAG has this built in</a:t>
            </a:r>
            <a:endParaRPr lang="en-US" dirty="0"/>
          </a:p>
        </p:txBody>
      </p:sp>
      <p:sp>
        <p:nvSpPr>
          <p:cNvPr id="7" name="Rounded Rectangle 6"/>
          <p:cNvSpPr/>
          <p:nvPr/>
        </p:nvSpPr>
        <p:spPr bwMode="auto">
          <a:xfrm flipH="1">
            <a:off x="4686300" y="609600"/>
            <a:ext cx="4381500" cy="5997079"/>
          </a:xfrm>
          <a:prstGeom prst="roundRect">
            <a:avLst>
              <a:gd name="adj" fmla="val 6994"/>
            </a:avLst>
          </a:prstGeom>
          <a:gradFill>
            <a:gsLst>
              <a:gs pos="20000">
                <a:srgbClr val="FFFFFF">
                  <a:alpha val="85000"/>
                </a:srgbClr>
              </a:gs>
              <a:gs pos="67000">
                <a:srgbClr val="FFFFFF">
                  <a:alpha val="20000"/>
                </a:srgbClr>
              </a:gs>
            </a:gsLst>
          </a:gradFill>
          <a:ln w="3175">
            <a:solidFill>
              <a:srgbClr val="FFFFFF">
                <a:alpha val="2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dirty="0">
              <a:solidFill>
                <a:schemeClr val="tx1"/>
              </a:solidFill>
              <a:latin typeface="Segoe" pitchFamily="34" charset="0"/>
            </a:endParaRPr>
          </a:p>
        </p:txBody>
      </p:sp>
      <p:sp>
        <p:nvSpPr>
          <p:cNvPr id="8" name="Rounded Rectangle 7"/>
          <p:cNvSpPr/>
          <p:nvPr/>
        </p:nvSpPr>
        <p:spPr bwMode="auto">
          <a:xfrm>
            <a:off x="4728402" y="1143000"/>
            <a:ext cx="4267200" cy="5364617"/>
          </a:xfrm>
          <a:prstGeom prst="roundRect">
            <a:avLst>
              <a:gd name="adj" fmla="val 8470"/>
            </a:avLst>
          </a:prstGeom>
          <a:gradFill flip="none" rotWithShape="1">
            <a:gsLst>
              <a:gs pos="0">
                <a:srgbClr val="EE9CFE"/>
              </a:gs>
              <a:gs pos="53000">
                <a:srgbClr val="2B70F9">
                  <a:alpha val="80000"/>
                </a:srgbClr>
              </a:gs>
              <a:gs pos="100000">
                <a:srgbClr val="FFFFFF">
                  <a:alpha val="53000"/>
                </a:srgbClr>
              </a:gs>
            </a:gsLst>
            <a:path path="circle">
              <a:fillToRect r="100000" b="100000"/>
            </a:path>
            <a:tileRect l="-100000" t="-100000"/>
          </a:gradFill>
          <a:ln w="3175">
            <a:solidFill>
              <a:srgbClr val="FFFFFF">
                <a:alpha val="2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sp>
        <p:nvSpPr>
          <p:cNvPr id="9" name="Rectangle 8"/>
          <p:cNvSpPr/>
          <p:nvPr/>
        </p:nvSpPr>
        <p:spPr>
          <a:xfrm>
            <a:off x="5684419" y="762000"/>
            <a:ext cx="2385262" cy="416007"/>
          </a:xfrm>
          <a:prstGeom prst="rect">
            <a:avLst/>
          </a:prstGeom>
        </p:spPr>
        <p:txBody>
          <a:bodyPr wrap="none" lIns="76197" tIns="38098" rIns="76197" bIns="38098">
            <a:spAutoFit/>
          </a:bodyPr>
          <a:lstStyle/>
          <a:p>
            <a:pPr marL="161389" indent="-161389">
              <a:lnSpc>
                <a:spcPct val="70000"/>
              </a:lnSpc>
              <a:spcBef>
                <a:spcPts val="167"/>
              </a:spcBef>
              <a:buClr>
                <a:srgbClr val="FFFFFF"/>
              </a:buClr>
              <a:buSzPct val="50000"/>
            </a:pPr>
            <a:r>
              <a:rPr lang="en-US" sz="3000" dirty="0" smtClean="0">
                <a:latin typeface="Segoe Semibold" pitchFamily="34" charset="0"/>
              </a:rPr>
              <a:t>IPv6 Options</a:t>
            </a:r>
          </a:p>
        </p:txBody>
      </p:sp>
      <p:sp>
        <p:nvSpPr>
          <p:cNvPr id="10" name="TextBox 20"/>
          <p:cNvSpPr txBox="1">
            <a:spLocks noChangeArrowheads="1"/>
          </p:cNvSpPr>
          <p:nvPr/>
        </p:nvSpPr>
        <p:spPr bwMode="auto">
          <a:xfrm>
            <a:off x="4914900" y="1524000"/>
            <a:ext cx="4034858" cy="70634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36538" indent="-3175" defTabSz="912703" eaLnBrk="0" hangingPunct="0">
              <a:lnSpc>
                <a:spcPct val="90000"/>
              </a:lnSpc>
              <a:spcBef>
                <a:spcPct val="30000"/>
              </a:spcBef>
              <a:buClr>
                <a:schemeClr val="tx2"/>
              </a:buClr>
              <a:buSzPct val="95000"/>
            </a:pPr>
            <a:r>
              <a:rPr lang="en-US" sz="1700" b="1" dirty="0" smtClean="0"/>
              <a:t>DirectAccess works best if the Corporate Network has native IPv6 deployed</a:t>
            </a:r>
          </a:p>
        </p:txBody>
      </p:sp>
      <p:cxnSp>
        <p:nvCxnSpPr>
          <p:cNvPr id="11" name="Straight Arrow Connector 10"/>
          <p:cNvCxnSpPr/>
          <p:nvPr/>
        </p:nvCxnSpPr>
        <p:spPr bwMode="auto">
          <a:xfrm rot="10800000" flipV="1">
            <a:off x="5305425" y="4765674"/>
            <a:ext cx="1143002" cy="149225"/>
          </a:xfrm>
          <a:prstGeom prst="straightConnector1">
            <a:avLst/>
          </a:prstGeom>
          <a:noFill/>
          <a:ln w="34925" cap="rnd" cmpd="sng" algn="ctr">
            <a:solidFill>
              <a:srgbClr val="C00000"/>
            </a:solidFill>
            <a:prstDash val="sysDash"/>
            <a:round/>
            <a:headEnd type="oval" w="sm" len="sm"/>
            <a:tailEnd type="oval" w="sm" len="sm"/>
          </a:ln>
          <a:effectLst>
            <a:glow rad="63500">
              <a:schemeClr val="accent2">
                <a:satMod val="175000"/>
                <a:alpha val="40000"/>
              </a:schemeClr>
            </a:glow>
          </a:effectLst>
        </p:spPr>
      </p:cxnSp>
      <p:sp>
        <p:nvSpPr>
          <p:cNvPr id="12" name="Text Box 28"/>
          <p:cNvSpPr txBox="1">
            <a:spLocks noChangeArrowheads="1"/>
          </p:cNvSpPr>
          <p:nvPr/>
        </p:nvSpPr>
        <p:spPr bwMode="auto">
          <a:xfrm>
            <a:off x="5518638" y="6089190"/>
            <a:ext cx="2367717" cy="240066"/>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nSpc>
                <a:spcPct val="80000"/>
              </a:lnSpc>
              <a:defRPr/>
            </a:pPr>
            <a:endParaRPr lang="en-US" sz="1050" dirty="0" smtClean="0">
              <a:ln w="10160">
                <a:noFill/>
                <a:prstDash val="solid"/>
              </a:ln>
              <a:solidFill>
                <a:srgbClr val="000000"/>
              </a:solidFill>
              <a:effectLst>
                <a:outerShdw blurRad="419100" sx="101000" sy="101000" algn="ctr" rotWithShape="0">
                  <a:srgbClr val="FFFFFF"/>
                </a:outerShdw>
              </a:effectLst>
            </a:endParaRPr>
          </a:p>
        </p:txBody>
      </p:sp>
      <p:sp>
        <p:nvSpPr>
          <p:cNvPr id="13" name="Text Box 28"/>
          <p:cNvSpPr txBox="1">
            <a:spLocks noChangeArrowheads="1"/>
          </p:cNvSpPr>
          <p:nvPr/>
        </p:nvSpPr>
        <p:spPr bwMode="auto">
          <a:xfrm>
            <a:off x="5518638" y="5943600"/>
            <a:ext cx="990600" cy="240066"/>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nSpc>
                <a:spcPct val="80000"/>
              </a:lnSpc>
              <a:defRPr/>
            </a:pPr>
            <a:endParaRPr lang="en-US" sz="1050" dirty="0" smtClean="0">
              <a:ln w="10160">
                <a:noFill/>
                <a:prstDash val="solid"/>
              </a:ln>
              <a:solidFill>
                <a:srgbClr val="000000"/>
              </a:solidFill>
              <a:effectLst>
                <a:outerShdw blurRad="419100" sx="101000" sy="101000" algn="ctr" rotWithShape="0">
                  <a:srgbClr val="FFFFFF"/>
                </a:outerShdw>
              </a:effectLst>
            </a:endParaRPr>
          </a:p>
        </p:txBody>
      </p:sp>
      <p:sp>
        <p:nvSpPr>
          <p:cNvPr id="14" name="Text Box 28"/>
          <p:cNvSpPr txBox="1">
            <a:spLocks noChangeArrowheads="1"/>
          </p:cNvSpPr>
          <p:nvPr/>
        </p:nvSpPr>
        <p:spPr bwMode="auto">
          <a:xfrm>
            <a:off x="7154219" y="2895600"/>
            <a:ext cx="1113481" cy="295466"/>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500" dirty="0" smtClean="0">
                <a:ln w="10160">
                  <a:noFill/>
                  <a:prstDash val="solid"/>
                </a:ln>
                <a:solidFill>
                  <a:srgbClr val="000000"/>
                </a:solidFill>
                <a:effectLst>
                  <a:outerShdw blurRad="419100" sx="101000" sy="101000" algn="ctr" rotWithShape="0">
                    <a:srgbClr val="FFFFFF"/>
                  </a:outerShdw>
                </a:effectLst>
                <a:latin typeface="Segoe UI Semibold" pitchFamily="34" charset="0"/>
              </a:rPr>
              <a:t>Intranet</a:t>
            </a:r>
          </a:p>
        </p:txBody>
      </p:sp>
      <p:sp>
        <p:nvSpPr>
          <p:cNvPr id="15" name="Rounded Rectangle 14"/>
          <p:cNvSpPr/>
          <p:nvPr/>
        </p:nvSpPr>
        <p:spPr bwMode="auto">
          <a:xfrm>
            <a:off x="6438900" y="3200400"/>
            <a:ext cx="2562863" cy="3048000"/>
          </a:xfrm>
          <a:prstGeom prst="roundRect">
            <a:avLst>
              <a:gd name="adj" fmla="val 50000"/>
            </a:avLst>
          </a:prstGeom>
          <a:gradFill flip="none" rotWithShape="1">
            <a:gsLst>
              <a:gs pos="0">
                <a:schemeClr val="bg2">
                  <a:lumMod val="85000"/>
                  <a:lumOff val="15000"/>
                  <a:alpha val="0"/>
                </a:schemeClr>
              </a:gs>
              <a:gs pos="100000">
                <a:srgbClr val="000000">
                  <a:alpha val="47000"/>
                </a:srgbClr>
              </a:gs>
            </a:gsLst>
            <a:path path="circle">
              <a:fillToRect l="50000" t="50000" r="50000" b="50000"/>
            </a:path>
            <a:tileRect/>
          </a:gradFill>
          <a:ln>
            <a:noFill/>
            <a:headEnd type="none" w="med" len="med"/>
            <a:tailEnd type="none" w="med" len="med"/>
          </a:ln>
          <a:effectLst>
            <a:glow rad="63500">
              <a:srgbClr val="000000">
                <a:alpha val="7843"/>
              </a:srgbClr>
            </a:glow>
          </a:effectLst>
          <a:scene3d>
            <a:camera prst="orthographicFront"/>
            <a:lightRig rig="balanced" dir="t"/>
          </a:scene3d>
          <a:sp3d contourW="19050">
            <a:bevelT w="101600" h="63500" prst="angle"/>
            <a:contourClr>
              <a:srgbClr val="3686BC"/>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cxnSp>
        <p:nvCxnSpPr>
          <p:cNvPr id="16" name="Straight Arrow Connector 15"/>
          <p:cNvCxnSpPr/>
          <p:nvPr/>
        </p:nvCxnSpPr>
        <p:spPr bwMode="auto">
          <a:xfrm rot="10800000" flipV="1">
            <a:off x="6448427" y="4762499"/>
            <a:ext cx="742948" cy="3175"/>
          </a:xfrm>
          <a:prstGeom prst="straightConnector1">
            <a:avLst/>
          </a:prstGeom>
          <a:noFill/>
          <a:ln w="34925" cap="rnd" cmpd="sng" algn="ctr">
            <a:solidFill>
              <a:srgbClr val="FFFFFF"/>
            </a:solidFill>
            <a:prstDash val="sysDash"/>
            <a:round/>
            <a:headEnd type="oval" w="sm" len="sm"/>
            <a:tailEnd type="oval" w="sm" len="sm"/>
          </a:ln>
          <a:effectLst>
            <a:glow rad="63500">
              <a:schemeClr val="accent2">
                <a:satMod val="175000"/>
                <a:alpha val="40000"/>
              </a:schemeClr>
            </a:glow>
          </a:effectLst>
        </p:spPr>
      </p:cxnSp>
      <p:cxnSp>
        <p:nvCxnSpPr>
          <p:cNvPr id="17" name="Straight Arrow Connector 16"/>
          <p:cNvCxnSpPr/>
          <p:nvPr/>
        </p:nvCxnSpPr>
        <p:spPr bwMode="auto">
          <a:xfrm rot="10800000">
            <a:off x="6448427" y="4768853"/>
            <a:ext cx="1481136" cy="1108073"/>
          </a:xfrm>
          <a:prstGeom prst="straightConnector1">
            <a:avLst/>
          </a:prstGeom>
          <a:noFill/>
          <a:ln w="34925" cap="rnd" cmpd="sng" algn="ctr">
            <a:solidFill>
              <a:srgbClr val="C00000"/>
            </a:solidFill>
            <a:prstDash val="sysDash"/>
            <a:round/>
            <a:headEnd type="oval" w="sm" len="sm"/>
            <a:tailEnd type="oval" w="sm" len="sm"/>
          </a:ln>
          <a:effectLst>
            <a:glow rad="63500">
              <a:schemeClr val="accent2">
                <a:satMod val="175000"/>
                <a:alpha val="40000"/>
              </a:schemeClr>
            </a:glow>
          </a:effectLst>
        </p:spPr>
      </p:cxnSp>
      <p:cxnSp>
        <p:nvCxnSpPr>
          <p:cNvPr id="18" name="Straight Arrow Connector 17"/>
          <p:cNvCxnSpPr/>
          <p:nvPr/>
        </p:nvCxnSpPr>
        <p:spPr bwMode="auto">
          <a:xfrm rot="10800000" flipV="1">
            <a:off x="7200902" y="4762499"/>
            <a:ext cx="609598" cy="9525"/>
          </a:xfrm>
          <a:prstGeom prst="straightConnector1">
            <a:avLst/>
          </a:prstGeom>
          <a:noFill/>
          <a:ln w="34925" cap="rnd" cmpd="sng" algn="ctr">
            <a:solidFill>
              <a:schemeClr val="accent3">
                <a:lumMod val="75000"/>
              </a:schemeClr>
            </a:solidFill>
            <a:prstDash val="sysDash"/>
            <a:round/>
            <a:headEnd type="oval" w="sm" len="sm"/>
            <a:tailEnd type="oval" w="sm" len="sm"/>
          </a:ln>
          <a:effectLst>
            <a:glow rad="63500">
              <a:schemeClr val="accent2">
                <a:satMod val="175000"/>
                <a:alpha val="40000"/>
              </a:schemeClr>
            </a:glow>
          </a:effectLst>
        </p:spPr>
      </p:cxnSp>
      <p:pic>
        <p:nvPicPr>
          <p:cNvPr id="19" name="Picture 3" descr="C:\Users\Public\Documents\DVD Art\Artwork_Imagery\Icons - Illustrations\_ eHOME ICONS\application servers computer.png"/>
          <p:cNvPicPr>
            <a:picLocks noChangeAspect="1" noChangeArrowheads="1"/>
          </p:cNvPicPr>
          <p:nvPr/>
        </p:nvPicPr>
        <p:blipFill>
          <a:blip r:embed="rId4" cstate="screen"/>
          <a:srcRect/>
          <a:stretch>
            <a:fillRect/>
          </a:stretch>
        </p:blipFill>
        <p:spPr bwMode="auto">
          <a:xfrm>
            <a:off x="7700962" y="4529138"/>
            <a:ext cx="419100" cy="590550"/>
          </a:xfrm>
          <a:prstGeom prst="rect">
            <a:avLst/>
          </a:prstGeom>
          <a:noFill/>
        </p:spPr>
      </p:pic>
      <p:cxnSp>
        <p:nvCxnSpPr>
          <p:cNvPr id="20" name="Straight Arrow Connector 19"/>
          <p:cNvCxnSpPr/>
          <p:nvPr/>
        </p:nvCxnSpPr>
        <p:spPr bwMode="auto">
          <a:xfrm rot="10800000">
            <a:off x="5181601" y="4495800"/>
            <a:ext cx="1260477" cy="273054"/>
          </a:xfrm>
          <a:prstGeom prst="straightConnector1">
            <a:avLst/>
          </a:prstGeom>
          <a:noFill/>
          <a:ln w="34925" cap="rnd" cmpd="sng" algn="ctr">
            <a:solidFill>
              <a:srgbClr val="FFFFFF"/>
            </a:solidFill>
            <a:prstDash val="sysDash"/>
            <a:round/>
            <a:headEnd type="oval" w="sm" len="sm"/>
            <a:tailEnd type="oval" w="sm" len="sm"/>
          </a:ln>
          <a:effectLst>
            <a:glow rad="63500">
              <a:schemeClr val="accent2">
                <a:satMod val="175000"/>
                <a:alpha val="40000"/>
              </a:schemeClr>
            </a:glow>
          </a:effectLst>
        </p:spPr>
      </p:cxnSp>
      <p:pic>
        <p:nvPicPr>
          <p:cNvPr id="21" name="Picture 2" descr="C:\Users\Public\Documents\DVD Art\Artwork_Imagery\Icons - Illustrations\_ eHOME ICONS\laptop notebook pc mobility.png"/>
          <p:cNvPicPr>
            <a:picLocks noChangeAspect="1" noChangeArrowheads="1"/>
          </p:cNvPicPr>
          <p:nvPr/>
        </p:nvPicPr>
        <p:blipFill>
          <a:blip r:embed="rId5" cstate="screen"/>
          <a:srcRect/>
          <a:stretch>
            <a:fillRect/>
          </a:stretch>
        </p:blipFill>
        <p:spPr bwMode="auto">
          <a:xfrm>
            <a:off x="4838700" y="4419600"/>
            <a:ext cx="813435" cy="632460"/>
          </a:xfrm>
          <a:prstGeom prst="rect">
            <a:avLst/>
          </a:prstGeom>
          <a:noFill/>
        </p:spPr>
      </p:pic>
      <p:cxnSp>
        <p:nvCxnSpPr>
          <p:cNvPr id="22" name="Straight Arrow Connector 21"/>
          <p:cNvCxnSpPr/>
          <p:nvPr/>
        </p:nvCxnSpPr>
        <p:spPr bwMode="auto">
          <a:xfrm rot="10800000" flipV="1">
            <a:off x="6448428" y="3657599"/>
            <a:ext cx="1438273" cy="1108073"/>
          </a:xfrm>
          <a:prstGeom prst="straightConnector1">
            <a:avLst/>
          </a:prstGeom>
          <a:noFill/>
          <a:ln w="34925" cap="rnd" cmpd="sng" algn="ctr">
            <a:solidFill>
              <a:srgbClr val="FFFFFF"/>
            </a:solidFill>
            <a:prstDash val="sysDash"/>
            <a:round/>
            <a:headEnd type="oval" w="sm" len="sm"/>
            <a:tailEnd type="oval" w="sm" len="sm"/>
          </a:ln>
          <a:effectLst>
            <a:glow rad="63500">
              <a:schemeClr val="accent2">
                <a:satMod val="175000"/>
                <a:alpha val="40000"/>
              </a:schemeClr>
            </a:glow>
          </a:effectLst>
        </p:spPr>
      </p:cxnSp>
      <p:pic>
        <p:nvPicPr>
          <p:cNvPr id="23" name="Picture 3" descr="C:\Users\Public\Documents\DVD Art\Artwork_Imagery\Icons - Illustrations\_ eHOME ICONS\application servers computer.png"/>
          <p:cNvPicPr>
            <a:picLocks noChangeAspect="1" noChangeArrowheads="1"/>
          </p:cNvPicPr>
          <p:nvPr/>
        </p:nvPicPr>
        <p:blipFill>
          <a:blip r:embed="rId4" cstate="screen"/>
          <a:srcRect/>
          <a:stretch>
            <a:fillRect/>
          </a:stretch>
        </p:blipFill>
        <p:spPr bwMode="auto">
          <a:xfrm>
            <a:off x="7700962" y="3352800"/>
            <a:ext cx="419100" cy="590550"/>
          </a:xfrm>
          <a:prstGeom prst="rect">
            <a:avLst/>
          </a:prstGeom>
          <a:noFill/>
        </p:spPr>
      </p:pic>
      <p:pic>
        <p:nvPicPr>
          <p:cNvPr id="24" name="Picture 3" descr="C:\Users\Public\Documents\DVD Art\Artwork_Imagery\Icons - Illustrations\_ eHOME ICONS\application servers computer.png"/>
          <p:cNvPicPr>
            <a:picLocks noChangeAspect="1" noChangeArrowheads="1"/>
          </p:cNvPicPr>
          <p:nvPr/>
        </p:nvPicPr>
        <p:blipFill>
          <a:blip r:embed="rId4" cstate="screen"/>
          <a:srcRect/>
          <a:stretch>
            <a:fillRect/>
          </a:stretch>
        </p:blipFill>
        <p:spPr bwMode="auto">
          <a:xfrm>
            <a:off x="7700962" y="5562600"/>
            <a:ext cx="419100" cy="590550"/>
          </a:xfrm>
          <a:prstGeom prst="rect">
            <a:avLst/>
          </a:prstGeom>
          <a:noFill/>
        </p:spPr>
      </p:pic>
      <p:sp>
        <p:nvSpPr>
          <p:cNvPr id="25" name="Text Box 28"/>
          <p:cNvSpPr txBox="1">
            <a:spLocks noChangeArrowheads="1"/>
          </p:cNvSpPr>
          <p:nvPr/>
        </p:nvSpPr>
        <p:spPr bwMode="auto">
          <a:xfrm>
            <a:off x="4762500" y="2895600"/>
            <a:ext cx="1113481" cy="295466"/>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1500" dirty="0" smtClean="0">
                <a:ln w="10160">
                  <a:noFill/>
                  <a:prstDash val="solid"/>
                </a:ln>
                <a:solidFill>
                  <a:srgbClr val="000000"/>
                </a:solidFill>
                <a:effectLst>
                  <a:outerShdw blurRad="419100" sx="101000" sy="101000" algn="ctr" rotWithShape="0">
                    <a:srgbClr val="FFFFFF"/>
                  </a:outerShdw>
                </a:effectLst>
                <a:latin typeface="Segoe UI Semibold" pitchFamily="34" charset="0"/>
              </a:rPr>
              <a:t>Internet</a:t>
            </a:r>
          </a:p>
        </p:txBody>
      </p:sp>
      <p:pic>
        <p:nvPicPr>
          <p:cNvPr id="26" name="Picture 4" descr="C:\Users\Public\Documents\DVD Art\Artwork_Imagery\Icons - Illustrations\_XML ICONS\router logical.png"/>
          <p:cNvPicPr>
            <a:picLocks noChangeAspect="1" noChangeArrowheads="1"/>
          </p:cNvPicPr>
          <p:nvPr/>
        </p:nvPicPr>
        <p:blipFill>
          <a:blip r:embed="rId6" cstate="screen"/>
          <a:srcRect/>
          <a:stretch>
            <a:fillRect/>
          </a:stretch>
        </p:blipFill>
        <p:spPr bwMode="auto">
          <a:xfrm>
            <a:off x="6972300" y="4648200"/>
            <a:ext cx="385191" cy="285750"/>
          </a:xfrm>
          <a:prstGeom prst="rect">
            <a:avLst/>
          </a:prstGeom>
          <a:noFill/>
        </p:spPr>
      </p:pic>
      <p:sp>
        <p:nvSpPr>
          <p:cNvPr id="27" name="Text Box 28"/>
          <p:cNvSpPr txBox="1">
            <a:spLocks noChangeArrowheads="1"/>
          </p:cNvSpPr>
          <p:nvPr/>
        </p:nvSpPr>
        <p:spPr bwMode="auto">
          <a:xfrm>
            <a:off x="6905625" y="4768334"/>
            <a:ext cx="533400" cy="184666"/>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8" tIns="54864" rIns="109728" bIns="54864">
            <a:spAutoFit/>
          </a:bodyPr>
          <a:lstStyle/>
          <a:p>
            <a:pPr algn="ctr">
              <a:lnSpc>
                <a:spcPct val="80000"/>
              </a:lnSpc>
              <a:defRPr/>
            </a:pPr>
            <a:r>
              <a:rPr lang="en-US" sz="600" dirty="0" smtClean="0">
                <a:ln w="10160">
                  <a:noFill/>
                  <a:prstDash val="solid"/>
                </a:ln>
                <a:solidFill>
                  <a:srgbClr val="000000"/>
                </a:solidFill>
                <a:effectLst>
                  <a:outerShdw blurRad="419100" sx="101000" sy="101000" algn="ctr" rotWithShape="0">
                    <a:srgbClr val="FFFFFF"/>
                  </a:outerShdw>
                </a:effectLst>
                <a:latin typeface="Segoe UI Semibold" pitchFamily="34" charset="0"/>
              </a:rPr>
              <a:t>NAT-PT</a:t>
            </a:r>
          </a:p>
        </p:txBody>
      </p:sp>
      <p:cxnSp>
        <p:nvCxnSpPr>
          <p:cNvPr id="28" name="Straight Arrow Connector 27"/>
          <p:cNvCxnSpPr/>
          <p:nvPr/>
        </p:nvCxnSpPr>
        <p:spPr bwMode="auto">
          <a:xfrm rot="10800000">
            <a:off x="4886325" y="5891213"/>
            <a:ext cx="457200" cy="1588"/>
          </a:xfrm>
          <a:prstGeom prst="straightConnector1">
            <a:avLst/>
          </a:prstGeom>
          <a:noFill/>
          <a:ln w="34925" cap="rnd" cmpd="sng" algn="ctr">
            <a:solidFill>
              <a:srgbClr val="FFFFFF"/>
            </a:solidFill>
            <a:prstDash val="sysDash"/>
            <a:round/>
            <a:headEnd type="oval" w="sm" len="sm"/>
            <a:tailEnd type="oval" w="sm" len="sm"/>
          </a:ln>
          <a:effectLst>
            <a:glow rad="63500">
              <a:schemeClr val="accent2">
                <a:satMod val="175000"/>
                <a:alpha val="40000"/>
              </a:schemeClr>
            </a:glow>
          </a:effectLst>
        </p:spPr>
      </p:cxnSp>
      <p:cxnSp>
        <p:nvCxnSpPr>
          <p:cNvPr id="29" name="Straight Arrow Connector 28"/>
          <p:cNvCxnSpPr/>
          <p:nvPr/>
        </p:nvCxnSpPr>
        <p:spPr bwMode="auto">
          <a:xfrm rot="10800000">
            <a:off x="4876800" y="6105525"/>
            <a:ext cx="457200" cy="3175"/>
          </a:xfrm>
          <a:prstGeom prst="straightConnector1">
            <a:avLst/>
          </a:prstGeom>
          <a:noFill/>
          <a:ln w="34925" cap="rnd" cmpd="sng" algn="ctr">
            <a:solidFill>
              <a:srgbClr val="C00000"/>
            </a:solidFill>
            <a:prstDash val="sysDash"/>
            <a:round/>
            <a:headEnd type="oval" w="sm" len="sm"/>
            <a:tailEnd type="oval" w="sm" len="sm"/>
          </a:ln>
          <a:effectLst>
            <a:glow rad="63500">
              <a:schemeClr val="accent2">
                <a:satMod val="175000"/>
                <a:alpha val="40000"/>
              </a:schemeClr>
            </a:glow>
          </a:effectLst>
        </p:spPr>
      </p:cxnSp>
      <p:cxnSp>
        <p:nvCxnSpPr>
          <p:cNvPr id="30" name="Straight Arrow Connector 29"/>
          <p:cNvCxnSpPr/>
          <p:nvPr/>
        </p:nvCxnSpPr>
        <p:spPr bwMode="auto">
          <a:xfrm rot="10800000">
            <a:off x="4891088" y="6318248"/>
            <a:ext cx="457200" cy="1588"/>
          </a:xfrm>
          <a:prstGeom prst="straightConnector1">
            <a:avLst/>
          </a:prstGeom>
          <a:noFill/>
          <a:ln w="34925" cap="rnd" cmpd="sng" algn="ctr">
            <a:solidFill>
              <a:schemeClr val="accent3">
                <a:lumMod val="75000"/>
              </a:schemeClr>
            </a:solidFill>
            <a:prstDash val="sysDash"/>
            <a:round/>
            <a:headEnd type="oval" w="sm" len="sm"/>
            <a:tailEnd type="oval" w="sm" len="sm"/>
          </a:ln>
          <a:effectLst>
            <a:glow rad="63500">
              <a:schemeClr val="accent2">
                <a:satMod val="175000"/>
                <a:alpha val="40000"/>
              </a:schemeClr>
            </a:glow>
          </a:effectLst>
        </p:spPr>
      </p:cxnSp>
      <p:graphicFrame>
        <p:nvGraphicFramePr>
          <p:cNvPr id="31" name="Table 30"/>
          <p:cNvGraphicFramePr>
            <a:graphicFrameLocks noGrp="1"/>
          </p:cNvGraphicFramePr>
          <p:nvPr/>
        </p:nvGraphicFramePr>
        <p:xfrm>
          <a:off x="5372100" y="5791200"/>
          <a:ext cx="1676400" cy="648084"/>
        </p:xfrm>
        <a:graphic>
          <a:graphicData uri="http://schemas.openxmlformats.org/drawingml/2006/table">
            <a:tbl>
              <a:tblPr firstRow="1" bandRow="1">
                <a:tableStyleId>{2D5ABB26-0587-4C30-8999-92F81FD0307C}</a:tableStyleId>
              </a:tblPr>
              <a:tblGrid>
                <a:gridCol w="1676400"/>
              </a:tblGrid>
              <a:tr h="19411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800" dirty="0" smtClean="0">
                          <a:ln w="10160">
                            <a:noFill/>
                            <a:prstDash val="solid"/>
                          </a:ln>
                          <a:solidFill>
                            <a:schemeClr val="bg1"/>
                          </a:solidFill>
                          <a:effectLst>
                            <a:outerShdw blurRad="419100" sx="101000" sy="101000" algn="ctr" rotWithShape="0">
                              <a:srgbClr val="FFFFFF"/>
                            </a:outerShdw>
                          </a:effectLst>
                        </a:rPr>
                        <a:t>Native IPv6</a:t>
                      </a:r>
                    </a:p>
                  </a:txBody>
                  <a:tcPr/>
                </a:tc>
              </a:tr>
              <a:tr h="19411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800" dirty="0" smtClean="0">
                          <a:ln w="10160">
                            <a:noFill/>
                            <a:prstDash val="solid"/>
                          </a:ln>
                          <a:solidFill>
                            <a:schemeClr val="bg1"/>
                          </a:solidFill>
                          <a:effectLst>
                            <a:outerShdw blurRad="419100" sx="101000" sy="101000" algn="ctr" rotWithShape="0">
                              <a:srgbClr val="FFFFFF"/>
                            </a:outerShdw>
                          </a:effectLst>
                        </a:rPr>
                        <a:t>IPv6 Translation Technologies</a:t>
                      </a:r>
                      <a:endParaRPr lang="en-US" dirty="0">
                        <a:solidFill>
                          <a:schemeClr val="bg1"/>
                        </a:solidFill>
                      </a:endParaRPr>
                    </a:p>
                  </a:txBody>
                  <a:tcPr/>
                </a:tc>
              </a:tr>
              <a:tr h="221364">
                <a:tc>
                  <a:txBody>
                    <a:bodyPr/>
                    <a:lstStyle/>
                    <a:p>
                      <a:r>
                        <a:rPr lang="en-US" sz="800" kern="1200" dirty="0" smtClean="0">
                          <a:ln w="10160">
                            <a:noFill/>
                            <a:prstDash val="solid"/>
                          </a:ln>
                          <a:solidFill>
                            <a:schemeClr val="bg1"/>
                          </a:solidFill>
                          <a:effectLst>
                            <a:outerShdw blurRad="419100" sx="101000" sy="101000" algn="ctr" rotWithShape="0">
                              <a:srgbClr val="FFFFFF"/>
                            </a:outerShdw>
                          </a:effectLst>
                        </a:rPr>
                        <a:t>IPv4</a:t>
                      </a:r>
                      <a:endParaRPr lang="en-US" sz="800" kern="1200" dirty="0" smtClean="0">
                        <a:ln w="10160">
                          <a:noFill/>
                          <a:prstDash val="solid"/>
                        </a:ln>
                        <a:solidFill>
                          <a:schemeClr val="bg1"/>
                        </a:solidFill>
                        <a:effectLst>
                          <a:outerShdw blurRad="419100" sx="101000" sy="101000" algn="ctr" rotWithShape="0">
                            <a:srgbClr val="FFFFFF"/>
                          </a:outerShdw>
                        </a:effectLst>
                        <a:latin typeface="+mn-lt"/>
                        <a:ea typeface="+mn-ea"/>
                        <a:cs typeface="+mn-cs"/>
                      </a:endParaRPr>
                    </a:p>
                  </a:txBody>
                  <a:tcPr/>
                </a:tc>
              </a:tr>
            </a:tbl>
          </a:graphicData>
        </a:graphic>
      </p:graphicFrame>
    </p:spTree>
    <p:custDataLst>
      <p:tags r:id="rId1"/>
    </p:custDataLst>
    <p:extLst>
      <p:ext uri="{BB962C8B-B14F-4D97-AF65-F5344CB8AC3E}">
        <p14:creationId xmlns:p14="http://schemas.microsoft.com/office/powerpoint/2007/7/12/main" xmlns="" val="2667397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10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10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10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1000"/>
                                        <p:tgtEl>
                                          <p:spTgt spid="5">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10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1000"/>
                                        <p:tgtEl>
                                          <p:spTgt spid="5">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1000"/>
                                        <p:tgtEl>
                                          <p:spTgt spid="5">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fade">
                                      <p:cBhvr>
                                        <p:cTn id="41" dur="1000"/>
                                        <p:tgtEl>
                                          <p:spTgt spid="5">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
                                            <p:txEl>
                                              <p:pRg st="11" end="11"/>
                                            </p:txEl>
                                          </p:spTgt>
                                        </p:tgtEl>
                                        <p:attrNameLst>
                                          <p:attrName>style.visibility</p:attrName>
                                        </p:attrNameLst>
                                      </p:cBhvr>
                                      <p:to>
                                        <p:strVal val="visible"/>
                                      </p:to>
                                    </p:set>
                                    <p:animEffect transition="in" filter="fade">
                                      <p:cBhvr>
                                        <p:cTn id="44" dur="10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loud 15"/>
          <p:cNvSpPr/>
          <p:nvPr/>
        </p:nvSpPr>
        <p:spPr bwMode="auto">
          <a:xfrm>
            <a:off x="228600" y="533400"/>
            <a:ext cx="7086600" cy="6096000"/>
          </a:xfrm>
          <a:prstGeom prst="cloud">
            <a:avLst/>
          </a:prstGeom>
          <a:solidFill>
            <a:srgbClr val="FFFFFF">
              <a:alpha val="35000"/>
            </a:srgbClr>
          </a:solidFill>
          <a:ln>
            <a:solidFill>
              <a:srgbClr val="FFFFFF"/>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chemeClr val="bg2"/>
              </a:solidFill>
              <a:effectLst>
                <a:outerShdw blurRad="38100" dist="38100" dir="2700000" algn="tl">
                  <a:srgbClr val="000000">
                    <a:alpha val="43137"/>
                  </a:srgbClr>
                </a:outerShdw>
              </a:effectLst>
            </a:endParaRPr>
          </a:p>
        </p:txBody>
      </p:sp>
      <p:pic>
        <p:nvPicPr>
          <p:cNvPr id="4" name="Picture 209" descr="laptop notebook portable Computer"/>
          <p:cNvPicPr>
            <a:picLocks noChangeAspect="1" noChangeArrowheads="1"/>
          </p:cNvPicPr>
          <p:nvPr/>
        </p:nvPicPr>
        <p:blipFill>
          <a:blip r:embed="rId4" cstate="screen"/>
          <a:srcRect/>
          <a:stretch>
            <a:fillRect/>
          </a:stretch>
        </p:blipFill>
        <p:spPr bwMode="auto">
          <a:xfrm>
            <a:off x="457320" y="2359957"/>
            <a:ext cx="1828561" cy="1733323"/>
          </a:xfrm>
          <a:prstGeom prst="rect">
            <a:avLst/>
          </a:prstGeom>
          <a:noFill/>
        </p:spPr>
      </p:pic>
      <p:sp>
        <p:nvSpPr>
          <p:cNvPr id="8" name="TextBox 7"/>
          <p:cNvSpPr txBox="1"/>
          <p:nvPr/>
        </p:nvSpPr>
        <p:spPr>
          <a:xfrm>
            <a:off x="6248400" y="1219200"/>
            <a:ext cx="2743200" cy="461665"/>
          </a:xfrm>
          <a:prstGeom prst="rect">
            <a:avLst/>
          </a:prstGeom>
          <a:noFill/>
        </p:spPr>
        <p:txBody>
          <a:bodyPr wrap="square" rtlCol="0">
            <a:spAutoFit/>
          </a:bodyPr>
          <a:lstStyle/>
          <a:p>
            <a:pPr algn="ctr"/>
            <a:r>
              <a:rPr lang="en-US" sz="2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DirectAccess</a:t>
            </a:r>
            <a:r>
              <a:rPr lang="en-US" sz="24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cs typeface="Arial" charset="0"/>
              </a:rPr>
              <a:t> </a:t>
            </a:r>
            <a:r>
              <a:rPr lang="en-US" sz="2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Server</a:t>
            </a:r>
          </a:p>
        </p:txBody>
      </p:sp>
      <p:sp>
        <p:nvSpPr>
          <p:cNvPr id="11" name="TextBox 10"/>
          <p:cNvSpPr txBox="1"/>
          <p:nvPr/>
        </p:nvSpPr>
        <p:spPr>
          <a:xfrm>
            <a:off x="0" y="1219200"/>
            <a:ext cx="2743200" cy="461665"/>
          </a:xfrm>
          <a:prstGeom prst="rect">
            <a:avLst/>
          </a:prstGeom>
          <a:noFill/>
        </p:spPr>
        <p:txBody>
          <a:bodyPr wrap="square" rtlCol="0">
            <a:spAutoFit/>
          </a:bodyPr>
          <a:lstStyle/>
          <a:p>
            <a:pPr algn="ctr"/>
            <a:r>
              <a:rPr lang="en-US" sz="2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DirectAccess</a:t>
            </a:r>
            <a:r>
              <a:rPr lang="en-US" sz="24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cs typeface="Arial" charset="0"/>
              </a:rPr>
              <a:t> </a:t>
            </a:r>
            <a:r>
              <a:rPr lang="en-US" sz="2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Client</a:t>
            </a:r>
          </a:p>
        </p:txBody>
      </p:sp>
      <p:sp>
        <p:nvSpPr>
          <p:cNvPr id="17" name="TextBox 16"/>
          <p:cNvSpPr txBox="1"/>
          <p:nvPr/>
        </p:nvSpPr>
        <p:spPr>
          <a:xfrm>
            <a:off x="3200400" y="1143000"/>
            <a:ext cx="2743200" cy="646331"/>
          </a:xfrm>
          <a:prstGeom prst="rect">
            <a:avLst/>
          </a:prstGeom>
          <a:noFill/>
        </p:spPr>
        <p:txBody>
          <a:bodyPr wrap="square" rtlCol="0">
            <a:spAutoFit/>
          </a:bodyPr>
          <a:lstStyle/>
          <a:p>
            <a:pPr algn="ctr"/>
            <a:r>
              <a:rPr lang="en-US" sz="36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Internet</a:t>
            </a:r>
            <a:endParaRPr lang="en-US" sz="5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p:txBody>
      </p:sp>
      <p:pic>
        <p:nvPicPr>
          <p:cNvPr id="29" name="Picture 2" descr="C:\Program Files\Microsoft Resource DVD Artwork\DVD_ART\Artwork_Imagery\HARDWARE_IMAGERY\Illustration - Misc Hardware\XML Icons\Server Content Management.png"/>
          <p:cNvPicPr>
            <a:picLocks noChangeAspect="1" noChangeArrowheads="1"/>
          </p:cNvPicPr>
          <p:nvPr/>
        </p:nvPicPr>
        <p:blipFill>
          <a:blip r:embed="rId5" cstate="screen"/>
          <a:srcRect/>
          <a:stretch>
            <a:fillRect/>
          </a:stretch>
        </p:blipFill>
        <p:spPr bwMode="auto">
          <a:xfrm>
            <a:off x="6858000" y="1981200"/>
            <a:ext cx="1572124" cy="2321007"/>
          </a:xfrm>
          <a:prstGeom prst="rect">
            <a:avLst/>
          </a:prstGeom>
          <a:noFill/>
        </p:spPr>
      </p:pic>
      <p:pic>
        <p:nvPicPr>
          <p:cNvPr id="25" name="Picture 9" descr="C:\Program Files\Microsoft Resource DVD Artwork\DVD_ART\Artwork_Imagery\HARDWARE_IMAGERY\Illustration - Misc Hardware\XML Icons\Server.png"/>
          <p:cNvPicPr>
            <a:picLocks noChangeAspect="1" noChangeArrowheads="1"/>
          </p:cNvPicPr>
          <p:nvPr/>
        </p:nvPicPr>
        <p:blipFill>
          <a:blip r:embed="rId6" cstate="screen"/>
          <a:srcRect/>
          <a:stretch>
            <a:fillRect/>
          </a:stretch>
        </p:blipFill>
        <p:spPr bwMode="auto">
          <a:xfrm>
            <a:off x="7120242" y="5272644"/>
            <a:ext cx="762000" cy="1125325"/>
          </a:xfrm>
          <a:prstGeom prst="rect">
            <a:avLst/>
          </a:prstGeom>
          <a:noFill/>
          <a:ln w="9525">
            <a:noFill/>
            <a:miter lim="800000"/>
            <a:headEnd/>
            <a:tailEnd/>
          </a:ln>
        </p:spPr>
      </p:pic>
      <p:sp>
        <p:nvSpPr>
          <p:cNvPr id="22" name="Rounded Rectangle 21"/>
          <p:cNvSpPr/>
          <p:nvPr/>
        </p:nvSpPr>
        <p:spPr bwMode="auto">
          <a:xfrm>
            <a:off x="2667000" y="2514600"/>
            <a:ext cx="3810000" cy="990600"/>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109728" tIns="54864" rIns="109728" bIns="0" numCol="1" anchor="t" anchorCtr="0" compatLnSpc="1">
            <a:prstTxWarp prst="textNoShape">
              <a:avLst/>
            </a:prstTxWarp>
          </a:bodyPr>
          <a:lstStyle/>
          <a:p>
            <a:pPr algn="ctr" fontAlgn="base">
              <a:spcBef>
                <a:spcPct val="0"/>
              </a:spcBef>
              <a:spcAft>
                <a:spcPct val="0"/>
              </a:spcAft>
            </a:pPr>
            <a:r>
              <a:rPr lang="en-US" dirty="0" smtClean="0">
                <a:solidFill>
                  <a:schemeClr val="bg1"/>
                </a:solidFill>
                <a:effectLst>
                  <a:outerShdw blurRad="38100" dist="38100" dir="2700000" algn="tl">
                    <a:srgbClr val="000000">
                      <a:alpha val="43137"/>
                    </a:srgbClr>
                  </a:outerShdw>
                </a:effectLst>
                <a:latin typeface="Segoe"/>
              </a:rPr>
              <a:t>IP-HTTPS</a:t>
            </a:r>
          </a:p>
        </p:txBody>
      </p:sp>
      <p:sp>
        <p:nvSpPr>
          <p:cNvPr id="27" name="TextBox 26"/>
          <p:cNvSpPr txBox="1"/>
          <p:nvPr/>
        </p:nvSpPr>
        <p:spPr>
          <a:xfrm>
            <a:off x="6529115" y="4672280"/>
            <a:ext cx="2133600" cy="461665"/>
          </a:xfrm>
          <a:prstGeom prst="rect">
            <a:avLst/>
          </a:prstGeom>
          <a:noFill/>
        </p:spPr>
        <p:txBody>
          <a:bodyPr wrap="square" rtlCol="0">
            <a:spAutoFit/>
          </a:bodyPr>
          <a:lstStyle/>
          <a:p>
            <a:pPr algn="ctr"/>
            <a:r>
              <a:rPr lang="en-US" sz="2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IPsec</a:t>
            </a:r>
            <a:r>
              <a:rPr lang="en-US" sz="24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cs typeface="Arial" charset="0"/>
              </a:rPr>
              <a:t> </a:t>
            </a:r>
            <a:r>
              <a:rPr lang="en-US" sz="2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Gateway</a:t>
            </a:r>
          </a:p>
        </p:txBody>
      </p:sp>
      <p:cxnSp>
        <p:nvCxnSpPr>
          <p:cNvPr id="28" name="Straight Arrow Connector 27"/>
          <p:cNvCxnSpPr/>
          <p:nvPr/>
        </p:nvCxnSpPr>
        <p:spPr>
          <a:xfrm>
            <a:off x="2250135" y="3355269"/>
            <a:ext cx="4910686" cy="2368637"/>
          </a:xfrm>
          <a:prstGeom prst="straightConnector1">
            <a:avLst/>
          </a:prstGeom>
          <a:ln w="4762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bwMode="auto">
          <a:xfrm rot="1608698">
            <a:off x="3303319" y="4253345"/>
            <a:ext cx="2895600" cy="533400"/>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0" tIns="0" rIns="0" bIns="0" numCol="1" anchor="ctr" anchorCtr="0" compatLnSpc="1">
            <a:prstTxWarp prst="textNoShape">
              <a:avLst/>
            </a:prstTxWarp>
          </a:bodyPr>
          <a:lstStyle/>
          <a:p>
            <a:pPr algn="ctr" fontAlgn="base">
              <a:spcBef>
                <a:spcPct val="0"/>
              </a:spcBef>
              <a:spcAft>
                <a:spcPct val="0"/>
              </a:spcAft>
            </a:pPr>
            <a:r>
              <a:rPr lang="en-US" dirty="0" smtClean="0">
                <a:effectLst>
                  <a:outerShdw blurRad="38100" dist="38100" dir="2700000" algn="tl">
                    <a:srgbClr val="000000">
                      <a:alpha val="43137"/>
                    </a:srgbClr>
                  </a:outerShdw>
                </a:effectLst>
                <a:latin typeface="Segoe"/>
              </a:rPr>
              <a:t>Encrypted </a:t>
            </a:r>
            <a:r>
              <a:rPr lang="en-US" dirty="0" err="1" smtClean="0">
                <a:effectLst>
                  <a:outerShdw blurRad="38100" dist="38100" dir="2700000" algn="tl">
                    <a:srgbClr val="000000">
                      <a:alpha val="43137"/>
                    </a:srgbClr>
                  </a:outerShdw>
                </a:effectLst>
                <a:latin typeface="Segoe"/>
              </a:rPr>
              <a:t>IPsec+ESP</a:t>
            </a:r>
            <a:endParaRPr lang="en-US" dirty="0" smtClean="0">
              <a:effectLst>
                <a:outerShdw blurRad="38100" dist="38100" dir="2700000" algn="tl">
                  <a:srgbClr val="000000">
                    <a:alpha val="43137"/>
                  </a:srgbClr>
                </a:outerShdw>
              </a:effectLst>
              <a:latin typeface="Segoe"/>
            </a:endParaRPr>
          </a:p>
        </p:txBody>
      </p:sp>
      <p:cxnSp>
        <p:nvCxnSpPr>
          <p:cNvPr id="7" name="Straight Arrow Connector 6"/>
          <p:cNvCxnSpPr/>
          <p:nvPr/>
        </p:nvCxnSpPr>
        <p:spPr>
          <a:xfrm flipV="1">
            <a:off x="2133361" y="3226618"/>
            <a:ext cx="4724639" cy="1"/>
          </a:xfrm>
          <a:prstGeom prst="straightConnector1">
            <a:avLst/>
          </a:prstGeom>
          <a:ln w="4762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bwMode="auto">
          <a:xfrm>
            <a:off x="3124140" y="2949039"/>
            <a:ext cx="2895600" cy="533400"/>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0" tIns="0" rIns="0" bIns="0" numCol="1" anchor="ctr" anchorCtr="0" compatLnSpc="1">
            <a:prstTxWarp prst="textNoShape">
              <a:avLst/>
            </a:prstTxWarp>
          </a:bodyPr>
          <a:lstStyle/>
          <a:p>
            <a:pPr algn="ctr" fontAlgn="base">
              <a:spcBef>
                <a:spcPct val="0"/>
              </a:spcBef>
              <a:spcAft>
                <a:spcPct val="0"/>
              </a:spcAft>
            </a:pPr>
            <a:r>
              <a:rPr lang="en-US" smtClean="0">
                <a:effectLst>
                  <a:outerShdw blurRad="38100" dist="38100" dir="2700000" algn="tl">
                    <a:srgbClr val="000000">
                      <a:alpha val="43137"/>
                    </a:srgbClr>
                  </a:outerShdw>
                </a:effectLst>
                <a:latin typeface="Segoe"/>
              </a:rPr>
              <a:t>Encrypted </a:t>
            </a:r>
            <a:r>
              <a:rPr lang="en-US" err="1" smtClean="0">
                <a:effectLst>
                  <a:outerShdw blurRad="38100" dist="38100" dir="2700000" algn="tl">
                    <a:srgbClr val="000000">
                      <a:alpha val="43137"/>
                    </a:srgbClr>
                  </a:outerShdw>
                </a:effectLst>
                <a:latin typeface="Segoe"/>
              </a:rPr>
              <a:t>IPsec+ESP</a:t>
            </a:r>
            <a:endParaRPr lang="en-US" smtClean="0">
              <a:effectLst>
                <a:outerShdw blurRad="38100" dist="38100" dir="2700000" algn="tl">
                  <a:srgbClr val="000000">
                    <a:alpha val="43137"/>
                  </a:srgbClr>
                </a:outerShdw>
              </a:effectLst>
              <a:latin typeface="Segoe"/>
            </a:endParaRPr>
          </a:p>
        </p:txBody>
      </p:sp>
      <p:sp>
        <p:nvSpPr>
          <p:cNvPr id="15" name="Title 14"/>
          <p:cNvSpPr>
            <a:spLocks noGrp="1"/>
          </p:cNvSpPr>
          <p:nvPr>
            <p:ph type="title"/>
          </p:nvPr>
        </p:nvSpPr>
        <p:spPr/>
        <p:txBody>
          <a:bodyPr/>
          <a:lstStyle/>
          <a:p>
            <a:r>
              <a:rPr lang="en-US" smtClean="0"/>
              <a:t>External IPsec </a:t>
            </a:r>
            <a:endParaRPr lang="en-US"/>
          </a:p>
        </p:txBody>
      </p:sp>
      <p:sp>
        <p:nvSpPr>
          <p:cNvPr id="18" name="TextBox 17"/>
          <p:cNvSpPr txBox="1"/>
          <p:nvPr/>
        </p:nvSpPr>
        <p:spPr>
          <a:xfrm>
            <a:off x="5649686" y="6488668"/>
            <a:ext cx="3494314" cy="341632"/>
          </a:xfrm>
          <a:prstGeom prst="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1">
                <a:satMod val="300000"/>
              </a:schemeClr>
            </a:contourClr>
          </a:sp3d>
        </p:spPr>
        <p:txBody>
          <a:bodyPr wrap="square" rtlCol="0">
            <a:spAutoFit/>
          </a:bodyPr>
          <a:lstStyle/>
          <a:p>
            <a:pPr algn="ctr" defTabSz="914099">
              <a:lnSpc>
                <a:spcPct val="90000"/>
              </a:lnSpc>
            </a:pPr>
            <a:r>
              <a:rPr lang="en-US" err="1" smtClean="0">
                <a:effectLst>
                  <a:outerShdw blurRad="38100" dist="38100" dir="2700000" algn="tl">
                    <a:srgbClr val="000000">
                      <a:alpha val="43137"/>
                    </a:srgbClr>
                  </a:outerShdw>
                </a:effectLst>
                <a:latin typeface="Calibri" pitchFamily="34" charset="0"/>
              </a:rPr>
              <a:t>IPsec</a:t>
            </a:r>
            <a:r>
              <a:rPr lang="en-US" smtClean="0">
                <a:effectLst>
                  <a:outerShdw blurRad="38100" dist="38100" dir="2700000" algn="tl">
                    <a:srgbClr val="000000">
                      <a:alpha val="43137"/>
                    </a:srgbClr>
                  </a:outerShdw>
                </a:effectLst>
                <a:latin typeface="Calibri" pitchFamily="34" charset="0"/>
              </a:rPr>
              <a:t> Hardware Offload Supported</a:t>
            </a:r>
          </a:p>
        </p:txBody>
      </p:sp>
    </p:spTree>
    <p:custDataLst>
      <p:tags r:id="rId1"/>
    </p:custDataLst>
    <p:extLst>
      <p:ext uri="{BB962C8B-B14F-4D97-AF65-F5344CB8AC3E}">
        <p14:creationId xmlns:p14="http://schemas.microsoft.com/office/powerpoint/2007/7/12/main" xmlns="" val="2609134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22" presetClass="entr" presetSubtype="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par>
                                <p:cTn id="33" presetID="9" presetClass="exit" presetSubtype="0" fill="hold" grpId="1" nodeType="withEffect">
                                  <p:stCondLst>
                                    <p:cond delay="0"/>
                                  </p:stCondLst>
                                  <p:childTnLst>
                                    <p:animEffect transition="out" filter="dissolve">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par>
                                <p:cTn id="36" presetID="9" presetClass="exit" presetSubtype="0" fill="hold" nodeType="withEffect">
                                  <p:stCondLst>
                                    <p:cond delay="0"/>
                                  </p:stCondLst>
                                  <p:childTnLst>
                                    <p:animEffect transition="out" filter="dissolv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9"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dissolve">
                                      <p:cBhvr>
                                        <p:cTn id="41" dur="500"/>
                                        <p:tgtEl>
                                          <p:spTgt spid="30"/>
                                        </p:tgtEl>
                                      </p:cBhvr>
                                    </p:animEffect>
                                  </p:childTnLst>
                                </p:cTn>
                              </p:par>
                              <p:par>
                                <p:cTn id="42" presetID="9" presetClass="entr" presetSubtype="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dissolve">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7" grpId="0"/>
      <p:bldP spid="30" grpId="0" animBg="1"/>
      <p:bldP spid="24" grpId="0" animBg="1"/>
      <p:bldP spid="24" grpId="1"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loud 15"/>
          <p:cNvSpPr/>
          <p:nvPr/>
        </p:nvSpPr>
        <p:spPr bwMode="auto">
          <a:xfrm>
            <a:off x="228600" y="533400"/>
            <a:ext cx="7086600" cy="6096000"/>
          </a:xfrm>
          <a:prstGeom prst="cloud">
            <a:avLst/>
          </a:prstGeom>
          <a:solidFill>
            <a:srgbClr val="FFFFFF">
              <a:alpha val="35000"/>
            </a:srgbClr>
          </a:solidFill>
          <a:ln>
            <a:solidFill>
              <a:srgbClr val="FFFFFF"/>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mtClean="0">
              <a:solidFill>
                <a:schemeClr val="bg2"/>
              </a:solidFill>
              <a:effectLst>
                <a:outerShdw blurRad="38100" dist="38100" dir="2700000" algn="tl">
                  <a:srgbClr val="000000">
                    <a:alpha val="43137"/>
                  </a:srgbClr>
                </a:outerShdw>
              </a:effectLst>
            </a:endParaRPr>
          </a:p>
        </p:txBody>
      </p:sp>
      <p:cxnSp>
        <p:nvCxnSpPr>
          <p:cNvPr id="7" name="Straight Arrow Connector 6"/>
          <p:cNvCxnSpPr/>
          <p:nvPr/>
        </p:nvCxnSpPr>
        <p:spPr>
          <a:xfrm flipV="1">
            <a:off x="2133361" y="3200400"/>
            <a:ext cx="3962639" cy="26220"/>
          </a:xfrm>
          <a:prstGeom prst="straightConnector1">
            <a:avLst/>
          </a:prstGeom>
          <a:ln w="4762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76600" y="1066800"/>
            <a:ext cx="2743200" cy="1200329"/>
          </a:xfrm>
          <a:prstGeom prst="rect">
            <a:avLst/>
          </a:prstGeom>
          <a:noFill/>
        </p:spPr>
        <p:txBody>
          <a:bodyPr wrap="square" rtlCol="0">
            <a:spAutoFit/>
          </a:bodyPr>
          <a:lstStyle/>
          <a:p>
            <a:pPr algn="ctr"/>
            <a:r>
              <a:rPr lang="en-US" sz="36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Enterprise</a:t>
            </a:r>
            <a:r>
              <a:rPr lang="en-US" sz="3600" spc="-125"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cs typeface="Arial" charset="0"/>
              </a:rPr>
              <a:t> </a:t>
            </a:r>
            <a:r>
              <a:rPr lang="en-US" sz="36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Network</a:t>
            </a:r>
          </a:p>
        </p:txBody>
      </p:sp>
      <p:sp>
        <p:nvSpPr>
          <p:cNvPr id="22" name="TextBox 21"/>
          <p:cNvSpPr txBox="1"/>
          <p:nvPr/>
        </p:nvSpPr>
        <p:spPr>
          <a:xfrm>
            <a:off x="0" y="1219199"/>
            <a:ext cx="2743200" cy="461665"/>
          </a:xfrm>
          <a:prstGeom prst="rect">
            <a:avLst/>
          </a:prstGeom>
          <a:noFill/>
        </p:spPr>
        <p:txBody>
          <a:bodyPr wrap="square" rtlCol="0">
            <a:spAutoFit/>
          </a:bodyPr>
          <a:lstStyle/>
          <a:p>
            <a:pPr algn="ctr"/>
            <a:r>
              <a:rPr lang="en-US" sz="24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DirectAccess Server</a:t>
            </a:r>
          </a:p>
        </p:txBody>
      </p:sp>
      <p:sp>
        <p:nvSpPr>
          <p:cNvPr id="24" name="TextBox 23"/>
          <p:cNvSpPr txBox="1"/>
          <p:nvPr/>
        </p:nvSpPr>
        <p:spPr>
          <a:xfrm>
            <a:off x="6248400" y="1280755"/>
            <a:ext cx="2514600" cy="830997"/>
          </a:xfrm>
          <a:prstGeom prst="rect">
            <a:avLst/>
          </a:prstGeom>
          <a:noFill/>
        </p:spPr>
        <p:txBody>
          <a:bodyPr wrap="square" rtlCol="0">
            <a:spAutoFit/>
          </a:bodyPr>
          <a:lstStyle/>
          <a:p>
            <a:pPr algn="ctr"/>
            <a:r>
              <a:rPr lang="en-US" sz="24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Line of Business Applications</a:t>
            </a:r>
          </a:p>
        </p:txBody>
      </p:sp>
      <p:grpSp>
        <p:nvGrpSpPr>
          <p:cNvPr id="2" name="Group 17"/>
          <p:cNvGrpSpPr/>
          <p:nvPr/>
        </p:nvGrpSpPr>
        <p:grpSpPr>
          <a:xfrm>
            <a:off x="6248400" y="2438400"/>
            <a:ext cx="2200900" cy="2228600"/>
            <a:chOff x="6248400" y="2438400"/>
            <a:chExt cx="2200900" cy="2228600"/>
          </a:xfrm>
        </p:grpSpPr>
        <p:pic>
          <p:nvPicPr>
            <p:cNvPr id="27" name="Picture 9" descr="C:\Program Files\Microsoft Resource DVD Artwork\DVD_ART\Artwork_Imagery\HARDWARE_IMAGERY\Illustration - Misc Hardware\XML Icons\Server.png"/>
            <p:cNvPicPr>
              <a:picLocks noChangeAspect="1" noChangeArrowheads="1"/>
            </p:cNvPicPr>
            <p:nvPr/>
          </p:nvPicPr>
          <p:blipFill>
            <a:blip r:embed="rId4" cstate="screen"/>
            <a:srcRect/>
            <a:stretch>
              <a:fillRect/>
            </a:stretch>
          </p:blipFill>
          <p:spPr bwMode="auto">
            <a:xfrm>
              <a:off x="6248400" y="2438400"/>
              <a:ext cx="1156954" cy="1828800"/>
            </a:xfrm>
            <a:prstGeom prst="rect">
              <a:avLst/>
            </a:prstGeom>
            <a:noFill/>
            <a:ln w="9525">
              <a:noFill/>
              <a:miter lim="800000"/>
              <a:headEnd/>
              <a:tailEnd/>
            </a:ln>
          </p:spPr>
        </p:pic>
        <p:pic>
          <p:nvPicPr>
            <p:cNvPr id="28" name="Picture 9" descr="C:\Program Files\Microsoft Resource DVD Artwork\DVD_ART\Artwork_Imagery\HARDWARE_IMAGERY\Illustration - Misc Hardware\XML Icons\Server.png"/>
            <p:cNvPicPr>
              <a:picLocks noChangeAspect="1" noChangeArrowheads="1"/>
            </p:cNvPicPr>
            <p:nvPr/>
          </p:nvPicPr>
          <p:blipFill>
            <a:blip r:embed="rId4" cstate="screen"/>
            <a:srcRect/>
            <a:stretch>
              <a:fillRect/>
            </a:stretch>
          </p:blipFill>
          <p:spPr bwMode="auto">
            <a:xfrm>
              <a:off x="6770373" y="2638300"/>
              <a:ext cx="1156954" cy="1828800"/>
            </a:xfrm>
            <a:prstGeom prst="rect">
              <a:avLst/>
            </a:prstGeom>
            <a:noFill/>
            <a:ln w="9525">
              <a:noFill/>
              <a:miter lim="800000"/>
              <a:headEnd/>
              <a:tailEnd/>
            </a:ln>
          </p:spPr>
        </p:pic>
        <p:pic>
          <p:nvPicPr>
            <p:cNvPr id="29" name="Picture 9" descr="C:\Program Files\Microsoft Resource DVD Artwork\DVD_ART\Artwork_Imagery\HARDWARE_IMAGERY\Illustration - Misc Hardware\XML Icons\Server.png"/>
            <p:cNvPicPr>
              <a:picLocks noChangeAspect="1" noChangeArrowheads="1"/>
            </p:cNvPicPr>
            <p:nvPr/>
          </p:nvPicPr>
          <p:blipFill>
            <a:blip r:embed="rId4" cstate="screen"/>
            <a:srcRect/>
            <a:stretch>
              <a:fillRect/>
            </a:stretch>
          </p:blipFill>
          <p:spPr bwMode="auto">
            <a:xfrm>
              <a:off x="7292346" y="2838200"/>
              <a:ext cx="1156954" cy="1828800"/>
            </a:xfrm>
            <a:prstGeom prst="rect">
              <a:avLst/>
            </a:prstGeom>
            <a:noFill/>
            <a:ln w="9525">
              <a:noFill/>
              <a:miter lim="800000"/>
              <a:headEnd/>
              <a:tailEnd/>
            </a:ln>
          </p:spPr>
        </p:pic>
      </p:grpSp>
      <p:sp>
        <p:nvSpPr>
          <p:cNvPr id="31" name="Rounded Rectangle 30"/>
          <p:cNvSpPr/>
          <p:nvPr/>
        </p:nvSpPr>
        <p:spPr bwMode="auto">
          <a:xfrm>
            <a:off x="2842161" y="2609602"/>
            <a:ext cx="2057400" cy="533400"/>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0" tIns="0" rIns="0" bIns="0" numCol="1" anchor="ctr" anchorCtr="0" compatLnSpc="1">
            <a:prstTxWarp prst="textNoShape">
              <a:avLst/>
            </a:prstTxWarp>
          </a:bodyPr>
          <a:lstStyle/>
          <a:p>
            <a:pPr algn="ctr" fontAlgn="base">
              <a:spcBef>
                <a:spcPct val="0"/>
              </a:spcBef>
              <a:spcAft>
                <a:spcPct val="0"/>
              </a:spcAft>
            </a:pPr>
            <a:r>
              <a:rPr lang="en-US" smtClean="0">
                <a:effectLst>
                  <a:outerShdw blurRad="38100" dist="38100" dir="2700000" algn="tl">
                    <a:srgbClr val="000000">
                      <a:alpha val="43137"/>
                    </a:srgbClr>
                  </a:outerShdw>
                </a:effectLst>
                <a:latin typeface="Segoe"/>
              </a:rPr>
              <a:t>No IPsec</a:t>
            </a:r>
          </a:p>
        </p:txBody>
      </p:sp>
      <p:pic>
        <p:nvPicPr>
          <p:cNvPr id="38" name="Picture 2" descr="C:\Program Files\Microsoft Resource DVD Artwork\DVD_ART\Artwork_Imagery\HARDWARE_IMAGERY\Illustration - Misc Hardware\XML Icons\Server Content Management.png"/>
          <p:cNvPicPr>
            <a:picLocks noChangeAspect="1" noChangeArrowheads="1"/>
          </p:cNvPicPr>
          <p:nvPr/>
        </p:nvPicPr>
        <p:blipFill>
          <a:blip r:embed="rId5" cstate="screen"/>
          <a:srcRect/>
          <a:stretch>
            <a:fillRect/>
          </a:stretch>
        </p:blipFill>
        <p:spPr bwMode="auto">
          <a:xfrm>
            <a:off x="533400" y="2057400"/>
            <a:ext cx="1572124" cy="2321007"/>
          </a:xfrm>
          <a:prstGeom prst="rect">
            <a:avLst/>
          </a:prstGeom>
          <a:noFill/>
        </p:spPr>
      </p:pic>
      <p:sp>
        <p:nvSpPr>
          <p:cNvPr id="32" name="Rounded Rectangle 31"/>
          <p:cNvSpPr/>
          <p:nvPr/>
        </p:nvSpPr>
        <p:spPr bwMode="auto">
          <a:xfrm>
            <a:off x="2842161" y="3295402"/>
            <a:ext cx="2057400" cy="533400"/>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0" tIns="0" rIns="0" bIns="0" numCol="1" anchor="ctr" anchorCtr="0" compatLnSpc="1">
            <a:prstTxWarp prst="textNoShape">
              <a:avLst/>
            </a:prstTxWarp>
          </a:bodyPr>
          <a:lstStyle/>
          <a:p>
            <a:pPr algn="ctr" fontAlgn="base">
              <a:spcBef>
                <a:spcPct val="0"/>
              </a:spcBef>
              <a:spcAft>
                <a:spcPct val="0"/>
              </a:spcAft>
            </a:pPr>
            <a:r>
              <a:rPr lang="en-US" smtClean="0">
                <a:effectLst>
                  <a:outerShdw blurRad="38100" dist="38100" dir="2700000" algn="tl">
                    <a:srgbClr val="000000">
                      <a:alpha val="43137"/>
                    </a:srgbClr>
                  </a:outerShdw>
                </a:effectLst>
                <a:latin typeface="Segoe"/>
              </a:rPr>
              <a:t>IPsec Integrity Only (Auth)</a:t>
            </a:r>
          </a:p>
        </p:txBody>
      </p:sp>
      <p:sp>
        <p:nvSpPr>
          <p:cNvPr id="33" name="Rounded Rectangle 32"/>
          <p:cNvSpPr/>
          <p:nvPr/>
        </p:nvSpPr>
        <p:spPr bwMode="auto">
          <a:xfrm>
            <a:off x="2842161" y="3981202"/>
            <a:ext cx="2057400" cy="533400"/>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0" tIns="0" rIns="0" bIns="0" numCol="1" anchor="ctr" anchorCtr="0" compatLnSpc="1">
            <a:prstTxWarp prst="textNoShape">
              <a:avLst/>
            </a:prstTxWarp>
          </a:bodyPr>
          <a:lstStyle/>
          <a:p>
            <a:pPr algn="ctr" fontAlgn="base">
              <a:spcBef>
                <a:spcPct val="0"/>
              </a:spcBef>
              <a:spcAft>
                <a:spcPct val="0"/>
              </a:spcAft>
            </a:pPr>
            <a:r>
              <a:rPr lang="en-US" smtClean="0">
                <a:effectLst>
                  <a:outerShdw blurRad="38100" dist="38100" dir="2700000" algn="tl">
                    <a:srgbClr val="000000">
                      <a:alpha val="43137"/>
                    </a:srgbClr>
                  </a:outerShdw>
                </a:effectLst>
                <a:latin typeface="Segoe"/>
              </a:rPr>
              <a:t>IPsec Integrity + Encryption</a:t>
            </a:r>
          </a:p>
        </p:txBody>
      </p:sp>
      <p:sp>
        <p:nvSpPr>
          <p:cNvPr id="18" name="Title 17"/>
          <p:cNvSpPr>
            <a:spLocks noGrp="1"/>
          </p:cNvSpPr>
          <p:nvPr>
            <p:ph type="title"/>
          </p:nvPr>
        </p:nvSpPr>
        <p:spPr/>
        <p:txBody>
          <a:bodyPr/>
          <a:lstStyle/>
          <a:p>
            <a:r>
              <a:rPr lang="en-US" smtClean="0"/>
              <a:t>Internal IPsec</a:t>
            </a:r>
            <a:endParaRPr lang="en-US"/>
          </a:p>
        </p:txBody>
      </p:sp>
    </p:spTree>
    <p:custDataLst>
      <p:tags r:id="rId1"/>
    </p:custDataLst>
    <p:extLst>
      <p:ext uri="{BB962C8B-B14F-4D97-AF65-F5344CB8AC3E}">
        <p14:creationId xmlns:p14="http://schemas.microsoft.com/office/powerpoint/2007/7/12/main" xmlns="" val="34170027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loud 15"/>
          <p:cNvSpPr/>
          <p:nvPr/>
        </p:nvSpPr>
        <p:spPr bwMode="auto">
          <a:xfrm>
            <a:off x="228600" y="533400"/>
            <a:ext cx="7086600" cy="6096000"/>
          </a:xfrm>
          <a:prstGeom prst="cloud">
            <a:avLst/>
          </a:prstGeom>
          <a:solidFill>
            <a:srgbClr val="FFFFFF">
              <a:alpha val="35000"/>
            </a:srgbClr>
          </a:solidFill>
          <a:ln>
            <a:solidFill>
              <a:srgbClr val="FFFFFF"/>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mtClean="0">
              <a:solidFill>
                <a:schemeClr val="bg2"/>
              </a:solidFill>
              <a:effectLst>
                <a:outerShdw blurRad="38100" dist="38100" dir="2700000" algn="tl">
                  <a:srgbClr val="000000">
                    <a:alpha val="43137"/>
                  </a:srgbClr>
                </a:outerShdw>
              </a:effectLst>
            </a:endParaRPr>
          </a:p>
        </p:txBody>
      </p:sp>
      <p:pic>
        <p:nvPicPr>
          <p:cNvPr id="4" name="Picture 209" descr="laptop notebook portable Computer"/>
          <p:cNvPicPr>
            <a:picLocks noChangeAspect="1" noChangeArrowheads="1"/>
          </p:cNvPicPr>
          <p:nvPr/>
        </p:nvPicPr>
        <p:blipFill>
          <a:blip r:embed="rId3" cstate="screen"/>
          <a:srcRect/>
          <a:stretch>
            <a:fillRect/>
          </a:stretch>
        </p:blipFill>
        <p:spPr bwMode="auto">
          <a:xfrm>
            <a:off x="160437" y="2612572"/>
            <a:ext cx="1273927" cy="1207576"/>
          </a:xfrm>
          <a:prstGeom prst="rect">
            <a:avLst/>
          </a:prstGeom>
          <a:noFill/>
        </p:spPr>
      </p:pic>
      <p:sp>
        <p:nvSpPr>
          <p:cNvPr id="8" name="TextBox 7"/>
          <p:cNvSpPr txBox="1"/>
          <p:nvPr/>
        </p:nvSpPr>
        <p:spPr>
          <a:xfrm>
            <a:off x="5369626" y="1340923"/>
            <a:ext cx="2004951" cy="830997"/>
          </a:xfrm>
          <a:prstGeom prst="rect">
            <a:avLst/>
          </a:prstGeom>
          <a:noFill/>
        </p:spPr>
        <p:txBody>
          <a:bodyPr wrap="square" rtlCol="0">
            <a:spAutoFit/>
          </a:bodyPr>
          <a:lstStyle/>
          <a:p>
            <a:pPr algn="ctr"/>
            <a:r>
              <a:rPr lang="en-US" sz="2400" spc="-150" dirty="0" err="1"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DirectAccess</a:t>
            </a:r>
            <a:r>
              <a:rPr lang="en-US" sz="24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cs typeface="Arial" charset="0"/>
              </a:rPr>
              <a:t> </a:t>
            </a:r>
            <a:r>
              <a:rPr lang="en-US" sz="2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Server</a:t>
            </a:r>
          </a:p>
        </p:txBody>
      </p:sp>
      <p:sp>
        <p:nvSpPr>
          <p:cNvPr id="11" name="TextBox 10"/>
          <p:cNvSpPr txBox="1"/>
          <p:nvPr/>
        </p:nvSpPr>
        <p:spPr>
          <a:xfrm>
            <a:off x="152400" y="1447800"/>
            <a:ext cx="2743200" cy="461665"/>
          </a:xfrm>
          <a:prstGeom prst="rect">
            <a:avLst/>
          </a:prstGeom>
          <a:noFill/>
        </p:spPr>
        <p:txBody>
          <a:bodyPr wrap="square" rtlCol="0">
            <a:spAutoFit/>
          </a:bodyPr>
          <a:lstStyle/>
          <a:p>
            <a:pPr algn="ctr"/>
            <a:r>
              <a:rPr lang="en-US" sz="24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DirectAccess</a:t>
            </a:r>
            <a:r>
              <a:rPr lang="en-US" sz="2400" spc="-125"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cs typeface="Arial" charset="0"/>
              </a:rPr>
              <a:t> </a:t>
            </a:r>
            <a:r>
              <a:rPr lang="en-US" sz="24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Client</a:t>
            </a:r>
          </a:p>
        </p:txBody>
      </p:sp>
      <p:grpSp>
        <p:nvGrpSpPr>
          <p:cNvPr id="26" name="Group 25"/>
          <p:cNvGrpSpPr/>
          <p:nvPr/>
        </p:nvGrpSpPr>
        <p:grpSpPr>
          <a:xfrm>
            <a:off x="1461415" y="2428759"/>
            <a:ext cx="6423801" cy="762000"/>
            <a:chOff x="2209561" y="2416884"/>
            <a:chExt cx="6423801" cy="762000"/>
          </a:xfrm>
        </p:grpSpPr>
        <p:cxnSp>
          <p:nvCxnSpPr>
            <p:cNvPr id="7" name="Straight Arrow Connector 6"/>
            <p:cNvCxnSpPr/>
            <p:nvPr/>
          </p:nvCxnSpPr>
          <p:spPr>
            <a:xfrm flipV="1">
              <a:off x="2209561" y="2790702"/>
              <a:ext cx="6423801" cy="1479"/>
            </a:xfrm>
            <a:prstGeom prst="straightConnector1">
              <a:avLst/>
            </a:prstGeom>
            <a:ln w="47625">
              <a:solidFill>
                <a:srgbClr val="F6AE1E"/>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bwMode="auto">
            <a:xfrm>
              <a:off x="2514600" y="2416884"/>
              <a:ext cx="4038600" cy="762000"/>
            </a:xfrm>
            <a:prstGeom prst="roundRect">
              <a:avLst/>
            </a:prstGeom>
            <a:ln>
              <a:solidFill>
                <a:srgbClr val="F6AE1E"/>
              </a:solidFill>
              <a:headEnd/>
              <a:tailEnd/>
            </a:ln>
          </p:spPr>
          <p:style>
            <a:lnRef idx="1">
              <a:schemeClr val="accent6"/>
            </a:lnRef>
            <a:fillRef idx="3">
              <a:schemeClr val="accent6"/>
            </a:fillRef>
            <a:effectRef idx="2">
              <a:schemeClr val="accent6"/>
            </a:effectRef>
            <a:fontRef idx="minor">
              <a:schemeClr val="lt1"/>
            </a:fontRef>
          </p:style>
          <p:txBody>
            <a:bodyPr vert="horz" wrap="square" lIns="0" tIns="0" rIns="0" bIns="0" numCol="1" anchor="ctr" anchorCtr="0" compatLnSpc="1">
              <a:prstTxWarp prst="textNoShape">
                <a:avLst/>
              </a:prstTxWarp>
            </a:bodyPr>
            <a:lstStyle/>
            <a:p>
              <a:pPr algn="ctr" fontAlgn="base">
                <a:spcBef>
                  <a:spcPct val="0"/>
                </a:spcBef>
                <a:spcAft>
                  <a:spcPct val="0"/>
                </a:spcAft>
              </a:pPr>
              <a:r>
                <a:rPr lang="en-US" sz="1400" smtClean="0">
                  <a:effectLst>
                    <a:outerShdw blurRad="38100" dist="38100" dir="2700000" algn="tl">
                      <a:srgbClr val="000000">
                        <a:alpha val="43137"/>
                      </a:srgbClr>
                    </a:outerShdw>
                  </a:effectLst>
                  <a:latin typeface="Segoe"/>
                </a:rPr>
                <a:t>Tunnel 1: Infrastructure Tunnel</a:t>
              </a:r>
            </a:p>
            <a:p>
              <a:pPr algn="ctr" fontAlgn="base">
                <a:spcBef>
                  <a:spcPct val="0"/>
                </a:spcBef>
                <a:spcAft>
                  <a:spcPct val="0"/>
                </a:spcAft>
              </a:pPr>
              <a:r>
                <a:rPr lang="en-US" sz="1400" smtClean="0">
                  <a:effectLst>
                    <a:outerShdw blurRad="38100" dist="38100" dir="2700000" algn="tl">
                      <a:srgbClr val="000000">
                        <a:alpha val="43137"/>
                      </a:srgbClr>
                    </a:outerShdw>
                  </a:effectLst>
                  <a:latin typeface="Segoe"/>
                </a:rPr>
                <a:t>Auth: Machine Certificate</a:t>
              </a:r>
            </a:p>
            <a:p>
              <a:pPr algn="ctr" fontAlgn="base">
                <a:spcBef>
                  <a:spcPct val="0"/>
                </a:spcBef>
                <a:spcAft>
                  <a:spcPct val="0"/>
                </a:spcAft>
              </a:pPr>
              <a:r>
                <a:rPr lang="en-US" sz="1400" smtClean="0">
                  <a:effectLst>
                    <a:outerShdw blurRad="38100" dist="38100" dir="2700000" algn="tl">
                      <a:srgbClr val="000000">
                        <a:alpha val="43137"/>
                      </a:srgbClr>
                    </a:outerShdw>
                  </a:effectLst>
                  <a:latin typeface="Segoe"/>
                </a:rPr>
                <a:t>End: AD/DNS/Management</a:t>
              </a:r>
            </a:p>
          </p:txBody>
        </p:sp>
      </p:grpSp>
      <p:grpSp>
        <p:nvGrpSpPr>
          <p:cNvPr id="31" name="Group 30"/>
          <p:cNvGrpSpPr/>
          <p:nvPr/>
        </p:nvGrpSpPr>
        <p:grpSpPr>
          <a:xfrm>
            <a:off x="1436914" y="3315195"/>
            <a:ext cx="6234546" cy="762000"/>
            <a:chOff x="1436914" y="3315195"/>
            <a:chExt cx="6257004" cy="762000"/>
          </a:xfrm>
        </p:grpSpPr>
        <p:cxnSp>
          <p:nvCxnSpPr>
            <p:cNvPr id="19" name="Straight Arrow Connector 18"/>
            <p:cNvCxnSpPr/>
            <p:nvPr/>
          </p:nvCxnSpPr>
          <p:spPr>
            <a:xfrm>
              <a:off x="1436914" y="3571737"/>
              <a:ext cx="6257004" cy="26486"/>
            </a:xfrm>
            <a:prstGeom prst="straightConnector1">
              <a:avLst/>
            </a:prstGeom>
            <a:ln w="47625">
              <a:solidFill>
                <a:srgbClr val="F6AE1E"/>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bwMode="auto">
            <a:xfrm>
              <a:off x="1766455" y="3315195"/>
              <a:ext cx="4038600" cy="762000"/>
            </a:xfrm>
            <a:prstGeom prst="roundRect">
              <a:avLst/>
            </a:prstGeom>
            <a:ln>
              <a:solidFill>
                <a:srgbClr val="F6AE1E"/>
              </a:solidFill>
              <a:headEnd/>
              <a:tailEnd/>
            </a:ln>
          </p:spPr>
          <p:style>
            <a:lnRef idx="1">
              <a:schemeClr val="accent6"/>
            </a:lnRef>
            <a:fillRef idx="3">
              <a:schemeClr val="accent6"/>
            </a:fillRef>
            <a:effectRef idx="2">
              <a:schemeClr val="accent6"/>
            </a:effectRef>
            <a:fontRef idx="minor">
              <a:schemeClr val="lt1"/>
            </a:fontRef>
          </p:style>
          <p:txBody>
            <a:bodyPr vert="horz" wrap="square" lIns="0" tIns="0" rIns="0" bIns="0" numCol="1" anchor="ctr" anchorCtr="0" compatLnSpc="1">
              <a:prstTxWarp prst="textNoShape">
                <a:avLst/>
              </a:prstTxWarp>
            </a:bodyPr>
            <a:lstStyle/>
            <a:p>
              <a:pPr algn="ctr" fontAlgn="base">
                <a:spcBef>
                  <a:spcPct val="0"/>
                </a:spcBef>
                <a:spcAft>
                  <a:spcPct val="0"/>
                </a:spcAft>
              </a:pPr>
              <a:r>
                <a:rPr lang="en-US" sz="1400" dirty="0" smtClean="0">
                  <a:effectLst>
                    <a:outerShdw blurRad="38100" dist="38100" dir="2700000" algn="tl">
                      <a:srgbClr val="000000">
                        <a:alpha val="43137"/>
                      </a:srgbClr>
                    </a:outerShdw>
                  </a:effectLst>
                  <a:latin typeface="Segoe"/>
                </a:rPr>
                <a:t>Tunnel 2: Application Tunnel</a:t>
              </a:r>
            </a:p>
            <a:p>
              <a:pPr algn="ctr" fontAlgn="base">
                <a:spcBef>
                  <a:spcPct val="0"/>
                </a:spcBef>
                <a:spcAft>
                  <a:spcPct val="0"/>
                </a:spcAft>
              </a:pPr>
              <a:r>
                <a:rPr lang="en-US" sz="1400" dirty="0" err="1" smtClean="0">
                  <a:effectLst>
                    <a:outerShdw blurRad="38100" dist="38100" dir="2700000" algn="tl">
                      <a:srgbClr val="000000">
                        <a:alpha val="43137"/>
                      </a:srgbClr>
                    </a:outerShdw>
                  </a:effectLst>
                  <a:latin typeface="Segoe"/>
                </a:rPr>
                <a:t>Auth</a:t>
              </a:r>
              <a:r>
                <a:rPr lang="en-US" sz="1400" dirty="0" smtClean="0">
                  <a:effectLst>
                    <a:outerShdw blurRad="38100" dist="38100" dir="2700000" algn="tl">
                      <a:srgbClr val="000000">
                        <a:alpha val="43137"/>
                      </a:srgbClr>
                    </a:outerShdw>
                  </a:effectLst>
                  <a:latin typeface="Segoe"/>
                </a:rPr>
                <a:t>: Machine Certificate + (User </a:t>
              </a:r>
              <a:r>
                <a:rPr lang="en-US" sz="1400" dirty="0" err="1" smtClean="0">
                  <a:effectLst>
                    <a:outerShdw blurRad="38100" dist="38100" dir="2700000" algn="tl">
                      <a:srgbClr val="000000">
                        <a:alpha val="43137"/>
                      </a:srgbClr>
                    </a:outerShdw>
                  </a:effectLst>
                  <a:latin typeface="Segoe"/>
                </a:rPr>
                <a:t>Kerb</a:t>
              </a:r>
              <a:r>
                <a:rPr lang="en-US" sz="1400" dirty="0" smtClean="0">
                  <a:effectLst>
                    <a:outerShdw blurRad="38100" dist="38100" dir="2700000" algn="tl">
                      <a:srgbClr val="000000">
                        <a:alpha val="43137"/>
                      </a:srgbClr>
                    </a:outerShdw>
                  </a:effectLst>
                  <a:latin typeface="Segoe"/>
                </a:rPr>
                <a:t> or Cert)</a:t>
              </a:r>
            </a:p>
            <a:p>
              <a:pPr algn="ctr" fontAlgn="base">
                <a:spcBef>
                  <a:spcPct val="0"/>
                </a:spcBef>
                <a:spcAft>
                  <a:spcPct val="0"/>
                </a:spcAft>
              </a:pPr>
              <a:r>
                <a:rPr lang="en-US" sz="1400" dirty="0" smtClean="0">
                  <a:effectLst>
                    <a:outerShdw blurRad="38100" dist="38100" dir="2700000" algn="tl">
                      <a:srgbClr val="000000">
                        <a:alpha val="43137"/>
                      </a:srgbClr>
                    </a:outerShdw>
                  </a:effectLst>
                  <a:latin typeface="Segoe"/>
                </a:rPr>
                <a:t>End: Any</a:t>
              </a:r>
            </a:p>
          </p:txBody>
        </p:sp>
      </p:grpSp>
      <p:pic>
        <p:nvPicPr>
          <p:cNvPr id="29" name="Picture 2" descr="C:\Program Files\Microsoft Resource DVD Artwork\DVD_ART\Artwork_Imagery\HARDWARE_IMAGERY\Illustration - Misc Hardware\XML Icons\Server Content Management.png"/>
          <p:cNvPicPr>
            <a:picLocks noChangeAspect="1" noChangeArrowheads="1"/>
          </p:cNvPicPr>
          <p:nvPr/>
        </p:nvPicPr>
        <p:blipFill>
          <a:blip r:embed="rId4" cstate="screen"/>
          <a:srcRect/>
          <a:stretch>
            <a:fillRect/>
          </a:stretch>
        </p:blipFill>
        <p:spPr bwMode="auto">
          <a:xfrm>
            <a:off x="6050478" y="2178311"/>
            <a:ext cx="1205345" cy="1779512"/>
          </a:xfrm>
          <a:prstGeom prst="rect">
            <a:avLst/>
          </a:prstGeom>
          <a:noFill/>
        </p:spPr>
      </p:pic>
      <p:sp>
        <p:nvSpPr>
          <p:cNvPr id="32" name="Title 31"/>
          <p:cNvSpPr>
            <a:spLocks noGrp="1"/>
          </p:cNvSpPr>
          <p:nvPr>
            <p:ph type="title"/>
          </p:nvPr>
        </p:nvSpPr>
        <p:spPr>
          <a:xfrm>
            <a:off x="381000" y="228600"/>
            <a:ext cx="8382000" cy="664797"/>
          </a:xfrm>
        </p:spPr>
        <p:txBody>
          <a:bodyPr/>
          <a:lstStyle/>
          <a:p>
            <a:r>
              <a:rPr lang="en-US"/>
              <a:t>IPsec Tunnel </a:t>
            </a:r>
            <a:r>
              <a:rPr lang="en-US" smtClean="0"/>
              <a:t>Detail</a:t>
            </a:r>
            <a:endParaRPr lang="en-US"/>
          </a:p>
        </p:txBody>
      </p:sp>
      <p:grpSp>
        <p:nvGrpSpPr>
          <p:cNvPr id="14" name="Group 17"/>
          <p:cNvGrpSpPr/>
          <p:nvPr/>
        </p:nvGrpSpPr>
        <p:grpSpPr>
          <a:xfrm>
            <a:off x="7802089" y="1947553"/>
            <a:ext cx="1163782" cy="1021278"/>
            <a:chOff x="6248400" y="2438400"/>
            <a:chExt cx="2200900" cy="2228600"/>
          </a:xfrm>
        </p:grpSpPr>
        <p:pic>
          <p:nvPicPr>
            <p:cNvPr id="15" name="Picture 9" descr="C:\Program Files\Microsoft Resource DVD Artwork\DVD_ART\Artwork_Imagery\HARDWARE_IMAGERY\Illustration - Misc Hardware\XML Icons\Server.png"/>
            <p:cNvPicPr>
              <a:picLocks noChangeAspect="1" noChangeArrowheads="1"/>
            </p:cNvPicPr>
            <p:nvPr/>
          </p:nvPicPr>
          <p:blipFill>
            <a:blip r:embed="rId5" cstate="screen"/>
            <a:srcRect/>
            <a:stretch>
              <a:fillRect/>
            </a:stretch>
          </p:blipFill>
          <p:spPr bwMode="auto">
            <a:xfrm>
              <a:off x="6248400" y="2438400"/>
              <a:ext cx="1156954" cy="1828800"/>
            </a:xfrm>
            <a:prstGeom prst="rect">
              <a:avLst/>
            </a:prstGeom>
            <a:noFill/>
            <a:ln w="9525">
              <a:noFill/>
              <a:miter lim="800000"/>
              <a:headEnd/>
              <a:tailEnd/>
            </a:ln>
          </p:spPr>
        </p:pic>
        <p:pic>
          <p:nvPicPr>
            <p:cNvPr id="17" name="Picture 9" descr="C:\Program Files\Microsoft Resource DVD Artwork\DVD_ART\Artwork_Imagery\HARDWARE_IMAGERY\Illustration - Misc Hardware\XML Icons\Server.png"/>
            <p:cNvPicPr>
              <a:picLocks noChangeAspect="1" noChangeArrowheads="1"/>
            </p:cNvPicPr>
            <p:nvPr/>
          </p:nvPicPr>
          <p:blipFill>
            <a:blip r:embed="rId5" cstate="screen"/>
            <a:srcRect/>
            <a:stretch>
              <a:fillRect/>
            </a:stretch>
          </p:blipFill>
          <p:spPr bwMode="auto">
            <a:xfrm>
              <a:off x="6770373" y="2638300"/>
              <a:ext cx="1156954" cy="1828800"/>
            </a:xfrm>
            <a:prstGeom prst="rect">
              <a:avLst/>
            </a:prstGeom>
            <a:noFill/>
            <a:ln w="9525">
              <a:noFill/>
              <a:miter lim="800000"/>
              <a:headEnd/>
              <a:tailEnd/>
            </a:ln>
          </p:spPr>
        </p:pic>
        <p:pic>
          <p:nvPicPr>
            <p:cNvPr id="18" name="Picture 9" descr="C:\Program Files\Microsoft Resource DVD Artwork\DVD_ART\Artwork_Imagery\HARDWARE_IMAGERY\Illustration - Misc Hardware\XML Icons\Server.png"/>
            <p:cNvPicPr>
              <a:picLocks noChangeAspect="1" noChangeArrowheads="1"/>
            </p:cNvPicPr>
            <p:nvPr/>
          </p:nvPicPr>
          <p:blipFill>
            <a:blip r:embed="rId5" cstate="screen"/>
            <a:srcRect/>
            <a:stretch>
              <a:fillRect/>
            </a:stretch>
          </p:blipFill>
          <p:spPr bwMode="auto">
            <a:xfrm>
              <a:off x="7292346" y="2838200"/>
              <a:ext cx="1156954" cy="1828800"/>
            </a:xfrm>
            <a:prstGeom prst="rect">
              <a:avLst/>
            </a:prstGeom>
            <a:noFill/>
            <a:ln w="9525">
              <a:noFill/>
              <a:miter lim="800000"/>
              <a:headEnd/>
              <a:tailEnd/>
            </a:ln>
          </p:spPr>
        </p:pic>
      </p:grpSp>
      <p:grpSp>
        <p:nvGrpSpPr>
          <p:cNvPr id="21" name="Group 17"/>
          <p:cNvGrpSpPr/>
          <p:nvPr/>
        </p:nvGrpSpPr>
        <p:grpSpPr>
          <a:xfrm>
            <a:off x="7800110" y="3085605"/>
            <a:ext cx="1163782" cy="1021278"/>
            <a:chOff x="6248400" y="2438400"/>
            <a:chExt cx="2200900" cy="2228600"/>
          </a:xfrm>
        </p:grpSpPr>
        <p:pic>
          <p:nvPicPr>
            <p:cNvPr id="22" name="Picture 9" descr="C:\Program Files\Microsoft Resource DVD Artwork\DVD_ART\Artwork_Imagery\HARDWARE_IMAGERY\Illustration - Misc Hardware\XML Icons\Server.png"/>
            <p:cNvPicPr>
              <a:picLocks noChangeAspect="1" noChangeArrowheads="1"/>
            </p:cNvPicPr>
            <p:nvPr/>
          </p:nvPicPr>
          <p:blipFill>
            <a:blip r:embed="rId5" cstate="screen"/>
            <a:srcRect/>
            <a:stretch>
              <a:fillRect/>
            </a:stretch>
          </p:blipFill>
          <p:spPr bwMode="auto">
            <a:xfrm>
              <a:off x="6248400" y="2438400"/>
              <a:ext cx="1156954" cy="1828800"/>
            </a:xfrm>
            <a:prstGeom prst="rect">
              <a:avLst/>
            </a:prstGeom>
            <a:noFill/>
            <a:ln w="9525">
              <a:noFill/>
              <a:miter lim="800000"/>
              <a:headEnd/>
              <a:tailEnd/>
            </a:ln>
          </p:spPr>
        </p:pic>
        <p:pic>
          <p:nvPicPr>
            <p:cNvPr id="23" name="Picture 9" descr="C:\Program Files\Microsoft Resource DVD Artwork\DVD_ART\Artwork_Imagery\HARDWARE_IMAGERY\Illustration - Misc Hardware\XML Icons\Server.png"/>
            <p:cNvPicPr>
              <a:picLocks noChangeAspect="1" noChangeArrowheads="1"/>
            </p:cNvPicPr>
            <p:nvPr/>
          </p:nvPicPr>
          <p:blipFill>
            <a:blip r:embed="rId5" cstate="screen"/>
            <a:srcRect/>
            <a:stretch>
              <a:fillRect/>
            </a:stretch>
          </p:blipFill>
          <p:spPr bwMode="auto">
            <a:xfrm>
              <a:off x="6770373" y="2638300"/>
              <a:ext cx="1156954" cy="1828800"/>
            </a:xfrm>
            <a:prstGeom prst="rect">
              <a:avLst/>
            </a:prstGeom>
            <a:noFill/>
            <a:ln w="9525">
              <a:noFill/>
              <a:miter lim="800000"/>
              <a:headEnd/>
              <a:tailEnd/>
            </a:ln>
          </p:spPr>
        </p:pic>
        <p:pic>
          <p:nvPicPr>
            <p:cNvPr id="25" name="Picture 9" descr="C:\Program Files\Microsoft Resource DVD Artwork\DVD_ART\Artwork_Imagery\HARDWARE_IMAGERY\Illustration - Misc Hardware\XML Icons\Server.png"/>
            <p:cNvPicPr>
              <a:picLocks noChangeAspect="1" noChangeArrowheads="1"/>
            </p:cNvPicPr>
            <p:nvPr/>
          </p:nvPicPr>
          <p:blipFill>
            <a:blip r:embed="rId5" cstate="screen"/>
            <a:srcRect/>
            <a:stretch>
              <a:fillRect/>
            </a:stretch>
          </p:blipFill>
          <p:spPr bwMode="auto">
            <a:xfrm>
              <a:off x="7292346" y="2838200"/>
              <a:ext cx="1156954" cy="1828800"/>
            </a:xfrm>
            <a:prstGeom prst="rect">
              <a:avLst/>
            </a:prstGeom>
            <a:noFill/>
            <a:ln w="9525">
              <a:noFill/>
              <a:miter lim="800000"/>
              <a:headEnd/>
              <a:tailEnd/>
            </a:ln>
          </p:spPr>
        </p:pic>
      </p:grpSp>
    </p:spTree>
    <p:extLst>
      <p:ext uri="{BB962C8B-B14F-4D97-AF65-F5344CB8AC3E}">
        <p14:creationId xmlns:p14="http://schemas.microsoft.com/office/powerpoint/2007/7/12/main" xmlns="" val="124985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NRPT</a:t>
            </a:r>
            <a:endParaRPr lang="en-US"/>
          </a:p>
        </p:txBody>
      </p:sp>
      <p:sp>
        <p:nvSpPr>
          <p:cNvPr id="4" name="Content Placeholder 3"/>
          <p:cNvSpPr>
            <a:spLocks noGrp="1"/>
          </p:cNvSpPr>
          <p:nvPr>
            <p:ph idx="1"/>
          </p:nvPr>
        </p:nvSpPr>
        <p:spPr>
          <a:xfrm>
            <a:off x="381000" y="2209800"/>
            <a:ext cx="8382000" cy="3533275"/>
          </a:xfrm>
        </p:spPr>
        <p:txBody>
          <a:bodyPr/>
          <a:lstStyle/>
          <a:p>
            <a:r>
              <a:rPr lang="en-US" sz="2800" smtClean="0"/>
              <a:t>Client side only</a:t>
            </a:r>
          </a:p>
          <a:p>
            <a:r>
              <a:rPr lang="en-US" sz="2800" smtClean="0"/>
              <a:t>Requires a leading dot</a:t>
            </a:r>
          </a:p>
          <a:p>
            <a:r>
              <a:rPr lang="en-US" sz="2800" smtClean="0"/>
              <a:t>Static table that defines which DNS servers the client will use for the listed names</a:t>
            </a:r>
          </a:p>
          <a:p>
            <a:r>
              <a:rPr lang="en-US" sz="2800" smtClean="0"/>
              <a:t>Configurable via GPO at Computer Configuration |</a:t>
            </a:r>
            <a:r>
              <a:rPr lang="en-US" sz="2800" err="1" smtClean="0"/>
              <a:t>Policies|Windows</a:t>
            </a:r>
            <a:r>
              <a:rPr lang="en-US" sz="2800" smtClean="0"/>
              <a:t> </a:t>
            </a:r>
            <a:r>
              <a:rPr lang="en-US" sz="2800" err="1" smtClean="0"/>
              <a:t>Settings|Name</a:t>
            </a:r>
            <a:r>
              <a:rPr lang="en-US" sz="2800" smtClean="0"/>
              <a:t> Resolution Policy</a:t>
            </a:r>
          </a:p>
          <a:p>
            <a:r>
              <a:rPr lang="en-US" sz="2800" smtClean="0"/>
              <a:t>Can be viewed with NETSH name show policy</a:t>
            </a:r>
          </a:p>
          <a:p>
            <a:endParaRPr lang="en-US" sz="2800"/>
          </a:p>
        </p:txBody>
      </p:sp>
      <p:graphicFrame>
        <p:nvGraphicFramePr>
          <p:cNvPr id="3" name="Table 2"/>
          <p:cNvGraphicFramePr>
            <a:graphicFrameLocks noGrp="1"/>
          </p:cNvGraphicFramePr>
          <p:nvPr>
            <p:extLst>
              <p:ext uri="{D42A27DB-BD31-4B8C-83A1-F6EECF244321}">
                <p14:modId xmlns:p14="http://schemas.microsoft.com/office/powerpoint/2007/7/12/main" xmlns="" val="4079757945"/>
              </p:ext>
            </p:extLst>
          </p:nvPr>
        </p:nvGraphicFramePr>
        <p:xfrm>
          <a:off x="3265715" y="152400"/>
          <a:ext cx="5040086" cy="1691640"/>
        </p:xfrm>
        <a:graphic>
          <a:graphicData uri="http://schemas.openxmlformats.org/drawingml/2006/table">
            <a:tbl>
              <a:tblPr firstRow="1" bandRow="1">
                <a:tableStyleId>{C4B1156A-380E-4F78-BDF5-A606A8083BF9}</a:tableStyleId>
              </a:tblPr>
              <a:tblGrid>
                <a:gridCol w="2033720"/>
                <a:gridCol w="3006366"/>
              </a:tblGrid>
              <a:tr h="370840">
                <a:tc gridSpan="2">
                  <a:txBody>
                    <a:bodyPr/>
                    <a:lstStyle/>
                    <a:p>
                      <a:pPr algn="ctr"/>
                      <a:r>
                        <a:rPr lang="en-US" sz="1800" dirty="0" smtClean="0"/>
                        <a:t>NRPT</a:t>
                      </a:r>
                      <a:endParaRPr lang="en-US" sz="1600" dirty="0"/>
                    </a:p>
                  </a:txBody>
                  <a:tcPr/>
                </a:tc>
                <a:tc hMerge="1">
                  <a:txBody>
                    <a:bodyPr/>
                    <a:lstStyle/>
                    <a:p>
                      <a:endParaRPr lang="en-US" dirty="0"/>
                    </a:p>
                  </a:txBody>
                  <a:tcPr/>
                </a:tc>
              </a:tr>
              <a:tr h="370840">
                <a:tc>
                  <a:txBody>
                    <a:bodyPr/>
                    <a:lstStyle/>
                    <a:p>
                      <a:r>
                        <a:rPr lang="en-US" sz="1600" smtClean="0">
                          <a:latin typeface="Segoe"/>
                        </a:rPr>
                        <a:t>.</a:t>
                      </a:r>
                      <a:r>
                        <a:rPr lang="en-US" sz="1600" err="1" smtClean="0">
                          <a:latin typeface="Segoe"/>
                        </a:rPr>
                        <a:t>ad.contoso.com</a:t>
                      </a:r>
                      <a:endParaRPr lang="en-US" sz="1600">
                        <a:latin typeface="Segoe"/>
                      </a:endParaRPr>
                    </a:p>
                  </a:txBody>
                  <a:tcPr/>
                </a:tc>
                <a:tc>
                  <a:txBody>
                    <a:bodyPr/>
                    <a:lstStyle/>
                    <a:p>
                      <a:r>
                        <a:rPr lang="en-US" sz="1600" smtClean="0">
                          <a:latin typeface="Segoe"/>
                        </a:rPr>
                        <a:t>2001:db8:b90a:c7d8::178</a:t>
                      </a:r>
                    </a:p>
                    <a:p>
                      <a:r>
                        <a:rPr lang="en-US" sz="1600" smtClean="0">
                          <a:latin typeface="Segoe"/>
                        </a:rPr>
                        <a:t>2001:db8:b90a:c7d8::183</a:t>
                      </a:r>
                      <a:endParaRPr lang="en-US" sz="1600">
                        <a:latin typeface="Segoe"/>
                      </a:endParaRPr>
                    </a:p>
                  </a:txBody>
                  <a:tcPr/>
                </a:tc>
              </a:tr>
              <a:tr h="370840">
                <a:tc>
                  <a:txBody>
                    <a:bodyPr/>
                    <a:lstStyle/>
                    <a:p>
                      <a:r>
                        <a:rPr lang="en-US" sz="1600" smtClean="0">
                          <a:latin typeface="Segoe"/>
                        </a:rPr>
                        <a:t>.</a:t>
                      </a:r>
                      <a:r>
                        <a:rPr lang="en-US" sz="1600" err="1" smtClean="0">
                          <a:latin typeface="Segoe"/>
                        </a:rPr>
                        <a:t>lab.contoso.com</a:t>
                      </a:r>
                      <a:endParaRPr lang="en-US" sz="1600">
                        <a:latin typeface="Segoe"/>
                      </a:endParaRPr>
                    </a:p>
                  </a:txBody>
                  <a:tcPr/>
                </a:tc>
                <a:tc>
                  <a:txBody>
                    <a:bodyPr/>
                    <a:lstStyle/>
                    <a:p>
                      <a:r>
                        <a:rPr lang="en-US" sz="1600" smtClean="0">
                          <a:latin typeface="Segoe"/>
                        </a:rPr>
                        <a:t>2001:db8:b90a:c7a8::202</a:t>
                      </a:r>
                      <a:endParaRPr lang="en-US" sz="1600">
                        <a:latin typeface="Segoe"/>
                      </a:endParaRPr>
                    </a:p>
                  </a:txBody>
                  <a:tcPr/>
                </a:tc>
              </a:tr>
              <a:tr h="370840">
                <a:tc>
                  <a:txBody>
                    <a:bodyPr/>
                    <a:lstStyle/>
                    <a:p>
                      <a:r>
                        <a:rPr lang="en-US" sz="1600" dirty="0" smtClean="0">
                          <a:latin typeface="Segoe"/>
                        </a:rPr>
                        <a:t>sql01.acme.com.au</a:t>
                      </a:r>
                      <a:endParaRPr lang="en-US" sz="1600" dirty="0">
                        <a:latin typeface="Segoe"/>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Segoe"/>
                        </a:rPr>
                        <a:t>2001:db8:b90a:c7e4::801</a:t>
                      </a:r>
                    </a:p>
                  </a:txBody>
                  <a:tcPr/>
                </a:tc>
              </a:tr>
            </a:tbl>
          </a:graphicData>
        </a:graphic>
      </p:graphicFrame>
    </p:spTree>
    <p:extLst>
      <p:ext uri="{BB962C8B-B14F-4D97-AF65-F5344CB8AC3E}">
        <p14:creationId xmlns:p14="http://schemas.microsoft.com/office/powerpoint/2007/7/12/main" xmlns="" val="407880901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smtClean="0"/>
              <a:t>Reinventing Remote Access with </a:t>
            </a:r>
            <a:r>
              <a:rPr lang="en-US" sz="4800" b="1" dirty="0" err="1" smtClean="0"/>
              <a:t>DirectAccess</a:t>
            </a:r>
            <a:endParaRPr lang="en-US" sz="4800" dirty="0"/>
          </a:p>
        </p:txBody>
      </p:sp>
      <p:sp>
        <p:nvSpPr>
          <p:cNvPr id="3" name="Subtitle 2"/>
          <p:cNvSpPr>
            <a:spLocks noGrp="1"/>
          </p:cNvSpPr>
          <p:nvPr>
            <p:ph type="subTitle" idx="1"/>
          </p:nvPr>
        </p:nvSpPr>
        <p:spPr/>
        <p:txBody>
          <a:bodyPr/>
          <a:lstStyle/>
          <a:p>
            <a:r>
              <a:rPr lang="en-US" dirty="0" smtClean="0"/>
              <a:t>Gavin Carius</a:t>
            </a:r>
          </a:p>
          <a:p>
            <a:r>
              <a:rPr lang="en-US" dirty="0" smtClean="0"/>
              <a:t>Architect</a:t>
            </a:r>
          </a:p>
          <a:p>
            <a:r>
              <a:rPr lang="en-US" dirty="0" smtClean="0"/>
              <a:t>Microsoft Services</a:t>
            </a:r>
          </a:p>
          <a:p>
            <a:r>
              <a:rPr lang="en-US" dirty="0" smtClean="0"/>
              <a:t>SVR311</a:t>
            </a:r>
            <a:endParaRPr lang="en-US" dirty="0"/>
          </a:p>
        </p:txBody>
      </p:sp>
    </p:spTree>
    <p:custDataLst>
      <p:tags r:id="rId1"/>
    </p:custDataLst>
    <p:extLst>
      <p:ext uri="{BB962C8B-B14F-4D97-AF65-F5344CB8AC3E}">
        <p14:creationId xmlns:p14="http://schemas.microsoft.com/office/powerpoint/2007/7/12/main" xmlns="" val="123986755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Two Factor Authentication (TFA)</a:t>
            </a:r>
            <a:endParaRPr lang="en-US"/>
          </a:p>
        </p:txBody>
      </p:sp>
      <p:sp>
        <p:nvSpPr>
          <p:cNvPr id="6" name="Content Placeholder 5"/>
          <p:cNvSpPr>
            <a:spLocks noGrp="1"/>
          </p:cNvSpPr>
          <p:nvPr>
            <p:ph sz="half" idx="1"/>
          </p:nvPr>
        </p:nvSpPr>
        <p:spPr>
          <a:xfrm>
            <a:off x="381000" y="1447799"/>
            <a:ext cx="4114800" cy="4222694"/>
          </a:xfrm>
        </p:spPr>
        <p:txBody>
          <a:bodyPr/>
          <a:lstStyle/>
          <a:p>
            <a:r>
              <a:rPr lang="en-US" dirty="0" smtClean="0"/>
              <a:t>Not required; fully supported</a:t>
            </a:r>
          </a:p>
          <a:p>
            <a:r>
              <a:rPr lang="en-US" dirty="0" smtClean="0"/>
              <a:t>Edge based enforcement: a smarter way to enforce TFA</a:t>
            </a:r>
          </a:p>
          <a:p>
            <a:r>
              <a:rPr lang="en-US" dirty="0" smtClean="0"/>
              <a:t>User is assigned a well-known SID when they log on with a smartcard</a:t>
            </a:r>
          </a:p>
          <a:p>
            <a:pPr lvl="1">
              <a:buNone/>
            </a:pPr>
            <a:r>
              <a:rPr lang="en-US" dirty="0" smtClean="0"/>
              <a:t>	S-1-5-65-1</a:t>
            </a:r>
          </a:p>
          <a:p>
            <a:pPr>
              <a:buNone/>
            </a:pPr>
            <a:endParaRPr lang="en-US" dirty="0" smtClean="0"/>
          </a:p>
        </p:txBody>
      </p:sp>
      <p:sp>
        <p:nvSpPr>
          <p:cNvPr id="7" name="Content Placeholder 6"/>
          <p:cNvSpPr>
            <a:spLocks noGrp="1"/>
          </p:cNvSpPr>
          <p:nvPr>
            <p:ph sz="half" idx="2"/>
          </p:nvPr>
        </p:nvSpPr>
        <p:spPr>
          <a:xfrm>
            <a:off x="4648200" y="1447799"/>
            <a:ext cx="4114800" cy="3360920"/>
          </a:xfrm>
        </p:spPr>
        <p:txBody>
          <a:bodyPr/>
          <a:lstStyle/>
          <a:p>
            <a:r>
              <a:rPr lang="en-US" dirty="0" smtClean="0"/>
              <a:t>User may logon to laptop without TFA</a:t>
            </a:r>
          </a:p>
          <a:p>
            <a:r>
              <a:rPr lang="en-US" dirty="0" smtClean="0"/>
              <a:t>When user accesses corporate resources, </a:t>
            </a:r>
          </a:p>
          <a:p>
            <a:r>
              <a:rPr lang="en-US" dirty="0" smtClean="0"/>
              <a:t>IPsec authorization policy checks for this SID</a:t>
            </a:r>
          </a:p>
          <a:p>
            <a:r>
              <a:rPr lang="en-US" dirty="0" smtClean="0"/>
              <a:t>If SID is not present…</a:t>
            </a:r>
          </a:p>
        </p:txBody>
      </p:sp>
      <p:pic>
        <p:nvPicPr>
          <p:cNvPr id="1026" name="Picture 1" descr="image001"/>
          <p:cNvPicPr>
            <a:picLocks noChangeAspect="1" noChangeArrowheads="1"/>
          </p:cNvPicPr>
          <p:nvPr/>
        </p:nvPicPr>
        <p:blipFill>
          <a:blip r:embed="rId4" cstate="screen"/>
          <a:srcRect/>
          <a:stretch>
            <a:fillRect/>
          </a:stretch>
        </p:blipFill>
        <p:spPr bwMode="auto">
          <a:xfrm>
            <a:off x="4343400" y="4876800"/>
            <a:ext cx="4571999" cy="1771923"/>
          </a:xfrm>
          <a:prstGeom prst="rect">
            <a:avLst/>
          </a:prstGeom>
          <a:ln>
            <a:noFill/>
          </a:ln>
          <a:effectLst>
            <a:softEdge rad="112500"/>
          </a:effectLst>
        </p:spPr>
      </p:pic>
    </p:spTree>
    <p:custDataLst>
      <p:tags r:id="rId1"/>
    </p:custDataLst>
    <p:extLst>
      <p:ext uri="{BB962C8B-B14F-4D97-AF65-F5344CB8AC3E}">
        <p14:creationId xmlns:p14="http://schemas.microsoft.com/office/powerpoint/2007/7/12/main" xmlns="" val="2516285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10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10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fade">
                                      <p:cBhvr>
                                        <p:cTn id="37" dur="10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10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aseline="0" dirty="0" smtClean="0">
                <a:latin typeface="Calibri"/>
              </a:rPr>
              <a:t>Requirements for DirectAccess</a:t>
            </a:r>
          </a:p>
        </p:txBody>
      </p:sp>
      <p:sp>
        <p:nvSpPr>
          <p:cNvPr id="3" name="Text Placeholder 2"/>
          <p:cNvSpPr>
            <a:spLocks noGrp="1"/>
          </p:cNvSpPr>
          <p:nvPr>
            <p:ph type="body" idx="1"/>
          </p:nvPr>
        </p:nvSpPr>
        <p:spPr>
          <a:xfrm>
            <a:off x="381000" y="1389412"/>
            <a:ext cx="8382000" cy="4982813"/>
          </a:xfrm>
        </p:spPr>
        <p:txBody>
          <a:bodyPr/>
          <a:lstStyle/>
          <a:p>
            <a:r>
              <a:rPr lang="en-US" sz="2800" dirty="0" smtClean="0"/>
              <a:t>Knowledge</a:t>
            </a:r>
          </a:p>
          <a:p>
            <a:pPr lvl="1"/>
            <a:r>
              <a:rPr lang="en-US" sz="2400" dirty="0" smtClean="0"/>
              <a:t>Should have a basic working knowledge or IPsec and TCP/IP</a:t>
            </a:r>
          </a:p>
          <a:p>
            <a:pPr lvl="1"/>
            <a:r>
              <a:rPr lang="en-US" sz="2400" dirty="0" smtClean="0"/>
              <a:t>Should be interested in learning about and deploying new technologies, such as IPv6</a:t>
            </a:r>
          </a:p>
          <a:p>
            <a:r>
              <a:rPr lang="en-US" sz="2800" dirty="0" err="1" smtClean="0"/>
              <a:t>DirectAccess</a:t>
            </a:r>
            <a:r>
              <a:rPr lang="en-US" sz="2800" dirty="0" smtClean="0"/>
              <a:t> Clients</a:t>
            </a:r>
          </a:p>
          <a:p>
            <a:pPr lvl="1"/>
            <a:r>
              <a:rPr lang="en-US" sz="2400" dirty="0" smtClean="0"/>
              <a:t>Windows 7 Enterprise or Ultimate SKU</a:t>
            </a:r>
          </a:p>
          <a:p>
            <a:pPr lvl="1"/>
            <a:r>
              <a:rPr lang="en-US" sz="2400" dirty="0" smtClean="0"/>
              <a:t>Domain-joined machines</a:t>
            </a:r>
          </a:p>
          <a:p>
            <a:r>
              <a:rPr lang="en-US" sz="2800" dirty="0" err="1" smtClean="0"/>
              <a:t>DirectAccess</a:t>
            </a:r>
            <a:r>
              <a:rPr lang="en-US" sz="2800" dirty="0" smtClean="0"/>
              <a:t> Server</a:t>
            </a:r>
          </a:p>
          <a:p>
            <a:pPr lvl="1"/>
            <a:r>
              <a:rPr lang="en-US" sz="2400" dirty="0" smtClean="0"/>
              <a:t>Windows Server 2008 R2, domain-joined machines</a:t>
            </a:r>
          </a:p>
          <a:p>
            <a:pPr lvl="1"/>
            <a:r>
              <a:rPr lang="en-US" sz="2400" dirty="0" smtClean="0"/>
              <a:t>Located at edge</a:t>
            </a:r>
            <a:endParaRPr lang="en-US" sz="2400" dirty="0"/>
          </a:p>
          <a:p>
            <a:pPr lvl="1"/>
            <a:endParaRPr lang="en-US" dirty="0" smtClean="0"/>
          </a:p>
        </p:txBody>
      </p:sp>
    </p:spTree>
    <p:extLst>
      <p:ext uri="{BB962C8B-B14F-4D97-AF65-F5344CB8AC3E}">
        <p14:creationId xmlns:p14="http://schemas.microsoft.com/office/powerpoint/2007/7/12/main" xmlns="" val="331234726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aseline="0" dirty="0" smtClean="0">
                <a:latin typeface="Calibri"/>
              </a:rPr>
              <a:t>Requirements for DirectAccess</a:t>
            </a:r>
          </a:p>
        </p:txBody>
      </p:sp>
      <p:sp>
        <p:nvSpPr>
          <p:cNvPr id="3" name="Text Placeholder 2"/>
          <p:cNvSpPr>
            <a:spLocks noGrp="1"/>
          </p:cNvSpPr>
          <p:nvPr>
            <p:ph type="body" idx="1"/>
          </p:nvPr>
        </p:nvSpPr>
        <p:spPr>
          <a:xfrm>
            <a:off x="381000" y="1377538"/>
            <a:ext cx="8382000" cy="4994688"/>
          </a:xfrm>
        </p:spPr>
        <p:txBody>
          <a:bodyPr/>
          <a:lstStyle/>
          <a:p>
            <a:r>
              <a:rPr lang="en-US" sz="2800" dirty="0"/>
              <a:t>DNS Servers supporting </a:t>
            </a:r>
            <a:r>
              <a:rPr lang="en-US" sz="2800" dirty="0" err="1"/>
              <a:t>DirectAccess</a:t>
            </a:r>
            <a:r>
              <a:rPr lang="en-US" sz="2800" dirty="0"/>
              <a:t> clients must be Windows Server 2008 SP2 or </a:t>
            </a:r>
            <a:r>
              <a:rPr lang="en-US" sz="2800" dirty="0" smtClean="0"/>
              <a:t>later</a:t>
            </a:r>
          </a:p>
          <a:p>
            <a:r>
              <a:rPr lang="en-US" sz="2800" dirty="0" smtClean="0"/>
              <a:t>Application Server</a:t>
            </a:r>
            <a:endParaRPr lang="en-US" sz="2400" dirty="0"/>
          </a:p>
          <a:p>
            <a:pPr lvl="1"/>
            <a:r>
              <a:rPr lang="en-US" sz="2400" dirty="0" smtClean="0"/>
              <a:t>End to end IPv6 or </a:t>
            </a:r>
            <a:r>
              <a:rPr lang="en-US" sz="2400" dirty="0" err="1" smtClean="0"/>
              <a:t>Ipsec</a:t>
            </a:r>
            <a:r>
              <a:rPr lang="en-US" sz="2400" dirty="0" smtClean="0"/>
              <a:t> requires Windows Server 2008 or later</a:t>
            </a:r>
          </a:p>
          <a:p>
            <a:pPr lvl="1"/>
            <a:r>
              <a:rPr lang="en-US" sz="2400" dirty="0" smtClean="0"/>
              <a:t>Earlier server versions require NAT-PT</a:t>
            </a:r>
          </a:p>
          <a:p>
            <a:r>
              <a:rPr lang="en-US" dirty="0" smtClean="0"/>
              <a:t>PKI for certificates</a:t>
            </a:r>
          </a:p>
          <a:p>
            <a:r>
              <a:rPr lang="en-US" dirty="0" smtClean="0"/>
              <a:t>No dependency on Active Directory version/mode</a:t>
            </a:r>
          </a:p>
          <a:p>
            <a:pPr lvl="1"/>
            <a:endParaRPr lang="en-US" dirty="0" smtClean="0"/>
          </a:p>
        </p:txBody>
      </p:sp>
    </p:spTree>
    <p:extLst>
      <p:ext uri="{BB962C8B-B14F-4D97-AF65-F5344CB8AC3E}">
        <p14:creationId xmlns:p14="http://schemas.microsoft.com/office/powerpoint/2007/7/12/main" xmlns="" val="23870020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07/7/12/main" xmlns="" val="2444168720"/>
              </p:ext>
            </p:extLst>
          </p:nvPr>
        </p:nvGraphicFramePr>
        <p:xfrm>
          <a:off x="33387" y="2192545"/>
          <a:ext cx="9110613" cy="4665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0" y="711084"/>
            <a:ext cx="9164214" cy="1015663"/>
          </a:xfrm>
          <a:prstGeom prst="rect">
            <a:avLst/>
          </a:prstGeom>
        </p:spPr>
        <p:style>
          <a:lnRef idx="1">
            <a:schemeClr val="dk1"/>
          </a:lnRef>
          <a:fillRef idx="2">
            <a:schemeClr val="dk1"/>
          </a:fillRef>
          <a:effectRef idx="1">
            <a:schemeClr val="dk1"/>
          </a:effectRef>
          <a:fontRef idx="minor">
            <a:schemeClr val="dk1"/>
          </a:fontRef>
        </p:style>
        <p:txBody>
          <a:bodyPr wrap="square" lIns="457200" rIns="457200">
            <a:spAutoFit/>
          </a:bodyPr>
          <a:lstStyle/>
          <a:p>
            <a:pPr algn="ctr"/>
            <a:r>
              <a:rPr lang="en-US" sz="2000" b="1" dirty="0" smtClean="0">
                <a:solidFill>
                  <a:sysClr val="windowText" lastClr="000000"/>
                </a:solidFill>
              </a:rPr>
              <a:t>Forefront Unified Access Gateway (UAG) extends the benefits of Windows </a:t>
            </a:r>
            <a:r>
              <a:rPr lang="en-US" sz="2000" b="1" dirty="0" err="1" smtClean="0">
                <a:solidFill>
                  <a:sysClr val="windowText" lastClr="000000"/>
                </a:solidFill>
              </a:rPr>
              <a:t>DirectAccess</a:t>
            </a:r>
            <a:r>
              <a:rPr lang="en-US" sz="2000" b="1" dirty="0" smtClean="0">
                <a:solidFill>
                  <a:sysClr val="windowText" lastClr="000000"/>
                </a:solidFill>
              </a:rPr>
              <a:t> across your infrastructure, enhancing scalability and simplifying deployments and ongoing management.</a:t>
            </a:r>
          </a:p>
        </p:txBody>
      </p:sp>
      <p:sp>
        <p:nvSpPr>
          <p:cNvPr id="7" name="Title 1"/>
          <p:cNvSpPr txBox="1">
            <a:spLocks/>
          </p:cNvSpPr>
          <p:nvPr/>
        </p:nvSpPr>
        <p:spPr>
          <a:xfrm>
            <a:off x="253409" y="0"/>
            <a:ext cx="8890591" cy="609398"/>
          </a:xfrm>
          <a:prstGeom prst="rect">
            <a:avLst/>
          </a:prstGeom>
        </p:spPr>
        <p:txBody>
          <a:bodyPr/>
          <a:lstStyle>
            <a:lvl1pPr algn="l" defTabSz="912813" rtl="0" eaLnBrk="1" fontAlgn="base" hangingPunct="1">
              <a:lnSpc>
                <a:spcPct val="90000"/>
              </a:lnSpc>
              <a:spcBef>
                <a:spcPct val="0"/>
              </a:spcBef>
              <a:spcAft>
                <a:spcPct val="0"/>
              </a:spcAft>
              <a:defRPr lang="en-US" sz="4800" kern="1200" spc="-150" dirty="0">
                <a:ln w="3175">
                  <a:noFill/>
                </a:ln>
                <a:solidFill>
                  <a:srgbClr val="CCFFCC"/>
                </a:solidFill>
                <a:latin typeface="+mj-lt"/>
                <a:ea typeface="Arial" pitchFamily="-108" charset="0"/>
                <a:cs typeface="Arial" charset="0"/>
              </a:defRPr>
            </a:lvl1pPr>
            <a:lvl2pPr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2pPr>
            <a:lvl3pPr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3pPr>
            <a:lvl4pPr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4pPr>
            <a:lvl5pPr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5pPr>
            <a:lvl6pPr marL="457200"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6pPr>
            <a:lvl7pPr marL="914400"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7pPr>
            <a:lvl8pPr marL="1371600"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8pPr>
            <a:lvl9pPr marL="1828800" algn="l" defTabSz="912813" rtl="0" eaLnBrk="1" fontAlgn="base" hangingPunct="1">
              <a:lnSpc>
                <a:spcPct val="90000"/>
              </a:lnSpc>
              <a:spcBef>
                <a:spcPct val="0"/>
              </a:spcBef>
              <a:spcAft>
                <a:spcPct val="0"/>
              </a:spcAft>
              <a:defRPr sz="4800">
                <a:solidFill>
                  <a:srgbClr val="CCFFCC"/>
                </a:solidFill>
                <a:latin typeface="Calibri" pitchFamily="-108" charset="0"/>
                <a:ea typeface="Arial" pitchFamily="-108" charset="0"/>
                <a:cs typeface="Arial" pitchFamily="-108" charset="0"/>
              </a:defRPr>
            </a:lvl9pPr>
          </a:lstStyle>
          <a:p>
            <a:r>
              <a:rPr lang="en-AU" sz="4400" dirty="0" smtClean="0">
                <a:latin typeface="Calibri"/>
              </a:rPr>
              <a:t>UAG and </a:t>
            </a:r>
            <a:r>
              <a:rPr lang="en-AU" sz="4400" dirty="0" err="1" smtClean="0">
                <a:latin typeface="Calibri"/>
              </a:rPr>
              <a:t>DirectAccess</a:t>
            </a:r>
            <a:r>
              <a:rPr lang="en-AU" sz="4400" dirty="0" smtClean="0">
                <a:latin typeface="Calibri"/>
              </a:rPr>
              <a:t> – Better Together</a:t>
            </a:r>
          </a:p>
        </p:txBody>
      </p:sp>
      <p:sp>
        <p:nvSpPr>
          <p:cNvPr id="2" name="Title 1"/>
          <p:cNvSpPr>
            <a:spLocks noGrp="1"/>
          </p:cNvSpPr>
          <p:nvPr>
            <p:ph type="title"/>
          </p:nvPr>
        </p:nvSpPr>
        <p:spPr/>
        <p:txBody>
          <a:bodyPr/>
          <a:lstStyle/>
          <a:p>
            <a:endParaRPr lang="en-AU"/>
          </a:p>
        </p:txBody>
      </p:sp>
      <p:sp>
        <p:nvSpPr>
          <p:cNvPr id="3" name="Text Placeholder 2"/>
          <p:cNvSpPr>
            <a:spLocks noGrp="1"/>
          </p:cNvSpPr>
          <p:nvPr>
            <p:ph type="body" sz="quarter" idx="10"/>
          </p:nvPr>
        </p:nvSpPr>
        <p:spPr/>
        <p:txBody>
          <a:bodyPr/>
          <a:lstStyle/>
          <a:p>
            <a:endParaRPr lang="en-AU"/>
          </a:p>
        </p:txBody>
      </p:sp>
    </p:spTree>
    <p:extLst>
      <p:ext uri="{BB962C8B-B14F-4D97-AF65-F5344CB8AC3E}">
        <p14:creationId xmlns:p14="http://schemas.microsoft.com/office/powerpoint/2007/7/12/main" xmlns="" val="385305561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04800" y="3581400"/>
            <a:ext cx="4106211" cy="3169797"/>
            <a:chOff x="-3919981" y="219568"/>
            <a:chExt cx="4106211" cy="3169797"/>
          </a:xfrm>
        </p:grpSpPr>
        <p:sp>
          <p:nvSpPr>
            <p:cNvPr id="116" name="Isosceles Triangle 115"/>
            <p:cNvSpPr/>
            <p:nvPr/>
          </p:nvSpPr>
          <p:spPr bwMode="auto">
            <a:xfrm rot="15521206" flipV="1">
              <a:off x="-3451774" y="-248639"/>
              <a:ext cx="3169797" cy="4106211"/>
            </a:xfrm>
            <a:prstGeom prst="triangle">
              <a:avLst>
                <a:gd name="adj" fmla="val 73745"/>
              </a:avLst>
            </a:prstGeom>
            <a:gradFill flip="none" rotWithShape="1">
              <a:gsLst>
                <a:gs pos="14000">
                  <a:schemeClr val="bg2"/>
                </a:gs>
                <a:gs pos="35000">
                  <a:schemeClr val="bg2">
                    <a:lumMod val="60000"/>
                    <a:lumOff val="40000"/>
                    <a:alpha val="65000"/>
                  </a:schemeClr>
                </a:gs>
                <a:gs pos="56000">
                  <a:schemeClr val="bg2">
                    <a:lumMod val="40000"/>
                    <a:lumOff val="60000"/>
                    <a:alpha val="21000"/>
                  </a:schemeClr>
                </a:gs>
                <a:gs pos="75000">
                  <a:schemeClr val="bg1">
                    <a:lumMod val="50000"/>
                    <a:alpha val="0"/>
                  </a:schemeClr>
                </a:gs>
              </a:gsLst>
              <a:path path="circle">
                <a:fillToRect l="100000" b="100000"/>
              </a:path>
              <a:tileRect t="-100000" r="-10000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ct val="20000"/>
                </a:spcBef>
                <a:defRPr/>
              </a:pPr>
              <a:endParaRPr lang="en-US"/>
            </a:p>
          </p:txBody>
        </p:sp>
        <p:pic>
          <p:nvPicPr>
            <p:cNvPr id="1028" name="Picture 4" descr="C:\Users\victor.melniciuc\Desktop\==Work\UAG + DA slide\custom icons\pattern4.png"/>
            <p:cNvPicPr>
              <a:picLocks noChangeAspect="1" noChangeArrowheads="1"/>
            </p:cNvPicPr>
            <p:nvPr/>
          </p:nvPicPr>
          <p:blipFill>
            <a:blip r:embed="rId3"/>
            <a:srcRect l="30000" t="34445" r="34167" b="34444"/>
            <a:stretch>
              <a:fillRect/>
            </a:stretch>
          </p:blipFill>
          <p:spPr bwMode="auto">
            <a:xfrm>
              <a:off x="-3352800" y="609600"/>
              <a:ext cx="3276600" cy="2133600"/>
            </a:xfrm>
            <a:prstGeom prst="rect">
              <a:avLst/>
            </a:prstGeom>
            <a:noFill/>
            <a:effectLst>
              <a:outerShdw blurRad="50800" dist="38100" dir="5400000" algn="t" rotWithShape="0">
                <a:prstClr val="black">
                  <a:alpha val="40000"/>
                </a:prstClr>
              </a:outerShdw>
            </a:effectLst>
          </p:spPr>
        </p:pic>
      </p:grpSp>
      <p:grpSp>
        <p:nvGrpSpPr>
          <p:cNvPr id="3" name="Group 138"/>
          <p:cNvGrpSpPr/>
          <p:nvPr/>
        </p:nvGrpSpPr>
        <p:grpSpPr>
          <a:xfrm rot="2515208">
            <a:off x="4800625" y="3179347"/>
            <a:ext cx="4106211" cy="3169797"/>
            <a:chOff x="4462021" y="981569"/>
            <a:chExt cx="4106211" cy="3169797"/>
          </a:xfrm>
        </p:grpSpPr>
        <p:sp>
          <p:nvSpPr>
            <p:cNvPr id="145" name="Isosceles Triangle 144"/>
            <p:cNvSpPr/>
            <p:nvPr/>
          </p:nvSpPr>
          <p:spPr bwMode="auto">
            <a:xfrm rot="15521206" flipH="1">
              <a:off x="4930228" y="513362"/>
              <a:ext cx="3169797" cy="4106211"/>
            </a:xfrm>
            <a:prstGeom prst="triangle">
              <a:avLst>
                <a:gd name="adj" fmla="val 73745"/>
              </a:avLst>
            </a:prstGeom>
            <a:gradFill flip="none" rotWithShape="1">
              <a:gsLst>
                <a:gs pos="14000">
                  <a:schemeClr val="accent3"/>
                </a:gs>
                <a:gs pos="35000">
                  <a:schemeClr val="bg1">
                    <a:lumMod val="65000"/>
                  </a:schemeClr>
                </a:gs>
                <a:gs pos="40000">
                  <a:schemeClr val="bg1">
                    <a:lumMod val="65000"/>
                  </a:schemeClr>
                </a:gs>
                <a:gs pos="62000">
                  <a:schemeClr val="bg1">
                    <a:lumMod val="50000"/>
                    <a:alpha val="0"/>
                  </a:schemeClr>
                </a:gs>
              </a:gsLst>
              <a:path path="circle">
                <a:fillToRect l="100000" b="100000"/>
              </a:path>
              <a:tileRect t="-100000" r="-10000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ct val="20000"/>
                </a:spcBef>
                <a:defRPr/>
              </a:pPr>
              <a:endParaRPr lang="en-US"/>
            </a:p>
          </p:txBody>
        </p:sp>
        <p:sp>
          <p:nvSpPr>
            <p:cNvPr id="146" name="TextBox 145"/>
            <p:cNvSpPr txBox="1"/>
            <p:nvPr/>
          </p:nvSpPr>
          <p:spPr>
            <a:xfrm>
              <a:off x="6199974" y="3486684"/>
              <a:ext cx="654346" cy="230832"/>
            </a:xfrm>
            <a:prstGeom prst="rect">
              <a:avLst/>
            </a:prstGeom>
            <a:noFill/>
            <a:effectLst>
              <a:outerShdw blurRad="76200" dist="38100" dir="5400000" algn="t" rotWithShape="0">
                <a:prstClr val="black">
                  <a:alpha val="24000"/>
                </a:prstClr>
              </a:outerShdw>
            </a:effectLst>
          </p:spPr>
          <p:txBody>
            <a:bodyPr wrap="none" rtlCol="0">
              <a:spAutoFit/>
            </a:bodyPr>
            <a:lstStyle/>
            <a:p>
              <a:r>
                <a:rPr lang="en-US" sz="900" b="1" smtClean="0">
                  <a:solidFill>
                    <a:schemeClr val="accent3">
                      <a:lumMod val="40000"/>
                      <a:lumOff val="60000"/>
                    </a:schemeClr>
                  </a:solidFill>
                  <a:latin typeface="Segoe" pitchFamily="34" charset="0"/>
                </a:rPr>
                <a:t>SSL-VPN</a:t>
              </a:r>
            </a:p>
          </p:txBody>
        </p:sp>
      </p:grpSp>
      <p:grpSp>
        <p:nvGrpSpPr>
          <p:cNvPr id="4" name="Group 132"/>
          <p:cNvGrpSpPr/>
          <p:nvPr/>
        </p:nvGrpSpPr>
        <p:grpSpPr>
          <a:xfrm>
            <a:off x="4419600" y="3612003"/>
            <a:ext cx="4138606" cy="3169797"/>
            <a:chOff x="4419600" y="3522334"/>
            <a:chExt cx="4138606" cy="3169797"/>
          </a:xfrm>
        </p:grpSpPr>
        <p:sp>
          <p:nvSpPr>
            <p:cNvPr id="111" name="Isosceles Triangle 110"/>
            <p:cNvSpPr/>
            <p:nvPr/>
          </p:nvSpPr>
          <p:spPr bwMode="auto">
            <a:xfrm rot="6078794" flipH="1" flipV="1">
              <a:off x="4920202" y="3054127"/>
              <a:ext cx="3169797" cy="4106211"/>
            </a:xfrm>
            <a:prstGeom prst="triangle">
              <a:avLst>
                <a:gd name="adj" fmla="val 73745"/>
              </a:avLst>
            </a:prstGeom>
            <a:gradFill flip="none" rotWithShape="1">
              <a:gsLst>
                <a:gs pos="17000">
                  <a:schemeClr val="accent3">
                    <a:lumMod val="50000"/>
                  </a:schemeClr>
                </a:gs>
                <a:gs pos="56000">
                  <a:srgbClr val="38D82C"/>
                </a:gs>
                <a:gs pos="77000">
                  <a:schemeClr val="bg1">
                    <a:lumMod val="50000"/>
                    <a:alpha val="0"/>
                  </a:schemeClr>
                </a:gs>
              </a:gsLst>
              <a:path path="circle">
                <a:fillToRect l="100000" b="100000"/>
              </a:path>
              <a:tileRect t="-100000" r="-10000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ct val="20000"/>
                </a:spcBef>
                <a:defRPr/>
              </a:pPr>
              <a:endParaRPr lang="en-US"/>
            </a:p>
          </p:txBody>
        </p:sp>
        <p:pic>
          <p:nvPicPr>
            <p:cNvPr id="2052" name="Picture 4" descr="C:\Users\victor.melniciuc\Desktop\==Work\UAG + DA slide\custom icons\pattern3.png"/>
            <p:cNvPicPr>
              <a:picLocks noChangeAspect="1" noChangeArrowheads="1"/>
            </p:cNvPicPr>
            <p:nvPr/>
          </p:nvPicPr>
          <p:blipFill>
            <a:blip r:embed="rId4"/>
            <a:srcRect l="52500" t="53333" r="5833" b="14445"/>
            <a:stretch>
              <a:fillRect/>
            </a:stretch>
          </p:blipFill>
          <p:spPr bwMode="auto">
            <a:xfrm>
              <a:off x="4419600" y="3977355"/>
              <a:ext cx="3810000" cy="2209800"/>
            </a:xfrm>
            <a:prstGeom prst="rect">
              <a:avLst/>
            </a:prstGeom>
            <a:noFill/>
            <a:effectLst>
              <a:outerShdw blurRad="50800" dist="38100" dir="5400000" algn="t" rotWithShape="0">
                <a:prstClr val="black">
                  <a:alpha val="40000"/>
                </a:prstClr>
              </a:outerShdw>
            </a:effectLst>
          </p:spPr>
        </p:pic>
      </p:grpSp>
      <p:cxnSp>
        <p:nvCxnSpPr>
          <p:cNvPr id="153" name="Straight Connector 152"/>
          <p:cNvCxnSpPr/>
          <p:nvPr/>
        </p:nvCxnSpPr>
        <p:spPr>
          <a:xfrm>
            <a:off x="4966362" y="4349646"/>
            <a:ext cx="2773536" cy="2396508"/>
          </a:xfrm>
          <a:prstGeom prst="line">
            <a:avLst/>
          </a:prstGeom>
          <a:ln w="19050">
            <a:gradFill>
              <a:gsLst>
                <a:gs pos="81000">
                  <a:schemeClr val="bg1">
                    <a:lumMod val="85000"/>
                  </a:schemeClr>
                </a:gs>
                <a:gs pos="100000">
                  <a:schemeClr val="tx2">
                    <a:lumMod val="60000"/>
                    <a:lumOff val="40000"/>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5" name="Group 149"/>
          <p:cNvGrpSpPr/>
          <p:nvPr/>
        </p:nvGrpSpPr>
        <p:grpSpPr>
          <a:xfrm>
            <a:off x="4656789" y="1085981"/>
            <a:ext cx="4106211" cy="3169797"/>
            <a:chOff x="4656789" y="981569"/>
            <a:chExt cx="4106211" cy="3169797"/>
          </a:xfrm>
        </p:grpSpPr>
        <p:grpSp>
          <p:nvGrpSpPr>
            <p:cNvPr id="6" name="Group 137"/>
            <p:cNvGrpSpPr/>
            <p:nvPr/>
          </p:nvGrpSpPr>
          <p:grpSpPr>
            <a:xfrm>
              <a:off x="4656789" y="981569"/>
              <a:ext cx="4106211" cy="3169797"/>
              <a:chOff x="4462021" y="981569"/>
              <a:chExt cx="4106211" cy="3169797"/>
            </a:xfrm>
          </p:grpSpPr>
          <p:sp>
            <p:nvSpPr>
              <p:cNvPr id="136" name="Isosceles Triangle 135"/>
              <p:cNvSpPr/>
              <p:nvPr/>
            </p:nvSpPr>
            <p:spPr bwMode="auto">
              <a:xfrm rot="15521206" flipH="1">
                <a:off x="4930228" y="513362"/>
                <a:ext cx="3169797" cy="4106211"/>
              </a:xfrm>
              <a:prstGeom prst="triangle">
                <a:avLst>
                  <a:gd name="adj" fmla="val 73745"/>
                </a:avLst>
              </a:prstGeom>
              <a:gradFill flip="none" rotWithShape="1">
                <a:gsLst>
                  <a:gs pos="14000">
                    <a:schemeClr val="accent3"/>
                  </a:gs>
                  <a:gs pos="35000">
                    <a:schemeClr val="bg1">
                      <a:lumMod val="65000"/>
                    </a:schemeClr>
                  </a:gs>
                  <a:gs pos="56000">
                    <a:schemeClr val="bg1">
                      <a:lumMod val="65000"/>
                    </a:schemeClr>
                  </a:gs>
                  <a:gs pos="75000">
                    <a:schemeClr val="bg1">
                      <a:lumMod val="50000"/>
                      <a:alpha val="0"/>
                    </a:schemeClr>
                  </a:gs>
                </a:gsLst>
                <a:path path="circle">
                  <a:fillToRect l="100000" b="100000"/>
                </a:path>
                <a:tileRect t="-100000" r="-10000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ct val="20000"/>
                  </a:spcBef>
                  <a:defRPr/>
                </a:pPr>
                <a:endParaRPr lang="en-US"/>
              </a:p>
            </p:txBody>
          </p:sp>
          <p:sp>
            <p:nvSpPr>
              <p:cNvPr id="137" name="TextBox 136"/>
              <p:cNvSpPr txBox="1"/>
              <p:nvPr/>
            </p:nvSpPr>
            <p:spPr>
              <a:xfrm>
                <a:off x="6199974" y="3486684"/>
                <a:ext cx="654346" cy="230832"/>
              </a:xfrm>
              <a:prstGeom prst="rect">
                <a:avLst/>
              </a:prstGeom>
              <a:noFill/>
              <a:effectLst>
                <a:outerShdw blurRad="76200" dist="38100" dir="5400000" algn="t" rotWithShape="0">
                  <a:prstClr val="black">
                    <a:alpha val="24000"/>
                  </a:prstClr>
                </a:outerShdw>
              </a:effectLst>
            </p:spPr>
            <p:txBody>
              <a:bodyPr wrap="none" rtlCol="0">
                <a:spAutoFit/>
              </a:bodyPr>
              <a:lstStyle/>
              <a:p>
                <a:r>
                  <a:rPr lang="en-US" sz="900" b="1" smtClean="0">
                    <a:solidFill>
                      <a:schemeClr val="accent3">
                        <a:lumMod val="40000"/>
                        <a:lumOff val="60000"/>
                      </a:schemeClr>
                    </a:solidFill>
                    <a:latin typeface="Segoe" pitchFamily="34" charset="0"/>
                  </a:rPr>
                  <a:t>SSL-VPN</a:t>
                </a:r>
              </a:p>
            </p:txBody>
          </p:sp>
        </p:grpSp>
        <p:cxnSp>
          <p:nvCxnSpPr>
            <p:cNvPr id="149" name="Straight Connector 148"/>
            <p:cNvCxnSpPr/>
            <p:nvPr/>
          </p:nvCxnSpPr>
          <p:spPr>
            <a:xfrm>
              <a:off x="4953000" y="3497831"/>
              <a:ext cx="3810000" cy="1588"/>
            </a:xfrm>
            <a:prstGeom prst="line">
              <a:avLst/>
            </a:prstGeom>
            <a:ln w="19050">
              <a:gradFill>
                <a:gsLst>
                  <a:gs pos="81000">
                    <a:schemeClr val="bg1">
                      <a:lumMod val="85000"/>
                    </a:schemeClr>
                  </a:gs>
                  <a:gs pos="100000">
                    <a:schemeClr val="tx2">
                      <a:lumMod val="60000"/>
                      <a:lumOff val="40000"/>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94" name="Rectangle 193"/>
          <p:cNvSpPr/>
          <p:nvPr/>
        </p:nvSpPr>
        <p:spPr>
          <a:xfrm>
            <a:off x="3397008" y="2621401"/>
            <a:ext cx="2354312" cy="307777"/>
          </a:xfrm>
          <a:prstGeom prst="rect">
            <a:avLst/>
          </a:prstGeom>
          <a:gradFill>
            <a:gsLst>
              <a:gs pos="0">
                <a:schemeClr val="bg1"/>
              </a:gs>
              <a:gs pos="64000">
                <a:schemeClr val="bg1">
                  <a:alpha val="0"/>
                </a:schemeClr>
              </a:gs>
              <a:gs pos="100000">
                <a:schemeClr val="bg1">
                  <a:lumMod val="65000"/>
                </a:schemeClr>
              </a:gs>
            </a:gsLst>
            <a:lin ang="5400000" scaled="0"/>
          </a:gradFill>
          <a:ln>
            <a:noFill/>
          </a:ln>
          <a:effectLst/>
        </p:spPr>
        <p:txBody>
          <a:bodyPr wrap="square" anchor="ctr">
            <a:spAutoFit/>
          </a:bodyPr>
          <a:lstStyle/>
          <a:p>
            <a:pPr algn="ctr"/>
            <a:endParaRPr lang="en-US" sz="1400" b="1">
              <a:solidFill>
                <a:schemeClr val="bg1"/>
              </a:solidFill>
              <a:effectLst/>
              <a:latin typeface="Segoe" pitchFamily="34" charset="0"/>
            </a:endParaRPr>
          </a:p>
        </p:txBody>
      </p:sp>
      <p:sp>
        <p:nvSpPr>
          <p:cNvPr id="13" name="Isosceles Triangle 12"/>
          <p:cNvSpPr/>
          <p:nvPr/>
        </p:nvSpPr>
        <p:spPr bwMode="auto">
          <a:xfrm rot="6078794">
            <a:off x="1434183" y="687959"/>
            <a:ext cx="2882314" cy="3733800"/>
          </a:xfrm>
          <a:prstGeom prst="triangle">
            <a:avLst>
              <a:gd name="adj" fmla="val 73745"/>
            </a:avLst>
          </a:prstGeom>
          <a:gradFill flip="none" rotWithShape="1">
            <a:gsLst>
              <a:gs pos="17000">
                <a:schemeClr val="accent3">
                  <a:lumMod val="50000"/>
                </a:schemeClr>
              </a:gs>
              <a:gs pos="56000">
                <a:srgbClr val="38D82C"/>
              </a:gs>
              <a:gs pos="77000">
                <a:schemeClr val="bg1">
                  <a:lumMod val="50000"/>
                  <a:alpha val="0"/>
                </a:schemeClr>
              </a:gs>
            </a:gsLst>
            <a:path path="circle">
              <a:fillToRect l="100000" b="100000"/>
            </a:path>
            <a:tileRect t="-100000" r="-10000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ct val="20000"/>
              </a:spcBef>
              <a:defRPr/>
            </a:pPr>
            <a:endParaRPr lang="en-US"/>
          </a:p>
        </p:txBody>
      </p:sp>
      <p:pic>
        <p:nvPicPr>
          <p:cNvPr id="2050" name="Picture 2" descr="C:\Users\victor.melniciuc\Desktop\==Work\UAG + DA slide\custom icons\pattern1.png"/>
          <p:cNvPicPr>
            <a:picLocks noChangeAspect="1" noChangeArrowheads="1"/>
          </p:cNvPicPr>
          <p:nvPr/>
        </p:nvPicPr>
        <p:blipFill>
          <a:blip r:embed="rId5"/>
          <a:srcRect l="5000" t="8889" r="47500" b="55556"/>
          <a:stretch>
            <a:fillRect/>
          </a:stretch>
        </p:blipFill>
        <p:spPr bwMode="auto">
          <a:xfrm>
            <a:off x="152400" y="1156668"/>
            <a:ext cx="4343400" cy="2438400"/>
          </a:xfrm>
          <a:prstGeom prst="rect">
            <a:avLst/>
          </a:prstGeom>
          <a:noFill/>
          <a:effectLst>
            <a:outerShdw blurRad="50800" dist="38100" dir="5400000" algn="t" rotWithShape="0">
              <a:prstClr val="black">
                <a:alpha val="40000"/>
              </a:prstClr>
            </a:outerShdw>
          </a:effectLst>
        </p:spPr>
      </p:pic>
      <p:sp>
        <p:nvSpPr>
          <p:cNvPr id="99" name="Isosceles Triangle 98"/>
          <p:cNvSpPr/>
          <p:nvPr/>
        </p:nvSpPr>
        <p:spPr bwMode="auto">
          <a:xfrm rot="15521206" flipH="1">
            <a:off x="4865318" y="687958"/>
            <a:ext cx="2882314" cy="3733800"/>
          </a:xfrm>
          <a:prstGeom prst="triangle">
            <a:avLst>
              <a:gd name="adj" fmla="val 73745"/>
            </a:avLst>
          </a:prstGeom>
          <a:gradFill flip="none" rotWithShape="1">
            <a:gsLst>
              <a:gs pos="17000">
                <a:schemeClr val="accent3">
                  <a:lumMod val="50000"/>
                </a:schemeClr>
              </a:gs>
              <a:gs pos="56000">
                <a:srgbClr val="38D82C"/>
              </a:gs>
              <a:gs pos="77000">
                <a:schemeClr val="bg1">
                  <a:lumMod val="50000"/>
                  <a:alpha val="0"/>
                </a:schemeClr>
              </a:gs>
            </a:gsLst>
            <a:path path="circle">
              <a:fillToRect l="100000" b="100000"/>
            </a:path>
            <a:tileRect t="-100000" r="-10000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spcBef>
                <a:spcPct val="20000"/>
              </a:spcBef>
              <a:defRPr/>
            </a:pPr>
            <a:endParaRPr lang="en-US"/>
          </a:p>
        </p:txBody>
      </p:sp>
      <p:pic>
        <p:nvPicPr>
          <p:cNvPr id="2051" name="Picture 3" descr="C:\Users\victor.melniciuc\Desktop\==Work\UAG + DA slide\custom icons\pattern2.png"/>
          <p:cNvPicPr>
            <a:picLocks noChangeAspect="1" noChangeArrowheads="1"/>
          </p:cNvPicPr>
          <p:nvPr/>
        </p:nvPicPr>
        <p:blipFill>
          <a:blip r:embed="rId6"/>
          <a:srcRect l="49166" t="12223" r="7500" b="52222"/>
          <a:stretch>
            <a:fillRect/>
          </a:stretch>
        </p:blipFill>
        <p:spPr bwMode="auto">
          <a:xfrm>
            <a:off x="4191000" y="1385069"/>
            <a:ext cx="3962400" cy="2438400"/>
          </a:xfrm>
          <a:prstGeom prst="rect">
            <a:avLst/>
          </a:prstGeom>
          <a:noFill/>
          <a:effectLst>
            <a:outerShdw blurRad="50800" dist="38100" dir="5400000" algn="t" rotWithShape="0">
              <a:prstClr val="black">
                <a:alpha val="40000"/>
              </a:prstClr>
            </a:outerShdw>
          </a:effectLst>
        </p:spPr>
      </p:pic>
      <p:pic>
        <p:nvPicPr>
          <p:cNvPr id="2053" name="Picture 5" descr="C:\Users\victor.melniciuc\Desktop\==Work\UAG + DA slide\custom icons\Glow.png"/>
          <p:cNvPicPr>
            <a:picLocks noChangeAspect="1" noChangeArrowheads="1"/>
          </p:cNvPicPr>
          <p:nvPr/>
        </p:nvPicPr>
        <p:blipFill>
          <a:blip r:embed="rId7"/>
          <a:srcRect l="43333" t="37778" r="34167" b="38889"/>
          <a:stretch>
            <a:fillRect/>
          </a:stretch>
        </p:blipFill>
        <p:spPr bwMode="auto">
          <a:xfrm>
            <a:off x="3581400" y="3132012"/>
            <a:ext cx="2057400" cy="1600200"/>
          </a:xfrm>
          <a:prstGeom prst="rect">
            <a:avLst/>
          </a:prstGeom>
          <a:noFill/>
        </p:spPr>
      </p:pic>
      <p:sp>
        <p:nvSpPr>
          <p:cNvPr id="167" name="TextBox 166"/>
          <p:cNvSpPr txBox="1"/>
          <p:nvPr/>
        </p:nvSpPr>
        <p:spPr>
          <a:xfrm>
            <a:off x="569362" y="1554600"/>
            <a:ext cx="439544" cy="1569660"/>
          </a:xfrm>
          <a:prstGeom prst="rect">
            <a:avLst/>
          </a:prstGeom>
          <a:noFill/>
          <a:effectLst>
            <a:outerShdw blurRad="50800" dist="38100" dir="5400000" algn="t" rotWithShape="0">
              <a:prstClr val="black">
                <a:alpha val="46000"/>
              </a:prstClr>
            </a:outerShdw>
          </a:effectLst>
        </p:spPr>
        <p:txBody>
          <a:bodyPr wrap="square" rtlCol="0">
            <a:spAutoFit/>
          </a:bodyPr>
          <a:lstStyle/>
          <a:p>
            <a:r>
              <a:rPr lang="en-US" sz="9600" smtClean="0">
                <a:gradFill>
                  <a:gsLst>
                    <a:gs pos="0">
                      <a:schemeClr val="bg1"/>
                    </a:gs>
                    <a:gs pos="70000">
                      <a:schemeClr val="bg1">
                        <a:lumMod val="75000"/>
                      </a:schemeClr>
                    </a:gs>
                  </a:gsLst>
                  <a:lin ang="5400000" scaled="0"/>
                </a:gradFill>
                <a:latin typeface="+mj-lt"/>
              </a:rPr>
              <a:t>{</a:t>
            </a:r>
          </a:p>
        </p:txBody>
      </p:sp>
      <p:pic>
        <p:nvPicPr>
          <p:cNvPr id="17" name="Picture 16" descr="Mobility.png"/>
          <p:cNvPicPr>
            <a:picLocks noChangeAspect="1"/>
          </p:cNvPicPr>
          <p:nvPr/>
        </p:nvPicPr>
        <p:blipFill>
          <a:blip r:embed="rId8" cstate="print"/>
          <a:stretch>
            <a:fillRect/>
          </a:stretch>
        </p:blipFill>
        <p:spPr>
          <a:xfrm flipH="1">
            <a:off x="993951" y="1783200"/>
            <a:ext cx="586602" cy="586601"/>
          </a:xfrm>
          <a:prstGeom prst="rect">
            <a:avLst/>
          </a:prstGeom>
          <a:effectLst>
            <a:outerShdw blurRad="190500" dist="114300" dir="5400000" algn="t" rotWithShape="0">
              <a:prstClr val="black">
                <a:alpha val="40000"/>
              </a:prstClr>
            </a:outerShdw>
          </a:effectLst>
        </p:spPr>
      </p:pic>
      <p:pic>
        <p:nvPicPr>
          <p:cNvPr id="18" name="Picture 17" descr="Monitor-Icon.png"/>
          <p:cNvPicPr>
            <a:picLocks noChangeAspect="1"/>
          </p:cNvPicPr>
          <p:nvPr/>
        </p:nvPicPr>
        <p:blipFill>
          <a:blip r:embed="rId9" cstate="print"/>
          <a:stretch>
            <a:fillRect/>
          </a:stretch>
        </p:blipFill>
        <p:spPr>
          <a:xfrm flipH="1">
            <a:off x="917751" y="2392800"/>
            <a:ext cx="688631" cy="688630"/>
          </a:xfrm>
          <a:prstGeom prst="rect">
            <a:avLst/>
          </a:prstGeom>
          <a:effectLst>
            <a:outerShdw blurRad="190500" dist="114300" dir="5400000" algn="t" rotWithShape="0">
              <a:prstClr val="black">
                <a:alpha val="40000"/>
              </a:prstClr>
            </a:outerShdw>
          </a:effectLst>
        </p:spPr>
      </p:pic>
      <p:pic>
        <p:nvPicPr>
          <p:cNvPr id="56" name="Picture 4" descr="C:\Program Files\Microsoft Resource DVD Artwork\DVD_ART\Artwork_Imagery\HARDWARE_IMAGERY\Illustration - Misc Hardware\Windows Vista Illustration Icons\VPN.png"/>
          <p:cNvPicPr>
            <a:picLocks noChangeAspect="1" noChangeArrowheads="1"/>
          </p:cNvPicPr>
          <p:nvPr/>
        </p:nvPicPr>
        <p:blipFill>
          <a:blip r:embed="rId10" cstate="screen"/>
          <a:srcRect/>
          <a:stretch>
            <a:fillRect/>
          </a:stretch>
        </p:blipFill>
        <p:spPr bwMode="auto">
          <a:xfrm>
            <a:off x="3831632" y="3403688"/>
            <a:ext cx="656605" cy="779946"/>
          </a:xfrm>
          <a:prstGeom prst="rect">
            <a:avLst/>
          </a:prstGeom>
          <a:noFill/>
          <a:effectLst>
            <a:outerShdw blurRad="254000" dist="101600" dir="5400000" algn="t" rotWithShape="0">
              <a:prstClr val="black">
                <a:alpha val="56000"/>
              </a:prstClr>
            </a:outerShdw>
          </a:effectLst>
        </p:spPr>
      </p:pic>
      <p:pic>
        <p:nvPicPr>
          <p:cNvPr id="57" name="Picture 4" descr="C:\Program Files\Microsoft Resource DVD Artwork\DVD_ART\Artwork_Imagery\HARDWARE_IMAGERY\Illustration - Misc Hardware\Windows Vista Illustration Icons\VPN.png"/>
          <p:cNvPicPr>
            <a:picLocks noChangeAspect="1" noChangeArrowheads="1"/>
          </p:cNvPicPr>
          <p:nvPr/>
        </p:nvPicPr>
        <p:blipFill>
          <a:blip r:embed="rId10" cstate="screen"/>
          <a:srcRect/>
          <a:stretch>
            <a:fillRect/>
          </a:stretch>
        </p:blipFill>
        <p:spPr bwMode="auto">
          <a:xfrm>
            <a:off x="4165962" y="3405884"/>
            <a:ext cx="797103" cy="946835"/>
          </a:xfrm>
          <a:prstGeom prst="rect">
            <a:avLst/>
          </a:prstGeom>
          <a:noFill/>
          <a:effectLst>
            <a:outerShdw blurRad="254000" dist="101600" dir="5400000" algn="t" rotWithShape="0">
              <a:prstClr val="black">
                <a:alpha val="56000"/>
              </a:prstClr>
            </a:outerShdw>
          </a:effectLst>
        </p:spPr>
      </p:pic>
      <p:pic>
        <p:nvPicPr>
          <p:cNvPr id="58" name="Picture 4" descr="C:\Program Files\Microsoft Resource DVD Artwork\DVD_ART\Artwork_Imagery\HARDWARE_IMAGERY\Illustration - Misc Hardware\Windows Vista Illustration Icons\VPN.png"/>
          <p:cNvPicPr>
            <a:picLocks noChangeAspect="1" noChangeArrowheads="1"/>
          </p:cNvPicPr>
          <p:nvPr/>
        </p:nvPicPr>
        <p:blipFill>
          <a:blip r:embed="rId10" cstate="screen"/>
          <a:srcRect/>
          <a:stretch>
            <a:fillRect/>
          </a:stretch>
        </p:blipFill>
        <p:spPr bwMode="auto">
          <a:xfrm>
            <a:off x="4593498" y="3408518"/>
            <a:ext cx="921062" cy="1094077"/>
          </a:xfrm>
          <a:prstGeom prst="rect">
            <a:avLst/>
          </a:prstGeom>
          <a:noFill/>
          <a:effectLst>
            <a:outerShdw blurRad="254000" dist="101600" dir="5400000" algn="t" rotWithShape="0">
              <a:prstClr val="black">
                <a:alpha val="56000"/>
              </a:prstClr>
            </a:outerShdw>
          </a:effectLst>
        </p:spPr>
      </p:pic>
      <p:sp>
        <p:nvSpPr>
          <p:cNvPr id="80" name="TextBox 79"/>
          <p:cNvSpPr txBox="1"/>
          <p:nvPr/>
        </p:nvSpPr>
        <p:spPr>
          <a:xfrm>
            <a:off x="3226006" y="4881764"/>
            <a:ext cx="2509020" cy="584775"/>
          </a:xfrm>
          <a:prstGeom prst="rect">
            <a:avLst/>
          </a:prstGeom>
          <a:noFill/>
        </p:spPr>
        <p:txBody>
          <a:bodyPr wrap="none" rtlCol="0">
            <a:spAutoFit/>
          </a:bodyPr>
          <a:lstStyle/>
          <a:p>
            <a:r>
              <a:rPr lang="en-US" sz="1600" dirty="0" smtClean="0">
                <a:gradFill>
                  <a:gsLst>
                    <a:gs pos="0">
                      <a:schemeClr val="tx1">
                        <a:lumMod val="75000"/>
                        <a:lumOff val="25000"/>
                      </a:schemeClr>
                    </a:gs>
                    <a:gs pos="100000">
                      <a:schemeClr val="tx1">
                        <a:lumMod val="95000"/>
                        <a:lumOff val="5000"/>
                      </a:schemeClr>
                    </a:gs>
                  </a:gsLst>
                  <a:lin ang="5400000" scaled="0"/>
                </a:gradFill>
                <a:effectLst>
                  <a:outerShdw blurRad="88900" dist="38100" dir="5400000" algn="t" rotWithShape="0">
                    <a:prstClr val="black">
                      <a:alpha val="49000"/>
                    </a:prstClr>
                  </a:outerShdw>
                </a:effectLst>
                <a:latin typeface="Segoe" pitchFamily="34" charset="0"/>
              </a:rPr>
              <a:t>Windows Server 2008 R2</a:t>
            </a:r>
          </a:p>
          <a:p>
            <a:r>
              <a:rPr lang="en-US" sz="1600" dirty="0" err="1" smtClean="0">
                <a:gradFill>
                  <a:gsLst>
                    <a:gs pos="0">
                      <a:schemeClr val="tx1">
                        <a:lumMod val="75000"/>
                        <a:lumOff val="25000"/>
                      </a:schemeClr>
                    </a:gs>
                    <a:gs pos="100000">
                      <a:schemeClr val="tx1">
                        <a:lumMod val="95000"/>
                        <a:lumOff val="5000"/>
                      </a:schemeClr>
                    </a:gs>
                  </a:gsLst>
                  <a:lin ang="5400000" scaled="0"/>
                </a:gradFill>
                <a:effectLst>
                  <a:outerShdw blurRad="88900" dist="38100" dir="5400000" algn="t" rotWithShape="0">
                    <a:prstClr val="black">
                      <a:alpha val="49000"/>
                    </a:prstClr>
                  </a:outerShdw>
                </a:effectLst>
                <a:latin typeface="Segoe" pitchFamily="34" charset="0"/>
              </a:rPr>
              <a:t>DirectAccess</a:t>
            </a:r>
            <a:r>
              <a:rPr lang="en-US" sz="1600" dirty="0" smtClean="0">
                <a:gradFill>
                  <a:gsLst>
                    <a:gs pos="0">
                      <a:schemeClr val="tx1">
                        <a:lumMod val="75000"/>
                        <a:lumOff val="25000"/>
                      </a:schemeClr>
                    </a:gs>
                    <a:gs pos="100000">
                      <a:schemeClr val="tx1">
                        <a:lumMod val="95000"/>
                        <a:lumOff val="5000"/>
                      </a:schemeClr>
                    </a:gs>
                  </a:gsLst>
                  <a:lin ang="5400000" scaled="0"/>
                </a:gradFill>
                <a:effectLst>
                  <a:outerShdw blurRad="88900" dist="38100" dir="5400000" algn="t" rotWithShape="0">
                    <a:prstClr val="black">
                      <a:alpha val="49000"/>
                    </a:prstClr>
                  </a:outerShdw>
                </a:effectLst>
                <a:latin typeface="Segoe" pitchFamily="34" charset="0"/>
              </a:rPr>
              <a:t> Server</a:t>
            </a:r>
          </a:p>
        </p:txBody>
      </p:sp>
      <p:grpSp>
        <p:nvGrpSpPr>
          <p:cNvPr id="90" name="Group 89"/>
          <p:cNvGrpSpPr/>
          <p:nvPr/>
        </p:nvGrpSpPr>
        <p:grpSpPr>
          <a:xfrm>
            <a:off x="3505200" y="5771224"/>
            <a:ext cx="2110811" cy="712726"/>
            <a:chOff x="3505200" y="5771224"/>
            <a:chExt cx="2110811" cy="712726"/>
          </a:xfrm>
        </p:grpSpPr>
        <p:sp>
          <p:nvSpPr>
            <p:cNvPr id="124" name="Rounded Rectangle 123"/>
            <p:cNvSpPr/>
            <p:nvPr/>
          </p:nvSpPr>
          <p:spPr bwMode="auto">
            <a:xfrm>
              <a:off x="3505200" y="5771224"/>
              <a:ext cx="2110811" cy="712726"/>
            </a:xfrm>
            <a:prstGeom prst="roundRect">
              <a:avLst>
                <a:gd name="adj" fmla="val 7389"/>
              </a:avLst>
            </a:prstGeom>
            <a:gradFill>
              <a:gsLst>
                <a:gs pos="0">
                  <a:schemeClr val="bg2"/>
                </a:gs>
                <a:gs pos="100000">
                  <a:schemeClr val="bg2">
                    <a:lumMod val="20000"/>
                    <a:lumOff val="80000"/>
                  </a:schemeClr>
                </a:gs>
              </a:gsLst>
              <a:lin ang="5400000" scaled="0"/>
            </a:gradFill>
            <a:ln>
              <a:headEnd type="none" w="med" len="med"/>
              <a:tailEnd type="none" w="med" len="med"/>
            </a:ln>
            <a:effectLst>
              <a:outerShdw blurRad="101600" dist="63500" dir="5400000" rotWithShape="0">
                <a:srgbClr val="000000">
                  <a:alpha val="35000"/>
                </a:srgbClr>
              </a:outerShdw>
            </a:effectLst>
            <a:scene3d>
              <a:camera prst="orthographicFront">
                <a:rot lat="0" lon="0" rev="0"/>
              </a:camera>
              <a:lightRig rig="threePt" dir="t">
                <a:rot lat="0" lon="0" rev="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err="1" smtClean="0">
                <a:solidFill>
                  <a:schemeClr val="bg1"/>
                </a:solidFill>
                <a:effectLst>
                  <a:outerShdw blurRad="38100" dist="38100" dir="2700000" algn="tl">
                    <a:srgbClr val="000000">
                      <a:alpha val="43137"/>
                    </a:srgbClr>
                  </a:outerShdw>
                </a:effectLst>
                <a:latin typeface="Segoe" pitchFamily="34" charset="0"/>
              </a:endParaRPr>
            </a:p>
          </p:txBody>
        </p:sp>
        <p:pic>
          <p:nvPicPr>
            <p:cNvPr id="122" name="Picture 3" descr="C:\Users\urili.REDMOND\Documents\Logos\Forefront Unified Access Gateway\Dynamic Grid Logos\Horizontal\Forefront-UAG_h_rgb.png"/>
            <p:cNvPicPr>
              <a:picLocks noChangeAspect="1" noChangeArrowheads="1"/>
            </p:cNvPicPr>
            <p:nvPr/>
          </p:nvPicPr>
          <p:blipFill>
            <a:blip r:embed="rId11"/>
            <a:srcRect/>
            <a:stretch>
              <a:fillRect/>
            </a:stretch>
          </p:blipFill>
          <p:spPr bwMode="auto">
            <a:xfrm>
              <a:off x="3655086" y="5892823"/>
              <a:ext cx="1811038" cy="469529"/>
            </a:xfrm>
            <a:prstGeom prst="rect">
              <a:avLst/>
            </a:prstGeom>
            <a:noFill/>
          </p:spPr>
        </p:pic>
      </p:grpSp>
      <p:sp>
        <p:nvSpPr>
          <p:cNvPr id="125" name="TextBox 124"/>
          <p:cNvSpPr txBox="1"/>
          <p:nvPr/>
        </p:nvSpPr>
        <p:spPr>
          <a:xfrm>
            <a:off x="4374022" y="5372869"/>
            <a:ext cx="364202" cy="461665"/>
          </a:xfrm>
          <a:prstGeom prst="rect">
            <a:avLst/>
          </a:prstGeom>
          <a:noFill/>
        </p:spPr>
        <p:txBody>
          <a:bodyPr wrap="none" rtlCol="0">
            <a:spAutoFit/>
          </a:bodyPr>
          <a:lstStyle/>
          <a:p>
            <a:r>
              <a:rPr lang="en-US" sz="2400" smtClean="0"/>
              <a:t>+</a:t>
            </a:r>
          </a:p>
        </p:txBody>
      </p:sp>
      <p:sp>
        <p:nvSpPr>
          <p:cNvPr id="151" name="Right Arrow 150"/>
          <p:cNvSpPr/>
          <p:nvPr/>
        </p:nvSpPr>
        <p:spPr bwMode="auto">
          <a:xfrm rot="10800000">
            <a:off x="3963615" y="3535801"/>
            <a:ext cx="198690" cy="304800"/>
          </a:xfrm>
          <a:prstGeom prst="rightArrow">
            <a:avLst/>
          </a:prstGeom>
          <a:gradFill>
            <a:gsLst>
              <a:gs pos="0">
                <a:schemeClr val="bg1"/>
              </a:gs>
              <a:gs pos="100000">
                <a:schemeClr val="accent3">
                  <a:lumMod val="60000"/>
                  <a:lumOff val="40000"/>
                </a:schemeClr>
              </a:gs>
            </a:gsLst>
            <a:lin ang="16200000" scaled="0"/>
          </a:gradFill>
          <a:ln w="6350">
            <a:gradFill>
              <a:gsLst>
                <a:gs pos="0">
                  <a:schemeClr val="bg1"/>
                </a:gs>
                <a:gs pos="29000">
                  <a:schemeClr val="tx1">
                    <a:lumMod val="65000"/>
                    <a:lumOff val="35000"/>
                    <a:alpha val="0"/>
                  </a:schemeClr>
                </a:gs>
              </a:gsLst>
              <a:lin ang="5400000" scaled="0"/>
            </a:gradFill>
          </a:ln>
          <a:effectLst>
            <a:outerShdw blurRad="114300" dist="762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smtClean="0"/>
          </a:p>
        </p:txBody>
      </p:sp>
      <p:sp>
        <p:nvSpPr>
          <p:cNvPr id="152" name="Right Arrow 151"/>
          <p:cNvSpPr/>
          <p:nvPr/>
        </p:nvSpPr>
        <p:spPr bwMode="auto">
          <a:xfrm rot="10800000" flipH="1">
            <a:off x="4488469" y="3535801"/>
            <a:ext cx="198690" cy="304800"/>
          </a:xfrm>
          <a:prstGeom prst="rightArrow">
            <a:avLst/>
          </a:prstGeom>
          <a:gradFill>
            <a:gsLst>
              <a:gs pos="0">
                <a:schemeClr val="bg1"/>
              </a:gs>
              <a:gs pos="100000">
                <a:schemeClr val="accent3">
                  <a:lumMod val="60000"/>
                  <a:lumOff val="40000"/>
                </a:schemeClr>
              </a:gs>
            </a:gsLst>
            <a:lin ang="16200000" scaled="0"/>
          </a:gradFill>
          <a:ln w="6350">
            <a:gradFill>
              <a:gsLst>
                <a:gs pos="0">
                  <a:schemeClr val="bg1"/>
                </a:gs>
                <a:gs pos="29000">
                  <a:schemeClr val="tx1">
                    <a:lumMod val="65000"/>
                    <a:lumOff val="35000"/>
                    <a:alpha val="0"/>
                  </a:schemeClr>
                </a:gs>
              </a:gsLst>
              <a:lin ang="5400000" scaled="0"/>
            </a:gradFill>
          </a:ln>
          <a:effectLst>
            <a:outerShdw blurRad="139700" dist="76200" dir="48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smtClean="0"/>
          </a:p>
        </p:txBody>
      </p:sp>
      <p:sp>
        <p:nvSpPr>
          <p:cNvPr id="169" name="TextBox 168"/>
          <p:cNvSpPr txBox="1"/>
          <p:nvPr/>
        </p:nvSpPr>
        <p:spPr>
          <a:xfrm rot="16200000">
            <a:off x="70804" y="2249147"/>
            <a:ext cx="934871" cy="307777"/>
          </a:xfrm>
          <a:prstGeom prst="rect">
            <a:avLst/>
          </a:prstGeom>
          <a:noFill/>
          <a:effectLst>
            <a:outerShdw blurRad="50800" dist="38100" dir="5400000" algn="t" rotWithShape="0">
              <a:prstClr val="black">
                <a:alpha val="46000"/>
              </a:prstClr>
            </a:outerShdw>
          </a:effectLst>
        </p:spPr>
        <p:txBody>
          <a:bodyPr wrap="none" rtlCol="0">
            <a:spAutoFit/>
          </a:bodyPr>
          <a:lstStyle/>
          <a:p>
            <a:r>
              <a:rPr lang="en-US" sz="1400" smtClean="0">
                <a:gradFill>
                  <a:gsLst>
                    <a:gs pos="0">
                      <a:schemeClr val="bg1"/>
                    </a:gs>
                    <a:gs pos="70000">
                      <a:schemeClr val="bg1">
                        <a:lumMod val="85000"/>
                      </a:schemeClr>
                    </a:gs>
                  </a:gsLst>
                  <a:lin ang="5400000" scaled="0"/>
                </a:gradFill>
                <a:latin typeface="Segoe" pitchFamily="34" charset="0"/>
              </a:rPr>
              <a:t>Managed</a:t>
            </a:r>
          </a:p>
        </p:txBody>
      </p:sp>
      <p:pic>
        <p:nvPicPr>
          <p:cNvPr id="69" name="Picture 68" descr="Configurations.png"/>
          <p:cNvPicPr>
            <a:picLocks noChangeAspect="1"/>
          </p:cNvPicPr>
          <p:nvPr/>
        </p:nvPicPr>
        <p:blipFill>
          <a:blip r:embed="rId12" cstate="print"/>
          <a:stretch>
            <a:fillRect/>
          </a:stretch>
        </p:blipFill>
        <p:spPr>
          <a:xfrm>
            <a:off x="4041449" y="4052069"/>
            <a:ext cx="508104" cy="508102"/>
          </a:xfrm>
          <a:prstGeom prst="rect">
            <a:avLst/>
          </a:prstGeom>
          <a:effectLst>
            <a:outerShdw blurRad="215900" dist="101600" dir="5400000" algn="t" rotWithShape="0">
              <a:prstClr val="black">
                <a:alpha val="82000"/>
              </a:prstClr>
            </a:outerShdw>
          </a:effectLst>
        </p:spPr>
      </p:pic>
      <p:pic>
        <p:nvPicPr>
          <p:cNvPr id="148" name="Picture 35" descr="Security shield windows"/>
          <p:cNvPicPr>
            <a:picLocks noChangeAspect="1" noChangeArrowheads="1"/>
          </p:cNvPicPr>
          <p:nvPr/>
        </p:nvPicPr>
        <p:blipFill>
          <a:blip r:embed="rId13"/>
          <a:srcRect/>
          <a:stretch>
            <a:fillRect/>
          </a:stretch>
        </p:blipFill>
        <p:spPr bwMode="auto">
          <a:xfrm>
            <a:off x="4651049" y="4052069"/>
            <a:ext cx="406296" cy="48715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88" name="TextBox 187"/>
          <p:cNvSpPr txBox="1"/>
          <p:nvPr/>
        </p:nvSpPr>
        <p:spPr>
          <a:xfrm>
            <a:off x="1588064" y="2286115"/>
            <a:ext cx="1111593" cy="307777"/>
          </a:xfrm>
          <a:prstGeom prst="rect">
            <a:avLst/>
          </a:prstGeom>
          <a:noFill/>
        </p:spPr>
        <p:txBody>
          <a:bodyPr wrap="square" rtlCol="0">
            <a:spAutoFit/>
          </a:bodyPr>
          <a:lstStyle/>
          <a:p>
            <a:pPr algn="ctr"/>
            <a:r>
              <a:rPr lang="en-US" sz="1400" b="1" dirty="0" smtClean="0">
                <a:solidFill>
                  <a:schemeClr val="accent5"/>
                </a:solidFill>
                <a:effectLst>
                  <a:outerShdw blurRad="190500" dist="38100" dir="5400000" algn="t" rotWithShape="0">
                    <a:prstClr val="black">
                      <a:alpha val="70000"/>
                    </a:prstClr>
                  </a:outerShdw>
                  <a:reflection blurRad="6350" stA="50000" endA="300" endPos="50000" dist="29997" dir="5400000" sy="-100000" algn="bl" rotWithShape="0"/>
                </a:effectLst>
                <a:latin typeface="Segoe" pitchFamily="34" charset="0"/>
              </a:rPr>
              <a:t>Windows 7</a:t>
            </a:r>
          </a:p>
        </p:txBody>
      </p:sp>
      <p:sp>
        <p:nvSpPr>
          <p:cNvPr id="197" name="Rectangle 196"/>
          <p:cNvSpPr/>
          <p:nvPr/>
        </p:nvSpPr>
        <p:spPr>
          <a:xfrm>
            <a:off x="4114800" y="2621401"/>
            <a:ext cx="885178" cy="276999"/>
          </a:xfrm>
          <a:prstGeom prst="rect">
            <a:avLst/>
          </a:prstGeom>
          <a:effectLst>
            <a:outerShdw blurRad="50800" dist="38100" dir="5400000" algn="t" rotWithShape="0">
              <a:prstClr val="black">
                <a:alpha val="40000"/>
              </a:prstClr>
            </a:outerShdw>
          </a:effectLst>
        </p:spPr>
        <p:txBody>
          <a:bodyPr wrap="none">
            <a:spAutoFit/>
          </a:bodyPr>
          <a:lstStyle/>
          <a:p>
            <a:pPr algn="ctr"/>
            <a:r>
              <a:rPr lang="en-US" sz="1200" smtClean="0">
                <a:solidFill>
                  <a:schemeClr val="tx1">
                    <a:lumMod val="95000"/>
                    <a:lumOff val="5000"/>
                  </a:schemeClr>
                </a:solidFill>
                <a:latin typeface="Segoe" pitchFamily="34" charset="0"/>
              </a:rPr>
              <a:t>Always On</a:t>
            </a:r>
            <a:endParaRPr lang="en-US" sz="1200">
              <a:solidFill>
                <a:schemeClr val="tx1">
                  <a:lumMod val="95000"/>
                  <a:lumOff val="5000"/>
                </a:schemeClr>
              </a:solidFill>
              <a:latin typeface="Segoe" pitchFamily="34" charset="0"/>
            </a:endParaRPr>
          </a:p>
        </p:txBody>
      </p:sp>
      <p:grpSp>
        <p:nvGrpSpPr>
          <p:cNvPr id="8" name="Group 106"/>
          <p:cNvGrpSpPr/>
          <p:nvPr/>
        </p:nvGrpSpPr>
        <p:grpSpPr>
          <a:xfrm>
            <a:off x="7620000" y="1478401"/>
            <a:ext cx="990590" cy="1911790"/>
            <a:chOff x="7402263" y="4356085"/>
            <a:chExt cx="900748" cy="1738400"/>
          </a:xfrm>
        </p:grpSpPr>
        <p:pic>
          <p:nvPicPr>
            <p:cNvPr id="108" name="Picture 164" descr="Server"/>
            <p:cNvPicPr>
              <a:picLocks noChangeAspect="1" noChangeArrowheads="1"/>
            </p:cNvPicPr>
            <p:nvPr/>
          </p:nvPicPr>
          <p:blipFill>
            <a:blip r:embed="rId14"/>
            <a:srcRect/>
            <a:stretch>
              <a:fillRect/>
            </a:stretch>
          </p:blipFill>
          <p:spPr bwMode="auto">
            <a:xfrm>
              <a:off x="7402263" y="4356085"/>
              <a:ext cx="415735" cy="604621"/>
            </a:xfrm>
            <a:prstGeom prst="rect">
              <a:avLst/>
            </a:prstGeom>
            <a:noFill/>
            <a:ln w="9525">
              <a:noFill/>
              <a:miter lim="800000"/>
              <a:headEnd/>
              <a:tailEnd/>
            </a:ln>
            <a:effectLst>
              <a:outerShdw blurRad="190500" dist="114300" dir="5400000" algn="t" rotWithShape="0">
                <a:prstClr val="black">
                  <a:alpha val="40000"/>
                </a:prstClr>
              </a:outerShdw>
            </a:effectLst>
          </p:spPr>
        </p:pic>
        <p:pic>
          <p:nvPicPr>
            <p:cNvPr id="109" name="Picture 164" descr="Server"/>
            <p:cNvPicPr>
              <a:picLocks noChangeAspect="1" noChangeArrowheads="1"/>
            </p:cNvPicPr>
            <p:nvPr/>
          </p:nvPicPr>
          <p:blipFill>
            <a:blip r:embed="rId14"/>
            <a:srcRect/>
            <a:stretch>
              <a:fillRect/>
            </a:stretch>
          </p:blipFill>
          <p:spPr bwMode="auto">
            <a:xfrm>
              <a:off x="7509746" y="4771819"/>
              <a:ext cx="485023" cy="705391"/>
            </a:xfrm>
            <a:prstGeom prst="rect">
              <a:avLst/>
            </a:prstGeom>
            <a:noFill/>
            <a:ln w="9525">
              <a:noFill/>
              <a:miter lim="800000"/>
              <a:headEnd/>
              <a:tailEnd/>
            </a:ln>
            <a:effectLst>
              <a:outerShdw blurRad="190500" dist="114300" dir="5400000" algn="t" rotWithShape="0">
                <a:prstClr val="black">
                  <a:alpha val="40000"/>
                </a:prstClr>
              </a:outerShdw>
            </a:effectLst>
          </p:spPr>
        </p:pic>
        <p:pic>
          <p:nvPicPr>
            <p:cNvPr id="113" name="Picture 164" descr="Server"/>
            <p:cNvPicPr>
              <a:picLocks noChangeAspect="1" noChangeArrowheads="1"/>
            </p:cNvPicPr>
            <p:nvPr/>
          </p:nvPicPr>
          <p:blipFill>
            <a:blip r:embed="rId14"/>
            <a:srcRect/>
            <a:stretch>
              <a:fillRect/>
            </a:stretch>
          </p:blipFill>
          <p:spPr bwMode="auto">
            <a:xfrm>
              <a:off x="7679410" y="5187553"/>
              <a:ext cx="623601" cy="906932"/>
            </a:xfrm>
            <a:prstGeom prst="rect">
              <a:avLst/>
            </a:prstGeom>
            <a:noFill/>
            <a:ln w="9525">
              <a:noFill/>
              <a:miter lim="800000"/>
              <a:headEnd/>
              <a:tailEnd/>
            </a:ln>
            <a:effectLst>
              <a:outerShdw blurRad="190500" dist="114300" dir="5400000" algn="t" rotWithShape="0">
                <a:prstClr val="black">
                  <a:alpha val="40000"/>
                </a:prstClr>
              </a:outerShdw>
            </a:effectLst>
          </p:spPr>
        </p:pic>
      </p:grpSp>
      <p:sp>
        <p:nvSpPr>
          <p:cNvPr id="189" name="TextBox 188"/>
          <p:cNvSpPr txBox="1"/>
          <p:nvPr/>
        </p:nvSpPr>
        <p:spPr>
          <a:xfrm>
            <a:off x="6705600" y="2392801"/>
            <a:ext cx="1111593" cy="400110"/>
          </a:xfrm>
          <a:prstGeom prst="rect">
            <a:avLst/>
          </a:prstGeom>
          <a:noFill/>
        </p:spPr>
        <p:txBody>
          <a:bodyPr wrap="square" rtlCol="0">
            <a:spAutoFit/>
          </a:bodyPr>
          <a:lstStyle/>
          <a:p>
            <a:pPr algn="ctr"/>
            <a:r>
              <a:rPr lang="en-US" sz="1000" b="1" dirty="0" smtClean="0">
                <a:solidFill>
                  <a:schemeClr val="accent5"/>
                </a:solidFill>
                <a:effectLst>
                  <a:outerShdw blurRad="190500" dist="38100" dir="5400000" algn="t" rotWithShape="0">
                    <a:prstClr val="black">
                      <a:alpha val="70000"/>
                    </a:prstClr>
                  </a:outerShdw>
                  <a:reflection blurRad="6350" stA="50000" endA="300" endPos="50000" dist="29997" dir="5400000" sy="-100000" algn="bl" rotWithShape="0"/>
                </a:effectLst>
                <a:latin typeface="Segoe" pitchFamily="34" charset="0"/>
              </a:rPr>
              <a:t>Windows Server 2008 R2</a:t>
            </a:r>
          </a:p>
        </p:txBody>
      </p:sp>
      <p:sp>
        <p:nvSpPr>
          <p:cNvPr id="114" name="TextBox 113"/>
          <p:cNvSpPr txBox="1"/>
          <p:nvPr/>
        </p:nvSpPr>
        <p:spPr>
          <a:xfrm>
            <a:off x="6553200" y="1783201"/>
            <a:ext cx="1111593" cy="400110"/>
          </a:xfrm>
          <a:prstGeom prst="rect">
            <a:avLst/>
          </a:prstGeom>
          <a:noFill/>
        </p:spPr>
        <p:txBody>
          <a:bodyPr wrap="square" rtlCol="0">
            <a:spAutoFit/>
          </a:bodyPr>
          <a:lstStyle/>
          <a:p>
            <a:pPr algn="ctr"/>
            <a:r>
              <a:rPr lang="en-US" sz="1000" b="1" dirty="0" smtClean="0">
                <a:solidFill>
                  <a:schemeClr val="accent5"/>
                </a:solidFill>
                <a:effectLst>
                  <a:outerShdw blurRad="190500" dist="38100" dir="5400000" algn="t" rotWithShape="0">
                    <a:prstClr val="black">
                      <a:alpha val="70000"/>
                    </a:prstClr>
                  </a:outerShdw>
                  <a:reflection blurRad="6350" stA="50000" endA="300" endPos="50000" dist="29997" dir="5400000" sy="-100000" algn="bl" rotWithShape="0"/>
                </a:effectLst>
                <a:latin typeface="Segoe" pitchFamily="34" charset="0"/>
              </a:rPr>
              <a:t>Windows Server 2008 R2</a:t>
            </a:r>
          </a:p>
        </p:txBody>
      </p:sp>
      <p:sp>
        <p:nvSpPr>
          <p:cNvPr id="115" name="TextBox 114"/>
          <p:cNvSpPr txBox="1"/>
          <p:nvPr/>
        </p:nvSpPr>
        <p:spPr>
          <a:xfrm>
            <a:off x="6889407" y="3002401"/>
            <a:ext cx="1111593" cy="400110"/>
          </a:xfrm>
          <a:prstGeom prst="rect">
            <a:avLst/>
          </a:prstGeom>
          <a:noFill/>
        </p:spPr>
        <p:txBody>
          <a:bodyPr wrap="square" rtlCol="0">
            <a:spAutoFit/>
          </a:bodyPr>
          <a:lstStyle/>
          <a:p>
            <a:pPr algn="ctr"/>
            <a:r>
              <a:rPr lang="en-US" sz="1000" b="1" dirty="0" smtClean="0">
                <a:solidFill>
                  <a:schemeClr val="accent5"/>
                </a:solidFill>
                <a:effectLst>
                  <a:outerShdw blurRad="190500" dist="38100" dir="5400000" algn="t" rotWithShape="0">
                    <a:prstClr val="black">
                      <a:alpha val="70000"/>
                    </a:prstClr>
                  </a:outerShdw>
                  <a:reflection blurRad="6350" stA="50000" endA="300" endPos="50000" dist="29997" dir="5400000" sy="-100000" algn="bl" rotWithShape="0"/>
                </a:effectLst>
                <a:latin typeface="Segoe" pitchFamily="34" charset="0"/>
              </a:rPr>
              <a:t>Windows Server 2008 R2</a:t>
            </a:r>
          </a:p>
        </p:txBody>
      </p:sp>
      <p:sp>
        <p:nvSpPr>
          <p:cNvPr id="97" name="Rectangle 96"/>
          <p:cNvSpPr/>
          <p:nvPr/>
        </p:nvSpPr>
        <p:spPr bwMode="auto">
          <a:xfrm>
            <a:off x="304800" y="3078601"/>
            <a:ext cx="533400" cy="304800"/>
          </a:xfrm>
          <a:prstGeom prst="rect">
            <a:avLst/>
          </a:prstGeom>
          <a:gradFill>
            <a:gsLst>
              <a:gs pos="0">
                <a:schemeClr val="bg1">
                  <a:lumMod val="85000"/>
                </a:schemeClr>
              </a:gs>
              <a:gs pos="100000">
                <a:schemeClr val="bg1">
                  <a:lumMod val="65000"/>
                </a:schemeClr>
              </a:gs>
            </a:gsLst>
            <a:lin ang="5400000" scaled="0"/>
          </a:gradFill>
          <a:ln>
            <a:gradFill>
              <a:gsLst>
                <a:gs pos="0">
                  <a:schemeClr val="bg1">
                    <a:lumMod val="50000"/>
                  </a:schemeClr>
                </a:gs>
                <a:gs pos="100000">
                  <a:schemeClr val="bg1">
                    <a:lumMod val="85000"/>
                  </a:schemeClr>
                </a:gs>
              </a:gsLst>
              <a:lin ang="5400000" scaled="0"/>
            </a:gradFill>
            <a:headEnd type="none" w="med" len="med"/>
            <a:tailEnd type="none" w="med" len="med"/>
          </a:ln>
          <a:effectLst/>
          <a:scene3d>
            <a:camera prst="orthographicFront">
              <a:rot lat="0" lon="0" rev="0"/>
            </a:camera>
            <a:lightRig rig="threePt" dir="t">
              <a:rot lat="0" lon="0" rev="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err="1" smtClean="0">
              <a:solidFill>
                <a:schemeClr val="bg1"/>
              </a:solidFill>
              <a:effectLst>
                <a:outerShdw blurRad="38100" dist="38100" dir="2700000" algn="tl">
                  <a:srgbClr val="000000">
                    <a:alpha val="43137"/>
                  </a:srgbClr>
                </a:outerShdw>
              </a:effectLst>
              <a:latin typeface="Segoe" pitchFamily="34" charset="0"/>
            </a:endParaRPr>
          </a:p>
        </p:txBody>
      </p:sp>
      <p:sp>
        <p:nvSpPr>
          <p:cNvPr id="190" name="TextBox 189"/>
          <p:cNvSpPr txBox="1"/>
          <p:nvPr/>
        </p:nvSpPr>
        <p:spPr>
          <a:xfrm>
            <a:off x="304799" y="3078601"/>
            <a:ext cx="811481" cy="369332"/>
          </a:xfrm>
          <a:prstGeom prst="rect">
            <a:avLst/>
          </a:prstGeom>
          <a:noFill/>
          <a:effectLst>
            <a:outerShdw blurRad="38100" dist="25400" dir="5400000" algn="t" rotWithShape="0">
              <a:prstClr val="black">
                <a:alpha val="23000"/>
              </a:prstClr>
            </a:outerShdw>
          </a:effectLst>
        </p:spPr>
        <p:txBody>
          <a:bodyPr wrap="square" rtlCol="0">
            <a:spAutoFit/>
          </a:bodyPr>
          <a:lstStyle/>
          <a:p>
            <a:pPr algn="ctr"/>
            <a:r>
              <a:rPr lang="en-US" b="1" dirty="0" smtClean="0">
                <a:solidFill>
                  <a:srgbClr val="00B0F0"/>
                </a:solidFill>
                <a:effectLst/>
                <a:latin typeface="Segoe" pitchFamily="34" charset="0"/>
              </a:rPr>
              <a:t>IPv6</a:t>
            </a:r>
          </a:p>
        </p:txBody>
      </p:sp>
      <p:sp>
        <p:nvSpPr>
          <p:cNvPr id="119" name="Rectangle 118"/>
          <p:cNvSpPr/>
          <p:nvPr/>
        </p:nvSpPr>
        <p:spPr bwMode="auto">
          <a:xfrm>
            <a:off x="8305800" y="3078601"/>
            <a:ext cx="533400" cy="304800"/>
          </a:xfrm>
          <a:prstGeom prst="rect">
            <a:avLst/>
          </a:prstGeom>
          <a:gradFill>
            <a:gsLst>
              <a:gs pos="0">
                <a:schemeClr val="bg1">
                  <a:lumMod val="85000"/>
                </a:schemeClr>
              </a:gs>
              <a:gs pos="100000">
                <a:schemeClr val="bg1">
                  <a:lumMod val="65000"/>
                </a:schemeClr>
              </a:gs>
            </a:gsLst>
            <a:lin ang="5400000" scaled="0"/>
          </a:gradFill>
          <a:ln>
            <a:gradFill>
              <a:gsLst>
                <a:gs pos="0">
                  <a:schemeClr val="bg1">
                    <a:lumMod val="50000"/>
                  </a:schemeClr>
                </a:gs>
                <a:gs pos="100000">
                  <a:schemeClr val="bg1">
                    <a:lumMod val="85000"/>
                  </a:schemeClr>
                </a:gs>
              </a:gsLst>
              <a:lin ang="5400000" scaled="0"/>
            </a:gradFill>
            <a:headEnd type="none" w="med" len="med"/>
            <a:tailEnd type="none" w="med" len="med"/>
          </a:ln>
          <a:effectLst/>
          <a:scene3d>
            <a:camera prst="orthographicFront">
              <a:rot lat="0" lon="0" rev="0"/>
            </a:camera>
            <a:lightRig rig="threePt" dir="t">
              <a:rot lat="0" lon="0" rev="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err="1" smtClean="0">
              <a:solidFill>
                <a:schemeClr val="bg1"/>
              </a:solidFill>
              <a:effectLst>
                <a:outerShdw blurRad="38100" dist="38100" dir="2700000" algn="tl">
                  <a:srgbClr val="000000">
                    <a:alpha val="43137"/>
                  </a:srgbClr>
                </a:outerShdw>
              </a:effectLst>
              <a:latin typeface="Segoe" pitchFamily="34" charset="0"/>
            </a:endParaRPr>
          </a:p>
        </p:txBody>
      </p:sp>
      <p:sp>
        <p:nvSpPr>
          <p:cNvPr id="120" name="TextBox 119"/>
          <p:cNvSpPr txBox="1"/>
          <p:nvPr/>
        </p:nvSpPr>
        <p:spPr>
          <a:xfrm>
            <a:off x="8305800" y="3078601"/>
            <a:ext cx="708660" cy="307777"/>
          </a:xfrm>
          <a:prstGeom prst="rect">
            <a:avLst/>
          </a:prstGeom>
          <a:noFill/>
          <a:effectLst>
            <a:outerShdw blurRad="38100" dist="25400" dir="5400000" algn="t" rotWithShape="0">
              <a:prstClr val="black">
                <a:alpha val="23000"/>
              </a:prstClr>
            </a:outerShdw>
          </a:effectLst>
        </p:spPr>
        <p:txBody>
          <a:bodyPr wrap="square" rtlCol="0">
            <a:spAutoFit/>
          </a:bodyPr>
          <a:lstStyle/>
          <a:p>
            <a:pPr algn="ctr"/>
            <a:r>
              <a:rPr lang="en-US" sz="1400" b="1" dirty="0" smtClean="0">
                <a:solidFill>
                  <a:srgbClr val="00B0F0"/>
                </a:solidFill>
                <a:effectLst/>
                <a:latin typeface="Segoe" pitchFamily="34" charset="0"/>
              </a:rPr>
              <a:t>IPv6</a:t>
            </a:r>
          </a:p>
        </p:txBody>
      </p:sp>
      <p:grpSp>
        <p:nvGrpSpPr>
          <p:cNvPr id="10" name="Group 131"/>
          <p:cNvGrpSpPr/>
          <p:nvPr/>
        </p:nvGrpSpPr>
        <p:grpSpPr>
          <a:xfrm>
            <a:off x="6477000" y="4145401"/>
            <a:ext cx="2362200" cy="1911790"/>
            <a:chOff x="6477000" y="4055732"/>
            <a:chExt cx="2362200" cy="1911790"/>
          </a:xfrm>
        </p:grpSpPr>
        <p:grpSp>
          <p:nvGrpSpPr>
            <p:cNvPr id="11" name="Group 128"/>
            <p:cNvGrpSpPr/>
            <p:nvPr/>
          </p:nvGrpSpPr>
          <p:grpSpPr>
            <a:xfrm>
              <a:off x="6477000" y="4055732"/>
              <a:ext cx="2133603" cy="1911790"/>
              <a:chOff x="6477000" y="4055732"/>
              <a:chExt cx="2133603" cy="1911790"/>
            </a:xfrm>
          </p:grpSpPr>
          <p:grpSp>
            <p:nvGrpSpPr>
              <p:cNvPr id="12" name="Group 23"/>
              <p:cNvGrpSpPr/>
              <p:nvPr/>
            </p:nvGrpSpPr>
            <p:grpSpPr>
              <a:xfrm>
                <a:off x="7620013" y="4055732"/>
                <a:ext cx="990590" cy="1911790"/>
                <a:chOff x="7402263" y="4356085"/>
                <a:chExt cx="900748" cy="1738400"/>
              </a:xfrm>
            </p:grpSpPr>
            <p:pic>
              <p:nvPicPr>
                <p:cNvPr id="25" name="Picture 164" descr="Server"/>
                <p:cNvPicPr>
                  <a:picLocks noChangeAspect="1" noChangeArrowheads="1"/>
                </p:cNvPicPr>
                <p:nvPr/>
              </p:nvPicPr>
              <p:blipFill>
                <a:blip r:embed="rId14">
                  <a:duotone>
                    <a:prstClr val="black"/>
                    <a:srgbClr val="D9C3A5">
                      <a:tint val="50000"/>
                      <a:satMod val="180000"/>
                    </a:srgbClr>
                  </a:duotone>
                </a:blip>
                <a:srcRect/>
                <a:stretch>
                  <a:fillRect/>
                </a:stretch>
              </p:blipFill>
              <p:spPr bwMode="auto">
                <a:xfrm>
                  <a:off x="7402263" y="4356085"/>
                  <a:ext cx="415735" cy="604621"/>
                </a:xfrm>
                <a:prstGeom prst="rect">
                  <a:avLst/>
                </a:prstGeom>
                <a:noFill/>
                <a:ln w="9525">
                  <a:noFill/>
                  <a:miter lim="800000"/>
                  <a:headEnd/>
                  <a:tailEnd/>
                </a:ln>
                <a:effectLst>
                  <a:outerShdw blurRad="190500" dist="114300" dir="5400000" algn="t" rotWithShape="0">
                    <a:prstClr val="black">
                      <a:alpha val="40000"/>
                    </a:prstClr>
                  </a:outerShdw>
                </a:effectLst>
              </p:spPr>
            </p:pic>
            <p:pic>
              <p:nvPicPr>
                <p:cNvPr id="26" name="Picture 164" descr="Server"/>
                <p:cNvPicPr>
                  <a:picLocks noChangeAspect="1" noChangeArrowheads="1"/>
                </p:cNvPicPr>
                <p:nvPr/>
              </p:nvPicPr>
              <p:blipFill>
                <a:blip r:embed="rId14">
                  <a:duotone>
                    <a:prstClr val="black"/>
                    <a:srgbClr val="D9C3A5">
                      <a:tint val="50000"/>
                      <a:satMod val="180000"/>
                    </a:srgbClr>
                  </a:duotone>
                </a:blip>
                <a:srcRect/>
                <a:stretch>
                  <a:fillRect/>
                </a:stretch>
              </p:blipFill>
              <p:spPr bwMode="auto">
                <a:xfrm>
                  <a:off x="7509746" y="4771819"/>
                  <a:ext cx="485023" cy="705391"/>
                </a:xfrm>
                <a:prstGeom prst="rect">
                  <a:avLst/>
                </a:prstGeom>
                <a:noFill/>
                <a:ln w="9525">
                  <a:noFill/>
                  <a:miter lim="800000"/>
                  <a:headEnd/>
                  <a:tailEnd/>
                </a:ln>
                <a:effectLst>
                  <a:outerShdw blurRad="190500" dist="114300" dir="5400000" algn="t" rotWithShape="0">
                    <a:prstClr val="black">
                      <a:alpha val="40000"/>
                    </a:prstClr>
                  </a:outerShdw>
                </a:effectLst>
              </p:spPr>
            </p:pic>
            <p:pic>
              <p:nvPicPr>
                <p:cNvPr id="27" name="Picture 164" descr="Server"/>
                <p:cNvPicPr>
                  <a:picLocks noChangeAspect="1" noChangeArrowheads="1"/>
                </p:cNvPicPr>
                <p:nvPr/>
              </p:nvPicPr>
              <p:blipFill>
                <a:blip r:embed="rId14">
                  <a:duotone>
                    <a:prstClr val="black"/>
                    <a:srgbClr val="D9C3A5">
                      <a:tint val="50000"/>
                      <a:satMod val="180000"/>
                    </a:srgbClr>
                  </a:duotone>
                </a:blip>
                <a:srcRect/>
                <a:stretch>
                  <a:fillRect/>
                </a:stretch>
              </p:blipFill>
              <p:spPr bwMode="auto">
                <a:xfrm>
                  <a:off x="7679410" y="5187553"/>
                  <a:ext cx="623601" cy="906932"/>
                </a:xfrm>
                <a:prstGeom prst="rect">
                  <a:avLst/>
                </a:prstGeom>
                <a:noFill/>
                <a:ln w="9525">
                  <a:noFill/>
                  <a:miter lim="800000"/>
                  <a:headEnd/>
                  <a:tailEnd/>
                </a:ln>
                <a:effectLst>
                  <a:outerShdw blurRad="190500" dist="114300" dir="5400000" algn="t" rotWithShape="0">
                    <a:prstClr val="black">
                      <a:alpha val="40000"/>
                    </a:prstClr>
                  </a:outerShdw>
                </a:effectLst>
              </p:spPr>
            </p:pic>
          </p:grpSp>
          <p:sp>
            <p:nvSpPr>
              <p:cNvPr id="191" name="TextBox 190"/>
              <p:cNvSpPr txBox="1"/>
              <p:nvPr/>
            </p:nvSpPr>
            <p:spPr>
              <a:xfrm>
                <a:off x="6553200" y="4208132"/>
                <a:ext cx="1066800" cy="430887"/>
              </a:xfrm>
              <a:prstGeom prst="rect">
                <a:avLst/>
              </a:prstGeom>
              <a:noFill/>
            </p:spPr>
            <p:txBody>
              <a:bodyPr wrap="square" rtlCol="0">
                <a:spAutoFit/>
              </a:bodyPr>
              <a:lstStyle/>
              <a:p>
                <a:pPr algn="ctr"/>
                <a:r>
                  <a:rPr lang="en-US" sz="1100" b="1" dirty="0" smtClean="0">
                    <a:solidFill>
                      <a:srgbClr val="FFC000"/>
                    </a:solidFill>
                    <a:effectLst>
                      <a:outerShdw blurRad="190500" dist="38100" dir="5400000" algn="t" rotWithShape="0">
                        <a:prstClr val="black">
                          <a:alpha val="70000"/>
                        </a:prstClr>
                      </a:outerShdw>
                      <a:reflection blurRad="6350" stA="50000" endA="300" endPos="50000" dist="29997" dir="5400000" sy="-100000" algn="bl" rotWithShape="0"/>
                    </a:effectLst>
                    <a:latin typeface="Segoe" pitchFamily="34" charset="0"/>
                  </a:rPr>
                  <a:t>Windows Server 2003</a:t>
                </a:r>
              </a:p>
            </p:txBody>
          </p:sp>
          <p:sp>
            <p:nvSpPr>
              <p:cNvPr id="192" name="TextBox 191"/>
              <p:cNvSpPr txBox="1"/>
              <p:nvPr/>
            </p:nvSpPr>
            <p:spPr>
              <a:xfrm>
                <a:off x="6477000" y="4735177"/>
                <a:ext cx="1295400" cy="600164"/>
              </a:xfrm>
              <a:prstGeom prst="rect">
                <a:avLst/>
              </a:prstGeom>
              <a:noFill/>
            </p:spPr>
            <p:txBody>
              <a:bodyPr wrap="square" rtlCol="0">
                <a:spAutoFit/>
              </a:bodyPr>
              <a:lstStyle/>
              <a:p>
                <a:pPr algn="ctr"/>
                <a:r>
                  <a:rPr lang="en-US" sz="1100" b="1" dirty="0" smtClean="0">
                    <a:solidFill>
                      <a:srgbClr val="FFC000"/>
                    </a:solidFill>
                    <a:effectLst>
                      <a:outerShdw blurRad="190500" dist="38100" dir="5400000" algn="t" rotWithShape="0">
                        <a:prstClr val="black">
                          <a:alpha val="70000"/>
                        </a:prstClr>
                      </a:outerShdw>
                      <a:reflection blurRad="6350" stA="50000" endA="300" endPos="50000" dist="29997" dir="5400000" sy="-100000" algn="bl" rotWithShape="0"/>
                    </a:effectLst>
                    <a:latin typeface="Segoe" pitchFamily="34" charset="0"/>
                  </a:rPr>
                  <a:t>Legacy Application Server</a:t>
                </a:r>
              </a:p>
            </p:txBody>
          </p:sp>
          <p:sp>
            <p:nvSpPr>
              <p:cNvPr id="193" name="TextBox 192"/>
              <p:cNvSpPr txBox="1"/>
              <p:nvPr/>
            </p:nvSpPr>
            <p:spPr>
              <a:xfrm>
                <a:off x="6629400" y="5351132"/>
                <a:ext cx="1295400" cy="430887"/>
              </a:xfrm>
              <a:prstGeom prst="rect">
                <a:avLst/>
              </a:prstGeom>
              <a:noFill/>
            </p:spPr>
            <p:txBody>
              <a:bodyPr wrap="square" rtlCol="0">
                <a:spAutoFit/>
              </a:bodyPr>
              <a:lstStyle/>
              <a:p>
                <a:pPr algn="ctr"/>
                <a:r>
                  <a:rPr lang="en-US" sz="1100" b="1" dirty="0" smtClean="0">
                    <a:solidFill>
                      <a:srgbClr val="FFC000"/>
                    </a:solidFill>
                    <a:effectLst>
                      <a:outerShdw blurRad="190500" dist="38100" dir="5400000" algn="t" rotWithShape="0">
                        <a:prstClr val="black">
                          <a:alpha val="70000"/>
                        </a:prstClr>
                      </a:outerShdw>
                      <a:reflection blurRad="6350" stA="50000" endA="300" endPos="50000" dist="29997" dir="5400000" sy="-100000" algn="bl" rotWithShape="0"/>
                    </a:effectLst>
                    <a:latin typeface="Segoe" pitchFamily="34" charset="0"/>
                  </a:rPr>
                  <a:t>Non Windows Server</a:t>
                </a:r>
              </a:p>
            </p:txBody>
          </p:sp>
        </p:grpSp>
        <p:sp>
          <p:nvSpPr>
            <p:cNvPr id="121" name="Rectangle 120"/>
            <p:cNvSpPr/>
            <p:nvPr/>
          </p:nvSpPr>
          <p:spPr bwMode="auto">
            <a:xfrm>
              <a:off x="8305800" y="5655932"/>
              <a:ext cx="533400" cy="304800"/>
            </a:xfrm>
            <a:prstGeom prst="rect">
              <a:avLst/>
            </a:prstGeom>
            <a:gradFill>
              <a:gsLst>
                <a:gs pos="0">
                  <a:schemeClr val="bg1">
                    <a:lumMod val="85000"/>
                  </a:schemeClr>
                </a:gs>
                <a:gs pos="100000">
                  <a:schemeClr val="bg1">
                    <a:lumMod val="65000"/>
                  </a:schemeClr>
                </a:gs>
              </a:gsLst>
              <a:lin ang="5400000" scaled="0"/>
            </a:gradFill>
            <a:ln>
              <a:gradFill>
                <a:gsLst>
                  <a:gs pos="0">
                    <a:schemeClr val="bg1">
                      <a:lumMod val="50000"/>
                    </a:schemeClr>
                  </a:gs>
                  <a:gs pos="100000">
                    <a:schemeClr val="bg1">
                      <a:lumMod val="85000"/>
                    </a:schemeClr>
                  </a:gs>
                </a:gsLst>
                <a:lin ang="5400000" scaled="0"/>
              </a:gradFill>
              <a:headEnd type="none" w="med" len="med"/>
              <a:tailEnd type="none" w="med" len="med"/>
            </a:ln>
            <a:effectLst/>
            <a:scene3d>
              <a:camera prst="orthographicFront">
                <a:rot lat="0" lon="0" rev="0"/>
              </a:camera>
              <a:lightRig rig="threePt" dir="t">
                <a:rot lat="0" lon="0" rev="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err="1" smtClean="0">
                <a:solidFill>
                  <a:schemeClr val="bg1"/>
                </a:solidFill>
                <a:effectLst>
                  <a:outerShdw blurRad="38100" dist="38100" dir="2700000" algn="tl">
                    <a:srgbClr val="000000">
                      <a:alpha val="43137"/>
                    </a:srgbClr>
                  </a:outerShdw>
                </a:effectLst>
                <a:latin typeface="Segoe" pitchFamily="34" charset="0"/>
              </a:endParaRPr>
            </a:p>
          </p:txBody>
        </p:sp>
      </p:grpSp>
      <p:grpSp>
        <p:nvGrpSpPr>
          <p:cNvPr id="15" name="Group 134"/>
          <p:cNvGrpSpPr/>
          <p:nvPr/>
        </p:nvGrpSpPr>
        <p:grpSpPr>
          <a:xfrm>
            <a:off x="304800" y="3840601"/>
            <a:ext cx="2537460" cy="2400657"/>
            <a:chOff x="304800" y="3750932"/>
            <a:chExt cx="2537460" cy="2400657"/>
          </a:xfrm>
        </p:grpSpPr>
        <p:sp>
          <p:nvSpPr>
            <p:cNvPr id="168" name="TextBox 167"/>
            <p:cNvSpPr txBox="1"/>
            <p:nvPr/>
          </p:nvSpPr>
          <p:spPr>
            <a:xfrm>
              <a:off x="457200" y="3750932"/>
              <a:ext cx="439544" cy="2400657"/>
            </a:xfrm>
            <a:prstGeom prst="rect">
              <a:avLst/>
            </a:prstGeom>
            <a:noFill/>
            <a:effectLst>
              <a:outerShdw blurRad="50800" dist="38100" dir="5400000" algn="t" rotWithShape="0">
                <a:prstClr val="black">
                  <a:alpha val="46000"/>
                </a:prstClr>
              </a:outerShdw>
            </a:effectLst>
          </p:spPr>
          <p:txBody>
            <a:bodyPr wrap="square" rtlCol="0">
              <a:spAutoFit/>
            </a:bodyPr>
            <a:lstStyle/>
            <a:p>
              <a:r>
                <a:rPr lang="en-US" sz="15000" smtClean="0">
                  <a:gradFill>
                    <a:gsLst>
                      <a:gs pos="0">
                        <a:schemeClr val="bg1"/>
                      </a:gs>
                      <a:gs pos="70000">
                        <a:schemeClr val="bg1">
                          <a:lumMod val="75000"/>
                        </a:schemeClr>
                      </a:gs>
                    </a:gsLst>
                    <a:lin ang="5400000" scaled="0"/>
                  </a:gradFill>
                  <a:latin typeface="Segoe Light" pitchFamily="34" charset="0"/>
                </a:rPr>
                <a:t>{</a:t>
              </a:r>
            </a:p>
          </p:txBody>
        </p:sp>
        <p:pic>
          <p:nvPicPr>
            <p:cNvPr id="16" name="Picture 15" descr="Mobility.png"/>
            <p:cNvPicPr>
              <a:picLocks noChangeAspect="1"/>
            </p:cNvPicPr>
            <p:nvPr/>
          </p:nvPicPr>
          <p:blipFill>
            <a:blip r:embed="rId15" cstate="print">
              <a:grayscl/>
            </a:blip>
            <a:stretch>
              <a:fillRect/>
            </a:stretch>
          </p:blipFill>
          <p:spPr>
            <a:xfrm flipH="1">
              <a:off x="1055908" y="4055732"/>
              <a:ext cx="602258" cy="602258"/>
            </a:xfrm>
            <a:prstGeom prst="rect">
              <a:avLst/>
            </a:prstGeom>
            <a:effectLst>
              <a:outerShdw blurRad="190500" dist="114300" dir="5400000" algn="t" rotWithShape="0">
                <a:prstClr val="black">
                  <a:alpha val="40000"/>
                </a:prstClr>
              </a:outerShdw>
            </a:effectLst>
          </p:spPr>
        </p:pic>
        <p:pic>
          <p:nvPicPr>
            <p:cNvPr id="19" name="Picture 18" descr="My-Computer-Green.png"/>
            <p:cNvPicPr>
              <a:picLocks noChangeAspect="1"/>
            </p:cNvPicPr>
            <p:nvPr/>
          </p:nvPicPr>
          <p:blipFill>
            <a:blip r:embed="rId16" cstate="print">
              <a:grayscl/>
            </a:blip>
            <a:stretch>
              <a:fillRect/>
            </a:stretch>
          </p:blipFill>
          <p:spPr>
            <a:xfrm flipH="1">
              <a:off x="990000" y="4683425"/>
              <a:ext cx="675508" cy="675508"/>
            </a:xfrm>
            <a:prstGeom prst="rect">
              <a:avLst/>
            </a:prstGeom>
            <a:effectLst>
              <a:outerShdw blurRad="190500" dist="114300" dir="5400000" algn="t" rotWithShape="0">
                <a:prstClr val="black">
                  <a:alpha val="40000"/>
                </a:prstClr>
              </a:outerShdw>
            </a:effectLst>
          </p:spPr>
        </p:pic>
        <p:pic>
          <p:nvPicPr>
            <p:cNvPr id="28" name="Picture 27" descr="PDA.png"/>
            <p:cNvPicPr>
              <a:picLocks noChangeAspect="1"/>
            </p:cNvPicPr>
            <p:nvPr/>
          </p:nvPicPr>
          <p:blipFill>
            <a:blip r:embed="rId17" cstate="print">
              <a:grayscl/>
            </a:blip>
            <a:stretch>
              <a:fillRect/>
            </a:stretch>
          </p:blipFill>
          <p:spPr>
            <a:xfrm rot="20893530" flipH="1">
              <a:off x="1041157" y="5473693"/>
              <a:ext cx="506629" cy="506629"/>
            </a:xfrm>
            <a:prstGeom prst="rect">
              <a:avLst/>
            </a:prstGeom>
            <a:effectLst>
              <a:outerShdw blurRad="190500" dist="114300" dir="5400000" algn="t" rotWithShape="0">
                <a:prstClr val="black">
                  <a:alpha val="40000"/>
                </a:prstClr>
              </a:outerShdw>
            </a:effectLst>
          </p:spPr>
        </p:pic>
        <p:sp>
          <p:nvSpPr>
            <p:cNvPr id="155" name="TextBox 154"/>
            <p:cNvSpPr txBox="1"/>
            <p:nvPr/>
          </p:nvSpPr>
          <p:spPr>
            <a:xfrm>
              <a:off x="1363980" y="5541632"/>
              <a:ext cx="1005966" cy="307777"/>
            </a:xfrm>
            <a:prstGeom prst="rect">
              <a:avLst/>
            </a:prstGeom>
            <a:noFill/>
          </p:spPr>
          <p:txBody>
            <a:bodyPr wrap="square" rtlCol="0">
              <a:spAutoFit/>
            </a:bodyPr>
            <a:lstStyle/>
            <a:p>
              <a:pPr algn="ctr"/>
              <a:r>
                <a:rPr lang="en-US" sz="1400" b="1" dirty="0" smtClean="0">
                  <a:solidFill>
                    <a:srgbClr val="FFC000"/>
                  </a:solidFill>
                  <a:effectLst>
                    <a:outerShdw blurRad="190500" dist="38100" dir="5400000" algn="t" rotWithShape="0">
                      <a:prstClr val="black">
                        <a:alpha val="70000"/>
                      </a:prstClr>
                    </a:outerShdw>
                    <a:reflection blurRad="6350" stA="50000" endA="300" endPos="50000" dist="29997" dir="5400000" sy="-100000" algn="bl" rotWithShape="0"/>
                  </a:effectLst>
                  <a:latin typeface="Segoe" pitchFamily="34" charset="0"/>
                </a:rPr>
                <a:t>PDA</a:t>
              </a:r>
            </a:p>
          </p:txBody>
        </p:sp>
        <p:sp>
          <p:nvSpPr>
            <p:cNvPr id="158" name="TextBox 157"/>
            <p:cNvSpPr txBox="1"/>
            <p:nvPr/>
          </p:nvSpPr>
          <p:spPr>
            <a:xfrm>
              <a:off x="1491174" y="4040492"/>
              <a:ext cx="1351086" cy="738664"/>
            </a:xfrm>
            <a:prstGeom prst="rect">
              <a:avLst/>
            </a:prstGeom>
            <a:noFill/>
          </p:spPr>
          <p:txBody>
            <a:bodyPr wrap="square" rtlCol="0">
              <a:spAutoFit/>
            </a:bodyPr>
            <a:lstStyle/>
            <a:p>
              <a:pPr algn="ctr"/>
              <a:r>
                <a:rPr lang="en-US" sz="1400" b="1" dirty="0" smtClean="0">
                  <a:solidFill>
                    <a:srgbClr val="FFC000"/>
                  </a:solidFill>
                  <a:effectLst>
                    <a:outerShdw blurRad="190500" dist="38100" dir="5400000" algn="t" rotWithShape="0">
                      <a:prstClr val="black">
                        <a:alpha val="70000"/>
                      </a:prstClr>
                    </a:outerShdw>
                    <a:reflection blurRad="6350" stA="50000" endA="300" endPos="50000" dist="29997" dir="5400000" sy="-100000" algn="bl" rotWithShape="0"/>
                  </a:effectLst>
                  <a:latin typeface="Segoe" pitchFamily="34" charset="0"/>
                </a:rPr>
                <a:t>Windows Vista/ Windows XP</a:t>
              </a:r>
            </a:p>
          </p:txBody>
        </p:sp>
        <p:sp>
          <p:nvSpPr>
            <p:cNvPr id="161" name="TextBox 160"/>
            <p:cNvSpPr txBox="1"/>
            <p:nvPr/>
          </p:nvSpPr>
          <p:spPr>
            <a:xfrm>
              <a:off x="1539240" y="4916792"/>
              <a:ext cx="1111593" cy="523220"/>
            </a:xfrm>
            <a:prstGeom prst="rect">
              <a:avLst/>
            </a:prstGeom>
            <a:noFill/>
          </p:spPr>
          <p:txBody>
            <a:bodyPr wrap="square" rtlCol="0">
              <a:spAutoFit/>
            </a:bodyPr>
            <a:lstStyle/>
            <a:p>
              <a:pPr algn="ctr"/>
              <a:r>
                <a:rPr lang="en-US" sz="1400" b="1" dirty="0" smtClean="0">
                  <a:solidFill>
                    <a:srgbClr val="FFC000"/>
                  </a:solidFill>
                  <a:effectLst>
                    <a:outerShdw blurRad="190500" dist="38100" dir="5400000" algn="t" rotWithShape="0">
                      <a:prstClr val="black">
                        <a:alpha val="70000"/>
                      </a:prstClr>
                    </a:outerShdw>
                    <a:reflection blurRad="6350" stA="50000" endA="300" endPos="50000" dist="29997" dir="5400000" sy="-100000" algn="bl" rotWithShape="0"/>
                  </a:effectLst>
                  <a:latin typeface="Segoe" pitchFamily="34" charset="0"/>
                </a:rPr>
                <a:t>Non-Windows</a:t>
              </a:r>
            </a:p>
          </p:txBody>
        </p:sp>
        <p:sp>
          <p:nvSpPr>
            <p:cNvPr id="170" name="TextBox 169"/>
            <p:cNvSpPr txBox="1"/>
            <p:nvPr/>
          </p:nvSpPr>
          <p:spPr>
            <a:xfrm rot="16200000">
              <a:off x="-116950" y="4920772"/>
              <a:ext cx="1151277" cy="307777"/>
            </a:xfrm>
            <a:prstGeom prst="rect">
              <a:avLst/>
            </a:prstGeom>
            <a:noFill/>
            <a:effectLst>
              <a:outerShdw blurRad="50800" dist="38100" dir="5400000" algn="t" rotWithShape="0">
                <a:prstClr val="black">
                  <a:alpha val="46000"/>
                </a:prstClr>
              </a:outerShdw>
            </a:effectLst>
          </p:spPr>
          <p:txBody>
            <a:bodyPr wrap="none" rtlCol="0">
              <a:spAutoFit/>
            </a:bodyPr>
            <a:lstStyle/>
            <a:p>
              <a:r>
                <a:rPr lang="en-US" sz="1400" smtClean="0">
                  <a:gradFill>
                    <a:gsLst>
                      <a:gs pos="0">
                        <a:schemeClr val="bg1"/>
                      </a:gs>
                      <a:gs pos="70000">
                        <a:schemeClr val="bg1">
                          <a:lumMod val="85000"/>
                        </a:schemeClr>
                      </a:gs>
                    </a:gsLst>
                    <a:lin ang="5400000" scaled="0"/>
                  </a:gradFill>
                  <a:latin typeface="Segoe" pitchFamily="34" charset="0"/>
                </a:rPr>
                <a:t>Unmanaged</a:t>
              </a:r>
            </a:p>
          </p:txBody>
        </p:sp>
      </p:grpSp>
      <p:sp>
        <p:nvSpPr>
          <p:cNvPr id="9" name="Rectangle 8"/>
          <p:cNvSpPr/>
          <p:nvPr/>
        </p:nvSpPr>
        <p:spPr>
          <a:xfrm>
            <a:off x="2624668" y="198783"/>
            <a:ext cx="3899914" cy="338554"/>
          </a:xfrm>
          <a:prstGeom prst="rect">
            <a:avLst/>
          </a:prstGeom>
          <a:noFill/>
        </p:spPr>
        <p:txBody>
          <a:bodyPr wrap="square" rtlCol="0">
            <a:spAutoFit/>
          </a:bodyPr>
          <a:lstStyle/>
          <a:p>
            <a:pPr algn="ctr"/>
            <a:r>
              <a:rPr lang="en-US" sz="1600" dirty="0" smtClean="0">
                <a:solidFill>
                  <a:schemeClr val="bg1"/>
                </a:solidFill>
                <a:effectLst>
                  <a:outerShdw blurRad="88900" dist="38100" dir="5400000" algn="t" rotWithShape="0">
                    <a:prstClr val="black">
                      <a:alpha val="49000"/>
                    </a:prstClr>
                  </a:outerShdw>
                </a:effectLst>
                <a:latin typeface="Segoe" pitchFamily="34" charset="0"/>
              </a:rPr>
              <a:t>UAG and </a:t>
            </a:r>
            <a:r>
              <a:rPr lang="en-US" sz="1600" dirty="0" err="1" smtClean="0">
                <a:solidFill>
                  <a:schemeClr val="bg1"/>
                </a:solidFill>
                <a:effectLst>
                  <a:outerShdw blurRad="88900" dist="38100" dir="5400000" algn="t" rotWithShape="0">
                    <a:prstClr val="black">
                      <a:alpha val="49000"/>
                    </a:prstClr>
                  </a:outerShdw>
                </a:effectLst>
                <a:latin typeface="Segoe" pitchFamily="34" charset="0"/>
              </a:rPr>
              <a:t>DirectAccess</a:t>
            </a:r>
            <a:r>
              <a:rPr lang="en-US" sz="1600" dirty="0" smtClean="0">
                <a:solidFill>
                  <a:schemeClr val="bg1"/>
                </a:solidFill>
                <a:effectLst>
                  <a:outerShdw blurRad="88900" dist="38100" dir="5400000" algn="t" rotWithShape="0">
                    <a:prstClr val="black">
                      <a:alpha val="49000"/>
                    </a:prstClr>
                  </a:outerShdw>
                </a:effectLst>
                <a:latin typeface="Segoe" pitchFamily="34" charset="0"/>
              </a:rPr>
              <a:t> better together: </a:t>
            </a:r>
          </a:p>
        </p:txBody>
      </p:sp>
      <p:sp>
        <p:nvSpPr>
          <p:cNvPr id="141" name="Rectangle 140"/>
          <p:cNvSpPr/>
          <p:nvPr/>
        </p:nvSpPr>
        <p:spPr>
          <a:xfrm>
            <a:off x="2661579" y="833921"/>
            <a:ext cx="3837448" cy="261610"/>
          </a:xfrm>
          <a:prstGeom prst="rect">
            <a:avLst/>
          </a:prstGeom>
          <a:effectLst>
            <a:outerShdw blurRad="25400" dist="12700" dir="5400000" algn="t" rotWithShape="0">
              <a:prstClr val="black">
                <a:alpha val="52000"/>
              </a:prstClr>
            </a:outerShdw>
          </a:effectLst>
        </p:spPr>
        <p:txBody>
          <a:bodyPr wrap="square">
            <a:spAutoFit/>
          </a:bodyPr>
          <a:lstStyle/>
          <a:p>
            <a:pPr marL="182880" indent="-182880" algn="ctr">
              <a:spcBef>
                <a:spcPts val="600"/>
              </a:spcBef>
              <a:buClr>
                <a:schemeClr val="accent3">
                  <a:lumMod val="60000"/>
                  <a:lumOff val="40000"/>
                </a:schemeClr>
              </a:buClr>
            </a:pPr>
            <a:r>
              <a:rPr lang="en-US" sz="1100" b="1" spc="-20" dirty="0" smtClean="0">
                <a:solidFill>
                  <a:schemeClr val="bg1"/>
                </a:solidFill>
                <a:latin typeface="Segoe" pitchFamily="34" charset="0"/>
              </a:rPr>
              <a:t>Access for down level and non Windows clients</a:t>
            </a:r>
          </a:p>
        </p:txBody>
      </p:sp>
      <p:sp>
        <p:nvSpPr>
          <p:cNvPr id="142" name="Rectangle 141"/>
          <p:cNvSpPr/>
          <p:nvPr/>
        </p:nvSpPr>
        <p:spPr>
          <a:xfrm>
            <a:off x="2651279" y="1095282"/>
            <a:ext cx="3876520" cy="261610"/>
          </a:xfrm>
          <a:prstGeom prst="rect">
            <a:avLst/>
          </a:prstGeom>
          <a:effectLst>
            <a:outerShdw blurRad="25400" dist="12700" dir="5400000" algn="t" rotWithShape="0">
              <a:prstClr val="black">
                <a:alpha val="52000"/>
              </a:prstClr>
            </a:outerShdw>
          </a:effectLst>
        </p:spPr>
        <p:txBody>
          <a:bodyPr wrap="square">
            <a:spAutoFit/>
          </a:bodyPr>
          <a:lstStyle/>
          <a:p>
            <a:pPr marL="182880" indent="-182880" algn="ctr">
              <a:spcBef>
                <a:spcPts val="600"/>
              </a:spcBef>
              <a:buClr>
                <a:schemeClr val="accent3">
                  <a:lumMod val="60000"/>
                  <a:lumOff val="40000"/>
                </a:schemeClr>
              </a:buClr>
            </a:pPr>
            <a:r>
              <a:rPr lang="en-US" sz="1100" b="1" spc="-20" dirty="0" smtClean="0">
                <a:solidFill>
                  <a:schemeClr val="bg1"/>
                </a:solidFill>
                <a:latin typeface="Segoe" pitchFamily="34" charset="0"/>
              </a:rPr>
              <a:t>Enhances scalability and management</a:t>
            </a:r>
          </a:p>
        </p:txBody>
      </p:sp>
      <p:sp>
        <p:nvSpPr>
          <p:cNvPr id="143" name="Rectangle 142"/>
          <p:cNvSpPr/>
          <p:nvPr/>
        </p:nvSpPr>
        <p:spPr>
          <a:xfrm>
            <a:off x="2662044" y="1345374"/>
            <a:ext cx="3866030" cy="261610"/>
          </a:xfrm>
          <a:prstGeom prst="rect">
            <a:avLst/>
          </a:prstGeom>
          <a:effectLst>
            <a:outerShdw blurRad="25400" dist="12700" dir="5400000" algn="t" rotWithShape="0">
              <a:prstClr val="black">
                <a:alpha val="52000"/>
              </a:prstClr>
            </a:outerShdw>
          </a:effectLst>
        </p:spPr>
        <p:txBody>
          <a:bodyPr wrap="square">
            <a:spAutoFit/>
          </a:bodyPr>
          <a:lstStyle/>
          <a:p>
            <a:pPr marL="182880" indent="-182880" algn="ctr">
              <a:spcBef>
                <a:spcPts val="600"/>
              </a:spcBef>
              <a:buClr>
                <a:schemeClr val="accent3">
                  <a:lumMod val="60000"/>
                  <a:lumOff val="40000"/>
                </a:schemeClr>
              </a:buClr>
            </a:pPr>
            <a:r>
              <a:rPr lang="en-US" sz="1100" b="1" spc="-20" dirty="0" smtClean="0">
                <a:solidFill>
                  <a:schemeClr val="bg1"/>
                </a:solidFill>
                <a:latin typeface="Segoe" pitchFamily="34" charset="0"/>
              </a:rPr>
              <a:t>Simplifies deployment and administration</a:t>
            </a:r>
          </a:p>
        </p:txBody>
      </p:sp>
      <p:sp>
        <p:nvSpPr>
          <p:cNvPr id="144" name="Rectangle 143"/>
          <p:cNvSpPr/>
          <p:nvPr/>
        </p:nvSpPr>
        <p:spPr>
          <a:xfrm>
            <a:off x="2662321" y="1583829"/>
            <a:ext cx="3865760" cy="261610"/>
          </a:xfrm>
          <a:prstGeom prst="rect">
            <a:avLst/>
          </a:prstGeom>
          <a:effectLst>
            <a:outerShdw blurRad="25400" dist="12700" dir="5400000" algn="t" rotWithShape="0">
              <a:prstClr val="black">
                <a:alpha val="52000"/>
              </a:prstClr>
            </a:outerShdw>
          </a:effectLst>
        </p:spPr>
        <p:txBody>
          <a:bodyPr wrap="square">
            <a:spAutoFit/>
          </a:bodyPr>
          <a:lstStyle/>
          <a:p>
            <a:pPr marL="182880" indent="-182880" algn="ctr">
              <a:spcBef>
                <a:spcPts val="600"/>
              </a:spcBef>
              <a:buClr>
                <a:schemeClr val="accent3">
                  <a:lumMod val="60000"/>
                  <a:lumOff val="40000"/>
                </a:schemeClr>
              </a:buClr>
            </a:pPr>
            <a:r>
              <a:rPr lang="en-US" sz="1100" b="1" spc="-20" dirty="0" smtClean="0">
                <a:solidFill>
                  <a:schemeClr val="bg1"/>
                </a:solidFill>
                <a:latin typeface="Segoe" pitchFamily="34" charset="0"/>
              </a:rPr>
              <a:t>Hardened Edge Solution</a:t>
            </a:r>
          </a:p>
        </p:txBody>
      </p:sp>
      <p:sp>
        <p:nvSpPr>
          <p:cNvPr id="93" name="Title 1"/>
          <p:cNvSpPr>
            <a:spLocks noGrp="1"/>
          </p:cNvSpPr>
          <p:nvPr>
            <p:ph type="title"/>
          </p:nvPr>
        </p:nvSpPr>
        <p:spPr>
          <a:xfrm>
            <a:off x="381000" y="0"/>
            <a:ext cx="8382000" cy="609398"/>
          </a:xfrm>
        </p:spPr>
        <p:txBody>
          <a:bodyPr/>
          <a:lstStyle/>
          <a:p>
            <a:pPr marR="0" rtl="0"/>
            <a:r>
              <a:rPr lang="en-US" sz="4400" baseline="0" dirty="0" smtClean="0">
                <a:latin typeface="Calibri"/>
              </a:rPr>
              <a:t>UAG and </a:t>
            </a:r>
            <a:r>
              <a:rPr lang="en-US" sz="4400" baseline="0" dirty="0" err="1" smtClean="0">
                <a:latin typeface="Calibri"/>
              </a:rPr>
              <a:t>DirectAccess</a:t>
            </a:r>
            <a:r>
              <a:rPr lang="en-US" sz="4400" dirty="0" smtClean="0">
                <a:latin typeface="Calibri"/>
              </a:rPr>
              <a:t> – Better Together</a:t>
            </a:r>
            <a:endParaRPr lang="en-US" sz="4400" baseline="0" dirty="0" smtClean="0">
              <a:latin typeface="Calibri"/>
            </a:endParaRPr>
          </a:p>
        </p:txBody>
      </p:sp>
      <p:sp>
        <p:nvSpPr>
          <p:cNvPr id="94" name="Text Placeholder 2"/>
          <p:cNvSpPr>
            <a:spLocks noGrp="1"/>
          </p:cNvSpPr>
          <p:nvPr>
            <p:ph type="body" idx="4294967295"/>
          </p:nvPr>
        </p:nvSpPr>
        <p:spPr>
          <a:xfrm>
            <a:off x="2626424" y="617517"/>
            <a:ext cx="5840681" cy="1436916"/>
          </a:xfrm>
          <a:prstGeom prst="rect">
            <a:avLst/>
          </a:prstGeom>
        </p:spPr>
        <p:txBody>
          <a:bodyPr/>
          <a:lstStyle/>
          <a:p>
            <a:r>
              <a:rPr lang="en-AU" sz="1600" b="1" dirty="0"/>
              <a:t>Extends access to line of business servers with IPv4 support</a:t>
            </a:r>
          </a:p>
          <a:p>
            <a:r>
              <a:rPr lang="en-AU" sz="1600" b="1" dirty="0"/>
              <a:t>Access for down level and non Windows clients</a:t>
            </a:r>
          </a:p>
          <a:p>
            <a:r>
              <a:rPr lang="en-US" sz="1600" b="1" dirty="0"/>
              <a:t>Enhances scalability and management</a:t>
            </a:r>
          </a:p>
          <a:p>
            <a:r>
              <a:rPr lang="en-US" sz="1600" b="1" dirty="0"/>
              <a:t>Simplifies deployment and administration</a:t>
            </a:r>
          </a:p>
          <a:p>
            <a:r>
              <a:rPr lang="en-US" sz="1600" b="1" dirty="0"/>
              <a:t>Hardened Edge Solution</a:t>
            </a:r>
          </a:p>
          <a:p>
            <a:endParaRPr lang="en-US" dirty="0" smtClean="0"/>
          </a:p>
        </p:txBody>
      </p:sp>
      <p:sp>
        <p:nvSpPr>
          <p:cNvPr id="95" name="TextBox 94"/>
          <p:cNvSpPr txBox="1"/>
          <p:nvPr/>
        </p:nvSpPr>
        <p:spPr>
          <a:xfrm>
            <a:off x="243839" y="5322808"/>
            <a:ext cx="811481" cy="923330"/>
          </a:xfrm>
          <a:prstGeom prst="rect">
            <a:avLst/>
          </a:prstGeom>
          <a:noFill/>
          <a:effectLst>
            <a:outerShdw blurRad="38100" dist="25400" dir="5400000" algn="t" rotWithShape="0">
              <a:prstClr val="black">
                <a:alpha val="23000"/>
              </a:prstClr>
            </a:outerShdw>
          </a:effectLst>
        </p:spPr>
        <p:txBody>
          <a:bodyPr wrap="square" rtlCol="0">
            <a:spAutoFit/>
          </a:bodyPr>
          <a:lstStyle/>
          <a:p>
            <a:pPr algn="ctr"/>
            <a:r>
              <a:rPr lang="en-US" b="1" dirty="0" smtClean="0">
                <a:solidFill>
                  <a:srgbClr val="00B0F0"/>
                </a:solidFill>
                <a:effectLst/>
                <a:latin typeface="Segoe" pitchFamily="34" charset="0"/>
              </a:rPr>
              <a:t>IPv6</a:t>
            </a:r>
          </a:p>
          <a:p>
            <a:pPr algn="ctr"/>
            <a:r>
              <a:rPr lang="en-US" b="1" dirty="0" smtClean="0">
                <a:solidFill>
                  <a:srgbClr val="00B0F0"/>
                </a:solidFill>
                <a:latin typeface="Segoe" pitchFamily="34" charset="0"/>
              </a:rPr>
              <a:t>or</a:t>
            </a:r>
          </a:p>
          <a:p>
            <a:pPr algn="ctr"/>
            <a:r>
              <a:rPr lang="en-US" b="1" dirty="0" smtClean="0">
                <a:solidFill>
                  <a:srgbClr val="00B0F0"/>
                </a:solidFill>
                <a:effectLst/>
                <a:latin typeface="Segoe" pitchFamily="34" charset="0"/>
              </a:rPr>
              <a:t>IPv4</a:t>
            </a:r>
          </a:p>
        </p:txBody>
      </p:sp>
      <p:sp>
        <p:nvSpPr>
          <p:cNvPr id="96" name="TextBox 95"/>
          <p:cNvSpPr txBox="1"/>
          <p:nvPr/>
        </p:nvSpPr>
        <p:spPr>
          <a:xfrm>
            <a:off x="8237219" y="5730361"/>
            <a:ext cx="811481" cy="369332"/>
          </a:xfrm>
          <a:prstGeom prst="rect">
            <a:avLst/>
          </a:prstGeom>
          <a:noFill/>
          <a:effectLst>
            <a:outerShdw blurRad="38100" dist="25400" dir="5400000" algn="t" rotWithShape="0">
              <a:prstClr val="black">
                <a:alpha val="23000"/>
              </a:prstClr>
            </a:outerShdw>
          </a:effectLst>
        </p:spPr>
        <p:txBody>
          <a:bodyPr wrap="square" rtlCol="0">
            <a:spAutoFit/>
          </a:bodyPr>
          <a:lstStyle/>
          <a:p>
            <a:pPr algn="ctr"/>
            <a:r>
              <a:rPr lang="en-US" b="1" dirty="0" smtClean="0">
                <a:solidFill>
                  <a:srgbClr val="00B0F0"/>
                </a:solidFill>
                <a:effectLst/>
                <a:latin typeface="Segoe" pitchFamily="34" charset="0"/>
              </a:rPr>
              <a:t>IPv4</a:t>
            </a:r>
          </a:p>
        </p:txBody>
      </p:sp>
    </p:spTree>
    <p:extLst>
      <p:ext uri="{BB962C8B-B14F-4D97-AF65-F5344CB8AC3E}">
        <p14:creationId xmlns:p14="http://schemas.microsoft.com/office/powerpoint/2007/7/12/main" xmlns="" val="401889797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375856" y="1571625"/>
            <a:ext cx="4191000" cy="1594615"/>
          </a:xfrm>
          <a:prstGeom prst="roundRect">
            <a:avLst/>
          </a:prstGeom>
          <a:gradFill flip="none" rotWithShape="1">
            <a:gsLst>
              <a:gs pos="0">
                <a:srgbClr val="E46D38"/>
              </a:gs>
              <a:gs pos="50000">
                <a:srgbClr val="F2C964"/>
              </a:gs>
              <a:gs pos="100000">
                <a:schemeClr val="tx1"/>
              </a:gs>
            </a:gsLst>
            <a:lin ang="0" scaled="1"/>
            <a:tileRect/>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defRPr/>
            </a:pPr>
            <a:endParaRPr lang="en-US"/>
          </a:p>
        </p:txBody>
      </p:sp>
      <p:sp>
        <p:nvSpPr>
          <p:cNvPr id="18" name="Title 17"/>
          <p:cNvSpPr>
            <a:spLocks noGrp="1"/>
          </p:cNvSpPr>
          <p:nvPr>
            <p:ph type="title"/>
          </p:nvPr>
        </p:nvSpPr>
        <p:spPr/>
        <p:txBody>
          <a:bodyPr/>
          <a:lstStyle/>
          <a:p>
            <a:pPr lvl="0"/>
            <a:r>
              <a:rPr lang="en-US" dirty="0" smtClean="0"/>
              <a:t>Building “End to End Trust”</a:t>
            </a:r>
            <a:endParaRPr lang="en-US" dirty="0"/>
          </a:p>
        </p:txBody>
      </p:sp>
      <p:sp>
        <p:nvSpPr>
          <p:cNvPr id="11" name="Content Placeholder 18"/>
          <p:cNvSpPr txBox="1">
            <a:spLocks/>
          </p:cNvSpPr>
          <p:nvPr/>
        </p:nvSpPr>
        <p:spPr bwMode="auto">
          <a:xfrm>
            <a:off x="381000" y="1666625"/>
            <a:ext cx="4115399" cy="136652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marL="228600" marR="0" lvl="1" indent="-228600" defTabSz="-13873163" eaLnBrk="0" latinLnBrk="0" hangingPunct="0">
              <a:lnSpc>
                <a:spcPct val="80000"/>
              </a:lnSpc>
              <a:spcBef>
                <a:spcPct val="30000"/>
              </a:spcBef>
              <a:buClr>
                <a:schemeClr val="tx2"/>
              </a:buClr>
              <a:buSzPct val="95000"/>
              <a:buBlip>
                <a:blip r:embed="rId3"/>
              </a:buBlip>
              <a:tabLst/>
              <a:defRPr/>
            </a:pPr>
            <a:r>
              <a:rPr lang="en-US" smtClean="0">
                <a:solidFill>
                  <a:schemeClr val="bg1"/>
                </a:solidFill>
                <a:latin typeface="Segoe" pitchFamily="34" charset="0"/>
                <a:cs typeface="+mn-cs"/>
              </a:rPr>
              <a:t>(Optional) Two factor Authentication</a:t>
            </a:r>
          </a:p>
          <a:p>
            <a:pPr marL="228600" marR="0" lvl="1" indent="-228600" defTabSz="-13873163" eaLnBrk="0" latinLnBrk="0" hangingPunct="0">
              <a:lnSpc>
                <a:spcPct val="80000"/>
              </a:lnSpc>
              <a:spcBef>
                <a:spcPct val="30000"/>
              </a:spcBef>
              <a:buClr>
                <a:schemeClr val="tx2"/>
              </a:buClr>
              <a:buSzPct val="95000"/>
              <a:buBlip>
                <a:blip r:embed="rId3"/>
              </a:buBlip>
              <a:tabLst/>
              <a:defRPr/>
            </a:pPr>
            <a:r>
              <a:rPr lang="en-US" smtClean="0">
                <a:solidFill>
                  <a:schemeClr val="bg1"/>
                </a:solidFill>
                <a:latin typeface="Segoe" pitchFamily="34" charset="0"/>
              </a:rPr>
              <a:t>Domain Controller authenticated logon</a:t>
            </a:r>
          </a:p>
          <a:p>
            <a:pPr marL="228600" marR="0" lvl="1" indent="-228600" defTabSz="-13873163" eaLnBrk="0" latinLnBrk="0" hangingPunct="0">
              <a:lnSpc>
                <a:spcPct val="80000"/>
              </a:lnSpc>
              <a:spcBef>
                <a:spcPct val="30000"/>
              </a:spcBef>
              <a:buClr>
                <a:schemeClr val="tx2"/>
              </a:buClr>
              <a:buSzPct val="95000"/>
              <a:buBlip>
                <a:blip r:embed="rId3"/>
              </a:buBlip>
              <a:tabLst/>
              <a:defRPr/>
            </a:pPr>
            <a:r>
              <a:rPr lang="en-US" smtClean="0">
                <a:solidFill>
                  <a:schemeClr val="bg1"/>
                </a:solidFill>
                <a:latin typeface="Segoe" pitchFamily="34" charset="0"/>
                <a:cs typeface="+mn-cs"/>
              </a:rPr>
              <a:t>Cached credentials are only used if machine is offline</a:t>
            </a:r>
          </a:p>
        </p:txBody>
      </p:sp>
      <p:sp>
        <p:nvSpPr>
          <p:cNvPr id="20" name="Rectangle 19"/>
          <p:cNvSpPr/>
          <p:nvPr/>
        </p:nvSpPr>
        <p:spPr>
          <a:xfrm>
            <a:off x="400400" y="1066800"/>
            <a:ext cx="4141912" cy="523220"/>
          </a:xfrm>
          <a:prstGeom prst="rect">
            <a:avLst/>
          </a:prstGeom>
          <a:noFill/>
        </p:spPr>
        <p:txBody>
          <a:bodyPr wrap="square" lIns="91440" tIns="45720" rIns="91440" bIns="45720">
            <a:spAutoFit/>
          </a:bodyPr>
          <a:lstStyle/>
          <a:p>
            <a:pPr marL="0" marR="0" lvl="0" indent="0" algn="ctr" defTabSz="914400" eaLnBrk="1" latinLnBrk="0" hangingPunct="1">
              <a:lnSpc>
                <a:spcPct val="100000"/>
              </a:lnSpc>
              <a:buClrTx/>
              <a:buSzTx/>
              <a:buFontTx/>
              <a:buNone/>
              <a:tabLst/>
              <a:defRPr/>
            </a:pPr>
            <a:r>
              <a:rPr lang="en-US" sz="28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Identity + Authentication</a:t>
            </a:r>
          </a:p>
        </p:txBody>
      </p:sp>
      <p:sp>
        <p:nvSpPr>
          <p:cNvPr id="22" name="Rectangle 21"/>
          <p:cNvSpPr/>
          <p:nvPr/>
        </p:nvSpPr>
        <p:spPr>
          <a:xfrm>
            <a:off x="400400" y="3305175"/>
            <a:ext cx="4141912" cy="523220"/>
          </a:xfrm>
          <a:prstGeom prst="rect">
            <a:avLst/>
          </a:prstGeom>
          <a:noFill/>
        </p:spPr>
        <p:txBody>
          <a:bodyPr wrap="square" lIns="91440" tIns="45720" rIns="91440" bIns="45720">
            <a:spAutoFit/>
          </a:bodyPr>
          <a:lstStyle/>
          <a:p>
            <a:pPr algn="ctr">
              <a:defRPr/>
            </a:pPr>
            <a:r>
              <a:rPr lang="en-US" sz="2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Access Control</a:t>
            </a:r>
          </a:p>
        </p:txBody>
      </p:sp>
      <p:sp>
        <p:nvSpPr>
          <p:cNvPr id="26" name="Rounded Rectangle 25"/>
          <p:cNvSpPr/>
          <p:nvPr/>
        </p:nvSpPr>
        <p:spPr>
          <a:xfrm>
            <a:off x="4657904" y="1571625"/>
            <a:ext cx="4191000" cy="1604762"/>
          </a:xfrm>
          <a:prstGeom prst="roundRect">
            <a:avLst/>
          </a:prstGeom>
          <a:gradFill flip="none" rotWithShape="1">
            <a:gsLst>
              <a:gs pos="0">
                <a:srgbClr val="35A3E7"/>
              </a:gs>
              <a:gs pos="50000">
                <a:srgbClr val="A5CFFD"/>
              </a:gs>
              <a:gs pos="100000">
                <a:schemeClr val="tx1"/>
              </a:gs>
            </a:gsLst>
            <a:lin ang="0" scaled="1"/>
            <a:tileRect/>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defRPr/>
            </a:pPr>
            <a:endParaRPr lang="en-US"/>
          </a:p>
        </p:txBody>
      </p:sp>
      <p:sp>
        <p:nvSpPr>
          <p:cNvPr id="24" name="Rounded Rectangle 23"/>
          <p:cNvSpPr/>
          <p:nvPr/>
        </p:nvSpPr>
        <p:spPr>
          <a:xfrm>
            <a:off x="376253" y="3811989"/>
            <a:ext cx="4190206" cy="1733797"/>
          </a:xfrm>
          <a:prstGeom prst="roundRect">
            <a:avLst/>
          </a:prstGeom>
          <a:gradFill flip="none" rotWithShape="1">
            <a:gsLst>
              <a:gs pos="0">
                <a:srgbClr val="32EA51"/>
              </a:gs>
              <a:gs pos="50000">
                <a:srgbClr val="ADF5C5"/>
              </a:gs>
              <a:gs pos="100000">
                <a:schemeClr val="tx1"/>
              </a:gs>
            </a:gsLst>
            <a:lin ang="0" scaled="1"/>
            <a:tileRect/>
          </a:gradFill>
          <a:ln w="12700" cap="flat" cmpd="sng" algn="ctr">
            <a:noFill/>
            <a:prstDash val="solid"/>
            <a:round/>
            <a:headEnd type="none" w="med" len="med"/>
            <a:tailEnd type="none" w="med" len="med"/>
          </a:ln>
          <a:effectLst>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defRPr/>
            </a:pPr>
            <a:endParaRPr lang="en-US"/>
          </a:p>
        </p:txBody>
      </p:sp>
      <p:sp>
        <p:nvSpPr>
          <p:cNvPr id="28" name="Rounded Rectangle 27"/>
          <p:cNvSpPr/>
          <p:nvPr/>
        </p:nvSpPr>
        <p:spPr>
          <a:xfrm>
            <a:off x="4657904" y="3811989"/>
            <a:ext cx="4191000" cy="1733797"/>
          </a:xfrm>
          <a:prstGeom prst="roundRect">
            <a:avLst/>
          </a:prstGeom>
          <a:gradFill flip="none" rotWithShape="1">
            <a:gsLst>
              <a:gs pos="0">
                <a:srgbClr val="D264BD"/>
              </a:gs>
              <a:gs pos="50000">
                <a:srgbClr val="E1A8FA"/>
              </a:gs>
              <a:gs pos="100000">
                <a:schemeClr val="tx1"/>
              </a:gs>
            </a:gsLst>
            <a:lin ang="0" scaled="1"/>
            <a:tileRect/>
          </a:gradFill>
          <a:ln w="12700" cap="flat" cmpd="sng" algn="ctr">
            <a:noFill/>
            <a:prstDash val="solid"/>
            <a:round/>
            <a:headEnd type="none" w="med" len="med"/>
            <a:tailEnd type="none" w="med" len="med"/>
          </a:ln>
          <a:effectLst>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defRPr/>
            </a:pPr>
            <a:endParaRPr lang="en-US"/>
          </a:p>
        </p:txBody>
      </p:sp>
      <p:sp>
        <p:nvSpPr>
          <p:cNvPr id="17" name="Content Placeholder 18"/>
          <p:cNvSpPr txBox="1">
            <a:spLocks/>
          </p:cNvSpPr>
          <p:nvPr/>
        </p:nvSpPr>
        <p:spPr bwMode="auto">
          <a:xfrm>
            <a:off x="381000" y="3896547"/>
            <a:ext cx="4115399" cy="153272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marL="228600" lvl="1" indent="-228600" defTabSz="-13873163" eaLnBrk="0" hangingPunct="0">
              <a:lnSpc>
                <a:spcPct val="80000"/>
              </a:lnSpc>
              <a:spcBef>
                <a:spcPct val="30000"/>
              </a:spcBef>
              <a:buClr>
                <a:schemeClr val="tx2"/>
              </a:buClr>
              <a:buSzPct val="95000"/>
              <a:buBlip>
                <a:blip r:embed="rId3"/>
              </a:buBlip>
              <a:defRPr/>
            </a:pPr>
            <a:r>
              <a:rPr lang="en-US" dirty="0" smtClean="0">
                <a:solidFill>
                  <a:schemeClr val="bg1"/>
                </a:solidFill>
                <a:latin typeface="Segoe" pitchFamily="34" charset="0"/>
              </a:rPr>
              <a:t>Identity-aware firewall (</a:t>
            </a:r>
            <a:r>
              <a:rPr lang="en-US" dirty="0" err="1" smtClean="0">
                <a:solidFill>
                  <a:schemeClr val="bg1"/>
                </a:solidFill>
                <a:latin typeface="Segoe" pitchFamily="34" charset="0"/>
              </a:rPr>
              <a:t>Auth</a:t>
            </a:r>
            <a:r>
              <a:rPr lang="en-US" dirty="0" smtClean="0">
                <a:solidFill>
                  <a:schemeClr val="bg1"/>
                </a:solidFill>
                <a:latin typeface="Segoe" pitchFamily="34" charset="0"/>
              </a:rPr>
              <a:t>-firewall)</a:t>
            </a:r>
          </a:p>
          <a:p>
            <a:pPr marL="228600" lvl="1" indent="-228600" defTabSz="-13873163" eaLnBrk="0" hangingPunct="0">
              <a:lnSpc>
                <a:spcPct val="80000"/>
              </a:lnSpc>
              <a:spcBef>
                <a:spcPct val="30000"/>
              </a:spcBef>
              <a:buClr>
                <a:schemeClr val="tx2"/>
              </a:buClr>
              <a:buSzPct val="95000"/>
              <a:buBlip>
                <a:blip r:embed="rId3"/>
              </a:buBlip>
              <a:defRPr/>
            </a:pPr>
            <a:r>
              <a:rPr lang="en-US" dirty="0" err="1" smtClean="0">
                <a:solidFill>
                  <a:schemeClr val="bg1"/>
                </a:solidFill>
                <a:latin typeface="Segoe" pitchFamily="34" charset="0"/>
              </a:rPr>
              <a:t>IPsec</a:t>
            </a:r>
            <a:r>
              <a:rPr lang="en-US" dirty="0" smtClean="0">
                <a:solidFill>
                  <a:schemeClr val="bg1"/>
                </a:solidFill>
                <a:latin typeface="Segoe" pitchFamily="34" charset="0"/>
              </a:rPr>
              <a:t> (At the network layer)</a:t>
            </a:r>
          </a:p>
          <a:p>
            <a:pPr marL="228600" lvl="1" indent="-228600" defTabSz="-13873163" eaLnBrk="0" hangingPunct="0">
              <a:lnSpc>
                <a:spcPct val="80000"/>
              </a:lnSpc>
              <a:spcBef>
                <a:spcPct val="30000"/>
              </a:spcBef>
              <a:buClr>
                <a:schemeClr val="tx2"/>
              </a:buClr>
              <a:buSzPct val="95000"/>
              <a:buBlip>
                <a:blip r:embed="rId3"/>
              </a:buBlip>
              <a:defRPr/>
            </a:pPr>
            <a:r>
              <a:rPr lang="en-US" dirty="0" smtClean="0">
                <a:solidFill>
                  <a:schemeClr val="bg1"/>
                </a:solidFill>
                <a:latin typeface="Segoe" pitchFamily="34" charset="0"/>
              </a:rPr>
              <a:t>File Share permissions</a:t>
            </a:r>
          </a:p>
          <a:p>
            <a:pPr marL="228600" lvl="1" indent="-228600" defTabSz="-13873163" eaLnBrk="0" hangingPunct="0">
              <a:lnSpc>
                <a:spcPct val="80000"/>
              </a:lnSpc>
              <a:spcBef>
                <a:spcPct val="30000"/>
              </a:spcBef>
              <a:buClr>
                <a:schemeClr val="tx2"/>
              </a:buClr>
              <a:buSzPct val="95000"/>
              <a:buBlip>
                <a:blip r:embed="rId3"/>
              </a:buBlip>
              <a:defRPr/>
            </a:pPr>
            <a:r>
              <a:rPr lang="en-US" dirty="0" smtClean="0">
                <a:solidFill>
                  <a:schemeClr val="bg1"/>
                </a:solidFill>
                <a:latin typeface="Segoe" pitchFamily="34" charset="0"/>
              </a:rPr>
              <a:t>NTFS Permissions</a:t>
            </a:r>
          </a:p>
          <a:p>
            <a:pPr marL="342919" lvl="1" indent="-342900" defTabSz="-13873163" eaLnBrk="0" hangingPunct="0">
              <a:lnSpc>
                <a:spcPct val="80000"/>
              </a:lnSpc>
              <a:spcBef>
                <a:spcPct val="30000"/>
              </a:spcBef>
              <a:buClr>
                <a:schemeClr val="tx2"/>
              </a:buClr>
              <a:buSzPct val="95000"/>
              <a:buBlip>
                <a:blip r:embed="rId3"/>
              </a:buBlip>
              <a:defRPr/>
            </a:pPr>
            <a:endParaRPr lang="en-US" dirty="0" smtClean="0">
              <a:solidFill>
                <a:schemeClr val="bg1"/>
              </a:solidFill>
              <a:latin typeface="Segoe" pitchFamily="34" charset="0"/>
            </a:endParaRPr>
          </a:p>
        </p:txBody>
      </p:sp>
      <p:sp>
        <p:nvSpPr>
          <p:cNvPr id="13" name="Content Placeholder 18"/>
          <p:cNvSpPr txBox="1">
            <a:spLocks/>
          </p:cNvSpPr>
          <p:nvPr/>
        </p:nvSpPr>
        <p:spPr bwMode="auto">
          <a:xfrm>
            <a:off x="4648201" y="3896547"/>
            <a:ext cx="4063348" cy="1061829"/>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marL="228600" marR="0" lvl="1" indent="-228600" defTabSz="-13873163" eaLnBrk="0" latinLnBrk="0" hangingPunct="0">
              <a:lnSpc>
                <a:spcPct val="80000"/>
              </a:lnSpc>
              <a:spcBef>
                <a:spcPct val="30000"/>
              </a:spcBef>
              <a:buClr>
                <a:schemeClr val="tx2"/>
              </a:buClr>
              <a:buSzPct val="95000"/>
              <a:buBlip>
                <a:blip r:embed="rId3"/>
              </a:buBlip>
              <a:tabLst/>
              <a:defRPr/>
            </a:pPr>
            <a:r>
              <a:rPr lang="en-US" smtClean="0">
                <a:solidFill>
                  <a:schemeClr val="bg1"/>
                </a:solidFill>
                <a:latin typeface="Segoe" pitchFamily="34" charset="0"/>
              </a:rPr>
              <a:t>End-to-end authentication allows remote client connections to be logged by each server</a:t>
            </a:r>
          </a:p>
          <a:p>
            <a:pPr marL="342900" marR="0" lvl="1" indent="-342900" defTabSz="-13873163" eaLnBrk="0" latinLnBrk="0" hangingPunct="0">
              <a:lnSpc>
                <a:spcPct val="80000"/>
              </a:lnSpc>
              <a:spcBef>
                <a:spcPct val="30000"/>
              </a:spcBef>
              <a:buClr>
                <a:schemeClr val="tx2"/>
              </a:buClr>
              <a:buSzPct val="95000"/>
              <a:tabLst/>
              <a:defRPr/>
            </a:pPr>
            <a:r>
              <a:rPr lang="en-US" smtClean="0">
                <a:solidFill>
                  <a:schemeClr val="bg2"/>
                </a:solidFill>
                <a:latin typeface="Segoe" pitchFamily="34" charset="0"/>
                <a:cs typeface="+mn-cs"/>
              </a:rPr>
              <a:t> </a:t>
            </a:r>
          </a:p>
        </p:txBody>
      </p:sp>
      <p:sp>
        <p:nvSpPr>
          <p:cNvPr id="21" name="Rectangle 20"/>
          <p:cNvSpPr/>
          <p:nvPr/>
        </p:nvSpPr>
        <p:spPr>
          <a:xfrm>
            <a:off x="4685911" y="1066800"/>
            <a:ext cx="4134987" cy="523220"/>
          </a:xfrm>
          <a:prstGeom prst="rect">
            <a:avLst/>
          </a:prstGeom>
          <a:noFill/>
        </p:spPr>
        <p:txBody>
          <a:bodyPr wrap="square" lIns="91440" tIns="45720" rIns="91440" bIns="45720">
            <a:spAutoFit/>
          </a:bodyPr>
          <a:lstStyle/>
          <a:p>
            <a:pPr algn="ctr">
              <a:defRPr/>
            </a:pPr>
            <a:r>
              <a:rPr lang="en-US" sz="2800" spc="-150" dirty="0" err="1"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Authorisation</a:t>
            </a:r>
            <a:r>
              <a:rPr lang="en-US" sz="2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 Policies</a:t>
            </a:r>
          </a:p>
        </p:txBody>
      </p:sp>
      <p:sp>
        <p:nvSpPr>
          <p:cNvPr id="23" name="Rectangle 22"/>
          <p:cNvSpPr/>
          <p:nvPr/>
        </p:nvSpPr>
        <p:spPr>
          <a:xfrm>
            <a:off x="4685911" y="3324225"/>
            <a:ext cx="4134987" cy="523220"/>
          </a:xfrm>
          <a:prstGeom prst="rect">
            <a:avLst/>
          </a:prstGeom>
          <a:noFill/>
        </p:spPr>
        <p:txBody>
          <a:bodyPr wrap="square" lIns="91440" tIns="45720" rIns="91440" bIns="45720">
            <a:spAutoFit/>
          </a:bodyPr>
          <a:lstStyle/>
          <a:p>
            <a:pPr algn="ctr">
              <a:defRPr/>
            </a:pPr>
            <a:r>
              <a:rPr lang="en-US" sz="28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Audit</a:t>
            </a:r>
            <a:endParaRPr lang="en-US" sz="24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p:txBody>
      </p:sp>
      <p:sp>
        <p:nvSpPr>
          <p:cNvPr id="30" name="Content Placeholder 18"/>
          <p:cNvSpPr txBox="1">
            <a:spLocks/>
          </p:cNvSpPr>
          <p:nvPr/>
        </p:nvSpPr>
        <p:spPr bwMode="auto">
          <a:xfrm>
            <a:off x="4648200" y="1676400"/>
            <a:ext cx="4130247" cy="128342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marL="228600" lvl="1" indent="-228600" defTabSz="-13873163" eaLnBrk="0" hangingPunct="0">
              <a:lnSpc>
                <a:spcPct val="80000"/>
              </a:lnSpc>
              <a:spcBef>
                <a:spcPct val="30000"/>
              </a:spcBef>
              <a:buClr>
                <a:schemeClr val="tx2"/>
              </a:buClr>
              <a:buSzPct val="95000"/>
              <a:buBlip>
                <a:blip r:embed="rId3"/>
              </a:buBlip>
              <a:defRPr/>
            </a:pPr>
            <a:r>
              <a:rPr lang="en-US" smtClean="0">
                <a:solidFill>
                  <a:schemeClr val="bg1"/>
                </a:solidFill>
                <a:latin typeface="Segoe" pitchFamily="34" charset="0"/>
              </a:rPr>
              <a:t>Define access, encryption, or authentication policies on a per server or application basis</a:t>
            </a:r>
          </a:p>
          <a:p>
            <a:pPr marL="228600" lvl="1" indent="-228600" defTabSz="-13873163" eaLnBrk="0" hangingPunct="0">
              <a:lnSpc>
                <a:spcPct val="80000"/>
              </a:lnSpc>
              <a:spcBef>
                <a:spcPct val="30000"/>
              </a:spcBef>
              <a:buClr>
                <a:schemeClr val="tx2"/>
              </a:buClr>
              <a:buSzPct val="95000"/>
              <a:buBlip>
                <a:blip r:embed="rId3"/>
              </a:buBlip>
              <a:defRPr/>
            </a:pPr>
            <a:r>
              <a:rPr lang="en-US" smtClean="0">
                <a:solidFill>
                  <a:schemeClr val="bg1"/>
                </a:solidFill>
                <a:latin typeface="Segoe" pitchFamily="34" charset="0"/>
              </a:rPr>
              <a:t>These rich policy constructs are far beyond traditional VPN</a:t>
            </a:r>
          </a:p>
        </p:txBody>
      </p:sp>
    </p:spTree>
    <p:extLst>
      <p:ext uri="{BB962C8B-B14F-4D97-AF65-F5344CB8AC3E}">
        <p14:creationId xmlns:p14="http://schemas.microsoft.com/office/powerpoint/2007/7/12/main" xmlns="" val="4140080379"/>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rtlCol="0"/>
          <a:lstStyle/>
          <a:p>
            <a:pPr defTabSz="914363" eaLnBrk="1" fontAlgn="auto" hangingPunct="1">
              <a:spcAft>
                <a:spcPts val="0"/>
              </a:spcAft>
              <a:defRPr/>
            </a:pPr>
            <a:r>
              <a:rPr/>
              <a:t>question &amp; answer</a:t>
            </a:r>
          </a:p>
        </p:txBody>
      </p:sp>
    </p:spTree>
    <p:extLst>
      <p:ext uri="{BB962C8B-B14F-4D97-AF65-F5344CB8AC3E}">
        <p14:creationId xmlns:p14="http://schemas.microsoft.com/office/powerpoint/2007/7/12/main" xmlns="" val="202474894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7" name="Title 6"/>
          <p:cNvSpPr>
            <a:spLocks noGrp="1"/>
          </p:cNvSpPr>
          <p:nvPr>
            <p:ph type="title"/>
          </p:nvPr>
        </p:nvSpPr>
        <p:spPr/>
        <p:txBody>
          <a:bodyPr/>
          <a:lstStyle/>
          <a:p>
            <a:endParaRPr lang="en-NZ"/>
          </a:p>
        </p:txBody>
      </p:sp>
      <p:sp>
        <p:nvSpPr>
          <p:cNvPr id="8" name="Content Placeholder 7"/>
          <p:cNvSpPr>
            <a:spLocks noGrp="1"/>
          </p:cNvSpPr>
          <p:nvPr>
            <p:ph idx="1"/>
          </p:nvPr>
        </p:nvSpPr>
        <p:spPr/>
        <p:txBody>
          <a:bodyPr/>
          <a:lstStyle/>
          <a:p>
            <a:endParaRPr lang="en-NZ"/>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381000" y="228600"/>
            <a:ext cx="8382000" cy="609398"/>
          </a:xfrm>
        </p:spPr>
        <p:txBody>
          <a:bodyPr/>
          <a:lstStyle/>
          <a:p>
            <a:r>
              <a:rPr lang="en-US" sz="4400" dirty="0" smtClean="0"/>
              <a:t>Session Objectives And Takeaways</a:t>
            </a:r>
            <a:endParaRPr lang="en-US" sz="4400" dirty="0"/>
          </a:p>
        </p:txBody>
      </p:sp>
      <p:sp>
        <p:nvSpPr>
          <p:cNvPr id="29698" name="Rectangle 9"/>
          <p:cNvSpPr>
            <a:spLocks noGrp="1" noChangeArrowheads="1"/>
          </p:cNvSpPr>
          <p:nvPr>
            <p:ph type="body" sz="quarter" idx="10"/>
          </p:nvPr>
        </p:nvSpPr>
        <p:spPr>
          <a:xfrm>
            <a:off x="381000" y="1219200"/>
            <a:ext cx="8382000" cy="4038029"/>
          </a:xfrm>
        </p:spPr>
        <p:txBody>
          <a:bodyPr/>
          <a:lstStyle/>
          <a:p>
            <a:r>
              <a:rPr lang="en-US" sz="2800" dirty="0" smtClean="0"/>
              <a:t>Session Objective(s)</a:t>
            </a:r>
          </a:p>
          <a:p>
            <a:pPr lvl="1"/>
            <a:r>
              <a:rPr lang="en-US" sz="2400" dirty="0" smtClean="0"/>
              <a:t>Present </a:t>
            </a:r>
            <a:r>
              <a:rPr lang="en-US" sz="2400" dirty="0" err="1" smtClean="0"/>
              <a:t>DirectAccess</a:t>
            </a:r>
            <a:endParaRPr lang="en-US" sz="2400" dirty="0" smtClean="0"/>
          </a:p>
          <a:p>
            <a:pPr lvl="1"/>
            <a:r>
              <a:rPr lang="en-US" sz="2400" dirty="0" smtClean="0"/>
              <a:t>Explain core DirectAccess technologies</a:t>
            </a:r>
          </a:p>
          <a:p>
            <a:pPr lvl="1"/>
            <a:r>
              <a:rPr lang="en-US" sz="2400" dirty="0" smtClean="0"/>
              <a:t>Review connectivity options</a:t>
            </a:r>
          </a:p>
          <a:p>
            <a:r>
              <a:rPr lang="en-US" sz="2800" dirty="0" smtClean="0"/>
              <a:t>Key Takeaways</a:t>
            </a:r>
          </a:p>
          <a:p>
            <a:pPr lvl="1"/>
            <a:r>
              <a:rPr lang="en-US" sz="2400" dirty="0" smtClean="0"/>
              <a:t>VPNs connect the user to the network, DirectAccess extends the network to the user</a:t>
            </a:r>
          </a:p>
          <a:p>
            <a:pPr lvl="1"/>
            <a:r>
              <a:rPr lang="en-US" sz="2400" dirty="0" smtClean="0"/>
              <a:t>Three core technologies: IPv6, IPsec, and NRPT</a:t>
            </a:r>
          </a:p>
          <a:p>
            <a:pPr lvl="1"/>
            <a:r>
              <a:rPr lang="en-US" sz="2400" dirty="0" smtClean="0"/>
              <a:t>Smartcards are supported but not required</a:t>
            </a:r>
          </a:p>
          <a:p>
            <a:pPr lvl="1"/>
            <a:endParaRPr lang="en-US" sz="2400" dirty="0" smtClean="0"/>
          </a:p>
        </p:txBody>
      </p:sp>
    </p:spTree>
    <p:extLst>
      <p:ext uri="{BB962C8B-B14F-4D97-AF65-F5344CB8AC3E}">
        <p14:creationId xmlns:p14="http://schemas.microsoft.com/office/powerpoint/2007/7/12/main" xmlns="" val="133236621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Rectangle 11264"/>
          <p:cNvPicPr>
            <a:picLocks noChangeArrowheads="1"/>
          </p:cNvPicPr>
          <p:nvPr/>
        </p:nvPicPr>
        <p:blipFill>
          <a:blip r:embed="rId4" cstate="screen"/>
          <a:srcRect/>
          <a:stretch>
            <a:fillRect/>
          </a:stretch>
        </p:blipFill>
        <p:spPr bwMode="auto">
          <a:xfrm>
            <a:off x="4582842" y="1326326"/>
            <a:ext cx="2194560" cy="5421312"/>
          </a:xfrm>
          <a:prstGeom prst="rect">
            <a:avLst/>
          </a:prstGeom>
          <a:noFill/>
          <a:ln w="9525">
            <a:noFill/>
            <a:miter lim="800000"/>
            <a:headEnd/>
            <a:tailEnd/>
          </a:ln>
          <a:effectLst>
            <a:softEdge rad="31750"/>
          </a:effectLst>
        </p:spPr>
      </p:pic>
      <p:pic>
        <p:nvPicPr>
          <p:cNvPr id="13315" name="Rectangle 11265"/>
          <p:cNvPicPr>
            <a:picLocks noChangeArrowheads="1"/>
          </p:cNvPicPr>
          <p:nvPr/>
        </p:nvPicPr>
        <p:blipFill>
          <a:blip r:embed="rId5" cstate="screen"/>
          <a:srcRect/>
          <a:stretch>
            <a:fillRect/>
          </a:stretch>
        </p:blipFill>
        <p:spPr bwMode="auto">
          <a:xfrm>
            <a:off x="2312359" y="1326326"/>
            <a:ext cx="2194560" cy="5421312"/>
          </a:xfrm>
          <a:prstGeom prst="rect">
            <a:avLst/>
          </a:prstGeom>
          <a:noFill/>
          <a:ln w="9525">
            <a:noFill/>
            <a:miter lim="800000"/>
            <a:headEnd/>
            <a:tailEnd/>
          </a:ln>
          <a:effectLst>
            <a:softEdge rad="31750"/>
          </a:effectLst>
        </p:spPr>
      </p:pic>
      <p:pic>
        <p:nvPicPr>
          <p:cNvPr id="13316" name="Rectangle 11266"/>
          <p:cNvPicPr>
            <a:picLocks noChangeArrowheads="1"/>
          </p:cNvPicPr>
          <p:nvPr/>
        </p:nvPicPr>
        <p:blipFill>
          <a:blip r:embed="rId6" cstate="screen"/>
          <a:srcRect/>
          <a:stretch>
            <a:fillRect/>
          </a:stretch>
        </p:blipFill>
        <p:spPr bwMode="auto">
          <a:xfrm>
            <a:off x="94596" y="1326326"/>
            <a:ext cx="2194560" cy="5421312"/>
          </a:xfrm>
          <a:prstGeom prst="rect">
            <a:avLst/>
          </a:prstGeom>
          <a:noFill/>
          <a:ln w="9525">
            <a:noFill/>
            <a:miter lim="800000"/>
            <a:headEnd/>
            <a:tailEnd/>
          </a:ln>
          <a:effectLst>
            <a:softEdge rad="31750"/>
          </a:effectLst>
        </p:spPr>
      </p:pic>
      <p:pic>
        <p:nvPicPr>
          <p:cNvPr id="13317" name="Rectangle 11267"/>
          <p:cNvPicPr>
            <a:picLocks noChangeArrowheads="1"/>
          </p:cNvPicPr>
          <p:nvPr/>
        </p:nvPicPr>
        <p:blipFill>
          <a:blip r:embed="rId7" cstate="screen"/>
          <a:srcRect/>
          <a:stretch>
            <a:fillRect/>
          </a:stretch>
        </p:blipFill>
        <p:spPr bwMode="auto">
          <a:xfrm>
            <a:off x="6826966" y="1326326"/>
            <a:ext cx="2194560" cy="5421312"/>
          </a:xfrm>
          <a:prstGeom prst="rect">
            <a:avLst/>
          </a:prstGeom>
          <a:noFill/>
          <a:ln w="9525">
            <a:noFill/>
            <a:miter lim="800000"/>
            <a:headEnd/>
            <a:tailEnd/>
          </a:ln>
          <a:effectLst>
            <a:softEdge rad="31750"/>
          </a:effectLst>
        </p:spPr>
      </p:pic>
      <p:pic>
        <p:nvPicPr>
          <p:cNvPr id="422921" name="Rectangle 422920"/>
          <p:cNvPicPr>
            <a:picLocks noChangeAspect="1" noChangeArrowheads="1"/>
          </p:cNvPicPr>
          <p:nvPr/>
        </p:nvPicPr>
        <p:blipFill>
          <a:blip r:embed="rId8" cstate="screen"/>
          <a:srcRect/>
          <a:stretch>
            <a:fillRect/>
          </a:stretch>
        </p:blipFill>
        <p:spPr bwMode="auto">
          <a:xfrm>
            <a:off x="4920503" y="6216432"/>
            <a:ext cx="1519238" cy="280987"/>
          </a:xfrm>
          <a:prstGeom prst="rect">
            <a:avLst/>
          </a:prstGeom>
          <a:noFill/>
          <a:ln w="9525">
            <a:noFill/>
            <a:miter lim="800000"/>
            <a:headEnd/>
            <a:tailEnd/>
          </a:ln>
        </p:spPr>
      </p:pic>
      <p:pic>
        <p:nvPicPr>
          <p:cNvPr id="422922" name="Rectangle 422921"/>
          <p:cNvPicPr>
            <a:picLocks noChangeArrowheads="1"/>
          </p:cNvPicPr>
          <p:nvPr/>
        </p:nvPicPr>
        <p:blipFill>
          <a:blip r:embed="rId9" cstate="screen"/>
          <a:srcRect/>
          <a:stretch>
            <a:fillRect/>
          </a:stretch>
        </p:blipFill>
        <p:spPr bwMode="auto">
          <a:xfrm>
            <a:off x="2637797" y="6214844"/>
            <a:ext cx="1635125" cy="284162"/>
          </a:xfrm>
          <a:prstGeom prst="rect">
            <a:avLst/>
          </a:prstGeom>
          <a:noFill/>
          <a:ln w="9525">
            <a:noFill/>
            <a:miter lim="800000"/>
            <a:headEnd/>
            <a:tailEnd/>
          </a:ln>
        </p:spPr>
      </p:pic>
      <p:sp>
        <p:nvSpPr>
          <p:cNvPr id="422968" name="TextBox 422967"/>
          <p:cNvSpPr txBox="1">
            <a:spLocks noChangeArrowheads="1"/>
          </p:cNvSpPr>
          <p:nvPr/>
        </p:nvSpPr>
        <p:spPr bwMode="auto">
          <a:xfrm>
            <a:off x="347326" y="1422400"/>
            <a:ext cx="1689100" cy="301597"/>
          </a:xfrm>
          <a:prstGeom prst="rect">
            <a:avLst/>
          </a:prstGeom>
          <a:noFill/>
          <a:ln w="9525">
            <a:noFill/>
            <a:miter lim="800000"/>
            <a:headEnd/>
            <a:tailEnd/>
          </a:ln>
        </p:spPr>
        <p:txBody>
          <a:bodyPr lIns="91413" tIns="45708" rIns="91413" bIns="45708">
            <a:spAutoFit/>
          </a:bodyPr>
          <a:lstStyle/>
          <a:p>
            <a:pPr algn="ctr">
              <a:lnSpc>
                <a:spcPct val="85000"/>
              </a:lnSpc>
              <a:spcBef>
                <a:spcPct val="50000"/>
              </a:spcBef>
              <a:defRPr/>
            </a:pPr>
            <a:r>
              <a:rPr lang="en-US" sz="1600" b="1" u="sng">
                <a:solidFill>
                  <a:schemeClr val="tx1">
                    <a:lumMod val="95000"/>
                  </a:schemeClr>
                </a:solidFill>
                <a:effectLst>
                  <a:outerShdw blurRad="38100" dist="38100" dir="2700000" algn="tl">
                    <a:srgbClr val="000000"/>
                  </a:outerShdw>
                </a:effectLst>
                <a:latin typeface="Segoe"/>
              </a:rPr>
              <a:t>Cost Center </a:t>
            </a:r>
            <a:endParaRPr lang="en-US" sz="1600" b="1" u="sng">
              <a:solidFill>
                <a:schemeClr val="tx1">
                  <a:lumMod val="95000"/>
                </a:schemeClr>
              </a:solidFill>
              <a:latin typeface="Segoe"/>
            </a:endParaRPr>
          </a:p>
        </p:txBody>
      </p:sp>
      <p:sp>
        <p:nvSpPr>
          <p:cNvPr id="422970" name="TextBox 422969"/>
          <p:cNvSpPr txBox="1">
            <a:spLocks noChangeArrowheads="1"/>
          </p:cNvSpPr>
          <p:nvPr/>
        </p:nvSpPr>
        <p:spPr bwMode="auto">
          <a:xfrm>
            <a:off x="2438400" y="1422400"/>
            <a:ext cx="2007559" cy="510885"/>
          </a:xfrm>
          <a:prstGeom prst="rect">
            <a:avLst/>
          </a:prstGeom>
          <a:noFill/>
          <a:ln w="9525">
            <a:noFill/>
            <a:miter lim="800000"/>
            <a:headEnd/>
            <a:tailEnd/>
          </a:ln>
        </p:spPr>
        <p:txBody>
          <a:bodyPr wrap="square" lIns="91413" tIns="45708" rIns="91413" bIns="45708">
            <a:spAutoFit/>
          </a:bodyPr>
          <a:lstStyle/>
          <a:p>
            <a:pPr algn="ctr">
              <a:lnSpc>
                <a:spcPct val="85000"/>
              </a:lnSpc>
              <a:spcBef>
                <a:spcPct val="50000"/>
              </a:spcBef>
              <a:defRPr/>
            </a:pPr>
            <a:r>
              <a:rPr lang="en-US" sz="1600" b="1" u="sng" smtClean="0">
                <a:solidFill>
                  <a:schemeClr val="tx1">
                    <a:lumMod val="95000"/>
                  </a:schemeClr>
                </a:solidFill>
                <a:effectLst>
                  <a:outerShdw blurRad="38100" dist="38100" dir="2700000" algn="tl">
                    <a:srgbClr val="000000"/>
                  </a:outerShdw>
                </a:effectLst>
                <a:latin typeface="Segoe"/>
              </a:rPr>
              <a:t>More Efficient </a:t>
            </a:r>
            <a:r>
              <a:rPr lang="en-US" sz="1600" b="1" u="sng">
                <a:solidFill>
                  <a:schemeClr val="tx1">
                    <a:lumMod val="95000"/>
                  </a:schemeClr>
                </a:solidFill>
                <a:effectLst>
                  <a:outerShdw blurRad="38100" dist="38100" dir="2700000" algn="tl">
                    <a:srgbClr val="000000"/>
                  </a:outerShdw>
                </a:effectLst>
                <a:latin typeface="Segoe"/>
              </a:rPr>
              <a:t>Cost Center</a:t>
            </a:r>
          </a:p>
        </p:txBody>
      </p:sp>
      <p:sp>
        <p:nvSpPr>
          <p:cNvPr id="422974" name="TextBox 422973"/>
          <p:cNvSpPr txBox="1">
            <a:spLocks noChangeArrowheads="1"/>
          </p:cNvSpPr>
          <p:nvPr/>
        </p:nvSpPr>
        <p:spPr bwMode="auto">
          <a:xfrm>
            <a:off x="4724400" y="1422401"/>
            <a:ext cx="1905000" cy="301597"/>
          </a:xfrm>
          <a:prstGeom prst="rect">
            <a:avLst/>
          </a:prstGeom>
          <a:noFill/>
          <a:ln w="9525">
            <a:noFill/>
            <a:miter lim="800000"/>
            <a:headEnd/>
            <a:tailEnd/>
          </a:ln>
        </p:spPr>
        <p:txBody>
          <a:bodyPr wrap="square" lIns="91413" tIns="45708" rIns="91413" bIns="45708">
            <a:spAutoFit/>
          </a:bodyPr>
          <a:lstStyle/>
          <a:p>
            <a:pPr algn="ctr">
              <a:lnSpc>
                <a:spcPct val="85000"/>
              </a:lnSpc>
              <a:spcBef>
                <a:spcPct val="50000"/>
              </a:spcBef>
              <a:defRPr/>
            </a:pPr>
            <a:r>
              <a:rPr lang="en-US" sz="1600" b="1" u="sng">
                <a:solidFill>
                  <a:schemeClr val="tx1">
                    <a:lumMod val="95000"/>
                  </a:schemeClr>
                </a:solidFill>
                <a:effectLst>
                  <a:outerShdw blurRad="38100" dist="38100" dir="2700000" algn="tl">
                    <a:srgbClr val="000000"/>
                  </a:outerShdw>
                </a:effectLst>
                <a:latin typeface="Segoe"/>
              </a:rPr>
              <a:t>Business Enabler</a:t>
            </a:r>
          </a:p>
        </p:txBody>
      </p:sp>
      <p:sp>
        <p:nvSpPr>
          <p:cNvPr id="422975" name="TextBox 422974"/>
          <p:cNvSpPr txBox="1">
            <a:spLocks noChangeArrowheads="1"/>
          </p:cNvSpPr>
          <p:nvPr/>
        </p:nvSpPr>
        <p:spPr bwMode="auto">
          <a:xfrm>
            <a:off x="7092396" y="1422400"/>
            <a:ext cx="1663700" cy="301597"/>
          </a:xfrm>
          <a:prstGeom prst="rect">
            <a:avLst/>
          </a:prstGeom>
          <a:noFill/>
          <a:ln w="9525">
            <a:noFill/>
            <a:miter lim="800000"/>
            <a:headEnd/>
            <a:tailEnd/>
          </a:ln>
        </p:spPr>
        <p:txBody>
          <a:bodyPr lIns="91413" tIns="45708" rIns="91413" bIns="45708">
            <a:spAutoFit/>
          </a:bodyPr>
          <a:lstStyle/>
          <a:p>
            <a:pPr algn="ctr">
              <a:lnSpc>
                <a:spcPct val="85000"/>
              </a:lnSpc>
              <a:spcBef>
                <a:spcPct val="50000"/>
              </a:spcBef>
              <a:defRPr/>
            </a:pPr>
            <a:r>
              <a:rPr lang="en-US" sz="1600" b="1" u="sng">
                <a:solidFill>
                  <a:schemeClr val="tx1">
                    <a:lumMod val="95000"/>
                  </a:schemeClr>
                </a:solidFill>
                <a:effectLst>
                  <a:outerShdw blurRad="38100" dist="38100" dir="2700000" algn="tl">
                    <a:srgbClr val="000000"/>
                  </a:outerShdw>
                </a:effectLst>
                <a:latin typeface="Segoe"/>
              </a:rPr>
              <a:t>Strategic Asset</a:t>
            </a:r>
          </a:p>
        </p:txBody>
      </p:sp>
      <p:pic>
        <p:nvPicPr>
          <p:cNvPr id="625684" name="Picture 20" descr="hands over face"/>
          <p:cNvPicPr>
            <a:picLocks noChangeAspect="1" noChangeArrowheads="1"/>
          </p:cNvPicPr>
          <p:nvPr/>
        </p:nvPicPr>
        <p:blipFill>
          <a:blip r:embed="rId10" cstate="screen"/>
          <a:srcRect/>
          <a:stretch>
            <a:fillRect/>
          </a:stretch>
        </p:blipFill>
        <p:spPr bwMode="auto">
          <a:xfrm>
            <a:off x="76200" y="4479925"/>
            <a:ext cx="2165350" cy="2225675"/>
          </a:xfrm>
          <a:prstGeom prst="rect">
            <a:avLst/>
          </a:prstGeom>
          <a:noFill/>
          <a:ln w="9525">
            <a:noFill/>
            <a:miter lim="800000"/>
            <a:headEnd/>
            <a:tailEnd/>
          </a:ln>
        </p:spPr>
      </p:pic>
      <p:pic>
        <p:nvPicPr>
          <p:cNvPr id="625686" name="Picture 22" descr="MSB small business Nana woman smiling executive laptop smiling"/>
          <p:cNvPicPr>
            <a:picLocks noChangeAspect="1" noChangeArrowheads="1"/>
          </p:cNvPicPr>
          <p:nvPr/>
        </p:nvPicPr>
        <p:blipFill>
          <a:blip r:embed="rId11" cstate="screen"/>
          <a:srcRect/>
          <a:stretch>
            <a:fillRect/>
          </a:stretch>
        </p:blipFill>
        <p:spPr bwMode="auto">
          <a:xfrm>
            <a:off x="7010400" y="4706937"/>
            <a:ext cx="1924050" cy="1960563"/>
          </a:xfrm>
          <a:prstGeom prst="rect">
            <a:avLst/>
          </a:prstGeom>
          <a:noFill/>
          <a:ln w="9525">
            <a:noFill/>
            <a:miter lim="800000"/>
            <a:headEnd/>
            <a:tailEnd/>
          </a:ln>
        </p:spPr>
      </p:pic>
      <p:sp>
        <p:nvSpPr>
          <p:cNvPr id="26" name="Title 25"/>
          <p:cNvSpPr>
            <a:spLocks noGrp="1"/>
          </p:cNvSpPr>
          <p:nvPr>
            <p:ph type="title"/>
          </p:nvPr>
        </p:nvSpPr>
        <p:spPr>
          <a:xfrm>
            <a:off x="381000" y="230188"/>
            <a:ext cx="8382000" cy="775597"/>
          </a:xfrm>
        </p:spPr>
        <p:txBody>
          <a:bodyPr/>
          <a:lstStyle/>
          <a:p>
            <a:r>
              <a:rPr lang="en-US" sz="3200" dirty="0" smtClean="0"/>
              <a:t>Network Access Infrastructure Optimization </a:t>
            </a:r>
            <a:r>
              <a:rPr lang="en-US" sz="3200" dirty="0"/>
              <a:t>Model</a:t>
            </a:r>
            <a:br>
              <a:rPr lang="en-US" sz="3200" dirty="0"/>
            </a:br>
            <a:r>
              <a:rPr lang="en-US" sz="2400" dirty="0"/>
              <a:t>Is IT a Cost Center or a Strategic Asset?</a:t>
            </a:r>
            <a:endParaRPr lang="en-US" sz="3200" dirty="0"/>
          </a:p>
        </p:txBody>
      </p:sp>
      <p:pic>
        <p:nvPicPr>
          <p:cNvPr id="422923" name="Rectangle 422922"/>
          <p:cNvPicPr>
            <a:picLocks noChangeAspect="1" noChangeArrowheads="1"/>
          </p:cNvPicPr>
          <p:nvPr/>
        </p:nvPicPr>
        <p:blipFill>
          <a:blip r:embed="rId12" cstate="screen"/>
          <a:srcRect/>
          <a:stretch>
            <a:fillRect/>
          </a:stretch>
        </p:blipFill>
        <p:spPr bwMode="auto">
          <a:xfrm>
            <a:off x="874376" y="6216432"/>
            <a:ext cx="635000" cy="280987"/>
          </a:xfrm>
          <a:prstGeom prst="rect">
            <a:avLst/>
          </a:prstGeom>
          <a:noFill/>
          <a:ln w="9525">
            <a:noFill/>
            <a:miter lim="800000"/>
            <a:headEnd/>
            <a:tailEnd/>
          </a:ln>
        </p:spPr>
      </p:pic>
      <p:pic>
        <p:nvPicPr>
          <p:cNvPr id="422920" name="Rectangle 422919"/>
          <p:cNvPicPr>
            <a:picLocks noChangeAspect="1" noChangeArrowheads="1"/>
          </p:cNvPicPr>
          <p:nvPr/>
        </p:nvPicPr>
        <p:blipFill>
          <a:blip r:embed="rId13" cstate="screen"/>
          <a:srcRect/>
          <a:stretch>
            <a:fillRect/>
          </a:stretch>
        </p:blipFill>
        <p:spPr bwMode="auto">
          <a:xfrm>
            <a:off x="7369415" y="6183094"/>
            <a:ext cx="1109663" cy="347662"/>
          </a:xfrm>
          <a:prstGeom prst="rect">
            <a:avLst/>
          </a:prstGeom>
          <a:noFill/>
          <a:ln w="9525">
            <a:noFill/>
            <a:miter lim="800000"/>
            <a:headEnd/>
            <a:tailEnd/>
          </a:ln>
        </p:spPr>
      </p:pic>
      <p:graphicFrame>
        <p:nvGraphicFramePr>
          <p:cNvPr id="24" name="Table 23"/>
          <p:cNvGraphicFramePr>
            <a:graphicFrameLocks noGrp="1"/>
          </p:cNvGraphicFramePr>
          <p:nvPr/>
        </p:nvGraphicFramePr>
        <p:xfrm>
          <a:off x="132221" y="1905000"/>
          <a:ext cx="2115680" cy="2720340"/>
        </p:xfrm>
        <a:graphic>
          <a:graphicData uri="http://schemas.openxmlformats.org/drawingml/2006/table">
            <a:tbl>
              <a:tblPr>
                <a:tableStyleId>{2D5ABB26-0587-4C30-8999-92F81FD0307C}</a:tableStyleId>
              </a:tblPr>
              <a:tblGrid>
                <a:gridCol w="2115680"/>
              </a:tblGrid>
              <a:tr h="37084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b="0" smtClean="0">
                          <a:effectLst>
                            <a:outerShdw blurRad="38100" dist="38100" dir="2700000" algn="tl">
                              <a:srgbClr val="000000"/>
                            </a:outerShdw>
                          </a:effectLst>
                          <a:latin typeface="Segoe"/>
                          <a:cs typeface="+mn-cs"/>
                        </a:rPr>
                        <a:t>No password policies</a:t>
                      </a:r>
                      <a:endParaRPr lang="en-US" sz="1400">
                        <a:latin typeface="Segoe"/>
                      </a:endParaRPr>
                    </a:p>
                  </a:txBody>
                  <a:tcPr marL="45720" marR="45720" anchor="ctr">
                    <a:lnB w="12700" cap="flat" cmpd="sng" algn="ctr">
                      <a:solidFill>
                        <a:schemeClr val="tx1"/>
                      </a:solidFill>
                      <a:prstDash val="solid"/>
                      <a:round/>
                      <a:headEnd type="none" w="med" len="med"/>
                      <a:tailEnd type="none" w="med" len="med"/>
                    </a:lnB>
                  </a:tcPr>
                </a:tc>
              </a:tr>
              <a:tr h="73406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b="0" smtClean="0">
                          <a:effectLst>
                            <a:outerShdw blurRad="38100" dist="38100" dir="2700000" algn="tl">
                              <a:srgbClr val="000000"/>
                            </a:outerShdw>
                          </a:effectLst>
                          <a:latin typeface="Segoe"/>
                          <a:cs typeface="+mn-cs"/>
                        </a:rPr>
                        <a:t>Perimeter Firewalls only</a:t>
                      </a: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644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b="0" smtClean="0">
                          <a:effectLst>
                            <a:outerShdw blurRad="38100" dist="38100" dir="2700000" algn="tl">
                              <a:srgbClr val="000000"/>
                            </a:outerShdw>
                          </a:effectLst>
                          <a:latin typeface="Segoe"/>
                          <a:cs typeface="+mn-cs"/>
                        </a:rPr>
                        <a:t>Antivirus not required or installed</a:t>
                      </a:r>
                      <a:r>
                        <a:rPr lang="en-US" sz="1400" b="0" baseline="0" smtClean="0">
                          <a:effectLst>
                            <a:outerShdw blurRad="38100" dist="38100" dir="2700000" algn="tl">
                              <a:srgbClr val="000000"/>
                            </a:outerShdw>
                          </a:effectLst>
                          <a:latin typeface="Segoe"/>
                          <a:cs typeface="+mn-cs"/>
                        </a:rPr>
                        <a:t> by default</a:t>
                      </a:r>
                      <a:endParaRPr lang="en-US" sz="1400" b="0" smtClean="0">
                        <a:effectLst>
                          <a:outerShdw blurRad="38100" dist="38100" dir="2700000" algn="tl">
                            <a:srgbClr val="000000"/>
                          </a:outerShdw>
                        </a:effectLst>
                        <a:latin typeface="Segoe"/>
                        <a:cs typeface="+mn-cs"/>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b="0" smtClean="0">
                          <a:effectLst>
                            <a:outerShdw blurRad="38100" dist="38100" dir="2700000" algn="tl">
                              <a:srgbClr val="000000"/>
                            </a:outerShdw>
                          </a:effectLst>
                          <a:latin typeface="Segoe"/>
                          <a:cs typeface="+mn-cs"/>
                        </a:rPr>
                        <a:t>No Remote Access policies</a:t>
                      </a: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b="0" smtClean="0">
                          <a:effectLst>
                            <a:outerShdw blurRad="38100" dist="38100" dir="2700000" algn="tl">
                              <a:srgbClr val="000000"/>
                            </a:outerShdw>
                          </a:effectLst>
                          <a:latin typeface="Segoe"/>
                          <a:cs typeface="+mn-cs"/>
                        </a:rPr>
                        <a:t>IPv4-only network</a:t>
                      </a:r>
                      <a:endParaRPr lang="en-US" sz="1400">
                        <a:latin typeface="Segoe"/>
                      </a:endParaRPr>
                    </a:p>
                  </a:txBody>
                  <a:tcPr marL="45720" marR="45720" anchor="ctr">
                    <a:lnT w="12700" cap="flat" cmpd="sng" algn="ctr">
                      <a:solidFill>
                        <a:schemeClr val="tx1"/>
                      </a:solidFill>
                      <a:prstDash val="solid"/>
                      <a:round/>
                      <a:headEnd type="none" w="med" len="med"/>
                      <a:tailEnd type="none" w="med" len="med"/>
                    </a:lnT>
                  </a:tcPr>
                </a:tc>
              </a:tr>
            </a:tbl>
          </a:graphicData>
        </a:graphic>
      </p:graphicFrame>
      <p:graphicFrame>
        <p:nvGraphicFramePr>
          <p:cNvPr id="31" name="Table 30"/>
          <p:cNvGraphicFramePr>
            <a:graphicFrameLocks noGrp="1"/>
          </p:cNvGraphicFramePr>
          <p:nvPr/>
        </p:nvGraphicFramePr>
        <p:xfrm>
          <a:off x="2354745" y="1905000"/>
          <a:ext cx="2109789" cy="2866073"/>
        </p:xfrm>
        <a:graphic>
          <a:graphicData uri="http://schemas.openxmlformats.org/drawingml/2006/table">
            <a:tbl>
              <a:tblPr>
                <a:tableStyleId>{2D5ABB26-0587-4C30-8999-92F81FD0307C}</a:tableStyleId>
              </a:tblPr>
              <a:tblGrid>
                <a:gridCol w="2109789"/>
              </a:tblGrid>
              <a:tr h="37084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b="0" smtClean="0">
                          <a:effectLst>
                            <a:outerShdw blurRad="38100" dist="38100" dir="2700000" algn="tl">
                              <a:srgbClr val="000000"/>
                            </a:outerShdw>
                          </a:effectLst>
                          <a:latin typeface="Segoe"/>
                          <a:cs typeface="+mn-cs"/>
                        </a:rPr>
                        <a:t>Strong password policy</a:t>
                      </a:r>
                      <a:endParaRPr lang="en-US" sz="1400">
                        <a:latin typeface="Segoe"/>
                      </a:endParaRPr>
                    </a:p>
                  </a:txBody>
                  <a:tcPr marL="45720" marR="45720" anchor="ctr">
                    <a:lnB w="12700" cap="flat" cmpd="sng" algn="ctr">
                      <a:solidFill>
                        <a:schemeClr val="tx1"/>
                      </a:solidFill>
                      <a:prstDash val="solid"/>
                      <a:round/>
                      <a:headEnd type="none" w="med" len="med"/>
                      <a:tailEnd type="none" w="med" len="med"/>
                    </a:lnB>
                  </a:tcPr>
                </a:tc>
              </a:tr>
              <a:tr h="73406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b="0" smtClean="0">
                          <a:effectLst>
                            <a:outerShdw blurRad="38100" dist="38100" dir="2700000" algn="tl">
                              <a:srgbClr val="000000"/>
                            </a:outerShdw>
                          </a:effectLst>
                          <a:latin typeface="Segoe"/>
                          <a:cs typeface="+mn-cs"/>
                        </a:rPr>
                        <a:t>Host-based firewalls</a:t>
                      </a:r>
                      <a:endParaRPr lang="en-US" sz="1400">
                        <a:latin typeface="Segoe"/>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3425">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b="0" smtClean="0">
                          <a:effectLst>
                            <a:outerShdw blurRad="38100" dist="38100" dir="2700000" algn="tl">
                              <a:srgbClr val="000000"/>
                            </a:outerShdw>
                          </a:effectLst>
                          <a:latin typeface="Segoe"/>
                          <a:cs typeface="+mn-cs"/>
                        </a:rPr>
                        <a:t>Security suite installed on clients</a:t>
                      </a:r>
                      <a:endParaRPr lang="en-US" sz="1400">
                        <a:latin typeface="Segoe"/>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9588">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b="0" smtClean="0">
                          <a:effectLst>
                            <a:outerShdw blurRad="38100" dist="38100" dir="2700000" algn="tl">
                              <a:srgbClr val="000000"/>
                            </a:outerShdw>
                          </a:effectLst>
                          <a:latin typeface="Segoe"/>
                          <a:cs typeface="+mn-cs"/>
                        </a:rPr>
                        <a:t>Remote Access</a:t>
                      </a:r>
                      <a:r>
                        <a:rPr lang="en-US" sz="1400" b="0" baseline="0" smtClean="0">
                          <a:effectLst>
                            <a:outerShdw blurRad="38100" dist="38100" dir="2700000" algn="tl">
                              <a:srgbClr val="000000"/>
                            </a:outerShdw>
                          </a:effectLst>
                          <a:latin typeface="Segoe"/>
                          <a:cs typeface="+mn-cs"/>
                        </a:rPr>
                        <a:t> available</a:t>
                      </a:r>
                      <a:endParaRPr lang="en-US" sz="1400" b="0" smtClean="0">
                        <a:effectLst>
                          <a:outerShdw blurRad="38100" dist="38100" dir="2700000" algn="tl">
                            <a:srgbClr val="000000"/>
                          </a:outerShdw>
                        </a:effectLst>
                        <a:latin typeface="Segoe"/>
                        <a:cs typeface="+mn-cs"/>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b="0" smtClean="0">
                          <a:effectLst>
                            <a:outerShdw blurRad="38100" dist="38100" dir="2700000" algn="tl">
                              <a:srgbClr val="000000"/>
                            </a:outerShdw>
                          </a:effectLst>
                          <a:latin typeface="Segoe"/>
                          <a:cs typeface="+mn-cs"/>
                        </a:rPr>
                        <a:t>IPv6 planning  and testing in progress</a:t>
                      </a:r>
                      <a:endParaRPr lang="en-US" sz="1400">
                        <a:latin typeface="Segoe"/>
                      </a:endParaRPr>
                    </a:p>
                  </a:txBody>
                  <a:tcPr marL="45720" marR="45720" anchor="ctr">
                    <a:lnT w="12700" cap="flat" cmpd="sng" algn="ctr">
                      <a:solidFill>
                        <a:schemeClr val="tx1"/>
                      </a:solidFill>
                      <a:prstDash val="solid"/>
                      <a:round/>
                      <a:headEnd type="none" w="med" len="med"/>
                      <a:tailEnd type="none" w="med" len="med"/>
                    </a:lnT>
                  </a:tcPr>
                </a:tc>
              </a:tr>
            </a:tbl>
          </a:graphicData>
        </a:graphic>
      </p:graphicFrame>
      <p:graphicFrame>
        <p:nvGraphicFramePr>
          <p:cNvPr id="32" name="Table 31"/>
          <p:cNvGraphicFramePr>
            <a:graphicFrameLocks noGrp="1"/>
          </p:cNvGraphicFramePr>
          <p:nvPr/>
        </p:nvGraphicFramePr>
        <p:xfrm>
          <a:off x="4624386" y="1905000"/>
          <a:ext cx="2105025" cy="3083243"/>
        </p:xfrm>
        <a:graphic>
          <a:graphicData uri="http://schemas.openxmlformats.org/drawingml/2006/table">
            <a:tbl>
              <a:tblPr>
                <a:tableStyleId>{2D5ABB26-0587-4C30-8999-92F81FD0307C}</a:tableStyleId>
              </a:tblPr>
              <a:tblGrid>
                <a:gridCol w="2105025"/>
              </a:tblGrid>
              <a:tr h="37084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b="0" smtClean="0">
                          <a:effectLst>
                            <a:outerShdw blurRad="38100" dist="38100" dir="2700000" algn="tl">
                              <a:srgbClr val="000000"/>
                            </a:outerShdw>
                          </a:effectLst>
                          <a:latin typeface="Segoe"/>
                          <a:cs typeface="+mn-cs"/>
                        </a:rPr>
                        <a:t>Strong password policy</a:t>
                      </a:r>
                      <a:endParaRPr lang="en-US" sz="1400">
                        <a:latin typeface="Segoe"/>
                      </a:endParaRPr>
                    </a:p>
                  </a:txBody>
                  <a:tcPr marL="45720" marR="45720" anchor="ctr">
                    <a:lnB w="12700" cap="flat" cmpd="sng" algn="ctr">
                      <a:solidFill>
                        <a:schemeClr val="tx1"/>
                      </a:solidFill>
                      <a:prstDash val="solid"/>
                      <a:round/>
                      <a:headEnd type="none" w="med" len="med"/>
                      <a:tailEnd type="none" w="med" len="med"/>
                    </a:lnB>
                  </a:tcPr>
                </a:tc>
              </a:tr>
              <a:tr h="729298">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smtClean="0">
                          <a:effectLst>
                            <a:outerShdw blurRad="38100" dist="38100" dir="2700000" algn="tl">
                              <a:srgbClr val="000000"/>
                            </a:outerShdw>
                          </a:effectLst>
                          <a:latin typeface="Segoe"/>
                        </a:rPr>
                        <a:t>Basic IPsec policies</a:t>
                      </a:r>
                      <a:endParaRPr lang="en-US" sz="1400">
                        <a:latin typeface="Segoe"/>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3425">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smtClean="0">
                          <a:effectLst>
                            <a:outerShdw blurRad="38100" dist="38100" dir="2700000" algn="tl">
                              <a:srgbClr val="000000"/>
                            </a:outerShdw>
                          </a:effectLst>
                          <a:latin typeface="Segoe"/>
                        </a:rPr>
                        <a:t>Health policies enforced</a:t>
                      </a:r>
                      <a:endParaRPr lang="en-US" sz="1400" b="0" smtClean="0">
                        <a:effectLst>
                          <a:outerShdw blurRad="38100" dist="38100" dir="2700000" algn="tl">
                            <a:srgbClr val="000000"/>
                          </a:outerShdw>
                        </a:effectLst>
                        <a:latin typeface="Segoe"/>
                        <a:cs typeface="+mn-cs"/>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400" kern="1200" smtClean="0">
                          <a:solidFill>
                            <a:schemeClr val="tx1"/>
                          </a:solidFill>
                          <a:effectLst>
                            <a:outerShdw blurRad="38100" dist="38100" dir="2700000" algn="tl">
                              <a:srgbClr val="000000"/>
                            </a:outerShdw>
                          </a:effectLst>
                          <a:latin typeface="Segoe"/>
                          <a:ea typeface="+mn-ea"/>
                          <a:cs typeface="+mn-cs"/>
                        </a:rPr>
                        <a:t>Remote user experience is similar to local</a:t>
                      </a: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400" kern="1200" smtClean="0">
                          <a:solidFill>
                            <a:schemeClr val="tx1"/>
                          </a:solidFill>
                          <a:effectLst>
                            <a:outerShdw blurRad="38100" dist="38100" dir="2700000" algn="tl">
                              <a:srgbClr val="000000"/>
                            </a:outerShdw>
                          </a:effectLst>
                          <a:latin typeface="Segoe"/>
                          <a:ea typeface="+mn-ea"/>
                          <a:cs typeface="+mn-cs"/>
                        </a:rPr>
                        <a:t>IPv6</a:t>
                      </a:r>
                      <a:r>
                        <a:rPr lang="en-US" sz="1400" kern="1200" baseline="0" smtClean="0">
                          <a:solidFill>
                            <a:schemeClr val="tx1"/>
                          </a:solidFill>
                          <a:effectLst>
                            <a:outerShdw blurRad="38100" dist="38100" dir="2700000" algn="tl">
                              <a:srgbClr val="000000"/>
                            </a:outerShdw>
                          </a:effectLst>
                          <a:latin typeface="Segoe"/>
                          <a:ea typeface="+mn-ea"/>
                          <a:cs typeface="+mn-cs"/>
                        </a:rPr>
                        <a:t> blockers removed, addressing plan complete</a:t>
                      </a:r>
                      <a:endParaRPr lang="en-US" sz="1400">
                        <a:latin typeface="Segoe"/>
                      </a:endParaRPr>
                    </a:p>
                  </a:txBody>
                  <a:tcPr marL="45720" marR="45720" anchor="ctr">
                    <a:lnT w="12700" cap="flat" cmpd="sng" algn="ctr">
                      <a:solidFill>
                        <a:schemeClr val="tx1"/>
                      </a:solidFill>
                      <a:prstDash val="solid"/>
                      <a:round/>
                      <a:headEnd type="none" w="med" len="med"/>
                      <a:tailEnd type="none" w="med" len="med"/>
                    </a:lnT>
                  </a:tcPr>
                </a:tc>
              </a:tr>
            </a:tbl>
          </a:graphicData>
        </a:graphic>
      </p:graphicFrame>
      <p:graphicFrame>
        <p:nvGraphicFramePr>
          <p:cNvPr id="33" name="Table 32"/>
          <p:cNvGraphicFramePr>
            <a:graphicFrameLocks noGrp="1"/>
          </p:cNvGraphicFramePr>
          <p:nvPr/>
        </p:nvGraphicFramePr>
        <p:xfrm>
          <a:off x="6867526" y="1905000"/>
          <a:ext cx="2100263" cy="2722880"/>
        </p:xfrm>
        <a:graphic>
          <a:graphicData uri="http://schemas.openxmlformats.org/drawingml/2006/table">
            <a:tbl>
              <a:tblPr>
                <a:tableStyleId>{2D5ABB26-0587-4C30-8999-92F81FD0307C}</a:tableStyleId>
              </a:tblPr>
              <a:tblGrid>
                <a:gridCol w="2100263"/>
              </a:tblGrid>
              <a:tr h="37084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kern="1200" smtClean="0">
                          <a:solidFill>
                            <a:schemeClr val="tx1"/>
                          </a:solidFill>
                          <a:effectLst>
                            <a:outerShdw blurRad="38100" dist="38100" dir="2700000" algn="tl">
                              <a:srgbClr val="000000"/>
                            </a:outerShdw>
                          </a:effectLst>
                          <a:latin typeface="Segoe"/>
                          <a:ea typeface="+mn-ea"/>
                          <a:cs typeface="+mn-cs"/>
                        </a:rPr>
                        <a:t>Strong Authentication</a:t>
                      </a:r>
                    </a:p>
                  </a:txBody>
                  <a:tcPr marL="45720" marR="45720" anchor="ctr">
                    <a:lnB w="12700" cap="flat" cmpd="sng" algn="ctr">
                      <a:solidFill>
                        <a:schemeClr val="tx1"/>
                      </a:solidFill>
                      <a:prstDash val="solid"/>
                      <a:round/>
                      <a:headEnd type="none" w="med" len="med"/>
                      <a:tailEnd type="none" w="med" len="med"/>
                    </a:lnB>
                  </a:tcPr>
                </a:tc>
              </a:tr>
              <a:tr h="37084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kern="1200" smtClean="0">
                          <a:solidFill>
                            <a:schemeClr val="tx1"/>
                          </a:solidFill>
                          <a:effectLst>
                            <a:outerShdw blurRad="38100" dist="38100" dir="2700000" algn="tl">
                              <a:srgbClr val="000000"/>
                            </a:outerShdw>
                          </a:effectLst>
                          <a:latin typeface="Segoe"/>
                          <a:ea typeface="+mn-ea"/>
                          <a:cs typeface="+mn-cs"/>
                        </a:rPr>
                        <a:t>Network transactions are authenticated; may be encrypted</a:t>
                      </a: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kern="1200" smtClean="0">
                          <a:solidFill>
                            <a:schemeClr val="tx1"/>
                          </a:solidFill>
                          <a:effectLst>
                            <a:outerShdw blurRad="38100" dist="38100" dir="2700000" algn="tl">
                              <a:srgbClr val="000000"/>
                            </a:outerShdw>
                          </a:effectLst>
                          <a:latin typeface="Segoe"/>
                          <a:ea typeface="+mn-ea"/>
                          <a:cs typeface="+mn-cs"/>
                        </a:rPr>
                        <a:t>Policy-based network access with auto-remediation</a:t>
                      </a: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400" kern="1200" smtClean="0">
                          <a:solidFill>
                            <a:schemeClr val="tx1"/>
                          </a:solidFill>
                          <a:effectLst>
                            <a:outerShdw blurRad="38100" dist="38100" dir="2700000" algn="tl">
                              <a:srgbClr val="000000"/>
                            </a:outerShdw>
                          </a:effectLst>
                          <a:latin typeface="Segoe"/>
                          <a:ea typeface="+mn-ea"/>
                          <a:cs typeface="+mn-cs"/>
                        </a:rPr>
                        <a:t>Remote users are an extension of the network</a:t>
                      </a: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400" kern="1200" smtClean="0">
                          <a:solidFill>
                            <a:schemeClr val="tx1"/>
                          </a:solidFill>
                          <a:effectLst>
                            <a:outerShdw blurRad="38100" dist="38100" dir="2700000" algn="tl">
                              <a:srgbClr val="000000"/>
                            </a:outerShdw>
                          </a:effectLst>
                          <a:latin typeface="Segoe"/>
                          <a:ea typeface="+mn-ea"/>
                          <a:cs typeface="+mn-cs"/>
                        </a:rPr>
                        <a:t>IPv6 is fully deployed</a:t>
                      </a:r>
                      <a:endParaRPr lang="en-US" sz="1400">
                        <a:latin typeface="Segoe"/>
                      </a:endParaRPr>
                    </a:p>
                  </a:txBody>
                  <a:tcPr marL="45720" marR="45720" anchor="ctr">
                    <a:lnT w="12700" cap="flat" cmpd="sng" algn="ctr">
                      <a:solidFill>
                        <a:schemeClr val="tx1"/>
                      </a:solidFill>
                      <a:prstDash val="solid"/>
                      <a:round/>
                      <a:headEnd type="none" w="med" len="med"/>
                      <a:tailEnd type="none" w="med" len="med"/>
                    </a:lnT>
                  </a:tcPr>
                </a:tc>
              </a:tr>
            </a:tbl>
          </a:graphicData>
        </a:graphic>
      </p:graphicFrame>
    </p:spTree>
    <p:custDataLst>
      <p:tags r:id="rId1"/>
    </p:custDataLst>
    <p:extLst>
      <p:ext uri="{BB962C8B-B14F-4D97-AF65-F5344CB8AC3E}">
        <p14:creationId xmlns:p14="http://schemas.microsoft.com/office/powerpoint/2007/7/12/main" xmlns="" val="705159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1000"/>
                                        <p:tgtEl>
                                          <p:spTgt spid="133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2968"/>
                                        </p:tgtEl>
                                        <p:attrNameLst>
                                          <p:attrName>style.visibility</p:attrName>
                                        </p:attrNameLst>
                                      </p:cBhvr>
                                      <p:to>
                                        <p:strVal val="visible"/>
                                      </p:to>
                                    </p:set>
                                    <p:animEffect transition="in" filter="fade">
                                      <p:cBhvr>
                                        <p:cTn id="10" dur="1000"/>
                                        <p:tgtEl>
                                          <p:spTgt spid="422968"/>
                                        </p:tgtEl>
                                      </p:cBhvr>
                                    </p:animEffect>
                                  </p:childTnLst>
                                </p:cTn>
                              </p:par>
                              <p:par>
                                <p:cTn id="11" presetID="10" presetClass="entr" presetSubtype="0" fill="hold" nodeType="withEffect">
                                  <p:stCondLst>
                                    <p:cond delay="0"/>
                                  </p:stCondLst>
                                  <p:childTnLst>
                                    <p:set>
                                      <p:cBhvr>
                                        <p:cTn id="12" dur="1" fill="hold">
                                          <p:stCondLst>
                                            <p:cond delay="0"/>
                                          </p:stCondLst>
                                        </p:cTn>
                                        <p:tgtEl>
                                          <p:spTgt spid="422923"/>
                                        </p:tgtEl>
                                        <p:attrNameLst>
                                          <p:attrName>style.visibility</p:attrName>
                                        </p:attrNameLst>
                                      </p:cBhvr>
                                      <p:to>
                                        <p:strVal val="visible"/>
                                      </p:to>
                                    </p:set>
                                    <p:animEffect transition="in" filter="fade">
                                      <p:cBhvr>
                                        <p:cTn id="13" dur="1000"/>
                                        <p:tgtEl>
                                          <p:spTgt spid="422923"/>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625684"/>
                                        </p:tgtEl>
                                        <p:attrNameLst>
                                          <p:attrName>style.visibility</p:attrName>
                                        </p:attrNameLst>
                                      </p:cBhvr>
                                      <p:to>
                                        <p:strVal val="visible"/>
                                      </p:to>
                                    </p:set>
                                    <p:animEffect transition="in" filter="fade">
                                      <p:cBhvr>
                                        <p:cTn id="19" dur="1000"/>
                                        <p:tgtEl>
                                          <p:spTgt spid="62568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315"/>
                                        </p:tgtEl>
                                        <p:attrNameLst>
                                          <p:attrName>style.visibility</p:attrName>
                                        </p:attrNameLst>
                                      </p:cBhvr>
                                      <p:to>
                                        <p:strVal val="visible"/>
                                      </p:to>
                                    </p:set>
                                    <p:animEffect transition="in" filter="fade">
                                      <p:cBhvr>
                                        <p:cTn id="24" dur="1000"/>
                                        <p:tgtEl>
                                          <p:spTgt spid="13315"/>
                                        </p:tgtEl>
                                      </p:cBhvr>
                                    </p:animEffect>
                                  </p:childTnLst>
                                </p:cTn>
                              </p:par>
                              <p:par>
                                <p:cTn id="25" presetID="10" presetClass="entr" presetSubtype="0" fill="hold" nodeType="withEffect">
                                  <p:stCondLst>
                                    <p:cond delay="0"/>
                                  </p:stCondLst>
                                  <p:childTnLst>
                                    <p:set>
                                      <p:cBhvr>
                                        <p:cTn id="26" dur="1" fill="hold">
                                          <p:stCondLst>
                                            <p:cond delay="0"/>
                                          </p:stCondLst>
                                        </p:cTn>
                                        <p:tgtEl>
                                          <p:spTgt spid="422922"/>
                                        </p:tgtEl>
                                        <p:attrNameLst>
                                          <p:attrName>style.visibility</p:attrName>
                                        </p:attrNameLst>
                                      </p:cBhvr>
                                      <p:to>
                                        <p:strVal val="visible"/>
                                      </p:to>
                                    </p:set>
                                    <p:animEffect transition="in" filter="fade">
                                      <p:cBhvr>
                                        <p:cTn id="27" dur="1000"/>
                                        <p:tgtEl>
                                          <p:spTgt spid="4229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22970"/>
                                        </p:tgtEl>
                                        <p:attrNameLst>
                                          <p:attrName>style.visibility</p:attrName>
                                        </p:attrNameLst>
                                      </p:cBhvr>
                                      <p:to>
                                        <p:strVal val="visible"/>
                                      </p:to>
                                    </p:set>
                                    <p:animEffect transition="in" filter="fade">
                                      <p:cBhvr>
                                        <p:cTn id="30" dur="1000"/>
                                        <p:tgtEl>
                                          <p:spTgt spid="422970"/>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314"/>
                                        </p:tgtEl>
                                        <p:attrNameLst>
                                          <p:attrName>style.visibility</p:attrName>
                                        </p:attrNameLst>
                                      </p:cBhvr>
                                      <p:to>
                                        <p:strVal val="visible"/>
                                      </p:to>
                                    </p:set>
                                    <p:animEffect transition="in" filter="fade">
                                      <p:cBhvr>
                                        <p:cTn id="38" dur="1000"/>
                                        <p:tgtEl>
                                          <p:spTgt spid="13314"/>
                                        </p:tgtEl>
                                      </p:cBhvr>
                                    </p:animEffect>
                                  </p:childTnLst>
                                </p:cTn>
                              </p:par>
                              <p:par>
                                <p:cTn id="39" presetID="10" presetClass="entr" presetSubtype="0" fill="hold" nodeType="withEffect">
                                  <p:stCondLst>
                                    <p:cond delay="0"/>
                                  </p:stCondLst>
                                  <p:childTnLst>
                                    <p:set>
                                      <p:cBhvr>
                                        <p:cTn id="40" dur="1" fill="hold">
                                          <p:stCondLst>
                                            <p:cond delay="0"/>
                                          </p:stCondLst>
                                        </p:cTn>
                                        <p:tgtEl>
                                          <p:spTgt spid="422921"/>
                                        </p:tgtEl>
                                        <p:attrNameLst>
                                          <p:attrName>style.visibility</p:attrName>
                                        </p:attrNameLst>
                                      </p:cBhvr>
                                      <p:to>
                                        <p:strVal val="visible"/>
                                      </p:to>
                                    </p:set>
                                    <p:animEffect transition="in" filter="fade">
                                      <p:cBhvr>
                                        <p:cTn id="41" dur="1000"/>
                                        <p:tgtEl>
                                          <p:spTgt spid="4229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22974"/>
                                        </p:tgtEl>
                                        <p:attrNameLst>
                                          <p:attrName>style.visibility</p:attrName>
                                        </p:attrNameLst>
                                      </p:cBhvr>
                                      <p:to>
                                        <p:strVal val="visible"/>
                                      </p:to>
                                    </p:set>
                                    <p:animEffect transition="in" filter="fade">
                                      <p:cBhvr>
                                        <p:cTn id="44" dur="1000"/>
                                        <p:tgtEl>
                                          <p:spTgt spid="422974"/>
                                        </p:tgtEl>
                                      </p:cBhvr>
                                    </p:animEffect>
                                  </p:childTnLst>
                                </p:cTn>
                              </p:par>
                              <p:par>
                                <p:cTn id="45" presetID="10"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317"/>
                                        </p:tgtEl>
                                        <p:attrNameLst>
                                          <p:attrName>style.visibility</p:attrName>
                                        </p:attrNameLst>
                                      </p:cBhvr>
                                      <p:to>
                                        <p:strVal val="visible"/>
                                      </p:to>
                                    </p:set>
                                    <p:animEffect transition="in" filter="fade">
                                      <p:cBhvr>
                                        <p:cTn id="52" dur="1000"/>
                                        <p:tgtEl>
                                          <p:spTgt spid="133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22975"/>
                                        </p:tgtEl>
                                        <p:attrNameLst>
                                          <p:attrName>style.visibility</p:attrName>
                                        </p:attrNameLst>
                                      </p:cBhvr>
                                      <p:to>
                                        <p:strVal val="visible"/>
                                      </p:to>
                                    </p:set>
                                    <p:animEffect transition="in" filter="fade">
                                      <p:cBhvr>
                                        <p:cTn id="55" dur="1000"/>
                                        <p:tgtEl>
                                          <p:spTgt spid="422975"/>
                                        </p:tgtEl>
                                      </p:cBhvr>
                                    </p:animEffect>
                                  </p:childTnLst>
                                </p:cTn>
                              </p:par>
                              <p:par>
                                <p:cTn id="56" presetID="10" presetClass="entr" presetSubtype="0" fill="hold" nodeType="withEffect">
                                  <p:stCondLst>
                                    <p:cond delay="0"/>
                                  </p:stCondLst>
                                  <p:childTnLst>
                                    <p:set>
                                      <p:cBhvr>
                                        <p:cTn id="57" dur="1" fill="hold">
                                          <p:stCondLst>
                                            <p:cond delay="0"/>
                                          </p:stCondLst>
                                        </p:cTn>
                                        <p:tgtEl>
                                          <p:spTgt spid="422920"/>
                                        </p:tgtEl>
                                        <p:attrNameLst>
                                          <p:attrName>style.visibility</p:attrName>
                                        </p:attrNameLst>
                                      </p:cBhvr>
                                      <p:to>
                                        <p:strVal val="visible"/>
                                      </p:to>
                                    </p:set>
                                    <p:animEffect transition="in" filter="fade">
                                      <p:cBhvr>
                                        <p:cTn id="58" dur="1000"/>
                                        <p:tgtEl>
                                          <p:spTgt spid="422920"/>
                                        </p:tgtEl>
                                      </p:cBhvr>
                                    </p:animEffect>
                                  </p:childTnLst>
                                </p:cTn>
                              </p:par>
                              <p:par>
                                <p:cTn id="59" presetID="10"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childTnLst>
                                </p:cTn>
                              </p:par>
                              <p:par>
                                <p:cTn id="62" presetID="10" presetClass="entr" presetSubtype="0" fill="hold" nodeType="withEffect">
                                  <p:stCondLst>
                                    <p:cond delay="0"/>
                                  </p:stCondLst>
                                  <p:childTnLst>
                                    <p:set>
                                      <p:cBhvr>
                                        <p:cTn id="63" dur="1" fill="hold">
                                          <p:stCondLst>
                                            <p:cond delay="0"/>
                                          </p:stCondLst>
                                        </p:cTn>
                                        <p:tgtEl>
                                          <p:spTgt spid="625686"/>
                                        </p:tgtEl>
                                        <p:attrNameLst>
                                          <p:attrName>style.visibility</p:attrName>
                                        </p:attrNameLst>
                                      </p:cBhvr>
                                      <p:to>
                                        <p:strVal val="visible"/>
                                      </p:to>
                                    </p:set>
                                    <p:animEffect transition="in" filter="fade">
                                      <p:cBhvr>
                                        <p:cTn id="64" dur="1000"/>
                                        <p:tgtEl>
                                          <p:spTgt spid="625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68" grpId="0"/>
      <p:bldP spid="422970" grpId="0"/>
      <p:bldP spid="422974" grpId="0"/>
      <p:bldP spid="4229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3" descr="\\eventsql\dvd27\Clip_Installer\DVD_ART\Artwork_Imagery\Shapes and Graphics\Internet Cloud\cloud illustration icon.png"/>
          <p:cNvPicPr>
            <a:picLocks noChangeAspect="1" noChangeArrowheads="1"/>
          </p:cNvPicPr>
          <p:nvPr/>
        </p:nvPicPr>
        <p:blipFill>
          <a:blip r:embed="rId4" cstate="screen"/>
          <a:srcRect b="7111"/>
          <a:stretch>
            <a:fillRect/>
          </a:stretch>
        </p:blipFill>
        <p:spPr bwMode="auto">
          <a:xfrm>
            <a:off x="-330200" y="1"/>
            <a:ext cx="9779000" cy="6858000"/>
          </a:xfrm>
          <a:prstGeom prst="rect">
            <a:avLst/>
          </a:prstGeom>
          <a:noFill/>
          <a:effectLst>
            <a:outerShdw blurRad="50800" dist="38100" dir="5400000" algn="t" rotWithShape="0">
              <a:schemeClr val="tx1">
                <a:lumMod val="85000"/>
              </a:schemeClr>
            </a:outerShdw>
          </a:effectLst>
        </p:spPr>
      </p:pic>
      <p:sp>
        <p:nvSpPr>
          <p:cNvPr id="6" name="Oval 5"/>
          <p:cNvSpPr/>
          <p:nvPr/>
        </p:nvSpPr>
        <p:spPr bwMode="auto">
          <a:xfrm>
            <a:off x="567562" y="2286000"/>
            <a:ext cx="4800600" cy="3429000"/>
          </a:xfrm>
          <a:prstGeom prst="ellipse">
            <a:avLst/>
          </a:prstGeom>
          <a:gradFill flip="none" rotWithShape="1">
            <a:gsLst>
              <a:gs pos="18000">
                <a:schemeClr val="accent1">
                  <a:lumMod val="20000"/>
                  <a:lumOff val="80000"/>
                </a:schemeClr>
              </a:gs>
              <a:gs pos="37000">
                <a:schemeClr val="accent1">
                  <a:lumMod val="40000"/>
                  <a:lumOff val="60000"/>
                </a:schemeClr>
              </a:gs>
              <a:gs pos="63000">
                <a:schemeClr val="accent1">
                  <a:lumMod val="60000"/>
                  <a:lumOff val="40000"/>
                </a:schemeClr>
              </a:gs>
              <a:gs pos="78000">
                <a:schemeClr val="accent1">
                  <a:lumMod val="75000"/>
                </a:schemeClr>
              </a:gs>
            </a:gsLst>
            <a:path path="circle">
              <a:fillToRect t="100000" r="100000"/>
            </a:path>
            <a:tileRect l="-100000" b="-100000"/>
          </a:gradFill>
          <a:ln>
            <a:solidFill>
              <a:schemeClr val="bg2"/>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45718" rIns="91436" bIns="45718" numCol="1" rtlCol="0" anchor="b" anchorCtr="0" compatLnSpc="1">
            <a:prstTxWarp prst="textNoShape">
              <a:avLst/>
            </a:prstTxWarp>
          </a:bodyPr>
          <a:lstStyle/>
          <a:p>
            <a:pPr algn="ctr" defTabSz="914099" fontAlgn="base">
              <a:spcBef>
                <a:spcPct val="0"/>
              </a:spcBef>
              <a:spcAft>
                <a:spcPct val="0"/>
              </a:spcAft>
            </a:pPr>
            <a:endParaRPr lang="en-US" sz="2400" smtClean="0">
              <a:solidFill>
                <a:schemeClr val="bg1"/>
              </a:solidFill>
            </a:endParaRPr>
          </a:p>
        </p:txBody>
      </p:sp>
      <p:grpSp>
        <p:nvGrpSpPr>
          <p:cNvPr id="2" name="Group 48"/>
          <p:cNvGrpSpPr/>
          <p:nvPr/>
        </p:nvGrpSpPr>
        <p:grpSpPr>
          <a:xfrm>
            <a:off x="990600" y="3276600"/>
            <a:ext cx="1304975" cy="1527811"/>
            <a:chOff x="2391859" y="3846096"/>
            <a:chExt cx="1304975" cy="1527811"/>
          </a:xfrm>
        </p:grpSpPr>
        <p:sp>
          <p:nvSpPr>
            <p:cNvPr id="17" name="TextBox 16"/>
            <p:cNvSpPr txBox="1"/>
            <p:nvPr/>
          </p:nvSpPr>
          <p:spPr>
            <a:xfrm>
              <a:off x="2400285" y="4912242"/>
              <a:ext cx="1288122" cy="461665"/>
            </a:xfrm>
            <a:prstGeom prst="rect">
              <a:avLst/>
            </a:prstGeom>
            <a:noFill/>
          </p:spPr>
          <p:txBody>
            <a:bodyPr wrap="square" rtlCol="0">
              <a:spAutoFit/>
            </a:bodyPr>
            <a:lstStyle/>
            <a:p>
              <a:pPr algn="ctr"/>
              <a:r>
                <a:rPr lang="en-US" sz="1200" smtClean="0">
                  <a:solidFill>
                    <a:schemeClr val="bg1"/>
                  </a:solidFill>
                  <a:latin typeface="Segoe Semibold" pitchFamily="34" charset="0"/>
                  <a:cs typeface="Arial" pitchFamily="34" charset="0"/>
                </a:rPr>
                <a:t>Datacenter Servers</a:t>
              </a:r>
            </a:p>
          </p:txBody>
        </p:sp>
        <p:grpSp>
          <p:nvGrpSpPr>
            <p:cNvPr id="3" name="Group 19"/>
            <p:cNvGrpSpPr/>
            <p:nvPr/>
          </p:nvGrpSpPr>
          <p:grpSpPr>
            <a:xfrm>
              <a:off x="2391859" y="3846096"/>
              <a:ext cx="1304975" cy="1066800"/>
              <a:chOff x="685800" y="3657600"/>
              <a:chExt cx="1304975" cy="1066800"/>
            </a:xfrm>
          </p:grpSpPr>
          <p:pic>
            <p:nvPicPr>
              <p:cNvPr id="21" name="Picture 9" descr="C:\Program Files\Microsoft Resource DVD Artwork\DVD_ART\Artwork_Imagery\HARDWARE_IMAGERY\Illustration - Misc Hardware\XML Icons\Server.png"/>
              <p:cNvPicPr>
                <a:picLocks noChangeAspect="1" noChangeArrowheads="1"/>
              </p:cNvPicPr>
              <p:nvPr/>
            </p:nvPicPr>
            <p:blipFill>
              <a:blip r:embed="rId5" cstate="screen"/>
              <a:srcRect/>
              <a:stretch>
                <a:fillRect/>
              </a:stretch>
            </p:blipFill>
            <p:spPr bwMode="auto">
              <a:xfrm>
                <a:off x="685800" y="3657600"/>
                <a:ext cx="619175" cy="914400"/>
              </a:xfrm>
              <a:prstGeom prst="rect">
                <a:avLst/>
              </a:prstGeom>
              <a:noFill/>
              <a:ln w="9525">
                <a:noFill/>
                <a:miter lim="800000"/>
                <a:headEnd/>
                <a:tailEnd/>
              </a:ln>
            </p:spPr>
          </p:pic>
          <p:pic>
            <p:nvPicPr>
              <p:cNvPr id="22" name="Picture 9" descr="C:\Program Files\Microsoft Resource DVD Artwork\DVD_ART\Artwork_Imagery\HARDWARE_IMAGERY\Illustration - Misc Hardware\XML Icons\Server.png"/>
              <p:cNvPicPr>
                <a:picLocks noChangeAspect="1" noChangeArrowheads="1"/>
              </p:cNvPicPr>
              <p:nvPr/>
            </p:nvPicPr>
            <p:blipFill>
              <a:blip r:embed="rId5" cstate="screen"/>
              <a:srcRect/>
              <a:stretch>
                <a:fillRect/>
              </a:stretch>
            </p:blipFill>
            <p:spPr bwMode="auto">
              <a:xfrm>
                <a:off x="990600" y="3733800"/>
                <a:ext cx="619175" cy="914400"/>
              </a:xfrm>
              <a:prstGeom prst="rect">
                <a:avLst/>
              </a:prstGeom>
              <a:noFill/>
              <a:ln w="9525">
                <a:noFill/>
                <a:miter lim="800000"/>
                <a:headEnd/>
                <a:tailEnd/>
              </a:ln>
            </p:spPr>
          </p:pic>
          <p:pic>
            <p:nvPicPr>
              <p:cNvPr id="23" name="Picture 9" descr="C:\Program Files\Microsoft Resource DVD Artwork\DVD_ART\Artwork_Imagery\HARDWARE_IMAGERY\Illustration - Misc Hardware\XML Icons\Server.png"/>
              <p:cNvPicPr>
                <a:picLocks noChangeAspect="1" noChangeArrowheads="1"/>
              </p:cNvPicPr>
              <p:nvPr/>
            </p:nvPicPr>
            <p:blipFill>
              <a:blip r:embed="rId5" cstate="screen"/>
              <a:srcRect/>
              <a:stretch>
                <a:fillRect/>
              </a:stretch>
            </p:blipFill>
            <p:spPr bwMode="auto">
              <a:xfrm>
                <a:off x="1371600" y="3810000"/>
                <a:ext cx="619175" cy="914400"/>
              </a:xfrm>
              <a:prstGeom prst="rect">
                <a:avLst/>
              </a:prstGeom>
              <a:noFill/>
              <a:ln w="9525">
                <a:noFill/>
                <a:miter lim="800000"/>
                <a:headEnd/>
                <a:tailEnd/>
              </a:ln>
            </p:spPr>
          </p:pic>
        </p:grpSp>
      </p:grpSp>
      <p:sp>
        <p:nvSpPr>
          <p:cNvPr id="24" name="TextBox 23"/>
          <p:cNvSpPr txBox="1"/>
          <p:nvPr/>
        </p:nvSpPr>
        <p:spPr>
          <a:xfrm>
            <a:off x="3733800" y="1524000"/>
            <a:ext cx="1454865" cy="400110"/>
          </a:xfrm>
          <a:prstGeom prst="rect">
            <a:avLst/>
          </a:prstGeom>
          <a:noFill/>
        </p:spPr>
        <p:txBody>
          <a:bodyPr wrap="square" rtlCol="0">
            <a:spAutoFit/>
          </a:bodyPr>
          <a:lstStyle/>
          <a:p>
            <a:pPr algn="ctr"/>
            <a:r>
              <a:rPr lang="en-US" sz="2000" smtClean="0">
                <a:solidFill>
                  <a:schemeClr val="bg1"/>
                </a:solidFill>
                <a:effectLst>
                  <a:outerShdw blurRad="38100" dist="38100" dir="2700000" algn="tl">
                    <a:srgbClr val="000000">
                      <a:alpha val="43137"/>
                    </a:srgbClr>
                  </a:outerShdw>
                </a:effectLst>
                <a:latin typeface="Segoe Semibold" pitchFamily="34" charset="0"/>
              </a:rPr>
              <a:t>Internet</a:t>
            </a:r>
            <a:endParaRPr lang="en-US" sz="2400" smtClean="0">
              <a:solidFill>
                <a:schemeClr val="bg1"/>
              </a:solidFill>
              <a:effectLst>
                <a:outerShdw blurRad="38100" dist="38100" dir="2700000" algn="tl">
                  <a:srgbClr val="000000">
                    <a:alpha val="43137"/>
                  </a:srgbClr>
                </a:outerShdw>
              </a:effectLst>
              <a:latin typeface="Segoe Semibold" pitchFamily="34" charset="0"/>
            </a:endParaRPr>
          </a:p>
        </p:txBody>
      </p:sp>
      <p:sp>
        <p:nvSpPr>
          <p:cNvPr id="33" name="TextBox 32"/>
          <p:cNvSpPr txBox="1"/>
          <p:nvPr/>
        </p:nvSpPr>
        <p:spPr>
          <a:xfrm>
            <a:off x="2094614" y="2540391"/>
            <a:ext cx="1752600" cy="646331"/>
          </a:xfrm>
          <a:prstGeom prst="rect">
            <a:avLst/>
          </a:prstGeom>
          <a:noFill/>
        </p:spPr>
        <p:txBody>
          <a:bodyPr wrap="square" rtlCol="0">
            <a:spAutoFit/>
          </a:bodyPr>
          <a:lstStyle/>
          <a:p>
            <a:pPr algn="ctr"/>
            <a:r>
              <a:rPr lang="en-US" smtClean="0">
                <a:solidFill>
                  <a:schemeClr val="bg1"/>
                </a:solidFill>
                <a:effectLst>
                  <a:outerShdw blurRad="38100" dist="38100" dir="2700000" algn="tl">
                    <a:srgbClr val="000000">
                      <a:alpha val="43137"/>
                    </a:srgbClr>
                  </a:outerShdw>
                </a:effectLst>
                <a:latin typeface="Segoe Semibold" pitchFamily="34" charset="0"/>
              </a:rPr>
              <a:t>Enterprise Network</a:t>
            </a:r>
            <a:endParaRPr lang="en-US" sz="1100" smtClean="0">
              <a:solidFill>
                <a:schemeClr val="bg1"/>
              </a:solidFill>
              <a:effectLst>
                <a:outerShdw blurRad="38100" dist="38100" dir="2700000" algn="tl">
                  <a:srgbClr val="000000">
                    <a:alpha val="43137"/>
                  </a:srgbClr>
                </a:outerShdw>
              </a:effectLst>
              <a:latin typeface="Segoe Semibold" pitchFamily="34" charset="0"/>
            </a:endParaRPr>
          </a:p>
        </p:txBody>
      </p:sp>
      <p:sp>
        <p:nvSpPr>
          <p:cNvPr id="39" name="Rounded Rectangle 38"/>
          <p:cNvSpPr/>
          <p:nvPr/>
        </p:nvSpPr>
        <p:spPr bwMode="auto">
          <a:xfrm>
            <a:off x="5562600" y="3124200"/>
            <a:ext cx="3326240" cy="676656"/>
          </a:xfrm>
          <a:prstGeom prst="roundRect">
            <a:avLst/>
          </a:prstGeom>
          <a:gradFill flip="none" rotWithShape="1">
            <a:gsLst>
              <a:gs pos="18000">
                <a:schemeClr val="accent1">
                  <a:lumMod val="20000"/>
                  <a:lumOff val="80000"/>
                </a:schemeClr>
              </a:gs>
              <a:gs pos="37000">
                <a:schemeClr val="accent1">
                  <a:lumMod val="40000"/>
                  <a:lumOff val="60000"/>
                </a:schemeClr>
              </a:gs>
              <a:gs pos="63000">
                <a:schemeClr val="accent1">
                  <a:lumMod val="60000"/>
                  <a:lumOff val="40000"/>
                </a:schemeClr>
              </a:gs>
              <a:gs pos="78000">
                <a:schemeClr val="accent1">
                  <a:lumMod val="75000"/>
                </a:schemeClr>
              </a:gs>
            </a:gsLst>
            <a:path path="circle">
              <a:fillToRect l="100000" b="100000"/>
            </a:path>
            <a:tileRect t="-100000" r="-100000"/>
          </a:gradFill>
          <a:ln>
            <a:solidFill>
              <a:schemeClr val="bg2"/>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400" b="1" smtClean="0">
                <a:solidFill>
                  <a:schemeClr val="bg1"/>
                </a:solidFill>
                <a:latin typeface="Segoe Semibold" pitchFamily="34" charset="0"/>
              </a:rPr>
              <a:t>Identity</a:t>
            </a:r>
            <a:r>
              <a:rPr lang="en-US" sz="1400" smtClean="0">
                <a:solidFill>
                  <a:schemeClr val="bg1"/>
                </a:solidFill>
              </a:rPr>
              <a:t>: Strong authentication required for all users</a:t>
            </a:r>
          </a:p>
        </p:txBody>
      </p:sp>
      <p:sp>
        <p:nvSpPr>
          <p:cNvPr id="40" name="Rounded Rectangle 39"/>
          <p:cNvSpPr/>
          <p:nvPr/>
        </p:nvSpPr>
        <p:spPr bwMode="auto">
          <a:xfrm>
            <a:off x="5562600" y="3922574"/>
            <a:ext cx="3326240" cy="676656"/>
          </a:xfrm>
          <a:prstGeom prst="roundRect">
            <a:avLst/>
          </a:prstGeom>
          <a:gradFill flip="none" rotWithShape="1">
            <a:gsLst>
              <a:gs pos="18000">
                <a:schemeClr val="accent1">
                  <a:lumMod val="20000"/>
                  <a:lumOff val="80000"/>
                </a:schemeClr>
              </a:gs>
              <a:gs pos="37000">
                <a:schemeClr val="accent1">
                  <a:lumMod val="40000"/>
                  <a:lumOff val="60000"/>
                </a:schemeClr>
              </a:gs>
              <a:gs pos="63000">
                <a:schemeClr val="accent1">
                  <a:lumMod val="60000"/>
                  <a:lumOff val="40000"/>
                </a:schemeClr>
              </a:gs>
              <a:gs pos="78000">
                <a:schemeClr val="accent1">
                  <a:lumMod val="75000"/>
                </a:schemeClr>
              </a:gs>
            </a:gsLst>
            <a:path path="circle">
              <a:fillToRect l="100000" b="100000"/>
            </a:path>
            <a:tileRect t="-100000" r="-100000"/>
          </a:gradFill>
          <a:ln>
            <a:solidFill>
              <a:schemeClr val="bg2"/>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400" b="1" smtClean="0">
                <a:solidFill>
                  <a:schemeClr val="bg1"/>
                </a:solidFill>
                <a:latin typeface="Segoe Semibold" pitchFamily="34" charset="0"/>
              </a:rPr>
              <a:t>Authorization</a:t>
            </a:r>
            <a:r>
              <a:rPr lang="en-US" sz="1400" smtClean="0">
                <a:solidFill>
                  <a:schemeClr val="bg1"/>
                </a:solidFill>
              </a:rPr>
              <a:t>: Machine health is validated or remediated before allowing network access</a:t>
            </a:r>
          </a:p>
        </p:txBody>
      </p:sp>
      <p:sp>
        <p:nvSpPr>
          <p:cNvPr id="42" name="Title 41"/>
          <p:cNvSpPr>
            <a:spLocks noGrp="1"/>
          </p:cNvSpPr>
          <p:nvPr>
            <p:ph type="title"/>
          </p:nvPr>
        </p:nvSpPr>
        <p:spPr/>
        <p:txBody>
          <a:bodyPr/>
          <a:lstStyle/>
          <a:p>
            <a:r>
              <a:rPr lang="en-US" smtClean="0"/>
              <a:t>Trustworthy Networking Vision</a:t>
            </a:r>
            <a:endParaRPr lang="en-US"/>
          </a:p>
        </p:txBody>
      </p:sp>
      <p:sp>
        <p:nvSpPr>
          <p:cNvPr id="41" name="Rounded Rectangle 40"/>
          <p:cNvSpPr/>
          <p:nvPr/>
        </p:nvSpPr>
        <p:spPr bwMode="auto">
          <a:xfrm>
            <a:off x="5562600" y="4733544"/>
            <a:ext cx="3328416" cy="676656"/>
          </a:xfrm>
          <a:prstGeom prst="roundRect">
            <a:avLst/>
          </a:prstGeom>
          <a:gradFill flip="none" rotWithShape="1">
            <a:gsLst>
              <a:gs pos="18000">
                <a:schemeClr val="accent1">
                  <a:lumMod val="20000"/>
                  <a:lumOff val="80000"/>
                </a:schemeClr>
              </a:gs>
              <a:gs pos="37000">
                <a:schemeClr val="accent1">
                  <a:lumMod val="40000"/>
                  <a:lumOff val="60000"/>
                </a:schemeClr>
              </a:gs>
              <a:gs pos="63000">
                <a:schemeClr val="accent1">
                  <a:lumMod val="60000"/>
                  <a:lumOff val="40000"/>
                </a:schemeClr>
              </a:gs>
              <a:gs pos="78000">
                <a:schemeClr val="accent1">
                  <a:lumMod val="75000"/>
                </a:schemeClr>
              </a:gs>
            </a:gsLst>
            <a:path path="circle">
              <a:fillToRect l="100000" b="100000"/>
            </a:path>
            <a:tileRect t="-100000" r="-100000"/>
          </a:gradFill>
          <a:ln>
            <a:solidFill>
              <a:schemeClr val="bg2"/>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400" b="1" smtClean="0">
                <a:solidFill>
                  <a:schemeClr val="bg1"/>
                </a:solidFill>
                <a:latin typeface="Segoe Semibold" pitchFamily="34" charset="0"/>
              </a:rPr>
              <a:t>Protection</a:t>
            </a:r>
            <a:r>
              <a:rPr lang="en-US" sz="1400" smtClean="0">
                <a:solidFill>
                  <a:schemeClr val="bg1"/>
                </a:solidFill>
                <a:latin typeface="Segoe Semibold" pitchFamily="34" charset="0"/>
              </a:rPr>
              <a:t>: </a:t>
            </a:r>
            <a:r>
              <a:rPr lang="en-US" sz="1400" smtClean="0">
                <a:solidFill>
                  <a:schemeClr val="bg1"/>
                </a:solidFill>
              </a:rPr>
              <a:t>All network transactions are authenticated and encrypted</a:t>
            </a:r>
          </a:p>
        </p:txBody>
      </p:sp>
      <p:grpSp>
        <p:nvGrpSpPr>
          <p:cNvPr id="4" name="Group 56"/>
          <p:cNvGrpSpPr/>
          <p:nvPr/>
        </p:nvGrpSpPr>
        <p:grpSpPr>
          <a:xfrm>
            <a:off x="5742457" y="1752600"/>
            <a:ext cx="914400" cy="1035847"/>
            <a:chOff x="5742457" y="1752600"/>
            <a:chExt cx="914400" cy="1035847"/>
          </a:xfrm>
        </p:grpSpPr>
        <p:sp>
          <p:nvSpPr>
            <p:cNvPr id="12" name="TextBox 11"/>
            <p:cNvSpPr txBox="1"/>
            <p:nvPr/>
          </p:nvSpPr>
          <p:spPr>
            <a:xfrm>
              <a:off x="5742457" y="2326782"/>
              <a:ext cx="914400" cy="461665"/>
            </a:xfrm>
            <a:prstGeom prst="rect">
              <a:avLst/>
            </a:prstGeom>
            <a:noFill/>
          </p:spPr>
          <p:txBody>
            <a:bodyPr wrap="square" rtlCol="0">
              <a:spAutoFit/>
            </a:bodyPr>
            <a:lstStyle/>
            <a:p>
              <a:pPr algn="ctr"/>
              <a:r>
                <a:rPr lang="en-US" sz="1200" smtClean="0">
                  <a:solidFill>
                    <a:schemeClr val="bg1"/>
                  </a:solidFill>
                  <a:latin typeface="Segoe Semibold" pitchFamily="34" charset="0"/>
                </a:rPr>
                <a:t>Remote Client</a:t>
              </a:r>
            </a:p>
          </p:txBody>
        </p:sp>
        <p:pic>
          <p:nvPicPr>
            <p:cNvPr id="3077" name="Picture 5" descr="C:\Users\Public\Documents\DVD Art\Artwork_Imagery\Icons - Illustrations\_MISC ICONS\computer wide screen.png"/>
            <p:cNvPicPr>
              <a:picLocks noChangeAspect="1" noChangeArrowheads="1"/>
            </p:cNvPicPr>
            <p:nvPr/>
          </p:nvPicPr>
          <p:blipFill>
            <a:blip r:embed="rId6" cstate="screen"/>
            <a:srcRect/>
            <a:stretch>
              <a:fillRect/>
            </a:stretch>
          </p:blipFill>
          <p:spPr bwMode="auto">
            <a:xfrm>
              <a:off x="5759602" y="1752600"/>
              <a:ext cx="880110" cy="640175"/>
            </a:xfrm>
            <a:prstGeom prst="rect">
              <a:avLst/>
            </a:prstGeom>
            <a:noFill/>
          </p:spPr>
        </p:pic>
      </p:grpSp>
      <p:grpSp>
        <p:nvGrpSpPr>
          <p:cNvPr id="5" name="Group 55"/>
          <p:cNvGrpSpPr/>
          <p:nvPr/>
        </p:nvGrpSpPr>
        <p:grpSpPr>
          <a:xfrm>
            <a:off x="3477577" y="3581400"/>
            <a:ext cx="880110" cy="1023200"/>
            <a:chOff x="3477577" y="3581400"/>
            <a:chExt cx="880110" cy="1023200"/>
          </a:xfrm>
        </p:grpSpPr>
        <p:sp>
          <p:nvSpPr>
            <p:cNvPr id="32" name="TextBox 31"/>
            <p:cNvSpPr txBox="1"/>
            <p:nvPr/>
          </p:nvSpPr>
          <p:spPr>
            <a:xfrm>
              <a:off x="3498532" y="4142935"/>
              <a:ext cx="838200" cy="461665"/>
            </a:xfrm>
            <a:prstGeom prst="rect">
              <a:avLst/>
            </a:prstGeom>
            <a:noFill/>
          </p:spPr>
          <p:txBody>
            <a:bodyPr wrap="square" rtlCol="0">
              <a:spAutoFit/>
            </a:bodyPr>
            <a:lstStyle/>
            <a:p>
              <a:pPr algn="ctr"/>
              <a:r>
                <a:rPr lang="en-US" sz="1200" smtClean="0">
                  <a:solidFill>
                    <a:schemeClr val="bg1"/>
                  </a:solidFill>
                  <a:latin typeface="Segoe Semibold" pitchFamily="34" charset="0"/>
                  <a:cs typeface="Arial" pitchFamily="34" charset="0"/>
                </a:rPr>
                <a:t>Local Client</a:t>
              </a:r>
            </a:p>
          </p:txBody>
        </p:sp>
        <p:pic>
          <p:nvPicPr>
            <p:cNvPr id="55" name="Picture 5" descr="C:\Users\Public\Documents\DVD Art\Artwork_Imagery\Icons - Illustrations\_MISC ICONS\computer wide screen.png"/>
            <p:cNvPicPr>
              <a:picLocks noChangeAspect="1" noChangeArrowheads="1"/>
            </p:cNvPicPr>
            <p:nvPr/>
          </p:nvPicPr>
          <p:blipFill>
            <a:blip r:embed="rId6" cstate="screen"/>
            <a:srcRect/>
            <a:stretch>
              <a:fillRect/>
            </a:stretch>
          </p:blipFill>
          <p:spPr bwMode="auto">
            <a:xfrm>
              <a:off x="3477577" y="3581400"/>
              <a:ext cx="880110" cy="640175"/>
            </a:xfrm>
            <a:prstGeom prst="rect">
              <a:avLst/>
            </a:prstGeom>
            <a:noFill/>
          </p:spPr>
        </p:pic>
      </p:grpSp>
      <p:sp>
        <p:nvSpPr>
          <p:cNvPr id="58" name="Rounded Rectangle 57"/>
          <p:cNvSpPr/>
          <p:nvPr/>
        </p:nvSpPr>
        <p:spPr bwMode="auto">
          <a:xfrm>
            <a:off x="1828800" y="5867400"/>
            <a:ext cx="5943600" cy="676656"/>
          </a:xfrm>
          <a:prstGeom prst="roundRect">
            <a:avLst/>
          </a:prstGeom>
          <a:gradFill flip="none" rotWithShape="1">
            <a:gsLst>
              <a:gs pos="18000">
                <a:schemeClr val="accent1">
                  <a:lumMod val="20000"/>
                  <a:lumOff val="80000"/>
                </a:schemeClr>
              </a:gs>
              <a:gs pos="37000">
                <a:schemeClr val="accent1">
                  <a:lumMod val="40000"/>
                  <a:lumOff val="60000"/>
                </a:schemeClr>
              </a:gs>
              <a:gs pos="63000">
                <a:schemeClr val="accent1">
                  <a:lumMod val="60000"/>
                  <a:lumOff val="40000"/>
                </a:schemeClr>
              </a:gs>
              <a:gs pos="78000">
                <a:schemeClr val="accent1">
                  <a:lumMod val="75000"/>
                </a:schemeClr>
              </a:gs>
            </a:gsLst>
            <a:path path="circle">
              <a:fillToRect t="100000" r="100000"/>
            </a:path>
            <a:tileRect l="-100000" b="-100000"/>
          </a:gradFill>
          <a:ln>
            <a:solidFill>
              <a:schemeClr val="bg2"/>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2000" smtClean="0">
                <a:solidFill>
                  <a:schemeClr val="bg1"/>
                </a:solidFill>
                <a:latin typeface="Segoe Semibold" pitchFamily="34" charset="0"/>
              </a:rPr>
              <a:t>Policies are based on identity, not on location</a:t>
            </a:r>
          </a:p>
        </p:txBody>
      </p:sp>
    </p:spTree>
    <p:custDataLst>
      <p:tags r:id="rId1"/>
    </p:custDataLst>
    <p:extLst>
      <p:ext uri="{BB962C8B-B14F-4D97-AF65-F5344CB8AC3E}">
        <p14:creationId xmlns:p14="http://schemas.microsoft.com/office/powerpoint/2007/7/12/main" xmlns="" val="1760636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1+#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Sean\Documents\DVD Art\Artwork_Imagery\Shapes\Boxes\Rectangle - Vivid round edge\Vivid Blue round edge Rect horiz med.png"/>
          <p:cNvPicPr>
            <a:picLocks noChangeAspect="1" noChangeArrowheads="1"/>
          </p:cNvPicPr>
          <p:nvPr/>
        </p:nvPicPr>
        <p:blipFill>
          <a:blip r:embed="rId4" cstate="screen"/>
          <a:srcRect/>
          <a:stretch>
            <a:fillRect/>
          </a:stretch>
        </p:blipFill>
        <p:spPr bwMode="auto">
          <a:xfrm>
            <a:off x="152400" y="4953000"/>
            <a:ext cx="8991600" cy="1905000"/>
          </a:xfrm>
          <a:prstGeom prst="rect">
            <a:avLst/>
          </a:prstGeom>
          <a:noFill/>
        </p:spPr>
      </p:pic>
      <p:pic>
        <p:nvPicPr>
          <p:cNvPr id="17" name="Picture 2" descr="C:\Users\Sean\Documents\DVD Art\Artwork_Imagery\Shapes\Boxes\Rectangle - Vivid round edge\Vivid Blue round edge Rect horiz med.png"/>
          <p:cNvPicPr>
            <a:picLocks noChangeAspect="1" noChangeArrowheads="1"/>
          </p:cNvPicPr>
          <p:nvPr/>
        </p:nvPicPr>
        <p:blipFill>
          <a:blip r:embed="rId4" cstate="screen"/>
          <a:srcRect/>
          <a:stretch>
            <a:fillRect/>
          </a:stretch>
        </p:blipFill>
        <p:spPr bwMode="auto">
          <a:xfrm>
            <a:off x="152400" y="2971800"/>
            <a:ext cx="8991600" cy="1905000"/>
          </a:xfrm>
          <a:prstGeom prst="rect">
            <a:avLst/>
          </a:prstGeom>
          <a:noFill/>
        </p:spPr>
      </p:pic>
      <p:pic>
        <p:nvPicPr>
          <p:cNvPr id="2050" name="Picture 2" descr="C:\Users\Sean\Documents\DVD Art\Artwork_Imagery\Shapes\Boxes\Rectangle - Vivid round edge\Vivid Blue round edge Rect horiz med.png"/>
          <p:cNvPicPr>
            <a:picLocks noChangeAspect="1" noChangeArrowheads="1"/>
          </p:cNvPicPr>
          <p:nvPr/>
        </p:nvPicPr>
        <p:blipFill>
          <a:blip r:embed="rId4" cstate="screen"/>
          <a:srcRect/>
          <a:stretch>
            <a:fillRect/>
          </a:stretch>
        </p:blipFill>
        <p:spPr bwMode="auto">
          <a:xfrm>
            <a:off x="152400" y="914400"/>
            <a:ext cx="8991600" cy="1905000"/>
          </a:xfrm>
          <a:prstGeom prst="rect">
            <a:avLst/>
          </a:prstGeom>
          <a:noFill/>
        </p:spPr>
      </p:pic>
      <p:sp>
        <p:nvSpPr>
          <p:cNvPr id="16" name="Title 15"/>
          <p:cNvSpPr>
            <a:spLocks noGrp="1"/>
          </p:cNvSpPr>
          <p:nvPr>
            <p:ph type="title"/>
          </p:nvPr>
        </p:nvSpPr>
        <p:spPr/>
        <p:txBody>
          <a:bodyPr/>
          <a:lstStyle/>
          <a:p>
            <a:r>
              <a:rPr lang="en-US" smtClean="0"/>
              <a:t>Evolving IT Needs</a:t>
            </a:r>
            <a:endParaRPr lang="en-US"/>
          </a:p>
        </p:txBody>
      </p:sp>
      <p:sp>
        <p:nvSpPr>
          <p:cNvPr id="6" name="Title 15"/>
          <p:cNvSpPr txBox="1">
            <a:spLocks/>
          </p:cNvSpPr>
          <p:nvPr/>
        </p:nvSpPr>
        <p:spPr>
          <a:xfrm>
            <a:off x="5269176" y="3537284"/>
            <a:ext cx="3474719" cy="779646"/>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Mobile Data</a:t>
            </a:r>
            <a:endParaRPr lang="en-US" sz="4800"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p:txBody>
      </p:sp>
      <p:pic>
        <p:nvPicPr>
          <p:cNvPr id="7" name="Picture 3" descr="C:\Program Files\Microsoft Resource DVD Artwork\DVD_ART\Artwork_Imagery\Shapes and Graphics\Map Globe\Internet Globe.png"/>
          <p:cNvPicPr>
            <a:picLocks noChangeAspect="1" noChangeArrowheads="1"/>
          </p:cNvPicPr>
          <p:nvPr/>
        </p:nvPicPr>
        <p:blipFill>
          <a:blip r:embed="rId5" cstate="screen"/>
          <a:srcRect/>
          <a:stretch>
            <a:fillRect/>
          </a:stretch>
        </p:blipFill>
        <p:spPr bwMode="auto">
          <a:xfrm>
            <a:off x="5762951" y="4980243"/>
            <a:ext cx="2487168" cy="1800606"/>
          </a:xfrm>
          <a:prstGeom prst="rect">
            <a:avLst/>
          </a:prstGeom>
          <a:noFill/>
        </p:spPr>
      </p:pic>
      <p:sp>
        <p:nvSpPr>
          <p:cNvPr id="8" name="Title 4"/>
          <p:cNvSpPr txBox="1">
            <a:spLocks/>
          </p:cNvSpPr>
          <p:nvPr/>
        </p:nvSpPr>
        <p:spPr bwMode="auto">
          <a:xfrm>
            <a:off x="1161533" y="5594371"/>
            <a:ext cx="3332764" cy="664797"/>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7500"/>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lang="en-US" sz="4900" spc="-150" dirty="0" err="1"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Globalisation</a:t>
            </a:r>
            <a:endPar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p:txBody>
      </p:sp>
      <p:pic>
        <p:nvPicPr>
          <p:cNvPr id="2051" name="Picture 3" descr="C:\Users\Sean\Documents\DVD Art\Artwork_Imagery\Hardware Photos\OEM HW\COMPUTERS - PC, Tablet, Laptop, UMPC\Ultra Mobile PC\Samsung Q1 Ultra Front.png"/>
          <p:cNvPicPr>
            <a:picLocks noChangeAspect="1" noChangeArrowheads="1"/>
          </p:cNvPicPr>
          <p:nvPr/>
        </p:nvPicPr>
        <p:blipFill>
          <a:blip r:embed="rId6" cstate="screen"/>
          <a:srcRect/>
          <a:stretch>
            <a:fillRect/>
          </a:stretch>
        </p:blipFill>
        <p:spPr bwMode="auto">
          <a:xfrm>
            <a:off x="1556578" y="3200400"/>
            <a:ext cx="2542674" cy="13803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9" name="Group 18"/>
          <p:cNvGrpSpPr/>
          <p:nvPr/>
        </p:nvGrpSpPr>
        <p:grpSpPr>
          <a:xfrm>
            <a:off x="2743200" y="2104293"/>
            <a:ext cx="4044462" cy="4021015"/>
            <a:chOff x="-3657600" y="1447800"/>
            <a:chExt cx="4044462" cy="4021015"/>
          </a:xfrm>
        </p:grpSpPr>
        <p:sp>
          <p:nvSpPr>
            <p:cNvPr id="20" name="Oval 19"/>
            <p:cNvSpPr/>
            <p:nvPr/>
          </p:nvSpPr>
          <p:spPr bwMode="auto">
            <a:xfrm>
              <a:off x="-3657600" y="1447800"/>
              <a:ext cx="4044462" cy="4021015"/>
            </a:xfrm>
            <a:prstGeom prst="ellipse">
              <a:avLst/>
            </a:prstGeom>
            <a:gradFill>
              <a:gsLst>
                <a:gs pos="0">
                  <a:srgbClr val="B98A2D"/>
                </a:gs>
                <a:gs pos="72000">
                  <a:srgbClr val="FCBF46"/>
                </a:gs>
              </a:gsLst>
              <a:lin ang="5400000" scaled="1"/>
            </a:gradFill>
            <a:ln w="12700">
              <a:solidFill>
                <a:srgbClr val="FCBF46"/>
              </a:solidFill>
              <a:headEnd type="none" w="med" len="med"/>
              <a:tailEnd type="none" w="med" len="med"/>
            </a:ln>
            <a:effectLst>
              <a:innerShdw blurRad="635000" dist="50800" dir="16200000">
                <a:srgbClr val="6F531B"/>
              </a:inn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smtClean="0">
                <a:solidFill>
                  <a:schemeClr val="tx1"/>
                </a:solidFill>
                <a:latin typeface="Segoe" pitchFamily="34" charset="0"/>
              </a:endParaRPr>
            </a:p>
          </p:txBody>
        </p:sp>
        <p:sp>
          <p:nvSpPr>
            <p:cNvPr id="21" name="TextBox 20"/>
            <p:cNvSpPr txBox="1"/>
            <p:nvPr/>
          </p:nvSpPr>
          <p:spPr>
            <a:xfrm>
              <a:off x="-3001107" y="2581144"/>
              <a:ext cx="2731477" cy="175432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latin typeface="Trebuchet MS" pitchFamily="34" charset="0"/>
                </a:rPr>
                <a:t>Increasingly Porous Perimeter</a:t>
              </a:r>
            </a:p>
          </p:txBody>
        </p:sp>
      </p:grpSp>
      <p:sp>
        <p:nvSpPr>
          <p:cNvPr id="22" name="Title 15"/>
          <p:cNvSpPr txBox="1">
            <a:spLocks/>
          </p:cNvSpPr>
          <p:nvPr/>
        </p:nvSpPr>
        <p:spPr>
          <a:xfrm>
            <a:off x="990600" y="1533708"/>
            <a:ext cx="4648200" cy="666385"/>
          </a:xfrm>
          <a:prstGeom prst="rect">
            <a:avLst/>
          </a:prstGeom>
        </p:spPr>
        <p:txBody>
          <a:bodyPr vert="horz" wrap="square" lIns="0" tIns="0" rIns="0" bIns="0" rtlCol="0" anchor="t">
            <a:noAutofit/>
          </a:bodyPr>
          <a:lstStyle/>
          <a:p>
            <a:pPr marL="0" marR="0" lvl="0" indent="0"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n-lt"/>
                <a:ea typeface="+mn-ea"/>
                <a:cs typeface="Arial" charset="0"/>
              </a:rPr>
              <a:t>Mobile</a:t>
            </a:r>
            <a:r>
              <a:rPr kumimoji="0" lang="en-US" sz="4800" b="0" i="0" u="none" strike="noStrike" kern="1200" cap="none" spc="-150" normalizeH="0" baseline="0" noProof="0" smtClean="0">
                <a:ln w="3175">
                  <a:noFill/>
                </a:ln>
                <a:gradFill flip="none" rotWithShape="1">
                  <a:gsLst>
                    <a:gs pos="0">
                      <a:schemeClr val="tx1"/>
                    </a:gs>
                    <a:gs pos="86000">
                      <a:schemeClr val="tx1"/>
                    </a:gs>
                  </a:gsLst>
                  <a:lin ang="5400000" scaled="0"/>
                  <a:tileRect/>
                </a:gradFill>
                <a:effectLst/>
                <a:uLnTx/>
                <a:uFillTx/>
                <a:latin typeface="+mn-lt"/>
                <a:ea typeface="+mn-ea"/>
                <a:cs typeface="Arial" charset="0"/>
              </a:rPr>
              <a:t> </a:t>
            </a:r>
            <a:r>
              <a:rPr kumimoji="0" lang="en-US" sz="4800" b="0" i="0" u="none" strike="noStrike" kern="1200" cap="none" spc="-150" normalizeH="0" baseline="0" noProof="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n-lt"/>
                <a:ea typeface="+mn-ea"/>
                <a:cs typeface="Arial" charset="0"/>
              </a:rPr>
              <a:t>Workforce</a:t>
            </a:r>
            <a:endParaRPr kumimoji="0" lang="en-US" sz="4800" b="0" i="0" u="none" strike="noStrike" kern="1200" cap="none" spc="-150" normalizeH="0" baseline="0" noProof="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n-lt"/>
              <a:ea typeface="+mn-ea"/>
              <a:cs typeface="Arial" charset="0"/>
            </a:endParaRPr>
          </a:p>
        </p:txBody>
      </p:sp>
      <p:pic>
        <p:nvPicPr>
          <p:cNvPr id="2052" name="Picture 4" descr="C:\Users\Sean\Documents\DVD Art\Artwork_Imagery\Brand Photos\Scenarios\FY09 Office Brand - No_exp\man working meeting laptop blutooth airport travel.png"/>
          <p:cNvPicPr>
            <a:picLocks noChangeAspect="1" noChangeArrowheads="1"/>
          </p:cNvPicPr>
          <p:nvPr/>
        </p:nvPicPr>
        <p:blipFill>
          <a:blip r:embed="rId7" cstate="screen"/>
          <a:srcRect/>
          <a:stretch>
            <a:fillRect/>
          </a:stretch>
        </p:blipFill>
        <p:spPr bwMode="auto">
          <a:xfrm>
            <a:off x="5867400" y="1143000"/>
            <a:ext cx="2305054" cy="1475234"/>
          </a:xfrm>
          <a:prstGeom prst="rect">
            <a:avLst/>
          </a:prstGeom>
          <a:noFill/>
        </p:spPr>
      </p:pic>
    </p:spTree>
    <p:custDataLst>
      <p:tags r:id="rId1"/>
    </p:custDataLst>
    <p:extLst>
      <p:ext uri="{BB962C8B-B14F-4D97-AF65-F5344CB8AC3E}">
        <p14:creationId xmlns:p14="http://schemas.microsoft.com/office/powerpoint/2007/7/12/main" xmlns="" val="2343083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left)">
                                      <p:cBhvr>
                                        <p:cTn id="10" dur="500"/>
                                        <p:tgtEl>
                                          <p:spTgt spid="2050"/>
                                        </p:tgtEl>
                                      </p:cBhvr>
                                    </p:animEffect>
                                  </p:childTnLst>
                                </p:cTn>
                              </p:par>
                              <p:par>
                                <p:cTn id="11" presetID="22" presetClass="entr" presetSubtype="8"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wipe(left)">
                                      <p:cBhvr>
                                        <p:cTn id="13" dur="500"/>
                                        <p:tgtEl>
                                          <p:spTgt spid="205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par>
                                <p:cTn id="22" presetID="22" presetClass="entr" presetSubtype="2" fill="hold" nodeType="withEffect">
                                  <p:stCondLst>
                                    <p:cond delay="0"/>
                                  </p:stCondLst>
                                  <p:childTnLst>
                                    <p:set>
                                      <p:cBhvr>
                                        <p:cTn id="23" dur="1" fill="hold">
                                          <p:stCondLst>
                                            <p:cond delay="0"/>
                                          </p:stCondLst>
                                        </p:cTn>
                                        <p:tgtEl>
                                          <p:spTgt spid="2051"/>
                                        </p:tgtEl>
                                        <p:attrNameLst>
                                          <p:attrName>style.visibility</p:attrName>
                                        </p:attrNameLst>
                                      </p:cBhvr>
                                      <p:to>
                                        <p:strVal val="visible"/>
                                      </p:to>
                                    </p:set>
                                    <p:animEffect transition="in" filter="wipe(right)">
                                      <p:cBhvr>
                                        <p:cTn id="24" dur="500"/>
                                        <p:tgtEl>
                                          <p:spTgt spid="205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22" presetClass="entr" presetSubtype="8"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in)">
                                      <p:cBhvr>
                                        <p:cTn id="4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685800" y="914401"/>
            <a:ext cx="7924800" cy="1143000"/>
          </a:xfrm>
          <a:prstGeom prst="roundRect">
            <a:avLst>
              <a:gd name="adj" fmla="val 8470"/>
            </a:avLst>
          </a:prstGeom>
          <a:gradFill flip="none" rotWithShape="1">
            <a:gsLst>
              <a:gs pos="0">
                <a:srgbClr val="EE9CFE">
                  <a:alpha val="66000"/>
                </a:srgbClr>
              </a:gs>
              <a:gs pos="53000">
                <a:srgbClr val="2B70F9">
                  <a:alpha val="80000"/>
                </a:srgbClr>
              </a:gs>
              <a:gs pos="100000">
                <a:srgbClr val="FFFFFF">
                  <a:alpha val="53000"/>
                </a:srgbClr>
              </a:gs>
            </a:gsLst>
            <a:path path="circle">
              <a:fillToRect r="100000" b="100000"/>
            </a:path>
            <a:tileRect l="-100000" t="-100000"/>
          </a:gradFill>
          <a:ln w="3175">
            <a:solidFill>
              <a:srgbClr val="FFFFFF">
                <a:alpha val="2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mtClean="0">
              <a:solidFill>
                <a:schemeClr val="tx1"/>
              </a:solidFill>
              <a:latin typeface="Segoe" pitchFamily="34" charset="0"/>
            </a:endParaRPr>
          </a:p>
        </p:txBody>
      </p:sp>
      <p:pic>
        <p:nvPicPr>
          <p:cNvPr id="33" name="Picture 32" descr="arch-graphic.png"/>
          <p:cNvPicPr>
            <a:picLocks noChangeAspect="1"/>
          </p:cNvPicPr>
          <p:nvPr/>
        </p:nvPicPr>
        <p:blipFill>
          <a:blip r:embed="rId4" cstate="screen"/>
          <a:stretch>
            <a:fillRect/>
          </a:stretch>
        </p:blipFill>
        <p:spPr>
          <a:xfrm>
            <a:off x="0" y="2514600"/>
            <a:ext cx="9144000" cy="2171700"/>
          </a:xfrm>
          <a:prstGeom prst="rect">
            <a:avLst/>
          </a:prstGeom>
        </p:spPr>
      </p:pic>
      <p:pic>
        <p:nvPicPr>
          <p:cNvPr id="32" name="Picture 31" descr="big-disc.png"/>
          <p:cNvPicPr>
            <a:picLocks noChangeAspect="1"/>
          </p:cNvPicPr>
          <p:nvPr/>
        </p:nvPicPr>
        <p:blipFill>
          <a:blip r:embed="rId5" cstate="screen"/>
          <a:stretch>
            <a:fillRect/>
          </a:stretch>
        </p:blipFill>
        <p:spPr>
          <a:xfrm>
            <a:off x="437322" y="3407134"/>
            <a:ext cx="8269357" cy="3450866"/>
          </a:xfrm>
          <a:prstGeom prst="rect">
            <a:avLst/>
          </a:prstGeom>
          <a:effectLst>
            <a:reflection blurRad="6350" stA="52000" endA="300" endPos="35000" dir="5400000" sy="-100000" algn="bl" rotWithShape="0"/>
          </a:effectLst>
        </p:spPr>
      </p:pic>
      <p:cxnSp>
        <p:nvCxnSpPr>
          <p:cNvPr id="22" name="Straight Connector 21"/>
          <p:cNvCxnSpPr>
            <a:stCxn id="18" idx="1"/>
          </p:cNvCxnSpPr>
          <p:nvPr/>
        </p:nvCxnSpPr>
        <p:spPr>
          <a:xfrm rot="10800000" flipV="1">
            <a:off x="5248280" y="3484393"/>
            <a:ext cx="524318" cy="497057"/>
          </a:xfrm>
          <a:prstGeom prst="line">
            <a:avLst/>
          </a:prstGeom>
          <a:ln w="28575" cap="rnd">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 name="Group 39"/>
          <p:cNvGrpSpPr/>
          <p:nvPr/>
        </p:nvGrpSpPr>
        <p:grpSpPr>
          <a:xfrm>
            <a:off x="5358823" y="2906195"/>
            <a:ext cx="1719263" cy="1824555"/>
            <a:chOff x="5092998" y="2906195"/>
            <a:chExt cx="1719263" cy="1824555"/>
          </a:xfrm>
        </p:grpSpPr>
        <p:pic>
          <p:nvPicPr>
            <p:cNvPr id="1032" name="Picture 8" descr="C:\Users\arib\Pictures\Presentation Stuff\Platform4.png"/>
            <p:cNvPicPr>
              <a:picLocks noChangeAspect="1" noChangeArrowheads="1"/>
            </p:cNvPicPr>
            <p:nvPr/>
          </p:nvPicPr>
          <p:blipFill>
            <a:blip r:embed="rId6" cstate="screen"/>
            <a:srcRect/>
            <a:stretch>
              <a:fillRect/>
            </a:stretch>
          </p:blipFill>
          <p:spPr bwMode="auto">
            <a:xfrm>
              <a:off x="5092998" y="3581400"/>
              <a:ext cx="1719263" cy="1149350"/>
            </a:xfrm>
            <a:prstGeom prst="rect">
              <a:avLst/>
            </a:prstGeom>
            <a:noFill/>
          </p:spPr>
        </p:pic>
        <p:pic>
          <p:nvPicPr>
            <p:cNvPr id="18" name="Picture 8" descr="C:\Program Files\Microsoft Resource DVD Artwork\DVD_ART\Artwork_Imagery\HARDWARE_IMAGERY\Photos - OEM Hardware\Server Computer\Unisys ES7000 Orion 560 Server.png"/>
            <p:cNvPicPr>
              <a:picLocks noChangeAspect="1" noChangeArrowheads="1"/>
            </p:cNvPicPr>
            <p:nvPr/>
          </p:nvPicPr>
          <p:blipFill>
            <a:blip r:embed="rId7" cstate="screen"/>
            <a:srcRect/>
            <a:stretch>
              <a:fillRect/>
            </a:stretch>
          </p:blipFill>
          <p:spPr bwMode="auto">
            <a:xfrm>
              <a:off x="5506773" y="2906195"/>
              <a:ext cx="891712" cy="1156398"/>
            </a:xfrm>
            <a:prstGeom prst="rect">
              <a:avLst/>
            </a:prstGeom>
            <a:noFill/>
          </p:spPr>
        </p:pic>
      </p:grpSp>
      <p:sp>
        <p:nvSpPr>
          <p:cNvPr id="30" name="Title 29"/>
          <p:cNvSpPr>
            <a:spLocks noGrp="1"/>
          </p:cNvSpPr>
          <p:nvPr>
            <p:ph type="title"/>
          </p:nvPr>
        </p:nvSpPr>
        <p:spPr>
          <a:xfrm>
            <a:off x="0" y="230188"/>
            <a:ext cx="9144000" cy="664797"/>
          </a:xfrm>
        </p:spPr>
        <p:txBody>
          <a:bodyPr/>
          <a:lstStyle/>
          <a:p>
            <a:pPr algn="ctr"/>
            <a:r>
              <a:rPr lang="en-US" dirty="0" err="1" smtClean="0">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n-lt"/>
              </a:rPr>
              <a:t>DirectAccess</a:t>
            </a:r>
            <a:endParaRPr lang="en-US" dirty="0">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n-lt"/>
            </a:endParaRPr>
          </a:p>
        </p:txBody>
      </p:sp>
      <p:sp>
        <p:nvSpPr>
          <p:cNvPr id="34" name="Text Placeholder 33"/>
          <p:cNvSpPr>
            <a:spLocks noGrp="1"/>
          </p:cNvSpPr>
          <p:nvPr>
            <p:ph type="body" sz="quarter" idx="4294967295"/>
          </p:nvPr>
        </p:nvSpPr>
        <p:spPr>
          <a:xfrm>
            <a:off x="635330" y="990601"/>
            <a:ext cx="7873340" cy="997196"/>
          </a:xfrm>
          <a:prstGeom prst="rect">
            <a:avLst/>
          </a:prstGeom>
        </p:spPr>
        <p:txBody>
          <a:bodyPr/>
          <a:lstStyle/>
          <a:p>
            <a:pPr marL="276225" indent="-276225" algn="ctr">
              <a:buNone/>
            </a:pPr>
            <a:r>
              <a:rPr lang="en-US" sz="3600" smtClean="0">
                <a:effectLst>
                  <a:outerShdw blurRad="38100" dist="38100" dir="2700000" algn="tl">
                    <a:srgbClr val="000000">
                      <a:alpha val="43137"/>
                    </a:srgbClr>
                  </a:outerShdw>
                </a:effectLst>
              </a:rPr>
              <a:t>Securely extending network services and resources to remote users</a:t>
            </a:r>
          </a:p>
        </p:txBody>
      </p:sp>
      <p:pic>
        <p:nvPicPr>
          <p:cNvPr id="1027" name="Picture 3" descr="C:\Users\arib\Pictures\Presentation Stuff\Platform2.png"/>
          <p:cNvPicPr>
            <a:picLocks noChangeAspect="1" noChangeArrowheads="1"/>
          </p:cNvPicPr>
          <p:nvPr/>
        </p:nvPicPr>
        <p:blipFill>
          <a:blip r:embed="rId8" cstate="screen"/>
          <a:srcRect/>
          <a:stretch>
            <a:fillRect/>
          </a:stretch>
        </p:blipFill>
        <p:spPr bwMode="auto">
          <a:xfrm>
            <a:off x="656597" y="4572239"/>
            <a:ext cx="2141537" cy="1367845"/>
          </a:xfrm>
          <a:prstGeom prst="rect">
            <a:avLst/>
          </a:prstGeom>
          <a:noFill/>
        </p:spPr>
      </p:pic>
      <p:cxnSp>
        <p:nvCxnSpPr>
          <p:cNvPr id="20" name="Straight Connector 19"/>
          <p:cNvCxnSpPr/>
          <p:nvPr/>
        </p:nvCxnSpPr>
        <p:spPr>
          <a:xfrm>
            <a:off x="3149057" y="3405773"/>
            <a:ext cx="718093" cy="580440"/>
          </a:xfrm>
          <a:prstGeom prst="line">
            <a:avLst/>
          </a:prstGeom>
          <a:ln w="28575" cap="flat">
            <a:solidFill>
              <a:srgbClr val="FFFF00"/>
            </a:solidFill>
          </a:ln>
        </p:spPr>
        <p:style>
          <a:lnRef idx="1">
            <a:schemeClr val="accent1"/>
          </a:lnRef>
          <a:fillRef idx="0">
            <a:schemeClr val="accent1"/>
          </a:fillRef>
          <a:effectRef idx="0">
            <a:schemeClr val="accent1"/>
          </a:effectRef>
          <a:fontRef idx="minor">
            <a:schemeClr val="tx1"/>
          </a:fontRef>
        </p:style>
      </p:cxnSp>
      <p:pic>
        <p:nvPicPr>
          <p:cNvPr id="1037" name="Picture 13" descr="C:\Program Files\Microsoft Resource DVD Artwork\DVD_ART\Artwork_Imagery\HARDWARE_IMAGERY\Photos - OEM Hardware\Server Computer\NEC server - Express 5800 1320 Xe IA64.png"/>
          <p:cNvPicPr>
            <a:picLocks noChangeAspect="1" noChangeArrowheads="1"/>
          </p:cNvPicPr>
          <p:nvPr/>
        </p:nvPicPr>
        <p:blipFill>
          <a:blip r:embed="rId9" cstate="screen"/>
          <a:srcRect/>
          <a:stretch>
            <a:fillRect/>
          </a:stretch>
        </p:blipFill>
        <p:spPr bwMode="auto">
          <a:xfrm>
            <a:off x="1374233" y="3668434"/>
            <a:ext cx="557403" cy="1466850"/>
          </a:xfrm>
          <a:prstGeom prst="rect">
            <a:avLst/>
          </a:prstGeom>
          <a:noFill/>
        </p:spPr>
      </p:pic>
      <p:grpSp>
        <p:nvGrpSpPr>
          <p:cNvPr id="4" name="Group 45"/>
          <p:cNvGrpSpPr/>
          <p:nvPr/>
        </p:nvGrpSpPr>
        <p:grpSpPr>
          <a:xfrm>
            <a:off x="6356499" y="3597550"/>
            <a:ext cx="2057400" cy="2308211"/>
            <a:chOff x="6356499" y="3597550"/>
            <a:chExt cx="2057400" cy="2308211"/>
          </a:xfrm>
        </p:grpSpPr>
        <p:pic>
          <p:nvPicPr>
            <p:cNvPr id="1026" name="Picture 2" descr="C:\Users\arib\Pictures\Presentation Stuff\Platform4.png"/>
            <p:cNvPicPr>
              <a:picLocks noChangeAspect="1" noChangeArrowheads="1"/>
            </p:cNvPicPr>
            <p:nvPr/>
          </p:nvPicPr>
          <p:blipFill>
            <a:blip r:embed="rId6" cstate="screen"/>
            <a:srcRect/>
            <a:stretch>
              <a:fillRect/>
            </a:stretch>
          </p:blipFill>
          <p:spPr bwMode="auto">
            <a:xfrm>
              <a:off x="6356499" y="4530362"/>
              <a:ext cx="2057400" cy="1375399"/>
            </a:xfrm>
            <a:prstGeom prst="rect">
              <a:avLst/>
            </a:prstGeom>
            <a:noFill/>
          </p:spPr>
        </p:pic>
        <p:pic>
          <p:nvPicPr>
            <p:cNvPr id="45" name="Picture 13" descr="C:\Program Files\Microsoft Resource DVD Artwork\DVD_ART\Artwork_Imagery\HARDWARE_IMAGERY\Photos - OEM Hardware\Server Computer\NEC server - Express 5800 1320 Xe IA64.png"/>
            <p:cNvPicPr>
              <a:picLocks noChangeAspect="1" noChangeArrowheads="1"/>
            </p:cNvPicPr>
            <p:nvPr/>
          </p:nvPicPr>
          <p:blipFill>
            <a:blip r:embed="rId9" cstate="screen"/>
            <a:srcRect/>
            <a:stretch>
              <a:fillRect/>
            </a:stretch>
          </p:blipFill>
          <p:spPr bwMode="auto">
            <a:xfrm>
              <a:off x="7106498" y="3597550"/>
              <a:ext cx="557403" cy="1466850"/>
            </a:xfrm>
            <a:prstGeom prst="rect">
              <a:avLst/>
            </a:prstGeom>
            <a:noFill/>
          </p:spPr>
        </p:pic>
      </p:grpSp>
      <p:pic>
        <p:nvPicPr>
          <p:cNvPr id="1033" name="Picture 9" descr="C:\Users\arib\Pictures\Presentation Stuff\Platform2.png"/>
          <p:cNvPicPr>
            <a:picLocks noChangeAspect="1" noChangeArrowheads="1"/>
          </p:cNvPicPr>
          <p:nvPr/>
        </p:nvPicPr>
        <p:blipFill>
          <a:blip r:embed="rId8" cstate="screen"/>
          <a:srcRect/>
          <a:stretch>
            <a:fillRect/>
          </a:stretch>
        </p:blipFill>
        <p:spPr bwMode="auto">
          <a:xfrm>
            <a:off x="1998909" y="3581400"/>
            <a:ext cx="1836737" cy="1173163"/>
          </a:xfrm>
          <a:prstGeom prst="rect">
            <a:avLst/>
          </a:prstGeom>
          <a:noFill/>
        </p:spPr>
      </p:pic>
      <p:pic>
        <p:nvPicPr>
          <p:cNvPr id="1036" name="Picture 12" descr="C:\Program Files\Microsoft Resource DVD Artwork\DVD_ART\Artwork_Imagery\HARDWARE_IMAGERY\Photos - OEM Hardware\Server Computer\HP Small Business Server.png"/>
          <p:cNvPicPr>
            <a:picLocks noChangeAspect="1" noChangeArrowheads="1"/>
          </p:cNvPicPr>
          <p:nvPr/>
        </p:nvPicPr>
        <p:blipFill>
          <a:blip r:embed="rId10" cstate="screen"/>
          <a:srcRect/>
          <a:stretch>
            <a:fillRect/>
          </a:stretch>
        </p:blipFill>
        <p:spPr bwMode="auto">
          <a:xfrm>
            <a:off x="2554832" y="2829995"/>
            <a:ext cx="724891" cy="1184462"/>
          </a:xfrm>
          <a:prstGeom prst="rect">
            <a:avLst/>
          </a:prstGeom>
          <a:noFill/>
        </p:spPr>
      </p:pic>
      <p:grpSp>
        <p:nvGrpSpPr>
          <p:cNvPr id="5" name="Group 36"/>
          <p:cNvGrpSpPr/>
          <p:nvPr/>
        </p:nvGrpSpPr>
        <p:grpSpPr>
          <a:xfrm>
            <a:off x="3429391" y="3663061"/>
            <a:ext cx="2285218" cy="2813939"/>
            <a:chOff x="3195074" y="3663061"/>
            <a:chExt cx="2285218" cy="2813939"/>
          </a:xfrm>
        </p:grpSpPr>
        <p:pic>
          <p:nvPicPr>
            <p:cNvPr id="1028" name="Picture 4" descr="C:\Users\arib\Pictures\Presentation Stuff\Platform3.png"/>
            <p:cNvPicPr>
              <a:picLocks noChangeAspect="1" noChangeArrowheads="1"/>
            </p:cNvPicPr>
            <p:nvPr/>
          </p:nvPicPr>
          <p:blipFill>
            <a:blip r:embed="rId11" cstate="screen"/>
            <a:srcRect/>
            <a:stretch>
              <a:fillRect/>
            </a:stretch>
          </p:blipFill>
          <p:spPr bwMode="auto">
            <a:xfrm>
              <a:off x="3195074" y="4876800"/>
              <a:ext cx="2285218" cy="1600200"/>
            </a:xfrm>
            <a:prstGeom prst="rect">
              <a:avLst/>
            </a:prstGeom>
            <a:noFill/>
          </p:spPr>
        </p:pic>
        <p:pic>
          <p:nvPicPr>
            <p:cNvPr id="3" name="Picture 2" descr="C:\Users\ssiler\Documents\DVD Art\Artwork_Imagery\Icons - Illustrations\Maps Globes\globe western hemisphere world transparent.png"/>
            <p:cNvPicPr>
              <a:picLocks noChangeAspect="1" noChangeArrowheads="1"/>
            </p:cNvPicPr>
            <p:nvPr/>
          </p:nvPicPr>
          <p:blipFill>
            <a:blip r:embed="rId12" cstate="screen"/>
            <a:srcRect/>
            <a:stretch>
              <a:fillRect/>
            </a:stretch>
          </p:blipFill>
          <p:spPr bwMode="auto">
            <a:xfrm>
              <a:off x="3381024" y="3663061"/>
              <a:ext cx="1913319" cy="1920277"/>
            </a:xfrm>
            <a:prstGeom prst="rect">
              <a:avLst/>
            </a:prstGeom>
            <a:noFill/>
          </p:spPr>
        </p:pic>
      </p:grpSp>
      <p:cxnSp>
        <p:nvCxnSpPr>
          <p:cNvPr id="57" name="Straight Connector 56"/>
          <p:cNvCxnSpPr>
            <a:stCxn id="45" idx="1"/>
          </p:cNvCxnSpPr>
          <p:nvPr/>
        </p:nvCxnSpPr>
        <p:spPr>
          <a:xfrm rot="10800000" flipV="1">
            <a:off x="5525106" y="4330974"/>
            <a:ext cx="1581392" cy="292225"/>
          </a:xfrm>
          <a:prstGeom prst="line">
            <a:avLst/>
          </a:prstGeom>
          <a:ln w="28575" cap="flat">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37" idx="3"/>
            <a:endCxn id="3" idx="1"/>
          </p:cNvCxnSpPr>
          <p:nvPr/>
        </p:nvCxnSpPr>
        <p:spPr>
          <a:xfrm>
            <a:off x="1931636" y="4401859"/>
            <a:ext cx="1683705" cy="221341"/>
          </a:xfrm>
          <a:prstGeom prst="line">
            <a:avLst/>
          </a:prstGeom>
          <a:ln w="28575" cap="flat">
            <a:solidFill>
              <a:srgbClr val="FFFF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07/7/12/main" xmlns="" val="32218823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2000"/>
                                  </p:stCondLst>
                                  <p:childTnLst>
                                    <p:set>
                                      <p:cBhvr>
                                        <p:cTn id="6" dur="1" fill="hold">
                                          <p:stCondLst>
                                            <p:cond delay="0"/>
                                          </p:stCondLst>
                                        </p:cTn>
                                        <p:tgtEl>
                                          <p:spTgt spid="57"/>
                                        </p:tgtEl>
                                        <p:attrNameLst>
                                          <p:attrName>style.visibility</p:attrName>
                                        </p:attrNameLst>
                                      </p:cBhvr>
                                      <p:to>
                                        <p:strVal val="visible"/>
                                      </p:to>
                                    </p:set>
                                    <p:animEffect transition="in" filter="wipe(right)">
                                      <p:cBhvr>
                                        <p:cTn id="7" dur="2000"/>
                                        <p:tgtEl>
                                          <p:spTgt spid="57"/>
                                        </p:tgtEl>
                                      </p:cBhvr>
                                    </p:animEffect>
                                  </p:childTnLst>
                                </p:cTn>
                              </p:par>
                              <p:par>
                                <p:cTn id="8" presetID="22" presetClass="entr" presetSubtype="1" fill="hold" nodeType="withEffect">
                                  <p:stCondLst>
                                    <p:cond delay="200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2000"/>
                                        <p:tgtEl>
                                          <p:spTgt spid="22"/>
                                        </p:tgtEl>
                                      </p:cBhvr>
                                    </p:animEffect>
                                  </p:childTnLst>
                                </p:cTn>
                              </p:par>
                              <p:par>
                                <p:cTn id="11" presetID="22" presetClass="entr" presetSubtype="1" fill="hold" nodeType="withEffect">
                                  <p:stCondLst>
                                    <p:cond delay="200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2000"/>
                                        <p:tgtEl>
                                          <p:spTgt spid="20"/>
                                        </p:tgtEl>
                                      </p:cBhvr>
                                    </p:animEffect>
                                  </p:childTnLst>
                                </p:cTn>
                              </p:par>
                              <p:par>
                                <p:cTn id="14" presetID="22" presetClass="entr" presetSubtype="8" fill="hold" nodeType="withEffect">
                                  <p:stCondLst>
                                    <p:cond delay="20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bottom swoosh.png"/>
          <p:cNvPicPr>
            <a:picLocks noChangeAspect="1"/>
          </p:cNvPicPr>
          <p:nvPr/>
        </p:nvPicPr>
        <p:blipFill>
          <a:blip r:embed="rId4" cstate="screen"/>
          <a:srcRect b="19493"/>
          <a:stretch>
            <a:fillRect/>
          </a:stretch>
        </p:blipFill>
        <p:spPr bwMode="ltGray">
          <a:xfrm>
            <a:off x="0" y="4021656"/>
            <a:ext cx="9144000" cy="2836345"/>
          </a:xfrm>
          <a:prstGeom prst="rect">
            <a:avLst/>
          </a:prstGeom>
        </p:spPr>
      </p:pic>
      <p:sp>
        <p:nvSpPr>
          <p:cNvPr id="32" name="Rounded Rectangle 31"/>
          <p:cNvSpPr/>
          <p:nvPr/>
        </p:nvSpPr>
        <p:spPr bwMode="auto">
          <a:xfrm flipH="1">
            <a:off x="142864" y="1000126"/>
            <a:ext cx="8724901" cy="4057649"/>
          </a:xfrm>
          <a:prstGeom prst="roundRect">
            <a:avLst>
              <a:gd name="adj" fmla="val 13548"/>
            </a:avLst>
          </a:prstGeom>
          <a:gradFill flip="none" rotWithShape="1">
            <a:gsLst>
              <a:gs pos="2000">
                <a:srgbClr val="000000">
                  <a:alpha val="90000"/>
                </a:srgbClr>
              </a:gs>
              <a:gs pos="63000">
                <a:schemeClr val="tx1">
                  <a:alpha val="0"/>
                </a:schemeClr>
              </a:gs>
              <a:gs pos="45000">
                <a:schemeClr val="tx1">
                  <a:alpha val="0"/>
                </a:schemeClr>
              </a:gs>
            </a:gsLst>
            <a:lin ang="5400000" scaled="1"/>
            <a:tileRect/>
          </a:gradFill>
          <a:ln w="6350">
            <a:solidFill>
              <a:srgbClr val="FFFFFF">
                <a:alpha val="52157"/>
              </a:srgbClr>
            </a:solidFill>
          </a:ln>
          <a:effectLst>
            <a:innerShdw blurRad="393700">
              <a:srgbClr val="564484">
                <a:alpha val="50000"/>
              </a:srgbClr>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anchor="t"/>
          <a:lstStyle/>
          <a:p>
            <a:pPr algn="ctr" defTabSz="914063">
              <a:defRPr/>
            </a:pPr>
            <a:endParaRPr lang="en-US" sz="2000" i="1"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Semibold" pitchFamily="34" charset="0"/>
            </a:endParaRPr>
          </a:p>
        </p:txBody>
      </p:sp>
      <p:sp>
        <p:nvSpPr>
          <p:cNvPr id="43" name="Rounded Rectangle 42"/>
          <p:cNvSpPr/>
          <p:nvPr/>
        </p:nvSpPr>
        <p:spPr bwMode="auto">
          <a:xfrm flipH="1">
            <a:off x="276833" y="1269681"/>
            <a:ext cx="2057400" cy="1356863"/>
          </a:xfrm>
          <a:prstGeom prst="roundRect">
            <a:avLst>
              <a:gd name="adj" fmla="val 44988"/>
            </a:avLst>
          </a:prstGeom>
          <a:gradFill flip="none" rotWithShape="1">
            <a:gsLst>
              <a:gs pos="0">
                <a:srgbClr val="FFFFFF"/>
              </a:gs>
              <a:gs pos="13000">
                <a:srgbClr val="71E1FB">
                  <a:alpha val="61000"/>
                </a:srgbClr>
              </a:gs>
              <a:gs pos="66000">
                <a:schemeClr val="accent1">
                  <a:alpha val="0"/>
                </a:schemeClr>
              </a:gs>
            </a:gsLst>
            <a:lin ang="5400000" scaled="1"/>
            <a:tileRect/>
          </a:gradFill>
          <a:ln w="19050">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anchor="t" anchorCtr="0"/>
          <a:lstStyle/>
          <a:p>
            <a:pPr algn="ctr">
              <a:lnSpc>
                <a:spcPct val="80000"/>
              </a:lnSpc>
              <a:defRPr/>
            </a:pPr>
            <a:r>
              <a:rPr lang="en-US" sz="2200" i="1" smtClean="0">
                <a:ln w="18415" cmpd="sng">
                  <a:noFill/>
                  <a:prstDash val="solid"/>
                </a:ln>
                <a:solidFill>
                  <a:srgbClr val="FFFFFF"/>
                </a:solidFill>
                <a:effectLst>
                  <a:outerShdw blurRad="38100" dist="38100" dir="2700000" algn="tl">
                    <a:srgbClr val="000000">
                      <a:alpha val="43137"/>
                    </a:srgbClr>
                  </a:outerShdw>
                </a:effectLst>
                <a:latin typeface="Segoe Semibold" pitchFamily="34" charset="0"/>
              </a:rPr>
              <a:t>Always On</a:t>
            </a:r>
          </a:p>
        </p:txBody>
      </p:sp>
      <p:grpSp>
        <p:nvGrpSpPr>
          <p:cNvPr id="30" name="Group 29"/>
          <p:cNvGrpSpPr/>
          <p:nvPr/>
        </p:nvGrpSpPr>
        <p:grpSpPr>
          <a:xfrm>
            <a:off x="276833" y="2005027"/>
            <a:ext cx="2057400" cy="2882132"/>
            <a:chOff x="276833" y="2005027"/>
            <a:chExt cx="2057400" cy="2882132"/>
          </a:xfrm>
        </p:grpSpPr>
        <p:sp>
          <p:nvSpPr>
            <p:cNvPr id="57" name="Round Single Corner Rectangle 56"/>
            <p:cNvSpPr/>
            <p:nvPr/>
          </p:nvSpPr>
          <p:spPr bwMode="auto">
            <a:xfrm flipH="1" flipV="1">
              <a:off x="276833" y="2005027"/>
              <a:ext cx="2057400" cy="2882132"/>
            </a:xfrm>
            <a:prstGeom prst="round1Rect">
              <a:avLst>
                <a:gd name="adj" fmla="val 18563"/>
              </a:avLst>
            </a:prstGeom>
            <a:gradFill>
              <a:gsLst>
                <a:gs pos="0">
                  <a:srgbClr val="B98A2D"/>
                </a:gs>
                <a:gs pos="72000">
                  <a:srgbClr val="FCBF46"/>
                </a:gs>
              </a:gsLst>
              <a:lin ang="5400000" scaled="1"/>
            </a:gradFill>
            <a:ln w="12700">
              <a:solidFill>
                <a:srgbClr val="FCBF46"/>
              </a:solidFill>
              <a:headEnd type="none" w="med" len="med"/>
              <a:tailEnd type="none" w="med" len="med"/>
            </a:ln>
            <a:effectLst>
              <a:innerShdw blurRad="635000" dist="50800" dir="16200000">
                <a:srgbClr val="6F531B"/>
              </a:innerShdw>
              <a:softEdge rad="31750"/>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smtClean="0">
                <a:solidFill>
                  <a:schemeClr val="tx1"/>
                </a:solidFill>
                <a:latin typeface="Segoe" pitchFamily="34" charset="0"/>
              </a:endParaRPr>
            </a:p>
          </p:txBody>
        </p:sp>
        <p:sp>
          <p:nvSpPr>
            <p:cNvPr id="56" name="TextBox 20"/>
            <p:cNvSpPr txBox="1">
              <a:spLocks noChangeArrowheads="1"/>
            </p:cNvSpPr>
            <p:nvPr/>
          </p:nvSpPr>
          <p:spPr bwMode="auto">
            <a:xfrm>
              <a:off x="405421" y="2078282"/>
              <a:ext cx="1800224" cy="1551194"/>
            </a:xfrm>
            <a:prstGeom prst="rect">
              <a:avLst/>
            </a:prstGeom>
            <a:noFill/>
            <a:ln w="9525">
              <a:noFill/>
              <a:miter lim="800000"/>
              <a:headEnd/>
              <a:tailEnd/>
            </a:ln>
          </p:spPr>
          <p:txBody>
            <a:bodyPr wrap="square" lIns="0" tIns="0" rIns="0" bIns="0">
              <a:spAutoFit/>
            </a:bodyPr>
            <a:lstStyle/>
            <a:p>
              <a:pPr algn="ctr">
                <a:lnSpc>
                  <a:spcPct val="90000"/>
                </a:lnSpc>
              </a:pPr>
              <a:r>
                <a:rPr lang="en-US" sz="1600" smtClean="0">
                  <a:solidFill>
                    <a:schemeClr val="bg1"/>
                  </a:solidFill>
                  <a:latin typeface="Segoe UI Semibold" pitchFamily="34" charset="0"/>
                </a:rPr>
                <a:t>Improved productivity</a:t>
              </a:r>
            </a:p>
            <a:p>
              <a:pPr algn="ctr">
                <a:lnSpc>
                  <a:spcPct val="90000"/>
                </a:lnSpc>
              </a:pPr>
              <a:endParaRPr lang="en-US" sz="1600" smtClean="0">
                <a:solidFill>
                  <a:schemeClr val="bg1"/>
                </a:solidFill>
                <a:latin typeface="Segoe UI Semibold" pitchFamily="34" charset="0"/>
              </a:endParaRPr>
            </a:p>
            <a:p>
              <a:pPr algn="ctr">
                <a:lnSpc>
                  <a:spcPct val="90000"/>
                </a:lnSpc>
              </a:pPr>
              <a:r>
                <a:rPr lang="en-US" sz="1600" smtClean="0">
                  <a:solidFill>
                    <a:schemeClr val="bg1"/>
                  </a:solidFill>
                  <a:latin typeface="Segoe UI Semibold" pitchFamily="34" charset="0"/>
                </a:rPr>
                <a:t>Not user initiated</a:t>
              </a:r>
            </a:p>
            <a:p>
              <a:pPr algn="ctr">
                <a:lnSpc>
                  <a:spcPct val="90000"/>
                </a:lnSpc>
              </a:pPr>
              <a:endParaRPr lang="en-US" sz="1600" smtClean="0">
                <a:solidFill>
                  <a:schemeClr val="bg1"/>
                </a:solidFill>
                <a:latin typeface="Segoe UI Semibold" pitchFamily="34" charset="0"/>
              </a:endParaRPr>
            </a:p>
            <a:p>
              <a:pPr algn="ctr">
                <a:lnSpc>
                  <a:spcPct val="90000"/>
                </a:lnSpc>
              </a:pPr>
              <a:r>
                <a:rPr lang="en-US" sz="1600" smtClean="0">
                  <a:solidFill>
                    <a:schemeClr val="bg1"/>
                  </a:solidFill>
                  <a:latin typeface="Segoe UI Semibold" pitchFamily="34" charset="0"/>
                </a:rPr>
                <a:t>Simplified connectivity</a:t>
              </a:r>
              <a:endParaRPr lang="en-US" sz="1600" i="1" smtClean="0">
                <a:latin typeface="Segoe UI Semibold" pitchFamily="34" charset="0"/>
              </a:endParaRPr>
            </a:p>
          </p:txBody>
        </p:sp>
      </p:grpSp>
      <p:sp>
        <p:nvSpPr>
          <p:cNvPr id="44" name="Rounded Rectangle 43"/>
          <p:cNvSpPr/>
          <p:nvPr/>
        </p:nvSpPr>
        <p:spPr bwMode="auto">
          <a:xfrm flipH="1">
            <a:off x="2426105" y="1275569"/>
            <a:ext cx="2057400" cy="1423613"/>
          </a:xfrm>
          <a:prstGeom prst="roundRect">
            <a:avLst>
              <a:gd name="adj" fmla="val 43708"/>
            </a:avLst>
          </a:prstGeom>
          <a:gradFill flip="none" rotWithShape="1">
            <a:gsLst>
              <a:gs pos="0">
                <a:srgbClr val="FFFFFF"/>
              </a:gs>
              <a:gs pos="13000">
                <a:srgbClr val="71E1FB">
                  <a:alpha val="61000"/>
                </a:srgbClr>
              </a:gs>
              <a:gs pos="66000">
                <a:schemeClr val="accent1">
                  <a:alpha val="0"/>
                </a:schemeClr>
              </a:gs>
            </a:gsLst>
            <a:lin ang="5400000" scaled="1"/>
            <a:tileRect/>
          </a:gradFill>
          <a:ln w="19050">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anchor="t" anchorCtr="0"/>
          <a:lstStyle/>
          <a:p>
            <a:pPr lvl="0" algn="ctr">
              <a:lnSpc>
                <a:spcPct val="80000"/>
              </a:lnSpc>
              <a:defRPr/>
            </a:pPr>
            <a:r>
              <a:rPr lang="en-US" sz="2200" i="1" smtClean="0">
                <a:ln w="18415" cmpd="sng">
                  <a:noFill/>
                  <a:prstDash val="solid"/>
                </a:ln>
                <a:solidFill>
                  <a:srgbClr val="FFFFFF"/>
                </a:solidFill>
                <a:effectLst>
                  <a:outerShdw blurRad="38100" dist="38100" dir="2700000" algn="tl">
                    <a:srgbClr val="000000">
                      <a:alpha val="43137"/>
                    </a:srgbClr>
                  </a:outerShdw>
                </a:effectLst>
                <a:latin typeface="Segoe Semibold" pitchFamily="34" charset="0"/>
              </a:rPr>
              <a:t>Manage Out</a:t>
            </a:r>
          </a:p>
        </p:txBody>
      </p:sp>
      <p:grpSp>
        <p:nvGrpSpPr>
          <p:cNvPr id="33" name="Group 32"/>
          <p:cNvGrpSpPr/>
          <p:nvPr/>
        </p:nvGrpSpPr>
        <p:grpSpPr>
          <a:xfrm>
            <a:off x="2426105" y="2001589"/>
            <a:ext cx="2057400" cy="2883165"/>
            <a:chOff x="2426105" y="2001589"/>
            <a:chExt cx="2057400" cy="2883165"/>
          </a:xfrm>
        </p:grpSpPr>
        <p:sp>
          <p:nvSpPr>
            <p:cNvPr id="50" name="Rectangle 49"/>
            <p:cNvSpPr/>
            <p:nvPr/>
          </p:nvSpPr>
          <p:spPr bwMode="auto">
            <a:xfrm>
              <a:off x="2426105" y="2001589"/>
              <a:ext cx="2057400" cy="2883165"/>
            </a:xfrm>
            <a:prstGeom prst="rect">
              <a:avLst/>
            </a:prstGeom>
            <a:gradFill flip="none" rotWithShape="1">
              <a:gsLst>
                <a:gs pos="0">
                  <a:srgbClr val="80AB3B"/>
                </a:gs>
                <a:gs pos="72000">
                  <a:srgbClr val="AFF173"/>
                </a:gs>
              </a:gsLst>
              <a:lin ang="16200000" scaled="1"/>
              <a:tileRect/>
            </a:gradFill>
            <a:ln w="12700">
              <a:solidFill>
                <a:srgbClr val="9DC422"/>
              </a:solidFill>
              <a:headEnd type="none" w="med" len="med"/>
              <a:tailEnd type="none" w="med" len="med"/>
            </a:ln>
            <a:effectLst>
              <a:innerShdw blurRad="622300" dist="50800" dir="16200000">
                <a:srgbClr val="3E531D"/>
              </a:innerShdw>
              <a:softEdge rad="31750"/>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smtClean="0">
                <a:solidFill>
                  <a:schemeClr val="tx1"/>
                </a:solidFill>
                <a:latin typeface="Segoe" pitchFamily="34" charset="0"/>
              </a:endParaRPr>
            </a:p>
          </p:txBody>
        </p:sp>
        <p:sp>
          <p:nvSpPr>
            <p:cNvPr id="49" name="TextBox 21"/>
            <p:cNvSpPr txBox="1">
              <a:spLocks noChangeArrowheads="1"/>
            </p:cNvSpPr>
            <p:nvPr/>
          </p:nvSpPr>
          <p:spPr bwMode="auto">
            <a:xfrm>
              <a:off x="2473509" y="2078282"/>
              <a:ext cx="1962593" cy="1865126"/>
            </a:xfrm>
            <a:prstGeom prst="rect">
              <a:avLst/>
            </a:prstGeom>
            <a:noFill/>
            <a:ln w="9525">
              <a:noFill/>
              <a:miter lim="800000"/>
              <a:headEnd/>
              <a:tailEnd/>
            </a:ln>
          </p:spPr>
          <p:txBody>
            <a:bodyPr wrap="square">
              <a:spAutoFit/>
            </a:bodyPr>
            <a:lstStyle/>
            <a:p>
              <a:pPr algn="ctr">
                <a:lnSpc>
                  <a:spcPct val="90000"/>
                </a:lnSpc>
              </a:pPr>
              <a:r>
                <a:rPr lang="en-US" sz="1600" smtClean="0">
                  <a:solidFill>
                    <a:schemeClr val="bg1"/>
                  </a:solidFill>
                  <a:latin typeface="Segoe UI Semibold" pitchFamily="34" charset="0"/>
                </a:rPr>
                <a:t>"Light up" remote clients</a:t>
              </a:r>
            </a:p>
            <a:p>
              <a:pPr algn="ctr">
                <a:lnSpc>
                  <a:spcPct val="90000"/>
                </a:lnSpc>
              </a:pPr>
              <a:endParaRPr lang="en-US" sz="1600" smtClean="0">
                <a:solidFill>
                  <a:schemeClr val="bg1"/>
                </a:solidFill>
                <a:latin typeface="Segoe UI Semibold" pitchFamily="34" charset="0"/>
              </a:endParaRPr>
            </a:p>
            <a:p>
              <a:pPr algn="ctr">
                <a:lnSpc>
                  <a:spcPct val="90000"/>
                </a:lnSpc>
              </a:pPr>
              <a:r>
                <a:rPr lang="en-US" sz="1600" smtClean="0">
                  <a:solidFill>
                    <a:schemeClr val="bg1"/>
                  </a:solidFill>
                  <a:latin typeface="Segoe UI Semibold" pitchFamily="34" charset="0"/>
                </a:rPr>
                <a:t>Decreases patch miss rates</a:t>
              </a:r>
            </a:p>
            <a:p>
              <a:pPr algn="ctr">
                <a:lnSpc>
                  <a:spcPct val="90000"/>
                </a:lnSpc>
              </a:pPr>
              <a:endParaRPr lang="en-US" sz="1600" smtClean="0">
                <a:solidFill>
                  <a:schemeClr val="bg1"/>
                </a:solidFill>
                <a:latin typeface="Segoe UI Semibold" pitchFamily="34" charset="0"/>
              </a:endParaRPr>
            </a:p>
            <a:p>
              <a:pPr algn="ctr">
                <a:lnSpc>
                  <a:spcPct val="90000"/>
                </a:lnSpc>
              </a:pPr>
              <a:r>
                <a:rPr lang="en-US" sz="1600" smtClean="0">
                  <a:solidFill>
                    <a:schemeClr val="bg1"/>
                  </a:solidFill>
                  <a:latin typeface="Segoe UI Semibold" pitchFamily="34" charset="0"/>
                </a:rPr>
                <a:t>Applies GPOs to  remote machines</a:t>
              </a:r>
              <a:endParaRPr lang="en-US" sz="1600" smtClean="0">
                <a:latin typeface="Segoe UI Semibold" pitchFamily="34" charset="0"/>
              </a:endParaRPr>
            </a:p>
          </p:txBody>
        </p:sp>
      </p:grpSp>
      <p:sp>
        <p:nvSpPr>
          <p:cNvPr id="45" name="Rounded Rectangle 44"/>
          <p:cNvSpPr/>
          <p:nvPr/>
        </p:nvSpPr>
        <p:spPr bwMode="auto">
          <a:xfrm flipH="1">
            <a:off x="4586184" y="1274778"/>
            <a:ext cx="2057400" cy="1414632"/>
          </a:xfrm>
          <a:prstGeom prst="roundRect">
            <a:avLst>
              <a:gd name="adj" fmla="val 42941"/>
            </a:avLst>
          </a:prstGeom>
          <a:gradFill flip="none" rotWithShape="1">
            <a:gsLst>
              <a:gs pos="0">
                <a:srgbClr val="FFFFFF"/>
              </a:gs>
              <a:gs pos="13000">
                <a:srgbClr val="71E1FB">
                  <a:alpha val="61000"/>
                </a:srgbClr>
              </a:gs>
              <a:gs pos="66000">
                <a:schemeClr val="accent1">
                  <a:alpha val="0"/>
                </a:schemeClr>
              </a:gs>
            </a:gsLst>
            <a:lin ang="5400000" scaled="1"/>
            <a:tileRect/>
          </a:gradFill>
          <a:ln w="19050">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nchorCtr="0"/>
          <a:lstStyle/>
          <a:p>
            <a:pPr algn="ctr">
              <a:lnSpc>
                <a:spcPct val="80000"/>
              </a:lnSpc>
              <a:defRPr/>
            </a:pPr>
            <a:r>
              <a:rPr lang="en-US" sz="2200" i="1" smtClean="0">
                <a:ln w="18415" cmpd="sng">
                  <a:noFill/>
                  <a:prstDash val="solid"/>
                </a:ln>
                <a:solidFill>
                  <a:srgbClr val="FFFFFF"/>
                </a:solidFill>
                <a:effectLst>
                  <a:outerShdw blurRad="38100" dist="38100" dir="2700000" algn="tl">
                    <a:srgbClr val="000000">
                      <a:alpha val="43137"/>
                    </a:srgbClr>
                  </a:outerShdw>
                </a:effectLst>
                <a:latin typeface="Segoe Semibold" pitchFamily="34" charset="0"/>
              </a:rPr>
              <a:t>Access Policies</a:t>
            </a:r>
          </a:p>
        </p:txBody>
      </p:sp>
      <p:grpSp>
        <p:nvGrpSpPr>
          <p:cNvPr id="34" name="Group 33"/>
          <p:cNvGrpSpPr/>
          <p:nvPr/>
        </p:nvGrpSpPr>
        <p:grpSpPr>
          <a:xfrm>
            <a:off x="4586184" y="1981200"/>
            <a:ext cx="2057400" cy="2883165"/>
            <a:chOff x="4581319" y="2001589"/>
            <a:chExt cx="2057400" cy="2883165"/>
          </a:xfrm>
        </p:grpSpPr>
        <p:sp>
          <p:nvSpPr>
            <p:cNvPr id="36" name="Rectangle 35"/>
            <p:cNvSpPr/>
            <p:nvPr/>
          </p:nvSpPr>
          <p:spPr bwMode="auto">
            <a:xfrm>
              <a:off x="4581319" y="2001589"/>
              <a:ext cx="2057400" cy="2883165"/>
            </a:xfrm>
            <a:prstGeom prst="rect">
              <a:avLst/>
            </a:prstGeom>
            <a:gradFill flip="none" rotWithShape="1">
              <a:gsLst>
                <a:gs pos="0">
                  <a:srgbClr val="4794B7"/>
                </a:gs>
                <a:gs pos="72000">
                  <a:srgbClr val="83C4E1"/>
                </a:gs>
              </a:gsLst>
              <a:lin ang="16200000" scaled="1"/>
              <a:tileRect/>
            </a:gradFill>
            <a:ln w="12700">
              <a:solidFill>
                <a:srgbClr val="31A5B5"/>
              </a:solidFill>
              <a:headEnd type="none" w="med" len="med"/>
              <a:tailEnd type="none" w="med" len="med"/>
            </a:ln>
            <a:effectLst>
              <a:innerShdw blurRad="635000" dist="50800" dir="16200000">
                <a:srgbClr val="224758"/>
              </a:innerShdw>
              <a:softEdge rad="31750"/>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smtClean="0">
                <a:solidFill>
                  <a:schemeClr val="tx1"/>
                </a:solidFill>
                <a:latin typeface="Segoe" pitchFamily="34" charset="0"/>
              </a:endParaRPr>
            </a:p>
          </p:txBody>
        </p:sp>
        <p:sp>
          <p:nvSpPr>
            <p:cNvPr id="67" name="TextBox 21"/>
            <p:cNvSpPr txBox="1">
              <a:spLocks noChangeArrowheads="1"/>
            </p:cNvSpPr>
            <p:nvPr/>
          </p:nvSpPr>
          <p:spPr bwMode="auto">
            <a:xfrm>
              <a:off x="4581319" y="2078282"/>
              <a:ext cx="2057400" cy="2086725"/>
            </a:xfrm>
            <a:prstGeom prst="rect">
              <a:avLst/>
            </a:prstGeom>
            <a:noFill/>
            <a:ln w="9525">
              <a:noFill/>
              <a:miter lim="800000"/>
              <a:headEnd/>
              <a:tailEnd/>
            </a:ln>
          </p:spPr>
          <p:txBody>
            <a:bodyPr wrap="square">
              <a:spAutoFit/>
            </a:bodyPr>
            <a:lstStyle/>
            <a:p>
              <a:pPr algn="ctr">
                <a:lnSpc>
                  <a:spcPct val="90000"/>
                </a:lnSpc>
              </a:pPr>
              <a:r>
                <a:rPr lang="en-US" sz="1600" smtClean="0">
                  <a:solidFill>
                    <a:schemeClr val="bg1"/>
                  </a:solidFill>
                  <a:latin typeface="Segoe UI Semibold" pitchFamily="34" charset="0"/>
                </a:rPr>
                <a:t>Pre-logon health checks and remediation</a:t>
              </a:r>
            </a:p>
            <a:p>
              <a:pPr algn="ctr">
                <a:lnSpc>
                  <a:spcPct val="90000"/>
                </a:lnSpc>
              </a:pPr>
              <a:endParaRPr lang="en-US" sz="1600" smtClean="0">
                <a:solidFill>
                  <a:schemeClr val="bg1"/>
                </a:solidFill>
                <a:latin typeface="Segoe UI Semibold" pitchFamily="34" charset="0"/>
              </a:endParaRPr>
            </a:p>
            <a:p>
              <a:pPr algn="ctr">
                <a:lnSpc>
                  <a:spcPct val="90000"/>
                </a:lnSpc>
              </a:pPr>
              <a:r>
                <a:rPr lang="en-US" sz="1600" smtClean="0">
                  <a:solidFill>
                    <a:schemeClr val="bg1"/>
                  </a:solidFill>
                  <a:latin typeface="Segoe UI Semibold" pitchFamily="34" charset="0"/>
                </a:rPr>
                <a:t>Replaces modal "connect-time" health checks</a:t>
              </a:r>
            </a:p>
            <a:p>
              <a:pPr algn="ctr">
                <a:lnSpc>
                  <a:spcPct val="90000"/>
                </a:lnSpc>
              </a:pPr>
              <a:endParaRPr lang="en-US" sz="1600" smtClean="0">
                <a:solidFill>
                  <a:schemeClr val="bg1"/>
                </a:solidFill>
                <a:latin typeface="Segoe UI Semibold" pitchFamily="34" charset="0"/>
              </a:endParaRPr>
            </a:p>
            <a:p>
              <a:pPr algn="ctr">
                <a:lnSpc>
                  <a:spcPct val="90000"/>
                </a:lnSpc>
              </a:pPr>
              <a:r>
                <a:rPr lang="en-US" sz="1600" smtClean="0">
                  <a:solidFill>
                    <a:schemeClr val="bg1"/>
                  </a:solidFill>
                  <a:latin typeface="Segoe UI Semibold" pitchFamily="34" charset="0"/>
                </a:rPr>
                <a:t>Full NAP integration</a:t>
              </a:r>
              <a:endParaRPr lang="en-US" sz="1600" smtClean="0">
                <a:latin typeface="Segoe UI Semibold" pitchFamily="34" charset="0"/>
              </a:endParaRPr>
            </a:p>
          </p:txBody>
        </p:sp>
      </p:grpSp>
      <p:sp>
        <p:nvSpPr>
          <p:cNvPr id="76" name="Title 75"/>
          <p:cNvSpPr>
            <a:spLocks noGrp="1"/>
          </p:cNvSpPr>
          <p:nvPr>
            <p:ph type="title"/>
          </p:nvPr>
        </p:nvSpPr>
        <p:spPr>
          <a:xfrm>
            <a:off x="382323" y="228866"/>
            <a:ext cx="8647377" cy="553998"/>
          </a:xfrm>
        </p:spPr>
        <p:txBody>
          <a:bodyPr/>
          <a:lstStyle/>
          <a:p>
            <a:r>
              <a:rPr lang="en-US" sz="4000" dirty="0" err="1" smtClean="0"/>
              <a:t>DirectAccess</a:t>
            </a:r>
            <a:r>
              <a:rPr lang="en-US" sz="4000" dirty="0" smtClean="0"/>
              <a:t> is more than Remote Access</a:t>
            </a:r>
            <a:endParaRPr lang="en-US" sz="4000" dirty="0"/>
          </a:p>
        </p:txBody>
      </p:sp>
      <p:grpSp>
        <p:nvGrpSpPr>
          <p:cNvPr id="5" name="Group 37"/>
          <p:cNvGrpSpPr/>
          <p:nvPr/>
        </p:nvGrpSpPr>
        <p:grpSpPr>
          <a:xfrm>
            <a:off x="204108" y="5070021"/>
            <a:ext cx="8486775" cy="1664154"/>
            <a:chOff x="244929" y="6084025"/>
            <a:chExt cx="10184130" cy="1996985"/>
          </a:xfrm>
          <a:gradFill>
            <a:gsLst>
              <a:gs pos="0">
                <a:srgbClr val="FFFFFF"/>
              </a:gs>
              <a:gs pos="10000">
                <a:srgbClr val="FFFFFF">
                  <a:alpha val="30000"/>
                </a:srgbClr>
              </a:gs>
              <a:gs pos="50000">
                <a:schemeClr val="accent3">
                  <a:lumMod val="60000"/>
                  <a:lumOff val="40000"/>
                  <a:alpha val="0"/>
                </a:schemeClr>
              </a:gs>
              <a:gs pos="86000">
                <a:srgbClr val="FFFFFF">
                  <a:alpha val="26000"/>
                </a:srgbClr>
              </a:gs>
              <a:gs pos="100000">
                <a:srgbClr val="FFFFFF"/>
              </a:gs>
            </a:gsLst>
            <a:lin ang="0" scaled="0"/>
          </a:gradFill>
        </p:grpSpPr>
        <p:sp>
          <p:nvSpPr>
            <p:cNvPr id="37" name="Left-Right Arrow 36"/>
            <p:cNvSpPr/>
            <p:nvPr/>
          </p:nvSpPr>
          <p:spPr bwMode="auto">
            <a:xfrm>
              <a:off x="244929" y="6084025"/>
              <a:ext cx="10184130" cy="1996985"/>
            </a:xfrm>
            <a:prstGeom prst="leftRightArrow">
              <a:avLst>
                <a:gd name="adj1" fmla="val 80148"/>
                <a:gd name="adj2" fmla="val 50000"/>
              </a:avLst>
            </a:prstGeom>
            <a:gradFill flip="none" rotWithShape="1">
              <a:gsLst>
                <a:gs pos="0">
                  <a:srgbClr val="FFFFFF"/>
                </a:gs>
                <a:gs pos="13000">
                  <a:srgbClr val="71E1FB">
                    <a:alpha val="61000"/>
                  </a:srgbClr>
                </a:gs>
                <a:gs pos="50000">
                  <a:srgbClr val="71E1FB">
                    <a:alpha val="14000"/>
                  </a:srgbClr>
                </a:gs>
              </a:gsLst>
              <a:lin ang="5400000" scaled="0"/>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91440" rIns="0" bIns="0" anchor="ctr" anchorCtr="0"/>
            <a:lstStyle/>
            <a:p>
              <a:pPr algn="ctr" defTabSz="914063">
                <a:lnSpc>
                  <a:spcPct val="80000"/>
                </a:lnSpc>
                <a:defRPr/>
              </a:pPr>
              <a:endParaRPr lang="en-US" sz="2000" i="1" smtClean="0">
                <a:ln w="18415" cmpd="sng">
                  <a:noFill/>
                  <a:prstDash val="solid"/>
                </a:ln>
                <a:solidFill>
                  <a:srgbClr val="FFFFFF"/>
                </a:solidFill>
                <a:latin typeface="Segoe Black" pitchFamily="34" charset="0"/>
              </a:endParaRPr>
            </a:p>
          </p:txBody>
        </p:sp>
        <p:sp>
          <p:nvSpPr>
            <p:cNvPr id="52" name="Text Box 85"/>
            <p:cNvSpPr txBox="1">
              <a:spLocks noChangeArrowheads="1"/>
            </p:cNvSpPr>
            <p:nvPr/>
          </p:nvSpPr>
          <p:spPr bwMode="auto">
            <a:xfrm>
              <a:off x="1348741" y="6433974"/>
              <a:ext cx="3063240" cy="403573"/>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algn="ctr" defTabSz="912703" eaLnBrk="0" hangingPunct="0">
                <a:lnSpc>
                  <a:spcPct val="80000"/>
                </a:lnSpc>
              </a:pPr>
              <a:endParaRPr lang="en-US" sz="2700" i="1">
                <a:ln w="18415" cmpd="sng">
                  <a:solidFill>
                    <a:srgbClr val="FFFFFF"/>
                  </a:solidFill>
                  <a:prstDash val="solid"/>
                </a:ln>
                <a:solidFill>
                  <a:srgbClr val="FFFFFF"/>
                </a:solidFill>
                <a:effectLst>
                  <a:outerShdw blurRad="63500" dir="3600000" algn="tl" rotWithShape="0">
                    <a:srgbClr val="000000">
                      <a:alpha val="70000"/>
                    </a:srgbClr>
                  </a:outerShdw>
                </a:effectLst>
                <a:latin typeface="Segoe Light" pitchFamily="34" charset="0"/>
                <a:cs typeface="Arial" charset="0"/>
              </a:endParaRPr>
            </a:p>
          </p:txBody>
        </p:sp>
        <p:sp>
          <p:nvSpPr>
            <p:cNvPr id="16404" name="Text Box 85"/>
            <p:cNvSpPr txBox="1">
              <a:spLocks noChangeArrowheads="1"/>
            </p:cNvSpPr>
            <p:nvPr/>
          </p:nvSpPr>
          <p:spPr bwMode="auto">
            <a:xfrm>
              <a:off x="1188719" y="6697523"/>
              <a:ext cx="8229600" cy="709117"/>
            </a:xfrm>
            <a:prstGeom prst="rect">
              <a:avLst/>
            </a:prstGeom>
            <a:noFill/>
            <a:ln w="9525" algn="ctr">
              <a:noFill/>
              <a:miter lim="800000"/>
              <a:headEnd/>
              <a:tailEnd/>
            </a:ln>
          </p:spPr>
          <p:txBody>
            <a:bodyPr vert="horz" wrap="square" lIns="0" tIns="0" rIns="0" bIns="0" numCol="1" anchor="ctr" anchorCtr="0" compatLnSpc="1">
              <a:prstTxWarp prst="textNoShape">
                <a:avLst/>
              </a:prstTxWarp>
              <a:spAutoFit/>
            </a:bodyPr>
            <a:lstStyle/>
            <a:p>
              <a:pPr algn="ctr" defTabSz="912703" eaLnBrk="0" hangingPunct="0">
                <a:lnSpc>
                  <a:spcPct val="80000"/>
                </a:lnSpc>
              </a:pPr>
              <a:r>
                <a:rPr lang="en-GB" sz="2400" i="1" smtClean="0">
                  <a:effectLst>
                    <a:outerShdw blurRad="38100" dist="38100" dir="2700000" algn="tl">
                      <a:srgbClr val="000000">
                        <a:alpha val="43137"/>
                      </a:srgbClr>
                    </a:outerShdw>
                  </a:effectLst>
                </a:rPr>
                <a:t>VPNs </a:t>
              </a:r>
              <a:r>
                <a:rPr lang="en-GB" sz="2400" i="1" smtClean="0">
                  <a:solidFill>
                    <a:srgbClr val="FFFF00"/>
                  </a:solidFill>
                  <a:effectLst>
                    <a:outerShdw blurRad="38100" dist="38100" dir="2700000" algn="tl">
                      <a:srgbClr val="000000">
                        <a:alpha val="43137"/>
                      </a:srgbClr>
                    </a:outerShdw>
                  </a:effectLst>
                </a:rPr>
                <a:t>connect</a:t>
              </a:r>
              <a:r>
                <a:rPr lang="en-GB" sz="2400" i="1" smtClean="0">
                  <a:effectLst>
                    <a:outerShdw blurRad="38100" dist="38100" dir="2700000" algn="tl">
                      <a:srgbClr val="000000">
                        <a:alpha val="43137"/>
                      </a:srgbClr>
                    </a:outerShdw>
                  </a:effectLst>
                </a:rPr>
                <a:t> the user to the network</a:t>
              </a:r>
            </a:p>
            <a:p>
              <a:pPr algn="ctr" defTabSz="912703" eaLnBrk="0" hangingPunct="0">
                <a:lnSpc>
                  <a:spcPct val="80000"/>
                </a:lnSpc>
              </a:pPr>
              <a:r>
                <a:rPr lang="en-GB" sz="2400" i="1" smtClean="0">
                  <a:effectLst>
                    <a:outerShdw blurRad="38100" dist="38100" dir="2700000" algn="tl">
                      <a:srgbClr val="000000">
                        <a:alpha val="43137"/>
                      </a:srgbClr>
                    </a:outerShdw>
                  </a:effectLst>
                </a:rPr>
                <a:t>DirectAccess </a:t>
              </a:r>
              <a:r>
                <a:rPr lang="en-GB" sz="2400" i="1" smtClean="0">
                  <a:solidFill>
                    <a:srgbClr val="FFFF00"/>
                  </a:solidFill>
                  <a:effectLst>
                    <a:outerShdw blurRad="38100" dist="38100" dir="2700000" algn="tl">
                      <a:srgbClr val="000000">
                        <a:alpha val="43137"/>
                      </a:srgbClr>
                    </a:outerShdw>
                  </a:effectLst>
                </a:rPr>
                <a:t>extends</a:t>
              </a:r>
              <a:r>
                <a:rPr lang="en-GB" sz="2400" i="1" smtClean="0">
                  <a:effectLst>
                    <a:outerShdw blurRad="38100" dist="38100" dir="2700000" algn="tl">
                      <a:srgbClr val="000000">
                        <a:alpha val="43137"/>
                      </a:srgbClr>
                    </a:outerShdw>
                  </a:effectLst>
                </a:rPr>
                <a:t> the network </a:t>
              </a:r>
              <a:r>
                <a:rPr lang="en-GB" sz="2400" i="1" smtClean="0">
                  <a:solidFill>
                    <a:srgbClr val="FFFF00"/>
                  </a:solidFill>
                  <a:effectLst>
                    <a:outerShdw blurRad="38100" dist="38100" dir="2700000" algn="tl">
                      <a:srgbClr val="000000">
                        <a:alpha val="43137"/>
                      </a:srgbClr>
                    </a:outerShdw>
                  </a:effectLst>
                </a:rPr>
                <a:t>to</a:t>
              </a:r>
              <a:r>
                <a:rPr lang="en-GB" sz="2400" i="1" smtClean="0">
                  <a:effectLst>
                    <a:outerShdw blurRad="38100" dist="38100" dir="2700000" algn="tl">
                      <a:srgbClr val="000000">
                        <a:alpha val="43137"/>
                      </a:srgbClr>
                    </a:outerShdw>
                  </a:effectLst>
                </a:rPr>
                <a:t> the user</a:t>
              </a:r>
              <a:endParaRPr lang="en-US" sz="2400" i="1">
                <a:effectLst>
                  <a:outerShdw blurRad="38100" dist="38100" dir="2700000" algn="tl">
                    <a:srgbClr val="000000">
                      <a:alpha val="43137"/>
                    </a:srgbClr>
                  </a:outerShdw>
                </a:effectLst>
              </a:endParaRPr>
            </a:p>
          </p:txBody>
        </p:sp>
      </p:grpSp>
      <p:sp>
        <p:nvSpPr>
          <p:cNvPr id="46" name="Rounded Rectangle 45"/>
          <p:cNvSpPr/>
          <p:nvPr/>
        </p:nvSpPr>
        <p:spPr bwMode="auto">
          <a:xfrm flipH="1">
            <a:off x="6724650" y="1274778"/>
            <a:ext cx="2057400" cy="1414632"/>
          </a:xfrm>
          <a:prstGeom prst="roundRect">
            <a:avLst>
              <a:gd name="adj" fmla="val 50000"/>
            </a:avLst>
          </a:prstGeom>
          <a:gradFill flip="none" rotWithShape="1">
            <a:gsLst>
              <a:gs pos="0">
                <a:srgbClr val="FFFFFF"/>
              </a:gs>
              <a:gs pos="13000">
                <a:srgbClr val="71E1FB">
                  <a:alpha val="61000"/>
                </a:srgbClr>
              </a:gs>
              <a:gs pos="66000">
                <a:schemeClr val="accent1">
                  <a:alpha val="0"/>
                </a:schemeClr>
              </a:gs>
            </a:gsLst>
            <a:lin ang="5400000" scaled="1"/>
            <a:tileRect/>
          </a:gradFill>
          <a:ln w="19050">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nchorCtr="0"/>
          <a:lstStyle/>
          <a:p>
            <a:pPr algn="ctr">
              <a:lnSpc>
                <a:spcPct val="80000"/>
              </a:lnSpc>
              <a:defRPr/>
            </a:pPr>
            <a:r>
              <a:rPr lang="en-US" sz="2200" i="1" smtClean="0">
                <a:ln w="18415" cmpd="sng">
                  <a:noFill/>
                  <a:prstDash val="solid"/>
                </a:ln>
                <a:solidFill>
                  <a:srgbClr val="FFFFFF"/>
                </a:solidFill>
                <a:effectLst>
                  <a:outerShdw blurRad="38100" dist="38100" dir="2700000" algn="tl">
                    <a:srgbClr val="000000">
                      <a:alpha val="43137"/>
                    </a:srgbClr>
                  </a:outerShdw>
                </a:effectLst>
                <a:latin typeface="Segoe Semibold" pitchFamily="34" charset="0"/>
              </a:rPr>
              <a:t>Protected Transactions</a:t>
            </a:r>
          </a:p>
        </p:txBody>
      </p:sp>
      <p:sp>
        <p:nvSpPr>
          <p:cNvPr id="74" name="TextBox 21"/>
          <p:cNvSpPr txBox="1">
            <a:spLocks noChangeArrowheads="1"/>
          </p:cNvSpPr>
          <p:nvPr/>
        </p:nvSpPr>
        <p:spPr bwMode="auto">
          <a:xfrm>
            <a:off x="6767513" y="2175104"/>
            <a:ext cx="1971675" cy="300082"/>
          </a:xfrm>
          <a:prstGeom prst="rect">
            <a:avLst/>
          </a:prstGeom>
          <a:noFill/>
          <a:ln w="9525">
            <a:noFill/>
            <a:miter lim="800000"/>
            <a:headEnd/>
            <a:tailEnd/>
          </a:ln>
        </p:spPr>
        <p:txBody>
          <a:bodyPr wrap="square">
            <a:spAutoFit/>
          </a:bodyPr>
          <a:lstStyle/>
          <a:p>
            <a:pPr algn="ctr">
              <a:lnSpc>
                <a:spcPct val="90000"/>
              </a:lnSpc>
            </a:pPr>
            <a:endParaRPr lang="en-US" sz="1500" i="1" smtClean="0">
              <a:latin typeface="Segoe" pitchFamily="34" charset="0"/>
            </a:endParaRPr>
          </a:p>
        </p:txBody>
      </p:sp>
      <p:grpSp>
        <p:nvGrpSpPr>
          <p:cNvPr id="35" name="Group 34"/>
          <p:cNvGrpSpPr/>
          <p:nvPr/>
        </p:nvGrpSpPr>
        <p:grpSpPr>
          <a:xfrm>
            <a:off x="6724650" y="2001589"/>
            <a:ext cx="2057400" cy="2879984"/>
            <a:chOff x="6724650" y="2001589"/>
            <a:chExt cx="2057400" cy="2879984"/>
          </a:xfrm>
        </p:grpSpPr>
        <p:sp>
          <p:nvSpPr>
            <p:cNvPr id="41" name="Round Single Corner Rectangle 40"/>
            <p:cNvSpPr/>
            <p:nvPr/>
          </p:nvSpPr>
          <p:spPr bwMode="auto">
            <a:xfrm flipV="1">
              <a:off x="6724650" y="2001589"/>
              <a:ext cx="2057400" cy="2879984"/>
            </a:xfrm>
            <a:prstGeom prst="round1Rect">
              <a:avLst>
                <a:gd name="adj" fmla="val 18563"/>
              </a:avLst>
            </a:prstGeom>
            <a:gradFill>
              <a:gsLst>
                <a:gs pos="0">
                  <a:srgbClr val="E55819"/>
                </a:gs>
                <a:gs pos="72000">
                  <a:srgbClr val="EE8F64"/>
                </a:gs>
              </a:gsLst>
              <a:lin ang="5400000" scaled="1"/>
            </a:gradFill>
            <a:ln w="12700">
              <a:solidFill>
                <a:srgbClr val="ED8455"/>
              </a:solidFill>
              <a:headEnd type="none" w="med" len="med"/>
              <a:tailEnd type="none" w="med" len="med"/>
            </a:ln>
            <a:effectLst>
              <a:innerShdw blurRad="635000" dist="50800" dir="16200000">
                <a:srgbClr val="963D00"/>
              </a:innerShdw>
              <a:softEdge rad="31750"/>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smtClean="0">
                <a:solidFill>
                  <a:schemeClr val="tx1"/>
                </a:solidFill>
                <a:latin typeface="Segoe" pitchFamily="34" charset="0"/>
              </a:endParaRPr>
            </a:p>
          </p:txBody>
        </p:sp>
        <p:sp>
          <p:nvSpPr>
            <p:cNvPr id="26" name="Rectangle 25"/>
            <p:cNvSpPr/>
            <p:nvPr/>
          </p:nvSpPr>
          <p:spPr>
            <a:xfrm>
              <a:off x="6800850" y="2078282"/>
              <a:ext cx="1905000" cy="2751522"/>
            </a:xfrm>
            <a:prstGeom prst="rect">
              <a:avLst/>
            </a:prstGeom>
          </p:spPr>
          <p:txBody>
            <a:bodyPr wrap="square">
              <a:spAutoFit/>
            </a:bodyPr>
            <a:lstStyle/>
            <a:p>
              <a:pPr algn="ctr">
                <a:lnSpc>
                  <a:spcPct val="90000"/>
                </a:lnSpc>
              </a:pPr>
              <a:r>
                <a:rPr lang="en-US" sz="1600" smtClean="0">
                  <a:solidFill>
                    <a:schemeClr val="bg1"/>
                  </a:solidFill>
                  <a:latin typeface="Segoe UI Semibold" pitchFamily="34" charset="0"/>
                </a:rPr>
                <a:t>Supports authenticated transactions</a:t>
              </a:r>
            </a:p>
            <a:p>
              <a:pPr algn="ctr">
                <a:lnSpc>
                  <a:spcPct val="90000"/>
                </a:lnSpc>
              </a:pPr>
              <a:endParaRPr lang="en-US" sz="1600" smtClean="0">
                <a:solidFill>
                  <a:schemeClr val="bg1"/>
                </a:solidFill>
                <a:latin typeface="Segoe UI Semibold" pitchFamily="34" charset="0"/>
              </a:endParaRPr>
            </a:p>
            <a:p>
              <a:pPr algn="ctr">
                <a:lnSpc>
                  <a:spcPct val="90000"/>
                </a:lnSpc>
              </a:pPr>
              <a:r>
                <a:rPr lang="en-US" sz="1600" smtClean="0">
                  <a:solidFill>
                    <a:schemeClr val="bg1"/>
                  </a:solidFill>
                  <a:latin typeface="Segoe UI Semibold" pitchFamily="34" charset="0"/>
                </a:rPr>
                <a:t>Supports encrypted transactions</a:t>
              </a:r>
            </a:p>
            <a:p>
              <a:pPr algn="ctr">
                <a:lnSpc>
                  <a:spcPct val="90000"/>
                </a:lnSpc>
              </a:pPr>
              <a:endParaRPr lang="en-US" sz="1600" smtClean="0">
                <a:solidFill>
                  <a:schemeClr val="bg1"/>
                </a:solidFill>
                <a:latin typeface="Segoe UI Semibold" pitchFamily="34" charset="0"/>
              </a:endParaRPr>
            </a:p>
            <a:p>
              <a:pPr algn="ctr">
                <a:lnSpc>
                  <a:spcPct val="90000"/>
                </a:lnSpc>
              </a:pPr>
              <a:r>
                <a:rPr lang="en-US" sz="1600" smtClean="0">
                  <a:solidFill>
                    <a:schemeClr val="bg1"/>
                  </a:solidFill>
                  <a:latin typeface="Segoe UI Semibold" pitchFamily="34" charset="0"/>
                </a:rPr>
                <a:t>Authentication and encryption mitigate many attacks</a:t>
              </a:r>
            </a:p>
          </p:txBody>
        </p:sp>
      </p:grpSp>
    </p:spTree>
    <p:custDataLst>
      <p:tags r:id="rId1"/>
    </p:custDataLst>
    <p:extLst>
      <p:ext uri="{BB962C8B-B14F-4D97-AF65-F5344CB8AC3E}">
        <p14:creationId xmlns:p14="http://schemas.microsoft.com/office/powerpoint/2007/7/12/main" xmlns="" val="4016791513"/>
      </p:ext>
    </p:extLst>
  </p:cSld>
  <p:clrMapOvr>
    <a:masterClrMapping/>
  </p:clrMapOvr>
  <mc:AlternateContent xmlns:mc="http://schemas.openxmlformats.org/markup-compatibility/2006">
    <mc:Choice xmlns:p14="http://schemas.microsoft.com/office/powerpoint/2007/7/12/main" xmlns="" Requires="p14">
      <p:transition p14:dur="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10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10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10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10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up)">
                                      <p:cBhvr>
                                        <p:cTn id="36" dur="10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outVertical)">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807844" y="3872607"/>
            <a:ext cx="6010275" cy="2164339"/>
            <a:chOff x="1807844" y="3872607"/>
            <a:chExt cx="6010275" cy="2164339"/>
          </a:xfrm>
        </p:grpSpPr>
        <p:grpSp>
          <p:nvGrpSpPr>
            <p:cNvPr id="2" name="Pyramid Bottom Group"/>
            <p:cNvGrpSpPr/>
            <p:nvPr/>
          </p:nvGrpSpPr>
          <p:grpSpPr>
            <a:xfrm>
              <a:off x="1807844" y="3872607"/>
              <a:ext cx="6010275" cy="2164339"/>
              <a:chOff x="-8643938" y="3024187"/>
              <a:chExt cx="7154863" cy="2576513"/>
            </a:xfrm>
          </p:grpSpPr>
          <p:sp>
            <p:nvSpPr>
              <p:cNvPr id="54" name="Front"/>
              <p:cNvSpPr>
                <a:spLocks/>
              </p:cNvSpPr>
              <p:nvPr/>
            </p:nvSpPr>
            <p:spPr bwMode="auto">
              <a:xfrm>
                <a:off x="-8643938" y="4273550"/>
                <a:ext cx="7154863" cy="1327150"/>
              </a:xfrm>
              <a:custGeom>
                <a:avLst/>
                <a:gdLst/>
                <a:ahLst/>
                <a:cxnLst>
                  <a:cxn ang="0">
                    <a:pos x="0" y="836"/>
                  </a:cxn>
                  <a:cxn ang="0">
                    <a:pos x="510" y="0"/>
                  </a:cxn>
                  <a:cxn ang="0">
                    <a:pos x="4009" y="0"/>
                  </a:cxn>
                  <a:cxn ang="0">
                    <a:pos x="4507" y="836"/>
                  </a:cxn>
                  <a:cxn ang="0">
                    <a:pos x="0" y="836"/>
                  </a:cxn>
                </a:cxnLst>
                <a:rect l="0" t="0" r="r" b="b"/>
                <a:pathLst>
                  <a:path w="4507" h="836">
                    <a:moveTo>
                      <a:pt x="0" y="836"/>
                    </a:moveTo>
                    <a:lnTo>
                      <a:pt x="510" y="0"/>
                    </a:lnTo>
                    <a:lnTo>
                      <a:pt x="4009" y="0"/>
                    </a:lnTo>
                    <a:lnTo>
                      <a:pt x="4507" y="836"/>
                    </a:lnTo>
                    <a:lnTo>
                      <a:pt x="0" y="836"/>
                    </a:lnTo>
                    <a:close/>
                  </a:path>
                </a:pathLst>
              </a:custGeom>
              <a:gradFill flip="none" rotWithShape="1">
                <a:gsLst>
                  <a:gs pos="0">
                    <a:srgbClr val="021B84"/>
                  </a:gs>
                  <a:gs pos="39999">
                    <a:srgbClr val="0070C0"/>
                  </a:gs>
                  <a:gs pos="70000">
                    <a:srgbClr val="00B0F0"/>
                  </a:gs>
                  <a:gs pos="100000">
                    <a:srgbClr val="FFEBFA"/>
                  </a:gs>
                </a:gsLst>
                <a:lin ang="27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defRPr/>
                </a:pPr>
                <a:endParaRPr lang="en-US">
                  <a:latin typeface="Arial" charset="0"/>
                  <a:cs typeface="Arial" charset="0"/>
                </a:endParaRPr>
              </a:p>
            </p:txBody>
          </p:sp>
          <p:sp>
            <p:nvSpPr>
              <p:cNvPr id="42" name="Side"/>
              <p:cNvSpPr>
                <a:spLocks/>
              </p:cNvSpPr>
              <p:nvPr/>
            </p:nvSpPr>
            <p:spPr bwMode="auto">
              <a:xfrm>
                <a:off x="-8643938" y="3024187"/>
                <a:ext cx="809625" cy="2576513"/>
              </a:xfrm>
              <a:custGeom>
                <a:avLst/>
                <a:gdLst/>
                <a:ahLst/>
                <a:cxnLst>
                  <a:cxn ang="0">
                    <a:pos x="510" y="0"/>
                  </a:cxn>
                  <a:cxn ang="0">
                    <a:pos x="510" y="787"/>
                  </a:cxn>
                  <a:cxn ang="0">
                    <a:pos x="0" y="1623"/>
                  </a:cxn>
                  <a:cxn ang="0">
                    <a:pos x="0" y="605"/>
                  </a:cxn>
                  <a:cxn ang="0">
                    <a:pos x="510" y="0"/>
                  </a:cxn>
                </a:cxnLst>
                <a:rect l="0" t="0" r="r" b="b"/>
                <a:pathLst>
                  <a:path w="510" h="1623">
                    <a:moveTo>
                      <a:pt x="510" y="0"/>
                    </a:moveTo>
                    <a:lnTo>
                      <a:pt x="510" y="787"/>
                    </a:lnTo>
                    <a:lnTo>
                      <a:pt x="0" y="1623"/>
                    </a:lnTo>
                    <a:lnTo>
                      <a:pt x="0" y="605"/>
                    </a:lnTo>
                    <a:lnTo>
                      <a:pt x="510" y="0"/>
                    </a:lnTo>
                    <a:close/>
                  </a:path>
                </a:pathLst>
              </a:custGeom>
              <a:gradFill flip="none" rotWithShape="1">
                <a:gsLst>
                  <a:gs pos="0">
                    <a:srgbClr val="021B84"/>
                  </a:gs>
                  <a:gs pos="39999">
                    <a:srgbClr val="0070C0"/>
                  </a:gs>
                  <a:gs pos="70000">
                    <a:srgbClr val="00B0F0"/>
                  </a:gs>
                  <a:gs pos="100000">
                    <a:srgbClr val="FFEBFA"/>
                  </a:gs>
                </a:gsLst>
                <a:lin ang="150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defRPr/>
                </a:pPr>
                <a:endParaRPr lang="en-US"/>
              </a:p>
            </p:txBody>
          </p:sp>
        </p:grpSp>
        <p:sp>
          <p:nvSpPr>
            <p:cNvPr id="62" name="3 billion Text"/>
            <p:cNvSpPr txBox="1">
              <a:spLocks noChangeArrowheads="1"/>
            </p:cNvSpPr>
            <p:nvPr/>
          </p:nvSpPr>
          <p:spPr bwMode="invGray">
            <a:xfrm>
              <a:off x="4251407" y="5194183"/>
              <a:ext cx="1236556" cy="369332"/>
            </a:xfrm>
            <a:prstGeom prst="rect">
              <a:avLst/>
            </a:prstGeom>
            <a:noFill/>
            <a:ln w="9525">
              <a:noFill/>
              <a:miter lim="800000"/>
              <a:headEnd/>
              <a:tailEnd/>
            </a:ln>
          </p:spPr>
          <p:txBody>
            <a:bodyPr vert="horz" wrap="none" lIns="0" tIns="0" rIns="0" bIns="0" numCol="1" anchor="ctr" anchorCtr="0" compatLnSpc="1">
              <a:prstTxWarp prst="textNoShape">
                <a:avLst/>
              </a:prstTxWarp>
              <a:noAutofit/>
            </a:bodyPr>
            <a:lstStyle/>
            <a:p>
              <a:pPr marL="0" lvl="1" algn="ctr">
                <a:lnSpc>
                  <a:spcPct val="90000"/>
                </a:lnSpc>
                <a:spcBef>
                  <a:spcPts val="1200"/>
                </a:spcBef>
                <a:spcAft>
                  <a:spcPct val="20000"/>
                </a:spcAft>
                <a:buClr>
                  <a:schemeClr val="tx2"/>
                </a:buClr>
              </a:pPr>
              <a:r>
                <a:rPr lang="en-US" sz="2000" b="1" spc="-90" smtClean="0">
                  <a:solidFill>
                    <a:srgbClr val="000000"/>
                  </a:solidFill>
                  <a:latin typeface="+mn-lt"/>
                </a:rPr>
                <a:t>Connectivity: IPv6</a:t>
              </a:r>
            </a:p>
          </p:txBody>
        </p:sp>
      </p:grpSp>
      <p:grpSp>
        <p:nvGrpSpPr>
          <p:cNvPr id="14" name="Group 13"/>
          <p:cNvGrpSpPr/>
          <p:nvPr/>
        </p:nvGrpSpPr>
        <p:grpSpPr>
          <a:xfrm>
            <a:off x="2487951" y="3081817"/>
            <a:ext cx="4666064" cy="1840288"/>
            <a:chOff x="2487951" y="3081817"/>
            <a:chExt cx="4666064" cy="1840288"/>
          </a:xfrm>
        </p:grpSpPr>
        <p:grpSp>
          <p:nvGrpSpPr>
            <p:cNvPr id="3" name="Pyramid Middle Group"/>
            <p:cNvGrpSpPr/>
            <p:nvPr/>
          </p:nvGrpSpPr>
          <p:grpSpPr>
            <a:xfrm>
              <a:off x="2487951" y="3081817"/>
              <a:ext cx="4666064" cy="1840288"/>
              <a:chOff x="-7834313" y="2082800"/>
              <a:chExt cx="5554663" cy="2190750"/>
            </a:xfrm>
          </p:grpSpPr>
          <p:sp>
            <p:nvSpPr>
              <p:cNvPr id="55" name="Front"/>
              <p:cNvSpPr>
                <a:spLocks/>
              </p:cNvSpPr>
              <p:nvPr/>
            </p:nvSpPr>
            <p:spPr bwMode="auto">
              <a:xfrm>
                <a:off x="-7834313" y="2968625"/>
                <a:ext cx="5554663" cy="1304925"/>
              </a:xfrm>
              <a:custGeom>
                <a:avLst/>
                <a:gdLst/>
                <a:ahLst/>
                <a:cxnLst>
                  <a:cxn ang="0">
                    <a:pos x="0" y="822"/>
                  </a:cxn>
                  <a:cxn ang="0">
                    <a:pos x="494" y="0"/>
                  </a:cxn>
                  <a:cxn ang="0">
                    <a:pos x="3017" y="0"/>
                  </a:cxn>
                  <a:cxn ang="0">
                    <a:pos x="3499" y="822"/>
                  </a:cxn>
                  <a:cxn ang="0">
                    <a:pos x="0" y="822"/>
                  </a:cxn>
                </a:cxnLst>
                <a:rect l="0" t="0" r="r" b="b"/>
                <a:pathLst>
                  <a:path w="3499" h="822">
                    <a:moveTo>
                      <a:pt x="0" y="822"/>
                    </a:moveTo>
                    <a:lnTo>
                      <a:pt x="494" y="0"/>
                    </a:lnTo>
                    <a:lnTo>
                      <a:pt x="3017" y="0"/>
                    </a:lnTo>
                    <a:lnTo>
                      <a:pt x="3499" y="822"/>
                    </a:lnTo>
                    <a:lnTo>
                      <a:pt x="0" y="822"/>
                    </a:lnTo>
                    <a:close/>
                  </a:path>
                </a:pathLst>
              </a:custGeom>
              <a:gradFill flip="none" rotWithShape="1">
                <a:gsLst>
                  <a:gs pos="0">
                    <a:srgbClr val="1A6E06"/>
                  </a:gs>
                  <a:gs pos="39999">
                    <a:srgbClr val="73F810"/>
                  </a:gs>
                  <a:gs pos="70000">
                    <a:srgbClr val="BEF856"/>
                  </a:gs>
                  <a:gs pos="100000">
                    <a:srgbClr val="FFEBFA"/>
                  </a:gs>
                </a:gsLst>
                <a:lin ang="27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defRPr/>
                </a:pPr>
                <a:endParaRPr lang="en-US">
                  <a:latin typeface="Arial" charset="0"/>
                  <a:cs typeface="Arial" charset="0"/>
                </a:endParaRPr>
              </a:p>
            </p:txBody>
          </p:sp>
          <p:sp>
            <p:nvSpPr>
              <p:cNvPr id="57" name="Side"/>
              <p:cNvSpPr>
                <a:spLocks/>
              </p:cNvSpPr>
              <p:nvPr/>
            </p:nvSpPr>
            <p:spPr bwMode="auto">
              <a:xfrm>
                <a:off x="-7834313" y="2082800"/>
                <a:ext cx="784225" cy="2190750"/>
              </a:xfrm>
              <a:custGeom>
                <a:avLst/>
                <a:gdLst/>
                <a:ahLst/>
                <a:cxnLst>
                  <a:cxn ang="0">
                    <a:pos x="494" y="0"/>
                  </a:cxn>
                  <a:cxn ang="0">
                    <a:pos x="494" y="558"/>
                  </a:cxn>
                  <a:cxn ang="0">
                    <a:pos x="0" y="1380"/>
                  </a:cxn>
                  <a:cxn ang="0">
                    <a:pos x="0" y="593"/>
                  </a:cxn>
                  <a:cxn ang="0">
                    <a:pos x="494" y="0"/>
                  </a:cxn>
                </a:cxnLst>
                <a:rect l="0" t="0" r="r" b="b"/>
                <a:pathLst>
                  <a:path w="494" h="1380">
                    <a:moveTo>
                      <a:pt x="494" y="0"/>
                    </a:moveTo>
                    <a:lnTo>
                      <a:pt x="494" y="558"/>
                    </a:lnTo>
                    <a:lnTo>
                      <a:pt x="0" y="1380"/>
                    </a:lnTo>
                    <a:lnTo>
                      <a:pt x="0" y="593"/>
                    </a:lnTo>
                    <a:lnTo>
                      <a:pt x="494" y="0"/>
                    </a:lnTo>
                    <a:close/>
                  </a:path>
                </a:pathLst>
              </a:custGeom>
              <a:gradFill flip="none" rotWithShape="1">
                <a:gsLst>
                  <a:gs pos="0">
                    <a:srgbClr val="1A6E06"/>
                  </a:gs>
                  <a:gs pos="39999">
                    <a:srgbClr val="73F810"/>
                  </a:gs>
                  <a:gs pos="70000">
                    <a:srgbClr val="BEF856"/>
                  </a:gs>
                  <a:gs pos="100000">
                    <a:srgbClr val="FFEBFA"/>
                  </a:gs>
                </a:gsLst>
                <a:lin ang="150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defRPr/>
                </a:pPr>
                <a:endParaRPr lang="en-US">
                  <a:latin typeface="Arial" charset="0"/>
                  <a:cs typeface="Arial" charset="0"/>
                </a:endParaRPr>
              </a:p>
            </p:txBody>
          </p:sp>
        </p:grpSp>
        <p:sp>
          <p:nvSpPr>
            <p:cNvPr id="61" name="2 billion Text"/>
            <p:cNvSpPr txBox="1">
              <a:spLocks noChangeArrowheads="1"/>
            </p:cNvSpPr>
            <p:nvPr/>
          </p:nvSpPr>
          <p:spPr bwMode="black">
            <a:xfrm>
              <a:off x="4251407" y="4151647"/>
              <a:ext cx="1236556" cy="369332"/>
            </a:xfrm>
            <a:prstGeom prst="rect">
              <a:avLst/>
            </a:prstGeom>
            <a:noFill/>
            <a:ln w="9525">
              <a:noFill/>
              <a:miter lim="800000"/>
              <a:headEnd/>
              <a:tailEnd/>
            </a:ln>
          </p:spPr>
          <p:txBody>
            <a:bodyPr vert="horz" wrap="none" lIns="0" tIns="0" rIns="0" bIns="0" numCol="1" anchor="ctr" anchorCtr="0" compatLnSpc="1">
              <a:prstTxWarp prst="textNoShape">
                <a:avLst/>
              </a:prstTxWarp>
              <a:noAutofit/>
            </a:bodyPr>
            <a:lstStyle/>
            <a:p>
              <a:pPr algn="ctr">
                <a:lnSpc>
                  <a:spcPct val="90000"/>
                </a:lnSpc>
                <a:spcBef>
                  <a:spcPts val="1200"/>
                </a:spcBef>
                <a:spcAft>
                  <a:spcPct val="20000"/>
                </a:spcAft>
                <a:buClr>
                  <a:schemeClr val="tx2"/>
                </a:buClr>
                <a:buFont typeface="Wingdings 2" pitchFamily="18" charset="2"/>
                <a:buNone/>
              </a:pPr>
              <a:r>
                <a:rPr lang="en-US" sz="2000" b="1" spc="-90" smtClean="0">
                  <a:solidFill>
                    <a:srgbClr val="000000"/>
                  </a:solidFill>
                  <a:latin typeface="+mn-lt"/>
                </a:rPr>
                <a:t>Data Protection: IPsec</a:t>
              </a:r>
            </a:p>
          </p:txBody>
        </p:sp>
      </p:grpSp>
      <p:grpSp>
        <p:nvGrpSpPr>
          <p:cNvPr id="15" name="Group 14"/>
          <p:cNvGrpSpPr/>
          <p:nvPr/>
        </p:nvGrpSpPr>
        <p:grpSpPr>
          <a:xfrm>
            <a:off x="3146720" y="1056166"/>
            <a:ext cx="3364527" cy="2769767"/>
            <a:chOff x="3146720" y="1056166"/>
            <a:chExt cx="3364527" cy="2769767"/>
          </a:xfrm>
        </p:grpSpPr>
        <p:sp>
          <p:nvSpPr>
            <p:cNvPr id="56" name="Side"/>
            <p:cNvSpPr>
              <a:spLocks/>
            </p:cNvSpPr>
            <p:nvPr/>
          </p:nvSpPr>
          <p:spPr bwMode="auto">
            <a:xfrm>
              <a:off x="3146720" y="1056166"/>
              <a:ext cx="1704267" cy="2769767"/>
            </a:xfrm>
            <a:custGeom>
              <a:avLst/>
              <a:gdLst/>
              <a:ahLst/>
              <a:cxnLst>
                <a:cxn ang="0">
                  <a:pos x="1278" y="0"/>
                </a:cxn>
                <a:cxn ang="0">
                  <a:pos x="0" y="2077"/>
                </a:cxn>
                <a:cxn ang="0">
                  <a:pos x="0" y="1519"/>
                </a:cxn>
                <a:cxn ang="0">
                  <a:pos x="1278" y="0"/>
                </a:cxn>
              </a:cxnLst>
              <a:rect l="0" t="0" r="r" b="b"/>
              <a:pathLst>
                <a:path w="1278" h="2077">
                  <a:moveTo>
                    <a:pt x="1278" y="0"/>
                  </a:moveTo>
                  <a:lnTo>
                    <a:pt x="0" y="2077"/>
                  </a:lnTo>
                  <a:lnTo>
                    <a:pt x="0" y="1519"/>
                  </a:lnTo>
                  <a:lnTo>
                    <a:pt x="1278" y="0"/>
                  </a:lnTo>
                  <a:close/>
                </a:path>
              </a:pathLst>
            </a:custGeom>
            <a:gradFill flip="none" rotWithShape="1">
              <a:gsLst>
                <a:gs pos="0">
                  <a:srgbClr val="803802"/>
                </a:gs>
                <a:gs pos="39999">
                  <a:srgbClr val="F0720A"/>
                </a:gs>
                <a:gs pos="70000">
                  <a:srgbClr val="F8BF20"/>
                </a:gs>
                <a:gs pos="100000">
                  <a:srgbClr val="FFEBFA"/>
                </a:gs>
              </a:gsLst>
              <a:lin ang="30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defRPr/>
              </a:pPr>
              <a:endParaRPr lang="en-US">
                <a:latin typeface="Arial" charset="0"/>
                <a:cs typeface="Arial" charset="0"/>
              </a:endParaRPr>
            </a:p>
          </p:txBody>
        </p:sp>
        <p:sp>
          <p:nvSpPr>
            <p:cNvPr id="53" name="Front"/>
            <p:cNvSpPr>
              <a:spLocks/>
            </p:cNvSpPr>
            <p:nvPr/>
          </p:nvSpPr>
          <p:spPr bwMode="auto">
            <a:xfrm>
              <a:off x="3146720" y="1056166"/>
              <a:ext cx="3364527" cy="2769767"/>
            </a:xfrm>
            <a:custGeom>
              <a:avLst/>
              <a:gdLst/>
              <a:ahLst/>
              <a:cxnLst>
                <a:cxn ang="0">
                  <a:pos x="1278" y="0"/>
                </a:cxn>
                <a:cxn ang="0">
                  <a:pos x="0" y="2077"/>
                </a:cxn>
                <a:cxn ang="0">
                  <a:pos x="2523" y="2077"/>
                </a:cxn>
                <a:cxn ang="0">
                  <a:pos x="1278" y="0"/>
                </a:cxn>
              </a:cxnLst>
              <a:rect l="0" t="0" r="r" b="b"/>
              <a:pathLst>
                <a:path w="2523" h="2077">
                  <a:moveTo>
                    <a:pt x="1278" y="0"/>
                  </a:moveTo>
                  <a:lnTo>
                    <a:pt x="0" y="2077"/>
                  </a:lnTo>
                  <a:lnTo>
                    <a:pt x="2523" y="2077"/>
                  </a:lnTo>
                  <a:lnTo>
                    <a:pt x="1278" y="0"/>
                  </a:lnTo>
                  <a:close/>
                </a:path>
              </a:pathLst>
            </a:custGeom>
            <a:gradFill flip="none" rotWithShape="1">
              <a:gsLst>
                <a:gs pos="0">
                  <a:srgbClr val="803802"/>
                </a:gs>
                <a:gs pos="39999">
                  <a:srgbClr val="F0720A"/>
                </a:gs>
                <a:gs pos="70000">
                  <a:srgbClr val="F8BF20"/>
                </a:gs>
                <a:gs pos="100000">
                  <a:srgbClr val="FFEBFA"/>
                </a:gs>
              </a:gsLst>
              <a:lin ang="27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defRPr/>
              </a:pPr>
              <a:endParaRPr lang="en-US">
                <a:latin typeface="Arial" charset="0"/>
                <a:cs typeface="Arial" charset="0"/>
              </a:endParaRPr>
            </a:p>
          </p:txBody>
        </p:sp>
        <p:sp>
          <p:nvSpPr>
            <p:cNvPr id="66" name="1 Billion People Text"/>
            <p:cNvSpPr txBox="1">
              <a:spLocks noChangeArrowheads="1"/>
            </p:cNvSpPr>
            <p:nvPr/>
          </p:nvSpPr>
          <p:spPr bwMode="black">
            <a:xfrm>
              <a:off x="3657600" y="2895600"/>
              <a:ext cx="2362199" cy="820844"/>
            </a:xfrm>
            <a:prstGeom prst="rect">
              <a:avLst/>
            </a:prstGeom>
            <a:noFill/>
            <a:ln w="9525">
              <a:noFill/>
              <a:miter lim="800000"/>
              <a:headEnd/>
              <a:tailEnd/>
            </a:ln>
          </p:spPr>
          <p:txBody>
            <a:bodyPr vert="horz" wrap="none" lIns="0" tIns="0" rIns="0" bIns="0" numCol="1" anchor="ctr" anchorCtr="0" compatLnSpc="1">
              <a:prstTxWarp prst="textNoShape">
                <a:avLst/>
              </a:prstTxWarp>
              <a:noAutofit/>
            </a:bodyPr>
            <a:lstStyle/>
            <a:p>
              <a:pPr algn="ctr">
                <a:spcBef>
                  <a:spcPts val="1200"/>
                </a:spcBef>
                <a:buClr>
                  <a:schemeClr val="tx2"/>
                </a:buClr>
              </a:pPr>
              <a:r>
                <a:rPr lang="en-US" sz="2000" b="1" spc="-90" smtClean="0">
                  <a:solidFill>
                    <a:srgbClr val="000000"/>
                  </a:solidFill>
                  <a:latin typeface="+mn-lt"/>
                </a:rPr>
                <a:t>Name Resolution:</a:t>
              </a:r>
            </a:p>
            <a:p>
              <a:pPr algn="ctr">
                <a:spcBef>
                  <a:spcPts val="600"/>
                </a:spcBef>
                <a:buClr>
                  <a:schemeClr val="tx2"/>
                </a:buClr>
              </a:pPr>
              <a:r>
                <a:rPr lang="en-US" sz="2000" b="1" spc="-90" smtClean="0">
                  <a:solidFill>
                    <a:srgbClr val="000000"/>
                  </a:solidFill>
                  <a:latin typeface="+mn-lt"/>
                </a:rPr>
                <a:t>DNS and NRPT</a:t>
              </a:r>
            </a:p>
          </p:txBody>
        </p:sp>
      </p:grpSp>
      <p:sp>
        <p:nvSpPr>
          <p:cNvPr id="23" name="Title 22"/>
          <p:cNvSpPr>
            <a:spLocks noGrp="1"/>
          </p:cNvSpPr>
          <p:nvPr>
            <p:ph type="title"/>
          </p:nvPr>
        </p:nvSpPr>
        <p:spPr>
          <a:xfrm>
            <a:off x="381000" y="228600"/>
            <a:ext cx="8382000" cy="609398"/>
          </a:xfrm>
        </p:spPr>
        <p:txBody>
          <a:bodyPr/>
          <a:lstStyle/>
          <a:p>
            <a:r>
              <a:rPr sz="4400" smtClean="0"/>
              <a:t>DirectAccess: Technical Foundations</a:t>
            </a:r>
            <a:endParaRPr lang="en-US" sz="4400"/>
          </a:p>
        </p:txBody>
      </p:sp>
    </p:spTree>
    <p:custDataLst>
      <p:tags r:id="rId1"/>
    </p:custDataLst>
    <p:extLst>
      <p:ext uri="{BB962C8B-B14F-4D97-AF65-F5344CB8AC3E}">
        <p14:creationId xmlns:p14="http://schemas.microsoft.com/office/powerpoint/2007/7/12/main" xmlns="" val="32219560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ppt_x"/>
                                          </p:val>
                                        </p:tav>
                                        <p:tav tm="100000">
                                          <p:val>
                                            <p:strVal val="#ppt_x"/>
                                          </p:val>
                                        </p:tav>
                                      </p:tavLst>
                                    </p:anim>
                                    <p:anim calcmode="lin" valueType="num">
                                      <p:cBhvr additive="base">
                                        <p:cTn id="14"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9.3|3|9.3|3|9.3|3|9.3|3|9.3|3|9.3|3|9.3|3|9.3|3|9.3|3|9.3|3|9.3"/>
</p:tagLst>
</file>

<file path=ppt/tags/tag10.xml><?xml version="1.0" encoding="utf-8"?>
<p:tagLst xmlns:a="http://schemas.openxmlformats.org/drawingml/2006/main" xmlns:r="http://schemas.openxmlformats.org/officeDocument/2006/relationships" xmlns:p="http://schemas.openxmlformats.org/presentationml/2006/main">
  <p:tag name="TIMING" val="|9.7|22.5|34.1|46.5"/>
</p:tagLst>
</file>

<file path=ppt/tags/tag11.xml><?xml version="1.0" encoding="utf-8"?>
<p:tagLst xmlns:a="http://schemas.openxmlformats.org/drawingml/2006/main" xmlns:r="http://schemas.openxmlformats.org/officeDocument/2006/relationships" xmlns:p="http://schemas.openxmlformats.org/presentationml/2006/main">
  <p:tag name="TIMING" val="|17.2|28.9|22.8"/>
</p:tagLst>
</file>

<file path=ppt/tags/tag12.xml><?xml version="1.0" encoding="utf-8"?>
<p:tagLst xmlns:a="http://schemas.openxmlformats.org/drawingml/2006/main" xmlns:r="http://schemas.openxmlformats.org/officeDocument/2006/relationships" xmlns:p="http://schemas.openxmlformats.org/presentationml/2006/main">
  <p:tag name="TIMING" val="|10.3|32.7|22.8|39.9|11.1|18.5|13.4|5.7|2.5"/>
</p:tagLst>
</file>

<file path=ppt/tags/tag2.xml><?xml version="1.0" encoding="utf-8"?>
<p:tagLst xmlns:a="http://schemas.openxmlformats.org/drawingml/2006/main" xmlns:r="http://schemas.openxmlformats.org/officeDocument/2006/relationships" xmlns:p="http://schemas.openxmlformats.org/presentationml/2006/main">
  <p:tag name="TIMING" val="|49.3|44.3|6|21.9|45.9|120.2|1.2"/>
</p:tagLst>
</file>

<file path=ppt/tags/tag3.xml><?xml version="1.0" encoding="utf-8"?>
<p:tagLst xmlns:a="http://schemas.openxmlformats.org/drawingml/2006/main" xmlns:r="http://schemas.openxmlformats.org/officeDocument/2006/relationships" xmlns:p="http://schemas.openxmlformats.org/presentationml/2006/main">
  <p:tag name="TIMING" val="|28.2|27.2|36.7|45.1"/>
</p:tagLst>
</file>

<file path=ppt/tags/tag4.xml><?xml version="1.0" encoding="utf-8"?>
<p:tagLst xmlns:a="http://schemas.openxmlformats.org/drawingml/2006/main" xmlns:r="http://schemas.openxmlformats.org/officeDocument/2006/relationships" xmlns:p="http://schemas.openxmlformats.org/presentationml/2006/main">
  <p:tag name="TIMING" val="|8|34|10.7|58.3"/>
</p:tagLst>
</file>

<file path=ppt/tags/tag5.xml><?xml version="1.0" encoding="utf-8"?>
<p:tagLst xmlns:a="http://schemas.openxmlformats.org/drawingml/2006/main" xmlns:r="http://schemas.openxmlformats.org/officeDocument/2006/relationships" xmlns:p="http://schemas.openxmlformats.org/presentationml/2006/main">
  <p:tag name="TIMING" val="|3"/>
</p:tagLst>
</file>

<file path=ppt/tags/tag6.xml><?xml version="1.0" encoding="utf-8"?>
<p:tagLst xmlns:a="http://schemas.openxmlformats.org/drawingml/2006/main" xmlns:r="http://schemas.openxmlformats.org/officeDocument/2006/relationships" xmlns:p="http://schemas.openxmlformats.org/presentationml/2006/main">
  <p:tag name="TIMING" val="|73.6|24.5|121.1|77|64.3|79.6"/>
</p:tagLst>
</file>

<file path=ppt/tags/tag7.xml><?xml version="1.0" encoding="utf-8"?>
<p:tagLst xmlns:a="http://schemas.openxmlformats.org/drawingml/2006/main" xmlns:r="http://schemas.openxmlformats.org/officeDocument/2006/relationships" xmlns:p="http://schemas.openxmlformats.org/presentationml/2006/main">
  <p:tag name="TIMING" val="|19.2|12.1|5.4"/>
</p:tagLst>
</file>

<file path=ppt/tags/tag8.xml><?xml version="1.0" encoding="utf-8"?>
<p:tagLst xmlns:a="http://schemas.openxmlformats.org/drawingml/2006/main" xmlns:r="http://schemas.openxmlformats.org/officeDocument/2006/relationships" xmlns:p="http://schemas.openxmlformats.org/presentationml/2006/main">
  <p:tag name="TIMING" val="|16.7|36.4|36.2|102.4"/>
</p:tagLst>
</file>

<file path=ppt/tags/tag9.xml><?xml version="1.0" encoding="utf-8"?>
<p:tagLst xmlns:a="http://schemas.openxmlformats.org/drawingml/2006/main" xmlns:r="http://schemas.openxmlformats.org/officeDocument/2006/relationships" xmlns:p="http://schemas.openxmlformats.org/presentationml/2006/main">
  <p:tag name="TIMING" val="|14.2|109.5|69.3"/>
</p:tagLst>
</file>

<file path=ppt/theme/theme1.xml><?xml version="1.0" encoding="utf-8"?>
<a:theme xmlns:a="http://schemas.openxmlformats.org/drawingml/2006/main" name="TechEd_NewZealand4x3">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TechEd_NewZealand4x3</Template>
  <TotalTime>0</TotalTime>
  <Words>1883</Words>
  <Application>Microsoft Office PowerPoint</Application>
  <PresentationFormat>On-screen Show (4:3)</PresentationFormat>
  <Paragraphs>350</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TechEd_NewZealand4x3</vt:lpstr>
      <vt:lpstr>Slide 1</vt:lpstr>
      <vt:lpstr>Reinventing Remote Access with DirectAccess</vt:lpstr>
      <vt:lpstr>Session Objectives And Takeaways</vt:lpstr>
      <vt:lpstr>Network Access Infrastructure Optimization Model Is IT a Cost Center or a Strategic Asset?</vt:lpstr>
      <vt:lpstr>Trustworthy Networking Vision</vt:lpstr>
      <vt:lpstr>Evolving IT Needs</vt:lpstr>
      <vt:lpstr>DirectAccess</vt:lpstr>
      <vt:lpstr>DirectAccess is more than Remote Access</vt:lpstr>
      <vt:lpstr>DirectAccess: Technical Foundations</vt:lpstr>
      <vt:lpstr>Connectivity: IPv6</vt:lpstr>
      <vt:lpstr>Data Protection: IPsec </vt:lpstr>
      <vt:lpstr>Name Resolution: DNS and the NRPT</vt:lpstr>
      <vt:lpstr>Technical Detail</vt:lpstr>
      <vt:lpstr>External Connectivity</vt:lpstr>
      <vt:lpstr>Internal IPv6</vt:lpstr>
      <vt:lpstr>External IPsec </vt:lpstr>
      <vt:lpstr>Internal IPsec</vt:lpstr>
      <vt:lpstr>IPsec Tunnel Detail</vt:lpstr>
      <vt:lpstr>NRPT</vt:lpstr>
      <vt:lpstr>Two Factor Authentication (TFA)</vt:lpstr>
      <vt:lpstr>Requirements for DirectAccess</vt:lpstr>
      <vt:lpstr>Requirements for DirectAccess</vt:lpstr>
      <vt:lpstr>Slide 23</vt:lpstr>
      <vt:lpstr>UAG and DirectAccess – Better Together</vt:lpstr>
      <vt:lpstr>Building “End to End Trust”</vt:lpstr>
      <vt:lpstr>Slide 26</vt:lpstr>
      <vt:lpstr>Resources</vt:lpstr>
      <vt:lpstr>Slide 28</vt:lpstr>
      <vt:lpstr>Slide 29</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2009-09-15T02:54:32Z</dcterms:created>
  <dcterms:modified xsi:type="dcterms:W3CDTF">2009-09-15T02:54:37Z</dcterms:modified>
</cp:coreProperties>
</file>