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3" r:id="rId2"/>
    <p:sldMasterId id="2147483686" r:id="rId3"/>
    <p:sldMasterId id="2147483698" r:id="rId4"/>
    <p:sldMasterId id="2147483710" r:id="rId5"/>
    <p:sldMasterId id="2147483722" r:id="rId6"/>
  </p:sldMasterIdLst>
  <p:notesMasterIdLst>
    <p:notesMasterId r:id="rId31"/>
  </p:notesMasterIdLst>
  <p:sldIdLst>
    <p:sldId id="256" r:id="rId7"/>
    <p:sldId id="257" r:id="rId8"/>
    <p:sldId id="258" r:id="rId9"/>
    <p:sldId id="259" r:id="rId10"/>
    <p:sldId id="278" r:id="rId11"/>
    <p:sldId id="260" r:id="rId12"/>
    <p:sldId id="261" r:id="rId13"/>
    <p:sldId id="262" r:id="rId14"/>
    <p:sldId id="282" r:id="rId15"/>
    <p:sldId id="279" r:id="rId16"/>
    <p:sldId id="280" r:id="rId17"/>
    <p:sldId id="281" r:id="rId18"/>
    <p:sldId id="266" r:id="rId19"/>
    <p:sldId id="263" r:id="rId20"/>
    <p:sldId id="283" r:id="rId21"/>
    <p:sldId id="264" r:id="rId22"/>
    <p:sldId id="265" r:id="rId23"/>
    <p:sldId id="267" r:id="rId24"/>
    <p:sldId id="268" r:id="rId25"/>
    <p:sldId id="284" r:id="rId26"/>
    <p:sldId id="271" r:id="rId27"/>
    <p:sldId id="277" r:id="rId28"/>
    <p:sldId id="272" r:id="rId29"/>
    <p:sldId id="273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76941" autoAdjust="0"/>
  </p:normalViewPr>
  <p:slideViewPr>
    <p:cSldViewPr>
      <p:cViewPr>
        <p:scale>
          <a:sx n="90" d="100"/>
          <a:sy n="90" d="100"/>
        </p:scale>
        <p:origin x="-7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46FD7-D66F-46A2-AA22-9507D58C2373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</dgm:pt>
    <dgm:pt modelId="{562CDA96-0108-4374-8794-B3CEBE321C6B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WCN introduced. USB Flash Drive.</a:t>
          </a:r>
          <a:endParaRPr lang="en-US" sz="200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83737B-6F90-4BCA-BF4F-5B222304B384}" type="parTrans" cxnId="{A26AF010-EA67-4D8B-B151-E7F060D4BB2F}">
      <dgm:prSet/>
      <dgm:spPr/>
      <dgm:t>
        <a:bodyPr/>
        <a:lstStyle/>
        <a:p>
          <a:endParaRPr lang="en-US"/>
        </a:p>
      </dgm:t>
    </dgm:pt>
    <dgm:pt modelId="{BBB66ADD-14A6-4E17-B270-4F25D5D3FD66}" type="sibTrans" cxnId="{A26AF010-EA67-4D8B-B151-E7F060D4BB2F}">
      <dgm:prSet/>
      <dgm:spPr/>
      <dgm:t>
        <a:bodyPr/>
        <a:lstStyle/>
        <a:p>
          <a:endParaRPr lang="en-US"/>
        </a:p>
      </dgm:t>
    </dgm:pt>
    <dgm:pt modelId="{FAA228A0-415C-4055-A478-AEA9E674E7EF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WCN 2.0 =   Wi-Fi Protected Setup. </a:t>
          </a:r>
        </a:p>
        <a:p>
          <a:r>
            <a:rPr lang="en-US" sz="24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UPnP Transport</a:t>
          </a:r>
          <a:endParaRPr lang="en-US" sz="2400" dirty="0">
            <a:solidFill>
              <a:schemeClr val="accent3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0E79BE-0FA2-48B9-AD2E-31AE6C050517}" type="parTrans" cxnId="{34AAEC9F-81A8-4640-B902-F1D4D8CC9A04}">
      <dgm:prSet/>
      <dgm:spPr/>
      <dgm:t>
        <a:bodyPr/>
        <a:lstStyle/>
        <a:p>
          <a:endParaRPr lang="en-US"/>
        </a:p>
      </dgm:t>
    </dgm:pt>
    <dgm:pt modelId="{94E1DF2D-D159-4BE3-8EAE-313486B337E5}" type="sibTrans" cxnId="{34AAEC9F-81A8-4640-B902-F1D4D8CC9A04}">
      <dgm:prSet/>
      <dgm:spPr/>
      <dgm:t>
        <a:bodyPr/>
        <a:lstStyle/>
        <a:p>
          <a:endParaRPr lang="en-US"/>
        </a:p>
      </dgm:t>
    </dgm:pt>
    <dgm:pt modelId="{BE9DBADD-BF1E-48A1-8216-1E663C1B1FB6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EAP      Transport, Push Button, Vendor Extensibility</a:t>
          </a:r>
          <a:endParaRPr lang="en-US" sz="2400" dirty="0">
            <a:solidFill>
              <a:schemeClr val="accent3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C066B5-8B22-4E9B-89F1-0573F0C8BA54}" type="parTrans" cxnId="{B56F3244-2C59-43A6-B16E-5D77BE91FEFB}">
      <dgm:prSet/>
      <dgm:spPr/>
      <dgm:t>
        <a:bodyPr/>
        <a:lstStyle/>
        <a:p>
          <a:endParaRPr lang="en-US"/>
        </a:p>
      </dgm:t>
    </dgm:pt>
    <dgm:pt modelId="{0E445535-122F-4E2D-AEAA-CE8C071EEB3B}" type="sibTrans" cxnId="{B56F3244-2C59-43A6-B16E-5D77BE91FEFB}">
      <dgm:prSet/>
      <dgm:spPr/>
      <dgm:t>
        <a:bodyPr/>
        <a:lstStyle/>
        <a:p>
          <a:endParaRPr lang="en-US"/>
        </a:p>
      </dgm:t>
    </dgm:pt>
    <dgm:pt modelId="{268B7B4A-792F-46C2-946C-B6DAF90023EC}" type="pres">
      <dgm:prSet presAssocID="{B6946FD7-D66F-46A2-AA22-9507D58C2373}" presName="arrowDiagram" presStyleCnt="0">
        <dgm:presLayoutVars>
          <dgm:chMax val="5"/>
          <dgm:dir/>
          <dgm:resizeHandles val="exact"/>
        </dgm:presLayoutVars>
      </dgm:prSet>
      <dgm:spPr/>
    </dgm:pt>
    <dgm:pt modelId="{77966801-CF4E-405D-896D-2CDC2AC01B6A}" type="pres">
      <dgm:prSet presAssocID="{B6946FD7-D66F-46A2-AA22-9507D58C2373}" presName="arrow" presStyleLbl="bgShp" presStyleIdx="0" presStyleCnt="1" custLinFactNeighborX="-1020" custLinFactNeighborY="-2245"/>
      <dgm:spPr>
        <a:solidFill>
          <a:schemeClr val="tx1"/>
        </a:solidFill>
      </dgm:spPr>
    </dgm:pt>
    <dgm:pt modelId="{3D55A628-6704-4DD3-AB50-775B463E4038}" type="pres">
      <dgm:prSet presAssocID="{B6946FD7-D66F-46A2-AA22-9507D58C2373}" presName="arrowDiagram3" presStyleCnt="0"/>
      <dgm:spPr/>
    </dgm:pt>
    <dgm:pt modelId="{EDC4A6B4-5436-4809-AAB2-AD5E1B6B254A}" type="pres">
      <dgm:prSet presAssocID="{562CDA96-0108-4374-8794-B3CEBE321C6B}" presName="bullet3a" presStyleLbl="node1" presStyleIdx="0" presStyleCnt="3"/>
      <dgm:spPr/>
    </dgm:pt>
    <dgm:pt modelId="{EDFEFE94-7CBC-4566-A082-36268ED0FC82}" type="pres">
      <dgm:prSet presAssocID="{562CDA96-0108-4374-8794-B3CEBE321C6B}" presName="textBox3a" presStyleLbl="revTx" presStyleIdx="0" presStyleCnt="3" custScaleX="137060" custScaleY="66104" custLinFactNeighborX="-15279" custLinFactNeighborY="6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37F0A-9E32-4230-B922-0E23EDEB722E}" type="pres">
      <dgm:prSet presAssocID="{FAA228A0-415C-4055-A478-AEA9E674E7EF}" presName="bullet3b" presStyleLbl="node1" presStyleIdx="1" presStyleCnt="3"/>
      <dgm:spPr/>
    </dgm:pt>
    <dgm:pt modelId="{93079882-A3F0-439D-B34D-F275308608D2}" type="pres">
      <dgm:prSet presAssocID="{FAA228A0-415C-4055-A478-AEA9E674E7EF}" presName="textBox3b" presStyleLbl="revTx" presStyleIdx="1" presStyleCnt="3" custScaleX="126275" custScaleY="48530" custLinFactNeighborX="-4890" custLinFactNeighborY="-11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C9DEB-22DD-4D48-97B3-C0062F486723}" type="pres">
      <dgm:prSet presAssocID="{BE9DBADD-BF1E-48A1-8216-1E663C1B1FB6}" presName="bullet3c" presStyleLbl="node1" presStyleIdx="2" presStyleCnt="3" custLinFactNeighborX="235" custLinFactNeighborY="-13677"/>
      <dgm:spPr/>
    </dgm:pt>
    <dgm:pt modelId="{F3F8AECD-D391-4241-BE57-1AADDE25B08A}" type="pres">
      <dgm:prSet presAssocID="{BE9DBADD-BF1E-48A1-8216-1E663C1B1FB6}" presName="textBox3c" presStyleLbl="revTx" presStyleIdx="2" presStyleCnt="3" custScaleX="127083" custScaleY="48202" custLinFactNeighborX="-8440" custLinFactNeighborY="-11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AAEC9F-81A8-4640-B902-F1D4D8CC9A04}" srcId="{B6946FD7-D66F-46A2-AA22-9507D58C2373}" destId="{FAA228A0-415C-4055-A478-AEA9E674E7EF}" srcOrd="1" destOrd="0" parTransId="{8A0E79BE-0FA2-48B9-AD2E-31AE6C050517}" sibTransId="{94E1DF2D-D159-4BE3-8EAE-313486B337E5}"/>
    <dgm:cxn modelId="{B56F3244-2C59-43A6-B16E-5D77BE91FEFB}" srcId="{B6946FD7-D66F-46A2-AA22-9507D58C2373}" destId="{BE9DBADD-BF1E-48A1-8216-1E663C1B1FB6}" srcOrd="2" destOrd="0" parTransId="{96C066B5-8B22-4E9B-89F1-0573F0C8BA54}" sibTransId="{0E445535-122F-4E2D-AEAA-CE8C071EEB3B}"/>
    <dgm:cxn modelId="{D09BBE59-10C5-473E-A895-DC3D97186F36}" type="presOf" srcId="{FAA228A0-415C-4055-A478-AEA9E674E7EF}" destId="{93079882-A3F0-439D-B34D-F275308608D2}" srcOrd="0" destOrd="0" presId="urn:microsoft.com/office/officeart/2005/8/layout/arrow2"/>
    <dgm:cxn modelId="{09F9BFC8-D5E6-4910-8AD1-1413E4B4F71C}" type="presOf" srcId="{562CDA96-0108-4374-8794-B3CEBE321C6B}" destId="{EDFEFE94-7CBC-4566-A082-36268ED0FC82}" srcOrd="0" destOrd="0" presId="urn:microsoft.com/office/officeart/2005/8/layout/arrow2"/>
    <dgm:cxn modelId="{A26AF010-EA67-4D8B-B151-E7F060D4BB2F}" srcId="{B6946FD7-D66F-46A2-AA22-9507D58C2373}" destId="{562CDA96-0108-4374-8794-B3CEBE321C6B}" srcOrd="0" destOrd="0" parTransId="{1A83737B-6F90-4BCA-BF4F-5B222304B384}" sibTransId="{BBB66ADD-14A6-4E17-B270-4F25D5D3FD66}"/>
    <dgm:cxn modelId="{35DE0EE2-6F41-4348-A262-0151F05A4D6D}" type="presOf" srcId="{B6946FD7-D66F-46A2-AA22-9507D58C2373}" destId="{268B7B4A-792F-46C2-946C-B6DAF90023EC}" srcOrd="0" destOrd="0" presId="urn:microsoft.com/office/officeart/2005/8/layout/arrow2"/>
    <dgm:cxn modelId="{E6BE20AA-714D-4E60-B23B-70B5C740B421}" type="presOf" srcId="{BE9DBADD-BF1E-48A1-8216-1E663C1B1FB6}" destId="{F3F8AECD-D391-4241-BE57-1AADDE25B08A}" srcOrd="0" destOrd="0" presId="urn:microsoft.com/office/officeart/2005/8/layout/arrow2"/>
    <dgm:cxn modelId="{9CA182AD-3073-49F0-BC7F-A1DF51FA2367}" type="presParOf" srcId="{268B7B4A-792F-46C2-946C-B6DAF90023EC}" destId="{77966801-CF4E-405D-896D-2CDC2AC01B6A}" srcOrd="0" destOrd="0" presId="urn:microsoft.com/office/officeart/2005/8/layout/arrow2"/>
    <dgm:cxn modelId="{014F1D5A-8E85-4EED-9C2F-A148B7D24A82}" type="presParOf" srcId="{268B7B4A-792F-46C2-946C-B6DAF90023EC}" destId="{3D55A628-6704-4DD3-AB50-775B463E4038}" srcOrd="1" destOrd="0" presId="urn:microsoft.com/office/officeart/2005/8/layout/arrow2"/>
    <dgm:cxn modelId="{5E136EA5-372F-44F6-90FB-9BB1CBB0A2AA}" type="presParOf" srcId="{3D55A628-6704-4DD3-AB50-775B463E4038}" destId="{EDC4A6B4-5436-4809-AAB2-AD5E1B6B254A}" srcOrd="0" destOrd="0" presId="urn:microsoft.com/office/officeart/2005/8/layout/arrow2"/>
    <dgm:cxn modelId="{B5FFF4AF-795C-4260-94A5-E2192657DC4B}" type="presParOf" srcId="{3D55A628-6704-4DD3-AB50-775B463E4038}" destId="{EDFEFE94-7CBC-4566-A082-36268ED0FC82}" srcOrd="1" destOrd="0" presId="urn:microsoft.com/office/officeart/2005/8/layout/arrow2"/>
    <dgm:cxn modelId="{8C79BBB0-A814-41C8-BDD5-60D160331FF9}" type="presParOf" srcId="{3D55A628-6704-4DD3-AB50-775B463E4038}" destId="{61337F0A-9E32-4230-B922-0E23EDEB722E}" srcOrd="2" destOrd="0" presId="urn:microsoft.com/office/officeart/2005/8/layout/arrow2"/>
    <dgm:cxn modelId="{AB23D5AB-4537-4D17-97E9-F21C0F315031}" type="presParOf" srcId="{3D55A628-6704-4DD3-AB50-775B463E4038}" destId="{93079882-A3F0-439D-B34D-F275308608D2}" srcOrd="3" destOrd="0" presId="urn:microsoft.com/office/officeart/2005/8/layout/arrow2"/>
    <dgm:cxn modelId="{ED7042AB-F9B7-4080-A49B-DDDD16793756}" type="presParOf" srcId="{3D55A628-6704-4DD3-AB50-775B463E4038}" destId="{048C9DEB-22DD-4D48-97B3-C0062F486723}" srcOrd="4" destOrd="0" presId="urn:microsoft.com/office/officeart/2005/8/layout/arrow2"/>
    <dgm:cxn modelId="{FA4D384A-E866-44D8-87FF-73B62D4F43DE}" type="presParOf" srcId="{3D55A628-6704-4DD3-AB50-775B463E4038}" destId="{F3F8AECD-D391-4241-BE57-1AADDE25B08A}" srcOrd="5" destOrd="0" presId="urn:microsoft.com/office/officeart/2005/8/layout/arrow2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D3A530-A179-45C8-8451-5ED426880CB3}" type="datetimeFigureOut">
              <a:rPr lang="en-US" smtClean="0"/>
              <a:pPr/>
              <a:t>6/11/2008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D8CDF8-62C4-42CA-BEFD-AF7C91492A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8CDF8-62C4-42CA-BEFD-AF7C91492AC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8CDF8-62C4-42CA-BEFD-AF7C91492AC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8CDF8-62C4-42CA-BEFD-AF7C91492AC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8CDF8-62C4-42CA-BEFD-AF7C91492AC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8CDF8-62C4-42CA-BEFD-AF7C91492AC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8CDF8-62C4-42CA-BEFD-AF7C91492AC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8CDF8-62C4-42CA-BEFD-AF7C91492AC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8CDF8-62C4-42CA-BEFD-AF7C91492AC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8CDF8-62C4-42CA-BEFD-AF7C91492AC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8CDF8-62C4-42CA-BEFD-AF7C91492AC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8CDF8-62C4-42CA-BEFD-AF7C91492AC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8CDF8-62C4-42CA-BEFD-AF7C91492AC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8CDF8-62C4-42CA-BEFD-AF7C91492AC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8CDF8-62C4-42CA-BEFD-AF7C91492AC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8CDF8-62C4-42CA-BEFD-AF7C91492AC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8CDF8-62C4-42CA-BEFD-AF7C91492AC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8CDF8-62C4-42CA-BEFD-AF7C91492AC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8CDF8-62C4-42CA-BEFD-AF7C91492AC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8CDF8-62C4-42CA-BEFD-AF7C91492AC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8CDF8-62C4-42CA-BEFD-AF7C91492AC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8CDF8-62C4-42CA-BEFD-AF7C91492AC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8CDF8-62C4-42CA-BEFD-AF7C91492AC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8CDF8-62C4-42CA-BEFD-AF7C91492AC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8CDF8-62C4-42CA-BEFD-AF7C91492AC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757130"/>
          </a:xfrm>
        </p:spPr>
        <p:txBody>
          <a:bodyPr/>
          <a:lstStyle>
            <a:lvl1pPr>
              <a:defRPr baseline="0">
                <a:latin typeface="+mn-lt"/>
              </a:defRPr>
            </a:lvl1pPr>
          </a:lstStyle>
          <a:p>
            <a:r>
              <a:rPr lang="en-US" dirty="0" smtClean="0"/>
              <a:t>Name of your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53553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Your name and Title, Contacts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50611" y="154858"/>
            <a:ext cx="2589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 smtClean="0"/>
              <a:t>Spring 2008,  Redmond,  Washington</a:t>
            </a:r>
            <a:endParaRPr lang="en-U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3" y="228600"/>
            <a:ext cx="2128837" cy="340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28600"/>
            <a:ext cx="6234113" cy="340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7638"/>
            <a:ext cx="4144963" cy="221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17638"/>
            <a:ext cx="4146550" cy="221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3" y="228600"/>
            <a:ext cx="2128837" cy="340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28600"/>
            <a:ext cx="6234113" cy="340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7638"/>
            <a:ext cx="4144963" cy="221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17638"/>
            <a:ext cx="4146550" cy="221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3" y="228600"/>
            <a:ext cx="2128837" cy="340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28600"/>
            <a:ext cx="6234113" cy="340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7638"/>
            <a:ext cx="4144963" cy="221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17638"/>
            <a:ext cx="4146550" cy="221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7638"/>
            <a:ext cx="4144963" cy="221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17638"/>
            <a:ext cx="4146550" cy="221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3" y="228600"/>
            <a:ext cx="2128837" cy="340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28600"/>
            <a:ext cx="6234113" cy="340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713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7638"/>
            <a:ext cx="4144963" cy="221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17638"/>
            <a:ext cx="4146550" cy="221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3" y="228600"/>
            <a:ext cx="2128837" cy="340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28600"/>
            <a:ext cx="6234113" cy="340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7638"/>
            <a:ext cx="4144963" cy="221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17638"/>
            <a:ext cx="4146550" cy="221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3" y="228600"/>
            <a:ext cx="2128837" cy="340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28600"/>
            <a:ext cx="6234113" cy="340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28600"/>
            <a:ext cx="851535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/>
            <a:r>
              <a:rPr lang="en-US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7638"/>
            <a:ext cx="844391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9" descr="WinV-logo-glass-rgb-h_rev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invGray">
          <a:xfrm>
            <a:off x="5510213" y="5815013"/>
            <a:ext cx="3513137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5968014"/>
            <a:ext cx="3238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Rally</a:t>
            </a:r>
            <a:r>
              <a:rPr lang="en-US" sz="2400" dirty="0" smtClean="0"/>
              <a:t> </a:t>
            </a:r>
            <a:r>
              <a:rPr lang="en-US" sz="2000" dirty="0" smtClean="0"/>
              <a:t>Technologies</a:t>
            </a:r>
            <a:endParaRPr lang="en-US" sz="2000" dirty="0"/>
          </a:p>
          <a:p>
            <a:r>
              <a:rPr lang="en-US" sz="2000" dirty="0" smtClean="0"/>
              <a:t>www.microsoft.com/rally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9pPr>
    </p:titleStyle>
    <p:bodyStyle>
      <a:lvl1pPr marL="447675" indent="-4476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58838" indent="-4095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6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262063" indent="-40163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600200" indent="-3365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19478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4050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28622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3194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37766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28600"/>
            <a:ext cx="851535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/>
            <a:r>
              <a:rPr lang="en-US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7638"/>
            <a:ext cx="844391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9" descr="WinV-logo-glass-rgb-h_rev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invGray">
          <a:xfrm>
            <a:off x="5510213" y="5815013"/>
            <a:ext cx="3513137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9pPr>
    </p:titleStyle>
    <p:bodyStyle>
      <a:lvl1pPr marL="447675" indent="-4476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58838" indent="-4095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262063" indent="-40163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600200" indent="-3365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19478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4050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28622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3194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37766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28600"/>
            <a:ext cx="851535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/>
            <a:r>
              <a:rPr lang="en-US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7638"/>
            <a:ext cx="844391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2" name="Picture 11" descr="bulle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336088" y="0"/>
            <a:ext cx="241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9pPr>
    </p:titleStyle>
    <p:bodyStyle>
      <a:lvl1pPr marL="447675" indent="-4476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58838" indent="-4095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6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262063" indent="-40163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600200" indent="-3365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19478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4050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28622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3194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37766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28600"/>
            <a:ext cx="851535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/>
            <a:r>
              <a:rPr lang="en-US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7638"/>
            <a:ext cx="844391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6" name="Picture 11" descr="bulle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336088" y="0"/>
            <a:ext cx="241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43613" y="130175"/>
            <a:ext cx="2992437" cy="2460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emibold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emibold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emibold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emibold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emibold" pitchFamily="34" charset="0"/>
                <a:ea typeface="+mn-ea"/>
                <a:cs typeface="+mn-cs"/>
              </a:defRPr>
            </a:lvl5pPr>
            <a:lvl6pPr marL="2286000" algn="l" defTabSz="914400" rtl="0" latinLnBrk="0">
              <a:defRPr>
                <a:solidFill>
                  <a:schemeClr val="tx1"/>
                </a:solidFill>
                <a:latin typeface="Segoe Semibold" pitchFamily="34" charset="0"/>
                <a:ea typeface="+mn-ea"/>
                <a:cs typeface="+mn-cs"/>
              </a:defRPr>
            </a:lvl6pPr>
            <a:lvl7pPr marL="2743200" algn="l" defTabSz="914400" rtl="0" latinLnBrk="0">
              <a:defRPr>
                <a:solidFill>
                  <a:schemeClr val="tx1"/>
                </a:solidFill>
                <a:latin typeface="Segoe Semibold" pitchFamily="34" charset="0"/>
                <a:ea typeface="+mn-ea"/>
                <a:cs typeface="+mn-cs"/>
              </a:defRPr>
            </a:lvl7pPr>
            <a:lvl8pPr marL="3200400" algn="l" defTabSz="914400" rtl="0" latinLnBrk="0">
              <a:defRPr>
                <a:solidFill>
                  <a:schemeClr val="tx1"/>
                </a:solidFill>
                <a:latin typeface="Segoe Semibold" pitchFamily="34" charset="0"/>
                <a:ea typeface="+mn-ea"/>
                <a:cs typeface="+mn-cs"/>
              </a:defRPr>
            </a:lvl8pPr>
            <a:lvl9pPr marL="3657600" algn="l" defTabSz="914400" rtl="0" latinLnBrk="0">
              <a:defRPr>
                <a:solidFill>
                  <a:schemeClr val="tx1"/>
                </a:solidFill>
                <a:latin typeface="Segoe Semibold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000" b="1" i="1" kern="0" dirty="0" smtClean="0"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Covered under Microsoft NDA - Confidential</a:t>
            </a:r>
            <a:endParaRPr lang="en-US" sz="1800" kern="0" dirty="0" smtClean="0">
              <a:effectLst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9pPr>
    </p:titleStyle>
    <p:bodyStyle>
      <a:lvl1pPr marL="447675" indent="-4476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58838" indent="-4095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6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262063" indent="-40163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600200" indent="-3365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19478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4050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28622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3194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37766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28600"/>
            <a:ext cx="851535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/>
            <a:r>
              <a:rPr lang="en-US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7638"/>
            <a:ext cx="844391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2" name="Picture 11" descr="bulle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336088" y="0"/>
            <a:ext cx="241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9pPr>
    </p:titleStyle>
    <p:bodyStyle>
      <a:lvl1pPr marL="447675" indent="-4476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58838" indent="-4095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5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262063" indent="-40163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600200" indent="-3365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19478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4050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28622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3194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37766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28600"/>
            <a:ext cx="851535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/>
            <a:r>
              <a:rPr lang="en-US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7638"/>
            <a:ext cx="844391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6" name="Picture 11" descr="bulle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336088" y="0"/>
            <a:ext cx="241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43613" y="130175"/>
            <a:ext cx="2992437" cy="2460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emibold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emibold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emibold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emibold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Semibold" pitchFamily="34" charset="0"/>
                <a:ea typeface="+mn-ea"/>
                <a:cs typeface="+mn-cs"/>
              </a:defRPr>
            </a:lvl5pPr>
            <a:lvl6pPr marL="2286000" algn="l" defTabSz="914400" rtl="0" latinLnBrk="0">
              <a:defRPr>
                <a:solidFill>
                  <a:schemeClr val="tx1"/>
                </a:solidFill>
                <a:latin typeface="Segoe Semibold" pitchFamily="34" charset="0"/>
                <a:ea typeface="+mn-ea"/>
                <a:cs typeface="+mn-cs"/>
              </a:defRPr>
            </a:lvl6pPr>
            <a:lvl7pPr marL="2743200" algn="l" defTabSz="914400" rtl="0" latinLnBrk="0">
              <a:defRPr>
                <a:solidFill>
                  <a:schemeClr val="tx1"/>
                </a:solidFill>
                <a:latin typeface="Segoe Semibold" pitchFamily="34" charset="0"/>
                <a:ea typeface="+mn-ea"/>
                <a:cs typeface="+mn-cs"/>
              </a:defRPr>
            </a:lvl7pPr>
            <a:lvl8pPr marL="3200400" algn="l" defTabSz="914400" rtl="0" latinLnBrk="0">
              <a:defRPr>
                <a:solidFill>
                  <a:schemeClr val="tx1"/>
                </a:solidFill>
                <a:latin typeface="Segoe Semibold" pitchFamily="34" charset="0"/>
                <a:ea typeface="+mn-ea"/>
                <a:cs typeface="+mn-cs"/>
              </a:defRPr>
            </a:lvl8pPr>
            <a:lvl9pPr marL="3657600" algn="l" defTabSz="914400" rtl="0" latinLnBrk="0">
              <a:defRPr>
                <a:solidFill>
                  <a:schemeClr val="tx1"/>
                </a:solidFill>
                <a:latin typeface="Segoe Semibold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000" b="1" i="1" kern="0" dirty="0" smtClean="0"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Covered under Microsoft NDA - Confidential</a:t>
            </a:r>
            <a:endParaRPr lang="en-US" sz="1800" kern="0" dirty="0" smtClean="0">
              <a:effectLst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9pPr>
    </p:titleStyle>
    <p:bodyStyle>
      <a:lvl1pPr marL="447675" indent="-4476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58838" indent="-4095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5"/>
        </a:buBlip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262063" indent="-40163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600200" indent="-3365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19478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4050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28622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33194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37766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hyperlink" Target="http://www.imagecows.com/display.php?image=http://www.imagecows.com/uploads/abc7-photovu_pv1965w_digital_frame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Rally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diagramData" Target="../diagrams/data1.xml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Windows Connect Now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17393"/>
          </a:xfrm>
        </p:spPr>
        <p:txBody>
          <a:bodyPr/>
          <a:lstStyle/>
          <a:p>
            <a:r>
              <a:rPr lang="en-US" dirty="0" smtClean="0"/>
              <a:t>Yatharth Gupta</a:t>
            </a:r>
          </a:p>
          <a:p>
            <a:r>
              <a:rPr lang="en-US" dirty="0" smtClean="0"/>
              <a:t>Program Manager</a:t>
            </a:r>
          </a:p>
          <a:p>
            <a:r>
              <a:rPr lang="en-US" dirty="0" smtClean="0"/>
              <a:t>&lt;yatharth.gupta@microsoft.com&gt;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28600"/>
            <a:ext cx="8515350" cy="757130"/>
          </a:xfrm>
        </p:spPr>
        <p:txBody>
          <a:bodyPr/>
          <a:lstStyle/>
          <a:p>
            <a:r>
              <a:rPr lang="en-US" dirty="0" smtClean="0"/>
              <a:t>Setting up a Wireless Router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1066801"/>
          <a:ext cx="7467600" cy="49914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0"/>
                <a:gridCol w="3733800"/>
              </a:tblGrid>
              <a:tr h="74171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Traditional</a:t>
                      </a:r>
                      <a:r>
                        <a:rPr lang="en-US" sz="2400" b="0" baseline="0" dirty="0" smtClean="0"/>
                        <a:t> 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Wi-Fi Protected Setup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01612">
                <a:tc>
                  <a:txBody>
                    <a:bodyPr/>
                    <a:lstStyle/>
                    <a:p>
                      <a:r>
                        <a:rPr lang="en-US" dirty="0" smtClean="0"/>
                        <a:t>Un-Box</a:t>
                      </a:r>
                      <a:r>
                        <a:rPr lang="en-US" baseline="0" dirty="0" smtClean="0"/>
                        <a:t> device and Power it up.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Un-Box</a:t>
                      </a:r>
                      <a:r>
                        <a:rPr lang="en-US" baseline="0" dirty="0" smtClean="0"/>
                        <a:t> device and Power it up.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01612">
                <a:tc>
                  <a:txBody>
                    <a:bodyPr/>
                    <a:lstStyle/>
                    <a:p>
                      <a:r>
                        <a:rPr lang="en-US" dirty="0" smtClean="0"/>
                        <a:t>Insert</a:t>
                      </a:r>
                      <a:r>
                        <a:rPr lang="en-US" baseline="0" dirty="0" smtClean="0"/>
                        <a:t> CD &amp; start Setup Application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Connect to AP using Windows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01612">
                <a:tc>
                  <a:txBody>
                    <a:bodyPr/>
                    <a:lstStyle/>
                    <a:p>
                      <a:r>
                        <a:rPr lang="en-US" dirty="0" smtClean="0"/>
                        <a:t>Connect cable to the AP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Enter PIN –</a:t>
                      </a:r>
                      <a:r>
                        <a:rPr lang="en-US" baseline="0" dirty="0" smtClean="0"/>
                        <a:t> Proceed through Setup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01612">
                <a:tc>
                  <a:txBody>
                    <a:bodyPr/>
                    <a:lstStyle/>
                    <a:p>
                      <a:r>
                        <a:rPr lang="en-US" dirty="0" smtClean="0"/>
                        <a:t>Run through</a:t>
                      </a:r>
                      <a:r>
                        <a:rPr lang="en-US" baseline="0" dirty="0" smtClean="0"/>
                        <a:t> the Wizard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Connected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01612">
                <a:tc>
                  <a:txBody>
                    <a:bodyPr/>
                    <a:lstStyle/>
                    <a:p>
                      <a:r>
                        <a:rPr lang="en-US" dirty="0" smtClean="0"/>
                        <a:t>Disconnect cable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01612">
                <a:tc>
                  <a:txBody>
                    <a:bodyPr/>
                    <a:lstStyle/>
                    <a:p>
                      <a:r>
                        <a:rPr lang="en-US" dirty="0" smtClean="0"/>
                        <a:t>Connect to AP using Windows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01612">
                <a:tc>
                  <a:txBody>
                    <a:bodyPr/>
                    <a:lstStyle/>
                    <a:p>
                      <a:r>
                        <a:rPr lang="en-US" dirty="0" smtClean="0"/>
                        <a:t>Connected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28600"/>
            <a:ext cx="8515350" cy="757130"/>
          </a:xfrm>
        </p:spPr>
        <p:txBody>
          <a:bodyPr/>
          <a:lstStyle/>
          <a:p>
            <a:r>
              <a:rPr lang="en-US" dirty="0" smtClean="0"/>
              <a:t>Connecting to a Wireless Router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1066800"/>
          <a:ext cx="7467600" cy="48634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0"/>
                <a:gridCol w="3733800"/>
              </a:tblGrid>
              <a:tr h="82898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Traditional</a:t>
                      </a:r>
                      <a:r>
                        <a:rPr lang="en-US" sz="2400" b="0" baseline="0" dirty="0" smtClean="0"/>
                        <a:t> 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Wi-Fi Protected Setup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72402">
                <a:tc>
                  <a:txBody>
                    <a:bodyPr/>
                    <a:lstStyle/>
                    <a:p>
                      <a:r>
                        <a:rPr lang="en-US" dirty="0" smtClean="0"/>
                        <a:t>User attempts</a:t>
                      </a:r>
                      <a:r>
                        <a:rPr lang="en-US" baseline="0" dirty="0" smtClean="0"/>
                        <a:t> to Connect to the Network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r>
                        <a:rPr lang="en-US" baseline="0" dirty="0" smtClean="0"/>
                        <a:t> attempt to Connect to the Network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2402">
                <a:tc>
                  <a:txBody>
                    <a:bodyPr/>
                    <a:lstStyle/>
                    <a:p>
                      <a:r>
                        <a:rPr lang="en-US" dirty="0" smtClean="0"/>
                        <a:t>Find Passphrase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Push Button on AP or Enter PIN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2402">
                <a:tc>
                  <a:txBody>
                    <a:bodyPr/>
                    <a:lstStyle/>
                    <a:p>
                      <a:r>
                        <a:rPr lang="en-US" dirty="0" smtClean="0"/>
                        <a:t>Connect</a:t>
                      </a:r>
                      <a:r>
                        <a:rPr lang="en-US" baseline="0" dirty="0" smtClean="0"/>
                        <a:t> using a Cable to the AP &amp; find passphrase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Connected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2402">
                <a:tc>
                  <a:txBody>
                    <a:bodyPr/>
                    <a:lstStyle/>
                    <a:p>
                      <a:r>
                        <a:rPr lang="en-US" dirty="0" smtClean="0"/>
                        <a:t>Disconnect cable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2402">
                <a:tc>
                  <a:txBody>
                    <a:bodyPr/>
                    <a:lstStyle/>
                    <a:p>
                      <a:r>
                        <a:rPr lang="en-US" dirty="0" smtClean="0"/>
                        <a:t>Attempt</a:t>
                      </a:r>
                      <a:r>
                        <a:rPr lang="en-US" baseline="0" dirty="0" smtClean="0"/>
                        <a:t> to Connect, Enter Passphrase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2402">
                <a:tc>
                  <a:txBody>
                    <a:bodyPr/>
                    <a:lstStyle/>
                    <a:p>
                      <a:r>
                        <a:rPr lang="en-US" dirty="0" smtClean="0"/>
                        <a:t>Connected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28600"/>
            <a:ext cx="8515350" cy="757130"/>
          </a:xfrm>
        </p:spPr>
        <p:txBody>
          <a:bodyPr/>
          <a:lstStyle/>
          <a:p>
            <a:r>
              <a:rPr lang="en-US" dirty="0" smtClean="0"/>
              <a:t>Setting up a Wireless Device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1066801"/>
          <a:ext cx="7467600" cy="49802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0"/>
                <a:gridCol w="3733800"/>
              </a:tblGrid>
              <a:tr h="80424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Traditional</a:t>
                      </a:r>
                      <a:r>
                        <a:rPr lang="en-US" sz="2400" b="0" baseline="0" dirty="0" smtClean="0"/>
                        <a:t> 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Wi-Fi Protected Setup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52330">
                <a:tc>
                  <a:txBody>
                    <a:bodyPr/>
                    <a:lstStyle/>
                    <a:p>
                      <a:r>
                        <a:rPr lang="en-US" dirty="0" smtClean="0"/>
                        <a:t>Un-Box</a:t>
                      </a:r>
                      <a:r>
                        <a:rPr lang="en-US" baseline="0" dirty="0" smtClean="0"/>
                        <a:t> device and Power Up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Un-Box</a:t>
                      </a:r>
                      <a:r>
                        <a:rPr lang="en-US" baseline="0" dirty="0" smtClean="0"/>
                        <a:t> device and Power Up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52330">
                <a:tc>
                  <a:txBody>
                    <a:bodyPr/>
                    <a:lstStyle/>
                    <a:p>
                      <a:r>
                        <a:rPr lang="en-US" dirty="0" smtClean="0"/>
                        <a:t>Insert CD &amp; Start Application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Locate</a:t>
                      </a:r>
                      <a:r>
                        <a:rPr lang="en-US" baseline="0" dirty="0" smtClean="0"/>
                        <a:t> Device &amp; Connect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52330">
                <a:tc>
                  <a:txBody>
                    <a:bodyPr/>
                    <a:lstStyle/>
                    <a:p>
                      <a:r>
                        <a:rPr lang="en-US" dirty="0" smtClean="0"/>
                        <a:t>Connect cable (USB,</a:t>
                      </a:r>
                      <a:r>
                        <a:rPr lang="en-US" baseline="0" dirty="0" smtClean="0"/>
                        <a:t> Ethernet)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Enter PIN</a:t>
                      </a:r>
                      <a:r>
                        <a:rPr lang="en-US" baseline="0" dirty="0" smtClean="0"/>
                        <a:t> &amp; Proceed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87105">
                <a:tc>
                  <a:txBody>
                    <a:bodyPr/>
                    <a:lstStyle/>
                    <a:p>
                      <a:r>
                        <a:rPr lang="en-US" dirty="0" smtClean="0"/>
                        <a:t>Enter Network Information including Wi-Fi Profile</a:t>
                      </a:r>
                      <a:r>
                        <a:rPr lang="en-US" baseline="0" dirty="0" smtClean="0"/>
                        <a:t> or SSID, Security Settings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Device Connected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52330">
                <a:tc>
                  <a:txBody>
                    <a:bodyPr/>
                    <a:lstStyle/>
                    <a:p>
                      <a:r>
                        <a:rPr lang="en-US" dirty="0" smtClean="0"/>
                        <a:t>Disconnect cable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52330">
                <a:tc>
                  <a:txBody>
                    <a:bodyPr/>
                    <a:lstStyle/>
                    <a:p>
                      <a:r>
                        <a:rPr lang="en-US" dirty="0" smtClean="0"/>
                        <a:t>Device Connected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Overview</a:t>
            </a:r>
            <a:endParaRPr lang="en-US" dirty="0"/>
          </a:p>
        </p:txBody>
      </p:sp>
      <p:pic>
        <p:nvPicPr>
          <p:cNvPr id="5" name="Picture 4" descr="C:\Users\yagupta\AppData\Local\Microsoft\Windows\Temporary Internet Files\Content.IE5\NAQ8TULB\MCj042419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800600"/>
            <a:ext cx="1497188" cy="1229833"/>
          </a:xfrm>
          <a:prstGeom prst="rect">
            <a:avLst/>
          </a:prstGeom>
          <a:noFill/>
        </p:spPr>
      </p:pic>
      <p:grpSp>
        <p:nvGrpSpPr>
          <p:cNvPr id="6" name="Group 12"/>
          <p:cNvGrpSpPr>
            <a:grpSpLocks/>
          </p:cNvGrpSpPr>
          <p:nvPr/>
        </p:nvGrpSpPr>
        <p:grpSpPr bwMode="auto">
          <a:xfrm rot="12480348" flipV="1">
            <a:off x="6459725" y="4535633"/>
            <a:ext cx="247650" cy="312737"/>
            <a:chOff x="1488" y="1955"/>
            <a:chExt cx="513" cy="513"/>
          </a:xfrm>
        </p:grpSpPr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1488" y="2304"/>
              <a:ext cx="96" cy="144"/>
            </a:xfrm>
            <a:custGeom>
              <a:avLst/>
              <a:gdLst>
                <a:gd name="T0" fmla="*/ 0 w 192"/>
                <a:gd name="T1" fmla="*/ 0 h 288"/>
                <a:gd name="T2" fmla="*/ 36 w 192"/>
                <a:gd name="T3" fmla="*/ 24 h 288"/>
                <a:gd name="T4" fmla="*/ 48 w 192"/>
                <a:gd name="T5" fmla="*/ 72 h 288"/>
                <a:gd name="T6" fmla="*/ 0 60000 65536"/>
                <a:gd name="T7" fmla="*/ 0 60000 65536"/>
                <a:gd name="T8" fmla="*/ 0 60000 65536"/>
                <a:gd name="T9" fmla="*/ 0 w 192"/>
                <a:gd name="T10" fmla="*/ 0 h 288"/>
                <a:gd name="T11" fmla="*/ 192 w 19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88">
                  <a:moveTo>
                    <a:pt x="0" y="0"/>
                  </a:moveTo>
                  <a:cubicBezTo>
                    <a:pt x="56" y="24"/>
                    <a:pt x="112" y="48"/>
                    <a:pt x="144" y="96"/>
                  </a:cubicBezTo>
                  <a:cubicBezTo>
                    <a:pt x="176" y="144"/>
                    <a:pt x="184" y="216"/>
                    <a:pt x="192" y="288"/>
                  </a:cubicBezTo>
                </a:path>
              </a:pathLst>
            </a:cu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1536" y="2180"/>
              <a:ext cx="192" cy="288"/>
            </a:xfrm>
            <a:custGeom>
              <a:avLst/>
              <a:gdLst>
                <a:gd name="T0" fmla="*/ 0 w 192"/>
                <a:gd name="T1" fmla="*/ 0 h 288"/>
                <a:gd name="T2" fmla="*/ 144 w 192"/>
                <a:gd name="T3" fmla="*/ 96 h 288"/>
                <a:gd name="T4" fmla="*/ 192 w 192"/>
                <a:gd name="T5" fmla="*/ 288 h 288"/>
                <a:gd name="T6" fmla="*/ 0 60000 65536"/>
                <a:gd name="T7" fmla="*/ 0 60000 65536"/>
                <a:gd name="T8" fmla="*/ 0 60000 65536"/>
                <a:gd name="T9" fmla="*/ 0 w 192"/>
                <a:gd name="T10" fmla="*/ 0 h 288"/>
                <a:gd name="T11" fmla="*/ 192 w 19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88">
                  <a:moveTo>
                    <a:pt x="0" y="0"/>
                  </a:moveTo>
                  <a:cubicBezTo>
                    <a:pt x="56" y="24"/>
                    <a:pt x="112" y="48"/>
                    <a:pt x="144" y="96"/>
                  </a:cubicBezTo>
                  <a:cubicBezTo>
                    <a:pt x="176" y="144"/>
                    <a:pt x="184" y="216"/>
                    <a:pt x="192" y="288"/>
                  </a:cubicBezTo>
                </a:path>
              </a:pathLst>
            </a:cu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1604" y="2073"/>
              <a:ext cx="240" cy="384"/>
            </a:xfrm>
            <a:custGeom>
              <a:avLst/>
              <a:gdLst>
                <a:gd name="T0" fmla="*/ 0 w 192"/>
                <a:gd name="T1" fmla="*/ 0 h 288"/>
                <a:gd name="T2" fmla="*/ 225 w 192"/>
                <a:gd name="T3" fmla="*/ 171 h 288"/>
                <a:gd name="T4" fmla="*/ 300 w 192"/>
                <a:gd name="T5" fmla="*/ 512 h 288"/>
                <a:gd name="T6" fmla="*/ 0 60000 65536"/>
                <a:gd name="T7" fmla="*/ 0 60000 65536"/>
                <a:gd name="T8" fmla="*/ 0 60000 65536"/>
                <a:gd name="T9" fmla="*/ 0 w 192"/>
                <a:gd name="T10" fmla="*/ 0 h 288"/>
                <a:gd name="T11" fmla="*/ 192 w 19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88">
                  <a:moveTo>
                    <a:pt x="0" y="0"/>
                  </a:moveTo>
                  <a:cubicBezTo>
                    <a:pt x="56" y="24"/>
                    <a:pt x="112" y="48"/>
                    <a:pt x="144" y="96"/>
                  </a:cubicBezTo>
                  <a:cubicBezTo>
                    <a:pt x="176" y="144"/>
                    <a:pt x="184" y="216"/>
                    <a:pt x="192" y="288"/>
                  </a:cubicBezTo>
                </a:path>
              </a:pathLst>
            </a:cu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1712" y="1955"/>
              <a:ext cx="289" cy="502"/>
            </a:xfrm>
            <a:custGeom>
              <a:avLst/>
              <a:gdLst>
                <a:gd name="T0" fmla="*/ 0 w 192"/>
                <a:gd name="T1" fmla="*/ 0 h 288"/>
                <a:gd name="T2" fmla="*/ 327 w 192"/>
                <a:gd name="T3" fmla="*/ 291 h 288"/>
                <a:gd name="T4" fmla="*/ 435 w 192"/>
                <a:gd name="T5" fmla="*/ 875 h 288"/>
                <a:gd name="T6" fmla="*/ 0 60000 65536"/>
                <a:gd name="T7" fmla="*/ 0 60000 65536"/>
                <a:gd name="T8" fmla="*/ 0 60000 65536"/>
                <a:gd name="T9" fmla="*/ 0 w 192"/>
                <a:gd name="T10" fmla="*/ 0 h 288"/>
                <a:gd name="T11" fmla="*/ 192 w 19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88">
                  <a:moveTo>
                    <a:pt x="0" y="0"/>
                  </a:moveTo>
                  <a:cubicBezTo>
                    <a:pt x="56" y="24"/>
                    <a:pt x="112" y="48"/>
                    <a:pt x="144" y="96"/>
                  </a:cubicBezTo>
                  <a:cubicBezTo>
                    <a:pt x="176" y="144"/>
                    <a:pt x="184" y="216"/>
                    <a:pt x="192" y="288"/>
                  </a:cubicBezTo>
                </a:path>
              </a:pathLst>
            </a:cu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6"/>
          <p:cNvGrpSpPr>
            <a:grpSpLocks/>
          </p:cNvGrpSpPr>
          <p:nvPr/>
        </p:nvGrpSpPr>
        <p:grpSpPr bwMode="auto">
          <a:xfrm rot="17476372" flipV="1">
            <a:off x="1855833" y="1159053"/>
            <a:ext cx="349250" cy="460375"/>
            <a:chOff x="1488" y="1955"/>
            <a:chExt cx="513" cy="513"/>
          </a:xfrm>
        </p:grpSpPr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488" y="2304"/>
              <a:ext cx="96" cy="144"/>
            </a:xfrm>
            <a:custGeom>
              <a:avLst/>
              <a:gdLst>
                <a:gd name="T0" fmla="*/ 0 w 192"/>
                <a:gd name="T1" fmla="*/ 0 h 288"/>
                <a:gd name="T2" fmla="*/ 36 w 192"/>
                <a:gd name="T3" fmla="*/ 24 h 288"/>
                <a:gd name="T4" fmla="*/ 48 w 192"/>
                <a:gd name="T5" fmla="*/ 72 h 288"/>
                <a:gd name="T6" fmla="*/ 0 60000 65536"/>
                <a:gd name="T7" fmla="*/ 0 60000 65536"/>
                <a:gd name="T8" fmla="*/ 0 60000 65536"/>
                <a:gd name="T9" fmla="*/ 0 w 192"/>
                <a:gd name="T10" fmla="*/ 0 h 288"/>
                <a:gd name="T11" fmla="*/ 192 w 19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88">
                  <a:moveTo>
                    <a:pt x="0" y="0"/>
                  </a:moveTo>
                  <a:cubicBezTo>
                    <a:pt x="56" y="24"/>
                    <a:pt x="112" y="48"/>
                    <a:pt x="144" y="96"/>
                  </a:cubicBezTo>
                  <a:cubicBezTo>
                    <a:pt x="176" y="144"/>
                    <a:pt x="184" y="216"/>
                    <a:pt x="192" y="288"/>
                  </a:cubicBezTo>
                </a:path>
              </a:pathLst>
            </a:cu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536" y="2180"/>
              <a:ext cx="192" cy="288"/>
            </a:xfrm>
            <a:custGeom>
              <a:avLst/>
              <a:gdLst>
                <a:gd name="T0" fmla="*/ 0 w 192"/>
                <a:gd name="T1" fmla="*/ 0 h 288"/>
                <a:gd name="T2" fmla="*/ 144 w 192"/>
                <a:gd name="T3" fmla="*/ 96 h 288"/>
                <a:gd name="T4" fmla="*/ 192 w 192"/>
                <a:gd name="T5" fmla="*/ 288 h 288"/>
                <a:gd name="T6" fmla="*/ 0 60000 65536"/>
                <a:gd name="T7" fmla="*/ 0 60000 65536"/>
                <a:gd name="T8" fmla="*/ 0 60000 65536"/>
                <a:gd name="T9" fmla="*/ 0 w 192"/>
                <a:gd name="T10" fmla="*/ 0 h 288"/>
                <a:gd name="T11" fmla="*/ 192 w 19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88">
                  <a:moveTo>
                    <a:pt x="0" y="0"/>
                  </a:moveTo>
                  <a:cubicBezTo>
                    <a:pt x="56" y="24"/>
                    <a:pt x="112" y="48"/>
                    <a:pt x="144" y="96"/>
                  </a:cubicBezTo>
                  <a:cubicBezTo>
                    <a:pt x="176" y="144"/>
                    <a:pt x="184" y="216"/>
                    <a:pt x="192" y="288"/>
                  </a:cubicBezTo>
                </a:path>
              </a:pathLst>
            </a:cu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604" y="2073"/>
              <a:ext cx="240" cy="384"/>
            </a:xfrm>
            <a:custGeom>
              <a:avLst/>
              <a:gdLst>
                <a:gd name="T0" fmla="*/ 0 w 192"/>
                <a:gd name="T1" fmla="*/ 0 h 288"/>
                <a:gd name="T2" fmla="*/ 225 w 192"/>
                <a:gd name="T3" fmla="*/ 171 h 288"/>
                <a:gd name="T4" fmla="*/ 300 w 192"/>
                <a:gd name="T5" fmla="*/ 512 h 288"/>
                <a:gd name="T6" fmla="*/ 0 60000 65536"/>
                <a:gd name="T7" fmla="*/ 0 60000 65536"/>
                <a:gd name="T8" fmla="*/ 0 60000 65536"/>
                <a:gd name="T9" fmla="*/ 0 w 192"/>
                <a:gd name="T10" fmla="*/ 0 h 288"/>
                <a:gd name="T11" fmla="*/ 192 w 19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88">
                  <a:moveTo>
                    <a:pt x="0" y="0"/>
                  </a:moveTo>
                  <a:cubicBezTo>
                    <a:pt x="56" y="24"/>
                    <a:pt x="112" y="48"/>
                    <a:pt x="144" y="96"/>
                  </a:cubicBezTo>
                  <a:cubicBezTo>
                    <a:pt x="176" y="144"/>
                    <a:pt x="184" y="216"/>
                    <a:pt x="192" y="288"/>
                  </a:cubicBezTo>
                </a:path>
              </a:pathLst>
            </a:cu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712" y="1955"/>
              <a:ext cx="289" cy="502"/>
            </a:xfrm>
            <a:custGeom>
              <a:avLst/>
              <a:gdLst>
                <a:gd name="T0" fmla="*/ 0 w 192"/>
                <a:gd name="T1" fmla="*/ 0 h 288"/>
                <a:gd name="T2" fmla="*/ 327 w 192"/>
                <a:gd name="T3" fmla="*/ 291 h 288"/>
                <a:gd name="T4" fmla="*/ 435 w 192"/>
                <a:gd name="T5" fmla="*/ 875 h 288"/>
                <a:gd name="T6" fmla="*/ 0 60000 65536"/>
                <a:gd name="T7" fmla="*/ 0 60000 65536"/>
                <a:gd name="T8" fmla="*/ 0 60000 65536"/>
                <a:gd name="T9" fmla="*/ 0 w 192"/>
                <a:gd name="T10" fmla="*/ 0 h 288"/>
                <a:gd name="T11" fmla="*/ 192 w 19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88">
                  <a:moveTo>
                    <a:pt x="0" y="0"/>
                  </a:moveTo>
                  <a:cubicBezTo>
                    <a:pt x="56" y="24"/>
                    <a:pt x="112" y="48"/>
                    <a:pt x="144" y="96"/>
                  </a:cubicBezTo>
                  <a:cubicBezTo>
                    <a:pt x="176" y="144"/>
                    <a:pt x="184" y="216"/>
                    <a:pt x="192" y="288"/>
                  </a:cubicBezTo>
                </a:path>
              </a:pathLst>
            </a:cu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Right Arrow 15"/>
          <p:cNvSpPr/>
          <p:nvPr/>
        </p:nvSpPr>
        <p:spPr bwMode="auto">
          <a:xfrm>
            <a:off x="3200400" y="1752600"/>
            <a:ext cx="44958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1295400"/>
            <a:ext cx="144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Discovery</a:t>
            </a:r>
          </a:p>
        </p:txBody>
      </p:sp>
      <p:sp>
        <p:nvSpPr>
          <p:cNvPr id="18" name="Left-Right Arrow 17"/>
          <p:cNvSpPr/>
          <p:nvPr/>
        </p:nvSpPr>
        <p:spPr bwMode="auto">
          <a:xfrm>
            <a:off x="3048000" y="2667000"/>
            <a:ext cx="4648200" cy="381000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2286000"/>
            <a:ext cx="2935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Mutual Authentication</a:t>
            </a:r>
          </a:p>
        </p:txBody>
      </p:sp>
      <p:sp>
        <p:nvSpPr>
          <p:cNvPr id="20" name="Left Arrow 19"/>
          <p:cNvSpPr/>
          <p:nvPr/>
        </p:nvSpPr>
        <p:spPr bwMode="auto">
          <a:xfrm>
            <a:off x="3048000" y="3657600"/>
            <a:ext cx="4648200" cy="3810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5200" y="3276600"/>
            <a:ext cx="3567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Transfer of Wireless Profile</a:t>
            </a:r>
          </a:p>
        </p:txBody>
      </p:sp>
      <p:pic>
        <p:nvPicPr>
          <p:cNvPr id="22" name="Picture 3" descr="C:\Users\yagupta\AppData\Local\Microsoft\Windows\Temporary Internet Files\Content.IE5\MFTUV8QD\MCj0424202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2667000"/>
            <a:ext cx="341361" cy="592138"/>
          </a:xfrm>
          <a:prstGeom prst="rect">
            <a:avLst/>
          </a:prstGeom>
          <a:noFill/>
        </p:spPr>
      </p:pic>
      <p:pic>
        <p:nvPicPr>
          <p:cNvPr id="23" name="Picture 3" descr="C:\Users\yagupta\AppData\Local\Microsoft\Windows\Temporary Internet Files\Content.IE5\MFTUV8QD\MCj0424202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657600"/>
            <a:ext cx="341361" cy="59213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81000" y="2438400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“Enrollee”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57800" y="5334000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“Registrar”</a:t>
            </a:r>
          </a:p>
        </p:txBody>
      </p:sp>
      <p:sp>
        <p:nvSpPr>
          <p:cNvPr id="26" name="Left-Right Arrow 25"/>
          <p:cNvSpPr/>
          <p:nvPr/>
        </p:nvSpPr>
        <p:spPr bwMode="auto">
          <a:xfrm>
            <a:off x="1371600" y="3505200"/>
            <a:ext cx="1216152" cy="484632"/>
          </a:xfrm>
          <a:prstGeom prst="leftRightArrow">
            <a:avLst/>
          </a:prstGeom>
          <a:noFill/>
          <a:ln w="9525" cap="flat" cmpd="sng" algn="ctr"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endParaRPr>
          </a:p>
        </p:txBody>
      </p:sp>
      <p:pic>
        <p:nvPicPr>
          <p:cNvPr id="28" name="Picture 6" descr="C:\Users\yagupta\AppData\Local\Microsoft\Windows\Temporary Internet Files\Content.IE5\ZE2UZDKM\MCj04315700000[1].png"/>
          <p:cNvPicPr>
            <a:picLocks noChangeAspect="1" noChangeArrowheads="1"/>
          </p:cNvPicPr>
          <p:nvPr/>
        </p:nvPicPr>
        <p:blipFill>
          <a:blip r:embed="rId5"/>
          <a:srcRect b="15562"/>
          <a:stretch>
            <a:fillRect/>
          </a:stretch>
        </p:blipFill>
        <p:spPr bwMode="auto">
          <a:xfrm>
            <a:off x="685800" y="1295400"/>
            <a:ext cx="1165394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Implementation</a:t>
            </a:r>
            <a:endParaRPr lang="en-US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 rot="17476372" flipV="1">
            <a:off x="1855833" y="1159053"/>
            <a:ext cx="349250" cy="460375"/>
            <a:chOff x="1488" y="1955"/>
            <a:chExt cx="513" cy="513"/>
          </a:xfrm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488" y="2304"/>
              <a:ext cx="96" cy="144"/>
            </a:xfrm>
            <a:custGeom>
              <a:avLst/>
              <a:gdLst>
                <a:gd name="T0" fmla="*/ 0 w 192"/>
                <a:gd name="T1" fmla="*/ 0 h 288"/>
                <a:gd name="T2" fmla="*/ 36 w 192"/>
                <a:gd name="T3" fmla="*/ 24 h 288"/>
                <a:gd name="T4" fmla="*/ 48 w 192"/>
                <a:gd name="T5" fmla="*/ 72 h 288"/>
                <a:gd name="T6" fmla="*/ 0 60000 65536"/>
                <a:gd name="T7" fmla="*/ 0 60000 65536"/>
                <a:gd name="T8" fmla="*/ 0 60000 65536"/>
                <a:gd name="T9" fmla="*/ 0 w 192"/>
                <a:gd name="T10" fmla="*/ 0 h 288"/>
                <a:gd name="T11" fmla="*/ 192 w 19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88">
                  <a:moveTo>
                    <a:pt x="0" y="0"/>
                  </a:moveTo>
                  <a:cubicBezTo>
                    <a:pt x="56" y="24"/>
                    <a:pt x="112" y="48"/>
                    <a:pt x="144" y="96"/>
                  </a:cubicBezTo>
                  <a:cubicBezTo>
                    <a:pt x="176" y="144"/>
                    <a:pt x="184" y="216"/>
                    <a:pt x="192" y="288"/>
                  </a:cubicBezTo>
                </a:path>
              </a:pathLst>
            </a:cu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1536" y="2180"/>
              <a:ext cx="192" cy="288"/>
            </a:xfrm>
            <a:custGeom>
              <a:avLst/>
              <a:gdLst>
                <a:gd name="T0" fmla="*/ 0 w 192"/>
                <a:gd name="T1" fmla="*/ 0 h 288"/>
                <a:gd name="T2" fmla="*/ 144 w 192"/>
                <a:gd name="T3" fmla="*/ 96 h 288"/>
                <a:gd name="T4" fmla="*/ 192 w 192"/>
                <a:gd name="T5" fmla="*/ 288 h 288"/>
                <a:gd name="T6" fmla="*/ 0 60000 65536"/>
                <a:gd name="T7" fmla="*/ 0 60000 65536"/>
                <a:gd name="T8" fmla="*/ 0 60000 65536"/>
                <a:gd name="T9" fmla="*/ 0 w 192"/>
                <a:gd name="T10" fmla="*/ 0 h 288"/>
                <a:gd name="T11" fmla="*/ 192 w 19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88">
                  <a:moveTo>
                    <a:pt x="0" y="0"/>
                  </a:moveTo>
                  <a:cubicBezTo>
                    <a:pt x="56" y="24"/>
                    <a:pt x="112" y="48"/>
                    <a:pt x="144" y="96"/>
                  </a:cubicBezTo>
                  <a:cubicBezTo>
                    <a:pt x="176" y="144"/>
                    <a:pt x="184" y="216"/>
                    <a:pt x="192" y="288"/>
                  </a:cubicBezTo>
                </a:path>
              </a:pathLst>
            </a:cu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604" y="2073"/>
              <a:ext cx="240" cy="384"/>
            </a:xfrm>
            <a:custGeom>
              <a:avLst/>
              <a:gdLst>
                <a:gd name="T0" fmla="*/ 0 w 192"/>
                <a:gd name="T1" fmla="*/ 0 h 288"/>
                <a:gd name="T2" fmla="*/ 225 w 192"/>
                <a:gd name="T3" fmla="*/ 171 h 288"/>
                <a:gd name="T4" fmla="*/ 300 w 192"/>
                <a:gd name="T5" fmla="*/ 512 h 288"/>
                <a:gd name="T6" fmla="*/ 0 60000 65536"/>
                <a:gd name="T7" fmla="*/ 0 60000 65536"/>
                <a:gd name="T8" fmla="*/ 0 60000 65536"/>
                <a:gd name="T9" fmla="*/ 0 w 192"/>
                <a:gd name="T10" fmla="*/ 0 h 288"/>
                <a:gd name="T11" fmla="*/ 192 w 19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88">
                  <a:moveTo>
                    <a:pt x="0" y="0"/>
                  </a:moveTo>
                  <a:cubicBezTo>
                    <a:pt x="56" y="24"/>
                    <a:pt x="112" y="48"/>
                    <a:pt x="144" y="96"/>
                  </a:cubicBezTo>
                  <a:cubicBezTo>
                    <a:pt x="176" y="144"/>
                    <a:pt x="184" y="216"/>
                    <a:pt x="192" y="288"/>
                  </a:cubicBezTo>
                </a:path>
              </a:pathLst>
            </a:cu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1712" y="1955"/>
              <a:ext cx="289" cy="502"/>
            </a:xfrm>
            <a:custGeom>
              <a:avLst/>
              <a:gdLst>
                <a:gd name="T0" fmla="*/ 0 w 192"/>
                <a:gd name="T1" fmla="*/ 0 h 288"/>
                <a:gd name="T2" fmla="*/ 327 w 192"/>
                <a:gd name="T3" fmla="*/ 291 h 288"/>
                <a:gd name="T4" fmla="*/ 435 w 192"/>
                <a:gd name="T5" fmla="*/ 875 h 288"/>
                <a:gd name="T6" fmla="*/ 0 60000 65536"/>
                <a:gd name="T7" fmla="*/ 0 60000 65536"/>
                <a:gd name="T8" fmla="*/ 0 60000 65536"/>
                <a:gd name="T9" fmla="*/ 0 w 192"/>
                <a:gd name="T10" fmla="*/ 0 h 288"/>
                <a:gd name="T11" fmla="*/ 192 w 19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88">
                  <a:moveTo>
                    <a:pt x="0" y="0"/>
                  </a:moveTo>
                  <a:cubicBezTo>
                    <a:pt x="56" y="24"/>
                    <a:pt x="112" y="48"/>
                    <a:pt x="144" y="96"/>
                  </a:cubicBezTo>
                  <a:cubicBezTo>
                    <a:pt x="176" y="144"/>
                    <a:pt x="184" y="216"/>
                    <a:pt x="192" y="288"/>
                  </a:cubicBezTo>
                </a:path>
              </a:pathLst>
            </a:cu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2438400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“Enrollee”</a:t>
            </a:r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 rot="12480348" flipV="1">
            <a:off x="6840725" y="1106633"/>
            <a:ext cx="247650" cy="312737"/>
            <a:chOff x="1488" y="1955"/>
            <a:chExt cx="513" cy="513"/>
          </a:xfrm>
        </p:grpSpPr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1488" y="2304"/>
              <a:ext cx="96" cy="144"/>
            </a:xfrm>
            <a:custGeom>
              <a:avLst/>
              <a:gdLst>
                <a:gd name="T0" fmla="*/ 0 w 192"/>
                <a:gd name="T1" fmla="*/ 0 h 288"/>
                <a:gd name="T2" fmla="*/ 36 w 192"/>
                <a:gd name="T3" fmla="*/ 24 h 288"/>
                <a:gd name="T4" fmla="*/ 48 w 192"/>
                <a:gd name="T5" fmla="*/ 72 h 288"/>
                <a:gd name="T6" fmla="*/ 0 60000 65536"/>
                <a:gd name="T7" fmla="*/ 0 60000 65536"/>
                <a:gd name="T8" fmla="*/ 0 60000 65536"/>
                <a:gd name="T9" fmla="*/ 0 w 192"/>
                <a:gd name="T10" fmla="*/ 0 h 288"/>
                <a:gd name="T11" fmla="*/ 192 w 19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88">
                  <a:moveTo>
                    <a:pt x="0" y="0"/>
                  </a:moveTo>
                  <a:cubicBezTo>
                    <a:pt x="56" y="24"/>
                    <a:pt x="112" y="48"/>
                    <a:pt x="144" y="96"/>
                  </a:cubicBezTo>
                  <a:cubicBezTo>
                    <a:pt x="176" y="144"/>
                    <a:pt x="184" y="216"/>
                    <a:pt x="192" y="288"/>
                  </a:cubicBezTo>
                </a:path>
              </a:pathLst>
            </a:cu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1536" y="2180"/>
              <a:ext cx="192" cy="288"/>
            </a:xfrm>
            <a:custGeom>
              <a:avLst/>
              <a:gdLst>
                <a:gd name="T0" fmla="*/ 0 w 192"/>
                <a:gd name="T1" fmla="*/ 0 h 288"/>
                <a:gd name="T2" fmla="*/ 144 w 192"/>
                <a:gd name="T3" fmla="*/ 96 h 288"/>
                <a:gd name="T4" fmla="*/ 192 w 192"/>
                <a:gd name="T5" fmla="*/ 288 h 288"/>
                <a:gd name="T6" fmla="*/ 0 60000 65536"/>
                <a:gd name="T7" fmla="*/ 0 60000 65536"/>
                <a:gd name="T8" fmla="*/ 0 60000 65536"/>
                <a:gd name="T9" fmla="*/ 0 w 192"/>
                <a:gd name="T10" fmla="*/ 0 h 288"/>
                <a:gd name="T11" fmla="*/ 192 w 19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88">
                  <a:moveTo>
                    <a:pt x="0" y="0"/>
                  </a:moveTo>
                  <a:cubicBezTo>
                    <a:pt x="56" y="24"/>
                    <a:pt x="112" y="48"/>
                    <a:pt x="144" y="96"/>
                  </a:cubicBezTo>
                  <a:cubicBezTo>
                    <a:pt x="176" y="144"/>
                    <a:pt x="184" y="216"/>
                    <a:pt x="192" y="288"/>
                  </a:cubicBezTo>
                </a:path>
              </a:pathLst>
            </a:cu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1604" y="2073"/>
              <a:ext cx="240" cy="384"/>
            </a:xfrm>
            <a:custGeom>
              <a:avLst/>
              <a:gdLst>
                <a:gd name="T0" fmla="*/ 0 w 192"/>
                <a:gd name="T1" fmla="*/ 0 h 288"/>
                <a:gd name="T2" fmla="*/ 225 w 192"/>
                <a:gd name="T3" fmla="*/ 171 h 288"/>
                <a:gd name="T4" fmla="*/ 300 w 192"/>
                <a:gd name="T5" fmla="*/ 512 h 288"/>
                <a:gd name="T6" fmla="*/ 0 60000 65536"/>
                <a:gd name="T7" fmla="*/ 0 60000 65536"/>
                <a:gd name="T8" fmla="*/ 0 60000 65536"/>
                <a:gd name="T9" fmla="*/ 0 w 192"/>
                <a:gd name="T10" fmla="*/ 0 h 288"/>
                <a:gd name="T11" fmla="*/ 192 w 19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88">
                  <a:moveTo>
                    <a:pt x="0" y="0"/>
                  </a:moveTo>
                  <a:cubicBezTo>
                    <a:pt x="56" y="24"/>
                    <a:pt x="112" y="48"/>
                    <a:pt x="144" y="96"/>
                  </a:cubicBezTo>
                  <a:cubicBezTo>
                    <a:pt x="176" y="144"/>
                    <a:pt x="184" y="216"/>
                    <a:pt x="192" y="288"/>
                  </a:cubicBezTo>
                </a:path>
              </a:pathLst>
            </a:cu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1712" y="1955"/>
              <a:ext cx="289" cy="502"/>
            </a:xfrm>
            <a:custGeom>
              <a:avLst/>
              <a:gdLst>
                <a:gd name="T0" fmla="*/ 0 w 192"/>
                <a:gd name="T1" fmla="*/ 0 h 288"/>
                <a:gd name="T2" fmla="*/ 327 w 192"/>
                <a:gd name="T3" fmla="*/ 291 h 288"/>
                <a:gd name="T4" fmla="*/ 435 w 192"/>
                <a:gd name="T5" fmla="*/ 875 h 288"/>
                <a:gd name="T6" fmla="*/ 0 60000 65536"/>
                <a:gd name="T7" fmla="*/ 0 60000 65536"/>
                <a:gd name="T8" fmla="*/ 0 60000 65536"/>
                <a:gd name="T9" fmla="*/ 0 w 192"/>
                <a:gd name="T10" fmla="*/ 0 h 288"/>
                <a:gd name="T11" fmla="*/ 192 w 19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88">
                  <a:moveTo>
                    <a:pt x="0" y="0"/>
                  </a:moveTo>
                  <a:cubicBezTo>
                    <a:pt x="56" y="24"/>
                    <a:pt x="112" y="48"/>
                    <a:pt x="144" y="96"/>
                  </a:cubicBezTo>
                  <a:cubicBezTo>
                    <a:pt x="176" y="144"/>
                    <a:pt x="184" y="216"/>
                    <a:pt x="192" y="288"/>
                  </a:cubicBezTo>
                </a:path>
              </a:pathLst>
            </a:custGeom>
            <a:noFill/>
            <a:ln w="28575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638800" y="1905000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“Registrar”</a:t>
            </a:r>
          </a:p>
        </p:txBody>
      </p:sp>
      <p:pic>
        <p:nvPicPr>
          <p:cNvPr id="17" name="Picture 16" descr="C:\Users\yagupta\AppData\Local\Microsoft\Windows\Temporary Internet Files\Content.IE5\NAQ8TULB\MCj042419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371600"/>
            <a:ext cx="1497188" cy="1229833"/>
          </a:xfrm>
          <a:prstGeom prst="rect">
            <a:avLst/>
          </a:prstGeom>
          <a:noFill/>
        </p:spPr>
      </p:pic>
      <p:sp>
        <p:nvSpPr>
          <p:cNvPr id="21" name="Right Arrow 20"/>
          <p:cNvSpPr/>
          <p:nvPr/>
        </p:nvSpPr>
        <p:spPr bwMode="auto">
          <a:xfrm>
            <a:off x="2362200" y="2133600"/>
            <a:ext cx="2667000" cy="38099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2200" y="18288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M1</a:t>
            </a:r>
            <a:endParaRPr lang="en-US" dirty="0"/>
          </a:p>
        </p:txBody>
      </p:sp>
      <p:sp>
        <p:nvSpPr>
          <p:cNvPr id="24" name="Right Arrow 23"/>
          <p:cNvSpPr/>
          <p:nvPr/>
        </p:nvSpPr>
        <p:spPr bwMode="auto">
          <a:xfrm rot="10800000">
            <a:off x="2971800" y="2743200"/>
            <a:ext cx="2667000" cy="38099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2438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M2D</a:t>
            </a:r>
            <a:endParaRPr lang="en-US" dirty="0"/>
          </a:p>
        </p:txBody>
      </p:sp>
      <p:sp>
        <p:nvSpPr>
          <p:cNvPr id="26" name="Snip Single Corner Rectangle 25"/>
          <p:cNvSpPr/>
          <p:nvPr/>
        </p:nvSpPr>
        <p:spPr bwMode="auto">
          <a:xfrm>
            <a:off x="5943600" y="2743200"/>
            <a:ext cx="2895600" cy="990600"/>
          </a:xfrm>
          <a:prstGeom prst="snip1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rPr>
              <a:t>Device appears in</a:t>
            </a:r>
            <a:r>
              <a:rPr kumimoji="0" lang="en-US" sz="2400" b="0" i="0" u="none" strike="noStrike" cap="none" normalizeH="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rPr>
              <a:t> Network Explorer</a:t>
            </a:r>
            <a:endParaRPr kumimoji="0" lang="en-US" sz="2800" b="0" i="0" u="none" strike="noStrike" cap="none" normalizeH="0" baseline="0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304800" y="3810000"/>
            <a:ext cx="86868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Right Arrow 32"/>
          <p:cNvSpPr/>
          <p:nvPr/>
        </p:nvSpPr>
        <p:spPr bwMode="auto">
          <a:xfrm>
            <a:off x="1295400" y="4114800"/>
            <a:ext cx="4267200" cy="38099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0" y="4038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M1</a:t>
            </a:r>
            <a:endParaRPr lang="en-US" dirty="0"/>
          </a:p>
        </p:txBody>
      </p:sp>
      <p:sp>
        <p:nvSpPr>
          <p:cNvPr id="35" name="Right Arrow 34"/>
          <p:cNvSpPr/>
          <p:nvPr/>
        </p:nvSpPr>
        <p:spPr bwMode="auto">
          <a:xfrm rot="10800000">
            <a:off x="1295400" y="4648200"/>
            <a:ext cx="4191000" cy="38099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62600" y="46482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M2</a:t>
            </a:r>
            <a:endParaRPr lang="en-US" dirty="0"/>
          </a:p>
        </p:txBody>
      </p:sp>
      <p:sp>
        <p:nvSpPr>
          <p:cNvPr id="37" name="Left-Right Arrow 36"/>
          <p:cNvSpPr/>
          <p:nvPr/>
        </p:nvSpPr>
        <p:spPr bwMode="auto">
          <a:xfrm>
            <a:off x="1143000" y="5334000"/>
            <a:ext cx="4495800" cy="609600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95600" y="54102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M3 – M8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9" name="Picture 3" descr="C:\Users\yagupta\AppData\Local\Microsoft\Windows\Temporary Internet Files\Content.IE5\MFTUV8QD\MCj0424202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572000"/>
            <a:ext cx="341361" cy="592138"/>
          </a:xfrm>
          <a:prstGeom prst="rect">
            <a:avLst/>
          </a:prstGeom>
          <a:noFill/>
        </p:spPr>
      </p:pic>
      <p:pic>
        <p:nvPicPr>
          <p:cNvPr id="40" name="Picture 3" descr="C:\Users\yagupta\AppData\Local\Microsoft\Windows\Temporary Internet Files\Content.IE5\MFTUV8QD\MCj0424202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5410200"/>
            <a:ext cx="341361" cy="592138"/>
          </a:xfrm>
          <a:prstGeom prst="rect">
            <a:avLst/>
          </a:prstGeom>
          <a:noFill/>
        </p:spPr>
      </p:pic>
      <p:sp>
        <p:nvSpPr>
          <p:cNvPr id="41" name="Snip Single Corner Rectangle 40"/>
          <p:cNvSpPr/>
          <p:nvPr/>
        </p:nvSpPr>
        <p:spPr bwMode="auto">
          <a:xfrm>
            <a:off x="6096000" y="4572000"/>
            <a:ext cx="2895600" cy="1447800"/>
          </a:xfrm>
          <a:prstGeom prst="snip1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rPr>
              <a:t>User enters</a:t>
            </a:r>
            <a:r>
              <a:rPr kumimoji="0" lang="en-US" sz="2400" b="0" i="0" u="none" strike="noStrike" cap="none" normalizeH="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rPr>
              <a:t> PIN, Wizard flow, Device Configured</a:t>
            </a:r>
            <a:endParaRPr kumimoji="0" lang="en-US" sz="2800" b="0" i="0" u="none" strike="noStrike" cap="none" normalizeH="0" baseline="0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endParaRPr>
          </a:p>
        </p:txBody>
      </p:sp>
      <p:pic>
        <p:nvPicPr>
          <p:cNvPr id="42" name="Picture 6" descr="C:\Users\yagupta\AppData\Local\Microsoft\Windows\Temporary Internet Files\Content.IE5\ZE2UZDKM\MCj04315700000[1].png"/>
          <p:cNvPicPr>
            <a:picLocks noChangeAspect="1" noChangeArrowheads="1"/>
          </p:cNvPicPr>
          <p:nvPr/>
        </p:nvPicPr>
        <p:blipFill>
          <a:blip r:embed="rId5"/>
          <a:srcRect b="15562"/>
          <a:stretch>
            <a:fillRect/>
          </a:stretch>
        </p:blipFill>
        <p:spPr bwMode="auto">
          <a:xfrm>
            <a:off x="685800" y="1295400"/>
            <a:ext cx="1165394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295400"/>
            <a:ext cx="8458200" cy="5857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dirty="0">
                <a:solidFill>
                  <a:schemeClr val="bg2"/>
                </a:solidFill>
                <a:effectLst/>
              </a:rPr>
              <a:t>Client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04800" y="3048000"/>
            <a:ext cx="5562600" cy="2751137"/>
            <a:chOff x="304800" y="1973263"/>
            <a:chExt cx="7315200" cy="3160712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04800" y="1973263"/>
              <a:ext cx="7315200" cy="5857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>
                  <a:solidFill>
                    <a:schemeClr val="bg2"/>
                  </a:solidFill>
                  <a:effectLst/>
                </a:rPr>
                <a:t>Function Discovery API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600200" y="2643188"/>
              <a:ext cx="60198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>
                  <a:solidFill>
                    <a:schemeClr val="bg2"/>
                  </a:solidFill>
                  <a:effectLst/>
                </a:rPr>
                <a:t>Query Manager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flipH="1">
              <a:off x="6477000" y="3328988"/>
              <a:ext cx="1143000" cy="1143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sz="1400" dirty="0" smtClean="0">
                  <a:solidFill>
                    <a:schemeClr val="bg2"/>
                  </a:solidFill>
                  <a:effectLst/>
                </a:rPr>
                <a:t>WCN </a:t>
              </a:r>
              <a:r>
                <a:rPr lang="en-US" sz="1400" dirty="0">
                  <a:solidFill>
                    <a:schemeClr val="bg2"/>
                  </a:solidFill>
                  <a:effectLst/>
                </a:rPr>
                <a:t>Provider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477000" y="4548188"/>
              <a:ext cx="1143000" cy="5857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en-US" sz="1600" dirty="0" smtClean="0">
                  <a:solidFill>
                    <a:srgbClr val="000000"/>
                  </a:solidFill>
                  <a:effectLst/>
                </a:rPr>
                <a:t>WCN</a:t>
              </a:r>
              <a:endParaRPr lang="en-US" sz="1600" dirty="0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 flipH="1">
              <a:off x="4038600" y="3328988"/>
              <a:ext cx="1143000" cy="1143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sz="1400" dirty="0">
                  <a:solidFill>
                    <a:schemeClr val="bg2"/>
                  </a:solidFill>
                  <a:effectLst/>
                </a:rPr>
                <a:t>SSDP Provider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038600" y="4548188"/>
              <a:ext cx="1143000" cy="5857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en-US" sz="1600">
                  <a:solidFill>
                    <a:schemeClr val="bg2">
                      <a:lumMod val="50000"/>
                    </a:schemeClr>
                  </a:solidFill>
                  <a:effectLst/>
                </a:rPr>
                <a:t>SSDP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flipH="1">
              <a:off x="5257800" y="3328988"/>
              <a:ext cx="1143000" cy="1143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sz="1400" dirty="0">
                  <a:solidFill>
                    <a:schemeClr val="bg2"/>
                  </a:solidFill>
                  <a:effectLst/>
                </a:rPr>
                <a:t>WSD Provider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257800" y="4548188"/>
              <a:ext cx="1143000" cy="5857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  <a:effectLst/>
                </a:rPr>
                <a:t>WSD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600200" y="4548188"/>
              <a:ext cx="1143000" cy="5857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>
                  <a:solidFill>
                    <a:schemeClr val="bg2"/>
                  </a:solidFill>
                  <a:effectLst/>
                </a:rPr>
                <a:t>Registry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 flipH="1">
              <a:off x="2819400" y="3328988"/>
              <a:ext cx="1143000" cy="1143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sz="1400" dirty="0">
                  <a:solidFill>
                    <a:schemeClr val="bg2"/>
                  </a:solidFill>
                  <a:effectLst/>
                </a:rPr>
                <a:t>PnP Provider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 flipH="1">
              <a:off x="1600200" y="3328988"/>
              <a:ext cx="1143000" cy="1143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sz="1400" dirty="0">
                  <a:solidFill>
                    <a:schemeClr val="bg2"/>
                  </a:solidFill>
                  <a:effectLst/>
                </a:rPr>
                <a:t>Registry Provider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819400" y="4548188"/>
              <a:ext cx="1143000" cy="5857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en-US" sz="1600" dirty="0" smtClean="0">
                  <a:solidFill>
                    <a:schemeClr val="bg2">
                      <a:lumMod val="50000"/>
                    </a:schemeClr>
                  </a:solidFill>
                  <a:effectLst/>
                </a:rPr>
                <a:t>Setup DI</a:t>
              </a:r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  <a:effectLst/>
                </a:rPr>
                <a:t/>
              </a:r>
              <a:br>
                <a:rPr lang="en-US" sz="1600" dirty="0">
                  <a:solidFill>
                    <a:schemeClr val="bg2">
                      <a:lumMod val="50000"/>
                    </a:schemeClr>
                  </a:solidFill>
                  <a:effectLst/>
                </a:rPr>
              </a:br>
              <a:r>
                <a:rPr lang="en-US" sz="1600" dirty="0" smtClean="0">
                  <a:solidFill>
                    <a:schemeClr val="bg2">
                      <a:lumMod val="50000"/>
                    </a:schemeClr>
                  </a:solidFill>
                  <a:effectLst/>
                </a:rPr>
                <a:t> </a:t>
              </a:r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  <a:effectLst/>
                </a:rPr>
                <a:t>API</a:t>
              </a:r>
            </a:p>
          </p:txBody>
        </p: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304800" y="2643188"/>
              <a:ext cx="2438400" cy="2490787"/>
              <a:chOff x="192" y="1728"/>
              <a:chExt cx="1536" cy="1569"/>
            </a:xfrm>
          </p:grpSpPr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192" y="1728"/>
                <a:ext cx="768" cy="115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r>
                  <a:rPr lang="en-US">
                    <a:solidFill>
                      <a:srgbClr val="000000"/>
                    </a:solidFill>
                    <a:effectLst/>
                  </a:rPr>
                  <a:t>Category</a:t>
                </a:r>
                <a:br>
                  <a:rPr lang="en-US">
                    <a:solidFill>
                      <a:srgbClr val="000000"/>
                    </a:solidFill>
                    <a:effectLst/>
                  </a:rPr>
                </a:br>
                <a:r>
                  <a:rPr lang="en-US">
                    <a:solidFill>
                      <a:srgbClr val="000000"/>
                    </a:solidFill>
                    <a:effectLst/>
                  </a:rPr>
                  <a:t> Manager</a:t>
                </a:r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192" y="2928"/>
                <a:ext cx="1536" cy="36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r>
                  <a:rPr lang="en-US" sz="1600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Registry</a:t>
                </a:r>
              </a:p>
            </p:txBody>
          </p:sp>
        </p:grpSp>
      </p:grpSp>
      <p:sp>
        <p:nvSpPr>
          <p:cNvPr id="25" name="Rectangle 24"/>
          <p:cNvSpPr/>
          <p:nvPr/>
        </p:nvSpPr>
        <p:spPr bwMode="auto">
          <a:xfrm>
            <a:off x="7086600" y="2971800"/>
            <a:ext cx="1600200" cy="2743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2800" y="3886200"/>
            <a:ext cx="14296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WCN </a:t>
            </a:r>
          </a:p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Service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rot="5400000" flipH="1" flipV="1">
            <a:off x="2058194" y="2438400"/>
            <a:ext cx="913606" cy="79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5400000">
            <a:off x="7354094" y="2400300"/>
            <a:ext cx="837406" cy="79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1143000" y="2209800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Discovery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334000" y="2133600"/>
            <a:ext cx="239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Provisioning &amp; Control 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5943600" y="5486400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7638"/>
            <a:ext cx="8443913" cy="2160591"/>
          </a:xfrm>
        </p:spPr>
        <p:txBody>
          <a:bodyPr/>
          <a:lstStyle/>
          <a:p>
            <a:r>
              <a:rPr lang="en-US" dirty="0" smtClean="0"/>
              <a:t>Discovery of the Device using Function Discovery</a:t>
            </a:r>
          </a:p>
          <a:p>
            <a:endParaRPr lang="en-US" dirty="0" smtClean="0"/>
          </a:p>
          <a:p>
            <a:r>
              <a:rPr lang="en-US" dirty="0" smtClean="0"/>
              <a:t>Setting up the Device using NetSh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28600"/>
            <a:ext cx="8515350" cy="701731"/>
          </a:xfrm>
        </p:spPr>
        <p:txBody>
          <a:bodyPr/>
          <a:lstStyle/>
          <a:p>
            <a:r>
              <a:rPr lang="en-US" sz="4400" dirty="0" smtClean="0"/>
              <a:t>WCN Function Discovery Sample</a:t>
            </a:r>
            <a:endParaRPr lang="en-US" sz="4400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82962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05000" y="5105400"/>
            <a:ext cx="5478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Initialize </a:t>
            </a:r>
            <a:r>
              <a:rPr lang="en-US" dirty="0" smtClean="0">
                <a:sym typeface="Wingdings" pitchFamily="2" charset="2"/>
              </a:rPr>
              <a:t> Setup Query  Add Constraints  Execute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NetSh Sample</a:t>
            </a:r>
            <a:endParaRPr lang="en-US" dirty="0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/>
          <a:srcRect l="6270" t="2500" r="7210" b="5000"/>
          <a:stretch>
            <a:fillRect/>
          </a:stretch>
        </p:blipFill>
        <p:spPr bwMode="auto">
          <a:xfrm>
            <a:off x="609600" y="1066800"/>
            <a:ext cx="4419600" cy="473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10200" y="1066800"/>
            <a:ext cx="327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Simple NetSh Interface</a:t>
            </a:r>
          </a:p>
          <a:p>
            <a:endParaRPr lang="en-US" dirty="0" smtClean="0"/>
          </a:p>
          <a:p>
            <a:r>
              <a:rPr lang="en-US" sz="2400" dirty="0" smtClean="0"/>
              <a:t>&gt;NetSh </a:t>
            </a:r>
            <a:r>
              <a:rPr lang="en-US" sz="2400" dirty="0" err="1" smtClean="0"/>
              <a:t>Wlan</a:t>
            </a:r>
            <a:r>
              <a:rPr lang="en-US" sz="2400" dirty="0" smtClean="0"/>
              <a:t> WCN 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chemeClr val="tx2"/>
                </a:solidFill>
              </a:rPr>
              <a:t>Enroll</a:t>
            </a:r>
            <a:r>
              <a:rPr lang="en-US" sz="2400" dirty="0" smtClean="0"/>
              <a:t> – Setup a Device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28600"/>
            <a:ext cx="8515350" cy="701731"/>
          </a:xfrm>
        </p:spPr>
        <p:txBody>
          <a:bodyPr/>
          <a:lstStyle/>
          <a:p>
            <a:r>
              <a:rPr lang="en-US" sz="4400" dirty="0" smtClean="0"/>
              <a:t>What is Windows Connect Now 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7638"/>
            <a:ext cx="8443913" cy="53553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Solution to provision Wi-Fi profiles to Devices</a:t>
            </a:r>
            <a:endParaRPr lang="en-US" dirty="0"/>
          </a:p>
        </p:txBody>
      </p:sp>
      <p:pic>
        <p:nvPicPr>
          <p:cNvPr id="1026" name="Picture 2" descr="C:\Users\yagupta\AppData\Local\Microsoft\Windows\Temporary Internet Files\Content.IE5\7RD15ZV1\MCj042419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95600"/>
            <a:ext cx="1138307" cy="935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028" name="Picture 4" descr="C:\Users\yagupta\AppData\Local\Microsoft\Windows\Temporary Internet Files\Content.IE5\YC9RZWRD\MCj0431539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667000"/>
            <a:ext cx="1282700" cy="135021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029" name="Picture 5" descr="C:\Users\yagupta\AppData\Local\Microsoft\Windows\Temporary Internet Files\Content.IE5\YC9RZWRD\MCj04325670000[1].png"/>
          <p:cNvPicPr>
            <a:picLocks noChangeAspect="1" noChangeArrowheads="1"/>
          </p:cNvPicPr>
          <p:nvPr/>
        </p:nvPicPr>
        <p:blipFill>
          <a:blip r:embed="rId5"/>
          <a:srcRect b="26316"/>
          <a:stretch>
            <a:fillRect/>
          </a:stretch>
        </p:blipFill>
        <p:spPr bwMode="auto">
          <a:xfrm>
            <a:off x="3124200" y="2667000"/>
            <a:ext cx="1447800" cy="10668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030" name="Picture 6" descr="C:\Users\yagupta\AppData\Local\Microsoft\Windows\Temporary Internet Files\Content.IE5\ZE2UZDKM\MCj04315700000[1].png"/>
          <p:cNvPicPr>
            <a:picLocks noChangeAspect="1" noChangeArrowheads="1"/>
          </p:cNvPicPr>
          <p:nvPr/>
        </p:nvPicPr>
        <p:blipFill>
          <a:blip r:embed="rId6"/>
          <a:srcRect b="15562"/>
          <a:stretch>
            <a:fillRect/>
          </a:stretch>
        </p:blipFill>
        <p:spPr bwMode="auto">
          <a:xfrm>
            <a:off x="1828800" y="2743200"/>
            <a:ext cx="1165394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034" name="Picture 10" descr="C:\Users\yagupta\AppData\Local\Microsoft\Windows\Temporary Internet Files\Content.IE5\7RD15ZV1\MCj0412310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4876800"/>
            <a:ext cx="1196975" cy="1166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101600" dir="5400000" sy="-100000" algn="bl" rotWithShape="0"/>
          </a:effectLst>
        </p:spPr>
      </p:pic>
      <p:pic>
        <p:nvPicPr>
          <p:cNvPr id="1035" name="Picture 11" descr="C:\Users\yagupta\AppData\Local\Microsoft\Windows\Temporary Internet Files\Content.IE5\3DCAWU6X\MCj04338320000[1].png"/>
          <p:cNvPicPr>
            <a:picLocks noChangeAspect="1" noChangeArrowheads="1"/>
          </p:cNvPicPr>
          <p:nvPr/>
        </p:nvPicPr>
        <p:blipFill>
          <a:blip r:embed="rId8"/>
          <a:srcRect b="3872"/>
          <a:stretch>
            <a:fillRect/>
          </a:stretch>
        </p:blipFill>
        <p:spPr bwMode="auto">
          <a:xfrm>
            <a:off x="6248400" y="2819400"/>
            <a:ext cx="1189037" cy="11430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041" name="Picture 17" descr="PhotoVu PV1965w Digital Photo Frame Images">
            <a:hlinkClick r:id="rId9" tooltip="PhotoVu PV1965w Digital Photo Frame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43800" y="2971800"/>
            <a:ext cx="1389993" cy="10077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28600"/>
            <a:ext cx="8515350" cy="590931"/>
          </a:xfrm>
        </p:spPr>
        <p:txBody>
          <a:bodyPr/>
          <a:lstStyle/>
          <a:p>
            <a:r>
              <a:rPr lang="en-US" sz="3600" dirty="0" smtClean="0"/>
              <a:t>Windows Vista Feature Pack for Wireless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7638"/>
            <a:ext cx="8443913" cy="3785652"/>
          </a:xfrm>
        </p:spPr>
        <p:txBody>
          <a:bodyPr/>
          <a:lstStyle/>
          <a:p>
            <a:r>
              <a:rPr lang="en-US" dirty="0" smtClean="0"/>
              <a:t>New Functionality – EAP Transport, Push Button Configuration, Extensibility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Wave 1  RTM – 5/2/2008	(5 Languages)</a:t>
            </a:r>
          </a:p>
          <a:p>
            <a:endParaRPr lang="en-US" dirty="0" smtClean="0"/>
          </a:p>
          <a:p>
            <a:r>
              <a:rPr lang="en-US" dirty="0" smtClean="0"/>
              <a:t>Distribution Vehicles</a:t>
            </a:r>
          </a:p>
          <a:p>
            <a:pPr lvl="1"/>
            <a:r>
              <a:rPr lang="en-US" dirty="0" smtClean="0"/>
              <a:t>Wave 1 – OEM </a:t>
            </a:r>
            <a:r>
              <a:rPr lang="en-US" dirty="0" err="1" smtClean="0"/>
              <a:t>Redist</a:t>
            </a:r>
            <a:endParaRPr lang="en-US" dirty="0" smtClean="0"/>
          </a:p>
          <a:p>
            <a:pPr lvl="1"/>
            <a:r>
              <a:rPr lang="en-US" dirty="0" smtClean="0"/>
              <a:t>Wave II – OEM &amp; IHV Redist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Logo Program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7638"/>
            <a:ext cx="8443913" cy="4228850"/>
          </a:xfrm>
        </p:spPr>
        <p:txBody>
          <a:bodyPr/>
          <a:lstStyle/>
          <a:p>
            <a:r>
              <a:rPr lang="en-US" dirty="0" smtClean="0"/>
              <a:t>Windows Logo Program updated with tests for new functionality.  </a:t>
            </a:r>
            <a:r>
              <a:rPr lang="en-US" smtClean="0"/>
              <a:t>WLK 1.2</a:t>
            </a:r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6 New tests added </a:t>
            </a:r>
          </a:p>
          <a:p>
            <a:pPr lvl="1"/>
            <a:r>
              <a:rPr lang="en-US" sz="2000" dirty="0" smtClean="0"/>
              <a:t>PIN Based Registrar</a:t>
            </a:r>
          </a:p>
          <a:p>
            <a:pPr lvl="1"/>
            <a:r>
              <a:rPr lang="en-US" sz="2000" dirty="0" smtClean="0"/>
              <a:t>Missing Attributes</a:t>
            </a:r>
          </a:p>
          <a:p>
            <a:pPr lvl="1"/>
            <a:r>
              <a:rPr lang="en-US" sz="2000" dirty="0" smtClean="0"/>
              <a:t>Optional Attributes</a:t>
            </a:r>
          </a:p>
          <a:p>
            <a:pPr lvl="1"/>
            <a:r>
              <a:rPr lang="en-US" sz="2000" dirty="0" smtClean="0"/>
              <a:t>Proxy </a:t>
            </a:r>
          </a:p>
          <a:p>
            <a:pPr lvl="1"/>
            <a:r>
              <a:rPr lang="en-US" sz="2000" dirty="0" smtClean="0"/>
              <a:t>Push Button </a:t>
            </a:r>
          </a:p>
          <a:p>
            <a:pPr lvl="1"/>
            <a:r>
              <a:rPr lang="en-US" sz="2000" dirty="0" smtClean="0"/>
              <a:t>Registrar Discovery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28600"/>
            <a:ext cx="8515350" cy="757130"/>
          </a:xfrm>
        </p:spPr>
        <p:txBody>
          <a:bodyPr/>
          <a:lstStyle/>
          <a:p>
            <a:r>
              <a:rPr lang="en-US" dirty="0" smtClean="0"/>
              <a:t>Call to Action </a:t>
            </a:r>
            <a:endParaRPr lang="en-US" dirty="0"/>
          </a:p>
        </p:txBody>
      </p:sp>
      <p:sp>
        <p:nvSpPr>
          <p:cNvPr id="24579" name="Text Placeholder 2"/>
          <p:cNvSpPr>
            <a:spLocks noGrp="1"/>
          </p:cNvSpPr>
          <p:nvPr>
            <p:ph idx="1"/>
          </p:nvPr>
        </p:nvSpPr>
        <p:spPr>
          <a:xfrm>
            <a:off x="381000" y="1417638"/>
            <a:ext cx="8443913" cy="4361370"/>
          </a:xfrm>
        </p:spPr>
        <p:txBody>
          <a:bodyPr>
            <a:normAutofit/>
          </a:bodyPr>
          <a:lstStyle/>
          <a:p>
            <a:r>
              <a:rPr lang="en-US" dirty="0" smtClean="0"/>
              <a:t>Support WCN in your wireless APs and Devices to ensure ease of Setup</a:t>
            </a:r>
          </a:p>
          <a:p>
            <a:r>
              <a:rPr lang="en-US" dirty="0" smtClean="0"/>
              <a:t>Get Specs and Updates from rally website</a:t>
            </a:r>
          </a:p>
          <a:p>
            <a:r>
              <a:rPr lang="en-US" dirty="0" smtClean="0"/>
              <a:t>Use Logo Program to ensure premium experience</a:t>
            </a:r>
          </a:p>
          <a:p>
            <a:r>
              <a:rPr lang="en-US" dirty="0" smtClean="0"/>
              <a:t>Work with MS to ensure </a:t>
            </a:r>
            <a:r>
              <a:rPr lang="en-US" dirty="0" err="1" smtClean="0"/>
              <a:t>Interop</a:t>
            </a:r>
            <a:endParaRPr lang="en-US" dirty="0" smtClean="0"/>
          </a:p>
          <a:p>
            <a:r>
              <a:rPr lang="en-US" dirty="0" smtClean="0"/>
              <a:t>Enable end to end opportunities and scenarios for the consumers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7638"/>
            <a:ext cx="8443913" cy="4327338"/>
          </a:xfrm>
        </p:spPr>
        <p:txBody>
          <a:bodyPr/>
          <a:lstStyle/>
          <a:p>
            <a:pPr marL="571500" indent="-571500">
              <a:lnSpc>
                <a:spcPct val="80000"/>
              </a:lnSpc>
              <a:buSzPct val="95000"/>
              <a:buFont typeface="Wingdings" pitchFamily="2" charset="2"/>
              <a:buChar char="ü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White Papers</a:t>
            </a:r>
          </a:p>
          <a:p>
            <a:pPr marL="1028700" lvl="1" indent="-571500">
              <a:lnSpc>
                <a:spcPct val="80000"/>
              </a:lnSpc>
              <a:buSzPct val="95000"/>
              <a:buFont typeface="Wingdings" pitchFamily="2" charset="2"/>
              <a:buChar char="ü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3"/>
              </a:rPr>
              <a:t>http://www.microsoft.com/Rally</a:t>
            </a:r>
            <a:endParaRPr lang="en-US" sz="32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571500" indent="-571500">
              <a:lnSpc>
                <a:spcPct val="80000"/>
              </a:lnSpc>
              <a:buSzPct val="95000"/>
              <a:buFont typeface="Wingdings" pitchFamily="2" charset="2"/>
              <a:buChar char="ü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Intel SDK from Wi-Fi Alliance</a:t>
            </a:r>
          </a:p>
          <a:p>
            <a:pPr marL="571500" indent="-571500">
              <a:lnSpc>
                <a:spcPct val="80000"/>
              </a:lnSpc>
              <a:buSzPct val="95000"/>
              <a:buFont typeface="Wingdings" pitchFamily="2" charset="2"/>
              <a:buChar char="ü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PlugFests</a:t>
            </a:r>
          </a:p>
          <a:p>
            <a:pPr marL="571500" indent="-571500">
              <a:lnSpc>
                <a:spcPct val="80000"/>
              </a:lnSpc>
              <a:buSzPct val="95000"/>
              <a:buFont typeface="Wingdings" pitchFamily="2" charset="2"/>
              <a:buChar char="ü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Summits</a:t>
            </a:r>
          </a:p>
          <a:p>
            <a:pPr marL="571500" indent="-571500">
              <a:lnSpc>
                <a:spcPct val="80000"/>
              </a:lnSpc>
              <a:buSzPct val="95000"/>
              <a:buFont typeface="Wingdings" pitchFamily="2" charset="2"/>
              <a:buChar char="ü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WinHec</a:t>
            </a:r>
          </a:p>
          <a:p>
            <a:pPr marL="571500" indent="-571500">
              <a:lnSpc>
                <a:spcPct val="80000"/>
              </a:lnSpc>
              <a:buSzPct val="95000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Now ? </a:t>
            </a:r>
            <a:endParaRPr lang="en-US" dirty="0"/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381000" y="1295400"/>
          <a:ext cx="8343900" cy="5143500"/>
        </p:xfrm>
        <a:graphic>
          <a:graphicData uri="http://schemas.openxmlformats.org/presentationml/2006/ole">
            <p:oleObj spid="_x0000_s78850" name="Chart" r:id="rId4" imgW="8343977" imgH="5143616" progId="MSGraph.Chart.8">
              <p:embed followColorScheme="full"/>
            </p:oleObj>
          </a:graphicData>
        </a:graphic>
      </p:graphicFrame>
      <p:sp>
        <p:nvSpPr>
          <p:cNvPr id="5" name="Text Box 70"/>
          <p:cNvSpPr txBox="1">
            <a:spLocks noChangeArrowheads="1"/>
          </p:cNvSpPr>
          <p:nvPr/>
        </p:nvSpPr>
        <p:spPr bwMode="auto">
          <a:xfrm>
            <a:off x="3429000" y="5715000"/>
            <a:ext cx="52197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" b="0"/>
              <a:t>Source: JupiterResearch Home Networking Model, 12/06 (US only)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990600"/>
          <a:ext cx="7467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9875" name="Picture 3" descr="C:\Users\yagupta\AppData\Local\Microsoft\Windows\Temporary Internet Files\Low\Content.IE5\NGNFQ09W\windowsxphome-1[1].tiff"/>
          <p:cNvPicPr>
            <a:picLocks noChangeAspect="1" noChangeArrowheads="1"/>
          </p:cNvPicPr>
          <p:nvPr/>
        </p:nvPicPr>
        <p:blipFill>
          <a:blip r:embed="rId7"/>
          <a:srcRect l="16000" t="16948" r="16000" b="12304"/>
          <a:stretch>
            <a:fillRect/>
          </a:stretch>
        </p:blipFill>
        <p:spPr bwMode="auto">
          <a:xfrm>
            <a:off x="685800" y="2438400"/>
            <a:ext cx="1295400" cy="175260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  <a:softEdge rad="63500"/>
          </a:effectLst>
        </p:spPr>
      </p:pic>
      <p:pic>
        <p:nvPicPr>
          <p:cNvPr id="79876" name="Picture 4" descr="C:\Users\yagupta\AppData\Local\Microsoft\Windows\Temporary Internet Files\Low\Content.IE5\ZBP84MGM\WindowsVistaUltimate_print[1].tiff"/>
          <p:cNvPicPr>
            <a:picLocks noChangeAspect="1" noChangeArrowheads="1"/>
          </p:cNvPicPr>
          <p:nvPr/>
        </p:nvPicPr>
        <p:blipFill>
          <a:blip r:embed="rId8"/>
          <a:srcRect l="8034" t="6474" r="26018" b="1034"/>
          <a:stretch>
            <a:fillRect/>
          </a:stretch>
        </p:blipFill>
        <p:spPr bwMode="auto">
          <a:xfrm>
            <a:off x="3276600" y="775854"/>
            <a:ext cx="1371600" cy="211974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  <a:softEdge rad="63500"/>
          </a:effectLst>
        </p:spPr>
      </p:pic>
      <p:sp>
        <p:nvSpPr>
          <p:cNvPr id="20" name="Rectangle 19"/>
          <p:cNvSpPr/>
          <p:nvPr/>
        </p:nvSpPr>
        <p:spPr bwMode="auto">
          <a:xfrm>
            <a:off x="6934200" y="228600"/>
            <a:ext cx="1524000" cy="1752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Ænigma Scrawl (BRK)" pitchFamily="2" charset="0"/>
              </a:rPr>
              <a:t>Windows 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Ænigma Scrawl (BRK)" pitchFamily="2" charset="0"/>
              </a:rPr>
              <a:t>Ver. xx.x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640032" y="152400"/>
            <a:ext cx="2046768" cy="2011525"/>
            <a:chOff x="6560288" y="393405"/>
            <a:chExt cx="2046768" cy="2011525"/>
          </a:xfrm>
        </p:grpSpPr>
        <p:sp>
          <p:nvSpPr>
            <p:cNvPr id="22" name="Freeform 21"/>
            <p:cNvSpPr/>
            <p:nvPr/>
          </p:nvSpPr>
          <p:spPr bwMode="auto">
            <a:xfrm>
              <a:off x="6836735" y="393405"/>
              <a:ext cx="96814" cy="1947730"/>
            </a:xfrm>
            <a:custGeom>
              <a:avLst/>
              <a:gdLst>
                <a:gd name="connsiteX0" fmla="*/ 0 w 96814"/>
                <a:gd name="connsiteY0" fmla="*/ 0 h 1947730"/>
                <a:gd name="connsiteX1" fmla="*/ 42530 w 96814"/>
                <a:gd name="connsiteY1" fmla="*/ 138223 h 1947730"/>
                <a:gd name="connsiteX2" fmla="*/ 74428 w 96814"/>
                <a:gd name="connsiteY2" fmla="*/ 435935 h 1947730"/>
                <a:gd name="connsiteX3" fmla="*/ 42530 w 96814"/>
                <a:gd name="connsiteY3" fmla="*/ 1137683 h 1947730"/>
                <a:gd name="connsiteX4" fmla="*/ 31898 w 96814"/>
                <a:gd name="connsiteY4" fmla="*/ 1201479 h 1947730"/>
                <a:gd name="connsiteX5" fmla="*/ 42530 w 96814"/>
                <a:gd name="connsiteY5" fmla="*/ 1552353 h 1947730"/>
                <a:gd name="connsiteX6" fmla="*/ 53163 w 96814"/>
                <a:gd name="connsiteY6" fmla="*/ 1605516 h 1947730"/>
                <a:gd name="connsiteX7" fmla="*/ 74428 w 96814"/>
                <a:gd name="connsiteY7" fmla="*/ 1765004 h 1947730"/>
                <a:gd name="connsiteX8" fmla="*/ 85060 w 96814"/>
                <a:gd name="connsiteY8" fmla="*/ 1871330 h 1947730"/>
                <a:gd name="connsiteX9" fmla="*/ 95693 w 96814"/>
                <a:gd name="connsiteY9" fmla="*/ 1913860 h 194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814" h="1947730">
                  <a:moveTo>
                    <a:pt x="0" y="0"/>
                  </a:moveTo>
                  <a:cubicBezTo>
                    <a:pt x="10895" y="32686"/>
                    <a:pt x="36436" y="106228"/>
                    <a:pt x="42530" y="138223"/>
                  </a:cubicBezTo>
                  <a:cubicBezTo>
                    <a:pt x="65170" y="257081"/>
                    <a:pt x="65842" y="315730"/>
                    <a:pt x="74428" y="435935"/>
                  </a:cubicBezTo>
                  <a:cubicBezTo>
                    <a:pt x="69104" y="670187"/>
                    <a:pt x="73553" y="905005"/>
                    <a:pt x="42530" y="1137683"/>
                  </a:cubicBezTo>
                  <a:cubicBezTo>
                    <a:pt x="39681" y="1159053"/>
                    <a:pt x="35442" y="1180214"/>
                    <a:pt x="31898" y="1201479"/>
                  </a:cubicBezTo>
                  <a:cubicBezTo>
                    <a:pt x="35442" y="1318437"/>
                    <a:pt x="36380" y="1435503"/>
                    <a:pt x="42530" y="1552353"/>
                  </a:cubicBezTo>
                  <a:cubicBezTo>
                    <a:pt x="43480" y="1570400"/>
                    <a:pt x="50775" y="1587603"/>
                    <a:pt x="53163" y="1605516"/>
                  </a:cubicBezTo>
                  <a:cubicBezTo>
                    <a:pt x="78024" y="1791974"/>
                    <a:pt x="50502" y="1645382"/>
                    <a:pt x="74428" y="1765004"/>
                  </a:cubicBezTo>
                  <a:cubicBezTo>
                    <a:pt x="77972" y="1800446"/>
                    <a:pt x="79644" y="1836125"/>
                    <a:pt x="85060" y="1871330"/>
                  </a:cubicBezTo>
                  <a:cubicBezTo>
                    <a:pt x="96814" y="1947730"/>
                    <a:pt x="95693" y="1879011"/>
                    <a:pt x="95693" y="1913860"/>
                  </a:cubicBezTo>
                </a:path>
              </a:pathLst>
            </a:cu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8229600" y="457200"/>
              <a:ext cx="96814" cy="1947730"/>
            </a:xfrm>
            <a:custGeom>
              <a:avLst/>
              <a:gdLst>
                <a:gd name="connsiteX0" fmla="*/ 0 w 96814"/>
                <a:gd name="connsiteY0" fmla="*/ 0 h 1947730"/>
                <a:gd name="connsiteX1" fmla="*/ 42530 w 96814"/>
                <a:gd name="connsiteY1" fmla="*/ 138223 h 1947730"/>
                <a:gd name="connsiteX2" fmla="*/ 74428 w 96814"/>
                <a:gd name="connsiteY2" fmla="*/ 435935 h 1947730"/>
                <a:gd name="connsiteX3" fmla="*/ 42530 w 96814"/>
                <a:gd name="connsiteY3" fmla="*/ 1137683 h 1947730"/>
                <a:gd name="connsiteX4" fmla="*/ 31898 w 96814"/>
                <a:gd name="connsiteY4" fmla="*/ 1201479 h 1947730"/>
                <a:gd name="connsiteX5" fmla="*/ 42530 w 96814"/>
                <a:gd name="connsiteY5" fmla="*/ 1552353 h 1947730"/>
                <a:gd name="connsiteX6" fmla="*/ 53163 w 96814"/>
                <a:gd name="connsiteY6" fmla="*/ 1605516 h 1947730"/>
                <a:gd name="connsiteX7" fmla="*/ 74428 w 96814"/>
                <a:gd name="connsiteY7" fmla="*/ 1765004 h 1947730"/>
                <a:gd name="connsiteX8" fmla="*/ 85060 w 96814"/>
                <a:gd name="connsiteY8" fmla="*/ 1871330 h 1947730"/>
                <a:gd name="connsiteX9" fmla="*/ 95693 w 96814"/>
                <a:gd name="connsiteY9" fmla="*/ 1913860 h 194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814" h="1947730">
                  <a:moveTo>
                    <a:pt x="0" y="0"/>
                  </a:moveTo>
                  <a:cubicBezTo>
                    <a:pt x="10895" y="32686"/>
                    <a:pt x="36436" y="106228"/>
                    <a:pt x="42530" y="138223"/>
                  </a:cubicBezTo>
                  <a:cubicBezTo>
                    <a:pt x="65170" y="257081"/>
                    <a:pt x="65842" y="315730"/>
                    <a:pt x="74428" y="435935"/>
                  </a:cubicBezTo>
                  <a:cubicBezTo>
                    <a:pt x="69104" y="670187"/>
                    <a:pt x="73553" y="905005"/>
                    <a:pt x="42530" y="1137683"/>
                  </a:cubicBezTo>
                  <a:cubicBezTo>
                    <a:pt x="39681" y="1159053"/>
                    <a:pt x="35442" y="1180214"/>
                    <a:pt x="31898" y="1201479"/>
                  </a:cubicBezTo>
                  <a:cubicBezTo>
                    <a:pt x="35442" y="1318437"/>
                    <a:pt x="36380" y="1435503"/>
                    <a:pt x="42530" y="1552353"/>
                  </a:cubicBezTo>
                  <a:cubicBezTo>
                    <a:pt x="43480" y="1570400"/>
                    <a:pt x="50775" y="1587603"/>
                    <a:pt x="53163" y="1605516"/>
                  </a:cubicBezTo>
                  <a:cubicBezTo>
                    <a:pt x="78024" y="1791974"/>
                    <a:pt x="50502" y="1645382"/>
                    <a:pt x="74428" y="1765004"/>
                  </a:cubicBezTo>
                  <a:cubicBezTo>
                    <a:pt x="77972" y="1800446"/>
                    <a:pt x="79644" y="1836125"/>
                    <a:pt x="85060" y="1871330"/>
                  </a:cubicBezTo>
                  <a:cubicBezTo>
                    <a:pt x="96814" y="1947730"/>
                    <a:pt x="95693" y="1879011"/>
                    <a:pt x="95693" y="1913860"/>
                  </a:cubicBezTo>
                </a:path>
              </a:pathLst>
            </a:cu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6560288" y="456079"/>
              <a:ext cx="1977656" cy="86181"/>
            </a:xfrm>
            <a:custGeom>
              <a:avLst/>
              <a:gdLst>
                <a:gd name="connsiteX0" fmla="*/ 0 w 1977656"/>
                <a:gd name="connsiteY0" fmla="*/ 86181 h 86181"/>
                <a:gd name="connsiteX1" fmla="*/ 42531 w 1977656"/>
                <a:gd name="connsiteY1" fmla="*/ 64916 h 86181"/>
                <a:gd name="connsiteX2" fmla="*/ 95693 w 1977656"/>
                <a:gd name="connsiteY2" fmla="*/ 54284 h 86181"/>
                <a:gd name="connsiteX3" fmla="*/ 329610 w 1977656"/>
                <a:gd name="connsiteY3" fmla="*/ 43651 h 86181"/>
                <a:gd name="connsiteX4" fmla="*/ 478465 w 1977656"/>
                <a:gd name="connsiteY4" fmla="*/ 33019 h 86181"/>
                <a:gd name="connsiteX5" fmla="*/ 808075 w 1977656"/>
                <a:gd name="connsiteY5" fmla="*/ 22386 h 86181"/>
                <a:gd name="connsiteX6" fmla="*/ 967563 w 1977656"/>
                <a:gd name="connsiteY6" fmla="*/ 11754 h 86181"/>
                <a:gd name="connsiteX7" fmla="*/ 1010093 w 1977656"/>
                <a:gd name="connsiteY7" fmla="*/ 1121 h 86181"/>
                <a:gd name="connsiteX8" fmla="*/ 1467293 w 1977656"/>
                <a:gd name="connsiteY8" fmla="*/ 11754 h 86181"/>
                <a:gd name="connsiteX9" fmla="*/ 1562986 w 1977656"/>
                <a:gd name="connsiteY9" fmla="*/ 22386 h 86181"/>
                <a:gd name="connsiteX10" fmla="*/ 1648047 w 1977656"/>
                <a:gd name="connsiteY10" fmla="*/ 33019 h 86181"/>
                <a:gd name="connsiteX11" fmla="*/ 1892596 w 1977656"/>
                <a:gd name="connsiteY11" fmla="*/ 22386 h 86181"/>
                <a:gd name="connsiteX12" fmla="*/ 1935126 w 1977656"/>
                <a:gd name="connsiteY12" fmla="*/ 11754 h 86181"/>
                <a:gd name="connsiteX13" fmla="*/ 1977656 w 1977656"/>
                <a:gd name="connsiteY13" fmla="*/ 1121 h 86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7656" h="86181">
                  <a:moveTo>
                    <a:pt x="0" y="86181"/>
                  </a:moveTo>
                  <a:cubicBezTo>
                    <a:pt x="14177" y="79093"/>
                    <a:pt x="27494" y="69928"/>
                    <a:pt x="42531" y="64916"/>
                  </a:cubicBezTo>
                  <a:cubicBezTo>
                    <a:pt x="59675" y="59201"/>
                    <a:pt x="77671" y="55619"/>
                    <a:pt x="95693" y="54284"/>
                  </a:cubicBezTo>
                  <a:cubicBezTo>
                    <a:pt x="173533" y="48518"/>
                    <a:pt x="251677" y="47981"/>
                    <a:pt x="329610" y="43651"/>
                  </a:cubicBezTo>
                  <a:cubicBezTo>
                    <a:pt x="379278" y="40892"/>
                    <a:pt x="428769" y="35228"/>
                    <a:pt x="478465" y="33019"/>
                  </a:cubicBezTo>
                  <a:cubicBezTo>
                    <a:pt x="588284" y="28138"/>
                    <a:pt x="698205" y="25930"/>
                    <a:pt x="808075" y="22386"/>
                  </a:cubicBezTo>
                  <a:cubicBezTo>
                    <a:pt x="861238" y="18842"/>
                    <a:pt x="914575" y="17332"/>
                    <a:pt x="967563" y="11754"/>
                  </a:cubicBezTo>
                  <a:cubicBezTo>
                    <a:pt x="982096" y="10224"/>
                    <a:pt x="995480" y="1121"/>
                    <a:pt x="1010093" y="1121"/>
                  </a:cubicBezTo>
                  <a:cubicBezTo>
                    <a:pt x="1162534" y="1121"/>
                    <a:pt x="1314893" y="8210"/>
                    <a:pt x="1467293" y="11754"/>
                  </a:cubicBezTo>
                  <a:lnTo>
                    <a:pt x="1562986" y="22386"/>
                  </a:lnTo>
                  <a:cubicBezTo>
                    <a:pt x="1591365" y="25725"/>
                    <a:pt x="1619473" y="33019"/>
                    <a:pt x="1648047" y="33019"/>
                  </a:cubicBezTo>
                  <a:cubicBezTo>
                    <a:pt x="1729640" y="33019"/>
                    <a:pt x="1811080" y="25930"/>
                    <a:pt x="1892596" y="22386"/>
                  </a:cubicBezTo>
                  <a:cubicBezTo>
                    <a:pt x="1906773" y="18842"/>
                    <a:pt x="1921075" y="15768"/>
                    <a:pt x="1935126" y="11754"/>
                  </a:cubicBezTo>
                  <a:cubicBezTo>
                    <a:pt x="1976264" y="0"/>
                    <a:pt x="1953957" y="1121"/>
                    <a:pt x="1977656" y="1121"/>
                  </a:cubicBezTo>
                </a:path>
              </a:pathLst>
            </a:cu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6629400" y="2133600"/>
              <a:ext cx="1977656" cy="86181"/>
            </a:xfrm>
            <a:custGeom>
              <a:avLst/>
              <a:gdLst>
                <a:gd name="connsiteX0" fmla="*/ 0 w 1977656"/>
                <a:gd name="connsiteY0" fmla="*/ 86181 h 86181"/>
                <a:gd name="connsiteX1" fmla="*/ 42531 w 1977656"/>
                <a:gd name="connsiteY1" fmla="*/ 64916 h 86181"/>
                <a:gd name="connsiteX2" fmla="*/ 95693 w 1977656"/>
                <a:gd name="connsiteY2" fmla="*/ 54284 h 86181"/>
                <a:gd name="connsiteX3" fmla="*/ 329610 w 1977656"/>
                <a:gd name="connsiteY3" fmla="*/ 43651 h 86181"/>
                <a:gd name="connsiteX4" fmla="*/ 478465 w 1977656"/>
                <a:gd name="connsiteY4" fmla="*/ 33019 h 86181"/>
                <a:gd name="connsiteX5" fmla="*/ 808075 w 1977656"/>
                <a:gd name="connsiteY5" fmla="*/ 22386 h 86181"/>
                <a:gd name="connsiteX6" fmla="*/ 967563 w 1977656"/>
                <a:gd name="connsiteY6" fmla="*/ 11754 h 86181"/>
                <a:gd name="connsiteX7" fmla="*/ 1010093 w 1977656"/>
                <a:gd name="connsiteY7" fmla="*/ 1121 h 86181"/>
                <a:gd name="connsiteX8" fmla="*/ 1467293 w 1977656"/>
                <a:gd name="connsiteY8" fmla="*/ 11754 h 86181"/>
                <a:gd name="connsiteX9" fmla="*/ 1562986 w 1977656"/>
                <a:gd name="connsiteY9" fmla="*/ 22386 h 86181"/>
                <a:gd name="connsiteX10" fmla="*/ 1648047 w 1977656"/>
                <a:gd name="connsiteY10" fmla="*/ 33019 h 86181"/>
                <a:gd name="connsiteX11" fmla="*/ 1892596 w 1977656"/>
                <a:gd name="connsiteY11" fmla="*/ 22386 h 86181"/>
                <a:gd name="connsiteX12" fmla="*/ 1935126 w 1977656"/>
                <a:gd name="connsiteY12" fmla="*/ 11754 h 86181"/>
                <a:gd name="connsiteX13" fmla="*/ 1977656 w 1977656"/>
                <a:gd name="connsiteY13" fmla="*/ 1121 h 86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7656" h="86181">
                  <a:moveTo>
                    <a:pt x="0" y="86181"/>
                  </a:moveTo>
                  <a:cubicBezTo>
                    <a:pt x="14177" y="79093"/>
                    <a:pt x="27494" y="69928"/>
                    <a:pt x="42531" y="64916"/>
                  </a:cubicBezTo>
                  <a:cubicBezTo>
                    <a:pt x="59675" y="59201"/>
                    <a:pt x="77671" y="55619"/>
                    <a:pt x="95693" y="54284"/>
                  </a:cubicBezTo>
                  <a:cubicBezTo>
                    <a:pt x="173533" y="48518"/>
                    <a:pt x="251677" y="47981"/>
                    <a:pt x="329610" y="43651"/>
                  </a:cubicBezTo>
                  <a:cubicBezTo>
                    <a:pt x="379278" y="40892"/>
                    <a:pt x="428769" y="35228"/>
                    <a:pt x="478465" y="33019"/>
                  </a:cubicBezTo>
                  <a:cubicBezTo>
                    <a:pt x="588284" y="28138"/>
                    <a:pt x="698205" y="25930"/>
                    <a:pt x="808075" y="22386"/>
                  </a:cubicBezTo>
                  <a:cubicBezTo>
                    <a:pt x="861238" y="18842"/>
                    <a:pt x="914575" y="17332"/>
                    <a:pt x="967563" y="11754"/>
                  </a:cubicBezTo>
                  <a:cubicBezTo>
                    <a:pt x="982096" y="10224"/>
                    <a:pt x="995480" y="1121"/>
                    <a:pt x="1010093" y="1121"/>
                  </a:cubicBezTo>
                  <a:cubicBezTo>
                    <a:pt x="1162534" y="1121"/>
                    <a:pt x="1314893" y="8210"/>
                    <a:pt x="1467293" y="11754"/>
                  </a:cubicBezTo>
                  <a:lnTo>
                    <a:pt x="1562986" y="22386"/>
                  </a:lnTo>
                  <a:cubicBezTo>
                    <a:pt x="1591365" y="25725"/>
                    <a:pt x="1619473" y="33019"/>
                    <a:pt x="1648047" y="33019"/>
                  </a:cubicBezTo>
                  <a:cubicBezTo>
                    <a:pt x="1729640" y="33019"/>
                    <a:pt x="1811080" y="25930"/>
                    <a:pt x="1892596" y="22386"/>
                  </a:cubicBezTo>
                  <a:cubicBezTo>
                    <a:pt x="1906773" y="18842"/>
                    <a:pt x="1921075" y="15768"/>
                    <a:pt x="1935126" y="11754"/>
                  </a:cubicBezTo>
                  <a:cubicBezTo>
                    <a:pt x="1976264" y="0"/>
                    <a:pt x="1953957" y="1121"/>
                    <a:pt x="1977656" y="1121"/>
                  </a:cubicBezTo>
                </a:path>
              </a:pathLst>
            </a:cu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endParaRPr>
            </a:p>
          </p:txBody>
        </p:sp>
      </p:grpSp>
      <p:sp>
        <p:nvSpPr>
          <p:cNvPr id="26" name="Freeform 25"/>
          <p:cNvSpPr/>
          <p:nvPr/>
        </p:nvSpPr>
        <p:spPr bwMode="auto">
          <a:xfrm>
            <a:off x="7400260" y="2061562"/>
            <a:ext cx="304333" cy="320131"/>
          </a:xfrm>
          <a:custGeom>
            <a:avLst/>
            <a:gdLst>
              <a:gd name="connsiteX0" fmla="*/ 116959 w 304333"/>
              <a:gd name="connsiteY0" fmla="*/ 1154 h 320131"/>
              <a:gd name="connsiteX1" fmla="*/ 74428 w 304333"/>
              <a:gd name="connsiteY1" fmla="*/ 11787 h 320131"/>
              <a:gd name="connsiteX2" fmla="*/ 21266 w 304333"/>
              <a:gd name="connsiteY2" fmla="*/ 64950 h 320131"/>
              <a:gd name="connsiteX3" fmla="*/ 0 w 304333"/>
              <a:gd name="connsiteY3" fmla="*/ 128745 h 320131"/>
              <a:gd name="connsiteX4" fmla="*/ 10633 w 304333"/>
              <a:gd name="connsiteY4" fmla="*/ 224438 h 320131"/>
              <a:gd name="connsiteX5" fmla="*/ 31898 w 304333"/>
              <a:gd name="connsiteY5" fmla="*/ 256336 h 320131"/>
              <a:gd name="connsiteX6" fmla="*/ 95693 w 304333"/>
              <a:gd name="connsiteY6" fmla="*/ 309498 h 320131"/>
              <a:gd name="connsiteX7" fmla="*/ 127591 w 304333"/>
              <a:gd name="connsiteY7" fmla="*/ 320131 h 320131"/>
              <a:gd name="connsiteX8" fmla="*/ 244549 w 304333"/>
              <a:gd name="connsiteY8" fmla="*/ 298866 h 320131"/>
              <a:gd name="connsiteX9" fmla="*/ 276447 w 304333"/>
              <a:gd name="connsiteY9" fmla="*/ 266968 h 320131"/>
              <a:gd name="connsiteX10" fmla="*/ 287080 w 304333"/>
              <a:gd name="connsiteY10" fmla="*/ 128745 h 320131"/>
              <a:gd name="connsiteX11" fmla="*/ 276447 w 304333"/>
              <a:gd name="connsiteY11" fmla="*/ 96847 h 320131"/>
              <a:gd name="connsiteX12" fmla="*/ 244549 w 304333"/>
              <a:gd name="connsiteY12" fmla="*/ 75582 h 320131"/>
              <a:gd name="connsiteX13" fmla="*/ 180754 w 304333"/>
              <a:gd name="connsiteY13" fmla="*/ 33052 h 320131"/>
              <a:gd name="connsiteX14" fmla="*/ 148856 w 304333"/>
              <a:gd name="connsiteY14" fmla="*/ 11787 h 320131"/>
              <a:gd name="connsiteX15" fmla="*/ 116959 w 304333"/>
              <a:gd name="connsiteY15" fmla="*/ 1154 h 32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4333" h="320131">
                <a:moveTo>
                  <a:pt x="116959" y="1154"/>
                </a:moveTo>
                <a:cubicBezTo>
                  <a:pt x="104554" y="1154"/>
                  <a:pt x="87860" y="6030"/>
                  <a:pt x="74428" y="11787"/>
                </a:cubicBezTo>
                <a:cubicBezTo>
                  <a:pt x="49132" y="22628"/>
                  <a:pt x="32385" y="39932"/>
                  <a:pt x="21266" y="64950"/>
                </a:cubicBezTo>
                <a:cubicBezTo>
                  <a:pt x="12162" y="85433"/>
                  <a:pt x="0" y="128745"/>
                  <a:pt x="0" y="128745"/>
                </a:cubicBezTo>
                <a:cubicBezTo>
                  <a:pt x="3544" y="160643"/>
                  <a:pt x="2849" y="193302"/>
                  <a:pt x="10633" y="224438"/>
                </a:cubicBezTo>
                <a:cubicBezTo>
                  <a:pt x="13732" y="236835"/>
                  <a:pt x="23717" y="246519"/>
                  <a:pt x="31898" y="256336"/>
                </a:cubicBezTo>
                <a:cubicBezTo>
                  <a:pt x="48693" y="276489"/>
                  <a:pt x="71799" y="297551"/>
                  <a:pt x="95693" y="309498"/>
                </a:cubicBezTo>
                <a:cubicBezTo>
                  <a:pt x="105718" y="314510"/>
                  <a:pt x="116958" y="316587"/>
                  <a:pt x="127591" y="320131"/>
                </a:cubicBezTo>
                <a:cubicBezTo>
                  <a:pt x="131192" y="319681"/>
                  <a:pt x="221856" y="313995"/>
                  <a:pt x="244549" y="298866"/>
                </a:cubicBezTo>
                <a:cubicBezTo>
                  <a:pt x="257060" y="290525"/>
                  <a:pt x="265814" y="277601"/>
                  <a:pt x="276447" y="266968"/>
                </a:cubicBezTo>
                <a:cubicBezTo>
                  <a:pt x="302550" y="188658"/>
                  <a:pt x="304333" y="215010"/>
                  <a:pt x="287080" y="128745"/>
                </a:cubicBezTo>
                <a:cubicBezTo>
                  <a:pt x="284882" y="117755"/>
                  <a:pt x="283449" y="105599"/>
                  <a:pt x="276447" y="96847"/>
                </a:cubicBezTo>
                <a:cubicBezTo>
                  <a:pt x="268464" y="86868"/>
                  <a:pt x="254366" y="83763"/>
                  <a:pt x="244549" y="75582"/>
                </a:cubicBezTo>
                <a:cubicBezTo>
                  <a:pt x="153850" y="0"/>
                  <a:pt x="264840" y="75095"/>
                  <a:pt x="180754" y="33052"/>
                </a:cubicBezTo>
                <a:cubicBezTo>
                  <a:pt x="169324" y="27337"/>
                  <a:pt x="161253" y="14886"/>
                  <a:pt x="148856" y="11787"/>
                </a:cubicBezTo>
                <a:cubicBezTo>
                  <a:pt x="131664" y="7489"/>
                  <a:pt x="129364" y="1154"/>
                  <a:pt x="116959" y="1154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91400" y="2514600"/>
            <a:ext cx="18565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Ænigma Scrawl (BRK)" pitchFamily="2" charset="0"/>
              </a:rPr>
              <a:t>Simple ? xxx </a:t>
            </a:r>
          </a:p>
          <a:p>
            <a:r>
              <a:rPr lang="en-US" dirty="0" smtClean="0">
                <a:latin typeface="Ænigma Scrawl (BRK)" pitchFamily="2" charset="0"/>
              </a:rPr>
              <a:t>Extensibility ? **</a:t>
            </a:r>
          </a:p>
          <a:p>
            <a:r>
              <a:rPr lang="en-US" strike="sngStrike" dirty="0" smtClean="0">
                <a:latin typeface="Ænigma Scrawl (BRK)" pitchFamily="2" charset="0"/>
              </a:rPr>
              <a:t>Toaster</a:t>
            </a:r>
            <a:r>
              <a:rPr lang="en-US" dirty="0" smtClean="0">
                <a:latin typeface="Ænigma Scrawl (BRK)" pitchFamily="2" charset="0"/>
              </a:rPr>
              <a:t>  &gt;</a:t>
            </a:r>
          </a:p>
          <a:p>
            <a:r>
              <a:rPr lang="en-US" dirty="0" smtClean="0">
                <a:latin typeface="Ænigma Scrawl (BRK)" pitchFamily="2" charset="0"/>
              </a:rPr>
              <a:t>Magic </a:t>
            </a:r>
            <a:r>
              <a:rPr lang="en-US" dirty="0" smtClean="0">
                <a:latin typeface="Ænigma Scrawl (BRK)" pitchFamily="2" charset="0"/>
                <a:sym typeface="Wingdings" pitchFamily="2" charset="2"/>
              </a:rPr>
              <a:t></a:t>
            </a:r>
            <a:endParaRPr lang="en-US" dirty="0">
              <a:latin typeface="Ænigma Scrawl (BRK)" pitchFamily="2" charset="0"/>
            </a:endParaRPr>
          </a:p>
        </p:txBody>
      </p:sp>
      <p:pic>
        <p:nvPicPr>
          <p:cNvPr id="182273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2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yagupta\AppData\Local\Microsoft\Windows\Temporary Internet Files\Low\Content.IE5\ZBP84MGM\WindowsVistaUltimate_print[1].tiff"/>
          <p:cNvPicPr>
            <a:picLocks noChangeAspect="1" noChangeArrowheads="1"/>
          </p:cNvPicPr>
          <p:nvPr/>
        </p:nvPicPr>
        <p:blipFill>
          <a:blip r:embed="rId3">
            <a:lum contrast="-10000"/>
          </a:blip>
          <a:srcRect l="8034" t="6474" r="26018" b="1034"/>
          <a:stretch>
            <a:fillRect/>
          </a:stretch>
        </p:blipFill>
        <p:spPr bwMode="auto">
          <a:xfrm>
            <a:off x="6248400" y="2209800"/>
            <a:ext cx="2514600" cy="3886199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WCN in Windows Vista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443913" cy="2834622"/>
          </a:xfrm>
        </p:spPr>
        <p:txBody>
          <a:bodyPr/>
          <a:lstStyle/>
          <a:p>
            <a:pPr algn="ctr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Windows Connect Now</a:t>
            </a:r>
          </a:p>
          <a:p>
            <a:pPr algn="ctr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=</a:t>
            </a:r>
          </a:p>
          <a:p>
            <a:pPr algn="ctr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 Wi-Fi Protected Setup</a:t>
            </a:r>
            <a:endParaRPr lang="en-US" sz="5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Protected Setup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-997491">
            <a:off x="4707728" y="3151760"/>
            <a:ext cx="39719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14300" lvl="1"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Smart Wireless Solutions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-830223">
            <a:off x="4917278" y="1375347"/>
            <a:ext cx="27606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Secure</a:t>
            </a: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EZSetup*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356812">
            <a:off x="1953416" y="4697985"/>
            <a:ext cx="7462837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A.O.S.S. (AirStation One-Touch Secure System)*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rot="-356538">
            <a:off x="2437603" y="1014985"/>
            <a:ext cx="44307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Windows Connect Now 1.0*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rot="251446">
            <a:off x="1318416" y="2629472"/>
            <a:ext cx="5259387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OBC (One Button Configuration)*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 rot="-356538">
            <a:off x="1640678" y="3402585"/>
            <a:ext cx="30289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Network in a Box*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rot="-397819">
            <a:off x="2496341" y="5077397"/>
            <a:ext cx="22479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AutoSecure</a:t>
            </a: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rot="-285818">
            <a:off x="4226716" y="5315522"/>
            <a:ext cx="414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Quick SETUP buttons</a:t>
            </a: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" name="Picture 11" descr="ms_masthead_lt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72266">
            <a:off x="797716" y="1273747"/>
            <a:ext cx="1860550" cy="574675"/>
          </a:xfrm>
          <a:prstGeom prst="rect">
            <a:avLst/>
          </a:prstGeom>
          <a:noFill/>
        </p:spPr>
      </p:pic>
      <p:pic>
        <p:nvPicPr>
          <p:cNvPr id="13" name="Picture 12" descr="logo_broad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72918">
            <a:off x="3510753" y="1765872"/>
            <a:ext cx="1485900" cy="723900"/>
          </a:xfrm>
          <a:prstGeom prst="rect">
            <a:avLst/>
          </a:prstGeom>
          <a:noFill/>
        </p:spPr>
      </p:pic>
      <p:pic>
        <p:nvPicPr>
          <p:cNvPr id="14" name="Picture 13" descr="Ubic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64297">
            <a:off x="362741" y="2037335"/>
            <a:ext cx="1019175" cy="1000125"/>
          </a:xfrm>
          <a:prstGeom prst="rect">
            <a:avLst/>
          </a:prstGeom>
          <a:noFill/>
        </p:spPr>
      </p:pic>
      <p:pic>
        <p:nvPicPr>
          <p:cNvPr id="15" name="Picture 14" descr="parc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31653">
            <a:off x="543716" y="3615310"/>
            <a:ext cx="1173162" cy="363537"/>
          </a:xfrm>
          <a:prstGeom prst="rect">
            <a:avLst/>
          </a:prstGeom>
          <a:noFill/>
        </p:spPr>
      </p:pic>
      <p:pic>
        <p:nvPicPr>
          <p:cNvPr id="16" name="Picture 15" descr="buffalo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37055">
            <a:off x="405603" y="4280472"/>
            <a:ext cx="1619250" cy="385763"/>
          </a:xfrm>
          <a:prstGeom prst="rect">
            <a:avLst/>
          </a:prstGeom>
          <a:noFill/>
        </p:spPr>
      </p:pic>
      <p:pic>
        <p:nvPicPr>
          <p:cNvPr id="17" name="Picture 16" descr="marvel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732028">
            <a:off x="5871366" y="3880422"/>
            <a:ext cx="1266825" cy="838200"/>
          </a:xfrm>
          <a:prstGeom prst="rect">
            <a:avLst/>
          </a:prstGeom>
          <a:noFill/>
        </p:spPr>
      </p:pic>
      <p:pic>
        <p:nvPicPr>
          <p:cNvPr id="18" name="Picture 17" descr="sony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352267">
            <a:off x="3699666" y="5485385"/>
            <a:ext cx="962025" cy="495300"/>
          </a:xfrm>
          <a:prstGeom prst="rect">
            <a:avLst/>
          </a:prstGeom>
          <a:noFill/>
        </p:spPr>
      </p:pic>
      <p:pic>
        <p:nvPicPr>
          <p:cNvPr id="19" name="Picture 18" descr="interlinklog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456793">
            <a:off x="631028" y="5236147"/>
            <a:ext cx="1857375" cy="642938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 rot="-1656092">
            <a:off x="1010441" y="2931097"/>
            <a:ext cx="7561262" cy="7191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effectLst/>
                <a:ea typeface="ＭＳ Ｐゴシック" charset="-128"/>
                <a:cs typeface="Arial" charset="0"/>
              </a:rPr>
              <a:t>These solutions do not interoperate!  </a:t>
            </a:r>
          </a:p>
        </p:txBody>
      </p:sp>
      <p:pic>
        <p:nvPicPr>
          <p:cNvPr id="21" name="Picture 24" descr="intel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1040356">
            <a:off x="3882228" y="3631185"/>
            <a:ext cx="1235075" cy="887412"/>
          </a:xfrm>
          <a:prstGeom prst="rect">
            <a:avLst/>
          </a:prstGeom>
          <a:noFill/>
        </p:spPr>
      </p:pic>
      <p:sp>
        <p:nvSpPr>
          <p:cNvPr id="22" name="Rectangle 25"/>
          <p:cNvSpPr>
            <a:spLocks noChangeArrowheads="1"/>
          </p:cNvSpPr>
          <p:nvPr/>
        </p:nvSpPr>
        <p:spPr bwMode="auto">
          <a:xfrm rot="-782682">
            <a:off x="7025478" y="3678810"/>
            <a:ext cx="18208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14300" lvl="1"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Auto Link*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Protected Setup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300163"/>
            <a:ext cx="461645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447675" marR="0" lvl="0" indent="-44767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Blip>
                <a:blip r:embed="rId3"/>
              </a:buBlip>
              <a:tabLst/>
              <a:defRPr/>
            </a:pPr>
            <a:r>
              <a:rPr kumimoji="0" lang="en-US" sz="27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Simple Configuration Working Group</a:t>
            </a:r>
          </a:p>
          <a:p>
            <a:pPr marL="858838" marR="0" lvl="1" indent="-40957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 2" pitchFamily="18" charset="2"/>
              <a:buBlip>
                <a:blip r:embed="rId4"/>
              </a:buBlip>
              <a:tabLst/>
              <a:defRPr/>
            </a:pPr>
            <a:r>
              <a:rPr kumimoji="0" lang="en-US" sz="27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Formed 8/2004</a:t>
            </a:r>
          </a:p>
          <a:p>
            <a:pPr marL="858838" marR="0" lvl="1" indent="-40957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 2" pitchFamily="18" charset="2"/>
              <a:buBlip>
                <a:blip r:embed="rId4"/>
              </a:buBlip>
              <a:tabLst/>
              <a:defRPr/>
            </a:pPr>
            <a:r>
              <a:rPr kumimoji="0" lang="en-US" sz="27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Initial focus is Home WLAN Setup (WPA-Personal)</a:t>
            </a:r>
          </a:p>
          <a:p>
            <a:pPr marL="858838" marR="0" lvl="1" indent="-40957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 2" pitchFamily="18" charset="2"/>
              <a:buBlip>
                <a:blip r:embed="rId4"/>
              </a:buBlip>
              <a:tabLst/>
              <a:defRPr/>
            </a:pPr>
            <a:r>
              <a:rPr kumimoji="0" lang="en-US" sz="27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Strong WFA interest and participation  (9 companies submitted 6 proposals)</a:t>
            </a: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992997" y="609600"/>
            <a:ext cx="2057400" cy="1481138"/>
            <a:chOff x="3776" y="731"/>
            <a:chExt cx="1493" cy="1173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3776" y="731"/>
              <a:ext cx="1493" cy="1173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91429" tIns="45715" rIns="91429" bIns="45715" anchor="ctr"/>
            <a:lstStyle/>
            <a:p>
              <a:endParaRPr lang="en-US"/>
            </a:p>
          </p:txBody>
        </p:sp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21" y="940"/>
              <a:ext cx="826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4" descr="MCj0230642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29611" y="2857624"/>
            <a:ext cx="796502" cy="387226"/>
          </a:xfrm>
          <a:prstGeom prst="rect">
            <a:avLst/>
          </a:prstGeom>
          <a:noFill/>
        </p:spPr>
      </p:pic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5229410" y="2764353"/>
            <a:ext cx="1411103" cy="637660"/>
            <a:chOff x="2579" y="3162"/>
            <a:chExt cx="1024" cy="505"/>
          </a:xfrm>
        </p:grpSpPr>
        <p:sp>
          <p:nvSpPr>
            <p:cNvPr id="10" name="AutoShape 17"/>
            <p:cNvSpPr>
              <a:spLocks noChangeArrowheads="1"/>
            </p:cNvSpPr>
            <p:nvPr/>
          </p:nvSpPr>
          <p:spPr bwMode="auto">
            <a:xfrm>
              <a:off x="2579" y="3162"/>
              <a:ext cx="1024" cy="505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54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91429" tIns="45715" rIns="91429" bIns="45715" anchor="ctr"/>
            <a:lstStyle/>
            <a:p>
              <a:endParaRPr lang="en-US"/>
            </a:p>
          </p:txBody>
        </p:sp>
        <p:pic>
          <p:nvPicPr>
            <p:cNvPr id="11" name="Picture 20" descr="intlBsm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47" y="3203"/>
              <a:ext cx="864" cy="432"/>
            </a:xfrm>
            <a:prstGeom prst="rect">
              <a:avLst/>
            </a:prstGeom>
            <a:noFill/>
          </p:spPr>
        </p:pic>
      </p:grpSp>
      <p:sp>
        <p:nvSpPr>
          <p:cNvPr id="12" name="AutoShape 22"/>
          <p:cNvSpPr>
            <a:spLocks noChangeArrowheads="1"/>
          </p:cNvSpPr>
          <p:nvPr/>
        </p:nvSpPr>
        <p:spPr bwMode="auto">
          <a:xfrm>
            <a:off x="7002647" y="2260064"/>
            <a:ext cx="421677" cy="565686"/>
          </a:xfrm>
          <a:prstGeom prst="upArrow">
            <a:avLst>
              <a:gd name="adj1" fmla="val 50000"/>
              <a:gd name="adj2" fmla="val 36601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7728135" y="4509116"/>
            <a:ext cx="1411103" cy="545483"/>
            <a:chOff x="3912" y="3682"/>
            <a:chExt cx="1024" cy="432"/>
          </a:xfrm>
        </p:grpSpPr>
        <p:sp>
          <p:nvSpPr>
            <p:cNvPr id="14" name="AutoShape 30"/>
            <p:cNvSpPr>
              <a:spLocks noChangeArrowheads="1"/>
            </p:cNvSpPr>
            <p:nvPr/>
          </p:nvSpPr>
          <p:spPr bwMode="auto">
            <a:xfrm>
              <a:off x="3912" y="3682"/>
              <a:ext cx="1024" cy="432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54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91429" tIns="45715" rIns="91429" bIns="45715" anchor="ctr"/>
            <a:lstStyle/>
            <a:p>
              <a:endParaRPr lang="en-US"/>
            </a:p>
          </p:txBody>
        </p:sp>
        <p:pic>
          <p:nvPicPr>
            <p:cNvPr id="15" name="Picture 32" descr="marvell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45" y="3700"/>
              <a:ext cx="800" cy="400"/>
            </a:xfrm>
            <a:prstGeom prst="rect">
              <a:avLst/>
            </a:prstGeom>
            <a:noFill/>
          </p:spPr>
        </p:pic>
      </p:grpSp>
      <p:grpSp>
        <p:nvGrpSpPr>
          <p:cNvPr id="16" name="Group 38"/>
          <p:cNvGrpSpPr>
            <a:grpSpLocks/>
          </p:cNvGrpSpPr>
          <p:nvPr/>
        </p:nvGrpSpPr>
        <p:grpSpPr bwMode="auto">
          <a:xfrm>
            <a:off x="7732897" y="3677266"/>
            <a:ext cx="1411103" cy="545483"/>
            <a:chOff x="3912" y="3144"/>
            <a:chExt cx="1024" cy="432"/>
          </a:xfrm>
        </p:grpSpPr>
        <p:sp>
          <p:nvSpPr>
            <p:cNvPr id="17" name="AutoShape 28"/>
            <p:cNvSpPr>
              <a:spLocks noChangeArrowheads="1"/>
            </p:cNvSpPr>
            <p:nvPr/>
          </p:nvSpPr>
          <p:spPr bwMode="auto">
            <a:xfrm>
              <a:off x="3912" y="3144"/>
              <a:ext cx="1024" cy="432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54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91429" tIns="45715" rIns="91429" bIns="45715" anchor="ctr"/>
            <a:lstStyle/>
            <a:p>
              <a:endParaRPr lang="en-US"/>
            </a:p>
          </p:txBody>
        </p:sp>
        <p:pic>
          <p:nvPicPr>
            <p:cNvPr id="18" name="Picture 33" descr="sony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006" y="3181"/>
              <a:ext cx="833" cy="353"/>
            </a:xfrm>
            <a:prstGeom prst="rect">
              <a:avLst/>
            </a:prstGeom>
            <a:noFill/>
          </p:spPr>
        </p:pic>
      </p:grpSp>
      <p:grpSp>
        <p:nvGrpSpPr>
          <p:cNvPr id="19" name="Group 37"/>
          <p:cNvGrpSpPr>
            <a:grpSpLocks/>
          </p:cNvGrpSpPr>
          <p:nvPr/>
        </p:nvGrpSpPr>
        <p:grpSpPr bwMode="auto">
          <a:xfrm>
            <a:off x="5232585" y="3678854"/>
            <a:ext cx="1411103" cy="545483"/>
            <a:chOff x="2714" y="3179"/>
            <a:chExt cx="1024" cy="432"/>
          </a:xfrm>
        </p:grpSpPr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>
              <a:off x="2714" y="3179"/>
              <a:ext cx="1024" cy="432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54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91429" tIns="45715" rIns="91429" bIns="45715" anchor="ctr"/>
            <a:lstStyle/>
            <a:p>
              <a:endParaRPr lang="en-US"/>
            </a:p>
          </p:txBody>
        </p:sp>
        <p:pic>
          <p:nvPicPr>
            <p:cNvPr id="21" name="Picture 34" descr="philips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868" y="3205"/>
              <a:ext cx="721" cy="386"/>
            </a:xfrm>
            <a:prstGeom prst="rect">
              <a:avLst/>
            </a:prstGeom>
            <a:noFill/>
          </p:spPr>
        </p:pic>
      </p:grp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7712260" y="2767528"/>
            <a:ext cx="1411103" cy="637660"/>
            <a:chOff x="4565" y="2483"/>
            <a:chExt cx="1024" cy="505"/>
          </a:xfrm>
        </p:grpSpPr>
        <p:sp>
          <p:nvSpPr>
            <p:cNvPr id="23" name="AutoShape 16"/>
            <p:cNvSpPr>
              <a:spLocks noChangeArrowheads="1"/>
            </p:cNvSpPr>
            <p:nvPr/>
          </p:nvSpPr>
          <p:spPr bwMode="auto">
            <a:xfrm>
              <a:off x="4565" y="2483"/>
              <a:ext cx="1024" cy="505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54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91429" tIns="45715" rIns="91429" bIns="45715" anchor="ctr"/>
            <a:lstStyle/>
            <a:p>
              <a:endParaRPr lang="en-US"/>
            </a:p>
          </p:txBody>
        </p:sp>
        <p:pic>
          <p:nvPicPr>
            <p:cNvPr id="24" name="Picture 35" descr="microsoft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658" y="2532"/>
              <a:ext cx="852" cy="426"/>
            </a:xfrm>
            <a:prstGeom prst="rect">
              <a:avLst/>
            </a:prstGeom>
            <a:noFill/>
          </p:spPr>
        </p:pic>
      </p:grpSp>
      <p:sp>
        <p:nvSpPr>
          <p:cNvPr id="25" name="AutoShape 46"/>
          <p:cNvSpPr>
            <a:spLocks noChangeArrowheads="1"/>
          </p:cNvSpPr>
          <p:nvPr/>
        </p:nvSpPr>
        <p:spPr bwMode="auto">
          <a:xfrm rot="16200000">
            <a:off x="6984742" y="3503766"/>
            <a:ext cx="498764" cy="421677"/>
          </a:xfrm>
          <a:prstGeom prst="rightArrow">
            <a:avLst>
              <a:gd name="adj1" fmla="val 49676"/>
              <a:gd name="adj2" fmla="val 49351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en-US"/>
          </a:p>
        </p:txBody>
      </p:sp>
      <p:sp>
        <p:nvSpPr>
          <p:cNvPr id="26" name="AutoShape 47"/>
          <p:cNvSpPr>
            <a:spLocks noChangeArrowheads="1"/>
          </p:cNvSpPr>
          <p:nvPr/>
        </p:nvSpPr>
        <p:spPr bwMode="auto">
          <a:xfrm rot="16200000">
            <a:off x="7013319" y="4334028"/>
            <a:ext cx="498763" cy="421679"/>
          </a:xfrm>
          <a:prstGeom prst="rightArrow">
            <a:avLst>
              <a:gd name="adj1" fmla="val 49676"/>
              <a:gd name="adj2" fmla="val 49351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en-US"/>
          </a:p>
        </p:txBody>
      </p:sp>
      <p:grpSp>
        <p:nvGrpSpPr>
          <p:cNvPr id="27" name="Group 50"/>
          <p:cNvGrpSpPr>
            <a:grpSpLocks/>
          </p:cNvGrpSpPr>
          <p:nvPr/>
        </p:nvGrpSpPr>
        <p:grpSpPr bwMode="auto">
          <a:xfrm>
            <a:off x="5243697" y="4503417"/>
            <a:ext cx="1411103" cy="548008"/>
            <a:chOff x="3010" y="3635"/>
            <a:chExt cx="1024" cy="434"/>
          </a:xfrm>
        </p:grpSpPr>
        <p:sp>
          <p:nvSpPr>
            <p:cNvPr id="28" name="AutoShape 29"/>
            <p:cNvSpPr>
              <a:spLocks noChangeArrowheads="1"/>
            </p:cNvSpPr>
            <p:nvPr/>
          </p:nvSpPr>
          <p:spPr bwMode="auto">
            <a:xfrm>
              <a:off x="3010" y="3637"/>
              <a:ext cx="1024" cy="432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54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91429" tIns="45715" rIns="91429" bIns="45715" anchor="ctr"/>
            <a:lstStyle/>
            <a:p>
              <a:endParaRPr lang="en-US"/>
            </a:p>
          </p:txBody>
        </p:sp>
        <p:pic>
          <p:nvPicPr>
            <p:cNvPr id="29" name="Picture 49" descr="atheros_vert-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156" y="3635"/>
              <a:ext cx="729" cy="432"/>
            </a:xfrm>
            <a:prstGeom prst="rect">
              <a:avLst/>
            </a:prstGeom>
            <a:noFill/>
          </p:spPr>
        </p:pic>
      </p:grpSp>
      <p:grpSp>
        <p:nvGrpSpPr>
          <p:cNvPr id="30" name="Group 56"/>
          <p:cNvGrpSpPr>
            <a:grpSpLocks/>
          </p:cNvGrpSpPr>
          <p:nvPr/>
        </p:nvGrpSpPr>
        <p:grpSpPr bwMode="auto">
          <a:xfrm>
            <a:off x="5229410" y="5347316"/>
            <a:ext cx="1411103" cy="545483"/>
            <a:chOff x="3150" y="3563"/>
            <a:chExt cx="1024" cy="432"/>
          </a:xfrm>
        </p:grpSpPr>
        <p:sp>
          <p:nvSpPr>
            <p:cNvPr id="31" name="AutoShape 52"/>
            <p:cNvSpPr>
              <a:spLocks noChangeArrowheads="1"/>
            </p:cNvSpPr>
            <p:nvPr/>
          </p:nvSpPr>
          <p:spPr bwMode="auto">
            <a:xfrm>
              <a:off x="3150" y="3563"/>
              <a:ext cx="1024" cy="432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54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91429" tIns="45715" rIns="91429" bIns="45715" anchor="ctr"/>
            <a:lstStyle/>
            <a:p>
              <a:endParaRPr lang="en-US"/>
            </a:p>
          </p:txBody>
        </p:sp>
        <p:pic>
          <p:nvPicPr>
            <p:cNvPr id="32" name="Picture 54" descr="buffalo_sr20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252" y="3717"/>
              <a:ext cx="798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AutoShape 55"/>
          <p:cNvSpPr>
            <a:spLocks noChangeArrowheads="1"/>
          </p:cNvSpPr>
          <p:nvPr/>
        </p:nvSpPr>
        <p:spPr bwMode="auto">
          <a:xfrm rot="16200000">
            <a:off x="7013319" y="5232553"/>
            <a:ext cx="498763" cy="421679"/>
          </a:xfrm>
          <a:prstGeom prst="rightArrow">
            <a:avLst>
              <a:gd name="adj1" fmla="val 49676"/>
              <a:gd name="adj2" fmla="val 49351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  <p:bldP spid="26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Protected Setup</a:t>
            </a:r>
            <a:endParaRPr lang="en-US" dirty="0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576340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/>
          <a:srcRect l="6420" t="9091" r="40661" b="27273"/>
          <a:stretch>
            <a:fillRect/>
          </a:stretch>
        </p:blipFill>
        <p:spPr bwMode="auto">
          <a:xfrm>
            <a:off x="152400" y="2362200"/>
            <a:ext cx="2971800" cy="24473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11" name="Straight Connector 10"/>
          <p:cNvCxnSpPr>
            <a:endCxn id="83971" idx="1"/>
          </p:cNvCxnSpPr>
          <p:nvPr/>
        </p:nvCxnSpPr>
        <p:spPr bwMode="auto">
          <a:xfrm flipV="1">
            <a:off x="-1905000" y="2720608"/>
            <a:ext cx="2492610" cy="2232392"/>
          </a:xfrm>
          <a:prstGeom prst="line">
            <a:avLst/>
          </a:prstGeom>
          <a:noFill/>
          <a:ln w="9525" cap="flat" cmpd="sng" algn="ctr"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endCxn id="83971" idx="1"/>
          </p:cNvCxnSpPr>
          <p:nvPr/>
        </p:nvCxnSpPr>
        <p:spPr bwMode="auto">
          <a:xfrm flipV="1">
            <a:off x="-1905000" y="2720608"/>
            <a:ext cx="2492610" cy="2232392"/>
          </a:xfrm>
          <a:prstGeom prst="line">
            <a:avLst/>
          </a:prstGeom>
          <a:noFill/>
          <a:ln w="9525" cap="flat" cmpd="sng" algn="ctr"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Connect Now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81000" y="1143000"/>
            <a:ext cx="3962400" cy="42672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953000" y="1143000"/>
            <a:ext cx="4038600" cy="42672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arlow Solid Italic" pitchFamily="82" charset="0"/>
              </a:rPr>
              <a:t>Before</a:t>
            </a:r>
            <a:endParaRPr lang="en-US" dirty="0">
              <a:latin typeface="Harlow Solid Italic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121920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arlow Solid Italic" pitchFamily="82" charset="0"/>
              </a:rPr>
              <a:t>After</a:t>
            </a:r>
            <a:endParaRPr lang="en-US" dirty="0">
              <a:latin typeface="Harlow Solid Italic" pitchFamily="82" charset="0"/>
            </a:endParaRPr>
          </a:p>
        </p:txBody>
      </p:sp>
      <p:pic>
        <p:nvPicPr>
          <p:cNvPr id="174082" name="Picture 2" descr="Messy Cab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05000"/>
            <a:ext cx="3657600" cy="2743201"/>
          </a:xfrm>
          <a:prstGeom prst="rect">
            <a:avLst/>
          </a:prstGeom>
          <a:noFill/>
        </p:spPr>
      </p:pic>
      <p:pic>
        <p:nvPicPr>
          <p:cNvPr id="174086" name="Picture 6" descr="Girl with lapt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905000"/>
            <a:ext cx="2667000" cy="271549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rallysummit">
  <a:themeElements>
    <a:clrScheme name="3_Windows Vista template_1_Segoe 1">
      <a:dk1>
        <a:srgbClr val="000000"/>
      </a:dk1>
      <a:lt1>
        <a:srgbClr val="FFFFFF"/>
      </a:lt1>
      <a:dk2>
        <a:srgbClr val="35849D"/>
      </a:dk2>
      <a:lt2>
        <a:srgbClr val="FBD057"/>
      </a:lt2>
      <a:accent1>
        <a:srgbClr val="F4F9B1"/>
      </a:accent1>
      <a:accent2>
        <a:srgbClr val="78C444"/>
      </a:accent2>
      <a:accent3>
        <a:srgbClr val="AEC2CC"/>
      </a:accent3>
      <a:accent4>
        <a:srgbClr val="DADADA"/>
      </a:accent4>
      <a:accent5>
        <a:srgbClr val="F8FBD5"/>
      </a:accent5>
      <a:accent6>
        <a:srgbClr val="6CB13D"/>
      </a:accent6>
      <a:hlink>
        <a:srgbClr val="1691E4"/>
      </a:hlink>
      <a:folHlink>
        <a:srgbClr val="EF7225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defRPr>
        </a:defPPr>
      </a:lstStyle>
    </a:lnDef>
  </a:objectDefaults>
  <a:extraClrSchemeLst>
    <a:extraClrScheme>
      <a:clrScheme name="3_Windows Vista template_1_Segoe 1">
        <a:dk1>
          <a:srgbClr val="000000"/>
        </a:dk1>
        <a:lt1>
          <a:srgbClr val="FFFFFF"/>
        </a:lt1>
        <a:dk2>
          <a:srgbClr val="35849D"/>
        </a:dk2>
        <a:lt2>
          <a:srgbClr val="FBD057"/>
        </a:lt2>
        <a:accent1>
          <a:srgbClr val="F4F9B1"/>
        </a:accent1>
        <a:accent2>
          <a:srgbClr val="78C444"/>
        </a:accent2>
        <a:accent3>
          <a:srgbClr val="AEC2CC"/>
        </a:accent3>
        <a:accent4>
          <a:srgbClr val="DADADA"/>
        </a:accent4>
        <a:accent5>
          <a:srgbClr val="F8FBD5"/>
        </a:accent5>
        <a:accent6>
          <a:srgbClr val="6CB13D"/>
        </a:accent6>
        <a:hlink>
          <a:srgbClr val="1691E4"/>
        </a:hlink>
        <a:folHlink>
          <a:srgbClr val="EF722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omePlug">
  <a:themeElements>
    <a:clrScheme name="3_Windows Vista template_1_Segoe 1">
      <a:dk1>
        <a:srgbClr val="000000"/>
      </a:dk1>
      <a:lt1>
        <a:srgbClr val="FFFFFF"/>
      </a:lt1>
      <a:dk2>
        <a:srgbClr val="35849D"/>
      </a:dk2>
      <a:lt2>
        <a:srgbClr val="FBD057"/>
      </a:lt2>
      <a:accent1>
        <a:srgbClr val="F4F9B1"/>
      </a:accent1>
      <a:accent2>
        <a:srgbClr val="78C444"/>
      </a:accent2>
      <a:accent3>
        <a:srgbClr val="AEC2CC"/>
      </a:accent3>
      <a:accent4>
        <a:srgbClr val="DADADA"/>
      </a:accent4>
      <a:accent5>
        <a:srgbClr val="F8FBD5"/>
      </a:accent5>
      <a:accent6>
        <a:srgbClr val="6CB13D"/>
      </a:accent6>
      <a:hlink>
        <a:srgbClr val="1691E4"/>
      </a:hlink>
      <a:folHlink>
        <a:srgbClr val="EF7225"/>
      </a:folHlink>
    </a:clrScheme>
    <a:fontScheme name="3_Windows Vista template_1_Segoe">
      <a:majorFont>
        <a:latin typeface="Segoe Semibold"/>
        <a:ea typeface=""/>
        <a:cs typeface=""/>
      </a:majorFont>
      <a:minorFont>
        <a:latin typeface="Segoe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defRPr>
        </a:defPPr>
      </a:lstStyle>
    </a:lnDef>
  </a:objectDefaults>
  <a:extraClrSchemeLst>
    <a:extraClrScheme>
      <a:clrScheme name="3_Windows Vista template_1_Segoe 1">
        <a:dk1>
          <a:srgbClr val="000000"/>
        </a:dk1>
        <a:lt1>
          <a:srgbClr val="FFFFFF"/>
        </a:lt1>
        <a:dk2>
          <a:srgbClr val="35849D"/>
        </a:dk2>
        <a:lt2>
          <a:srgbClr val="FBD057"/>
        </a:lt2>
        <a:accent1>
          <a:srgbClr val="F4F9B1"/>
        </a:accent1>
        <a:accent2>
          <a:srgbClr val="78C444"/>
        </a:accent2>
        <a:accent3>
          <a:srgbClr val="AEC2CC"/>
        </a:accent3>
        <a:accent4>
          <a:srgbClr val="DADADA"/>
        </a:accent4>
        <a:accent5>
          <a:srgbClr val="F8FBD5"/>
        </a:accent5>
        <a:accent6>
          <a:srgbClr val="6CB13D"/>
        </a:accent6>
        <a:hlink>
          <a:srgbClr val="1691E4"/>
        </a:hlink>
        <a:folHlink>
          <a:srgbClr val="EF722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Windows Vista template_1_Segoe">
  <a:themeElements>
    <a:clrScheme name="2_Windows Vista template_1_Segoe 1">
      <a:dk1>
        <a:srgbClr val="000000"/>
      </a:dk1>
      <a:lt1>
        <a:srgbClr val="FFFFFF"/>
      </a:lt1>
      <a:dk2>
        <a:srgbClr val="35849D"/>
      </a:dk2>
      <a:lt2>
        <a:srgbClr val="FBD057"/>
      </a:lt2>
      <a:accent1>
        <a:srgbClr val="F4F9B1"/>
      </a:accent1>
      <a:accent2>
        <a:srgbClr val="78C444"/>
      </a:accent2>
      <a:accent3>
        <a:srgbClr val="AEC2CC"/>
      </a:accent3>
      <a:accent4>
        <a:srgbClr val="DADADA"/>
      </a:accent4>
      <a:accent5>
        <a:srgbClr val="F8FBD5"/>
      </a:accent5>
      <a:accent6>
        <a:srgbClr val="6CB13D"/>
      </a:accent6>
      <a:hlink>
        <a:srgbClr val="1691E4"/>
      </a:hlink>
      <a:folHlink>
        <a:srgbClr val="EF7225"/>
      </a:folHlink>
    </a:clrScheme>
    <a:fontScheme name="2_Windows Vista template_1_Segoe">
      <a:majorFont>
        <a:latin typeface="Segoe Semibold"/>
        <a:ea typeface=""/>
        <a:cs typeface=""/>
      </a:majorFont>
      <a:minorFont>
        <a:latin typeface="Segoe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defRPr>
        </a:defPPr>
      </a:lstStyle>
    </a:lnDef>
  </a:objectDefaults>
  <a:extraClrSchemeLst>
    <a:extraClrScheme>
      <a:clrScheme name="2_Windows Vista template_1_Segoe 1">
        <a:dk1>
          <a:srgbClr val="000000"/>
        </a:dk1>
        <a:lt1>
          <a:srgbClr val="FFFFFF"/>
        </a:lt1>
        <a:dk2>
          <a:srgbClr val="35849D"/>
        </a:dk2>
        <a:lt2>
          <a:srgbClr val="FBD057"/>
        </a:lt2>
        <a:accent1>
          <a:srgbClr val="F4F9B1"/>
        </a:accent1>
        <a:accent2>
          <a:srgbClr val="78C444"/>
        </a:accent2>
        <a:accent3>
          <a:srgbClr val="AEC2CC"/>
        </a:accent3>
        <a:accent4>
          <a:srgbClr val="DADADA"/>
        </a:accent4>
        <a:accent5>
          <a:srgbClr val="F8FBD5"/>
        </a:accent5>
        <a:accent6>
          <a:srgbClr val="6CB13D"/>
        </a:accent6>
        <a:hlink>
          <a:srgbClr val="1691E4"/>
        </a:hlink>
        <a:folHlink>
          <a:srgbClr val="EF722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Windows Vista template_1_Segoe">
  <a:themeElements>
    <a:clrScheme name="4_Windows Vista template_1_Segoe 1">
      <a:dk1>
        <a:srgbClr val="000000"/>
      </a:dk1>
      <a:lt1>
        <a:srgbClr val="FFFFFF"/>
      </a:lt1>
      <a:dk2>
        <a:srgbClr val="35849D"/>
      </a:dk2>
      <a:lt2>
        <a:srgbClr val="FBD057"/>
      </a:lt2>
      <a:accent1>
        <a:srgbClr val="F4F9B1"/>
      </a:accent1>
      <a:accent2>
        <a:srgbClr val="78C444"/>
      </a:accent2>
      <a:accent3>
        <a:srgbClr val="AEC2CC"/>
      </a:accent3>
      <a:accent4>
        <a:srgbClr val="DADADA"/>
      </a:accent4>
      <a:accent5>
        <a:srgbClr val="F8FBD5"/>
      </a:accent5>
      <a:accent6>
        <a:srgbClr val="6CB13D"/>
      </a:accent6>
      <a:hlink>
        <a:srgbClr val="1691E4"/>
      </a:hlink>
      <a:folHlink>
        <a:srgbClr val="EF7225"/>
      </a:folHlink>
    </a:clrScheme>
    <a:fontScheme name="4_Windows Vista template_1_Segoe">
      <a:majorFont>
        <a:latin typeface="Segoe Semibold"/>
        <a:ea typeface=""/>
        <a:cs typeface=""/>
      </a:majorFont>
      <a:minorFont>
        <a:latin typeface="Segoe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defRPr>
        </a:defPPr>
      </a:lstStyle>
    </a:lnDef>
  </a:objectDefaults>
  <a:extraClrSchemeLst>
    <a:extraClrScheme>
      <a:clrScheme name="4_Windows Vista template_1_Segoe 1">
        <a:dk1>
          <a:srgbClr val="000000"/>
        </a:dk1>
        <a:lt1>
          <a:srgbClr val="FFFFFF"/>
        </a:lt1>
        <a:dk2>
          <a:srgbClr val="35849D"/>
        </a:dk2>
        <a:lt2>
          <a:srgbClr val="FBD057"/>
        </a:lt2>
        <a:accent1>
          <a:srgbClr val="F4F9B1"/>
        </a:accent1>
        <a:accent2>
          <a:srgbClr val="78C444"/>
        </a:accent2>
        <a:accent3>
          <a:srgbClr val="AEC2CC"/>
        </a:accent3>
        <a:accent4>
          <a:srgbClr val="DADADA"/>
        </a:accent4>
        <a:accent5>
          <a:srgbClr val="F8FBD5"/>
        </a:accent5>
        <a:accent6>
          <a:srgbClr val="6CB13D"/>
        </a:accent6>
        <a:hlink>
          <a:srgbClr val="1691E4"/>
        </a:hlink>
        <a:folHlink>
          <a:srgbClr val="EF722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Windows Vista template_1_Segoe">
  <a:themeElements>
    <a:clrScheme name="2_Windows Vista template_1_Segoe 1">
      <a:dk1>
        <a:srgbClr val="000000"/>
      </a:dk1>
      <a:lt1>
        <a:srgbClr val="FFFFFF"/>
      </a:lt1>
      <a:dk2>
        <a:srgbClr val="35849D"/>
      </a:dk2>
      <a:lt2>
        <a:srgbClr val="FBD057"/>
      </a:lt2>
      <a:accent1>
        <a:srgbClr val="F4F9B1"/>
      </a:accent1>
      <a:accent2>
        <a:srgbClr val="78C444"/>
      </a:accent2>
      <a:accent3>
        <a:srgbClr val="AEC2CC"/>
      </a:accent3>
      <a:accent4>
        <a:srgbClr val="DADADA"/>
      </a:accent4>
      <a:accent5>
        <a:srgbClr val="F8FBD5"/>
      </a:accent5>
      <a:accent6>
        <a:srgbClr val="6CB13D"/>
      </a:accent6>
      <a:hlink>
        <a:srgbClr val="1691E4"/>
      </a:hlink>
      <a:folHlink>
        <a:srgbClr val="EF7225"/>
      </a:folHlink>
    </a:clrScheme>
    <a:fontScheme name="2_Windows Vista template_1_Segoe">
      <a:majorFont>
        <a:latin typeface="Segoe Semibold"/>
        <a:ea typeface=""/>
        <a:cs typeface=""/>
      </a:majorFont>
      <a:minorFont>
        <a:latin typeface="Segoe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defRPr>
        </a:defPPr>
      </a:lstStyle>
    </a:lnDef>
  </a:objectDefaults>
  <a:extraClrSchemeLst>
    <a:extraClrScheme>
      <a:clrScheme name="2_Windows Vista template_1_Segoe 1">
        <a:dk1>
          <a:srgbClr val="000000"/>
        </a:dk1>
        <a:lt1>
          <a:srgbClr val="FFFFFF"/>
        </a:lt1>
        <a:dk2>
          <a:srgbClr val="35849D"/>
        </a:dk2>
        <a:lt2>
          <a:srgbClr val="FBD057"/>
        </a:lt2>
        <a:accent1>
          <a:srgbClr val="F4F9B1"/>
        </a:accent1>
        <a:accent2>
          <a:srgbClr val="78C444"/>
        </a:accent2>
        <a:accent3>
          <a:srgbClr val="AEC2CC"/>
        </a:accent3>
        <a:accent4>
          <a:srgbClr val="DADADA"/>
        </a:accent4>
        <a:accent5>
          <a:srgbClr val="F8FBD5"/>
        </a:accent5>
        <a:accent6>
          <a:srgbClr val="6CB13D"/>
        </a:accent6>
        <a:hlink>
          <a:srgbClr val="1691E4"/>
        </a:hlink>
        <a:folHlink>
          <a:srgbClr val="EF722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Windows Vista template_1_Segoe">
  <a:themeElements>
    <a:clrScheme name="4_Windows Vista template_1_Segoe 1">
      <a:dk1>
        <a:srgbClr val="000000"/>
      </a:dk1>
      <a:lt1>
        <a:srgbClr val="FFFFFF"/>
      </a:lt1>
      <a:dk2>
        <a:srgbClr val="35849D"/>
      </a:dk2>
      <a:lt2>
        <a:srgbClr val="FBD057"/>
      </a:lt2>
      <a:accent1>
        <a:srgbClr val="F4F9B1"/>
      </a:accent1>
      <a:accent2>
        <a:srgbClr val="78C444"/>
      </a:accent2>
      <a:accent3>
        <a:srgbClr val="AEC2CC"/>
      </a:accent3>
      <a:accent4>
        <a:srgbClr val="DADADA"/>
      </a:accent4>
      <a:accent5>
        <a:srgbClr val="F8FBD5"/>
      </a:accent5>
      <a:accent6>
        <a:srgbClr val="6CB13D"/>
      </a:accent6>
      <a:hlink>
        <a:srgbClr val="1691E4"/>
      </a:hlink>
      <a:folHlink>
        <a:srgbClr val="EF7225"/>
      </a:folHlink>
    </a:clrScheme>
    <a:fontScheme name="4_Windows Vista template_1_Segoe">
      <a:majorFont>
        <a:latin typeface="Segoe Semibold"/>
        <a:ea typeface=""/>
        <a:cs typeface=""/>
      </a:majorFont>
      <a:minorFont>
        <a:latin typeface="Segoe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Semibold" pitchFamily="34" charset="0"/>
          </a:defRPr>
        </a:defPPr>
      </a:lstStyle>
    </a:lnDef>
  </a:objectDefaults>
  <a:extraClrSchemeLst>
    <a:extraClrScheme>
      <a:clrScheme name="4_Windows Vista template_1_Segoe 1">
        <a:dk1>
          <a:srgbClr val="000000"/>
        </a:dk1>
        <a:lt1>
          <a:srgbClr val="FFFFFF"/>
        </a:lt1>
        <a:dk2>
          <a:srgbClr val="35849D"/>
        </a:dk2>
        <a:lt2>
          <a:srgbClr val="FBD057"/>
        </a:lt2>
        <a:accent1>
          <a:srgbClr val="F4F9B1"/>
        </a:accent1>
        <a:accent2>
          <a:srgbClr val="78C444"/>
        </a:accent2>
        <a:accent3>
          <a:srgbClr val="AEC2CC"/>
        </a:accent3>
        <a:accent4>
          <a:srgbClr val="DADADA"/>
        </a:accent4>
        <a:accent5>
          <a:srgbClr val="F8FBD5"/>
        </a:accent5>
        <a:accent6>
          <a:srgbClr val="6CB13D"/>
        </a:accent6>
        <a:hlink>
          <a:srgbClr val="1691E4"/>
        </a:hlink>
        <a:folHlink>
          <a:srgbClr val="EF722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605</Words>
  <Application>Microsoft Office PowerPoint</Application>
  <PresentationFormat>On-screen Show (4:3)</PresentationFormat>
  <Paragraphs>186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rallysummit</vt:lpstr>
      <vt:lpstr>HomePlug</vt:lpstr>
      <vt:lpstr>2_Windows Vista template_1_Segoe</vt:lpstr>
      <vt:lpstr>4_Windows Vista template_1_Segoe</vt:lpstr>
      <vt:lpstr>3_Windows Vista template_1_Segoe</vt:lpstr>
      <vt:lpstr>5_Windows Vista template_1_Segoe</vt:lpstr>
      <vt:lpstr>Chart</vt:lpstr>
      <vt:lpstr>Windows Connect Now</vt:lpstr>
      <vt:lpstr>What is Windows Connect Now ?</vt:lpstr>
      <vt:lpstr>Why Now ? </vt:lpstr>
      <vt:lpstr>Roadmap</vt:lpstr>
      <vt:lpstr>WCN in Windows Vista</vt:lpstr>
      <vt:lpstr>Wi-Fi Protected Setup</vt:lpstr>
      <vt:lpstr>Wi-Fi Protected Setup</vt:lpstr>
      <vt:lpstr>Wi-Fi Protected Setup</vt:lpstr>
      <vt:lpstr>Windows Connect Now</vt:lpstr>
      <vt:lpstr>Setting up a Wireless Router</vt:lpstr>
      <vt:lpstr>Connecting to a Wireless Router</vt:lpstr>
      <vt:lpstr>Setting up a Wireless Device</vt:lpstr>
      <vt:lpstr>Demo</vt:lpstr>
      <vt:lpstr>Protocol Overview</vt:lpstr>
      <vt:lpstr>Windows Implementation</vt:lpstr>
      <vt:lpstr>Architecture</vt:lpstr>
      <vt:lpstr>Extensibility</vt:lpstr>
      <vt:lpstr>WCN Function Discovery Sample</vt:lpstr>
      <vt:lpstr>NetSh Sample</vt:lpstr>
      <vt:lpstr>Windows Vista Feature Pack for Wireless</vt:lpstr>
      <vt:lpstr>Windows Logo Program Update</vt:lpstr>
      <vt:lpstr>Call to Action </vt:lpstr>
      <vt:lpstr>Available Resources</vt:lpstr>
      <vt:lpstr>Questions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Connect Now</dc:title>
  <dc:creator/>
  <cp:lastModifiedBy/>
  <cp:revision>1</cp:revision>
  <dcterms:created xsi:type="dcterms:W3CDTF">2008-06-11T17:54:15Z</dcterms:created>
  <dcterms:modified xsi:type="dcterms:W3CDTF">2008-06-11T17:54:44Z</dcterms:modified>
</cp:coreProperties>
</file>