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17"/>
  </p:notesMasterIdLst>
  <p:handoutMasterIdLst>
    <p:handoutMasterId r:id="rId18"/>
  </p:handoutMasterIdLst>
  <p:sldIdLst>
    <p:sldId id="440" r:id="rId3"/>
    <p:sldId id="437" r:id="rId4"/>
    <p:sldId id="439" r:id="rId5"/>
    <p:sldId id="435" r:id="rId6"/>
    <p:sldId id="411" r:id="rId7"/>
    <p:sldId id="412" r:id="rId8"/>
    <p:sldId id="422" r:id="rId9"/>
    <p:sldId id="436" r:id="rId10"/>
    <p:sldId id="418" r:id="rId11"/>
    <p:sldId id="421" r:id="rId12"/>
    <p:sldId id="420" r:id="rId13"/>
    <p:sldId id="438" r:id="rId14"/>
    <p:sldId id="406" r:id="rId15"/>
    <p:sldId id="434" r:id="rId16"/>
  </p:sldIdLst>
  <p:sldSz cx="9144000" cy="6858000" type="screen4x3"/>
  <p:notesSz cx="7010400" cy="9296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6AE1E"/>
    <a:srgbClr val="FFFFFF"/>
    <a:srgbClr val="FF0066"/>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446" autoAdjust="0"/>
  </p:normalViewPr>
  <p:slideViewPr>
    <p:cSldViewPr snapToGrid="0">
      <p:cViewPr>
        <p:scale>
          <a:sx n="70" d="100"/>
          <a:sy n="70" d="100"/>
        </p:scale>
        <p:origin x="-72" y="-72"/>
      </p:cViewPr>
      <p:guideLst>
        <p:guide orient="horz" pos="144"/>
        <p:guide orient="horz" pos="252"/>
        <p:guide orient="horz" pos="2728"/>
        <p:guide orient="horz" pos="4319"/>
        <p:guide pos="2880"/>
        <p:guide pos="240"/>
        <p:guide pos="460"/>
        <p:guide pos="5520"/>
        <p:guide pos="863"/>
        <p:guide pos="529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5" d="100"/>
          <a:sy n="55" d="100"/>
        </p:scale>
        <p:origin x="-1842"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3F5198-D814-4F07-A84F-942E63C84983}" type="datetimeFigureOut">
              <a:rPr lang="en-US" smtClean="0"/>
              <a:pPr/>
              <a:t>6/12/2009</a:t>
            </a:fld>
            <a:endParaRPr lang="en-US" dirty="0"/>
          </a:p>
        </p:txBody>
      </p:sp>
      <p:sp>
        <p:nvSpPr>
          <p:cNvPr id="4" name="Footer Placeholder 3"/>
          <p:cNvSpPr>
            <a:spLocks noGrp="1"/>
          </p:cNvSpPr>
          <p:nvPr>
            <p:ph type="ftr" sz="quarter" idx="2"/>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7"/>
            <a:ext cx="621524" cy="464820"/>
          </a:xfrm>
          <a:prstGeom prst="rect">
            <a:avLst/>
          </a:prstGeom>
        </p:spPr>
        <p:txBody>
          <a:bodyPr vert="horz" lIns="93177" tIns="46589" rIns="93177" bIns="46589" rtlCol="0" anchor="b"/>
          <a:lstStyle>
            <a:lvl1pPr algn="r">
              <a:defRPr sz="1200"/>
            </a:lvl1pPr>
          </a:lstStyle>
          <a:p>
            <a:fld id="{8980CB99-47E3-46F4-AAEB-3919FBEFC01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C3FBCD4-166E-446F-AF18-7D4A0CF9AEF6}" type="datetimeFigureOut">
              <a:rPr lang="en-US" smtClean="0"/>
              <a:pPr/>
              <a:t>6/12/2009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309360" cy="464820"/>
          </a:xfrm>
          <a:prstGeom prst="rect">
            <a:avLst/>
          </a:prstGeom>
        </p:spPr>
        <p:txBody>
          <a:bodyPr vert="horz" lIns="93177" tIns="46589" rIns="93177" bIns="46589"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59" y="8829967"/>
            <a:ext cx="699418" cy="464820"/>
          </a:xfrm>
          <a:prstGeom prst="rect">
            <a:avLst/>
          </a:prstGeom>
        </p:spPr>
        <p:txBody>
          <a:bodyPr vert="horz" lIns="93177" tIns="46589" rIns="93177" bIns="46589"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546B2-3FEF-457E-8332-7C4927C22A5D}" type="slidenum">
              <a:rPr lang="en-US"/>
              <a:pPr/>
              <a:t>1</a:t>
            </a:fld>
            <a:endParaRPr lang="en-US" dirty="0"/>
          </a:p>
        </p:txBody>
      </p:sp>
      <p:sp>
        <p:nvSpPr>
          <p:cNvPr id="196610" name="Rectangle 2"/>
          <p:cNvSpPr>
            <a:spLocks noGrp="1" noRot="1" noChangeAspect="1" noChangeArrowheads="1" noTextEdit="1"/>
          </p:cNvSpPr>
          <p:nvPr>
            <p:ph type="sldImg"/>
          </p:nvPr>
        </p:nvSpPr>
        <p:spPr>
          <a:xfrm>
            <a:off x="1182688" y="696913"/>
            <a:ext cx="4646612" cy="3484562"/>
          </a:xfrm>
          <a:ln/>
        </p:spPr>
      </p:sp>
      <p:sp>
        <p:nvSpPr>
          <p:cNvPr id="196611" name="Rectangle 3"/>
          <p:cNvSpPr>
            <a:spLocks noGrp="1" noChangeArrowheads="1"/>
          </p:cNvSpPr>
          <p:nvPr>
            <p:ph type="body" idx="1"/>
          </p:nvPr>
        </p:nvSpPr>
        <p:spPr/>
        <p:txBody>
          <a:bodyPr>
            <a:normAutofit fontScale="85000" lnSpcReduction="20000"/>
          </a:bodyPr>
          <a:lstStyle/>
          <a:p>
            <a:pPr marL="232930" indent="-232930">
              <a:lnSpc>
                <a:spcPct val="80000"/>
              </a:lnSpc>
            </a:pPr>
            <a:endParaRPr lang="en-US" sz="1200" dirty="0" smtClean="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546B2-3FEF-457E-8332-7C4927C22A5D}" type="slidenum">
              <a:rPr lang="en-US"/>
              <a:pPr/>
              <a:t>4</a:t>
            </a:fld>
            <a:endParaRPr lang="en-US" dirty="0"/>
          </a:p>
        </p:txBody>
      </p:sp>
      <p:sp>
        <p:nvSpPr>
          <p:cNvPr id="196610" name="Rectangle 2"/>
          <p:cNvSpPr>
            <a:spLocks noGrp="1" noRot="1" noChangeAspect="1" noChangeArrowheads="1" noTextEdit="1"/>
          </p:cNvSpPr>
          <p:nvPr>
            <p:ph type="sldImg"/>
          </p:nvPr>
        </p:nvSpPr>
        <p:spPr>
          <a:xfrm>
            <a:off x="1182688" y="696913"/>
            <a:ext cx="4646612" cy="3484562"/>
          </a:xfrm>
          <a:ln/>
        </p:spPr>
      </p:sp>
      <p:sp>
        <p:nvSpPr>
          <p:cNvPr id="196611" name="Rectangle 3"/>
          <p:cNvSpPr>
            <a:spLocks noGrp="1" noChangeArrowheads="1"/>
          </p:cNvSpPr>
          <p:nvPr>
            <p:ph type="body" idx="1"/>
          </p:nvPr>
        </p:nvSpPr>
        <p:spPr/>
        <p:txBody>
          <a:bodyPr>
            <a:normAutofit fontScale="85000" lnSpcReduction="20000"/>
          </a:bodyPr>
          <a:lstStyle/>
          <a:p>
            <a:pPr marL="232930" indent="-232930">
              <a:lnSpc>
                <a:spcPct val="80000"/>
              </a:lnSpc>
            </a:pPr>
            <a:endParaRPr lang="en-US" sz="1200" dirty="0" smtClean="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546B2-3FEF-457E-8332-7C4927C22A5D}" type="slidenum">
              <a:rPr lang="en-US"/>
              <a:pPr/>
              <a:t>8</a:t>
            </a:fld>
            <a:endParaRPr lang="en-US" dirty="0"/>
          </a:p>
        </p:txBody>
      </p:sp>
      <p:sp>
        <p:nvSpPr>
          <p:cNvPr id="196610" name="Rectangle 2"/>
          <p:cNvSpPr>
            <a:spLocks noGrp="1" noRot="1" noChangeAspect="1" noChangeArrowheads="1" noTextEdit="1"/>
          </p:cNvSpPr>
          <p:nvPr>
            <p:ph type="sldImg"/>
          </p:nvPr>
        </p:nvSpPr>
        <p:spPr>
          <a:xfrm>
            <a:off x="1182688" y="696913"/>
            <a:ext cx="4646612" cy="3484562"/>
          </a:xfrm>
          <a:ln/>
        </p:spPr>
      </p:sp>
      <p:sp>
        <p:nvSpPr>
          <p:cNvPr id="196611" name="Rectangle 3"/>
          <p:cNvSpPr>
            <a:spLocks noGrp="1" noChangeArrowheads="1"/>
          </p:cNvSpPr>
          <p:nvPr>
            <p:ph type="body" idx="1"/>
          </p:nvPr>
        </p:nvSpPr>
        <p:spPr/>
        <p:txBody>
          <a:bodyPr>
            <a:normAutofit fontScale="85000" lnSpcReduction="20000"/>
          </a:bodyPr>
          <a:lstStyle/>
          <a:p>
            <a:pPr marL="232930" indent="-232930">
              <a:lnSpc>
                <a:spcPct val="80000"/>
              </a:lnSpc>
            </a:pPr>
            <a:endParaRPr lang="en-US" sz="1200" dirty="0" smtClean="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bright="-10000"/>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3"/>
          <p:cNvSpPr>
            <a:spLocks noGrp="1"/>
          </p:cNvSpPr>
          <p:nvPr>
            <p:ph type="ftr" sz="quarter" idx="10"/>
          </p:nvPr>
        </p:nvSpPr>
        <p:spPr/>
        <p:txBody>
          <a:bodyPr/>
          <a:lstStyle/>
          <a:p>
            <a:r>
              <a:rPr lang="en-US" dirty="0" smtClean="0"/>
              <a:t>Microsoft Confidential Information</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1"/>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
        <p:nvSpPr>
          <p:cNvPr id="5" name="Date Placeholder 4"/>
          <p:cNvSpPr>
            <a:spLocks noGrp="1"/>
          </p:cNvSpPr>
          <p:nvPr>
            <p:ph type="dt" sz="half" idx="12"/>
          </p:nvPr>
        </p:nvSpPr>
        <p:spPr/>
        <p:txBody>
          <a:bodyPr/>
          <a:lstStyle/>
          <a:p>
            <a:endParaRPr lang="en-US" dirty="0"/>
          </a:p>
        </p:txBody>
      </p:sp>
      <p:sp>
        <p:nvSpPr>
          <p:cNvPr id="7" name="Footer Placeholder 6"/>
          <p:cNvSpPr>
            <a:spLocks noGrp="1"/>
          </p:cNvSpPr>
          <p:nvPr>
            <p:ph type="ftr" sz="quarter" idx="13"/>
          </p:nvPr>
        </p:nvSpPr>
        <p:spPr/>
        <p:txBody>
          <a:bodyPr/>
          <a:lstStyle/>
          <a:p>
            <a:r>
              <a:rPr lang="en-US" dirty="0" smtClean="0"/>
              <a:t>Microsoft Confidential Information</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bright="-22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6112" y="304800"/>
            <a:ext cx="7467600" cy="1294894"/>
          </a:xfrm>
        </p:spPr>
        <p:txBody>
          <a:bodyPr anchor="ctr" anchorCtr="0">
            <a:noAutofit/>
          </a:bodyPr>
          <a:lstStyle>
            <a:lvl1pPr algn="l">
              <a:lnSpc>
                <a:spcPct val="90000"/>
              </a:lnSpc>
              <a:defRPr sz="48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430494" y="1732719"/>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click to…</a:t>
            </a:r>
          </a:p>
        </p:txBody>
      </p:sp>
      <p:sp>
        <p:nvSpPr>
          <p:cNvPr id="12" name="Subtitle 2"/>
          <p:cNvSpPr>
            <a:spLocks noGrp="1"/>
          </p:cNvSpPr>
          <p:nvPr>
            <p:ph type="subTitle" idx="1"/>
          </p:nvPr>
        </p:nvSpPr>
        <p:spPr>
          <a:xfrm>
            <a:off x="1146112" y="3633256"/>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4"/>
          <p:cNvSpPr>
            <a:spLocks noGrp="1"/>
          </p:cNvSpPr>
          <p:nvPr>
            <p:ph type="dt" sz="half"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Microsoft Confidential Information</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1"/>
          </p:nvPr>
        </p:nvSpPr>
        <p:spPr/>
        <p:txBody>
          <a:bodyPr/>
          <a:lstStyle/>
          <a:p>
            <a:endParaRPr lang="en-US" dirty="0"/>
          </a:p>
        </p:txBody>
      </p:sp>
      <p:sp>
        <p:nvSpPr>
          <p:cNvPr id="5" name="Footer Placeholder 4"/>
          <p:cNvSpPr>
            <a:spLocks noGrp="1"/>
          </p:cNvSpPr>
          <p:nvPr>
            <p:ph type="ftr" sz="quarter" idx="12"/>
          </p:nvPr>
        </p:nvSpPr>
        <p:spPr/>
        <p:txBody>
          <a:bodyPr/>
          <a:lstStyle/>
          <a:p>
            <a:r>
              <a:rPr lang="en-US" dirty="0" smtClean="0"/>
              <a:t>Microsoft Confidential Information</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Microsoft Confidential Information</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dirty="0" smtClean="0"/>
              <a:t>Microsoft Confidential Information</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Microsoft Confidential Information</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Microsoft Confidential Information</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Microsoft Confidential Information</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1"/>
          </p:nvPr>
        </p:nvSpPr>
        <p:spPr/>
        <p:txBody>
          <a:bodyPr/>
          <a:lstStyle/>
          <a:p>
            <a:endParaRPr lang="en-US" dirty="0"/>
          </a:p>
        </p:txBody>
      </p:sp>
      <p:sp>
        <p:nvSpPr>
          <p:cNvPr id="5" name="Footer Placeholder 4"/>
          <p:cNvSpPr>
            <a:spLocks noGrp="1"/>
          </p:cNvSpPr>
          <p:nvPr>
            <p:ph type="ftr" sz="quarter" idx="12"/>
          </p:nvPr>
        </p:nvSpPr>
        <p:spPr/>
        <p:txBody>
          <a:bodyPr/>
          <a:lstStyle/>
          <a:p>
            <a:r>
              <a:rPr lang="en-US" dirty="0" smtClean="0"/>
              <a:t>Microsoft Confidential Information</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bright="-22000"/>
          </a:blip>
          <a:srcRect/>
          <a:stretch>
            <a:fillRect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_brand_h_rgb_r.png"/>
          <p:cNvPicPr>
            <a:picLocks noChangeAspect="1"/>
          </p:cNvPicPr>
          <p:nvPr/>
        </p:nvPicPr>
        <p:blipFill>
          <a:blip r:embed="rId13" cstate="screen"/>
          <a:stretch>
            <a:fillRect/>
          </a:stretch>
        </p:blipFill>
        <p:spPr>
          <a:xfrm>
            <a:off x="7696200" y="6400800"/>
            <a:ext cx="1252538" cy="332369"/>
          </a:xfrm>
          <a:prstGeom prst="rect">
            <a:avLst/>
          </a:prstGeom>
          <a:ln>
            <a:noFill/>
          </a:ln>
          <a:effectLst>
            <a:outerShdw blurRad="50800" dist="38100" dir="4800000" sx="95000" sy="95000" algn="t" rotWithShape="0">
              <a:prstClr val="black">
                <a:alpha val="35000"/>
              </a:prstClr>
            </a:outerShdw>
          </a:effectLst>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Microsoft Confidential Information</a:t>
            </a:r>
            <a:endParaRPr lang="en-US" dirty="0"/>
          </a:p>
        </p:txBody>
      </p:sp>
      <p:sp>
        <p:nvSpPr>
          <p:cNvPr id="6" name="Date Placeholder 5"/>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3" r:id="rId9"/>
    <p:sldLayoutId id="2147483704" r:id="rId10"/>
  </p:sldLayoutIdLst>
  <p:transition>
    <p:fade/>
  </p:transition>
  <p:timing>
    <p:tnLst>
      <p:par>
        <p:cTn id="1" dur="indefinite" restart="never" nodeType="tmRoot"/>
      </p:par>
    </p:tnLst>
  </p:timing>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hf sldNum="0"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mailto:win7mb@microsoft.com" TargetMode="External"/><Relationship Id="rId4" Type="http://schemas.openxmlformats.org/officeDocument/2006/relationships/hyperlink" Target="http://www.microsoft.com/mobilebroadban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2.w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09418" y="365760"/>
            <a:ext cx="8001000" cy="4431983"/>
          </a:xfrm>
        </p:spPr>
        <p:txBody>
          <a:bodyPr/>
          <a:lstStyle/>
          <a:p>
            <a:pPr>
              <a:lnSpc>
                <a:spcPct val="100000"/>
              </a:lnSpc>
            </a:pPr>
            <a:r>
              <a:rPr sz="7200" dirty="0"/>
              <a:t>Connection Manager </a:t>
            </a:r>
            <a:r>
              <a:rPr sz="7200" dirty="0" smtClean="0"/>
              <a:t>Integration with Mobile Broadband</a:t>
            </a:r>
            <a:endParaRPr sz="7200"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title"/>
          </p:nvPr>
        </p:nvSpPr>
        <p:spPr/>
        <p:txBody>
          <a:bodyPr>
            <a:noAutofit/>
          </a:bodyPr>
          <a:lstStyle/>
          <a:p>
            <a:pPr fontAlgn="base">
              <a:spcAft>
                <a:spcPct val="0"/>
              </a:spcAft>
            </a:pPr>
            <a:r>
              <a:rPr dirty="0" smtClean="0"/>
              <a:t>APN DB from OEM</a:t>
            </a:r>
            <a:endParaRPr dirty="0"/>
          </a:p>
        </p:txBody>
      </p:sp>
      <p:sp>
        <p:nvSpPr>
          <p:cNvPr id="4" name="Rectangle 228"/>
          <p:cNvSpPr>
            <a:spLocks noChangeArrowheads="1"/>
          </p:cNvSpPr>
          <p:nvPr/>
        </p:nvSpPr>
        <p:spPr bwMode="grayWhite">
          <a:xfrm>
            <a:off x="5160098" y="1498650"/>
            <a:ext cx="1400983" cy="53816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WWAN</a:t>
            </a:r>
          </a:p>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Service</a:t>
            </a:r>
          </a:p>
        </p:txBody>
      </p:sp>
      <p:cxnSp>
        <p:nvCxnSpPr>
          <p:cNvPr id="39" name="Straight Connector 38"/>
          <p:cNvCxnSpPr/>
          <p:nvPr/>
        </p:nvCxnSpPr>
        <p:spPr>
          <a:xfrm rot="5400000">
            <a:off x="2219623" y="3044514"/>
            <a:ext cx="1964675" cy="64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 idx="2"/>
          </p:cNvCxnSpPr>
          <p:nvPr/>
        </p:nvCxnSpPr>
        <p:spPr>
          <a:xfrm rot="5400000">
            <a:off x="4875763" y="3021312"/>
            <a:ext cx="1969326" cy="3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223408" y="2657462"/>
            <a:ext cx="2627460" cy="526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759854" y="2324290"/>
            <a:ext cx="2036135" cy="276999"/>
          </a:xfrm>
          <a:prstGeom prst="rect">
            <a:avLst/>
          </a:prstGeom>
          <a:noFill/>
        </p:spPr>
        <p:txBody>
          <a:bodyPr wrap="none" rtlCol="0">
            <a:spAutoFit/>
          </a:bodyPr>
          <a:lstStyle/>
          <a:p>
            <a:r>
              <a:rPr lang="en-US" sz="1200" dirty="0" smtClean="0"/>
              <a:t>GetSubscriberInformation()</a:t>
            </a:r>
            <a:endParaRPr lang="en-US" sz="1200" dirty="0"/>
          </a:p>
        </p:txBody>
      </p:sp>
      <p:cxnSp>
        <p:nvCxnSpPr>
          <p:cNvPr id="73" name="Straight Arrow Connector 72"/>
          <p:cNvCxnSpPr/>
          <p:nvPr/>
        </p:nvCxnSpPr>
        <p:spPr>
          <a:xfrm>
            <a:off x="3214264" y="3713594"/>
            <a:ext cx="2636604" cy="1071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804886" y="3392622"/>
            <a:ext cx="1955985" cy="276999"/>
          </a:xfrm>
          <a:prstGeom prst="rect">
            <a:avLst/>
          </a:prstGeom>
          <a:noFill/>
        </p:spPr>
        <p:txBody>
          <a:bodyPr wrap="none" rtlCol="0">
            <a:spAutoFit/>
          </a:bodyPr>
          <a:lstStyle/>
          <a:p>
            <a:r>
              <a:rPr lang="en-US" sz="1200" dirty="0" smtClean="0"/>
              <a:t>CreateConnectionProfile()</a:t>
            </a:r>
            <a:endParaRPr lang="en-US" sz="1200" dirty="0"/>
          </a:p>
        </p:txBody>
      </p:sp>
      <p:sp>
        <p:nvSpPr>
          <p:cNvPr id="31" name="TextBox 30"/>
          <p:cNvSpPr txBox="1"/>
          <p:nvPr/>
        </p:nvSpPr>
        <p:spPr>
          <a:xfrm>
            <a:off x="1702638" y="2753591"/>
            <a:ext cx="1575414" cy="646331"/>
          </a:xfrm>
          <a:prstGeom prst="rect">
            <a:avLst/>
          </a:prstGeom>
          <a:noFill/>
        </p:spPr>
        <p:txBody>
          <a:bodyPr wrap="square" rtlCol="0">
            <a:spAutoFit/>
          </a:bodyPr>
          <a:lstStyle/>
          <a:p>
            <a:r>
              <a:rPr lang="en-US" sz="1200" dirty="0" smtClean="0"/>
              <a:t>Lookup APN DB </a:t>
            </a:r>
          </a:p>
          <a:p>
            <a:r>
              <a:rPr lang="en-US" sz="1200" dirty="0" smtClean="0"/>
              <a:t>[Key : Home Provider ID]</a:t>
            </a:r>
          </a:p>
        </p:txBody>
      </p:sp>
      <p:sp>
        <p:nvSpPr>
          <p:cNvPr id="7" name="Rectangle 233"/>
          <p:cNvSpPr>
            <a:spLocks noChangeArrowheads="1"/>
          </p:cNvSpPr>
          <p:nvPr/>
        </p:nvSpPr>
        <p:spPr bwMode="blackWhite">
          <a:xfrm>
            <a:off x="2261413" y="1476617"/>
            <a:ext cx="1733103"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APN Module</a:t>
            </a:r>
          </a:p>
        </p:txBody>
      </p:sp>
      <p:sp>
        <p:nvSpPr>
          <p:cNvPr id="34" name="Flowchart: Magnetic Disk 33"/>
          <p:cNvSpPr/>
          <p:nvPr/>
        </p:nvSpPr>
        <p:spPr>
          <a:xfrm>
            <a:off x="2359736" y="1487605"/>
            <a:ext cx="543054" cy="504967"/>
          </a:xfrm>
          <a:prstGeom prst="flowChartMagneticDisk">
            <a:avLst/>
          </a:prstGeom>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APN</a:t>
            </a:r>
          </a:p>
          <a:p>
            <a:pPr algn="ctr" defTabSz="914063"/>
            <a:r>
              <a:rPr lang="en-US" sz="1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DB</a:t>
            </a:r>
          </a:p>
        </p:txBody>
      </p:sp>
      <p:sp>
        <p:nvSpPr>
          <p:cNvPr id="32" name="TextBox 31"/>
          <p:cNvSpPr txBox="1"/>
          <p:nvPr/>
        </p:nvSpPr>
        <p:spPr>
          <a:xfrm>
            <a:off x="461403" y="4543012"/>
            <a:ext cx="7757179" cy="683264"/>
          </a:xfrm>
          <a:prstGeom prst="rect">
            <a:avLst/>
          </a:prstGeom>
          <a:noFill/>
        </p:spPr>
        <p:txBody>
          <a:bodyPr wrap="square" rtlCol="0">
            <a:spAutoFit/>
          </a:bodyPr>
          <a:lstStyle/>
          <a:p>
            <a:pPr marL="457218" indent="-396875">
              <a:lnSpc>
                <a:spcPct val="80000"/>
              </a:lnSpc>
              <a:spcBef>
                <a:spcPts val="1083"/>
              </a:spcBef>
              <a:buBlip>
                <a:blip r:embed="rId3"/>
              </a:buBlip>
            </a:pPr>
            <a:r>
              <a:rPr lang="en-US" sz="2400" dirty="0" smtClean="0"/>
              <a:t>APN module uses mobile broadband API to create the profile.</a:t>
            </a:r>
          </a:p>
        </p:txBody>
      </p:sp>
      <p:sp>
        <p:nvSpPr>
          <p:cNvPr id="20" name="Arc 19"/>
          <p:cNvSpPr/>
          <p:nvPr/>
        </p:nvSpPr>
        <p:spPr>
          <a:xfrm flipH="1">
            <a:off x="2802194" y="2956010"/>
            <a:ext cx="388526" cy="436119"/>
          </a:xfrm>
          <a:prstGeom prst="arc">
            <a:avLst>
              <a:gd name="adj1" fmla="val 12956531"/>
              <a:gd name="adj2" fmla="val 8345134"/>
            </a:avLst>
          </a:prstGeom>
          <a:ln w="1905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title"/>
          </p:nvPr>
        </p:nvSpPr>
        <p:spPr/>
        <p:txBody>
          <a:bodyPr>
            <a:noAutofit/>
          </a:bodyPr>
          <a:lstStyle/>
          <a:p>
            <a:pPr lvl="1" algn="l" defTabSz="914363" rtl="0" fontAlgn="base">
              <a:lnSpc>
                <a:spcPct val="90000"/>
              </a:lnSpc>
              <a:spcBef>
                <a:spcPct val="0"/>
              </a:spcBef>
              <a:spcAft>
                <a:spcPct val="0"/>
              </a:spcAft>
            </a:pPr>
            <a:r>
              <a:rPr lang="en-US" sz="4800" kern="1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rPr>
              <a:t>Manual Entry</a:t>
            </a:r>
            <a:endPara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endParaRPr>
          </a:p>
        </p:txBody>
      </p:sp>
      <p:sp>
        <p:nvSpPr>
          <p:cNvPr id="74" name="Rectangle 233"/>
          <p:cNvSpPr>
            <a:spLocks noChangeArrowheads="1"/>
          </p:cNvSpPr>
          <p:nvPr/>
        </p:nvSpPr>
        <p:spPr bwMode="blackWhite">
          <a:xfrm>
            <a:off x="5379450" y="1547813"/>
            <a:ext cx="1242152" cy="5857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WWAN </a:t>
            </a:r>
          </a:p>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Service</a:t>
            </a:r>
          </a:p>
        </p:txBody>
      </p:sp>
      <p:cxnSp>
        <p:nvCxnSpPr>
          <p:cNvPr id="75" name="Straight Connector 74"/>
          <p:cNvCxnSpPr/>
          <p:nvPr/>
        </p:nvCxnSpPr>
        <p:spPr>
          <a:xfrm rot="5400000">
            <a:off x="5080619" y="3112725"/>
            <a:ext cx="1964675" cy="64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3065908" y="3076459"/>
            <a:ext cx="1898573" cy="128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037990" y="3789275"/>
            <a:ext cx="1999016" cy="597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580223" y="3484340"/>
            <a:ext cx="798617" cy="276999"/>
          </a:xfrm>
          <a:prstGeom prst="rect">
            <a:avLst/>
          </a:prstGeom>
          <a:noFill/>
        </p:spPr>
        <p:txBody>
          <a:bodyPr wrap="none" rtlCol="0">
            <a:spAutoFit/>
          </a:bodyPr>
          <a:lstStyle/>
          <a:p>
            <a:r>
              <a:rPr lang="en-US" sz="1200" dirty="0" smtClean="0"/>
              <a:t>Connect </a:t>
            </a:r>
            <a:endParaRPr lang="en-US" sz="1200" dirty="0"/>
          </a:p>
        </p:txBody>
      </p:sp>
      <p:cxnSp>
        <p:nvCxnSpPr>
          <p:cNvPr id="87" name="Straight Connector 86"/>
          <p:cNvCxnSpPr/>
          <p:nvPr/>
        </p:nvCxnSpPr>
        <p:spPr>
          <a:xfrm rot="5400000">
            <a:off x="1149707" y="3093663"/>
            <a:ext cx="1806305" cy="23835"/>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8" name="Picture 3" descr="E:\Program Files\Microsoft Office\MEDIA\CAGCAT10\j0292020.wmf"/>
          <p:cNvPicPr>
            <a:picLocks noChangeAspect="1" noChangeArrowheads="1"/>
          </p:cNvPicPr>
          <p:nvPr/>
        </p:nvPicPr>
        <p:blipFill>
          <a:blip r:embed="rId3"/>
          <a:srcRect/>
          <a:stretch>
            <a:fillRect/>
          </a:stretch>
        </p:blipFill>
        <p:spPr bwMode="auto">
          <a:xfrm>
            <a:off x="1717852" y="1571097"/>
            <a:ext cx="773947" cy="734568"/>
          </a:xfrm>
          <a:prstGeom prst="rect">
            <a:avLst/>
          </a:prstGeom>
          <a:noFill/>
        </p:spPr>
      </p:pic>
      <p:cxnSp>
        <p:nvCxnSpPr>
          <p:cNvPr id="89" name="Straight Arrow Connector 88"/>
          <p:cNvCxnSpPr/>
          <p:nvPr/>
        </p:nvCxnSpPr>
        <p:spPr>
          <a:xfrm>
            <a:off x="2084832" y="2362810"/>
            <a:ext cx="1923936" cy="256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2218068" y="2365376"/>
            <a:ext cx="1386918" cy="276999"/>
          </a:xfrm>
          <a:prstGeom prst="rect">
            <a:avLst/>
          </a:prstGeom>
          <a:noFill/>
        </p:spPr>
        <p:txBody>
          <a:bodyPr wrap="none" rtlCol="0">
            <a:spAutoFit/>
          </a:bodyPr>
          <a:lstStyle/>
          <a:p>
            <a:r>
              <a:rPr lang="en-US" sz="1200" dirty="0" smtClean="0"/>
              <a:t>Clicks on connect</a:t>
            </a:r>
            <a:endParaRPr lang="en-US" sz="1200" dirty="0"/>
          </a:p>
        </p:txBody>
      </p:sp>
      <p:sp>
        <p:nvSpPr>
          <p:cNvPr id="91" name="Rectangle 233"/>
          <p:cNvSpPr>
            <a:spLocks noChangeArrowheads="1"/>
          </p:cNvSpPr>
          <p:nvPr/>
        </p:nvSpPr>
        <p:spPr bwMode="blackWhite">
          <a:xfrm>
            <a:off x="3497402" y="1547812"/>
            <a:ext cx="1143000" cy="5857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VAN UI</a:t>
            </a:r>
          </a:p>
        </p:txBody>
      </p:sp>
      <p:sp>
        <p:nvSpPr>
          <p:cNvPr id="93" name="TextBox 92"/>
          <p:cNvSpPr txBox="1"/>
          <p:nvPr/>
        </p:nvSpPr>
        <p:spPr>
          <a:xfrm>
            <a:off x="4020944" y="2537047"/>
            <a:ext cx="1571264" cy="430887"/>
          </a:xfrm>
          <a:prstGeom prst="rect">
            <a:avLst/>
          </a:prstGeom>
          <a:noFill/>
        </p:spPr>
        <p:txBody>
          <a:bodyPr wrap="none" rtlCol="0">
            <a:spAutoFit/>
          </a:bodyPr>
          <a:lstStyle/>
          <a:p>
            <a:r>
              <a:rPr lang="en-US" sz="1050" dirty="0" smtClean="0"/>
              <a:t>UI to get APN, </a:t>
            </a:r>
          </a:p>
          <a:p>
            <a:r>
              <a:rPr lang="en-US" sz="1050" dirty="0" smtClean="0"/>
              <a:t>User name, Password</a:t>
            </a:r>
            <a:endParaRPr lang="en-US" sz="1050" dirty="0"/>
          </a:p>
        </p:txBody>
      </p:sp>
      <p:sp>
        <p:nvSpPr>
          <p:cNvPr id="95" name="TextBox 94"/>
          <p:cNvSpPr txBox="1"/>
          <p:nvPr/>
        </p:nvSpPr>
        <p:spPr>
          <a:xfrm>
            <a:off x="674277" y="4571947"/>
            <a:ext cx="7757179" cy="960263"/>
          </a:xfrm>
          <a:prstGeom prst="rect">
            <a:avLst/>
          </a:prstGeom>
          <a:noFill/>
        </p:spPr>
        <p:txBody>
          <a:bodyPr wrap="square" rtlCol="0">
            <a:spAutoFit/>
          </a:bodyPr>
          <a:lstStyle/>
          <a:p>
            <a:pPr marL="457218" indent="-396875">
              <a:lnSpc>
                <a:spcPct val="80000"/>
              </a:lnSpc>
              <a:spcBef>
                <a:spcPts val="1083"/>
              </a:spcBef>
              <a:buBlip>
                <a:blip r:embed="rId4"/>
              </a:buBlip>
            </a:pPr>
            <a:r>
              <a:rPr lang="en-US" sz="2400" dirty="0" smtClean="0"/>
              <a:t>This fallback option is used only if APN is not available from either device or activation module.</a:t>
            </a:r>
          </a:p>
          <a:p>
            <a:pPr marL="342900" indent="-342900">
              <a:buFont typeface="+mj-lt"/>
              <a:buAutoNum type="arabicPeriod"/>
            </a:pPr>
            <a:endParaRPr lang="en-US" dirty="0" smtClean="0"/>
          </a:p>
        </p:txBody>
      </p:sp>
      <p:cxnSp>
        <p:nvCxnSpPr>
          <p:cNvPr id="19" name="Straight Arrow Connector 18"/>
          <p:cNvCxnSpPr/>
          <p:nvPr/>
        </p:nvCxnSpPr>
        <p:spPr>
          <a:xfrm>
            <a:off x="2064774" y="3549445"/>
            <a:ext cx="1939078" cy="2038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flipH="1">
            <a:off x="3647767" y="2595717"/>
            <a:ext cx="388528" cy="373626"/>
          </a:xfrm>
          <a:prstGeom prst="arc">
            <a:avLst>
              <a:gd name="adj1" fmla="val 12956531"/>
              <a:gd name="adj2" fmla="val 8345134"/>
            </a:avLst>
          </a:prstGeom>
          <a:ln w="1905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2069246" y="3259717"/>
            <a:ext cx="1863011" cy="253916"/>
          </a:xfrm>
          <a:prstGeom prst="rect">
            <a:avLst/>
          </a:prstGeom>
          <a:noFill/>
        </p:spPr>
        <p:txBody>
          <a:bodyPr wrap="none" rtlCol="0">
            <a:spAutoFit/>
          </a:bodyPr>
          <a:lstStyle/>
          <a:p>
            <a:r>
              <a:rPr lang="en-US" sz="1050" dirty="0" smtClean="0"/>
              <a:t>APN, User name, Password</a:t>
            </a:r>
            <a:endParaRPr lang="en-US" sz="105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30188"/>
            <a:ext cx="8382000" cy="664797"/>
          </a:xfrm>
        </p:spPr>
        <p:txBody>
          <a:bodyPr/>
          <a:lstStyle/>
          <a:p>
            <a:r>
              <a:rPr dirty="0" smtClean="0"/>
              <a:t>Call to Action</a:t>
            </a:r>
            <a:endParaRPr lang="en-US" dirty="0"/>
          </a:p>
        </p:txBody>
      </p:sp>
      <p:sp>
        <p:nvSpPr>
          <p:cNvPr id="7" name="Text Placeholder 2"/>
          <p:cNvSpPr txBox="1">
            <a:spLocks/>
          </p:cNvSpPr>
          <p:nvPr/>
        </p:nvSpPr>
        <p:spPr>
          <a:xfrm>
            <a:off x="381000" y="1411551"/>
            <a:ext cx="8382000" cy="4053827"/>
          </a:xfrm>
          <a:prstGeom prst="rect">
            <a:avLst/>
          </a:prstGeom>
        </p:spPr>
        <p:txBody>
          <a:bodyPr vert="horz" lIns="91440" tIns="45720" rIns="91440" bIns="45720" rtlCol="0" anchor="ctr"/>
          <a:lstStyle/>
          <a:p>
            <a:pPr marL="457218" indent="-396875">
              <a:spcBef>
                <a:spcPts val="1083"/>
              </a:spcBef>
              <a:buBlip>
                <a:blip r:embed="rId3"/>
              </a:buBlip>
              <a:defRPr/>
            </a:pPr>
            <a:r>
              <a:rPr lang="en-US" sz="3000" dirty="0" smtClean="0"/>
              <a:t>Use mobile broadband API to develop lightweight utilities for activation and APN DB integration.</a:t>
            </a:r>
          </a:p>
          <a:p>
            <a:pPr marL="457218" indent="-396875">
              <a:spcBef>
                <a:spcPts val="1083"/>
              </a:spcBef>
              <a:buBlip>
                <a:blip r:embed="rId3"/>
              </a:buBlip>
              <a:defRPr/>
            </a:pPr>
            <a:r>
              <a:rPr lang="en-US" sz="3000" dirty="0" smtClean="0"/>
              <a:t>Migrate your existing connection manager to use the mobile broadband API.</a:t>
            </a:r>
          </a:p>
          <a:p>
            <a:pPr marL="457218" indent="-396875">
              <a:spcBef>
                <a:spcPts val="1083"/>
              </a:spcBef>
              <a:buBlip>
                <a:blip r:embed="rId3"/>
              </a:buBlip>
              <a:defRPr/>
            </a:pPr>
            <a:r>
              <a:rPr lang="en-US" sz="3000" dirty="0" smtClean="0"/>
              <a:t>Partner with the IHV and MNO to define custom data to be sent to the device by using the vendor-specific mobile broadband API.</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Resources</a:t>
            </a:r>
            <a:endParaRPr lang="en-US" dirty="0"/>
          </a:p>
        </p:txBody>
      </p:sp>
      <p:sp>
        <p:nvSpPr>
          <p:cNvPr id="242691" name="Rectangle 3"/>
          <p:cNvSpPr>
            <a:spLocks noGrp="1" noChangeArrowheads="1"/>
          </p:cNvSpPr>
          <p:nvPr>
            <p:ph idx="1"/>
          </p:nvPr>
        </p:nvSpPr>
        <p:spPr>
          <a:xfrm>
            <a:off x="382588" y="1371600"/>
            <a:ext cx="8380412" cy="4370294"/>
          </a:xfrm>
        </p:spPr>
        <p:txBody>
          <a:bodyPr>
            <a:normAutofit/>
          </a:bodyPr>
          <a:lstStyle/>
          <a:p>
            <a:pPr>
              <a:lnSpc>
                <a:spcPct val="100000"/>
              </a:lnSpc>
              <a:spcBef>
                <a:spcPts val="1167"/>
              </a:spcBef>
              <a:buBlip>
                <a:blip r:embed="rId3"/>
              </a:buBlip>
            </a:pPr>
            <a:r>
              <a:rPr lang="en-US" sz="4200" dirty="0" smtClean="0"/>
              <a:t>Mobile Broadband Portal</a:t>
            </a:r>
          </a:p>
          <a:p>
            <a:pPr lvl="1">
              <a:lnSpc>
                <a:spcPct val="100000"/>
              </a:lnSpc>
              <a:spcBef>
                <a:spcPts val="1167"/>
              </a:spcBef>
              <a:buNone/>
            </a:pPr>
            <a:r>
              <a:rPr lang="en-US" dirty="0" smtClean="0">
                <a:hlinkClick r:id="rId4"/>
              </a:rPr>
              <a:t>http://www.microsoft.com/mobilebroadband</a:t>
            </a:r>
            <a:r>
              <a:rPr lang="en-US" dirty="0" smtClean="0"/>
              <a:t> </a:t>
            </a:r>
          </a:p>
          <a:p>
            <a:pPr>
              <a:lnSpc>
                <a:spcPct val="100000"/>
              </a:lnSpc>
              <a:spcBef>
                <a:spcPts val="1167"/>
              </a:spcBef>
              <a:buBlip>
                <a:blip r:embed="rId3"/>
              </a:buBlip>
            </a:pPr>
            <a:endParaRPr lang="en-US" sz="4200" dirty="0" smtClean="0"/>
          </a:p>
          <a:p>
            <a:pPr>
              <a:lnSpc>
                <a:spcPct val="100000"/>
              </a:lnSpc>
              <a:spcBef>
                <a:spcPts val="1167"/>
              </a:spcBef>
              <a:buBlip>
                <a:blip r:embed="rId3"/>
              </a:buBlip>
            </a:pPr>
            <a:r>
              <a:rPr lang="en-US" sz="4200" dirty="0" smtClean="0"/>
              <a:t>Questions? </a:t>
            </a:r>
          </a:p>
          <a:p>
            <a:pPr lvl="1">
              <a:lnSpc>
                <a:spcPct val="100000"/>
              </a:lnSpc>
              <a:spcBef>
                <a:spcPts val="1167"/>
              </a:spcBef>
              <a:buNone/>
            </a:pPr>
            <a:r>
              <a:rPr lang="en-US" dirty="0" smtClean="0">
                <a:hlinkClick r:id="rId5"/>
              </a:rPr>
              <a:t>win7mb@microsoft.com</a:t>
            </a:r>
            <a:r>
              <a:rPr lang="en-US" dirty="0" smtClean="0"/>
              <a:t> </a:t>
            </a:r>
          </a:p>
          <a:p>
            <a:pPr lvl="1">
              <a:lnSpc>
                <a:spcPct val="100000"/>
              </a:lnSpc>
              <a:spcBef>
                <a:spcPts val="1167"/>
              </a:spcBef>
              <a:buNone/>
            </a:pPr>
            <a:endParaRPr lang="en-US" dirty="0" smtClean="0"/>
          </a:p>
          <a:p>
            <a:pPr lvl="1">
              <a:lnSpc>
                <a:spcPct val="100000"/>
              </a:lnSpc>
              <a:spcBef>
                <a:spcPts val="1167"/>
              </a:spcBef>
              <a:buNone/>
            </a:pPr>
            <a:endParaRPr lang="en-US" sz="3100" dirty="0" smtClean="0"/>
          </a:p>
          <a:p>
            <a:pPr>
              <a:buNone/>
            </a:pPr>
            <a:endParaRPr lang="en-US" sz="2900" dirty="0" smtClean="0"/>
          </a:p>
          <a:p>
            <a:pPr>
              <a:buNone/>
            </a:pPr>
            <a:endParaRPr lang="en-US" sz="48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icrosoft logo and tagline"/>
          <p:cNvPicPr>
            <a:picLocks noChangeAspect="1" noChangeArrowheads="1"/>
          </p:cNvPicPr>
          <p:nvPr/>
        </p:nvPicPr>
        <p:blipFill>
          <a:blip r:embed="rId3"/>
          <a:srcRect/>
          <a:stretch>
            <a:fillRect/>
          </a:stretch>
        </p:blipFill>
        <p:spPr bwMode="black">
          <a:xfrm>
            <a:off x="1602052" y="2362200"/>
            <a:ext cx="5939896" cy="1283229"/>
          </a:xfrm>
          <a:prstGeom prst="rect">
            <a:avLst/>
          </a:prstGeom>
          <a:noFill/>
        </p:spPr>
      </p:pic>
      <p:sp>
        <p:nvSpPr>
          <p:cNvPr id="9" name="Text Box 3"/>
          <p:cNvSpPr txBox="1">
            <a:spLocks noChangeArrowheads="1"/>
          </p:cNvSpPr>
          <p:nvPr/>
        </p:nvSpPr>
        <p:spPr bwMode="blackWhite">
          <a:xfrm>
            <a:off x="190005" y="5367657"/>
            <a:ext cx="8752114" cy="861760"/>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defTabSz="914099" eaLnBrk="0" hangingPunct="0"/>
            <a:r>
              <a:rPr lang="en-US" sz="1000" dirty="0">
                <a:solidFill>
                  <a:schemeClr val="tx1"/>
                </a:solidFill>
                <a:latin typeface="Trebuchet MS" pitchFamily="34" charset="0"/>
                <a:cs typeface="Arial" charset="0"/>
              </a:rPr>
              <a:t>© </a:t>
            </a:r>
            <a:r>
              <a:rPr lang="en-US" sz="1000" dirty="0" smtClean="0">
                <a:solidFill>
                  <a:schemeClr val="tx1"/>
                </a:solidFill>
                <a:latin typeface="Trebuchet MS" pitchFamily="34" charset="0"/>
                <a:cs typeface="Arial" charset="0"/>
              </a:rPr>
              <a:t>2009 Microsoft </a:t>
            </a:r>
            <a:r>
              <a:rPr lang="en-US" sz="1000" dirty="0">
                <a:solidFill>
                  <a:schemeClr val="tx1"/>
                </a:solidFill>
                <a:latin typeface="Trebuchet MS" pitchFamily="34" charset="0"/>
                <a:cs typeface="Arial" charset="0"/>
              </a:rPr>
              <a:t>Corporation. All rights reserved. Microsoft, Windows, Windows </a:t>
            </a:r>
            <a:r>
              <a:rPr lang="en-US" sz="1000" dirty="0" smtClean="0">
                <a:solidFill>
                  <a:schemeClr val="tx1"/>
                </a:solidFill>
                <a:latin typeface="Trebuchet MS" pitchFamily="34" charset="0"/>
                <a:cs typeface="Arial" charset="0"/>
              </a:rPr>
              <a:t>Vista, </a:t>
            </a:r>
            <a:r>
              <a:rPr lang="en-US" sz="1000" dirty="0">
                <a:solidFill>
                  <a:schemeClr val="tx1"/>
                </a:solidFill>
                <a:latin typeface="Trebuchet MS" pitchFamily="34" charset="0"/>
                <a:cs typeface="Arial" charset="0"/>
              </a:rPr>
              <a:t>and other product names are or may be registered trademarks and/or trademarks in the U.S. and/or other countries</a:t>
            </a:r>
            <a:r>
              <a:rPr lang="en-US" sz="1000" dirty="0" smtClean="0">
                <a:solidFill>
                  <a:schemeClr val="tx1"/>
                </a:solidFill>
                <a:latin typeface="Trebuchet MS" pitchFamily="34" charset="0"/>
                <a:cs typeface="Arial" charset="0"/>
              </a:rPr>
              <a:t>. The </a:t>
            </a:r>
            <a:r>
              <a:rPr lang="en-US" sz="1000" dirty="0">
                <a:solidFill>
                  <a:schemeClr val="tx1"/>
                </a:solidFill>
                <a:latin typeface="Trebuchet MS" pitchFamily="34" charset="0"/>
                <a:cs typeface="Arial" charset="0"/>
              </a:rPr>
              <a:t>information herein is for informational purposes only and represents the current view </a:t>
            </a:r>
            <a:r>
              <a:rPr lang="en-US" sz="1000" dirty="0" smtClean="0">
                <a:solidFill>
                  <a:schemeClr val="tx1"/>
                </a:solidFill>
                <a:latin typeface="Trebuchet MS" pitchFamily="34" charset="0"/>
                <a:cs typeface="Arial" charset="0"/>
              </a:rPr>
              <a:t>of Microsoft </a:t>
            </a:r>
            <a:r>
              <a:rPr lang="en-US" sz="1000" dirty="0">
                <a:solidFill>
                  <a:schemeClr val="tx1"/>
                </a:solidFill>
                <a:latin typeface="Trebuchet MS" pitchFamily="34" charset="0"/>
                <a:cs typeface="Arial" charset="0"/>
              </a:rPr>
              <a:t>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1000" dirty="0" smtClean="0">
                <a:solidFill>
                  <a:schemeClr val="tx1"/>
                </a:solidFill>
                <a:latin typeface="Trebuchet MS" pitchFamily="34" charset="0"/>
                <a:cs typeface="Arial" charset="0"/>
              </a:rPr>
              <a:t>MICROSOFT </a:t>
            </a:r>
            <a:r>
              <a:rPr lang="en-US" sz="1000" dirty="0">
                <a:solidFill>
                  <a:schemeClr val="tx1"/>
                </a:solidFill>
                <a:latin typeface="Trebuchet MS"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381000" y="230188"/>
            <a:ext cx="8382000" cy="664797"/>
          </a:xfrm>
        </p:spPr>
        <p:txBody>
          <a:bodyPr/>
          <a:lstStyle/>
          <a:p>
            <a:r>
              <a:rPr dirty="0" smtClean="0"/>
              <a:t>Contents</a:t>
            </a:r>
            <a:endParaRPr lang="en-US" dirty="0"/>
          </a:p>
        </p:txBody>
      </p:sp>
      <p:sp>
        <p:nvSpPr>
          <p:cNvPr id="19" name="Rectangle 5"/>
          <p:cNvSpPr txBox="1">
            <a:spLocks noChangeArrowheads="1"/>
          </p:cNvSpPr>
          <p:nvPr/>
        </p:nvSpPr>
        <p:spPr>
          <a:xfrm>
            <a:off x="222069" y="1145177"/>
            <a:ext cx="8921931" cy="5468983"/>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Introduction</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Service Activation</a:t>
            </a:r>
          </a:p>
          <a:p>
            <a:pPr marL="914400" lvl="1" indent="-396875">
              <a:lnSpc>
                <a:spcPct val="90000"/>
              </a:lnSpc>
              <a:spcBef>
                <a:spcPct val="20000"/>
              </a:spcBef>
              <a:buBlip>
                <a:blip r:embed="rId3"/>
              </a:buBlip>
              <a:defRPr/>
            </a:pPr>
            <a:r>
              <a:rPr lang="en-US" sz="2400" dirty="0" smtClean="0"/>
              <a:t>Device-Based Integration</a:t>
            </a:r>
          </a:p>
          <a:p>
            <a:pPr marL="914400" lvl="1" indent="-396875">
              <a:lnSpc>
                <a:spcPct val="90000"/>
              </a:lnSpc>
              <a:spcBef>
                <a:spcPct val="20000"/>
              </a:spcBef>
              <a:buBlip>
                <a:blip r:embed="rId3"/>
              </a:buBlip>
              <a:defRPr/>
            </a:pPr>
            <a:r>
              <a:rPr lang="en-US" sz="2400" dirty="0" smtClean="0"/>
              <a:t>Portal-Based Integration</a:t>
            </a:r>
          </a:p>
          <a:p>
            <a:pPr marL="914400" lvl="1" indent="-396875">
              <a:lnSpc>
                <a:spcPct val="90000"/>
              </a:lnSpc>
              <a:spcBef>
                <a:spcPct val="20000"/>
              </a:spcBef>
              <a:buBlip>
                <a:blip r:embed="rId3"/>
              </a:buBlip>
              <a:defRPr/>
            </a:pPr>
            <a:r>
              <a:rPr lang="en-US" sz="2400" dirty="0" smtClean="0"/>
              <a:t>Manual Service Activation</a:t>
            </a:r>
          </a:p>
          <a:p>
            <a:pPr marL="396875" lvl="0" indent="-396875">
              <a:lnSpc>
                <a:spcPct val="90000"/>
              </a:lnSpc>
              <a:spcBef>
                <a:spcPct val="20000"/>
              </a:spcBef>
              <a:buBlip>
                <a:blip r:embed="rId3"/>
              </a:buBlip>
            </a:pPr>
            <a:r>
              <a:rPr lang="en-US" sz="2800" dirty="0" smtClean="0"/>
              <a:t>Access Point Name (APN) Database (DB) Integration</a:t>
            </a:r>
          </a:p>
          <a:p>
            <a:pPr marL="914400" marR="0" lvl="1" indent="-396875" fontAlgn="auto">
              <a:lnSpc>
                <a:spcPct val="80000"/>
              </a:lnSpc>
              <a:spcBef>
                <a:spcPts val="1083"/>
              </a:spcBef>
              <a:spcAft>
                <a:spcPts val="0"/>
              </a:spcAft>
              <a:buClrTx/>
              <a:buSzTx/>
              <a:buBlip>
                <a:blip r:embed="rId4"/>
              </a:buBlip>
              <a:tabLst/>
              <a:defRPr/>
            </a:pPr>
            <a:r>
              <a:rPr lang="en-US" sz="2400" dirty="0" smtClean="0"/>
              <a:t>APN DB from IHV</a:t>
            </a:r>
          </a:p>
          <a:p>
            <a:pPr marL="914400" marR="0" lvl="1" indent="-396875" fontAlgn="auto">
              <a:lnSpc>
                <a:spcPct val="80000"/>
              </a:lnSpc>
              <a:spcBef>
                <a:spcPts val="1083"/>
              </a:spcBef>
              <a:spcAft>
                <a:spcPts val="0"/>
              </a:spcAft>
              <a:buClrTx/>
              <a:buSzTx/>
              <a:buBlip>
                <a:blip r:embed="rId4"/>
              </a:buBlip>
              <a:tabLst/>
              <a:defRPr/>
            </a:pPr>
            <a:r>
              <a:rPr lang="en-US" sz="2400" dirty="0" smtClean="0"/>
              <a:t>APN DB from OEM</a:t>
            </a:r>
          </a:p>
          <a:p>
            <a:pPr marL="914400" marR="0" lvl="1" indent="-396875" fontAlgn="auto">
              <a:lnSpc>
                <a:spcPct val="80000"/>
              </a:lnSpc>
              <a:spcBef>
                <a:spcPts val="1083"/>
              </a:spcBef>
              <a:spcAft>
                <a:spcPts val="0"/>
              </a:spcAft>
              <a:buClrTx/>
              <a:buSzTx/>
              <a:buBlip>
                <a:blip r:embed="rId4"/>
              </a:buBlip>
              <a:tabLst/>
              <a:defRPr/>
            </a:pPr>
            <a:r>
              <a:rPr lang="en-US" sz="2400" dirty="0" smtClean="0"/>
              <a:t>Manual Entry</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800" dirty="0" smtClean="0"/>
              <a:t>Call to Action</a:t>
            </a:r>
          </a:p>
          <a:p>
            <a:pPr marL="396875" indent="-396875">
              <a:lnSpc>
                <a:spcPct val="90000"/>
              </a:lnSpc>
              <a:spcBef>
                <a:spcPct val="20000"/>
              </a:spcBef>
              <a:buBlip>
                <a:blip r:embed="rId3"/>
              </a:buBlip>
              <a:defRPr/>
            </a:pPr>
            <a:r>
              <a:rPr lang="en-US" sz="2800" dirty="0" smtClean="0"/>
              <a:t>Resources</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Introduction</a:t>
            </a:r>
            <a:endParaRPr lang="en-US" dirty="0"/>
          </a:p>
        </p:txBody>
      </p:sp>
      <p:sp>
        <p:nvSpPr>
          <p:cNvPr id="5" name="Rectangle 5"/>
          <p:cNvSpPr txBox="1">
            <a:spLocks noChangeArrowheads="1"/>
          </p:cNvSpPr>
          <p:nvPr/>
        </p:nvSpPr>
        <p:spPr>
          <a:xfrm>
            <a:off x="222069" y="970365"/>
            <a:ext cx="8921931" cy="5672482"/>
          </a:xfrm>
          <a:prstGeom prst="rect">
            <a:avLst/>
          </a:prstGeom>
        </p:spPr>
        <p:txBody>
          <a:bodyPr/>
          <a:lstStyle/>
          <a:p>
            <a:pPr marL="457218" indent="-396875">
              <a:spcBef>
                <a:spcPts val="1083"/>
              </a:spcBef>
              <a:buBlip>
                <a:blip r:embed="rId3"/>
              </a:buBlip>
              <a:defRPr/>
            </a:pPr>
            <a:r>
              <a:rPr lang="en-US" sz="2400" dirty="0" smtClean="0"/>
              <a:t>This presentation shows how to use the mobile broadband API to develop lightweight utilities and custom connection managers for service activation and APN-DB integration.</a:t>
            </a:r>
          </a:p>
          <a:p>
            <a:pPr marL="457218" lvl="0" indent="-396875">
              <a:spcBef>
                <a:spcPts val="1083"/>
              </a:spcBef>
              <a:buBlip>
                <a:blip r:embed="rId3"/>
              </a:buBlip>
              <a:defRPr/>
            </a:pPr>
            <a:r>
              <a:rPr lang="en-US" sz="2400" dirty="0" smtClean="0"/>
              <a:t>These lightweight utilities and custom mobile broadband connection managers are provided by:</a:t>
            </a:r>
          </a:p>
          <a:p>
            <a:pPr marL="854057" marR="0" lvl="1" indent="-396875" fontAlgn="auto">
              <a:spcBef>
                <a:spcPct val="20000"/>
              </a:spcBef>
              <a:spcAft>
                <a:spcPts val="0"/>
              </a:spcAft>
              <a:buClrTx/>
              <a:buSzTx/>
              <a:buBlip>
                <a:blip r:embed="rId4"/>
              </a:buBlip>
              <a:tabLst/>
              <a:defRPr/>
            </a:pPr>
            <a:r>
              <a:rPr lang="en-US" sz="2000" dirty="0" smtClean="0"/>
              <a:t>Independent software vendors (ISV). </a:t>
            </a:r>
          </a:p>
          <a:p>
            <a:pPr marL="854057" marR="0" lvl="1" indent="-396875" fontAlgn="auto">
              <a:spcBef>
                <a:spcPct val="20000"/>
              </a:spcBef>
              <a:spcAft>
                <a:spcPts val="0"/>
              </a:spcAft>
              <a:buClrTx/>
              <a:buSzTx/>
              <a:buBlip>
                <a:blip r:embed="rId4"/>
              </a:buBlip>
              <a:tabLst/>
              <a:defRPr/>
            </a:pPr>
            <a:r>
              <a:rPr lang="en-US" sz="2000" dirty="0" smtClean="0"/>
              <a:t>Original equipment manufacturers (OEMs), such as PC manufacturers.</a:t>
            </a:r>
          </a:p>
          <a:p>
            <a:pPr marL="854057" marR="0" lvl="1" indent="-396875" fontAlgn="auto">
              <a:spcBef>
                <a:spcPct val="20000"/>
              </a:spcBef>
              <a:spcAft>
                <a:spcPts val="0"/>
              </a:spcAft>
              <a:buClrTx/>
              <a:buSzTx/>
              <a:buBlip>
                <a:blip r:embed="rId4"/>
              </a:buBlip>
              <a:tabLst/>
              <a:defRPr/>
            </a:pPr>
            <a:r>
              <a:rPr lang="en-US" sz="2000" dirty="0" smtClean="0"/>
              <a:t>Mobile network operators (MNOs).</a:t>
            </a:r>
          </a:p>
          <a:p>
            <a:pPr marL="854057" marR="0" lvl="1" indent="-396875" fontAlgn="auto">
              <a:spcBef>
                <a:spcPct val="20000"/>
              </a:spcBef>
              <a:spcAft>
                <a:spcPts val="0"/>
              </a:spcAft>
              <a:buClrTx/>
              <a:buSzTx/>
              <a:buBlip>
                <a:blip r:embed="rId4"/>
              </a:buBlip>
              <a:tabLst/>
              <a:defRPr/>
            </a:pPr>
            <a:r>
              <a:rPr lang="en-US" sz="2000" dirty="0" smtClean="0"/>
              <a:t>Independent hardware vendors (IHVs), such as mobile broadband device manufacturers.</a:t>
            </a:r>
          </a:p>
          <a:p>
            <a:pPr marL="457218" indent="-396875">
              <a:spcBef>
                <a:spcPts val="1083"/>
              </a:spcBef>
              <a:buBlip>
                <a:blip r:embed="rId3"/>
              </a:buBlip>
              <a:defRPr/>
            </a:pPr>
            <a:r>
              <a:rPr lang="en-US" sz="2400" dirty="0" smtClean="0"/>
              <a:t>More information about developing connection managers and similar utilities by using the mobile broadband API is available on the “Resources” slide.</a:t>
            </a:r>
          </a:p>
          <a:p>
            <a:pPr marL="396875" indent="-396875">
              <a:lnSpc>
                <a:spcPct val="90000"/>
              </a:lnSpc>
              <a:spcBef>
                <a:spcPts val="1800"/>
              </a:spcBef>
              <a:defRPr/>
            </a:pPr>
            <a:endParaRPr lang="en-US" sz="2800" dirty="0" smtClean="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381000" y="230188"/>
            <a:ext cx="8382000" cy="664797"/>
          </a:xfrm>
          <a:noFill/>
          <a:ln w="9525">
            <a:noFill/>
            <a:miter lim="800000"/>
            <a:headEnd/>
            <a:tailEnd/>
          </a:ln>
        </p:spPr>
        <p:txBody>
          <a:bodyPr vert="horz" wrap="square" lIns="0" tIns="0" rIns="0" bIns="0" numCol="1" anchor="t" anchorCtr="0" compatLnSpc="1">
            <a:prstTxWarp prst="textNoShape">
              <a:avLst/>
            </a:prstTxWarp>
            <a:spAutoFit/>
          </a:bodyPr>
          <a:lstStyle/>
          <a:p>
            <a:r>
              <a:rPr sz="4800" spc="-150" dirty="0" smtClean="0">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rPr>
              <a:t>Service Activation</a:t>
            </a:r>
            <a:endParaRPr sz="4800" spc="-150" dirty="0">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ndParaRPr>
          </a:p>
        </p:txBody>
      </p:sp>
      <p:sp>
        <p:nvSpPr>
          <p:cNvPr id="7" name="Rectangle 6"/>
          <p:cNvSpPr txBox="1">
            <a:spLocks noChangeArrowheads="1"/>
          </p:cNvSpPr>
          <p:nvPr/>
        </p:nvSpPr>
        <p:spPr>
          <a:xfrm>
            <a:off x="382588" y="1208965"/>
            <a:ext cx="8380412" cy="4963235"/>
          </a:xfrm>
          <a:prstGeom prst="rect">
            <a:avLst/>
          </a:prstGeom>
        </p:spPr>
        <p:txBody>
          <a:bodyPr>
            <a:normAutofit/>
          </a:bodyPr>
          <a:lstStyle/>
          <a:p>
            <a:pPr marL="396875" marR="0" lvl="0" indent="-396875" algn="l" defTabSz="914363" rtl="0" eaLnBrk="1" fontAlgn="auto" latinLnBrk="0" hangingPunct="1">
              <a:lnSpc>
                <a:spcPct val="8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fontAlgn="auto">
              <a:lnSpc>
                <a:spcPct val="80000"/>
              </a:lnSpc>
              <a:spcBef>
                <a:spcPts val="1167"/>
              </a:spcBef>
              <a:spcAft>
                <a:spcPts val="0"/>
              </a:spcAft>
              <a:buClrTx/>
              <a:buSzTx/>
              <a:buBlip>
                <a:blip r:embed="rId3"/>
              </a:buBlip>
              <a:tabLst/>
              <a:defRPr/>
            </a:pPr>
            <a:r>
              <a:rPr lang="en-US" sz="3300" dirty="0" smtClean="0"/>
              <a:t>Three solutions for service activation:</a:t>
            </a:r>
          </a:p>
          <a:p>
            <a:pPr marL="914400" marR="0" lvl="1" indent="-396875" fontAlgn="auto">
              <a:lnSpc>
                <a:spcPct val="80000"/>
              </a:lnSpc>
              <a:spcBef>
                <a:spcPts val="1083"/>
              </a:spcBef>
              <a:spcAft>
                <a:spcPts val="0"/>
              </a:spcAft>
              <a:buClrTx/>
              <a:buSzTx/>
              <a:buBlip>
                <a:blip r:embed="rId4"/>
              </a:buBlip>
              <a:tabLst/>
              <a:defRPr/>
            </a:pPr>
            <a:r>
              <a:rPr lang="en-US" sz="3000" dirty="0" smtClean="0"/>
              <a:t>Device-based integration</a:t>
            </a:r>
          </a:p>
          <a:p>
            <a:pPr marL="914400" marR="0" lvl="1" indent="-396875" fontAlgn="auto">
              <a:lnSpc>
                <a:spcPct val="80000"/>
              </a:lnSpc>
              <a:spcBef>
                <a:spcPts val="1083"/>
              </a:spcBef>
              <a:spcAft>
                <a:spcPts val="0"/>
              </a:spcAft>
              <a:buClrTx/>
              <a:buSzTx/>
              <a:buBlip>
                <a:blip r:embed="rId4"/>
              </a:buBlip>
              <a:tabLst/>
              <a:defRPr/>
            </a:pPr>
            <a:r>
              <a:rPr lang="en-US" sz="3000" dirty="0" smtClean="0"/>
              <a:t>Portal-based integration</a:t>
            </a:r>
          </a:p>
          <a:p>
            <a:pPr marL="914400" marR="0" lvl="1" indent="-396875" fontAlgn="auto">
              <a:lnSpc>
                <a:spcPct val="80000"/>
              </a:lnSpc>
              <a:spcBef>
                <a:spcPts val="1083"/>
              </a:spcBef>
              <a:spcAft>
                <a:spcPts val="0"/>
              </a:spcAft>
              <a:buClrTx/>
              <a:buSzTx/>
              <a:buBlip>
                <a:blip r:embed="rId4"/>
              </a:buBlip>
              <a:tabLst/>
              <a:defRPr/>
            </a:pPr>
            <a:r>
              <a:rPr lang="en-US" sz="3000" dirty="0" smtClean="0"/>
              <a:t>Manual service activation</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title"/>
          </p:nvPr>
        </p:nvSpPr>
        <p:spPr>
          <a:xfrm>
            <a:off x="336932" y="241205"/>
            <a:ext cx="8382000" cy="664797"/>
          </a:xfrm>
        </p:spPr>
        <p:txBody>
          <a:bodyPr/>
          <a:lstStyle/>
          <a:p>
            <a:pPr fontAlgn="base">
              <a:spcAft>
                <a:spcPct val="0"/>
              </a:spcAft>
            </a:pPr>
            <a:r>
              <a:rPr dirty="0" smtClean="0"/>
              <a:t>Device-Based Integration</a:t>
            </a:r>
            <a:endParaRPr dirty="0"/>
          </a:p>
        </p:txBody>
      </p:sp>
      <p:sp>
        <p:nvSpPr>
          <p:cNvPr id="52" name="Content Placeholder 51"/>
          <p:cNvSpPr>
            <a:spLocks noGrp="1"/>
          </p:cNvSpPr>
          <p:nvPr>
            <p:ph sz="half" idx="2"/>
          </p:nvPr>
        </p:nvSpPr>
        <p:spPr>
          <a:xfrm>
            <a:off x="3844887" y="1285568"/>
            <a:ext cx="4841913" cy="4525963"/>
          </a:xfrm>
        </p:spPr>
        <p:txBody>
          <a:bodyPr>
            <a:normAutofit/>
          </a:bodyPr>
          <a:lstStyle/>
          <a:p>
            <a:pPr>
              <a:buFont typeface="Arial" pitchFamily="34" charset="0"/>
              <a:buChar char="•"/>
            </a:pPr>
            <a:r>
              <a:rPr lang="en-US" sz="2200" dirty="0" smtClean="0"/>
              <a:t>Activation logic is implemented by IHV device firmware or driver.</a:t>
            </a:r>
          </a:p>
          <a:p>
            <a:pPr>
              <a:buFont typeface="Arial" pitchFamily="34" charset="0"/>
              <a:buChar char="•"/>
            </a:pPr>
            <a:endParaRPr lang="en-US" sz="2200" dirty="0" smtClean="0"/>
          </a:p>
          <a:p>
            <a:pPr>
              <a:buFont typeface="Arial" pitchFamily="34" charset="0"/>
              <a:buChar char="•"/>
            </a:pPr>
            <a:r>
              <a:rPr lang="en-US" sz="2200" dirty="0" smtClean="0"/>
              <a:t>Mobile broadband stack provides framework to activate service.</a:t>
            </a:r>
          </a:p>
          <a:p>
            <a:pPr>
              <a:buFont typeface="Arial" pitchFamily="34" charset="0"/>
              <a:buChar char="•"/>
            </a:pPr>
            <a:endParaRPr lang="en-US" sz="2200" dirty="0" smtClean="0"/>
          </a:p>
          <a:p>
            <a:pPr>
              <a:buFont typeface="Arial" pitchFamily="34" charset="0"/>
              <a:buChar char="•"/>
            </a:pPr>
            <a:r>
              <a:rPr lang="en-US" sz="2200" dirty="0" smtClean="0"/>
              <a:t>Activation module calls mobile broadband API to activate service.</a:t>
            </a:r>
          </a:p>
          <a:p>
            <a:pPr>
              <a:buFont typeface="Arial" pitchFamily="34" charset="0"/>
              <a:buChar char="•"/>
            </a:pPr>
            <a:endParaRPr lang="en-US" sz="2200" dirty="0" smtClean="0"/>
          </a:p>
          <a:p>
            <a:pPr>
              <a:buFont typeface="Arial" pitchFamily="34" charset="0"/>
              <a:buChar char="•"/>
            </a:pPr>
            <a:r>
              <a:rPr lang="en-US" sz="2200" dirty="0" smtClean="0"/>
              <a:t>Data structure passed down to driver in the API are defined between MNOs and IHV.</a:t>
            </a:r>
          </a:p>
        </p:txBody>
      </p:sp>
      <p:sp>
        <p:nvSpPr>
          <p:cNvPr id="4" name="Rectangle 228"/>
          <p:cNvSpPr>
            <a:spLocks noChangeArrowheads="1"/>
          </p:cNvSpPr>
          <p:nvPr/>
        </p:nvSpPr>
        <p:spPr bwMode="grayWhite">
          <a:xfrm>
            <a:off x="936433" y="5420299"/>
            <a:ext cx="2357609" cy="881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a:p>
            <a:pPr algn="ctr" defTabSz="914063"/>
            <a:endPar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Mobile Broadband  Device</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 name="Rectangle 227"/>
          <p:cNvSpPr>
            <a:spLocks noChangeArrowheads="1"/>
          </p:cNvSpPr>
          <p:nvPr/>
        </p:nvSpPr>
        <p:spPr bwMode="auto">
          <a:xfrm>
            <a:off x="914400" y="3200400"/>
            <a:ext cx="2379643" cy="6096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WWAN Service</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7" name="Rectangle 233"/>
          <p:cNvSpPr>
            <a:spLocks noChangeArrowheads="1"/>
          </p:cNvSpPr>
          <p:nvPr/>
        </p:nvSpPr>
        <p:spPr bwMode="blackWhite">
          <a:xfrm>
            <a:off x="914399" y="1390877"/>
            <a:ext cx="2335577"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Activation Module</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13" name="Straight Arrow Connector 12"/>
          <p:cNvCxnSpPr/>
          <p:nvPr/>
        </p:nvCxnSpPr>
        <p:spPr>
          <a:xfrm rot="16200000" flipH="1">
            <a:off x="788160" y="2594022"/>
            <a:ext cx="1139180" cy="534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596139" y="4595105"/>
            <a:ext cx="1580476" cy="6178"/>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1057548" y="4630672"/>
            <a:ext cx="1572720" cy="6534"/>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H="1">
            <a:off x="1266374" y="2600282"/>
            <a:ext cx="1156091" cy="3184"/>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633638" y="2504199"/>
            <a:ext cx="990977" cy="307777"/>
          </a:xfrm>
          <a:prstGeom prst="rect">
            <a:avLst/>
          </a:prstGeom>
          <a:noFill/>
        </p:spPr>
        <p:txBody>
          <a:bodyPr wrap="none" rtlCol="0">
            <a:spAutoFit/>
          </a:bodyPr>
          <a:lstStyle/>
          <a:p>
            <a:r>
              <a:rPr lang="en-US" sz="1400" dirty="0" smtClean="0">
                <a:latin typeface="Arial" pitchFamily="34" charset="0"/>
                <a:cs typeface="Arial" pitchFamily="34" charset="0"/>
              </a:rPr>
              <a:t>Activate() </a:t>
            </a:r>
            <a:endParaRPr lang="en-US" sz="1400" dirty="0">
              <a:latin typeface="Arial" pitchFamily="34" charset="0"/>
              <a:cs typeface="Arial" pitchFamily="34" charset="0"/>
            </a:endParaRPr>
          </a:p>
        </p:txBody>
      </p:sp>
      <p:sp>
        <p:nvSpPr>
          <p:cNvPr id="29" name="TextBox 28"/>
          <p:cNvSpPr txBox="1"/>
          <p:nvPr/>
        </p:nvSpPr>
        <p:spPr>
          <a:xfrm rot="16200000">
            <a:off x="366052" y="4447371"/>
            <a:ext cx="1561014" cy="400110"/>
          </a:xfrm>
          <a:prstGeom prst="rect">
            <a:avLst/>
          </a:prstGeom>
          <a:noFill/>
        </p:spPr>
        <p:txBody>
          <a:bodyPr wrap="square" rtlCol="0">
            <a:spAutoFit/>
          </a:bodyPr>
          <a:lstStyle/>
          <a:p>
            <a:pPr marL="0" lvl="2"/>
            <a:r>
              <a:rPr lang="en-US" sz="1000" dirty="0" smtClean="0">
                <a:latin typeface="Arial" pitchFamily="34" charset="0"/>
                <a:cs typeface="Arial" pitchFamily="34" charset="0"/>
              </a:rPr>
              <a:t>OID_WWAN_SERVICE</a:t>
            </a:r>
          </a:p>
          <a:p>
            <a:pPr marL="0" lvl="2"/>
            <a:r>
              <a:rPr lang="en-US" sz="1000" dirty="0" smtClean="0">
                <a:latin typeface="Arial" pitchFamily="34" charset="0"/>
                <a:cs typeface="Arial" pitchFamily="34" charset="0"/>
              </a:rPr>
              <a:t>_ACTIVATION</a:t>
            </a:r>
          </a:p>
        </p:txBody>
      </p:sp>
      <p:sp>
        <p:nvSpPr>
          <p:cNvPr id="30" name="TextBox 29"/>
          <p:cNvSpPr txBox="1"/>
          <p:nvPr/>
        </p:nvSpPr>
        <p:spPr>
          <a:xfrm rot="16200000">
            <a:off x="1297876" y="4396720"/>
            <a:ext cx="1628972" cy="400110"/>
          </a:xfrm>
          <a:prstGeom prst="rect">
            <a:avLst/>
          </a:prstGeom>
          <a:noFill/>
        </p:spPr>
        <p:txBody>
          <a:bodyPr wrap="none" rtlCol="0">
            <a:spAutoFit/>
          </a:bodyPr>
          <a:lstStyle/>
          <a:p>
            <a:pPr marL="0" lvl="2"/>
            <a:r>
              <a:rPr lang="en-US" sz="1000" dirty="0" smtClean="0">
                <a:latin typeface="Arial" pitchFamily="34" charset="0"/>
                <a:cs typeface="Arial" pitchFamily="34" charset="0"/>
              </a:rPr>
              <a:t>NDIS_STATUS_WWAN_</a:t>
            </a:r>
          </a:p>
          <a:p>
            <a:pPr marL="0" lvl="2"/>
            <a:r>
              <a:rPr lang="en-US" sz="1000" dirty="0" smtClean="0">
                <a:latin typeface="Arial" pitchFamily="34" charset="0"/>
                <a:cs typeface="Arial" pitchFamily="34" charset="0"/>
              </a:rPr>
              <a:t>SERVICE_ACTIVATION</a:t>
            </a:r>
          </a:p>
        </p:txBody>
      </p:sp>
      <p:sp>
        <p:nvSpPr>
          <p:cNvPr id="31" name="TextBox 30"/>
          <p:cNvSpPr txBox="1"/>
          <p:nvPr/>
        </p:nvSpPr>
        <p:spPr>
          <a:xfrm rot="16200000">
            <a:off x="1521284" y="2361026"/>
            <a:ext cx="1200970" cy="523220"/>
          </a:xfrm>
          <a:prstGeom prst="rect">
            <a:avLst/>
          </a:prstGeom>
          <a:noFill/>
        </p:spPr>
        <p:txBody>
          <a:bodyPr wrap="none" rtlCol="0">
            <a:spAutoFit/>
          </a:bodyPr>
          <a:lstStyle/>
          <a:p>
            <a:r>
              <a:rPr lang="en-US" sz="1400" dirty="0" smtClean="0">
                <a:latin typeface="Arial" pitchFamily="34" charset="0"/>
                <a:ea typeface="Dotum" pitchFamily="34" charset="-127"/>
                <a:cs typeface="Arial" pitchFamily="34" charset="0"/>
              </a:rPr>
              <a:t>OnActivation</a:t>
            </a:r>
          </a:p>
          <a:p>
            <a:r>
              <a:rPr lang="en-US" sz="1400" dirty="0" smtClean="0">
                <a:latin typeface="Arial" pitchFamily="34" charset="0"/>
                <a:ea typeface="Dotum" pitchFamily="34" charset="-127"/>
                <a:cs typeface="Arial" pitchFamily="34" charset="0"/>
              </a:rPr>
              <a:t>Complete()</a:t>
            </a:r>
            <a:endParaRPr lang="en-US" sz="1400" dirty="0">
              <a:latin typeface="Arial" pitchFamily="34" charset="0"/>
              <a:ea typeface="Dotum" pitchFamily="34" charset="-127"/>
              <a:cs typeface="Arial" pitchFamily="34" charset="0"/>
            </a:endParaRPr>
          </a:p>
        </p:txBody>
      </p:sp>
      <p:sp>
        <p:nvSpPr>
          <p:cNvPr id="22" name="TextBox 21"/>
          <p:cNvSpPr txBox="1"/>
          <p:nvPr/>
        </p:nvSpPr>
        <p:spPr>
          <a:xfrm>
            <a:off x="1005110" y="5448484"/>
            <a:ext cx="955891" cy="461665"/>
          </a:xfrm>
          <a:prstGeom prst="rect">
            <a:avLst/>
          </a:prstGeom>
          <a:noFill/>
          <a:ln>
            <a:solidFill>
              <a:schemeClr val="accent1"/>
            </a:solidFill>
          </a:ln>
        </p:spPr>
        <p:txBody>
          <a:bodyPr wrap="square" rtlCol="0">
            <a:spAutoFit/>
          </a:bodyPr>
          <a:lstStyle/>
          <a:p>
            <a:r>
              <a:rPr lang="en-US" sz="1200" dirty="0" smtClean="0"/>
              <a:t>Activation </a:t>
            </a:r>
          </a:p>
          <a:p>
            <a:r>
              <a:rPr lang="en-US" sz="1200" dirty="0" smtClean="0"/>
              <a:t>Logic</a:t>
            </a:r>
            <a:endParaRPr lang="en-US" sz="1200" dirty="0"/>
          </a:p>
        </p:txBody>
      </p:sp>
      <p:sp>
        <p:nvSpPr>
          <p:cNvPr id="18" name="AutoShape 212"/>
          <p:cNvSpPr>
            <a:spLocks noChangeArrowheads="1"/>
          </p:cNvSpPr>
          <p:nvPr/>
        </p:nvSpPr>
        <p:spPr bwMode="auto">
          <a:xfrm>
            <a:off x="4227872" y="5712541"/>
            <a:ext cx="4060722" cy="666947"/>
          </a:xfrm>
          <a:prstGeom prst="roundRect">
            <a:avLst>
              <a:gd name="adj" fmla="val 8972"/>
            </a:avLst>
          </a:prstGeom>
          <a:solidFill>
            <a:schemeClr val="accent3">
              <a:lumMod val="75000"/>
              <a:alpha val="20000"/>
            </a:schemeClr>
          </a:solidFill>
          <a:ln w="12700">
            <a:solidFill>
              <a:schemeClr val="bg2"/>
            </a:solidFill>
            <a:round/>
            <a:headEnd/>
            <a:tailEnd/>
          </a:ln>
          <a:effectLst/>
        </p:spPr>
        <p:txBody>
          <a:bodyPr wrap="none" lIns="91432" tIns="45717" rIns="91432" bIns="45717" anchor="ctr"/>
          <a:lstStyle/>
          <a:p>
            <a:endParaRPr lang="en-US" sz="1600" dirty="0">
              <a:latin typeface="Trebuchet MS" pitchFamily="34" charset="0"/>
            </a:endParaRPr>
          </a:p>
        </p:txBody>
      </p:sp>
      <p:sp>
        <p:nvSpPr>
          <p:cNvPr id="19" name="Rectangle 213"/>
          <p:cNvSpPr>
            <a:spLocks noChangeArrowheads="1"/>
          </p:cNvSpPr>
          <p:nvPr/>
        </p:nvSpPr>
        <p:spPr bwMode="blackWhite">
          <a:xfrm>
            <a:off x="5611559" y="6016132"/>
            <a:ext cx="253996" cy="25051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0" name="Rectangle 214"/>
          <p:cNvSpPr>
            <a:spLocks noChangeArrowheads="1"/>
          </p:cNvSpPr>
          <p:nvPr/>
        </p:nvSpPr>
        <p:spPr bwMode="invGray">
          <a:xfrm>
            <a:off x="7499347" y="6037093"/>
            <a:ext cx="253996" cy="24013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 name="Rectangle 215"/>
          <p:cNvSpPr>
            <a:spLocks noChangeArrowheads="1"/>
          </p:cNvSpPr>
          <p:nvPr/>
        </p:nvSpPr>
        <p:spPr bwMode="grayWhite">
          <a:xfrm>
            <a:off x="6702934" y="6026141"/>
            <a:ext cx="253996" cy="2431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3" name="Rectangle 216"/>
          <p:cNvSpPr>
            <a:spLocks noChangeArrowheads="1"/>
          </p:cNvSpPr>
          <p:nvPr/>
        </p:nvSpPr>
        <p:spPr bwMode="auto">
          <a:xfrm>
            <a:off x="4267199" y="5720189"/>
            <a:ext cx="1137524" cy="277633"/>
          </a:xfrm>
          <a:prstGeom prst="rect">
            <a:avLst/>
          </a:prstGeom>
          <a:noFill/>
          <a:ln w="3175">
            <a:noFill/>
            <a:miter lim="800000"/>
            <a:headEnd/>
            <a:tailEnd/>
          </a:ln>
          <a:effectLst/>
        </p:spPr>
        <p:txBody>
          <a:bodyPr wrap="none" lIns="92067" tIns="46034" rIns="92067" bIns="46034">
            <a:spAutoFit/>
          </a:bodyPr>
          <a:lstStyle/>
          <a:p>
            <a:pPr algn="l"/>
            <a:r>
              <a:rPr lang="en-US" sz="1200" dirty="0">
                <a:effectLst>
                  <a:outerShdw blurRad="38100" dist="38100" dir="2700000" algn="tl">
                    <a:srgbClr val="000000">
                      <a:alpha val="43137"/>
                    </a:srgbClr>
                  </a:outerShdw>
                </a:effectLst>
                <a:latin typeface="Trebuchet MS" pitchFamily="34" charset="0"/>
              </a:rPr>
              <a:t>Provided by:</a:t>
            </a:r>
          </a:p>
        </p:txBody>
      </p:sp>
      <p:sp>
        <p:nvSpPr>
          <p:cNvPr id="24" name="Rectangle 217"/>
          <p:cNvSpPr>
            <a:spLocks noChangeArrowheads="1"/>
          </p:cNvSpPr>
          <p:nvPr/>
        </p:nvSpPr>
        <p:spPr bwMode="auto">
          <a:xfrm>
            <a:off x="4711870" y="6007959"/>
            <a:ext cx="895354" cy="277633"/>
          </a:xfrm>
          <a:prstGeom prst="rect">
            <a:avLst/>
          </a:prstGeom>
          <a:noFill/>
          <a:ln w="9525">
            <a:noFill/>
            <a:miter lim="800000"/>
            <a:headEnd/>
            <a:tailEnd/>
          </a:ln>
          <a:effectLst/>
        </p:spPr>
        <p:txBody>
          <a:bodyPr wrap="none" lIns="92067" tIns="46034" rIns="92067" bIns="46034">
            <a:spAutoFit/>
          </a:bodyPr>
          <a:lstStyle/>
          <a:p>
            <a:pPr algn="l"/>
            <a:r>
              <a:rPr lang="en-US" sz="1200" dirty="0">
                <a:effectLst>
                  <a:outerShdw blurRad="38100" dist="38100" dir="2700000" algn="tl">
                    <a:srgbClr val="000000">
                      <a:alpha val="43137"/>
                    </a:srgbClr>
                  </a:outerShdw>
                </a:effectLst>
                <a:latin typeface="Trebuchet MS" pitchFamily="34" charset="0"/>
              </a:rPr>
              <a:t>Microsoft</a:t>
            </a:r>
          </a:p>
        </p:txBody>
      </p:sp>
      <p:sp>
        <p:nvSpPr>
          <p:cNvPr id="25" name="Rectangle 218"/>
          <p:cNvSpPr>
            <a:spLocks noChangeArrowheads="1"/>
          </p:cNvSpPr>
          <p:nvPr/>
        </p:nvSpPr>
        <p:spPr bwMode="auto">
          <a:xfrm>
            <a:off x="5852417" y="6004273"/>
            <a:ext cx="392720" cy="277633"/>
          </a:xfrm>
          <a:prstGeom prst="rect">
            <a:avLst/>
          </a:prstGeom>
          <a:noFill/>
          <a:ln w="3175">
            <a:noFill/>
            <a:miter lim="800000"/>
            <a:headEnd/>
            <a:tailEnd/>
          </a:ln>
          <a:effectLst/>
        </p:spPr>
        <p:txBody>
          <a:bodyPr wrap="none" lIns="92067" tIns="46034" rIns="92067" bIns="46034">
            <a:spAutoFit/>
          </a:bodyPr>
          <a:lstStyle/>
          <a:p>
            <a:pPr algn="l"/>
            <a:r>
              <a:rPr lang="en-US" sz="1200" dirty="0" smtClean="0">
                <a:effectLst>
                  <a:outerShdw blurRad="38100" dist="38100" dir="2700000" algn="tl">
                    <a:srgbClr val="000000">
                      <a:alpha val="43137"/>
                    </a:srgbClr>
                  </a:outerShdw>
                </a:effectLst>
                <a:latin typeface="Trebuchet MS" pitchFamily="34" charset="0"/>
              </a:rPr>
              <a:t>ISV</a:t>
            </a:r>
            <a:endParaRPr lang="en-US" sz="1200" dirty="0">
              <a:effectLst>
                <a:outerShdw blurRad="38100" dist="38100" dir="2700000" algn="tl">
                  <a:srgbClr val="000000">
                    <a:alpha val="43137"/>
                  </a:srgbClr>
                </a:outerShdw>
              </a:effectLst>
              <a:latin typeface="Trebuchet MS" pitchFamily="34" charset="0"/>
            </a:endParaRPr>
          </a:p>
        </p:txBody>
      </p:sp>
      <p:sp>
        <p:nvSpPr>
          <p:cNvPr id="27" name="Rectangle 219"/>
          <p:cNvSpPr>
            <a:spLocks noChangeArrowheads="1"/>
          </p:cNvSpPr>
          <p:nvPr/>
        </p:nvSpPr>
        <p:spPr bwMode="auto">
          <a:xfrm>
            <a:off x="7740206" y="6008927"/>
            <a:ext cx="542102" cy="277633"/>
          </a:xfrm>
          <a:prstGeom prst="rect">
            <a:avLst/>
          </a:prstGeom>
          <a:noFill/>
          <a:ln w="3175">
            <a:noFill/>
            <a:miter lim="800000"/>
            <a:headEnd/>
            <a:tailEnd/>
          </a:ln>
          <a:effectLst/>
        </p:spPr>
        <p:txBody>
          <a:bodyPr wrap="none" lIns="92067" tIns="46034" rIns="92067" bIns="46034">
            <a:spAutoFit/>
          </a:bodyPr>
          <a:lstStyle/>
          <a:p>
            <a:pPr algn="l"/>
            <a:r>
              <a:rPr lang="en-US" sz="1200" dirty="0" smtClean="0">
                <a:effectLst>
                  <a:outerShdw blurRad="38100" dist="38100" dir="2700000" algn="tl">
                    <a:srgbClr val="000000">
                      <a:alpha val="43137"/>
                    </a:srgbClr>
                  </a:outerShdw>
                </a:effectLst>
                <a:latin typeface="Trebuchet MS" pitchFamily="34" charset="0"/>
              </a:rPr>
              <a:t>MNO</a:t>
            </a:r>
            <a:endParaRPr lang="en-US" sz="1200" dirty="0">
              <a:effectLst>
                <a:outerShdw blurRad="38100" dist="38100" dir="2700000" algn="tl">
                  <a:srgbClr val="000000">
                    <a:alpha val="43137"/>
                  </a:srgbClr>
                </a:outerShdw>
              </a:effectLst>
              <a:latin typeface="Trebuchet MS" pitchFamily="34" charset="0"/>
            </a:endParaRPr>
          </a:p>
        </p:txBody>
      </p:sp>
      <p:sp>
        <p:nvSpPr>
          <p:cNvPr id="32" name="Rectangle 220"/>
          <p:cNvSpPr>
            <a:spLocks noChangeArrowheads="1"/>
          </p:cNvSpPr>
          <p:nvPr/>
        </p:nvSpPr>
        <p:spPr bwMode="auto">
          <a:xfrm>
            <a:off x="6943791" y="6005389"/>
            <a:ext cx="458161" cy="277633"/>
          </a:xfrm>
          <a:prstGeom prst="rect">
            <a:avLst/>
          </a:prstGeom>
          <a:noFill/>
          <a:ln w="3175">
            <a:noFill/>
            <a:miter lim="800000"/>
            <a:headEnd/>
            <a:tailEnd/>
          </a:ln>
          <a:effectLst/>
        </p:spPr>
        <p:txBody>
          <a:bodyPr wrap="none" lIns="92067" tIns="46034" rIns="92067" bIns="46034">
            <a:spAutoFit/>
          </a:bodyPr>
          <a:lstStyle/>
          <a:p>
            <a:pPr algn="l"/>
            <a:r>
              <a:rPr lang="en-US" sz="1200" dirty="0">
                <a:effectLst>
                  <a:outerShdw blurRad="38100" dist="38100" dir="2700000" algn="tl">
                    <a:srgbClr val="000000">
                      <a:alpha val="43137"/>
                    </a:srgbClr>
                  </a:outerShdw>
                </a:effectLst>
                <a:latin typeface="Trebuchet MS" pitchFamily="34" charset="0"/>
              </a:rPr>
              <a:t>IHV</a:t>
            </a:r>
          </a:p>
        </p:txBody>
      </p:sp>
      <p:sp>
        <p:nvSpPr>
          <p:cNvPr id="33" name="Rectangle 235"/>
          <p:cNvSpPr>
            <a:spLocks noChangeArrowheads="1"/>
          </p:cNvSpPr>
          <p:nvPr/>
        </p:nvSpPr>
        <p:spPr bwMode="auto">
          <a:xfrm>
            <a:off x="4471012" y="6027230"/>
            <a:ext cx="253996" cy="25051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title"/>
          </p:nvPr>
        </p:nvSpPr>
        <p:spPr/>
        <p:txBody>
          <a:bodyPr/>
          <a:lstStyle/>
          <a:p>
            <a:r>
              <a:rPr dirty="0" smtClean="0"/>
              <a:t>Portal-Based Integration</a:t>
            </a:r>
            <a:endParaRPr lang="en-US" dirty="0"/>
          </a:p>
        </p:txBody>
      </p:sp>
      <p:sp>
        <p:nvSpPr>
          <p:cNvPr id="52" name="Content Placeholder 51"/>
          <p:cNvSpPr>
            <a:spLocks noGrp="1"/>
          </p:cNvSpPr>
          <p:nvPr>
            <p:ph sz="half" idx="2"/>
          </p:nvPr>
        </p:nvSpPr>
        <p:spPr>
          <a:xfrm>
            <a:off x="3691066" y="2114550"/>
            <a:ext cx="5107207" cy="3589020"/>
          </a:xfrm>
        </p:spPr>
        <p:txBody>
          <a:bodyPr>
            <a:normAutofit fontScale="40000" lnSpcReduction="20000"/>
          </a:bodyPr>
          <a:lstStyle/>
          <a:p>
            <a:pPr marL="742950" indent="-457200">
              <a:lnSpc>
                <a:spcPct val="120000"/>
              </a:lnSpc>
              <a:spcBef>
                <a:spcPts val="0"/>
              </a:spcBef>
              <a:buFont typeface="Arial" pitchFamily="34" charset="0"/>
              <a:buChar char="•"/>
            </a:pPr>
            <a:r>
              <a:rPr lang="en-US" sz="4000" dirty="0" smtClean="0"/>
              <a:t>MNO implements activation logic.</a:t>
            </a:r>
          </a:p>
          <a:p>
            <a:pPr marL="742950" indent="-457200">
              <a:lnSpc>
                <a:spcPct val="120000"/>
              </a:lnSpc>
              <a:spcBef>
                <a:spcPts val="0"/>
              </a:spcBef>
              <a:buFont typeface="Arial" pitchFamily="34" charset="0"/>
              <a:buChar char="•"/>
            </a:pPr>
            <a:endParaRPr lang="en-US" sz="4000" dirty="0" smtClean="0"/>
          </a:p>
          <a:p>
            <a:pPr marL="742950" indent="-457200">
              <a:lnSpc>
                <a:spcPct val="120000"/>
              </a:lnSpc>
              <a:spcBef>
                <a:spcPts val="0"/>
              </a:spcBef>
              <a:buFont typeface="Arial" pitchFamily="34" charset="0"/>
              <a:buChar char="•"/>
            </a:pPr>
            <a:r>
              <a:rPr lang="en-US" sz="4000" dirty="0" smtClean="0"/>
              <a:t>Activation module communicates with MNO portal for service activation.</a:t>
            </a:r>
          </a:p>
          <a:p>
            <a:pPr marL="742950" indent="-457200">
              <a:lnSpc>
                <a:spcPct val="120000"/>
              </a:lnSpc>
              <a:spcBef>
                <a:spcPts val="0"/>
              </a:spcBef>
              <a:buFont typeface="Arial" pitchFamily="34" charset="0"/>
              <a:buChar char="•"/>
            </a:pPr>
            <a:endParaRPr lang="en-US" sz="4000" dirty="0" smtClean="0"/>
          </a:p>
          <a:p>
            <a:pPr marL="742950" indent="-457200">
              <a:lnSpc>
                <a:spcPct val="120000"/>
              </a:lnSpc>
              <a:spcBef>
                <a:spcPts val="0"/>
              </a:spcBef>
              <a:buFont typeface="Arial" pitchFamily="34" charset="0"/>
              <a:buChar char="•"/>
            </a:pPr>
            <a:r>
              <a:rPr lang="en-US" sz="4000" dirty="0" smtClean="0"/>
              <a:t>Activation module uses </a:t>
            </a:r>
            <a:r>
              <a:rPr lang="en-US" sz="4000" i="1" dirty="0" err="1" smtClean="0"/>
              <a:t>IMbnVendorSpecificxxx</a:t>
            </a:r>
            <a:r>
              <a:rPr lang="en-US" sz="4000" dirty="0" smtClean="0"/>
              <a:t> mobile broadband API to pass data directly to driver to activate service.</a:t>
            </a:r>
          </a:p>
          <a:p>
            <a:pPr marL="742950" indent="-457200">
              <a:lnSpc>
                <a:spcPct val="120000"/>
              </a:lnSpc>
              <a:spcBef>
                <a:spcPts val="0"/>
              </a:spcBef>
              <a:buFont typeface="Arial" pitchFamily="34" charset="0"/>
              <a:buChar char="•"/>
            </a:pPr>
            <a:endParaRPr lang="en-US" sz="4000" dirty="0" smtClean="0"/>
          </a:p>
          <a:p>
            <a:pPr marL="742950" indent="-457200">
              <a:lnSpc>
                <a:spcPct val="120000"/>
              </a:lnSpc>
              <a:spcBef>
                <a:spcPts val="0"/>
              </a:spcBef>
              <a:buFont typeface="Arial" pitchFamily="34" charset="0"/>
              <a:buChar char="•"/>
            </a:pPr>
            <a:r>
              <a:rPr lang="en-US" sz="4000" dirty="0" smtClean="0"/>
              <a:t>Data structure passed down to driver in the API are defined between MNO and IHV.</a:t>
            </a:r>
          </a:p>
          <a:p>
            <a:pPr>
              <a:buNone/>
            </a:pPr>
            <a:endParaRPr lang="en-US" sz="4300" dirty="0" smtClean="0"/>
          </a:p>
          <a:p>
            <a:pPr lvl="2">
              <a:buNone/>
            </a:pPr>
            <a:endParaRPr lang="en-US" sz="3000" dirty="0" smtClean="0"/>
          </a:p>
        </p:txBody>
      </p:sp>
      <p:sp>
        <p:nvSpPr>
          <p:cNvPr id="27" name="Rectangle 228"/>
          <p:cNvSpPr>
            <a:spLocks noChangeArrowheads="1"/>
          </p:cNvSpPr>
          <p:nvPr/>
        </p:nvSpPr>
        <p:spPr bwMode="grayWhite">
          <a:xfrm>
            <a:off x="936433" y="5585554"/>
            <a:ext cx="2357609" cy="68304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Mobile Broadband  Device</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8" name="Rectangle 227"/>
          <p:cNvSpPr>
            <a:spLocks noChangeArrowheads="1"/>
          </p:cNvSpPr>
          <p:nvPr/>
        </p:nvSpPr>
        <p:spPr bwMode="auto">
          <a:xfrm>
            <a:off x="914400" y="3305175"/>
            <a:ext cx="2379643" cy="6096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WWAN  Service</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9" name="Rectangle 233"/>
          <p:cNvSpPr>
            <a:spLocks noChangeArrowheads="1"/>
          </p:cNvSpPr>
          <p:nvPr/>
        </p:nvSpPr>
        <p:spPr bwMode="blackWhite">
          <a:xfrm>
            <a:off x="914399" y="1313758"/>
            <a:ext cx="2367887"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Activation Module</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31" name="Straight Arrow Connector 30"/>
          <p:cNvCxnSpPr/>
          <p:nvPr/>
        </p:nvCxnSpPr>
        <p:spPr>
          <a:xfrm rot="5400000">
            <a:off x="888066" y="2581790"/>
            <a:ext cx="1422783" cy="493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777610" y="4732661"/>
            <a:ext cx="1587116" cy="8493"/>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1605295" y="4735447"/>
            <a:ext cx="1572720" cy="6534"/>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H="1">
            <a:off x="1733325" y="2600325"/>
            <a:ext cx="1343024" cy="9529"/>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16200000">
            <a:off x="649870" y="2242429"/>
            <a:ext cx="1421226" cy="461665"/>
          </a:xfrm>
          <a:prstGeom prst="rect">
            <a:avLst/>
          </a:prstGeom>
          <a:noFill/>
        </p:spPr>
        <p:txBody>
          <a:bodyPr wrap="square" rtlCol="0">
            <a:spAutoFit/>
          </a:bodyPr>
          <a:lstStyle/>
          <a:p>
            <a:r>
              <a:rPr lang="en-US" sz="1200" dirty="0" smtClean="0">
                <a:cs typeface="Arial" pitchFamily="34" charset="0"/>
              </a:rPr>
              <a:t>SetVendor</a:t>
            </a:r>
          </a:p>
          <a:p>
            <a:r>
              <a:rPr lang="en-US" sz="1200" dirty="0" smtClean="0">
                <a:cs typeface="Arial" pitchFamily="34" charset="0"/>
              </a:rPr>
              <a:t>Specific()</a:t>
            </a:r>
          </a:p>
        </p:txBody>
      </p:sp>
      <p:sp>
        <p:nvSpPr>
          <p:cNvPr id="41" name="TextBox 40"/>
          <p:cNvSpPr txBox="1"/>
          <p:nvPr/>
        </p:nvSpPr>
        <p:spPr>
          <a:xfrm rot="16200000">
            <a:off x="420682" y="4540534"/>
            <a:ext cx="1694133" cy="461665"/>
          </a:xfrm>
          <a:prstGeom prst="rect">
            <a:avLst/>
          </a:prstGeom>
          <a:noFill/>
        </p:spPr>
        <p:txBody>
          <a:bodyPr wrap="square" rtlCol="0">
            <a:spAutoFit/>
          </a:bodyPr>
          <a:lstStyle/>
          <a:p>
            <a:pPr marL="0" lvl="2"/>
            <a:r>
              <a:rPr lang="en-US" sz="1200" dirty="0" smtClean="0">
                <a:cs typeface="Arial" pitchFamily="34" charset="0"/>
              </a:rPr>
              <a:t>OID_WWAN_</a:t>
            </a:r>
          </a:p>
          <a:p>
            <a:pPr marL="0" lvl="2"/>
            <a:r>
              <a:rPr lang="en-US" sz="1200" dirty="0" smtClean="0">
                <a:cs typeface="Arial" pitchFamily="34" charset="0"/>
              </a:rPr>
              <a:t>VENDOR_SPECIFIC</a:t>
            </a:r>
          </a:p>
        </p:txBody>
      </p:sp>
      <p:sp>
        <p:nvSpPr>
          <p:cNvPr id="51" name="TextBox 50"/>
          <p:cNvSpPr txBox="1"/>
          <p:nvPr/>
        </p:nvSpPr>
        <p:spPr>
          <a:xfrm rot="16200000">
            <a:off x="1746873" y="4520650"/>
            <a:ext cx="1781257" cy="430887"/>
          </a:xfrm>
          <a:prstGeom prst="rect">
            <a:avLst/>
          </a:prstGeom>
          <a:noFill/>
        </p:spPr>
        <p:txBody>
          <a:bodyPr wrap="none" rtlCol="0">
            <a:spAutoFit/>
          </a:bodyPr>
          <a:lstStyle/>
          <a:p>
            <a:pPr marL="0" lvl="2"/>
            <a:r>
              <a:rPr lang="en-US" sz="1100" dirty="0" smtClean="0">
                <a:cs typeface="Arial" pitchFamily="34" charset="0"/>
              </a:rPr>
              <a:t>NDIS_STATUS_WWAN_</a:t>
            </a:r>
          </a:p>
          <a:p>
            <a:pPr marL="0" lvl="2"/>
            <a:r>
              <a:rPr lang="en-US" sz="1100" dirty="0" smtClean="0">
                <a:cs typeface="Arial" pitchFamily="34" charset="0"/>
              </a:rPr>
              <a:t>VENDOR_SPECIFIC</a:t>
            </a:r>
          </a:p>
        </p:txBody>
      </p:sp>
      <p:sp>
        <p:nvSpPr>
          <p:cNvPr id="53" name="TextBox 52"/>
          <p:cNvSpPr txBox="1"/>
          <p:nvPr/>
        </p:nvSpPr>
        <p:spPr>
          <a:xfrm rot="16200000">
            <a:off x="1943570" y="2391803"/>
            <a:ext cx="1479892" cy="461665"/>
          </a:xfrm>
          <a:prstGeom prst="rect">
            <a:avLst/>
          </a:prstGeom>
          <a:noFill/>
        </p:spPr>
        <p:txBody>
          <a:bodyPr wrap="none" rtlCol="0">
            <a:spAutoFit/>
          </a:bodyPr>
          <a:lstStyle/>
          <a:p>
            <a:r>
              <a:rPr lang="en-US" sz="1200" dirty="0" smtClean="0">
                <a:ea typeface="Dotum" pitchFamily="34" charset="-127"/>
                <a:cs typeface="Arial" pitchFamily="34" charset="0"/>
              </a:rPr>
              <a:t>OnSetVendor</a:t>
            </a:r>
          </a:p>
          <a:p>
            <a:r>
              <a:rPr lang="en-US" sz="1200" dirty="0" smtClean="0">
                <a:ea typeface="Dotum" pitchFamily="34" charset="-127"/>
                <a:cs typeface="Arial" pitchFamily="34" charset="0"/>
              </a:rPr>
              <a:t>SpecificComplete()</a:t>
            </a:r>
            <a:endParaRPr lang="en-US" sz="1200" dirty="0">
              <a:ea typeface="Dotum" pitchFamily="34" charset="-127"/>
              <a:cs typeface="Arial" pitchFamily="34" charset="0"/>
            </a:endParaRPr>
          </a:p>
        </p:txBody>
      </p:sp>
      <p:sp>
        <p:nvSpPr>
          <p:cNvPr id="23" name="Rectangle 233"/>
          <p:cNvSpPr>
            <a:spLocks noChangeArrowheads="1"/>
          </p:cNvSpPr>
          <p:nvPr/>
        </p:nvSpPr>
        <p:spPr bwMode="blackWhite">
          <a:xfrm>
            <a:off x="5425807" y="1280712"/>
            <a:ext cx="1761573" cy="64641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MNO</a:t>
            </a:r>
          </a:p>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Portal</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25" name="Straight Arrow Connector 24"/>
          <p:cNvCxnSpPr/>
          <p:nvPr/>
        </p:nvCxnSpPr>
        <p:spPr>
          <a:xfrm>
            <a:off x="3305060" y="1476259"/>
            <a:ext cx="2120748" cy="921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25073" y="1118860"/>
            <a:ext cx="1608133" cy="307777"/>
          </a:xfrm>
          <a:prstGeom prst="rect">
            <a:avLst/>
          </a:prstGeom>
          <a:noFill/>
        </p:spPr>
        <p:txBody>
          <a:bodyPr wrap="none" rtlCol="0">
            <a:spAutoFit/>
          </a:bodyPr>
          <a:lstStyle/>
          <a:p>
            <a:r>
              <a:rPr lang="en-US" sz="1400" dirty="0" smtClean="0"/>
              <a:t>Activation request</a:t>
            </a:r>
            <a:endParaRPr lang="en-US" sz="1400" dirty="0"/>
          </a:p>
        </p:txBody>
      </p:sp>
      <p:cxnSp>
        <p:nvCxnSpPr>
          <p:cNvPr id="35" name="Straight Arrow Connector 34"/>
          <p:cNvCxnSpPr/>
          <p:nvPr/>
        </p:nvCxnSpPr>
        <p:spPr>
          <a:xfrm>
            <a:off x="3303222" y="1628659"/>
            <a:ext cx="2120748" cy="9210"/>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04893" y="1671431"/>
            <a:ext cx="1489510" cy="307777"/>
          </a:xfrm>
          <a:prstGeom prst="rect">
            <a:avLst/>
          </a:prstGeom>
          <a:noFill/>
        </p:spPr>
        <p:txBody>
          <a:bodyPr wrap="none" rtlCol="0">
            <a:spAutoFit/>
          </a:bodyPr>
          <a:lstStyle/>
          <a:p>
            <a:r>
              <a:rPr lang="en-US" sz="1400" dirty="0" smtClean="0"/>
              <a:t>Activation status</a:t>
            </a:r>
            <a:endParaRPr lang="en-US" sz="1400" dirty="0"/>
          </a:p>
        </p:txBody>
      </p:sp>
      <p:sp>
        <p:nvSpPr>
          <p:cNvPr id="22" name="TextBox 21"/>
          <p:cNvSpPr txBox="1"/>
          <p:nvPr/>
        </p:nvSpPr>
        <p:spPr>
          <a:xfrm>
            <a:off x="5486400" y="1366684"/>
            <a:ext cx="769763" cy="415498"/>
          </a:xfrm>
          <a:prstGeom prst="rect">
            <a:avLst/>
          </a:prstGeom>
          <a:noFill/>
          <a:ln>
            <a:solidFill>
              <a:schemeClr val="accent1"/>
            </a:solidFill>
          </a:ln>
        </p:spPr>
        <p:txBody>
          <a:bodyPr wrap="none" rtlCol="0">
            <a:spAutoFit/>
          </a:bodyPr>
          <a:lstStyle/>
          <a:p>
            <a:r>
              <a:rPr lang="en-US" sz="1050" dirty="0" smtClean="0"/>
              <a:t>Activation</a:t>
            </a:r>
          </a:p>
          <a:p>
            <a:r>
              <a:rPr lang="en-US" sz="1050" dirty="0" smtClean="0"/>
              <a:t>Logic</a:t>
            </a:r>
            <a:endParaRPr lang="en-US" sz="1050" dirty="0"/>
          </a:p>
        </p:txBody>
      </p:sp>
      <p:grpSp>
        <p:nvGrpSpPr>
          <p:cNvPr id="48" name="Group 47"/>
          <p:cNvGrpSpPr/>
          <p:nvPr/>
        </p:nvGrpSpPr>
        <p:grpSpPr>
          <a:xfrm>
            <a:off x="4440741" y="5680759"/>
            <a:ext cx="4060722" cy="666947"/>
            <a:chOff x="4227872" y="5712541"/>
            <a:chExt cx="4060722" cy="666947"/>
          </a:xfrm>
        </p:grpSpPr>
        <p:sp>
          <p:nvSpPr>
            <p:cNvPr id="24" name="AutoShape 212"/>
            <p:cNvSpPr>
              <a:spLocks noChangeArrowheads="1"/>
            </p:cNvSpPr>
            <p:nvPr/>
          </p:nvSpPr>
          <p:spPr bwMode="auto">
            <a:xfrm>
              <a:off x="4227872" y="5712541"/>
              <a:ext cx="4060722" cy="666947"/>
            </a:xfrm>
            <a:prstGeom prst="roundRect">
              <a:avLst>
                <a:gd name="adj" fmla="val 8972"/>
              </a:avLst>
            </a:prstGeom>
            <a:solidFill>
              <a:schemeClr val="accent3">
                <a:lumMod val="75000"/>
                <a:alpha val="20000"/>
              </a:schemeClr>
            </a:solidFill>
            <a:ln w="12700">
              <a:solidFill>
                <a:schemeClr val="bg2"/>
              </a:solidFill>
              <a:round/>
              <a:headEnd/>
              <a:tailEnd/>
            </a:ln>
            <a:effectLst/>
          </p:spPr>
          <p:txBody>
            <a:bodyPr wrap="none" lIns="91432" tIns="45717" rIns="91432" bIns="45717" anchor="ctr"/>
            <a:lstStyle/>
            <a:p>
              <a:endParaRPr lang="en-US" sz="1600" dirty="0">
                <a:latin typeface="Trebuchet MS" pitchFamily="34" charset="0"/>
              </a:endParaRPr>
            </a:p>
          </p:txBody>
        </p:sp>
        <p:sp>
          <p:nvSpPr>
            <p:cNvPr id="26" name="Rectangle 213"/>
            <p:cNvSpPr>
              <a:spLocks noChangeArrowheads="1"/>
            </p:cNvSpPr>
            <p:nvPr/>
          </p:nvSpPr>
          <p:spPr bwMode="blackWhite">
            <a:xfrm>
              <a:off x="5611559" y="6016132"/>
              <a:ext cx="253996" cy="25051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0" name="Rectangle 214"/>
            <p:cNvSpPr>
              <a:spLocks noChangeArrowheads="1"/>
            </p:cNvSpPr>
            <p:nvPr/>
          </p:nvSpPr>
          <p:spPr bwMode="invGray">
            <a:xfrm>
              <a:off x="7499347" y="6037093"/>
              <a:ext cx="253996" cy="24013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9" name="Rectangle 215"/>
            <p:cNvSpPr>
              <a:spLocks noChangeArrowheads="1"/>
            </p:cNvSpPr>
            <p:nvPr/>
          </p:nvSpPr>
          <p:spPr bwMode="grayWhite">
            <a:xfrm>
              <a:off x="6801254" y="6026141"/>
              <a:ext cx="253996" cy="2431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2" name="Rectangle 216"/>
            <p:cNvSpPr>
              <a:spLocks noChangeArrowheads="1"/>
            </p:cNvSpPr>
            <p:nvPr/>
          </p:nvSpPr>
          <p:spPr bwMode="auto">
            <a:xfrm>
              <a:off x="4267199" y="5720189"/>
              <a:ext cx="1137524" cy="277633"/>
            </a:xfrm>
            <a:prstGeom prst="rect">
              <a:avLst/>
            </a:prstGeom>
            <a:noFill/>
            <a:ln w="3175">
              <a:noFill/>
              <a:miter lim="800000"/>
              <a:headEnd/>
              <a:tailEnd/>
            </a:ln>
            <a:effectLst/>
          </p:spPr>
          <p:txBody>
            <a:bodyPr wrap="none" lIns="92067" tIns="46034" rIns="92067" bIns="46034">
              <a:spAutoFit/>
            </a:bodyPr>
            <a:lstStyle/>
            <a:p>
              <a:pPr algn="l"/>
              <a:r>
                <a:rPr lang="en-US" sz="1200" dirty="0">
                  <a:effectLst>
                    <a:outerShdw blurRad="38100" dist="38100" dir="2700000" algn="tl">
                      <a:srgbClr val="000000">
                        <a:alpha val="43137"/>
                      </a:srgbClr>
                    </a:outerShdw>
                  </a:effectLst>
                  <a:latin typeface="Trebuchet MS" pitchFamily="34" charset="0"/>
                </a:rPr>
                <a:t>Provided by:</a:t>
              </a:r>
            </a:p>
          </p:txBody>
        </p:sp>
        <p:sp>
          <p:nvSpPr>
            <p:cNvPr id="43" name="Rectangle 217"/>
            <p:cNvSpPr>
              <a:spLocks noChangeArrowheads="1"/>
            </p:cNvSpPr>
            <p:nvPr/>
          </p:nvSpPr>
          <p:spPr bwMode="auto">
            <a:xfrm>
              <a:off x="4711870" y="6007959"/>
              <a:ext cx="895354" cy="277633"/>
            </a:xfrm>
            <a:prstGeom prst="rect">
              <a:avLst/>
            </a:prstGeom>
            <a:noFill/>
            <a:ln w="9525">
              <a:noFill/>
              <a:miter lim="800000"/>
              <a:headEnd/>
              <a:tailEnd/>
            </a:ln>
            <a:effectLst/>
          </p:spPr>
          <p:txBody>
            <a:bodyPr wrap="none" lIns="92067" tIns="46034" rIns="92067" bIns="46034">
              <a:spAutoFit/>
            </a:bodyPr>
            <a:lstStyle/>
            <a:p>
              <a:pPr algn="l"/>
              <a:r>
                <a:rPr lang="en-US" sz="1200" dirty="0">
                  <a:effectLst>
                    <a:outerShdw blurRad="38100" dist="38100" dir="2700000" algn="tl">
                      <a:srgbClr val="000000">
                        <a:alpha val="43137"/>
                      </a:srgbClr>
                    </a:outerShdw>
                  </a:effectLst>
                  <a:latin typeface="Trebuchet MS" pitchFamily="34" charset="0"/>
                </a:rPr>
                <a:t>Microsoft</a:t>
              </a:r>
            </a:p>
          </p:txBody>
        </p:sp>
        <p:sp>
          <p:nvSpPr>
            <p:cNvPr id="44" name="Rectangle 218"/>
            <p:cNvSpPr>
              <a:spLocks noChangeArrowheads="1"/>
            </p:cNvSpPr>
            <p:nvPr/>
          </p:nvSpPr>
          <p:spPr bwMode="auto">
            <a:xfrm>
              <a:off x="5852417" y="6004273"/>
              <a:ext cx="392720" cy="277633"/>
            </a:xfrm>
            <a:prstGeom prst="rect">
              <a:avLst/>
            </a:prstGeom>
            <a:noFill/>
            <a:ln w="3175">
              <a:noFill/>
              <a:miter lim="800000"/>
              <a:headEnd/>
              <a:tailEnd/>
            </a:ln>
            <a:effectLst/>
          </p:spPr>
          <p:txBody>
            <a:bodyPr wrap="none" lIns="92067" tIns="46034" rIns="92067" bIns="46034">
              <a:spAutoFit/>
            </a:bodyPr>
            <a:lstStyle/>
            <a:p>
              <a:pPr algn="l"/>
              <a:r>
                <a:rPr lang="en-US" sz="1200" dirty="0" smtClean="0">
                  <a:effectLst>
                    <a:outerShdw blurRad="38100" dist="38100" dir="2700000" algn="tl">
                      <a:srgbClr val="000000">
                        <a:alpha val="43137"/>
                      </a:srgbClr>
                    </a:outerShdw>
                  </a:effectLst>
                  <a:latin typeface="Trebuchet MS" pitchFamily="34" charset="0"/>
                </a:rPr>
                <a:t>ISV</a:t>
              </a:r>
              <a:endParaRPr lang="en-US" sz="1200" dirty="0">
                <a:effectLst>
                  <a:outerShdw blurRad="38100" dist="38100" dir="2700000" algn="tl">
                    <a:srgbClr val="000000">
                      <a:alpha val="43137"/>
                    </a:srgbClr>
                  </a:outerShdw>
                </a:effectLst>
                <a:latin typeface="Trebuchet MS" pitchFamily="34" charset="0"/>
              </a:endParaRPr>
            </a:p>
          </p:txBody>
        </p:sp>
        <p:sp>
          <p:nvSpPr>
            <p:cNvPr id="45" name="Rectangle 219"/>
            <p:cNvSpPr>
              <a:spLocks noChangeArrowheads="1"/>
            </p:cNvSpPr>
            <p:nvPr/>
          </p:nvSpPr>
          <p:spPr bwMode="auto">
            <a:xfrm>
              <a:off x="7740206" y="6008927"/>
              <a:ext cx="542102" cy="277633"/>
            </a:xfrm>
            <a:prstGeom prst="rect">
              <a:avLst/>
            </a:prstGeom>
            <a:noFill/>
            <a:ln w="3175">
              <a:noFill/>
              <a:miter lim="800000"/>
              <a:headEnd/>
              <a:tailEnd/>
            </a:ln>
            <a:effectLst/>
          </p:spPr>
          <p:txBody>
            <a:bodyPr wrap="none" lIns="92067" tIns="46034" rIns="92067" bIns="46034">
              <a:spAutoFit/>
            </a:bodyPr>
            <a:lstStyle/>
            <a:p>
              <a:pPr algn="l"/>
              <a:r>
                <a:rPr lang="en-US" sz="1200" dirty="0" smtClean="0">
                  <a:effectLst>
                    <a:outerShdw blurRad="38100" dist="38100" dir="2700000" algn="tl">
                      <a:srgbClr val="000000">
                        <a:alpha val="43137"/>
                      </a:srgbClr>
                    </a:outerShdw>
                  </a:effectLst>
                  <a:latin typeface="Trebuchet MS" pitchFamily="34" charset="0"/>
                </a:rPr>
                <a:t>MNO</a:t>
              </a:r>
              <a:endParaRPr lang="en-US" sz="1200" dirty="0">
                <a:effectLst>
                  <a:outerShdw blurRad="38100" dist="38100" dir="2700000" algn="tl">
                    <a:srgbClr val="000000">
                      <a:alpha val="43137"/>
                    </a:srgbClr>
                  </a:outerShdw>
                </a:effectLst>
                <a:latin typeface="Trebuchet MS" pitchFamily="34" charset="0"/>
              </a:endParaRPr>
            </a:p>
          </p:txBody>
        </p:sp>
        <p:sp>
          <p:nvSpPr>
            <p:cNvPr id="46" name="Rectangle 220"/>
            <p:cNvSpPr>
              <a:spLocks noChangeArrowheads="1"/>
            </p:cNvSpPr>
            <p:nvPr/>
          </p:nvSpPr>
          <p:spPr bwMode="auto">
            <a:xfrm>
              <a:off x="7042111" y="6005389"/>
              <a:ext cx="458161" cy="277633"/>
            </a:xfrm>
            <a:prstGeom prst="rect">
              <a:avLst/>
            </a:prstGeom>
            <a:noFill/>
            <a:ln w="3175">
              <a:noFill/>
              <a:miter lim="800000"/>
              <a:headEnd/>
              <a:tailEnd/>
            </a:ln>
            <a:effectLst/>
          </p:spPr>
          <p:txBody>
            <a:bodyPr wrap="none" lIns="92067" tIns="46034" rIns="92067" bIns="46034">
              <a:spAutoFit/>
            </a:bodyPr>
            <a:lstStyle/>
            <a:p>
              <a:pPr algn="l"/>
              <a:r>
                <a:rPr lang="en-US" sz="1200" dirty="0">
                  <a:effectLst>
                    <a:outerShdw blurRad="38100" dist="38100" dir="2700000" algn="tl">
                      <a:srgbClr val="000000">
                        <a:alpha val="43137"/>
                      </a:srgbClr>
                    </a:outerShdw>
                  </a:effectLst>
                  <a:latin typeface="Trebuchet MS" pitchFamily="34" charset="0"/>
                </a:rPr>
                <a:t>IHV</a:t>
              </a:r>
            </a:p>
          </p:txBody>
        </p:sp>
        <p:sp>
          <p:nvSpPr>
            <p:cNvPr id="47" name="Rectangle 235"/>
            <p:cNvSpPr>
              <a:spLocks noChangeArrowheads="1"/>
            </p:cNvSpPr>
            <p:nvPr/>
          </p:nvSpPr>
          <p:spPr bwMode="auto">
            <a:xfrm>
              <a:off x="4471012" y="6027230"/>
              <a:ext cx="253996" cy="25051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title"/>
          </p:nvPr>
        </p:nvSpPr>
        <p:spPr/>
        <p:txBody>
          <a:bodyPr/>
          <a:lstStyle/>
          <a:p>
            <a:r>
              <a:rPr lang="en-US" dirty="0"/>
              <a:t>Manual Service Activation</a:t>
            </a:r>
          </a:p>
        </p:txBody>
      </p:sp>
      <p:pic>
        <p:nvPicPr>
          <p:cNvPr id="1030" name="Picture 6" descr="F:\Users\ninarang.000\AppData\Local\Microsoft\Windows\Temporary Internet Files\Content.IE5\MWJ4YJ96\MPj04389100000[1].jpg"/>
          <p:cNvPicPr>
            <a:picLocks noChangeAspect="1" noChangeArrowheads="1"/>
          </p:cNvPicPr>
          <p:nvPr/>
        </p:nvPicPr>
        <p:blipFill>
          <a:blip r:embed="rId3"/>
          <a:srcRect/>
          <a:stretch>
            <a:fillRect/>
          </a:stretch>
        </p:blipFill>
        <p:spPr bwMode="auto">
          <a:xfrm>
            <a:off x="3569895" y="1387248"/>
            <a:ext cx="2654633" cy="1772390"/>
          </a:xfrm>
          <a:prstGeom prst="rect">
            <a:avLst/>
          </a:prstGeom>
          <a:noFill/>
        </p:spPr>
      </p:pic>
      <p:pic>
        <p:nvPicPr>
          <p:cNvPr id="1034" name="Picture 10" descr="F:\Users\ninarang.000\AppData\Local\Microsoft\Windows\Temporary Internet Files\Content.IE5\NM756X0X\MCj04315830000[1].png"/>
          <p:cNvPicPr>
            <a:picLocks noChangeAspect="1" noChangeArrowheads="1"/>
          </p:cNvPicPr>
          <p:nvPr/>
        </p:nvPicPr>
        <p:blipFill>
          <a:blip r:embed="rId4"/>
          <a:srcRect/>
          <a:stretch>
            <a:fillRect/>
          </a:stretch>
        </p:blipFill>
        <p:spPr bwMode="auto">
          <a:xfrm>
            <a:off x="6104053" y="3613531"/>
            <a:ext cx="803792" cy="803792"/>
          </a:xfrm>
          <a:prstGeom prst="rect">
            <a:avLst/>
          </a:prstGeom>
          <a:noFill/>
        </p:spPr>
      </p:pic>
      <p:pic>
        <p:nvPicPr>
          <p:cNvPr id="1035" name="Picture 11" descr="F:\Program Files\Microsoft Office\MEDIA\CAGCAT10\j0205462.wmf"/>
          <p:cNvPicPr>
            <a:picLocks noChangeAspect="1" noChangeArrowheads="1"/>
          </p:cNvPicPr>
          <p:nvPr/>
        </p:nvPicPr>
        <p:blipFill>
          <a:blip r:embed="rId5"/>
          <a:srcRect/>
          <a:stretch>
            <a:fillRect/>
          </a:stretch>
        </p:blipFill>
        <p:spPr bwMode="auto">
          <a:xfrm>
            <a:off x="6824070" y="4759287"/>
            <a:ext cx="1231442" cy="1224995"/>
          </a:xfrm>
          <a:prstGeom prst="rect">
            <a:avLst/>
          </a:prstGeom>
          <a:noFill/>
        </p:spPr>
      </p:pic>
      <p:sp>
        <p:nvSpPr>
          <p:cNvPr id="39" name="Rectangle 233"/>
          <p:cNvSpPr>
            <a:spLocks noChangeArrowheads="1"/>
          </p:cNvSpPr>
          <p:nvPr/>
        </p:nvSpPr>
        <p:spPr bwMode="blackWhite">
          <a:xfrm>
            <a:off x="896957" y="3993557"/>
            <a:ext cx="1251331"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Activation Module</a:t>
            </a:r>
          </a:p>
        </p:txBody>
      </p:sp>
      <p:sp>
        <p:nvSpPr>
          <p:cNvPr id="42" name="Rectangle 228"/>
          <p:cNvSpPr>
            <a:spLocks noChangeArrowheads="1"/>
          </p:cNvSpPr>
          <p:nvPr/>
        </p:nvSpPr>
        <p:spPr bwMode="grayWhite">
          <a:xfrm>
            <a:off x="881349" y="5585554"/>
            <a:ext cx="1255923" cy="68304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Mobile Broadband Device</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4" name="Up-Down Arrow 43"/>
          <p:cNvSpPr/>
          <p:nvPr/>
        </p:nvSpPr>
        <p:spPr>
          <a:xfrm>
            <a:off x="1396521" y="4494885"/>
            <a:ext cx="285752" cy="1277955"/>
          </a:xfrm>
          <a:prstGeom prst="upDownArrow">
            <a:avLst/>
          </a:prstGeom>
          <a:gradFill>
            <a:gsLst>
              <a:gs pos="0">
                <a:srgbClr val="5E91E4"/>
              </a:gs>
              <a:gs pos="50000">
                <a:srgbClr val="5E91E4">
                  <a:gamma/>
                  <a:tint val="53725"/>
                  <a:invGamma/>
                </a:srgbClr>
              </a:gs>
              <a:gs pos="100000">
                <a:srgbClr val="5E91E4"/>
              </a:gs>
            </a:gsLst>
            <a:lin ang="27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43" name="Rectangle 227"/>
          <p:cNvSpPr>
            <a:spLocks noChangeArrowheads="1"/>
          </p:cNvSpPr>
          <p:nvPr/>
        </p:nvSpPr>
        <p:spPr bwMode="auto">
          <a:xfrm>
            <a:off x="892368" y="4781436"/>
            <a:ext cx="1244906" cy="6096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WWAN </a:t>
            </a:r>
          </a:p>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Service</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8" name="Freeform 47"/>
          <p:cNvSpPr/>
          <p:nvPr/>
        </p:nvSpPr>
        <p:spPr>
          <a:xfrm>
            <a:off x="6092328" y="3260993"/>
            <a:ext cx="980502" cy="1575412"/>
          </a:xfrm>
          <a:custGeom>
            <a:avLst/>
            <a:gdLst>
              <a:gd name="connsiteX0" fmla="*/ 0 w 1222873"/>
              <a:gd name="connsiteY0" fmla="*/ 0 h 1575412"/>
              <a:gd name="connsiteX1" fmla="*/ 969485 w 1222873"/>
              <a:gd name="connsiteY1" fmla="*/ 605927 h 1575412"/>
              <a:gd name="connsiteX2" fmla="*/ 1222873 w 1222873"/>
              <a:gd name="connsiteY2" fmla="*/ 1575412 h 1575412"/>
            </a:gdLst>
            <a:ahLst/>
            <a:cxnLst>
              <a:cxn ang="0">
                <a:pos x="connsiteX0" y="connsiteY0"/>
              </a:cxn>
              <a:cxn ang="0">
                <a:pos x="connsiteX1" y="connsiteY1"/>
              </a:cxn>
              <a:cxn ang="0">
                <a:pos x="connsiteX2" y="connsiteY2"/>
              </a:cxn>
            </a:cxnLst>
            <a:rect l="l" t="t" r="r" b="b"/>
            <a:pathLst>
              <a:path w="1222873" h="1575412">
                <a:moveTo>
                  <a:pt x="0" y="0"/>
                </a:moveTo>
                <a:cubicBezTo>
                  <a:pt x="382836" y="171679"/>
                  <a:pt x="765673" y="343358"/>
                  <a:pt x="969485" y="605927"/>
                </a:cubicBezTo>
                <a:cubicBezTo>
                  <a:pt x="1173297" y="868496"/>
                  <a:pt x="1198085" y="1221954"/>
                  <a:pt x="1222873" y="1575412"/>
                </a:cubicBezTo>
              </a:path>
            </a:pathLst>
          </a:custGeom>
          <a:ln w="25400">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rot="15627556">
            <a:off x="2066182" y="2250248"/>
            <a:ext cx="990713" cy="2009553"/>
          </a:xfrm>
          <a:custGeom>
            <a:avLst/>
            <a:gdLst>
              <a:gd name="connsiteX0" fmla="*/ 0 w 1222873"/>
              <a:gd name="connsiteY0" fmla="*/ 0 h 1575412"/>
              <a:gd name="connsiteX1" fmla="*/ 969485 w 1222873"/>
              <a:gd name="connsiteY1" fmla="*/ 605927 h 1575412"/>
              <a:gd name="connsiteX2" fmla="*/ 1222873 w 1222873"/>
              <a:gd name="connsiteY2" fmla="*/ 1575412 h 1575412"/>
            </a:gdLst>
            <a:ahLst/>
            <a:cxnLst>
              <a:cxn ang="0">
                <a:pos x="connsiteX0" y="connsiteY0"/>
              </a:cxn>
              <a:cxn ang="0">
                <a:pos x="connsiteX1" y="connsiteY1"/>
              </a:cxn>
              <a:cxn ang="0">
                <a:pos x="connsiteX2" y="connsiteY2"/>
              </a:cxn>
            </a:cxnLst>
            <a:rect l="l" t="t" r="r" b="b"/>
            <a:pathLst>
              <a:path w="1222873" h="1575412">
                <a:moveTo>
                  <a:pt x="0" y="0"/>
                </a:moveTo>
                <a:cubicBezTo>
                  <a:pt x="382836" y="171679"/>
                  <a:pt x="765673" y="343358"/>
                  <a:pt x="969485" y="605927"/>
                </a:cubicBezTo>
                <a:cubicBezTo>
                  <a:pt x="1173297" y="868496"/>
                  <a:pt x="1198085" y="1221954"/>
                  <a:pt x="1222873" y="1575412"/>
                </a:cubicBezTo>
              </a:path>
            </a:pathLst>
          </a:custGeom>
          <a:ln w="254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Freeform 53"/>
          <p:cNvSpPr/>
          <p:nvPr/>
        </p:nvSpPr>
        <p:spPr>
          <a:xfrm rot="4891888">
            <a:off x="2846543" y="2898407"/>
            <a:ext cx="990713" cy="2009553"/>
          </a:xfrm>
          <a:custGeom>
            <a:avLst/>
            <a:gdLst>
              <a:gd name="connsiteX0" fmla="*/ 0 w 1222873"/>
              <a:gd name="connsiteY0" fmla="*/ 0 h 1575412"/>
              <a:gd name="connsiteX1" fmla="*/ 969485 w 1222873"/>
              <a:gd name="connsiteY1" fmla="*/ 605927 h 1575412"/>
              <a:gd name="connsiteX2" fmla="*/ 1222873 w 1222873"/>
              <a:gd name="connsiteY2" fmla="*/ 1575412 h 1575412"/>
            </a:gdLst>
            <a:ahLst/>
            <a:cxnLst>
              <a:cxn ang="0">
                <a:pos x="connsiteX0" y="connsiteY0"/>
              </a:cxn>
              <a:cxn ang="0">
                <a:pos x="connsiteX1" y="connsiteY1"/>
              </a:cxn>
              <a:cxn ang="0">
                <a:pos x="connsiteX2" y="connsiteY2"/>
              </a:cxn>
            </a:cxnLst>
            <a:rect l="l" t="t" r="r" b="b"/>
            <a:pathLst>
              <a:path w="1222873" h="1575412">
                <a:moveTo>
                  <a:pt x="0" y="0"/>
                </a:moveTo>
                <a:cubicBezTo>
                  <a:pt x="382836" y="171679"/>
                  <a:pt x="765673" y="343358"/>
                  <a:pt x="969485" y="605927"/>
                </a:cubicBezTo>
                <a:cubicBezTo>
                  <a:pt x="1173297" y="868496"/>
                  <a:pt x="1198085" y="1221954"/>
                  <a:pt x="1222873" y="1575412"/>
                </a:cubicBezTo>
              </a:path>
            </a:pathLst>
          </a:custGeom>
          <a:ln w="254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TextBox 54"/>
          <p:cNvSpPr txBox="1"/>
          <p:nvPr/>
        </p:nvSpPr>
        <p:spPr>
          <a:xfrm>
            <a:off x="0" y="1464554"/>
            <a:ext cx="3371850" cy="923330"/>
          </a:xfrm>
          <a:prstGeom prst="rect">
            <a:avLst/>
          </a:prstGeom>
          <a:noFill/>
        </p:spPr>
        <p:txBody>
          <a:bodyPr wrap="square" rtlCol="0">
            <a:spAutoFit/>
          </a:bodyPr>
          <a:lstStyle/>
          <a:p>
            <a:pPr marL="342900" indent="-342900">
              <a:buFont typeface="+mj-lt"/>
              <a:buAutoNum type="arabicPeriod"/>
            </a:pPr>
            <a:r>
              <a:rPr lang="en-US" dirty="0" smtClean="0"/>
              <a:t>Launch connection manager for subscription information.</a:t>
            </a:r>
            <a:endParaRPr lang="en-US" dirty="0"/>
          </a:p>
        </p:txBody>
      </p:sp>
      <p:sp>
        <p:nvSpPr>
          <p:cNvPr id="56" name="TextBox 55"/>
          <p:cNvSpPr txBox="1"/>
          <p:nvPr/>
        </p:nvSpPr>
        <p:spPr>
          <a:xfrm>
            <a:off x="2774415" y="4612300"/>
            <a:ext cx="3966019" cy="646331"/>
          </a:xfrm>
          <a:prstGeom prst="rect">
            <a:avLst/>
          </a:prstGeom>
          <a:noFill/>
        </p:spPr>
        <p:txBody>
          <a:bodyPr wrap="square" rtlCol="0">
            <a:spAutoFit/>
          </a:bodyPr>
          <a:lstStyle/>
          <a:p>
            <a:pPr marL="342900" indent="-342900">
              <a:buFont typeface="+mj-lt"/>
              <a:buAutoNum type="arabicPeriod" startAt="2"/>
            </a:pPr>
            <a:r>
              <a:rPr lang="en-US" dirty="0" smtClean="0"/>
              <a:t>Get all subscription  information in a single user interface.</a:t>
            </a:r>
          </a:p>
        </p:txBody>
      </p:sp>
      <p:sp>
        <p:nvSpPr>
          <p:cNvPr id="57" name="TextBox 56"/>
          <p:cNvSpPr txBox="1"/>
          <p:nvPr/>
        </p:nvSpPr>
        <p:spPr>
          <a:xfrm>
            <a:off x="6704683" y="2515930"/>
            <a:ext cx="2439317" cy="646331"/>
          </a:xfrm>
          <a:prstGeom prst="rect">
            <a:avLst/>
          </a:prstGeom>
          <a:noFill/>
        </p:spPr>
        <p:txBody>
          <a:bodyPr wrap="square" rtlCol="0">
            <a:spAutoFit/>
          </a:bodyPr>
          <a:lstStyle/>
          <a:p>
            <a:pPr marL="342900" indent="-342900">
              <a:buFont typeface="+mj-lt"/>
              <a:buAutoNum type="arabicPeriod" startAt="3"/>
            </a:pPr>
            <a:r>
              <a:rPr lang="en-US" dirty="0" smtClean="0"/>
              <a:t>Talk to MNO to activate service.</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381000" y="230188"/>
            <a:ext cx="8382000" cy="664797"/>
          </a:xfrm>
          <a:noFill/>
          <a:ln w="9525">
            <a:noFill/>
            <a:miter lim="800000"/>
            <a:headEnd/>
            <a:tailEnd/>
          </a:ln>
        </p:spPr>
        <p:txBody>
          <a:bodyPr vert="horz" wrap="square" lIns="0" tIns="0" rIns="0" bIns="0" numCol="1" anchor="t" anchorCtr="0" compatLnSpc="1">
            <a:prstTxWarp prst="textNoShape">
              <a:avLst/>
            </a:prstTxWarp>
            <a:spAutoFit/>
          </a:bodyPr>
          <a:lstStyle/>
          <a:p>
            <a:r>
              <a:rPr dirty="0"/>
              <a:t>APN Database </a:t>
            </a:r>
            <a:r>
              <a:rPr dirty="0" smtClean="0"/>
              <a:t>(DB) Integration</a:t>
            </a:r>
            <a:endParaRPr sz="4800" spc="-150" dirty="0">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ndParaRPr>
          </a:p>
        </p:txBody>
      </p:sp>
      <p:sp>
        <p:nvSpPr>
          <p:cNvPr id="8" name="Rectangle 6"/>
          <p:cNvSpPr txBox="1">
            <a:spLocks noChangeArrowheads="1"/>
          </p:cNvSpPr>
          <p:nvPr/>
        </p:nvSpPr>
        <p:spPr>
          <a:xfrm>
            <a:off x="362924" y="1218797"/>
            <a:ext cx="8380412" cy="4963235"/>
          </a:xfrm>
          <a:prstGeom prst="rect">
            <a:avLst/>
          </a:prstGeom>
        </p:spPr>
        <p:txBody>
          <a:bodyPr>
            <a:normAutofit/>
          </a:bodyPr>
          <a:lstStyle/>
          <a:p>
            <a:pPr marL="396875" marR="0" lvl="0" indent="-396875" algn="l" defTabSz="914363" rtl="0" eaLnBrk="1" fontAlgn="auto" latinLnBrk="0" hangingPunct="1">
              <a:lnSpc>
                <a:spcPct val="8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fontAlgn="auto">
              <a:lnSpc>
                <a:spcPct val="80000"/>
              </a:lnSpc>
              <a:spcBef>
                <a:spcPts val="1167"/>
              </a:spcBef>
              <a:spcAft>
                <a:spcPts val="0"/>
              </a:spcAft>
              <a:buClrTx/>
              <a:buSzTx/>
              <a:buBlip>
                <a:blip r:embed="rId3"/>
              </a:buBlip>
              <a:tabLst/>
              <a:defRPr/>
            </a:pPr>
            <a:r>
              <a:rPr lang="en-US" sz="3300" dirty="0" smtClean="0"/>
              <a:t>Three possible integration solutions:</a:t>
            </a:r>
          </a:p>
          <a:p>
            <a:pPr marL="914400" marR="0" lvl="1" indent="-396875" fontAlgn="auto">
              <a:lnSpc>
                <a:spcPct val="80000"/>
              </a:lnSpc>
              <a:spcBef>
                <a:spcPts val="1083"/>
              </a:spcBef>
              <a:spcAft>
                <a:spcPts val="0"/>
              </a:spcAft>
              <a:buClrTx/>
              <a:buSzTx/>
              <a:buBlip>
                <a:blip r:embed="rId4"/>
              </a:buBlip>
              <a:tabLst/>
              <a:defRPr/>
            </a:pPr>
            <a:r>
              <a:rPr lang="en-US" sz="3000" dirty="0" smtClean="0"/>
              <a:t>APN DB from IHV (device provisioning)</a:t>
            </a:r>
          </a:p>
          <a:p>
            <a:pPr marL="914400" marR="0" lvl="1" indent="-396875" fontAlgn="auto">
              <a:lnSpc>
                <a:spcPct val="80000"/>
              </a:lnSpc>
              <a:spcBef>
                <a:spcPts val="1083"/>
              </a:spcBef>
              <a:spcAft>
                <a:spcPts val="0"/>
              </a:spcAft>
              <a:buClrTx/>
              <a:buSzTx/>
              <a:buBlip>
                <a:blip r:embed="rId4"/>
              </a:buBlip>
              <a:tabLst/>
              <a:defRPr/>
            </a:pPr>
            <a:r>
              <a:rPr lang="en-US" sz="3000" dirty="0" smtClean="0"/>
              <a:t>APN DB from OEM</a:t>
            </a:r>
          </a:p>
          <a:p>
            <a:pPr marL="914400" marR="0" lvl="1" indent="-396875" fontAlgn="auto">
              <a:lnSpc>
                <a:spcPct val="80000"/>
              </a:lnSpc>
              <a:spcBef>
                <a:spcPts val="1083"/>
              </a:spcBef>
              <a:spcAft>
                <a:spcPts val="0"/>
              </a:spcAft>
              <a:buClrTx/>
              <a:buSzTx/>
              <a:buBlip>
                <a:blip r:embed="rId4"/>
              </a:buBlip>
              <a:tabLst/>
              <a:defRPr/>
            </a:pPr>
            <a:r>
              <a:rPr lang="en-US" sz="3000" dirty="0" smtClean="0"/>
              <a:t>Manual</a:t>
            </a:r>
          </a:p>
          <a:p>
            <a:pPr marL="914400" marR="0" lvl="1" indent="-396875" algn="l" defTabSz="914363" rtl="0" eaLnBrk="1" fontAlgn="auto" latinLnBrk="0" hangingPunct="1">
              <a:lnSpc>
                <a:spcPct val="8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title"/>
          </p:nvPr>
        </p:nvSpPr>
        <p:spPr/>
        <p:txBody>
          <a:bodyPr>
            <a:normAutofit/>
          </a:bodyPr>
          <a:lstStyle/>
          <a:p>
            <a:pPr fontAlgn="base">
              <a:spcAft>
                <a:spcPct val="0"/>
              </a:spcAft>
            </a:pPr>
            <a:r>
              <a:rPr dirty="0" smtClean="0"/>
              <a:t>APN DB from IHV</a:t>
            </a:r>
            <a:endParaRPr dirty="0"/>
          </a:p>
        </p:txBody>
      </p:sp>
      <p:sp>
        <p:nvSpPr>
          <p:cNvPr id="32" name="TextBox 31"/>
          <p:cNvSpPr txBox="1"/>
          <p:nvPr/>
        </p:nvSpPr>
        <p:spPr>
          <a:xfrm>
            <a:off x="674277" y="4601445"/>
            <a:ext cx="7757179" cy="1556323"/>
          </a:xfrm>
          <a:prstGeom prst="rect">
            <a:avLst/>
          </a:prstGeom>
          <a:noFill/>
        </p:spPr>
        <p:txBody>
          <a:bodyPr wrap="square" rtlCol="0">
            <a:spAutoFit/>
          </a:bodyPr>
          <a:lstStyle/>
          <a:p>
            <a:pPr marL="457218" indent="-396875">
              <a:lnSpc>
                <a:spcPct val="80000"/>
              </a:lnSpc>
              <a:spcBef>
                <a:spcPts val="1083"/>
              </a:spcBef>
              <a:buBlip>
                <a:blip r:embed="rId3"/>
              </a:buBlip>
            </a:pPr>
            <a:r>
              <a:rPr lang="en-US" sz="2400" dirty="0" smtClean="0"/>
              <a:t>IHV provisions APN on the device.</a:t>
            </a:r>
          </a:p>
          <a:p>
            <a:pPr marL="457218" indent="-396875">
              <a:lnSpc>
                <a:spcPct val="80000"/>
              </a:lnSpc>
              <a:spcBef>
                <a:spcPts val="1083"/>
              </a:spcBef>
              <a:buBlip>
                <a:blip r:embed="rId3"/>
              </a:buBlip>
            </a:pPr>
            <a:r>
              <a:rPr lang="en-US" sz="2400" dirty="0" smtClean="0"/>
              <a:t>Mobile broadband stack communicates with the device to get  APN.</a:t>
            </a:r>
          </a:p>
          <a:p>
            <a:pPr marL="457218" indent="-396875">
              <a:lnSpc>
                <a:spcPct val="80000"/>
              </a:lnSpc>
              <a:spcBef>
                <a:spcPts val="1083"/>
              </a:spcBef>
              <a:buBlip>
                <a:blip r:embed="rId3"/>
              </a:buBlip>
            </a:pPr>
            <a:r>
              <a:rPr lang="en-US" sz="2400" dirty="0" smtClean="0"/>
              <a:t>No additional third-party software is required.</a:t>
            </a:r>
          </a:p>
        </p:txBody>
      </p:sp>
      <p:sp>
        <p:nvSpPr>
          <p:cNvPr id="4" name="Rectangle 228"/>
          <p:cNvSpPr>
            <a:spLocks noChangeArrowheads="1"/>
          </p:cNvSpPr>
          <p:nvPr/>
        </p:nvSpPr>
        <p:spPr bwMode="grayWhite">
          <a:xfrm>
            <a:off x="6200656" y="1547812"/>
            <a:ext cx="1775556" cy="53816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Mobile Broad-</a:t>
            </a:r>
          </a:p>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band  Device</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7" name="Rectangle 233"/>
          <p:cNvSpPr>
            <a:spLocks noChangeArrowheads="1"/>
          </p:cNvSpPr>
          <p:nvPr/>
        </p:nvSpPr>
        <p:spPr bwMode="blackWhite">
          <a:xfrm>
            <a:off x="4266282" y="1547813"/>
            <a:ext cx="1242152" cy="5857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WWAN </a:t>
            </a:r>
          </a:p>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Service</a:t>
            </a:r>
          </a:p>
        </p:txBody>
      </p:sp>
      <p:cxnSp>
        <p:nvCxnSpPr>
          <p:cNvPr id="39" name="Straight Connector 38"/>
          <p:cNvCxnSpPr/>
          <p:nvPr/>
        </p:nvCxnSpPr>
        <p:spPr>
          <a:xfrm rot="5400000">
            <a:off x="4009169" y="3069127"/>
            <a:ext cx="1879360" cy="83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952740" y="3076459"/>
            <a:ext cx="1898573" cy="128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6079721" y="3115807"/>
            <a:ext cx="2065614" cy="59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934930" y="3848271"/>
            <a:ext cx="1992429" cy="1301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21960" y="3038787"/>
            <a:ext cx="1104790" cy="276999"/>
          </a:xfrm>
          <a:prstGeom prst="rect">
            <a:avLst/>
          </a:prstGeom>
          <a:noFill/>
        </p:spPr>
        <p:txBody>
          <a:bodyPr wrap="none" rtlCol="0">
            <a:spAutoFit/>
          </a:bodyPr>
          <a:lstStyle/>
          <a:p>
            <a:r>
              <a:rPr lang="en-US" sz="1200" dirty="0" smtClean="0"/>
              <a:t>Create profile</a:t>
            </a:r>
            <a:endParaRPr lang="en-US" sz="1200" dirty="0"/>
          </a:p>
        </p:txBody>
      </p:sp>
      <p:sp>
        <p:nvSpPr>
          <p:cNvPr id="34" name="Flowchart: Magnetic Disk 33"/>
          <p:cNvSpPr/>
          <p:nvPr/>
        </p:nvSpPr>
        <p:spPr>
          <a:xfrm>
            <a:off x="6201872" y="1726220"/>
            <a:ext cx="430775" cy="334962"/>
          </a:xfrm>
          <a:prstGeom prst="flowChartMagneticDisk">
            <a:avLst/>
          </a:prstGeom>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DB</a:t>
            </a:r>
          </a:p>
        </p:txBody>
      </p:sp>
      <p:cxnSp>
        <p:nvCxnSpPr>
          <p:cNvPr id="36" name="Straight Connector 35"/>
          <p:cNvCxnSpPr/>
          <p:nvPr/>
        </p:nvCxnSpPr>
        <p:spPr>
          <a:xfrm rot="5400000">
            <a:off x="266160" y="3105228"/>
            <a:ext cx="1731557" cy="2212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8" name="Picture 3" descr="E:\Program Files\Microsoft Office\MEDIA\CAGCAT10\j0292020.wmf"/>
          <p:cNvPicPr>
            <a:picLocks noChangeAspect="1" noChangeArrowheads="1"/>
          </p:cNvPicPr>
          <p:nvPr/>
        </p:nvPicPr>
        <p:blipFill>
          <a:blip r:embed="rId4"/>
          <a:srcRect/>
          <a:stretch>
            <a:fillRect/>
          </a:stretch>
        </p:blipFill>
        <p:spPr bwMode="auto">
          <a:xfrm>
            <a:off x="762000" y="1551432"/>
            <a:ext cx="773947" cy="734568"/>
          </a:xfrm>
          <a:prstGeom prst="rect">
            <a:avLst/>
          </a:prstGeom>
          <a:noFill/>
        </p:spPr>
      </p:pic>
      <p:cxnSp>
        <p:nvCxnSpPr>
          <p:cNvPr id="40" name="Straight Arrow Connector 39"/>
          <p:cNvCxnSpPr/>
          <p:nvPr/>
        </p:nvCxnSpPr>
        <p:spPr>
          <a:xfrm>
            <a:off x="1144900" y="3668412"/>
            <a:ext cx="1750700" cy="465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291713" y="3378098"/>
            <a:ext cx="1173719" cy="276999"/>
          </a:xfrm>
          <a:prstGeom prst="rect">
            <a:avLst/>
          </a:prstGeom>
          <a:noFill/>
        </p:spPr>
        <p:txBody>
          <a:bodyPr wrap="none" rtlCol="0">
            <a:spAutoFit/>
          </a:bodyPr>
          <a:lstStyle/>
          <a:p>
            <a:r>
              <a:rPr lang="en-US" sz="1200" dirty="0" smtClean="0"/>
              <a:t>Clicks connect</a:t>
            </a:r>
            <a:endParaRPr lang="en-US" sz="1200" dirty="0"/>
          </a:p>
        </p:txBody>
      </p:sp>
      <p:sp>
        <p:nvSpPr>
          <p:cNvPr id="7" name="Rectangle 233"/>
          <p:cNvSpPr>
            <a:spLocks noChangeArrowheads="1"/>
          </p:cNvSpPr>
          <p:nvPr/>
        </p:nvSpPr>
        <p:spPr bwMode="blackWhite">
          <a:xfrm>
            <a:off x="2384234" y="1547812"/>
            <a:ext cx="1143000" cy="5857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VAN UI</a:t>
            </a:r>
          </a:p>
        </p:txBody>
      </p:sp>
      <p:cxnSp>
        <p:nvCxnSpPr>
          <p:cNvPr id="24" name="Straight Arrow Connector 23"/>
          <p:cNvCxnSpPr/>
          <p:nvPr/>
        </p:nvCxnSpPr>
        <p:spPr>
          <a:xfrm flipV="1">
            <a:off x="4954435" y="2723535"/>
            <a:ext cx="2114958" cy="731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975123" y="2890684"/>
            <a:ext cx="2123767" cy="9832"/>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44403" y="2424271"/>
            <a:ext cx="2216825" cy="276999"/>
          </a:xfrm>
          <a:prstGeom prst="rect">
            <a:avLst/>
          </a:prstGeom>
          <a:noFill/>
        </p:spPr>
        <p:txBody>
          <a:bodyPr wrap="none" rtlCol="0">
            <a:spAutoFit/>
          </a:bodyPr>
          <a:lstStyle/>
          <a:p>
            <a:r>
              <a:rPr lang="en-US" sz="1200" dirty="0" smtClean="0"/>
              <a:t>Request  for  APN information</a:t>
            </a:r>
            <a:endParaRPr lang="en-US" sz="1200" dirty="0"/>
          </a:p>
        </p:txBody>
      </p:sp>
      <p:sp>
        <p:nvSpPr>
          <p:cNvPr id="45" name="TextBox 44"/>
          <p:cNvSpPr txBox="1"/>
          <p:nvPr/>
        </p:nvSpPr>
        <p:spPr>
          <a:xfrm>
            <a:off x="5696570" y="2930632"/>
            <a:ext cx="1362424" cy="276999"/>
          </a:xfrm>
          <a:prstGeom prst="rect">
            <a:avLst/>
          </a:prstGeom>
          <a:noFill/>
        </p:spPr>
        <p:txBody>
          <a:bodyPr wrap="none" rtlCol="0">
            <a:spAutoFit/>
          </a:bodyPr>
          <a:lstStyle/>
          <a:p>
            <a:r>
              <a:rPr lang="en-US" sz="1200" dirty="0" smtClean="0"/>
              <a:t>Response : APN</a:t>
            </a:r>
            <a:endParaRPr lang="en-US" sz="1200" dirty="0"/>
          </a:p>
        </p:txBody>
      </p:sp>
      <p:sp>
        <p:nvSpPr>
          <p:cNvPr id="51" name="Arc 50"/>
          <p:cNvSpPr/>
          <p:nvPr/>
        </p:nvSpPr>
        <p:spPr>
          <a:xfrm flipH="1">
            <a:off x="4717856" y="3191985"/>
            <a:ext cx="213174" cy="235611"/>
          </a:xfrm>
          <a:prstGeom prst="arc">
            <a:avLst>
              <a:gd name="adj1" fmla="val 12956531"/>
              <a:gd name="adj2" fmla="val 8345134"/>
            </a:avLst>
          </a:prstGeom>
          <a:ln w="1905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TextBox 52"/>
          <p:cNvSpPr txBox="1"/>
          <p:nvPr/>
        </p:nvSpPr>
        <p:spPr>
          <a:xfrm>
            <a:off x="3086100" y="3530498"/>
            <a:ext cx="755335" cy="276999"/>
          </a:xfrm>
          <a:prstGeom prst="rect">
            <a:avLst/>
          </a:prstGeom>
          <a:noFill/>
        </p:spPr>
        <p:txBody>
          <a:bodyPr wrap="none" rtlCol="0">
            <a:spAutoFit/>
          </a:bodyPr>
          <a:lstStyle/>
          <a:p>
            <a:r>
              <a:rPr lang="en-US" sz="1200" dirty="0" smtClean="0"/>
              <a:t>Connect</a:t>
            </a:r>
            <a:endParaRPr lang="en-US" sz="1200" dirty="0"/>
          </a:p>
        </p:txBody>
      </p:sp>
    </p:spTree>
  </p:cSld>
  <p:clrMapOvr>
    <a:masterClrMapping/>
  </p:clrMapOvr>
  <p:transition>
    <p:fade/>
  </p:transition>
</p:sld>
</file>

<file path=ppt/theme/theme1.xml><?xml version="1.0" encoding="utf-8"?>
<a:theme xmlns:a="http://schemas.openxmlformats.org/drawingml/2006/main" name="Enterprise03">
  <a:themeElements>
    <a:clrScheme name="Custom 2">
      <a:dk1>
        <a:sysClr val="windowText" lastClr="000000"/>
      </a:dk1>
      <a:lt1>
        <a:sysClr val="window" lastClr="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699</Words>
  <Application>Microsoft Office PowerPoint</Application>
  <PresentationFormat>On-screen Show (4:3)</PresentationFormat>
  <Paragraphs>161</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Enterprise03</vt:lpstr>
      <vt:lpstr>White with Courier font for code slides</vt:lpstr>
      <vt:lpstr>Connection Manager Integration with Mobile Broadband</vt:lpstr>
      <vt:lpstr>Contents</vt:lpstr>
      <vt:lpstr>Introduction</vt:lpstr>
      <vt:lpstr>Service Activation</vt:lpstr>
      <vt:lpstr>Device-Based Integration</vt:lpstr>
      <vt:lpstr>Portal-Based Integration</vt:lpstr>
      <vt:lpstr>Manual Service Activation</vt:lpstr>
      <vt:lpstr>APN Database (DB) Integration</vt:lpstr>
      <vt:lpstr>APN DB from IHV</vt:lpstr>
      <vt:lpstr>APN DB from OEM</vt:lpstr>
      <vt:lpstr>Manual Entry</vt:lpstr>
      <vt:lpstr>Call to Action</vt:lpstr>
      <vt:lpstr>Resources</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2009-06-12T17:53:10Z</dcterms:created>
  <dcterms:modified xsi:type="dcterms:W3CDTF">2009-06-12T17:53:17Z</dcterms:modified>
</cp:coreProperties>
</file>