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 id="2147483721" r:id="rId3"/>
    <p:sldMasterId id="2147483733" r:id="rId4"/>
    <p:sldMasterId id="2147483746" r:id="rId5"/>
    <p:sldMasterId id="2147483758" r:id="rId6"/>
  </p:sldMasterIdLst>
  <p:notesMasterIdLst>
    <p:notesMasterId r:id="rId28"/>
  </p:notesMasterIdLst>
  <p:sldIdLst>
    <p:sldId id="256" r:id="rId7"/>
    <p:sldId id="303" r:id="rId8"/>
    <p:sldId id="297" r:id="rId9"/>
    <p:sldId id="299" r:id="rId10"/>
    <p:sldId id="298" r:id="rId11"/>
    <p:sldId id="302" r:id="rId12"/>
    <p:sldId id="301" r:id="rId13"/>
    <p:sldId id="300" r:id="rId14"/>
    <p:sldId id="304" r:id="rId15"/>
    <p:sldId id="305" r:id="rId16"/>
    <p:sldId id="306" r:id="rId17"/>
    <p:sldId id="308" r:id="rId18"/>
    <p:sldId id="310" r:id="rId19"/>
    <p:sldId id="309" r:id="rId20"/>
    <p:sldId id="316" r:id="rId21"/>
    <p:sldId id="313" r:id="rId22"/>
    <p:sldId id="314" r:id="rId23"/>
    <p:sldId id="311" r:id="rId24"/>
    <p:sldId id="312" r:id="rId25"/>
    <p:sldId id="315"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02" autoAdjust="0"/>
  </p:normalViewPr>
  <p:slideViewPr>
    <p:cSldViewPr snapToGrid="0">
      <p:cViewPr>
        <p:scale>
          <a:sx n="78" d="100"/>
          <a:sy n="78" d="100"/>
        </p:scale>
        <p:origin x="-78"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302BFF-3EE6-47C7-8BFB-77E37E6BCF9C}" type="datetimeFigureOut">
              <a:rPr lang="en-US" smtClean="0"/>
              <a:pPr/>
              <a:t>6/11/2008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C87A0D-F6FA-429A-B1B8-5D6182F9AC1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163AFAFA-BE0F-4672-8E35-848556D0877D}" type="datetime8">
              <a:rPr lang="en-US" smtClean="0"/>
              <a:pPr/>
              <a:t>6/11/2008 10:50 AM</a:t>
            </a:fld>
            <a:endParaRPr lang="en-US" smtClean="0"/>
          </a:p>
        </p:txBody>
      </p:sp>
      <p:sp>
        <p:nvSpPr>
          <p:cNvPr id="3686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3686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E72A7AB-8057-4A49-8418-761F6F0B672B}" type="slidenum">
              <a:rPr lang="en-US" smtClean="0"/>
              <a:pPr/>
              <a:t>21</a:t>
            </a:fld>
            <a:endParaRPr lang="en-US" smtClean="0"/>
          </a:p>
        </p:txBody>
      </p:sp>
      <p:sp>
        <p:nvSpPr>
          <p:cNvPr id="36869" name="Rectangle 4"/>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757130"/>
          </a:xfrm>
        </p:spPr>
        <p:txBody>
          <a:bodyPr/>
          <a:lstStyle>
            <a:lvl1pPr>
              <a:defRPr baseline="0">
                <a:latin typeface="+mn-lt"/>
              </a:defRPr>
            </a:lvl1pPr>
          </a:lstStyle>
          <a:p>
            <a:r>
              <a:rPr lang="en-US" dirty="0" smtClean="0"/>
              <a:t>Name of your presentation</a:t>
            </a:r>
            <a:endParaRPr lang="en-US" dirty="0"/>
          </a:p>
        </p:txBody>
      </p:sp>
      <p:sp>
        <p:nvSpPr>
          <p:cNvPr id="3" name="Subtitle 2"/>
          <p:cNvSpPr>
            <a:spLocks noGrp="1"/>
          </p:cNvSpPr>
          <p:nvPr>
            <p:ph type="subTitle" idx="1" hasCustomPrompt="1"/>
          </p:nvPr>
        </p:nvSpPr>
        <p:spPr>
          <a:xfrm>
            <a:off x="1371600" y="3886200"/>
            <a:ext cx="6400800" cy="535531"/>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Your name and Title, Contacts</a:t>
            </a:r>
            <a:endParaRPr lang="en-US" dirty="0"/>
          </a:p>
        </p:txBody>
      </p:sp>
      <p:sp>
        <p:nvSpPr>
          <p:cNvPr id="5" name="TextBox 4"/>
          <p:cNvSpPr txBox="1"/>
          <p:nvPr/>
        </p:nvSpPr>
        <p:spPr>
          <a:xfrm>
            <a:off x="3250611" y="154858"/>
            <a:ext cx="2589752" cy="276999"/>
          </a:xfrm>
          <a:prstGeom prst="rect">
            <a:avLst/>
          </a:prstGeom>
          <a:noFill/>
        </p:spPr>
        <p:txBody>
          <a:bodyPr wrap="square" rtlCol="0">
            <a:spAutoFit/>
          </a:bodyPr>
          <a:lstStyle/>
          <a:p>
            <a:r>
              <a:rPr lang="en-US" sz="1200" baseline="0" dirty="0" smtClean="0"/>
              <a:t>Spring 2008,  Redmond,  Washington</a:t>
            </a:r>
            <a:endParaRPr lang="en-US" sz="1200"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7130"/>
          </a:xfrm>
        </p:spPr>
        <p:txBody>
          <a:bodyPr/>
          <a:lstStyle>
            <a:lvl1pPr>
              <a:defRPr>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5.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6.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4.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6.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4.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9" descr="WinV-logo-glass-rgb-h_rev"/>
          <p:cNvPicPr>
            <a:picLocks noChangeAspect="1" noChangeArrowheads="1"/>
          </p:cNvPicPr>
          <p:nvPr/>
        </p:nvPicPr>
        <p:blipFill>
          <a:blip r:embed="rId15"/>
          <a:srcRect/>
          <a:stretch>
            <a:fillRect/>
          </a:stretch>
        </p:blipFill>
        <p:spPr bwMode="invGray">
          <a:xfrm>
            <a:off x="5510213" y="5815013"/>
            <a:ext cx="3513137" cy="104298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6"/>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11" descr="bullet"/>
          <p:cNvPicPr>
            <a:picLocks noChangeAspect="1" noChangeArrowheads="1"/>
          </p:cNvPicPr>
          <p:nvPr/>
        </p:nvPicPr>
        <p:blipFill>
          <a:blip r:embed="rId14"/>
          <a:srcRect/>
          <a:stretch>
            <a:fillRect/>
          </a:stretch>
        </p:blipFill>
        <p:spPr bwMode="auto">
          <a:xfrm>
            <a:off x="9336088" y="0"/>
            <a:ext cx="241300" cy="2413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5"/>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6" name="Picture 11" descr="bullet"/>
          <p:cNvPicPr>
            <a:picLocks noChangeAspect="1" noChangeArrowheads="1"/>
          </p:cNvPicPr>
          <p:nvPr/>
        </p:nvPicPr>
        <p:blipFill>
          <a:blip r:embed="rId14"/>
          <a:srcRect/>
          <a:stretch>
            <a:fillRect/>
          </a:stretch>
        </p:blipFill>
        <p:spPr bwMode="auto">
          <a:xfrm>
            <a:off x="9336088" y="0"/>
            <a:ext cx="241300" cy="241300"/>
          </a:xfrm>
          <a:prstGeom prst="rect">
            <a:avLst/>
          </a:prstGeom>
          <a:noFill/>
          <a:ln w="9525">
            <a:noFill/>
            <a:miter lim="800000"/>
            <a:headEnd/>
            <a:tailEnd/>
          </a:ln>
        </p:spPr>
      </p:pic>
      <p:sp>
        <p:nvSpPr>
          <p:cNvPr id="5" name="Rectangle 4"/>
          <p:cNvSpPr>
            <a:spLocks noChangeArrowheads="1"/>
          </p:cNvSpPr>
          <p:nvPr/>
        </p:nvSpPr>
        <p:spPr bwMode="auto">
          <a:xfrm>
            <a:off x="6043613" y="130175"/>
            <a:ext cx="2992437" cy="246063"/>
          </a:xfrm>
          <a:prstGeom prst="rect">
            <a:avLst/>
          </a:prstGeom>
          <a:noFill/>
          <a:ln w="12700" cap="flat" cmpd="sng" algn="ctr">
            <a:noFill/>
            <a:prstDash val="solid"/>
            <a:miter lim="800000"/>
            <a:headEnd/>
            <a:tailEnd/>
          </a:ln>
          <a:effectLst/>
        </p:spPr>
        <p:txBody>
          <a:bodyPr vert="horz" wrap="none" lIns="91440" tIns="45720" rIns="91440" bIns="45720" numCol="1" anchor="ctr" anchorCtr="0" compatLnSpc="1">
            <a:spAutoFit/>
          </a:bodyPr>
          <a:lstStyle>
            <a:defPPr>
              <a:defRPr lang="en-US"/>
            </a:defPPr>
            <a:lvl1pPr algn="l" rtl="0" fontAlgn="base">
              <a:spcBef>
                <a:spcPct val="0"/>
              </a:spcBef>
              <a:spcAft>
                <a:spcPct val="0"/>
              </a:spcAft>
              <a:defRPr>
                <a:solidFill>
                  <a:schemeClr val="tx1"/>
                </a:solidFill>
                <a:latin typeface="Segoe Semibold" pitchFamily="34" charset="0"/>
                <a:ea typeface="+mn-ea"/>
                <a:cs typeface="+mn-cs"/>
              </a:defRPr>
            </a:lvl1pPr>
            <a:lvl2pPr marL="457200" algn="l" rtl="0" fontAlgn="base">
              <a:spcBef>
                <a:spcPct val="0"/>
              </a:spcBef>
              <a:spcAft>
                <a:spcPct val="0"/>
              </a:spcAft>
              <a:defRPr>
                <a:solidFill>
                  <a:schemeClr val="tx1"/>
                </a:solidFill>
                <a:latin typeface="Segoe Semibold" pitchFamily="34" charset="0"/>
                <a:ea typeface="+mn-ea"/>
                <a:cs typeface="+mn-cs"/>
              </a:defRPr>
            </a:lvl2pPr>
            <a:lvl3pPr marL="914400" algn="l" rtl="0" fontAlgn="base">
              <a:spcBef>
                <a:spcPct val="0"/>
              </a:spcBef>
              <a:spcAft>
                <a:spcPct val="0"/>
              </a:spcAft>
              <a:defRPr>
                <a:solidFill>
                  <a:schemeClr val="tx1"/>
                </a:solidFill>
                <a:latin typeface="Segoe Semibold" pitchFamily="34" charset="0"/>
                <a:ea typeface="+mn-ea"/>
                <a:cs typeface="+mn-cs"/>
              </a:defRPr>
            </a:lvl3pPr>
            <a:lvl4pPr marL="1371600" algn="l" rtl="0" fontAlgn="base">
              <a:spcBef>
                <a:spcPct val="0"/>
              </a:spcBef>
              <a:spcAft>
                <a:spcPct val="0"/>
              </a:spcAft>
              <a:defRPr>
                <a:solidFill>
                  <a:schemeClr val="tx1"/>
                </a:solidFill>
                <a:latin typeface="Segoe Semibold" pitchFamily="34" charset="0"/>
                <a:ea typeface="+mn-ea"/>
                <a:cs typeface="+mn-cs"/>
              </a:defRPr>
            </a:lvl4pPr>
            <a:lvl5pPr marL="1828800" algn="l" rtl="0" fontAlgn="base">
              <a:spcBef>
                <a:spcPct val="0"/>
              </a:spcBef>
              <a:spcAft>
                <a:spcPct val="0"/>
              </a:spcAft>
              <a:defRPr>
                <a:solidFill>
                  <a:schemeClr val="tx1"/>
                </a:solidFill>
                <a:latin typeface="Segoe Semibold" pitchFamily="34" charset="0"/>
                <a:ea typeface="+mn-ea"/>
                <a:cs typeface="+mn-cs"/>
              </a:defRPr>
            </a:lvl5pPr>
            <a:lvl6pPr marL="2286000" algn="l" defTabSz="914400" rtl="0" latinLnBrk="0">
              <a:defRPr>
                <a:solidFill>
                  <a:schemeClr val="tx1"/>
                </a:solidFill>
                <a:latin typeface="Segoe Semibold" pitchFamily="34" charset="0"/>
                <a:ea typeface="+mn-ea"/>
                <a:cs typeface="+mn-cs"/>
              </a:defRPr>
            </a:lvl6pPr>
            <a:lvl7pPr marL="2743200" algn="l" defTabSz="914400" rtl="0" latinLnBrk="0">
              <a:defRPr>
                <a:solidFill>
                  <a:schemeClr val="tx1"/>
                </a:solidFill>
                <a:latin typeface="Segoe Semibold" pitchFamily="34" charset="0"/>
                <a:ea typeface="+mn-ea"/>
                <a:cs typeface="+mn-cs"/>
              </a:defRPr>
            </a:lvl7pPr>
            <a:lvl8pPr marL="3200400" algn="l" defTabSz="914400" rtl="0" latinLnBrk="0">
              <a:defRPr>
                <a:solidFill>
                  <a:schemeClr val="tx1"/>
                </a:solidFill>
                <a:latin typeface="Segoe Semibold" pitchFamily="34" charset="0"/>
                <a:ea typeface="+mn-ea"/>
                <a:cs typeface="+mn-cs"/>
              </a:defRPr>
            </a:lvl8pPr>
            <a:lvl9pPr marL="3657600" algn="l" defTabSz="914400" rtl="0" latinLnBrk="0">
              <a:defRPr>
                <a:solidFill>
                  <a:schemeClr val="tx1"/>
                </a:solidFill>
                <a:latin typeface="Segoe Semibold" pitchFamily="34" charset="0"/>
                <a:ea typeface="+mn-ea"/>
                <a:cs typeface="+mn-cs"/>
              </a:defRPr>
            </a:lvl9pPr>
          </a:lstStyle>
          <a:p>
            <a:pPr>
              <a:lnSpc>
                <a:spcPct val="100000"/>
              </a:lnSpc>
              <a:defRPr/>
            </a:pPr>
            <a:r>
              <a:rPr lang="en-US" sz="1000" b="1" i="1" kern="0" dirty="0" smtClean="0">
                <a:effectLst/>
                <a:latin typeface="Tahoma" pitchFamily="34" charset="0"/>
                <a:ea typeface="Calibri" pitchFamily="34" charset="0"/>
                <a:cs typeface="Tahoma" pitchFamily="34" charset="0"/>
              </a:rPr>
              <a:t>Covered under Microsoft NDA - Confidential</a:t>
            </a:r>
            <a:endParaRPr lang="en-US" sz="1800" kern="0" dirty="0" smtClean="0">
              <a:effectLst/>
            </a:endParaRPr>
          </a:p>
        </p:txBody>
      </p:sp>
    </p:spTree>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5"/>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75000"/>
              </a:schemeClr>
            </a:gs>
            <a:gs pos="100000">
              <a:schemeClr val="bg1">
                <a:shade val="30000"/>
                <a:satMod val="200000"/>
              </a:schemeClr>
            </a:gs>
          </a:gsLst>
          <a:path path="circle">
            <a:fillToRect l="100000" t="100000" r="100000" b="10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9" descr="WinV-logo-glass-rgb-h_rev"/>
          <p:cNvPicPr>
            <a:picLocks noChangeAspect="1" noChangeArrowheads="1"/>
          </p:cNvPicPr>
          <p:nvPr/>
        </p:nvPicPr>
        <p:blipFill>
          <a:blip r:embed="rId14"/>
          <a:srcRect/>
          <a:stretch>
            <a:fillRect/>
          </a:stretch>
        </p:blipFill>
        <p:spPr bwMode="invGray">
          <a:xfrm>
            <a:off x="5510213" y="5815013"/>
            <a:ext cx="3513137" cy="1042987"/>
          </a:xfrm>
          <a:prstGeom prst="rect">
            <a:avLst/>
          </a:prstGeom>
          <a:noFill/>
          <a:ln w="9525">
            <a:noFill/>
            <a:miter lim="800000"/>
            <a:headEnd/>
            <a:tailEnd/>
          </a:ln>
        </p:spPr>
      </p:pic>
      <p:sp>
        <p:nvSpPr>
          <p:cNvPr id="5" name="TextBox 4"/>
          <p:cNvSpPr txBox="1"/>
          <p:nvPr userDrawn="1"/>
        </p:nvSpPr>
        <p:spPr>
          <a:xfrm>
            <a:off x="152400" y="5968014"/>
            <a:ext cx="3238870" cy="769441"/>
          </a:xfrm>
          <a:prstGeom prst="rect">
            <a:avLst/>
          </a:prstGeom>
          <a:noFill/>
        </p:spPr>
        <p:txBody>
          <a:bodyPr wrap="square" rtlCol="0">
            <a:spAutoFit/>
          </a:bodyPr>
          <a:lstStyle/>
          <a:p>
            <a:r>
              <a:rPr lang="en-US" sz="2400" b="1" dirty="0" smtClean="0"/>
              <a:t>Rally</a:t>
            </a:r>
            <a:r>
              <a:rPr lang="en-US" sz="2400" dirty="0" smtClean="0"/>
              <a:t> </a:t>
            </a:r>
            <a:r>
              <a:rPr lang="en-US" sz="2000" dirty="0" smtClean="0"/>
              <a:t>Technologies</a:t>
            </a:r>
            <a:endParaRPr lang="en-US" sz="2000" dirty="0"/>
          </a:p>
          <a:p>
            <a:r>
              <a:rPr lang="en-US" sz="2000" dirty="0" smtClean="0"/>
              <a:t>www.microsoft.com/rally</a:t>
            </a:r>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5"/>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75000"/>
              </a:schemeClr>
            </a:gs>
            <a:gs pos="100000">
              <a:schemeClr val="bg1">
                <a:shade val="30000"/>
                <a:satMod val="200000"/>
              </a:schemeClr>
            </a:gs>
          </a:gsLst>
          <a:path path="circle">
            <a:fillToRect l="100000" t="100000" r="100000" b="10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11" descr="bullet"/>
          <p:cNvPicPr>
            <a:picLocks noChangeAspect="1" noChangeArrowheads="1"/>
          </p:cNvPicPr>
          <p:nvPr/>
        </p:nvPicPr>
        <p:blipFill>
          <a:blip r:embed="rId13"/>
          <a:srcRect/>
          <a:stretch>
            <a:fillRect/>
          </a:stretch>
        </p:blipFill>
        <p:spPr bwMode="auto">
          <a:xfrm>
            <a:off x="9336088" y="0"/>
            <a:ext cx="241300" cy="2413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4"/>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75000"/>
              </a:schemeClr>
            </a:gs>
            <a:gs pos="100000">
              <a:schemeClr val="bg1">
                <a:shade val="30000"/>
                <a:satMod val="200000"/>
              </a:schemeClr>
            </a:gs>
          </a:gsLst>
          <a:path path="circle">
            <a:fillToRect l="100000" t="100000" r="100000" b="10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6" name="Picture 11" descr="bullet"/>
          <p:cNvPicPr>
            <a:picLocks noChangeAspect="1" noChangeArrowheads="1"/>
          </p:cNvPicPr>
          <p:nvPr/>
        </p:nvPicPr>
        <p:blipFill>
          <a:blip r:embed="rId13"/>
          <a:srcRect/>
          <a:stretch>
            <a:fillRect/>
          </a:stretch>
        </p:blipFill>
        <p:spPr bwMode="auto">
          <a:xfrm>
            <a:off x="9336088" y="0"/>
            <a:ext cx="241300" cy="241300"/>
          </a:xfrm>
          <a:prstGeom prst="rect">
            <a:avLst/>
          </a:prstGeom>
          <a:noFill/>
          <a:ln w="9525">
            <a:noFill/>
            <a:miter lim="800000"/>
            <a:headEnd/>
            <a:tailEnd/>
          </a:ln>
        </p:spPr>
      </p:pic>
      <p:sp>
        <p:nvSpPr>
          <p:cNvPr id="5" name="Rectangle 4"/>
          <p:cNvSpPr>
            <a:spLocks noChangeArrowheads="1"/>
          </p:cNvSpPr>
          <p:nvPr/>
        </p:nvSpPr>
        <p:spPr bwMode="auto">
          <a:xfrm>
            <a:off x="6043613" y="130175"/>
            <a:ext cx="2992437" cy="246063"/>
          </a:xfrm>
          <a:prstGeom prst="rect">
            <a:avLst/>
          </a:prstGeom>
          <a:noFill/>
          <a:ln w="12700" cap="flat" cmpd="sng" algn="ctr">
            <a:noFill/>
            <a:prstDash val="solid"/>
            <a:miter lim="800000"/>
            <a:headEnd/>
            <a:tailEnd/>
          </a:ln>
          <a:effectLst/>
        </p:spPr>
        <p:txBody>
          <a:bodyPr vert="horz" wrap="none" lIns="91440" tIns="45720" rIns="91440" bIns="45720" numCol="1" anchor="ctr" anchorCtr="0" compatLnSpc="1">
            <a:spAutoFit/>
          </a:bodyPr>
          <a:lstStyle>
            <a:defPPr>
              <a:defRPr lang="en-US"/>
            </a:defPPr>
            <a:lvl1pPr algn="l" rtl="0" fontAlgn="base">
              <a:spcBef>
                <a:spcPct val="0"/>
              </a:spcBef>
              <a:spcAft>
                <a:spcPct val="0"/>
              </a:spcAft>
              <a:defRPr>
                <a:solidFill>
                  <a:schemeClr val="tx1"/>
                </a:solidFill>
                <a:latin typeface="Segoe Semibold" pitchFamily="34" charset="0"/>
                <a:ea typeface="+mn-ea"/>
                <a:cs typeface="+mn-cs"/>
              </a:defRPr>
            </a:lvl1pPr>
            <a:lvl2pPr marL="457200" algn="l" rtl="0" fontAlgn="base">
              <a:spcBef>
                <a:spcPct val="0"/>
              </a:spcBef>
              <a:spcAft>
                <a:spcPct val="0"/>
              </a:spcAft>
              <a:defRPr>
                <a:solidFill>
                  <a:schemeClr val="tx1"/>
                </a:solidFill>
                <a:latin typeface="Segoe Semibold" pitchFamily="34" charset="0"/>
                <a:ea typeface="+mn-ea"/>
                <a:cs typeface="+mn-cs"/>
              </a:defRPr>
            </a:lvl2pPr>
            <a:lvl3pPr marL="914400" algn="l" rtl="0" fontAlgn="base">
              <a:spcBef>
                <a:spcPct val="0"/>
              </a:spcBef>
              <a:spcAft>
                <a:spcPct val="0"/>
              </a:spcAft>
              <a:defRPr>
                <a:solidFill>
                  <a:schemeClr val="tx1"/>
                </a:solidFill>
                <a:latin typeface="Segoe Semibold" pitchFamily="34" charset="0"/>
                <a:ea typeface="+mn-ea"/>
                <a:cs typeface="+mn-cs"/>
              </a:defRPr>
            </a:lvl3pPr>
            <a:lvl4pPr marL="1371600" algn="l" rtl="0" fontAlgn="base">
              <a:spcBef>
                <a:spcPct val="0"/>
              </a:spcBef>
              <a:spcAft>
                <a:spcPct val="0"/>
              </a:spcAft>
              <a:defRPr>
                <a:solidFill>
                  <a:schemeClr val="tx1"/>
                </a:solidFill>
                <a:latin typeface="Segoe Semibold" pitchFamily="34" charset="0"/>
                <a:ea typeface="+mn-ea"/>
                <a:cs typeface="+mn-cs"/>
              </a:defRPr>
            </a:lvl4pPr>
            <a:lvl5pPr marL="1828800" algn="l" rtl="0" fontAlgn="base">
              <a:spcBef>
                <a:spcPct val="0"/>
              </a:spcBef>
              <a:spcAft>
                <a:spcPct val="0"/>
              </a:spcAft>
              <a:defRPr>
                <a:solidFill>
                  <a:schemeClr val="tx1"/>
                </a:solidFill>
                <a:latin typeface="Segoe Semibold" pitchFamily="34" charset="0"/>
                <a:ea typeface="+mn-ea"/>
                <a:cs typeface="+mn-cs"/>
              </a:defRPr>
            </a:lvl5pPr>
            <a:lvl6pPr marL="2286000" algn="l" defTabSz="914400" rtl="0" latinLnBrk="0">
              <a:defRPr>
                <a:solidFill>
                  <a:schemeClr val="tx1"/>
                </a:solidFill>
                <a:latin typeface="Segoe Semibold" pitchFamily="34" charset="0"/>
                <a:ea typeface="+mn-ea"/>
                <a:cs typeface="+mn-cs"/>
              </a:defRPr>
            </a:lvl6pPr>
            <a:lvl7pPr marL="2743200" algn="l" defTabSz="914400" rtl="0" latinLnBrk="0">
              <a:defRPr>
                <a:solidFill>
                  <a:schemeClr val="tx1"/>
                </a:solidFill>
                <a:latin typeface="Segoe Semibold" pitchFamily="34" charset="0"/>
                <a:ea typeface="+mn-ea"/>
                <a:cs typeface="+mn-cs"/>
              </a:defRPr>
            </a:lvl7pPr>
            <a:lvl8pPr marL="3200400" algn="l" defTabSz="914400" rtl="0" latinLnBrk="0">
              <a:defRPr>
                <a:solidFill>
                  <a:schemeClr val="tx1"/>
                </a:solidFill>
                <a:latin typeface="Segoe Semibold" pitchFamily="34" charset="0"/>
                <a:ea typeface="+mn-ea"/>
                <a:cs typeface="+mn-cs"/>
              </a:defRPr>
            </a:lvl8pPr>
            <a:lvl9pPr marL="3657600" algn="l" defTabSz="914400" rtl="0" latinLnBrk="0">
              <a:defRPr>
                <a:solidFill>
                  <a:schemeClr val="tx1"/>
                </a:solidFill>
                <a:latin typeface="Segoe Semibold" pitchFamily="34" charset="0"/>
                <a:ea typeface="+mn-ea"/>
                <a:cs typeface="+mn-cs"/>
              </a:defRPr>
            </a:lvl9pPr>
          </a:lstStyle>
          <a:p>
            <a:pPr>
              <a:lnSpc>
                <a:spcPct val="100000"/>
              </a:lnSpc>
              <a:defRPr/>
            </a:pPr>
            <a:r>
              <a:rPr lang="en-US" sz="1000" b="1" i="1" kern="0" dirty="0" smtClean="0">
                <a:effectLst/>
                <a:latin typeface="Tahoma" pitchFamily="34" charset="0"/>
                <a:ea typeface="Calibri" pitchFamily="34" charset="0"/>
                <a:cs typeface="Tahoma" pitchFamily="34" charset="0"/>
              </a:rPr>
              <a:t>Covered under Microsoft NDA - Confidential</a:t>
            </a:r>
            <a:endParaRPr lang="en-US" sz="1800" kern="0" dirty="0" smtClean="0">
              <a:effectLst/>
            </a:endParaRPr>
          </a:p>
        </p:txBody>
      </p:sp>
    </p:spTree>
  </p:cSld>
  <p:clrMap bg1="dk2" tx1="lt1" bg2="dk1"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4"/>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2.xml"/><Relationship Id="rId1" Type="http://schemas.openxmlformats.org/officeDocument/2006/relationships/slideLayout" Target="../slideLayouts/slideLayout36.xml"/><Relationship Id="rId6" Type="http://schemas.openxmlformats.org/officeDocument/2006/relationships/image" Target="../media/image10.wmf"/><Relationship Id="rId5" Type="http://schemas.openxmlformats.org/officeDocument/2006/relationships/image" Target="../media/image9.gif"/><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3.xml"/><Relationship Id="rId1" Type="http://schemas.openxmlformats.org/officeDocument/2006/relationships/slideLayout" Target="../slideLayouts/slideLayout36.xml"/><Relationship Id="rId6" Type="http://schemas.openxmlformats.org/officeDocument/2006/relationships/image" Target="../media/image10.wmf"/><Relationship Id="rId5" Type="http://schemas.openxmlformats.org/officeDocument/2006/relationships/image" Target="../media/image9.gif"/><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5.xml"/><Relationship Id="rId1" Type="http://schemas.openxmlformats.org/officeDocument/2006/relationships/slideLayout" Target="../slideLayouts/slideLayout36.xml"/><Relationship Id="rId6" Type="http://schemas.openxmlformats.org/officeDocument/2006/relationships/image" Target="../media/image10.wmf"/><Relationship Id="rId5" Type="http://schemas.openxmlformats.org/officeDocument/2006/relationships/image" Target="../media/image9.gif"/><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3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8" Type="http://schemas.openxmlformats.org/officeDocument/2006/relationships/hyperlink" Target="mailto:edwin.heredia@microsoft.com" TargetMode="External"/><Relationship Id="rId3" Type="http://schemas.openxmlformats.org/officeDocument/2006/relationships/hyperlink" Target="http://www.dlna.org/" TargetMode="External"/><Relationship Id="rId7" Type="http://schemas.openxmlformats.org/officeDocument/2006/relationships/hyperlink" Target="mailto:nmdinfo@microsoft.com" TargetMode="External"/><Relationship Id="rId2" Type="http://schemas.openxmlformats.org/officeDocument/2006/relationships/notesSlide" Target="../notesSlides/notesSlide20.xml"/><Relationship Id="rId1" Type="http://schemas.openxmlformats.org/officeDocument/2006/relationships/slideLayout" Target="../slideLayouts/slideLayout36.xml"/><Relationship Id="rId6" Type="http://schemas.openxmlformats.org/officeDocument/2006/relationships/hyperlink" Target="mailto:kevinla@microsoft.com" TargetMode="External"/><Relationship Id="rId5" Type="http://schemas.openxmlformats.org/officeDocument/2006/relationships/hyperlink" Target="mailto:scottman@microsoft.com" TargetMode="External"/><Relationship Id="rId4" Type="http://schemas.openxmlformats.org/officeDocument/2006/relationships/hyperlink" Target="mailto:andi.hall@dlna.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hyperlink" Target="http://www.microsoft.com/whdc/device/media/NetCompat_WMP11.mspx" TargetMode="External"/><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047" y="2130425"/>
            <a:ext cx="8693063" cy="750561"/>
          </a:xfrm>
        </p:spPr>
        <p:txBody>
          <a:bodyPr>
            <a:normAutofit/>
          </a:bodyPr>
          <a:lstStyle/>
          <a:p>
            <a:pPr algn="ctr"/>
            <a:r>
              <a:rPr lang="en-US" sz="4400" dirty="0" smtClean="0"/>
              <a:t>DLNA Device Implementation</a:t>
            </a:r>
            <a:endParaRPr lang="en-US" sz="4400" dirty="0"/>
          </a:p>
        </p:txBody>
      </p:sp>
      <p:sp>
        <p:nvSpPr>
          <p:cNvPr id="3" name="Subtitle 2"/>
          <p:cNvSpPr>
            <a:spLocks noGrp="1"/>
          </p:cNvSpPr>
          <p:nvPr>
            <p:ph type="subTitle" idx="1"/>
          </p:nvPr>
        </p:nvSpPr>
        <p:spPr>
          <a:xfrm>
            <a:off x="1371600" y="3886200"/>
            <a:ext cx="6400800" cy="1163395"/>
          </a:xfrm>
        </p:spPr>
        <p:txBody>
          <a:bodyPr/>
          <a:lstStyle/>
          <a:p>
            <a:r>
              <a:rPr lang="en-US" sz="2400" dirty="0" smtClean="0"/>
              <a:t>Edwin Heredia</a:t>
            </a:r>
          </a:p>
          <a:p>
            <a:r>
              <a:rPr lang="en-US" sz="2000" dirty="0" smtClean="0"/>
              <a:t>Program Manager</a:t>
            </a:r>
          </a:p>
          <a:p>
            <a:r>
              <a:rPr lang="en-US" sz="2000" dirty="0" smtClean="0"/>
              <a:t>Windows Devices &amp; Media</a:t>
            </a:r>
            <a:endParaRPr lang="en-US" sz="2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234" y="2935224"/>
            <a:ext cx="8515350" cy="750888"/>
          </a:xfrm>
        </p:spPr>
        <p:txBody>
          <a:bodyPr/>
          <a:lstStyle/>
          <a:p>
            <a:pPr algn="ctr"/>
            <a:r>
              <a:rPr lang="en-US" dirty="0" smtClean="0"/>
              <a:t>Digital Media Renderer (DMR)</a:t>
            </a:r>
            <a:endParaRPr lang="en-US"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DMR Protocols and Services</a:t>
            </a:r>
            <a:endParaRPr lang="en-US" dirty="0"/>
          </a:p>
        </p:txBody>
      </p:sp>
      <p:sp>
        <p:nvSpPr>
          <p:cNvPr id="4" name="Rectangle 3"/>
          <p:cNvSpPr/>
          <p:nvPr/>
        </p:nvSpPr>
        <p:spPr>
          <a:xfrm>
            <a:off x="2072640" y="5501640"/>
            <a:ext cx="4974336" cy="533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b="1" dirty="0" smtClean="0">
                <a:solidFill>
                  <a:schemeClr val="bg1"/>
                </a:solidFill>
              </a:rPr>
              <a:t>Wi-Fi and/or Ethernet</a:t>
            </a:r>
            <a:endParaRPr lang="en-US" sz="1600" b="1" dirty="0">
              <a:solidFill>
                <a:schemeClr val="bg1"/>
              </a:solidFill>
            </a:endParaRPr>
          </a:p>
        </p:txBody>
      </p:sp>
      <p:sp>
        <p:nvSpPr>
          <p:cNvPr id="5" name="Rectangle 4"/>
          <p:cNvSpPr/>
          <p:nvPr/>
        </p:nvSpPr>
        <p:spPr>
          <a:xfrm>
            <a:off x="2097024" y="4892040"/>
            <a:ext cx="4937760" cy="533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smtClean="0">
                <a:solidFill>
                  <a:schemeClr val="bg1"/>
                </a:solidFill>
              </a:rPr>
              <a:t>TCP/IP</a:t>
            </a:r>
            <a:endParaRPr lang="en-US" sz="1600" b="1" dirty="0">
              <a:solidFill>
                <a:schemeClr val="bg1"/>
              </a:solidFill>
            </a:endParaRPr>
          </a:p>
        </p:txBody>
      </p:sp>
      <p:sp>
        <p:nvSpPr>
          <p:cNvPr id="6" name="Rectangle 5"/>
          <p:cNvSpPr/>
          <p:nvPr/>
        </p:nvSpPr>
        <p:spPr>
          <a:xfrm>
            <a:off x="2097024" y="4282440"/>
            <a:ext cx="4937760" cy="533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b="1" dirty="0" smtClean="0">
                <a:solidFill>
                  <a:schemeClr val="bg1"/>
                </a:solidFill>
              </a:rPr>
              <a:t>HTTP</a:t>
            </a:r>
            <a:endParaRPr lang="en-US" sz="1600" b="1" dirty="0">
              <a:solidFill>
                <a:schemeClr val="bg1"/>
              </a:solidFill>
            </a:endParaRPr>
          </a:p>
        </p:txBody>
      </p:sp>
      <p:sp>
        <p:nvSpPr>
          <p:cNvPr id="7" name="Rectangle 6"/>
          <p:cNvSpPr/>
          <p:nvPr/>
        </p:nvSpPr>
        <p:spPr>
          <a:xfrm>
            <a:off x="2109216" y="2834640"/>
            <a:ext cx="1286256" cy="13716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smtClean="0">
                <a:solidFill>
                  <a:schemeClr val="bg1"/>
                </a:solidFill>
              </a:rPr>
              <a:t>Media Decoding</a:t>
            </a:r>
            <a:endParaRPr lang="en-US" sz="1600" b="1" dirty="0">
              <a:solidFill>
                <a:schemeClr val="bg1"/>
              </a:solidFill>
            </a:endParaRPr>
          </a:p>
        </p:txBody>
      </p:sp>
      <p:sp>
        <p:nvSpPr>
          <p:cNvPr id="8" name="Rectangle 7"/>
          <p:cNvSpPr/>
          <p:nvPr/>
        </p:nvSpPr>
        <p:spPr>
          <a:xfrm>
            <a:off x="3471672" y="3520440"/>
            <a:ext cx="3563112" cy="685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smtClean="0">
                <a:solidFill>
                  <a:schemeClr val="bg1"/>
                </a:solidFill>
              </a:rPr>
              <a:t>UPnP DA (Device)</a:t>
            </a:r>
            <a:endParaRPr lang="en-US" sz="1600" b="1" dirty="0">
              <a:solidFill>
                <a:schemeClr val="bg1"/>
              </a:solidFill>
            </a:endParaRPr>
          </a:p>
        </p:txBody>
      </p:sp>
      <p:sp>
        <p:nvSpPr>
          <p:cNvPr id="9" name="Rectangle 8"/>
          <p:cNvSpPr/>
          <p:nvPr/>
        </p:nvSpPr>
        <p:spPr>
          <a:xfrm>
            <a:off x="3471672" y="1158240"/>
            <a:ext cx="3587496" cy="2286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0" name="Rectangle 9"/>
          <p:cNvSpPr/>
          <p:nvPr/>
        </p:nvSpPr>
        <p:spPr>
          <a:xfrm>
            <a:off x="3578352" y="2779776"/>
            <a:ext cx="3334512" cy="41452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Rendering Control Service (RCS)</a:t>
            </a:r>
            <a:endParaRPr lang="en-US" sz="1600" dirty="0"/>
          </a:p>
        </p:txBody>
      </p:sp>
      <p:sp>
        <p:nvSpPr>
          <p:cNvPr id="11" name="Rectangle 10"/>
          <p:cNvSpPr/>
          <p:nvPr/>
        </p:nvSpPr>
        <p:spPr>
          <a:xfrm>
            <a:off x="3566160" y="1615440"/>
            <a:ext cx="3310128" cy="43281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Connection Manager Service (CMS)</a:t>
            </a:r>
            <a:endParaRPr lang="en-US" sz="1600" dirty="0"/>
          </a:p>
        </p:txBody>
      </p:sp>
      <p:sp>
        <p:nvSpPr>
          <p:cNvPr id="12" name="TextBox 11"/>
          <p:cNvSpPr txBox="1"/>
          <p:nvPr/>
        </p:nvSpPr>
        <p:spPr>
          <a:xfrm>
            <a:off x="3843528" y="1234440"/>
            <a:ext cx="2630424" cy="307777"/>
          </a:xfrm>
          <a:prstGeom prst="rect">
            <a:avLst/>
          </a:prstGeom>
          <a:noFill/>
        </p:spPr>
        <p:txBody>
          <a:bodyPr wrap="square" rtlCol="0">
            <a:spAutoFit/>
          </a:bodyPr>
          <a:lstStyle/>
          <a:p>
            <a:pPr algn="ctr"/>
            <a:r>
              <a:rPr lang="en-US" sz="1400" b="1" dirty="0" smtClean="0">
                <a:solidFill>
                  <a:schemeClr val="bg1"/>
                </a:solidFill>
              </a:rPr>
              <a:t>UPnP MediaRenderer</a:t>
            </a:r>
            <a:endParaRPr lang="en-US" sz="1400" b="1" dirty="0">
              <a:solidFill>
                <a:schemeClr val="bg1"/>
              </a:solidFill>
            </a:endParaRPr>
          </a:p>
        </p:txBody>
      </p:sp>
      <p:sp>
        <p:nvSpPr>
          <p:cNvPr id="13" name="Rectangle 12"/>
          <p:cNvSpPr/>
          <p:nvPr/>
        </p:nvSpPr>
        <p:spPr>
          <a:xfrm>
            <a:off x="3584448" y="2182368"/>
            <a:ext cx="3310128" cy="40233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smtClean="0"/>
              <a:t>AVTransport</a:t>
            </a:r>
            <a:r>
              <a:rPr lang="en-US" sz="1600" dirty="0" smtClean="0"/>
              <a:t> Service (AVT)</a:t>
            </a:r>
            <a:endParaRPr lang="en-US" sz="1600" dirty="0"/>
          </a:p>
        </p:txBody>
      </p:sp>
      <p:sp>
        <p:nvSpPr>
          <p:cNvPr id="14" name="TextBox 13"/>
          <p:cNvSpPr txBox="1"/>
          <p:nvPr/>
        </p:nvSpPr>
        <p:spPr>
          <a:xfrm>
            <a:off x="6971832" y="2066840"/>
            <a:ext cx="1348126"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1400" dirty="0" smtClean="0"/>
              <a:t>UPnP Optional, </a:t>
            </a:r>
          </a:p>
          <a:p>
            <a:r>
              <a:rPr lang="en-US" sz="1400" dirty="0" smtClean="0"/>
              <a:t>DLNA required</a:t>
            </a:r>
            <a:endParaRPr lang="en-US" sz="1400"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sequence of operations</a:t>
            </a:r>
            <a:endParaRPr lang="en-US" dirty="0"/>
          </a:p>
        </p:txBody>
      </p:sp>
      <p:sp>
        <p:nvSpPr>
          <p:cNvPr id="4" name="TextBox 3"/>
          <p:cNvSpPr txBox="1"/>
          <p:nvPr/>
        </p:nvSpPr>
        <p:spPr>
          <a:xfrm>
            <a:off x="1937697" y="1809957"/>
            <a:ext cx="2263377" cy="338554"/>
          </a:xfrm>
          <a:prstGeom prst="rect">
            <a:avLst/>
          </a:prstGeom>
          <a:noFill/>
        </p:spPr>
        <p:txBody>
          <a:bodyPr wrap="none" rtlCol="0">
            <a:spAutoFit/>
          </a:bodyPr>
          <a:lstStyle/>
          <a:p>
            <a:r>
              <a:rPr lang="en-US" sz="1600" dirty="0" smtClean="0"/>
              <a:t>1. Get Media Library info</a:t>
            </a:r>
            <a:endParaRPr lang="en-US" sz="1600" dirty="0"/>
          </a:p>
        </p:txBody>
      </p:sp>
      <p:grpSp>
        <p:nvGrpSpPr>
          <p:cNvPr id="3" name="Group 4"/>
          <p:cNvGrpSpPr/>
          <p:nvPr/>
        </p:nvGrpSpPr>
        <p:grpSpPr>
          <a:xfrm>
            <a:off x="2133600" y="2257182"/>
            <a:ext cx="1645920" cy="304800"/>
            <a:chOff x="2742406" y="1371600"/>
            <a:chExt cx="2743994" cy="306388"/>
          </a:xfrm>
        </p:grpSpPr>
        <p:cxnSp>
          <p:nvCxnSpPr>
            <p:cNvPr id="6" name="Straight Connector 5"/>
            <p:cNvCxnSpPr/>
            <p:nvPr/>
          </p:nvCxnSpPr>
          <p:spPr>
            <a:xfrm rot="10800000">
              <a:off x="2743200" y="1371600"/>
              <a:ext cx="2743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590800" y="15240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43200" y="1676400"/>
              <a:ext cx="2743200" cy="1588"/>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9" name="Arc 8"/>
          <p:cNvSpPr/>
          <p:nvPr/>
        </p:nvSpPr>
        <p:spPr>
          <a:xfrm rot="7555374">
            <a:off x="3803816" y="3275640"/>
            <a:ext cx="685800" cy="609600"/>
          </a:xfrm>
          <a:prstGeom prst="arc">
            <a:avLst>
              <a:gd name="adj1" fmla="val 13098177"/>
              <a:gd name="adj2" fmla="val 9094257"/>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2364971" y="3286575"/>
            <a:ext cx="1444947" cy="584775"/>
          </a:xfrm>
          <a:prstGeom prst="rect">
            <a:avLst/>
          </a:prstGeom>
          <a:noFill/>
        </p:spPr>
        <p:txBody>
          <a:bodyPr wrap="none" rtlCol="0">
            <a:spAutoFit/>
          </a:bodyPr>
          <a:lstStyle/>
          <a:p>
            <a:r>
              <a:rPr lang="en-US" sz="1600" dirty="0" smtClean="0"/>
              <a:t>3. User selects </a:t>
            </a:r>
          </a:p>
          <a:p>
            <a:r>
              <a:rPr lang="en-US" sz="1600" dirty="0" smtClean="0"/>
              <a:t>content</a:t>
            </a:r>
            <a:endParaRPr lang="en-US" sz="1600" dirty="0"/>
          </a:p>
        </p:txBody>
      </p:sp>
      <p:sp>
        <p:nvSpPr>
          <p:cNvPr id="11" name="TextBox 10"/>
          <p:cNvSpPr txBox="1"/>
          <p:nvPr/>
        </p:nvSpPr>
        <p:spPr>
          <a:xfrm>
            <a:off x="5123687" y="3512682"/>
            <a:ext cx="2464072" cy="584775"/>
          </a:xfrm>
          <a:prstGeom prst="rect">
            <a:avLst/>
          </a:prstGeom>
          <a:noFill/>
        </p:spPr>
        <p:txBody>
          <a:bodyPr wrap="none" rtlCol="0">
            <a:spAutoFit/>
          </a:bodyPr>
          <a:lstStyle/>
          <a:p>
            <a:r>
              <a:rPr lang="en-US" sz="1600" dirty="0" smtClean="0"/>
              <a:t>4. Pass URI &amp; metadata for </a:t>
            </a:r>
          </a:p>
          <a:p>
            <a:r>
              <a:rPr lang="en-US" sz="1600" dirty="0" smtClean="0"/>
              <a:t>selected item;  Play</a:t>
            </a:r>
            <a:endParaRPr lang="en-US" sz="1600" dirty="0"/>
          </a:p>
        </p:txBody>
      </p:sp>
      <p:cxnSp>
        <p:nvCxnSpPr>
          <p:cNvPr id="12" name="Straight Arrow Connector 11"/>
          <p:cNvCxnSpPr/>
          <p:nvPr/>
        </p:nvCxnSpPr>
        <p:spPr>
          <a:xfrm>
            <a:off x="5010912" y="4133088"/>
            <a:ext cx="2243328" cy="1588"/>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07883" y="1791200"/>
            <a:ext cx="1721328" cy="1479280"/>
            <a:chOff x="451723" y="2461760"/>
            <a:chExt cx="1721328" cy="1479280"/>
          </a:xfrm>
        </p:grpSpPr>
        <p:grpSp>
          <p:nvGrpSpPr>
            <p:cNvPr id="13" name="Group 2"/>
            <p:cNvGrpSpPr>
              <a:grpSpLocks/>
            </p:cNvGrpSpPr>
            <p:nvPr/>
          </p:nvGrpSpPr>
          <p:grpSpPr bwMode="auto">
            <a:xfrm>
              <a:off x="451723" y="2461760"/>
              <a:ext cx="1066799" cy="1023938"/>
              <a:chOff x="2304" y="1584"/>
              <a:chExt cx="1740" cy="1554"/>
            </a:xfrm>
          </p:grpSpPr>
          <p:sp>
            <p:nvSpPr>
              <p:cNvPr id="19" name="Film"/>
              <p:cNvSpPr>
                <a:spLocks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Sound"/>
              <p:cNvSpPr>
                <a:spLocks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21" name="Photo"/>
              <p:cNvSpPr>
                <a:spLocks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22" name="Music"/>
              <p:cNvSpPr>
                <a:spLocks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grpSp>
        <p:pic>
          <p:nvPicPr>
            <p:cNvPr id="23" name="Picture 2" descr="C:\Program Files\Microsoft Office\MEDIA\CAGCAT10\j0285750.wmf"/>
            <p:cNvPicPr>
              <a:picLocks noChangeAspect="1" noChangeArrowheads="1"/>
            </p:cNvPicPr>
            <p:nvPr/>
          </p:nvPicPr>
          <p:blipFill>
            <a:blip r:embed="rId3"/>
            <a:srcRect/>
            <a:stretch>
              <a:fillRect/>
            </a:stretch>
          </p:blipFill>
          <p:spPr bwMode="auto">
            <a:xfrm>
              <a:off x="764742" y="3075708"/>
              <a:ext cx="1408309" cy="865332"/>
            </a:xfrm>
            <a:prstGeom prst="rect">
              <a:avLst/>
            </a:prstGeom>
            <a:noFill/>
          </p:spPr>
        </p:pic>
      </p:grpSp>
      <p:pic>
        <p:nvPicPr>
          <p:cNvPr id="3074" name="Picture 2" descr="C:\Users\eheredia\AppData\Local\Microsoft\Windows\Temporary Internet Files\Content.IE5\VQP9I14N\MCj04242040000[1].wmf"/>
          <p:cNvPicPr>
            <a:picLocks noChangeAspect="1" noChangeArrowheads="1"/>
          </p:cNvPicPr>
          <p:nvPr/>
        </p:nvPicPr>
        <p:blipFill>
          <a:blip r:embed="rId4"/>
          <a:srcRect/>
          <a:stretch>
            <a:fillRect/>
          </a:stretch>
        </p:blipFill>
        <p:spPr bwMode="auto">
          <a:xfrm>
            <a:off x="3830321" y="2535303"/>
            <a:ext cx="461818" cy="609229"/>
          </a:xfrm>
          <a:prstGeom prst="rect">
            <a:avLst/>
          </a:prstGeom>
          <a:noFill/>
        </p:spPr>
      </p:pic>
      <p:pic>
        <p:nvPicPr>
          <p:cNvPr id="26" name="Picture 25" descr="user03.gif"/>
          <p:cNvPicPr>
            <a:picLocks noChangeAspect="1"/>
          </p:cNvPicPr>
          <p:nvPr/>
        </p:nvPicPr>
        <p:blipFill>
          <a:blip r:embed="rId5"/>
          <a:stretch>
            <a:fillRect/>
          </a:stretch>
        </p:blipFill>
        <p:spPr>
          <a:xfrm>
            <a:off x="4350327" y="2180296"/>
            <a:ext cx="817418" cy="1118870"/>
          </a:xfrm>
          <a:prstGeom prst="rect">
            <a:avLst/>
          </a:prstGeom>
        </p:spPr>
      </p:pic>
      <p:pic>
        <p:nvPicPr>
          <p:cNvPr id="27" name="Picture 3" descr="C:\Users\eheredia\AppData\Local\Microsoft\Windows\Temporary Internet Files\Content.IE5\VQP9I14N\MCj04325170000[1].wmf"/>
          <p:cNvPicPr>
            <a:picLocks noChangeAspect="1" noChangeArrowheads="1"/>
          </p:cNvPicPr>
          <p:nvPr/>
        </p:nvPicPr>
        <p:blipFill>
          <a:blip r:embed="rId6"/>
          <a:srcRect/>
          <a:stretch>
            <a:fillRect/>
          </a:stretch>
        </p:blipFill>
        <p:spPr bwMode="auto">
          <a:xfrm>
            <a:off x="7666231" y="3223911"/>
            <a:ext cx="1171864" cy="937491"/>
          </a:xfrm>
          <a:prstGeom prst="rect">
            <a:avLst/>
          </a:prstGeom>
          <a:noFill/>
        </p:spPr>
      </p:pic>
      <p:grpSp>
        <p:nvGrpSpPr>
          <p:cNvPr id="29" name="Group 4"/>
          <p:cNvGrpSpPr/>
          <p:nvPr/>
        </p:nvGrpSpPr>
        <p:grpSpPr>
          <a:xfrm flipH="1">
            <a:off x="5480304" y="2433966"/>
            <a:ext cx="1773936" cy="304800"/>
            <a:chOff x="2742406" y="1371600"/>
            <a:chExt cx="2743994" cy="306388"/>
          </a:xfrm>
        </p:grpSpPr>
        <p:cxnSp>
          <p:nvCxnSpPr>
            <p:cNvPr id="30" name="Straight Connector 29"/>
            <p:cNvCxnSpPr/>
            <p:nvPr/>
          </p:nvCxnSpPr>
          <p:spPr>
            <a:xfrm rot="10800000">
              <a:off x="2743200" y="1371600"/>
              <a:ext cx="2743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590800" y="15240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43200" y="1676400"/>
              <a:ext cx="2743200" cy="1588"/>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5284401" y="1840437"/>
            <a:ext cx="3018351" cy="584775"/>
          </a:xfrm>
          <a:prstGeom prst="rect">
            <a:avLst/>
          </a:prstGeom>
          <a:noFill/>
        </p:spPr>
        <p:txBody>
          <a:bodyPr wrap="square" rtlCol="0">
            <a:spAutoFit/>
          </a:bodyPr>
          <a:lstStyle/>
          <a:p>
            <a:r>
              <a:rPr lang="en-US" sz="1600" dirty="0" smtClean="0"/>
              <a:t>2.  Send me the “Profiles” that you can play (protocolInfo)</a:t>
            </a:r>
            <a:endParaRPr lang="en-US" sz="1600" dirty="0"/>
          </a:p>
        </p:txBody>
      </p:sp>
      <p:cxnSp>
        <p:nvCxnSpPr>
          <p:cNvPr id="39" name="Straight Arrow Connector 38"/>
          <p:cNvCxnSpPr/>
          <p:nvPr/>
        </p:nvCxnSpPr>
        <p:spPr>
          <a:xfrm>
            <a:off x="5017008" y="4870704"/>
            <a:ext cx="2243328" cy="1588"/>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29200" y="5638800"/>
            <a:ext cx="2243328" cy="1588"/>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764023" y="4518522"/>
            <a:ext cx="3054234" cy="338554"/>
          </a:xfrm>
          <a:prstGeom prst="rect">
            <a:avLst/>
          </a:prstGeom>
          <a:noFill/>
        </p:spPr>
        <p:txBody>
          <a:bodyPr wrap="none" rtlCol="0">
            <a:spAutoFit/>
          </a:bodyPr>
          <a:lstStyle/>
          <a:p>
            <a:r>
              <a:rPr lang="en-US" sz="1600" dirty="0" smtClean="0"/>
              <a:t>5. Pause, Stop, Seek, FF, Rewind, etc</a:t>
            </a:r>
          </a:p>
        </p:txBody>
      </p:sp>
      <p:sp>
        <p:nvSpPr>
          <p:cNvPr id="42" name="TextBox 41"/>
          <p:cNvSpPr txBox="1"/>
          <p:nvPr/>
        </p:nvSpPr>
        <p:spPr>
          <a:xfrm>
            <a:off x="4794503" y="5280522"/>
            <a:ext cx="2816477" cy="338554"/>
          </a:xfrm>
          <a:prstGeom prst="rect">
            <a:avLst/>
          </a:prstGeom>
          <a:noFill/>
        </p:spPr>
        <p:txBody>
          <a:bodyPr wrap="none" rtlCol="0">
            <a:spAutoFit/>
          </a:bodyPr>
          <a:lstStyle/>
          <a:p>
            <a:r>
              <a:rPr lang="en-US" sz="1600" dirty="0" smtClean="0"/>
              <a:t>6. Adjust volume, brightness, etc</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sequence of operations</a:t>
            </a:r>
            <a:endParaRPr lang="en-US" dirty="0"/>
          </a:p>
        </p:txBody>
      </p:sp>
      <p:sp>
        <p:nvSpPr>
          <p:cNvPr id="4" name="TextBox 3"/>
          <p:cNvSpPr txBox="1"/>
          <p:nvPr/>
        </p:nvSpPr>
        <p:spPr>
          <a:xfrm>
            <a:off x="1937697" y="1809957"/>
            <a:ext cx="2263377" cy="338554"/>
          </a:xfrm>
          <a:prstGeom prst="rect">
            <a:avLst/>
          </a:prstGeom>
          <a:noFill/>
        </p:spPr>
        <p:txBody>
          <a:bodyPr wrap="none" rtlCol="0">
            <a:spAutoFit/>
          </a:bodyPr>
          <a:lstStyle/>
          <a:p>
            <a:r>
              <a:rPr lang="en-US" sz="1600" dirty="0" smtClean="0"/>
              <a:t>1. Get Media Library info</a:t>
            </a:r>
            <a:endParaRPr lang="en-US" sz="1600" dirty="0"/>
          </a:p>
        </p:txBody>
      </p:sp>
      <p:grpSp>
        <p:nvGrpSpPr>
          <p:cNvPr id="3" name="Group 4"/>
          <p:cNvGrpSpPr/>
          <p:nvPr/>
        </p:nvGrpSpPr>
        <p:grpSpPr>
          <a:xfrm>
            <a:off x="2133600" y="2257182"/>
            <a:ext cx="1645920" cy="304800"/>
            <a:chOff x="2742406" y="1371600"/>
            <a:chExt cx="2743994" cy="306388"/>
          </a:xfrm>
        </p:grpSpPr>
        <p:cxnSp>
          <p:nvCxnSpPr>
            <p:cNvPr id="6" name="Straight Connector 5"/>
            <p:cNvCxnSpPr/>
            <p:nvPr/>
          </p:nvCxnSpPr>
          <p:spPr>
            <a:xfrm rot="10800000">
              <a:off x="2743200" y="1371600"/>
              <a:ext cx="2743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590800" y="15240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43200" y="1676400"/>
              <a:ext cx="2743200" cy="1588"/>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9" name="Arc 8"/>
          <p:cNvSpPr/>
          <p:nvPr/>
        </p:nvSpPr>
        <p:spPr>
          <a:xfrm rot="7555374">
            <a:off x="3803816" y="3275640"/>
            <a:ext cx="685800" cy="609600"/>
          </a:xfrm>
          <a:prstGeom prst="arc">
            <a:avLst>
              <a:gd name="adj1" fmla="val 13098177"/>
              <a:gd name="adj2" fmla="val 9094257"/>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2364971" y="3286575"/>
            <a:ext cx="1444947" cy="584775"/>
          </a:xfrm>
          <a:prstGeom prst="rect">
            <a:avLst/>
          </a:prstGeom>
          <a:noFill/>
        </p:spPr>
        <p:txBody>
          <a:bodyPr wrap="none" rtlCol="0">
            <a:spAutoFit/>
          </a:bodyPr>
          <a:lstStyle/>
          <a:p>
            <a:r>
              <a:rPr lang="en-US" sz="1600" dirty="0" smtClean="0"/>
              <a:t>3. User selects </a:t>
            </a:r>
          </a:p>
          <a:p>
            <a:r>
              <a:rPr lang="en-US" sz="1600" dirty="0" smtClean="0"/>
              <a:t>content</a:t>
            </a:r>
            <a:endParaRPr lang="en-US" sz="1600" dirty="0"/>
          </a:p>
        </p:txBody>
      </p:sp>
      <p:sp>
        <p:nvSpPr>
          <p:cNvPr id="11" name="TextBox 10"/>
          <p:cNvSpPr txBox="1"/>
          <p:nvPr/>
        </p:nvSpPr>
        <p:spPr>
          <a:xfrm>
            <a:off x="5123687" y="3512682"/>
            <a:ext cx="2464072" cy="584775"/>
          </a:xfrm>
          <a:prstGeom prst="rect">
            <a:avLst/>
          </a:prstGeom>
          <a:noFill/>
        </p:spPr>
        <p:txBody>
          <a:bodyPr wrap="none" rtlCol="0">
            <a:spAutoFit/>
          </a:bodyPr>
          <a:lstStyle/>
          <a:p>
            <a:r>
              <a:rPr lang="en-US" sz="1600" dirty="0" smtClean="0"/>
              <a:t>4. Pass URI &amp; metadata for </a:t>
            </a:r>
          </a:p>
          <a:p>
            <a:r>
              <a:rPr lang="en-US" sz="1600" dirty="0" smtClean="0"/>
              <a:t>selected item;  Play</a:t>
            </a:r>
            <a:endParaRPr lang="en-US" sz="1600" dirty="0"/>
          </a:p>
        </p:txBody>
      </p:sp>
      <p:cxnSp>
        <p:nvCxnSpPr>
          <p:cNvPr id="12" name="Straight Arrow Connector 11"/>
          <p:cNvCxnSpPr/>
          <p:nvPr/>
        </p:nvCxnSpPr>
        <p:spPr>
          <a:xfrm>
            <a:off x="5010912" y="4133088"/>
            <a:ext cx="2243328" cy="1588"/>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 name="Group 27"/>
          <p:cNvGrpSpPr/>
          <p:nvPr/>
        </p:nvGrpSpPr>
        <p:grpSpPr>
          <a:xfrm>
            <a:off x="207883" y="1791200"/>
            <a:ext cx="1721328" cy="1479280"/>
            <a:chOff x="451723" y="2461760"/>
            <a:chExt cx="1721328" cy="1479280"/>
          </a:xfrm>
        </p:grpSpPr>
        <p:grpSp>
          <p:nvGrpSpPr>
            <p:cNvPr id="13" name="Group 2"/>
            <p:cNvGrpSpPr>
              <a:grpSpLocks/>
            </p:cNvGrpSpPr>
            <p:nvPr/>
          </p:nvGrpSpPr>
          <p:grpSpPr bwMode="auto">
            <a:xfrm>
              <a:off x="451723" y="2461760"/>
              <a:ext cx="1066799" cy="1023938"/>
              <a:chOff x="2304" y="1584"/>
              <a:chExt cx="1740" cy="1554"/>
            </a:xfrm>
          </p:grpSpPr>
          <p:sp>
            <p:nvSpPr>
              <p:cNvPr id="19" name="Film"/>
              <p:cNvSpPr>
                <a:spLocks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Sound"/>
              <p:cNvSpPr>
                <a:spLocks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21" name="Photo"/>
              <p:cNvSpPr>
                <a:spLocks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22" name="Music"/>
              <p:cNvSpPr>
                <a:spLocks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grpSp>
        <p:pic>
          <p:nvPicPr>
            <p:cNvPr id="23" name="Picture 2" descr="C:\Program Files\Microsoft Office\MEDIA\CAGCAT10\j0285750.wmf"/>
            <p:cNvPicPr>
              <a:picLocks noChangeAspect="1" noChangeArrowheads="1"/>
            </p:cNvPicPr>
            <p:nvPr/>
          </p:nvPicPr>
          <p:blipFill>
            <a:blip r:embed="rId3"/>
            <a:srcRect/>
            <a:stretch>
              <a:fillRect/>
            </a:stretch>
          </p:blipFill>
          <p:spPr bwMode="auto">
            <a:xfrm>
              <a:off x="764742" y="3075708"/>
              <a:ext cx="1408309" cy="865332"/>
            </a:xfrm>
            <a:prstGeom prst="rect">
              <a:avLst/>
            </a:prstGeom>
            <a:noFill/>
          </p:spPr>
        </p:pic>
      </p:grpSp>
      <p:pic>
        <p:nvPicPr>
          <p:cNvPr id="3074" name="Picture 2" descr="C:\Users\eheredia\AppData\Local\Microsoft\Windows\Temporary Internet Files\Content.IE5\VQP9I14N\MCj04242040000[1].wmf"/>
          <p:cNvPicPr>
            <a:picLocks noChangeAspect="1" noChangeArrowheads="1"/>
          </p:cNvPicPr>
          <p:nvPr/>
        </p:nvPicPr>
        <p:blipFill>
          <a:blip r:embed="rId4"/>
          <a:srcRect/>
          <a:stretch>
            <a:fillRect/>
          </a:stretch>
        </p:blipFill>
        <p:spPr bwMode="auto">
          <a:xfrm>
            <a:off x="3830321" y="2535303"/>
            <a:ext cx="461818" cy="609229"/>
          </a:xfrm>
          <a:prstGeom prst="rect">
            <a:avLst/>
          </a:prstGeom>
          <a:noFill/>
        </p:spPr>
      </p:pic>
      <p:pic>
        <p:nvPicPr>
          <p:cNvPr id="26" name="Picture 25" descr="user03.gif"/>
          <p:cNvPicPr>
            <a:picLocks noChangeAspect="1"/>
          </p:cNvPicPr>
          <p:nvPr/>
        </p:nvPicPr>
        <p:blipFill>
          <a:blip r:embed="rId5"/>
          <a:stretch>
            <a:fillRect/>
          </a:stretch>
        </p:blipFill>
        <p:spPr>
          <a:xfrm>
            <a:off x="4350327" y="2180296"/>
            <a:ext cx="817418" cy="1118870"/>
          </a:xfrm>
          <a:prstGeom prst="rect">
            <a:avLst/>
          </a:prstGeom>
        </p:spPr>
      </p:pic>
      <p:pic>
        <p:nvPicPr>
          <p:cNvPr id="27" name="Picture 3" descr="C:\Users\eheredia\AppData\Local\Microsoft\Windows\Temporary Internet Files\Content.IE5\VQP9I14N\MCj04325170000[1].wmf"/>
          <p:cNvPicPr>
            <a:picLocks noChangeAspect="1" noChangeArrowheads="1"/>
          </p:cNvPicPr>
          <p:nvPr/>
        </p:nvPicPr>
        <p:blipFill>
          <a:blip r:embed="rId6"/>
          <a:srcRect/>
          <a:stretch>
            <a:fillRect/>
          </a:stretch>
        </p:blipFill>
        <p:spPr bwMode="auto">
          <a:xfrm>
            <a:off x="7666231" y="3223911"/>
            <a:ext cx="1171864" cy="937491"/>
          </a:xfrm>
          <a:prstGeom prst="rect">
            <a:avLst/>
          </a:prstGeom>
          <a:noFill/>
        </p:spPr>
      </p:pic>
      <p:grpSp>
        <p:nvGrpSpPr>
          <p:cNvPr id="14" name="Group 4"/>
          <p:cNvGrpSpPr/>
          <p:nvPr/>
        </p:nvGrpSpPr>
        <p:grpSpPr>
          <a:xfrm flipH="1">
            <a:off x="5480304" y="2433966"/>
            <a:ext cx="1773936" cy="304800"/>
            <a:chOff x="2742406" y="1371600"/>
            <a:chExt cx="2743994" cy="306388"/>
          </a:xfrm>
        </p:grpSpPr>
        <p:cxnSp>
          <p:nvCxnSpPr>
            <p:cNvPr id="30" name="Straight Connector 29"/>
            <p:cNvCxnSpPr/>
            <p:nvPr/>
          </p:nvCxnSpPr>
          <p:spPr>
            <a:xfrm rot="10800000">
              <a:off x="2743200" y="1371600"/>
              <a:ext cx="2743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590800" y="15240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43200" y="1676400"/>
              <a:ext cx="2743200" cy="1588"/>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5284401" y="1840437"/>
            <a:ext cx="3018351" cy="584775"/>
          </a:xfrm>
          <a:prstGeom prst="rect">
            <a:avLst/>
          </a:prstGeom>
          <a:noFill/>
        </p:spPr>
        <p:txBody>
          <a:bodyPr wrap="square" rtlCol="0">
            <a:spAutoFit/>
          </a:bodyPr>
          <a:lstStyle/>
          <a:p>
            <a:r>
              <a:rPr lang="en-US" sz="1600" dirty="0" smtClean="0"/>
              <a:t>2.  Send me the “Profiles” that you can play (protocolInfo)</a:t>
            </a:r>
            <a:endParaRPr lang="en-US" sz="1600" dirty="0"/>
          </a:p>
        </p:txBody>
      </p:sp>
      <p:cxnSp>
        <p:nvCxnSpPr>
          <p:cNvPr id="39" name="Straight Arrow Connector 38"/>
          <p:cNvCxnSpPr/>
          <p:nvPr/>
        </p:nvCxnSpPr>
        <p:spPr>
          <a:xfrm>
            <a:off x="5017008" y="4870704"/>
            <a:ext cx="2243328" cy="1588"/>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29200" y="5638800"/>
            <a:ext cx="2243328" cy="1588"/>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764023" y="4518522"/>
            <a:ext cx="3054234" cy="338554"/>
          </a:xfrm>
          <a:prstGeom prst="rect">
            <a:avLst/>
          </a:prstGeom>
          <a:noFill/>
        </p:spPr>
        <p:txBody>
          <a:bodyPr wrap="none" rtlCol="0">
            <a:spAutoFit/>
          </a:bodyPr>
          <a:lstStyle/>
          <a:p>
            <a:r>
              <a:rPr lang="en-US" sz="1600" dirty="0" smtClean="0"/>
              <a:t>5. Pause, Stop, Seek, FF, Rewind, etc</a:t>
            </a:r>
          </a:p>
        </p:txBody>
      </p:sp>
      <p:sp>
        <p:nvSpPr>
          <p:cNvPr id="42" name="TextBox 41"/>
          <p:cNvSpPr txBox="1"/>
          <p:nvPr/>
        </p:nvSpPr>
        <p:spPr>
          <a:xfrm>
            <a:off x="4794503" y="5280522"/>
            <a:ext cx="2816477" cy="338554"/>
          </a:xfrm>
          <a:prstGeom prst="rect">
            <a:avLst/>
          </a:prstGeom>
          <a:noFill/>
        </p:spPr>
        <p:txBody>
          <a:bodyPr wrap="none" rtlCol="0">
            <a:spAutoFit/>
          </a:bodyPr>
          <a:lstStyle/>
          <a:p>
            <a:r>
              <a:rPr lang="en-US" sz="1600" dirty="0" smtClean="0"/>
              <a:t>6. Adjust volume, brightness, etc</a:t>
            </a:r>
          </a:p>
        </p:txBody>
      </p:sp>
      <p:sp>
        <p:nvSpPr>
          <p:cNvPr id="34" name="Rectangle 33"/>
          <p:cNvSpPr/>
          <p:nvPr/>
        </p:nvSpPr>
        <p:spPr bwMode="auto">
          <a:xfrm>
            <a:off x="7400544" y="2377440"/>
            <a:ext cx="1560576" cy="313932"/>
          </a:xfrm>
          <a:prstGeom prst="rect">
            <a:avLst/>
          </a:prstGeom>
          <a:solidFill>
            <a:schemeClr val="tx2">
              <a:lumMod val="75000"/>
            </a:schemeClr>
          </a:solidFill>
          <a:ln>
            <a:solidFill>
              <a:schemeClr val="tx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1600" b="0" i="0" u="none" strike="noStrike" cap="none" normalizeH="0" baseline="0" dirty="0" smtClean="0">
                <a:solidFill>
                  <a:schemeClr val="bg1"/>
                </a:solidFill>
                <a:effectLst>
                  <a:outerShdw blurRad="38100" dist="38100" dir="2700000" algn="tl">
                    <a:srgbClr val="000000">
                      <a:alpha val="43137"/>
                    </a:srgbClr>
                  </a:outerShdw>
                </a:effectLst>
                <a:latin typeface="Segoe Semibold" pitchFamily="34" charset="0"/>
              </a:rPr>
              <a:t>CMS operation</a:t>
            </a:r>
          </a:p>
        </p:txBody>
      </p:sp>
      <p:sp>
        <p:nvSpPr>
          <p:cNvPr id="35" name="Rectangle 34"/>
          <p:cNvSpPr/>
          <p:nvPr/>
        </p:nvSpPr>
        <p:spPr bwMode="auto">
          <a:xfrm>
            <a:off x="3688080" y="4053840"/>
            <a:ext cx="1560576" cy="313932"/>
          </a:xfrm>
          <a:prstGeom prst="rect">
            <a:avLst/>
          </a:prstGeom>
          <a:solidFill>
            <a:schemeClr val="tx2">
              <a:lumMod val="75000"/>
            </a:schemeClr>
          </a:solidFill>
          <a:ln>
            <a:solidFill>
              <a:schemeClr val="tx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1600" dirty="0" smtClean="0">
                <a:solidFill>
                  <a:schemeClr val="bg1"/>
                </a:solidFill>
                <a:effectLst>
                  <a:outerShdw blurRad="38100" dist="38100" dir="2700000" algn="tl">
                    <a:srgbClr val="000000">
                      <a:alpha val="43137"/>
                    </a:srgbClr>
                  </a:outerShdw>
                </a:effectLst>
                <a:latin typeface="Segoe Semibold" pitchFamily="34" charset="0"/>
              </a:rPr>
              <a:t>AVT</a:t>
            </a:r>
            <a:r>
              <a:rPr kumimoji="0" lang="en-US" sz="1600" b="0" i="0" u="none" strike="noStrike" cap="none" normalizeH="0" baseline="0" dirty="0" smtClean="0">
                <a:solidFill>
                  <a:schemeClr val="bg1"/>
                </a:solidFill>
                <a:effectLst>
                  <a:outerShdw blurRad="38100" dist="38100" dir="2700000" algn="tl">
                    <a:srgbClr val="000000">
                      <a:alpha val="43137"/>
                    </a:srgbClr>
                  </a:outerShdw>
                </a:effectLst>
                <a:latin typeface="Segoe Semibold" pitchFamily="34" charset="0"/>
              </a:rPr>
              <a:t> operation</a:t>
            </a:r>
          </a:p>
        </p:txBody>
      </p:sp>
      <p:sp>
        <p:nvSpPr>
          <p:cNvPr id="36" name="Rectangle 35"/>
          <p:cNvSpPr/>
          <p:nvPr/>
        </p:nvSpPr>
        <p:spPr bwMode="auto">
          <a:xfrm>
            <a:off x="3694176" y="4791456"/>
            <a:ext cx="1560576" cy="313932"/>
          </a:xfrm>
          <a:prstGeom prst="rect">
            <a:avLst/>
          </a:prstGeom>
          <a:solidFill>
            <a:schemeClr val="tx2">
              <a:lumMod val="75000"/>
            </a:schemeClr>
          </a:solidFill>
          <a:ln>
            <a:solidFill>
              <a:schemeClr val="tx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1600" dirty="0" smtClean="0">
                <a:solidFill>
                  <a:schemeClr val="bg1"/>
                </a:solidFill>
                <a:effectLst>
                  <a:outerShdw blurRad="38100" dist="38100" dir="2700000" algn="tl">
                    <a:srgbClr val="000000">
                      <a:alpha val="43137"/>
                    </a:srgbClr>
                  </a:outerShdw>
                </a:effectLst>
                <a:latin typeface="Segoe Semibold" pitchFamily="34" charset="0"/>
              </a:rPr>
              <a:t>AVT</a:t>
            </a:r>
            <a:r>
              <a:rPr kumimoji="0" lang="en-US" sz="1600" b="0" i="0" u="none" strike="noStrike" cap="none" normalizeH="0" baseline="0" dirty="0" smtClean="0">
                <a:solidFill>
                  <a:schemeClr val="bg1"/>
                </a:solidFill>
                <a:effectLst>
                  <a:outerShdw blurRad="38100" dist="38100" dir="2700000" algn="tl">
                    <a:srgbClr val="000000">
                      <a:alpha val="43137"/>
                    </a:srgbClr>
                  </a:outerShdw>
                </a:effectLst>
                <a:latin typeface="Segoe Semibold" pitchFamily="34" charset="0"/>
              </a:rPr>
              <a:t> operation</a:t>
            </a:r>
          </a:p>
        </p:txBody>
      </p:sp>
      <p:sp>
        <p:nvSpPr>
          <p:cNvPr id="37" name="Rectangle 36"/>
          <p:cNvSpPr/>
          <p:nvPr/>
        </p:nvSpPr>
        <p:spPr bwMode="auto">
          <a:xfrm>
            <a:off x="3730752" y="5596128"/>
            <a:ext cx="1560576" cy="313932"/>
          </a:xfrm>
          <a:prstGeom prst="rect">
            <a:avLst/>
          </a:prstGeom>
          <a:solidFill>
            <a:schemeClr val="tx2">
              <a:lumMod val="75000"/>
            </a:schemeClr>
          </a:solidFill>
          <a:ln>
            <a:solidFill>
              <a:schemeClr val="tx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1600" dirty="0" smtClean="0">
                <a:solidFill>
                  <a:schemeClr val="bg1"/>
                </a:solidFill>
                <a:effectLst>
                  <a:outerShdw blurRad="38100" dist="38100" dir="2700000" algn="tl">
                    <a:srgbClr val="000000">
                      <a:alpha val="43137"/>
                    </a:srgbClr>
                  </a:outerShdw>
                </a:effectLst>
                <a:latin typeface="Segoe Semibold" pitchFamily="34" charset="0"/>
              </a:rPr>
              <a:t>RCS</a:t>
            </a:r>
            <a:r>
              <a:rPr kumimoji="0" lang="en-US" sz="1600" b="0" i="0" u="none" strike="noStrike" cap="none" normalizeH="0" baseline="0" dirty="0" smtClean="0">
                <a:solidFill>
                  <a:schemeClr val="bg1"/>
                </a:solidFill>
                <a:effectLst>
                  <a:outerShdw blurRad="38100" dist="38100" dir="2700000" algn="tl">
                    <a:srgbClr val="000000">
                      <a:alpha val="43137"/>
                    </a:srgbClr>
                  </a:outerShdw>
                </a:effectLst>
                <a:latin typeface="Segoe Semibold" pitchFamily="34" charset="0"/>
              </a:rPr>
              <a:t> operation</a:t>
            </a:r>
          </a:p>
        </p:txBody>
      </p:sp>
      <p:sp>
        <p:nvSpPr>
          <p:cNvPr id="38" name="Rectangle 37"/>
          <p:cNvSpPr/>
          <p:nvPr/>
        </p:nvSpPr>
        <p:spPr bwMode="auto">
          <a:xfrm>
            <a:off x="1999488" y="1524000"/>
            <a:ext cx="1560576" cy="31393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1600" dirty="0" smtClean="0">
                <a:solidFill>
                  <a:schemeClr val="bg1"/>
                </a:solidFill>
                <a:effectLst>
                  <a:outerShdw blurRad="38100" dist="38100" dir="2700000" algn="tl">
                    <a:srgbClr val="000000">
                      <a:alpha val="43137"/>
                    </a:srgbClr>
                  </a:outerShdw>
                </a:effectLst>
                <a:latin typeface="Segoe Semibold" pitchFamily="34" charset="0"/>
              </a:rPr>
              <a:t>CDS</a:t>
            </a:r>
            <a:r>
              <a:rPr kumimoji="0" lang="en-US" sz="1600" b="0" i="0" u="none" strike="noStrike" cap="none" normalizeH="0" baseline="0" dirty="0" smtClean="0">
                <a:solidFill>
                  <a:schemeClr val="bg1"/>
                </a:solidFill>
                <a:effectLst>
                  <a:outerShdw blurRad="38100" dist="38100" dir="2700000" algn="tl">
                    <a:srgbClr val="000000">
                      <a:alpha val="43137"/>
                    </a:srgbClr>
                  </a:outerShdw>
                </a:effectLst>
                <a:latin typeface="Segoe Semibold" pitchFamily="34" charset="0"/>
              </a:rPr>
              <a:t> operation</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DLNA upgrades for DMR/DMC</a:t>
            </a:r>
            <a:endParaRPr lang="en-US" dirty="0"/>
          </a:p>
        </p:txBody>
      </p:sp>
      <p:sp>
        <p:nvSpPr>
          <p:cNvPr id="3" name="Content Placeholder 2"/>
          <p:cNvSpPr>
            <a:spLocks noGrp="1"/>
          </p:cNvSpPr>
          <p:nvPr>
            <p:ph idx="1"/>
          </p:nvPr>
        </p:nvSpPr>
        <p:spPr>
          <a:xfrm>
            <a:off x="207264" y="1027494"/>
            <a:ext cx="8778240" cy="5078313"/>
          </a:xfrm>
        </p:spPr>
        <p:txBody>
          <a:bodyPr/>
          <a:lstStyle/>
          <a:p>
            <a:r>
              <a:rPr lang="en-US" sz="1800" dirty="0" smtClean="0">
                <a:solidFill>
                  <a:schemeClr val="tx2">
                    <a:lumMod val="60000"/>
                    <a:lumOff val="40000"/>
                  </a:schemeClr>
                </a:solidFill>
              </a:rPr>
              <a:t>DMRs return a “protocolInfo” that includes the ProfileIDs they support</a:t>
            </a:r>
          </a:p>
          <a:p>
            <a:endParaRPr lang="en-US" sz="1800" dirty="0" smtClean="0">
              <a:solidFill>
                <a:schemeClr val="tx2">
                  <a:lumMod val="60000"/>
                  <a:lumOff val="40000"/>
                </a:schemeClr>
              </a:solidFill>
            </a:endParaRPr>
          </a:p>
          <a:p>
            <a:r>
              <a:rPr lang="en-US" sz="1800" dirty="0" smtClean="0">
                <a:solidFill>
                  <a:schemeClr val="tx2">
                    <a:lumMod val="60000"/>
                    <a:lumOff val="40000"/>
                  </a:schemeClr>
                </a:solidFill>
              </a:rPr>
              <a:t>DMRs always have available a default connection, a default AVT service, and a default RCS service</a:t>
            </a:r>
          </a:p>
          <a:p>
            <a:endParaRPr lang="en-US" sz="1800" dirty="0" smtClean="0">
              <a:solidFill>
                <a:schemeClr val="tx2">
                  <a:lumMod val="60000"/>
                  <a:lumOff val="40000"/>
                </a:schemeClr>
              </a:solidFill>
            </a:endParaRPr>
          </a:p>
          <a:p>
            <a:r>
              <a:rPr lang="en-US" sz="1800" dirty="0" smtClean="0">
                <a:solidFill>
                  <a:schemeClr val="tx2">
                    <a:lumMod val="60000"/>
                    <a:lumOff val="40000"/>
                  </a:schemeClr>
                </a:solidFill>
              </a:rPr>
              <a:t>DMCs pass the content URI but also must pass associated metadata</a:t>
            </a:r>
          </a:p>
          <a:p>
            <a:endParaRPr lang="en-US" sz="1800" dirty="0" smtClean="0">
              <a:solidFill>
                <a:schemeClr val="tx2">
                  <a:lumMod val="60000"/>
                  <a:lumOff val="40000"/>
                </a:schemeClr>
              </a:solidFill>
            </a:endParaRPr>
          </a:p>
          <a:p>
            <a:r>
              <a:rPr lang="en-US" sz="1800" dirty="0" smtClean="0">
                <a:solidFill>
                  <a:schemeClr val="tx2">
                    <a:lumMod val="60000"/>
                    <a:lumOff val="40000"/>
                  </a:schemeClr>
                </a:solidFill>
              </a:rPr>
              <a:t>DMCs can make seek requests to a DMR using Time or Byte information</a:t>
            </a:r>
          </a:p>
          <a:p>
            <a:pPr lvl="1"/>
            <a:endParaRPr lang="en-US" sz="1800" dirty="0" smtClean="0">
              <a:solidFill>
                <a:schemeClr val="tx2">
                  <a:lumMod val="60000"/>
                  <a:lumOff val="40000"/>
                </a:schemeClr>
              </a:solidFill>
            </a:endParaRPr>
          </a:p>
          <a:p>
            <a:r>
              <a:rPr lang="en-US" sz="1800" dirty="0" smtClean="0">
                <a:solidFill>
                  <a:schemeClr val="tx2">
                    <a:lumMod val="60000"/>
                    <a:lumOff val="40000"/>
                  </a:schemeClr>
                </a:solidFill>
              </a:rPr>
              <a:t>Actual  content seek operations and play speed operations can happen locally (DMR) or with the help of a networked Server (DMS)</a:t>
            </a:r>
          </a:p>
          <a:p>
            <a:endParaRPr lang="en-US" sz="1800" dirty="0" smtClean="0">
              <a:solidFill>
                <a:schemeClr val="tx2">
                  <a:lumMod val="60000"/>
                  <a:lumOff val="40000"/>
                </a:schemeClr>
              </a:solidFill>
            </a:endParaRPr>
          </a:p>
          <a:p>
            <a:r>
              <a:rPr lang="en-US" sz="1800" dirty="0" smtClean="0">
                <a:solidFill>
                  <a:schemeClr val="tx2">
                    <a:lumMod val="60000"/>
                    <a:lumOff val="40000"/>
                  </a:schemeClr>
                </a:solidFill>
              </a:rPr>
              <a:t>DMRs have the means to communicate to DMCs the list of play speeds, and the flavor of seek operations available per resource</a:t>
            </a:r>
          </a:p>
          <a:p>
            <a:endParaRPr lang="en-US" sz="1800" dirty="0" smtClean="0">
              <a:solidFill>
                <a:schemeClr val="tx2">
                  <a:lumMod val="60000"/>
                  <a:lumOff val="40000"/>
                </a:schemeClr>
              </a:solidFill>
            </a:endParaRPr>
          </a:p>
          <a:p>
            <a:r>
              <a:rPr lang="en-US" sz="1800" dirty="0" smtClean="0">
                <a:solidFill>
                  <a:schemeClr val="tx2">
                    <a:lumMod val="60000"/>
                    <a:lumOff val="40000"/>
                  </a:schemeClr>
                </a:solidFill>
              </a:rPr>
              <a:t>Upgrades described in recently approved documents CR13, CR58, CR155</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relevant actions</a:t>
            </a:r>
            <a:endParaRPr lang="en-US" dirty="0"/>
          </a:p>
        </p:txBody>
      </p:sp>
      <p:sp>
        <p:nvSpPr>
          <p:cNvPr id="4" name="TextBox 3"/>
          <p:cNvSpPr txBox="1"/>
          <p:nvPr/>
        </p:nvSpPr>
        <p:spPr>
          <a:xfrm>
            <a:off x="1937697" y="1809957"/>
            <a:ext cx="2263377" cy="338554"/>
          </a:xfrm>
          <a:prstGeom prst="rect">
            <a:avLst/>
          </a:prstGeom>
          <a:noFill/>
        </p:spPr>
        <p:txBody>
          <a:bodyPr wrap="none" rtlCol="0">
            <a:spAutoFit/>
          </a:bodyPr>
          <a:lstStyle/>
          <a:p>
            <a:r>
              <a:rPr lang="en-US" sz="1600" dirty="0" smtClean="0"/>
              <a:t>1. Get Media Library info</a:t>
            </a:r>
            <a:endParaRPr lang="en-US" sz="1600" dirty="0"/>
          </a:p>
        </p:txBody>
      </p:sp>
      <p:grpSp>
        <p:nvGrpSpPr>
          <p:cNvPr id="3" name="Group 4"/>
          <p:cNvGrpSpPr/>
          <p:nvPr/>
        </p:nvGrpSpPr>
        <p:grpSpPr>
          <a:xfrm>
            <a:off x="2133600" y="2257182"/>
            <a:ext cx="1645920" cy="304800"/>
            <a:chOff x="2742406" y="1371600"/>
            <a:chExt cx="2743994" cy="306388"/>
          </a:xfrm>
        </p:grpSpPr>
        <p:cxnSp>
          <p:nvCxnSpPr>
            <p:cNvPr id="6" name="Straight Connector 5"/>
            <p:cNvCxnSpPr/>
            <p:nvPr/>
          </p:nvCxnSpPr>
          <p:spPr>
            <a:xfrm rot="10800000">
              <a:off x="2743200" y="1371600"/>
              <a:ext cx="2743200" cy="158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590800" y="1524000"/>
              <a:ext cx="304800" cy="158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43200" y="1676400"/>
              <a:ext cx="2743200" cy="1588"/>
            </a:xfrm>
            <a:prstGeom prst="line">
              <a:avLst/>
            </a:prstGeom>
            <a:ln>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9" name="Arc 8"/>
          <p:cNvSpPr/>
          <p:nvPr/>
        </p:nvSpPr>
        <p:spPr>
          <a:xfrm rot="7555374">
            <a:off x="3742856" y="3092760"/>
            <a:ext cx="685800" cy="609600"/>
          </a:xfrm>
          <a:prstGeom prst="arc">
            <a:avLst>
              <a:gd name="adj1" fmla="val 13098177"/>
              <a:gd name="adj2" fmla="val 9094257"/>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2389355" y="3006159"/>
            <a:ext cx="1444947" cy="584775"/>
          </a:xfrm>
          <a:prstGeom prst="rect">
            <a:avLst/>
          </a:prstGeom>
          <a:noFill/>
        </p:spPr>
        <p:txBody>
          <a:bodyPr wrap="none" rtlCol="0">
            <a:spAutoFit/>
          </a:bodyPr>
          <a:lstStyle/>
          <a:p>
            <a:r>
              <a:rPr lang="en-US" sz="1600" dirty="0" smtClean="0"/>
              <a:t>3. User selects </a:t>
            </a:r>
          </a:p>
          <a:p>
            <a:r>
              <a:rPr lang="en-US" sz="1600" dirty="0" smtClean="0"/>
              <a:t>content</a:t>
            </a:r>
            <a:endParaRPr lang="en-US" sz="1600" dirty="0"/>
          </a:p>
        </p:txBody>
      </p:sp>
      <p:sp>
        <p:nvSpPr>
          <p:cNvPr id="11" name="TextBox 10"/>
          <p:cNvSpPr txBox="1"/>
          <p:nvPr/>
        </p:nvSpPr>
        <p:spPr>
          <a:xfrm>
            <a:off x="5123687" y="3512682"/>
            <a:ext cx="2464072" cy="584775"/>
          </a:xfrm>
          <a:prstGeom prst="rect">
            <a:avLst/>
          </a:prstGeom>
          <a:noFill/>
        </p:spPr>
        <p:txBody>
          <a:bodyPr wrap="none" rtlCol="0">
            <a:spAutoFit/>
          </a:bodyPr>
          <a:lstStyle/>
          <a:p>
            <a:r>
              <a:rPr lang="en-US" sz="1600" dirty="0" smtClean="0"/>
              <a:t>4. Pass URI &amp; metadata for </a:t>
            </a:r>
          </a:p>
          <a:p>
            <a:r>
              <a:rPr lang="en-US" sz="1600" dirty="0" smtClean="0"/>
              <a:t>selected item;  Play</a:t>
            </a:r>
            <a:endParaRPr lang="en-US" sz="1600" dirty="0"/>
          </a:p>
        </p:txBody>
      </p:sp>
      <p:cxnSp>
        <p:nvCxnSpPr>
          <p:cNvPr id="12" name="Straight Arrow Connector 11"/>
          <p:cNvCxnSpPr/>
          <p:nvPr/>
        </p:nvCxnSpPr>
        <p:spPr>
          <a:xfrm>
            <a:off x="5010912" y="4133088"/>
            <a:ext cx="2243328" cy="1588"/>
          </a:xfrm>
          <a:prstGeom prst="straightConnector1">
            <a:avLst/>
          </a:prstGeom>
          <a:ln>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 name="Group 27"/>
          <p:cNvGrpSpPr/>
          <p:nvPr/>
        </p:nvGrpSpPr>
        <p:grpSpPr>
          <a:xfrm>
            <a:off x="207883" y="1791200"/>
            <a:ext cx="1721328" cy="1479280"/>
            <a:chOff x="451723" y="2461760"/>
            <a:chExt cx="1721328" cy="1479280"/>
          </a:xfrm>
        </p:grpSpPr>
        <p:grpSp>
          <p:nvGrpSpPr>
            <p:cNvPr id="13" name="Group 2"/>
            <p:cNvGrpSpPr>
              <a:grpSpLocks/>
            </p:cNvGrpSpPr>
            <p:nvPr/>
          </p:nvGrpSpPr>
          <p:grpSpPr bwMode="auto">
            <a:xfrm>
              <a:off x="451723" y="2461760"/>
              <a:ext cx="1066799" cy="1023938"/>
              <a:chOff x="2304" y="1584"/>
              <a:chExt cx="1740" cy="1554"/>
            </a:xfrm>
          </p:grpSpPr>
          <p:sp>
            <p:nvSpPr>
              <p:cNvPr id="19" name="Film"/>
              <p:cNvSpPr>
                <a:spLocks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Sound"/>
              <p:cNvSpPr>
                <a:spLocks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21" name="Photo"/>
              <p:cNvSpPr>
                <a:spLocks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22" name="Music"/>
              <p:cNvSpPr>
                <a:spLocks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grpSp>
        <p:pic>
          <p:nvPicPr>
            <p:cNvPr id="23" name="Picture 2" descr="C:\Program Files\Microsoft Office\MEDIA\CAGCAT10\j0285750.wmf"/>
            <p:cNvPicPr>
              <a:picLocks noChangeAspect="1" noChangeArrowheads="1"/>
            </p:cNvPicPr>
            <p:nvPr/>
          </p:nvPicPr>
          <p:blipFill>
            <a:blip r:embed="rId3"/>
            <a:srcRect/>
            <a:stretch>
              <a:fillRect/>
            </a:stretch>
          </p:blipFill>
          <p:spPr bwMode="auto">
            <a:xfrm>
              <a:off x="764742" y="3075708"/>
              <a:ext cx="1408309" cy="865332"/>
            </a:xfrm>
            <a:prstGeom prst="rect">
              <a:avLst/>
            </a:prstGeom>
            <a:noFill/>
          </p:spPr>
        </p:pic>
      </p:grpSp>
      <p:pic>
        <p:nvPicPr>
          <p:cNvPr id="3074" name="Picture 2" descr="C:\Users\eheredia\AppData\Local\Microsoft\Windows\Temporary Internet Files\Content.IE5\VQP9I14N\MCj04242040000[1].wmf"/>
          <p:cNvPicPr>
            <a:picLocks noChangeAspect="1" noChangeArrowheads="1"/>
          </p:cNvPicPr>
          <p:nvPr/>
        </p:nvPicPr>
        <p:blipFill>
          <a:blip r:embed="rId4"/>
          <a:srcRect/>
          <a:stretch>
            <a:fillRect/>
          </a:stretch>
        </p:blipFill>
        <p:spPr bwMode="auto">
          <a:xfrm>
            <a:off x="3830321" y="2328039"/>
            <a:ext cx="461818" cy="609229"/>
          </a:xfrm>
          <a:prstGeom prst="rect">
            <a:avLst/>
          </a:prstGeom>
          <a:noFill/>
        </p:spPr>
      </p:pic>
      <p:pic>
        <p:nvPicPr>
          <p:cNvPr id="26" name="Picture 25" descr="user03.gif"/>
          <p:cNvPicPr>
            <a:picLocks noChangeAspect="1"/>
          </p:cNvPicPr>
          <p:nvPr/>
        </p:nvPicPr>
        <p:blipFill>
          <a:blip r:embed="rId5"/>
          <a:stretch>
            <a:fillRect/>
          </a:stretch>
        </p:blipFill>
        <p:spPr>
          <a:xfrm>
            <a:off x="4350327" y="2180296"/>
            <a:ext cx="817418" cy="1118870"/>
          </a:xfrm>
          <a:prstGeom prst="rect">
            <a:avLst/>
          </a:prstGeom>
        </p:spPr>
      </p:pic>
      <p:pic>
        <p:nvPicPr>
          <p:cNvPr id="27" name="Picture 3" descr="C:\Users\eheredia\AppData\Local\Microsoft\Windows\Temporary Internet Files\Content.IE5\VQP9I14N\MCj04325170000[1].wmf"/>
          <p:cNvPicPr>
            <a:picLocks noChangeAspect="1" noChangeArrowheads="1"/>
          </p:cNvPicPr>
          <p:nvPr/>
        </p:nvPicPr>
        <p:blipFill>
          <a:blip r:embed="rId6"/>
          <a:srcRect/>
          <a:stretch>
            <a:fillRect/>
          </a:stretch>
        </p:blipFill>
        <p:spPr bwMode="auto">
          <a:xfrm>
            <a:off x="7666231" y="3223911"/>
            <a:ext cx="1171864" cy="937491"/>
          </a:xfrm>
          <a:prstGeom prst="rect">
            <a:avLst/>
          </a:prstGeom>
          <a:noFill/>
        </p:spPr>
      </p:pic>
      <p:grpSp>
        <p:nvGrpSpPr>
          <p:cNvPr id="14" name="Group 4"/>
          <p:cNvGrpSpPr/>
          <p:nvPr/>
        </p:nvGrpSpPr>
        <p:grpSpPr>
          <a:xfrm flipH="1">
            <a:off x="5480304" y="2433966"/>
            <a:ext cx="1773936" cy="304800"/>
            <a:chOff x="2742406" y="1371600"/>
            <a:chExt cx="2743994" cy="306388"/>
          </a:xfrm>
        </p:grpSpPr>
        <p:cxnSp>
          <p:nvCxnSpPr>
            <p:cNvPr id="30" name="Straight Connector 29"/>
            <p:cNvCxnSpPr/>
            <p:nvPr/>
          </p:nvCxnSpPr>
          <p:spPr>
            <a:xfrm rot="10800000">
              <a:off x="2743200" y="1371600"/>
              <a:ext cx="2743200" cy="158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590800" y="1524000"/>
              <a:ext cx="304800" cy="158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43200" y="1676400"/>
              <a:ext cx="2743200" cy="1588"/>
            </a:xfrm>
            <a:prstGeom prst="line">
              <a:avLst/>
            </a:prstGeom>
            <a:ln>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5284401" y="1840437"/>
            <a:ext cx="3018351" cy="584775"/>
          </a:xfrm>
          <a:prstGeom prst="rect">
            <a:avLst/>
          </a:prstGeom>
          <a:noFill/>
        </p:spPr>
        <p:txBody>
          <a:bodyPr wrap="square" rtlCol="0">
            <a:spAutoFit/>
          </a:bodyPr>
          <a:lstStyle/>
          <a:p>
            <a:r>
              <a:rPr lang="en-US" sz="1600" dirty="0" smtClean="0"/>
              <a:t>2.  Send me the “Profiles” that you can play (protocolInfo)</a:t>
            </a:r>
            <a:endParaRPr lang="en-US" sz="1600" dirty="0"/>
          </a:p>
        </p:txBody>
      </p:sp>
      <p:cxnSp>
        <p:nvCxnSpPr>
          <p:cNvPr id="39" name="Straight Arrow Connector 38"/>
          <p:cNvCxnSpPr/>
          <p:nvPr/>
        </p:nvCxnSpPr>
        <p:spPr>
          <a:xfrm>
            <a:off x="5017008" y="4870704"/>
            <a:ext cx="2243328" cy="1588"/>
          </a:xfrm>
          <a:prstGeom prst="straightConnector1">
            <a:avLst/>
          </a:prstGeom>
          <a:ln>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90160" y="5894832"/>
            <a:ext cx="2243328" cy="1588"/>
          </a:xfrm>
          <a:prstGeom prst="straightConnector1">
            <a:avLst/>
          </a:prstGeom>
          <a:ln>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764023" y="4518522"/>
            <a:ext cx="3054234" cy="338554"/>
          </a:xfrm>
          <a:prstGeom prst="rect">
            <a:avLst/>
          </a:prstGeom>
          <a:noFill/>
        </p:spPr>
        <p:txBody>
          <a:bodyPr wrap="none" rtlCol="0">
            <a:spAutoFit/>
          </a:bodyPr>
          <a:lstStyle/>
          <a:p>
            <a:r>
              <a:rPr lang="en-US" sz="1600" dirty="0" smtClean="0"/>
              <a:t>5. Pause, Stop, Seek, FF, Rewind, etc</a:t>
            </a:r>
          </a:p>
        </p:txBody>
      </p:sp>
      <p:sp>
        <p:nvSpPr>
          <p:cNvPr id="42" name="TextBox 41"/>
          <p:cNvSpPr txBox="1"/>
          <p:nvPr/>
        </p:nvSpPr>
        <p:spPr>
          <a:xfrm>
            <a:off x="5696711" y="5597514"/>
            <a:ext cx="2816477" cy="338554"/>
          </a:xfrm>
          <a:prstGeom prst="rect">
            <a:avLst/>
          </a:prstGeom>
          <a:noFill/>
        </p:spPr>
        <p:txBody>
          <a:bodyPr wrap="none" rtlCol="0">
            <a:spAutoFit/>
          </a:bodyPr>
          <a:lstStyle/>
          <a:p>
            <a:r>
              <a:rPr lang="en-US" sz="1600" dirty="0" smtClean="0"/>
              <a:t>6. Adjust volume, brightness, etc</a:t>
            </a:r>
          </a:p>
        </p:txBody>
      </p:sp>
      <p:sp>
        <p:nvSpPr>
          <p:cNvPr id="34" name="Rectangle 33"/>
          <p:cNvSpPr/>
          <p:nvPr/>
        </p:nvSpPr>
        <p:spPr bwMode="auto">
          <a:xfrm>
            <a:off x="6534912" y="2548128"/>
            <a:ext cx="2377440" cy="313932"/>
          </a:xfrm>
          <a:prstGeom prst="rect">
            <a:avLst/>
          </a:prstGeom>
          <a:solidFill>
            <a:schemeClr val="tx1">
              <a:lumMod val="50000"/>
            </a:schemeClr>
          </a:solidFill>
          <a:ln>
            <a:solidFill>
              <a:schemeClr val="tx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1600" dirty="0" smtClean="0">
                <a:solidFill>
                  <a:schemeClr val="bg1"/>
                </a:solidFill>
                <a:effectLst>
                  <a:outerShdw blurRad="38100" dist="38100" dir="2700000" algn="tl">
                    <a:srgbClr val="000000">
                      <a:alpha val="43137"/>
                    </a:srgbClr>
                  </a:outerShdw>
                </a:effectLst>
                <a:latin typeface="Segoe Semibold" pitchFamily="34" charset="0"/>
              </a:rPr>
              <a:t>CMS:GetProtocolInfo</a:t>
            </a:r>
            <a:endParaRPr kumimoji="0" lang="en-US" sz="1600" b="0" i="0" u="none" strike="noStrike" cap="none" normalizeH="0" baseline="0" dirty="0" smtClean="0">
              <a:solidFill>
                <a:schemeClr val="bg1"/>
              </a:solidFill>
              <a:effectLst>
                <a:outerShdw blurRad="38100" dist="38100" dir="2700000" algn="tl">
                  <a:srgbClr val="000000">
                    <a:alpha val="43137"/>
                  </a:srgbClr>
                </a:outerShdw>
              </a:effectLst>
              <a:latin typeface="Segoe Semibold" pitchFamily="34" charset="0"/>
            </a:endParaRPr>
          </a:p>
        </p:txBody>
      </p:sp>
      <p:sp>
        <p:nvSpPr>
          <p:cNvPr id="35" name="Rectangle 34"/>
          <p:cNvSpPr/>
          <p:nvPr/>
        </p:nvSpPr>
        <p:spPr bwMode="auto">
          <a:xfrm>
            <a:off x="524256" y="4017264"/>
            <a:ext cx="2584704" cy="313932"/>
          </a:xfrm>
          <a:prstGeom prst="rect">
            <a:avLst/>
          </a:prstGeom>
          <a:solidFill>
            <a:schemeClr val="tx1">
              <a:lumMod val="50000"/>
            </a:schemeClr>
          </a:solidFill>
          <a:ln>
            <a:solidFill>
              <a:schemeClr val="tx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1600" dirty="0" smtClean="0">
                <a:solidFill>
                  <a:schemeClr val="bg1"/>
                </a:solidFill>
                <a:effectLst>
                  <a:outerShdw blurRad="38100" dist="38100" dir="2700000" algn="tl">
                    <a:srgbClr val="000000">
                      <a:alpha val="43137"/>
                    </a:srgbClr>
                  </a:outerShdw>
                </a:effectLst>
                <a:latin typeface="Segoe Semibold" pitchFamily="34" charset="0"/>
              </a:rPr>
              <a:t>AVT:SetAVTransportURI</a:t>
            </a:r>
            <a:endParaRPr kumimoji="0" lang="en-US" sz="1600" b="0" i="0" u="none" strike="noStrike" cap="none" normalizeH="0" baseline="0" dirty="0" smtClean="0">
              <a:solidFill>
                <a:schemeClr val="bg1"/>
              </a:solidFill>
              <a:effectLst>
                <a:outerShdw blurRad="38100" dist="38100" dir="2700000" algn="tl">
                  <a:srgbClr val="000000">
                    <a:alpha val="43137"/>
                  </a:srgbClr>
                </a:outerShdw>
              </a:effectLst>
              <a:latin typeface="Segoe Semibold" pitchFamily="34" charset="0"/>
            </a:endParaRPr>
          </a:p>
        </p:txBody>
      </p:sp>
      <p:sp>
        <p:nvSpPr>
          <p:cNvPr id="36" name="Rectangle 35"/>
          <p:cNvSpPr/>
          <p:nvPr/>
        </p:nvSpPr>
        <p:spPr bwMode="auto">
          <a:xfrm>
            <a:off x="1682496" y="4779264"/>
            <a:ext cx="1207008" cy="313932"/>
          </a:xfrm>
          <a:prstGeom prst="rect">
            <a:avLst/>
          </a:prstGeom>
          <a:solidFill>
            <a:schemeClr val="tx1">
              <a:lumMod val="50000"/>
            </a:schemeClr>
          </a:solidFill>
          <a:ln>
            <a:solidFill>
              <a:schemeClr val="tx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1600" dirty="0" smtClean="0">
                <a:solidFill>
                  <a:schemeClr val="bg1"/>
                </a:solidFill>
                <a:effectLst>
                  <a:outerShdw blurRad="38100" dist="38100" dir="2700000" algn="tl">
                    <a:srgbClr val="000000">
                      <a:alpha val="43137"/>
                    </a:srgbClr>
                  </a:outerShdw>
                </a:effectLst>
                <a:latin typeface="Segoe Semibold" pitchFamily="34" charset="0"/>
              </a:rPr>
              <a:t>AVT:Pause</a:t>
            </a:r>
            <a:endParaRPr kumimoji="0" lang="en-US" sz="1600" b="0" i="0" u="none" strike="noStrike" cap="none" normalizeH="0" baseline="0" dirty="0" smtClean="0">
              <a:solidFill>
                <a:schemeClr val="bg1"/>
              </a:solidFill>
              <a:effectLst>
                <a:outerShdw blurRad="38100" dist="38100" dir="2700000" algn="tl">
                  <a:srgbClr val="000000">
                    <a:alpha val="43137"/>
                  </a:srgbClr>
                </a:outerShdw>
              </a:effectLst>
              <a:latin typeface="Segoe Semibold" pitchFamily="34" charset="0"/>
            </a:endParaRPr>
          </a:p>
        </p:txBody>
      </p:sp>
      <p:sp>
        <p:nvSpPr>
          <p:cNvPr id="37" name="Rectangle 36"/>
          <p:cNvSpPr/>
          <p:nvPr/>
        </p:nvSpPr>
        <p:spPr bwMode="auto">
          <a:xfrm>
            <a:off x="1877568" y="5751588"/>
            <a:ext cx="1719072" cy="313932"/>
          </a:xfrm>
          <a:prstGeom prst="rect">
            <a:avLst/>
          </a:prstGeom>
          <a:solidFill>
            <a:schemeClr val="tx1">
              <a:lumMod val="50000"/>
            </a:schemeClr>
          </a:solidFill>
          <a:ln>
            <a:solidFill>
              <a:schemeClr val="tx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1600" dirty="0" smtClean="0">
                <a:solidFill>
                  <a:schemeClr val="bg1"/>
                </a:solidFill>
                <a:effectLst>
                  <a:outerShdw blurRad="38100" dist="38100" dir="2700000" algn="tl">
                    <a:srgbClr val="000000">
                      <a:alpha val="43137"/>
                    </a:srgbClr>
                  </a:outerShdw>
                </a:effectLst>
                <a:latin typeface="Segoe Semibold" pitchFamily="34" charset="0"/>
              </a:rPr>
              <a:t>RCS:SetVolume</a:t>
            </a:r>
            <a:endParaRPr kumimoji="0" lang="en-US" sz="1600" b="0" i="0" u="none" strike="noStrike" cap="none" normalizeH="0" baseline="0" dirty="0" smtClean="0">
              <a:solidFill>
                <a:schemeClr val="bg1"/>
              </a:solidFill>
              <a:effectLst>
                <a:outerShdw blurRad="38100" dist="38100" dir="2700000" algn="tl">
                  <a:srgbClr val="000000">
                    <a:alpha val="43137"/>
                  </a:srgbClr>
                </a:outerShdw>
              </a:effectLst>
              <a:latin typeface="Segoe Semibold" pitchFamily="34" charset="0"/>
            </a:endParaRPr>
          </a:p>
        </p:txBody>
      </p:sp>
      <p:sp>
        <p:nvSpPr>
          <p:cNvPr id="43" name="Rectangle 42"/>
          <p:cNvSpPr/>
          <p:nvPr/>
        </p:nvSpPr>
        <p:spPr bwMode="auto">
          <a:xfrm>
            <a:off x="481584" y="4773168"/>
            <a:ext cx="1127760" cy="313932"/>
          </a:xfrm>
          <a:prstGeom prst="rect">
            <a:avLst/>
          </a:prstGeom>
          <a:solidFill>
            <a:schemeClr val="tx1">
              <a:lumMod val="50000"/>
            </a:schemeClr>
          </a:solidFill>
          <a:ln>
            <a:solidFill>
              <a:schemeClr val="tx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1600" dirty="0" smtClean="0">
                <a:solidFill>
                  <a:schemeClr val="bg1"/>
                </a:solidFill>
                <a:effectLst>
                  <a:outerShdw blurRad="38100" dist="38100" dir="2700000" algn="tl">
                    <a:srgbClr val="000000">
                      <a:alpha val="43137"/>
                    </a:srgbClr>
                  </a:outerShdw>
                </a:effectLst>
                <a:latin typeface="Segoe Semibold" pitchFamily="34" charset="0"/>
              </a:rPr>
              <a:t>AVT:Stop</a:t>
            </a:r>
            <a:endParaRPr kumimoji="0" lang="en-US" sz="1600" b="0" i="0" u="none" strike="noStrike" cap="none" normalizeH="0" baseline="0" dirty="0" smtClean="0">
              <a:solidFill>
                <a:schemeClr val="bg1"/>
              </a:solidFill>
              <a:effectLst>
                <a:outerShdw blurRad="38100" dist="38100" dir="2700000" algn="tl">
                  <a:srgbClr val="000000">
                    <a:alpha val="43137"/>
                  </a:srgbClr>
                </a:outerShdw>
              </a:effectLst>
              <a:latin typeface="Segoe Semibold" pitchFamily="34" charset="0"/>
            </a:endParaRPr>
          </a:p>
        </p:txBody>
      </p:sp>
      <p:sp>
        <p:nvSpPr>
          <p:cNvPr id="44" name="Rectangle 43"/>
          <p:cNvSpPr/>
          <p:nvPr/>
        </p:nvSpPr>
        <p:spPr bwMode="auto">
          <a:xfrm>
            <a:off x="3169920" y="4023360"/>
            <a:ext cx="2121408" cy="313932"/>
          </a:xfrm>
          <a:prstGeom prst="rect">
            <a:avLst/>
          </a:prstGeom>
          <a:solidFill>
            <a:schemeClr val="tx1">
              <a:lumMod val="50000"/>
            </a:schemeClr>
          </a:solidFill>
          <a:ln>
            <a:solidFill>
              <a:schemeClr val="tx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1600" dirty="0" smtClean="0">
                <a:solidFill>
                  <a:schemeClr val="bg1"/>
                </a:solidFill>
                <a:effectLst>
                  <a:outerShdw blurRad="38100" dist="38100" dir="2700000" algn="tl">
                    <a:srgbClr val="000000">
                      <a:alpha val="43137"/>
                    </a:srgbClr>
                  </a:outerShdw>
                </a:effectLst>
                <a:latin typeface="Segoe Semibold" pitchFamily="34" charset="0"/>
              </a:rPr>
              <a:t>AVT:Play (Speed = 1)</a:t>
            </a:r>
            <a:endParaRPr kumimoji="0" lang="en-US" sz="1600" b="0" i="0" u="none" strike="noStrike" cap="none" normalizeH="0" baseline="0" dirty="0" smtClean="0">
              <a:solidFill>
                <a:schemeClr val="bg1"/>
              </a:solidFill>
              <a:effectLst>
                <a:outerShdw blurRad="38100" dist="38100" dir="2700000" algn="tl">
                  <a:srgbClr val="000000">
                    <a:alpha val="43137"/>
                  </a:srgbClr>
                </a:outerShdw>
              </a:effectLst>
              <a:latin typeface="Segoe Semibold" pitchFamily="34" charset="0"/>
            </a:endParaRPr>
          </a:p>
        </p:txBody>
      </p:sp>
      <p:sp>
        <p:nvSpPr>
          <p:cNvPr id="45" name="Rectangle 44"/>
          <p:cNvSpPr/>
          <p:nvPr/>
        </p:nvSpPr>
        <p:spPr bwMode="auto">
          <a:xfrm>
            <a:off x="2956560" y="4785360"/>
            <a:ext cx="2121408" cy="313932"/>
          </a:xfrm>
          <a:prstGeom prst="rect">
            <a:avLst/>
          </a:prstGeom>
          <a:solidFill>
            <a:schemeClr val="tx1">
              <a:lumMod val="50000"/>
            </a:schemeClr>
          </a:solidFill>
          <a:ln>
            <a:solidFill>
              <a:schemeClr val="tx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1600" dirty="0" smtClean="0">
                <a:solidFill>
                  <a:schemeClr val="bg1"/>
                </a:solidFill>
                <a:effectLst>
                  <a:outerShdw blurRad="38100" dist="38100" dir="2700000" algn="tl">
                    <a:srgbClr val="000000">
                      <a:alpha val="43137"/>
                    </a:srgbClr>
                  </a:outerShdw>
                </a:effectLst>
                <a:latin typeface="Segoe Semibold" pitchFamily="34" charset="0"/>
              </a:rPr>
              <a:t>AVT:Play (Speed = 3)</a:t>
            </a:r>
            <a:endParaRPr kumimoji="0" lang="en-US" sz="1600" b="0" i="0" u="none" strike="noStrike" cap="none" normalizeH="0" baseline="0" dirty="0" smtClean="0">
              <a:solidFill>
                <a:schemeClr val="bg1"/>
              </a:solidFill>
              <a:effectLst>
                <a:outerShdw blurRad="38100" dist="38100" dir="2700000" algn="tl">
                  <a:srgbClr val="000000">
                    <a:alpha val="43137"/>
                  </a:srgbClr>
                </a:outerShdw>
              </a:effectLst>
              <a:latin typeface="Segoe Semibold" pitchFamily="34" charset="0"/>
            </a:endParaRPr>
          </a:p>
        </p:txBody>
      </p:sp>
      <p:sp>
        <p:nvSpPr>
          <p:cNvPr id="46" name="Rectangle 45"/>
          <p:cNvSpPr/>
          <p:nvPr/>
        </p:nvSpPr>
        <p:spPr bwMode="auto">
          <a:xfrm>
            <a:off x="469392" y="5138928"/>
            <a:ext cx="3212592" cy="313932"/>
          </a:xfrm>
          <a:prstGeom prst="rect">
            <a:avLst/>
          </a:prstGeom>
          <a:solidFill>
            <a:schemeClr val="tx1">
              <a:lumMod val="50000"/>
            </a:schemeClr>
          </a:solidFill>
          <a:ln>
            <a:solidFill>
              <a:schemeClr val="tx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1600" dirty="0" smtClean="0">
                <a:solidFill>
                  <a:schemeClr val="bg1"/>
                </a:solidFill>
                <a:effectLst>
                  <a:outerShdw blurRad="38100" dist="38100" dir="2700000" algn="tl">
                    <a:srgbClr val="000000">
                      <a:alpha val="43137"/>
                    </a:srgbClr>
                  </a:outerShdw>
                </a:effectLst>
                <a:latin typeface="Segoe Semibold" pitchFamily="34" charset="0"/>
              </a:rPr>
              <a:t>AVT:Seek (REL_TIME = 0:05:35)</a:t>
            </a:r>
            <a:endParaRPr kumimoji="0" lang="en-US" sz="1600" b="0" i="0" u="none" strike="noStrike" cap="none" normalizeH="0" baseline="0" dirty="0" smtClean="0">
              <a:solidFill>
                <a:schemeClr val="bg1"/>
              </a:solidFill>
              <a:effectLst>
                <a:outerShdw blurRad="38100" dist="38100" dir="2700000" algn="tl">
                  <a:srgbClr val="000000">
                    <a:alpha val="43137"/>
                  </a:srgbClr>
                </a:outerShdw>
              </a:effectLst>
              <a:latin typeface="Segoe Semibold" pitchFamily="34" charset="0"/>
            </a:endParaRPr>
          </a:p>
        </p:txBody>
      </p:sp>
      <p:sp>
        <p:nvSpPr>
          <p:cNvPr id="47" name="Rectangle 46"/>
          <p:cNvSpPr/>
          <p:nvPr/>
        </p:nvSpPr>
        <p:spPr bwMode="auto">
          <a:xfrm>
            <a:off x="3730752" y="5145024"/>
            <a:ext cx="4389120" cy="313932"/>
          </a:xfrm>
          <a:prstGeom prst="rect">
            <a:avLst/>
          </a:prstGeom>
          <a:solidFill>
            <a:schemeClr val="tx1">
              <a:lumMod val="50000"/>
            </a:schemeClr>
          </a:solidFill>
          <a:ln>
            <a:solidFill>
              <a:schemeClr val="tx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1600" dirty="0" smtClean="0">
                <a:solidFill>
                  <a:schemeClr val="bg1"/>
                </a:solidFill>
                <a:effectLst>
                  <a:outerShdw blurRad="38100" dist="38100" dir="2700000" algn="tl">
                    <a:srgbClr val="000000">
                      <a:alpha val="43137"/>
                    </a:srgbClr>
                  </a:outerShdw>
                </a:effectLst>
                <a:latin typeface="Segoe Semibold" pitchFamily="34" charset="0"/>
              </a:rPr>
              <a:t>AVT:Seek (X_DLNA_REL_BYTE = 224688)</a:t>
            </a:r>
            <a:endParaRPr kumimoji="0" lang="en-US" sz="1600" b="0" i="0" u="none" strike="noStrike" cap="none" normalizeH="0" baseline="0" dirty="0" smtClean="0">
              <a:solidFill>
                <a:schemeClr val="bg1"/>
              </a:solidFill>
              <a:effectLst>
                <a:outerShdw blurRad="38100" dist="38100" dir="2700000" algn="tl">
                  <a:srgbClr val="000000">
                    <a:alpha val="43137"/>
                  </a:srgbClr>
                </a:outerShdw>
              </a:effectLst>
              <a:latin typeface="Segoe Semibold" pitchFamily="34" charset="0"/>
            </a:endParaRPr>
          </a:p>
        </p:txBody>
      </p:sp>
      <p:sp>
        <p:nvSpPr>
          <p:cNvPr id="48" name="Rectangle 47"/>
          <p:cNvSpPr/>
          <p:nvPr/>
        </p:nvSpPr>
        <p:spPr bwMode="auto">
          <a:xfrm>
            <a:off x="3651504" y="5745492"/>
            <a:ext cx="2078736" cy="313932"/>
          </a:xfrm>
          <a:prstGeom prst="rect">
            <a:avLst/>
          </a:prstGeom>
          <a:solidFill>
            <a:schemeClr val="tx1">
              <a:lumMod val="50000"/>
            </a:schemeClr>
          </a:solidFill>
          <a:ln>
            <a:solidFill>
              <a:schemeClr val="tx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1600" dirty="0" smtClean="0">
                <a:solidFill>
                  <a:schemeClr val="bg1"/>
                </a:solidFill>
                <a:effectLst>
                  <a:outerShdw blurRad="38100" dist="38100" dir="2700000" algn="tl">
                    <a:srgbClr val="000000">
                      <a:alpha val="43137"/>
                    </a:srgbClr>
                  </a:outerShdw>
                </a:effectLst>
                <a:latin typeface="Segoe Semibold" pitchFamily="34" charset="0"/>
              </a:rPr>
              <a:t>RCS:SetBrightness</a:t>
            </a:r>
            <a:endParaRPr kumimoji="0" lang="en-US" sz="1600" b="0" i="0" u="none" strike="noStrike" cap="none" normalizeH="0" baseline="0" dirty="0" smtClean="0">
              <a:solidFill>
                <a:schemeClr val="bg1"/>
              </a:solidFill>
              <a:effectLst>
                <a:outerShdw blurRad="38100" dist="38100" dir="2700000" algn="tl">
                  <a:srgbClr val="000000">
                    <a:alpha val="43137"/>
                  </a:srgbClr>
                </a:outerShdw>
              </a:effectLst>
              <a:latin typeface="Segoe Semibold" pitchFamily="34" charset="0"/>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234" y="2935224"/>
            <a:ext cx="8515350" cy="750888"/>
          </a:xfrm>
        </p:spPr>
        <p:txBody>
          <a:bodyPr/>
          <a:lstStyle/>
          <a:p>
            <a:pPr algn="ctr"/>
            <a:r>
              <a:rPr lang="en-US" dirty="0" smtClean="0"/>
              <a:t>Certification of DLNA devices</a:t>
            </a:r>
            <a:endParaRPr lang="en-US"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sketch of the process</a:t>
            </a:r>
            <a:endParaRPr lang="en-US" dirty="0"/>
          </a:p>
        </p:txBody>
      </p:sp>
      <p:sp>
        <p:nvSpPr>
          <p:cNvPr id="3" name="Content Placeholder 2"/>
          <p:cNvSpPr>
            <a:spLocks noGrp="1"/>
          </p:cNvSpPr>
          <p:nvPr>
            <p:ph idx="1"/>
          </p:nvPr>
        </p:nvSpPr>
        <p:spPr>
          <a:xfrm>
            <a:off x="381000" y="1283526"/>
            <a:ext cx="8443913" cy="3231654"/>
          </a:xfrm>
        </p:spPr>
        <p:txBody>
          <a:bodyPr/>
          <a:lstStyle/>
          <a:p>
            <a:r>
              <a:rPr lang="en-US" sz="2000" dirty="0" smtClean="0"/>
              <a:t>Become a DLNA member</a:t>
            </a:r>
          </a:p>
          <a:p>
            <a:r>
              <a:rPr lang="en-US" sz="2000" dirty="0" smtClean="0"/>
              <a:t>Participate in </a:t>
            </a:r>
            <a:r>
              <a:rPr lang="en-US" sz="2000" dirty="0" err="1" smtClean="0"/>
              <a:t>plugfests</a:t>
            </a:r>
            <a:endParaRPr lang="en-US" sz="2000" dirty="0" smtClean="0"/>
          </a:p>
          <a:p>
            <a:r>
              <a:rPr lang="en-US" sz="2000" dirty="0" smtClean="0"/>
              <a:t>Do internal testing; use the CTT tool</a:t>
            </a:r>
          </a:p>
          <a:p>
            <a:r>
              <a:rPr lang="en-US" sz="2000" dirty="0" smtClean="0"/>
              <a:t>Ensure compliance with pre-requisites (UPnP certification, Wi-Fi certification, etc)</a:t>
            </a:r>
          </a:p>
          <a:p>
            <a:r>
              <a:rPr lang="en-US" sz="2000" dirty="0" smtClean="0"/>
              <a:t>Contact DLNA to start the certification program</a:t>
            </a:r>
          </a:p>
          <a:p>
            <a:r>
              <a:rPr lang="en-US" sz="2000" dirty="0" smtClean="0"/>
              <a:t>Submit your device to Certification Labs</a:t>
            </a:r>
          </a:p>
          <a:p>
            <a:r>
              <a:rPr lang="en-US" sz="2000" dirty="0" smtClean="0"/>
              <a:t>After passing tests, get a DLNA Certificate</a:t>
            </a:r>
          </a:p>
          <a:p>
            <a:endParaRPr lang="en-US" sz="2000" dirty="0"/>
          </a:p>
        </p:txBody>
      </p:sp>
      <p:sp>
        <p:nvSpPr>
          <p:cNvPr id="4" name="TextBox 3"/>
          <p:cNvSpPr txBox="1"/>
          <p:nvPr/>
        </p:nvSpPr>
        <p:spPr>
          <a:xfrm>
            <a:off x="670561" y="4535424"/>
            <a:ext cx="8010144" cy="707886"/>
          </a:xfrm>
          <a:prstGeom prst="rect">
            <a:avLst/>
          </a:prstGeom>
          <a:noFill/>
        </p:spPr>
        <p:txBody>
          <a:bodyPr wrap="square" rtlCol="0">
            <a:spAutoFit/>
          </a:bodyPr>
          <a:lstStyle/>
          <a:p>
            <a:r>
              <a:rPr lang="en-US" sz="2000" dirty="0" smtClean="0">
                <a:solidFill>
                  <a:schemeClr val="tx2">
                    <a:lumMod val="75000"/>
                  </a:schemeClr>
                </a:solidFill>
              </a:rPr>
              <a:t>A DLNA Certificate (version 1.5) will be a requirement for Networked Media Devices that apply for the new Certified for Windows Logo Program</a:t>
            </a:r>
            <a:endParaRPr lang="en-US" sz="2000" dirty="0">
              <a:solidFill>
                <a:schemeClr val="tx2">
                  <a:lumMod val="75000"/>
                </a:schemeClr>
              </a:solidFill>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own Arrow 19"/>
          <p:cNvSpPr/>
          <p:nvPr/>
        </p:nvSpPr>
        <p:spPr bwMode="auto">
          <a:xfrm>
            <a:off x="7315200" y="2340864"/>
            <a:ext cx="316992" cy="2084832"/>
          </a:xfrm>
          <a:prstGeom prst="downArrow">
            <a:avLst/>
          </a:prstGeom>
          <a:solidFill>
            <a:schemeClr val="accent2">
              <a:lumMod val="75000"/>
            </a:schemeClr>
          </a:solidFill>
          <a:ln w="9525" cap="flat" cmpd="sng" algn="ctr">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2" name="Title 1"/>
          <p:cNvSpPr>
            <a:spLocks noGrp="1"/>
          </p:cNvSpPr>
          <p:nvPr>
            <p:ph type="title"/>
          </p:nvPr>
        </p:nvSpPr>
        <p:spPr/>
        <p:txBody>
          <a:bodyPr/>
          <a:lstStyle/>
          <a:p>
            <a:r>
              <a:rPr lang="en-US" dirty="0" smtClean="0"/>
              <a:t>DLNA Certification</a:t>
            </a:r>
            <a:endParaRPr lang="en-US" dirty="0"/>
          </a:p>
        </p:txBody>
      </p:sp>
      <p:sp>
        <p:nvSpPr>
          <p:cNvPr id="6" name="Rectangle 20"/>
          <p:cNvSpPr>
            <a:spLocks noChangeArrowheads="1"/>
          </p:cNvSpPr>
          <p:nvPr/>
        </p:nvSpPr>
        <p:spPr bwMode="auto">
          <a:xfrm>
            <a:off x="6822187" y="2816226"/>
            <a:ext cx="1341841" cy="92333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spAutoFit/>
          </a:bodyPr>
          <a:lstStyle/>
          <a:p>
            <a:pPr algn="ctr" eaLnBrk="0" hangingPunct="0">
              <a:lnSpc>
                <a:spcPct val="100000"/>
              </a:lnSpc>
              <a:spcBef>
                <a:spcPct val="0"/>
              </a:spcBef>
              <a:buClrTx/>
            </a:pPr>
            <a:r>
              <a:rPr lang="en-US" altLang="ja-JP" b="1" dirty="0">
                <a:solidFill>
                  <a:schemeClr val="bg1"/>
                </a:solidFill>
              </a:rPr>
              <a:t>Logo </a:t>
            </a:r>
          </a:p>
          <a:p>
            <a:pPr algn="ctr" eaLnBrk="0" hangingPunct="0">
              <a:lnSpc>
                <a:spcPct val="100000"/>
              </a:lnSpc>
              <a:spcBef>
                <a:spcPct val="0"/>
              </a:spcBef>
              <a:buClrTx/>
            </a:pPr>
            <a:r>
              <a:rPr lang="en-US" altLang="ja-JP" b="1" dirty="0">
                <a:solidFill>
                  <a:schemeClr val="bg1"/>
                </a:solidFill>
              </a:rPr>
              <a:t>and</a:t>
            </a:r>
          </a:p>
          <a:p>
            <a:pPr algn="ctr" eaLnBrk="0" hangingPunct="0">
              <a:lnSpc>
                <a:spcPct val="100000"/>
              </a:lnSpc>
              <a:spcBef>
                <a:spcPct val="0"/>
              </a:spcBef>
              <a:buClrTx/>
            </a:pPr>
            <a:r>
              <a:rPr lang="en-US" altLang="ja-JP" b="1" dirty="0">
                <a:solidFill>
                  <a:schemeClr val="bg1"/>
                </a:solidFill>
              </a:rPr>
              <a:t>Certificate</a:t>
            </a:r>
          </a:p>
        </p:txBody>
      </p:sp>
      <p:sp>
        <p:nvSpPr>
          <p:cNvPr id="7" name="Rectangle 22"/>
          <p:cNvSpPr>
            <a:spLocks noChangeArrowheads="1"/>
          </p:cNvSpPr>
          <p:nvPr/>
        </p:nvSpPr>
        <p:spPr bwMode="auto">
          <a:xfrm>
            <a:off x="6472238" y="1611313"/>
            <a:ext cx="2016125" cy="576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lnSpc>
                <a:spcPct val="100000"/>
              </a:lnSpc>
              <a:spcBef>
                <a:spcPct val="0"/>
              </a:spcBef>
              <a:buClrTx/>
            </a:pPr>
            <a:r>
              <a:rPr kumimoji="1" lang="en-US" altLang="ja-JP" b="1"/>
              <a:t>Certification</a:t>
            </a:r>
          </a:p>
        </p:txBody>
      </p:sp>
      <p:sp>
        <p:nvSpPr>
          <p:cNvPr id="8" name="Rectangle 2"/>
          <p:cNvSpPr>
            <a:spLocks noChangeArrowheads="1"/>
          </p:cNvSpPr>
          <p:nvPr/>
        </p:nvSpPr>
        <p:spPr bwMode="auto">
          <a:xfrm>
            <a:off x="814388" y="1627188"/>
            <a:ext cx="2085975" cy="57626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lnSpc>
                <a:spcPct val="100000"/>
              </a:lnSpc>
              <a:spcBef>
                <a:spcPct val="0"/>
              </a:spcBef>
              <a:buClrTx/>
            </a:pPr>
            <a:r>
              <a:rPr kumimoji="1" lang="en-US" altLang="ja-JP" b="1"/>
              <a:t>Conformance</a:t>
            </a:r>
          </a:p>
        </p:txBody>
      </p:sp>
      <p:sp>
        <p:nvSpPr>
          <p:cNvPr id="9" name="Rectangle 3"/>
          <p:cNvSpPr>
            <a:spLocks noChangeArrowheads="1"/>
          </p:cNvSpPr>
          <p:nvPr/>
        </p:nvSpPr>
        <p:spPr bwMode="auto">
          <a:xfrm>
            <a:off x="3478213" y="1627188"/>
            <a:ext cx="2159000" cy="57626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lnSpc>
                <a:spcPct val="100000"/>
              </a:lnSpc>
              <a:spcBef>
                <a:spcPct val="0"/>
              </a:spcBef>
              <a:buClrTx/>
            </a:pPr>
            <a:r>
              <a:rPr kumimoji="1" lang="en-US" altLang="ja-JP" b="1"/>
              <a:t>Interoperability</a:t>
            </a:r>
          </a:p>
        </p:txBody>
      </p:sp>
      <p:sp>
        <p:nvSpPr>
          <p:cNvPr id="10" name="Line 5"/>
          <p:cNvSpPr>
            <a:spLocks noChangeShapeType="1"/>
          </p:cNvSpPr>
          <p:nvPr/>
        </p:nvSpPr>
        <p:spPr bwMode="auto">
          <a:xfrm>
            <a:off x="3189288" y="1771650"/>
            <a:ext cx="0" cy="288925"/>
          </a:xfrm>
          <a:prstGeom prst="line">
            <a:avLst/>
          </a:prstGeom>
          <a:noFill/>
          <a:ln w="28575">
            <a:solidFill>
              <a:schemeClr val="tx1"/>
            </a:solidFill>
            <a:round/>
            <a:headEnd/>
            <a:tailEnd/>
          </a:ln>
        </p:spPr>
        <p:txBody>
          <a:bodyPr/>
          <a:lstStyle/>
          <a:p>
            <a:endParaRPr lang="en-US"/>
          </a:p>
        </p:txBody>
      </p:sp>
      <p:grpSp>
        <p:nvGrpSpPr>
          <p:cNvPr id="11" name="Group 31"/>
          <p:cNvGrpSpPr>
            <a:grpSpLocks/>
          </p:cNvGrpSpPr>
          <p:nvPr/>
        </p:nvGrpSpPr>
        <p:grpSpPr bwMode="auto">
          <a:xfrm>
            <a:off x="5961063" y="1858963"/>
            <a:ext cx="287337" cy="71437"/>
            <a:chOff x="360815" y="1890939"/>
            <a:chExt cx="287338" cy="71438"/>
          </a:xfrm>
        </p:grpSpPr>
        <p:sp>
          <p:nvSpPr>
            <p:cNvPr id="12" name="Line 6"/>
            <p:cNvSpPr>
              <a:spLocks noChangeShapeType="1"/>
            </p:cNvSpPr>
            <p:nvPr/>
          </p:nvSpPr>
          <p:spPr bwMode="auto">
            <a:xfrm>
              <a:off x="360815" y="1890939"/>
              <a:ext cx="287338" cy="0"/>
            </a:xfrm>
            <a:prstGeom prst="line">
              <a:avLst/>
            </a:prstGeom>
            <a:noFill/>
            <a:ln w="28575">
              <a:solidFill>
                <a:schemeClr val="tx1"/>
              </a:solidFill>
              <a:round/>
              <a:headEnd/>
              <a:tailEnd/>
            </a:ln>
          </p:spPr>
          <p:txBody>
            <a:bodyPr/>
            <a:lstStyle/>
            <a:p>
              <a:endParaRPr lang="en-US"/>
            </a:p>
          </p:txBody>
        </p:sp>
        <p:sp>
          <p:nvSpPr>
            <p:cNvPr id="13" name="Line 7"/>
            <p:cNvSpPr>
              <a:spLocks noChangeShapeType="1"/>
            </p:cNvSpPr>
            <p:nvPr/>
          </p:nvSpPr>
          <p:spPr bwMode="auto">
            <a:xfrm>
              <a:off x="360815" y="1962377"/>
              <a:ext cx="287338" cy="0"/>
            </a:xfrm>
            <a:prstGeom prst="line">
              <a:avLst/>
            </a:prstGeom>
            <a:noFill/>
            <a:ln w="28575">
              <a:solidFill>
                <a:schemeClr val="tx1"/>
              </a:solidFill>
              <a:round/>
              <a:headEnd/>
              <a:tailEnd/>
            </a:ln>
          </p:spPr>
          <p:txBody>
            <a:bodyPr/>
            <a:lstStyle/>
            <a:p>
              <a:endParaRPr lang="en-US"/>
            </a:p>
          </p:txBody>
        </p:sp>
      </p:grpSp>
      <p:sp>
        <p:nvSpPr>
          <p:cNvPr id="15" name="Rectangle 9"/>
          <p:cNvSpPr>
            <a:spLocks noChangeArrowheads="1"/>
          </p:cNvSpPr>
          <p:nvPr/>
        </p:nvSpPr>
        <p:spPr bwMode="auto">
          <a:xfrm>
            <a:off x="774700" y="2603500"/>
            <a:ext cx="4745038" cy="7747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lnSpc>
                <a:spcPct val="100000"/>
              </a:lnSpc>
              <a:spcBef>
                <a:spcPct val="0"/>
              </a:spcBef>
              <a:buClrTx/>
            </a:pPr>
            <a:r>
              <a:rPr kumimoji="1" lang="en-US" altLang="ja-JP" b="1"/>
              <a:t>Test Lab - Independent </a:t>
            </a:r>
          </a:p>
          <a:p>
            <a:pPr algn="ctr">
              <a:lnSpc>
                <a:spcPct val="100000"/>
              </a:lnSpc>
              <a:spcBef>
                <a:spcPct val="0"/>
              </a:spcBef>
              <a:buClrTx/>
            </a:pPr>
            <a:r>
              <a:rPr kumimoji="1" lang="en-US" altLang="ja-JP" b="1"/>
              <a:t>Certification Vendor</a:t>
            </a:r>
            <a:r>
              <a:rPr kumimoji="1" lang="en-US" altLang="ja-JP" b="1" i="1"/>
              <a:t>  (ICV)</a:t>
            </a:r>
            <a:endParaRPr kumimoji="1" lang="ja-JP" altLang="en-US" b="1" i="1"/>
          </a:p>
        </p:txBody>
      </p:sp>
      <p:sp>
        <p:nvSpPr>
          <p:cNvPr id="16" name="Rectangle 9"/>
          <p:cNvSpPr>
            <a:spLocks noChangeArrowheads="1"/>
          </p:cNvSpPr>
          <p:nvPr/>
        </p:nvSpPr>
        <p:spPr bwMode="auto">
          <a:xfrm>
            <a:off x="808546" y="3484690"/>
            <a:ext cx="2309812" cy="137991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lnSpc>
                <a:spcPct val="100000"/>
              </a:lnSpc>
              <a:spcBef>
                <a:spcPct val="0"/>
              </a:spcBef>
              <a:buClrTx/>
            </a:pPr>
            <a:r>
              <a:rPr kumimoji="1" lang="en-US" altLang="ja-JP" sz="1800" b="1" i="1"/>
              <a:t>Conformance Test </a:t>
            </a:r>
          </a:p>
          <a:p>
            <a:pPr algn="ctr">
              <a:lnSpc>
                <a:spcPct val="100000"/>
              </a:lnSpc>
              <a:spcBef>
                <a:spcPct val="0"/>
              </a:spcBef>
              <a:buClrTx/>
            </a:pPr>
            <a:r>
              <a:rPr kumimoji="1" lang="en-US" altLang="ja-JP" sz="1800" b="1" i="1"/>
              <a:t>Tool</a:t>
            </a:r>
          </a:p>
          <a:p>
            <a:pPr algn="ctr">
              <a:lnSpc>
                <a:spcPct val="100000"/>
              </a:lnSpc>
              <a:spcBef>
                <a:spcPct val="0"/>
              </a:spcBef>
              <a:buClrTx/>
            </a:pPr>
            <a:r>
              <a:rPr kumimoji="1" lang="en-US" altLang="ja-JP" sz="1800" b="1" i="1"/>
              <a:t> (CTT)</a:t>
            </a:r>
            <a:endParaRPr kumimoji="1" lang="ja-JP" altLang="en-US" sz="1800" b="1" i="1"/>
          </a:p>
        </p:txBody>
      </p:sp>
      <p:sp>
        <p:nvSpPr>
          <p:cNvPr id="17" name="Rectangle 9"/>
          <p:cNvSpPr>
            <a:spLocks noChangeArrowheads="1"/>
          </p:cNvSpPr>
          <p:nvPr/>
        </p:nvSpPr>
        <p:spPr bwMode="auto">
          <a:xfrm>
            <a:off x="3229991" y="3470911"/>
            <a:ext cx="2263775" cy="1369314"/>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lnSpc>
                <a:spcPct val="100000"/>
              </a:lnSpc>
              <a:spcBef>
                <a:spcPct val="0"/>
              </a:spcBef>
              <a:buClrTx/>
            </a:pPr>
            <a:r>
              <a:rPr kumimoji="1" lang="en-US" altLang="ja-JP" sz="1800" b="1" i="1"/>
              <a:t>Interop Testing </a:t>
            </a:r>
          </a:p>
          <a:p>
            <a:pPr algn="ctr">
              <a:lnSpc>
                <a:spcPct val="100000"/>
              </a:lnSpc>
              <a:spcBef>
                <a:spcPct val="0"/>
              </a:spcBef>
              <a:buClrTx/>
            </a:pPr>
            <a:r>
              <a:rPr kumimoji="1" lang="en-US" altLang="ja-JP" sz="1800" b="1" i="1"/>
              <a:t>with  Test Bed</a:t>
            </a:r>
          </a:p>
          <a:p>
            <a:pPr algn="ctr">
              <a:lnSpc>
                <a:spcPct val="100000"/>
              </a:lnSpc>
              <a:spcBef>
                <a:spcPct val="0"/>
              </a:spcBef>
              <a:buClrTx/>
            </a:pPr>
            <a:r>
              <a:rPr kumimoji="1" lang="en-US" altLang="ja-JP" sz="1800" b="1" i="1"/>
              <a:t>Reference Devices</a:t>
            </a:r>
            <a:endParaRPr kumimoji="1" lang="ja-JP" altLang="en-US" sz="1800" b="1" i="1"/>
          </a:p>
        </p:txBody>
      </p:sp>
      <p:pic>
        <p:nvPicPr>
          <p:cNvPr id="18" name="Picture 27" descr="DLNA_cert_color_sm"/>
          <p:cNvPicPr>
            <a:picLocks noChangeAspect="1" noChangeArrowheads="1"/>
          </p:cNvPicPr>
          <p:nvPr/>
        </p:nvPicPr>
        <p:blipFill>
          <a:blip r:embed="rId3"/>
          <a:srcRect/>
          <a:stretch>
            <a:fillRect/>
          </a:stretch>
        </p:blipFill>
        <p:spPr bwMode="auto">
          <a:xfrm>
            <a:off x="6571487" y="4511358"/>
            <a:ext cx="1843723" cy="810566"/>
          </a:xfrm>
          <a:prstGeom prst="rect">
            <a:avLst/>
          </a:prstGeom>
          <a:noFill/>
          <a:ln w="9525">
            <a:noFill/>
            <a:miter lim="800000"/>
            <a:headEnd/>
            <a:tailEnd/>
          </a:ln>
        </p:spPr>
      </p:pic>
      <p:sp>
        <p:nvSpPr>
          <p:cNvPr id="19" name="Line 4"/>
          <p:cNvSpPr>
            <a:spLocks noChangeShapeType="1"/>
          </p:cNvSpPr>
          <p:nvPr/>
        </p:nvSpPr>
        <p:spPr bwMode="auto">
          <a:xfrm>
            <a:off x="3046413" y="1916113"/>
            <a:ext cx="287337" cy="0"/>
          </a:xfrm>
          <a:prstGeom prst="line">
            <a:avLst/>
          </a:prstGeom>
          <a:noFill/>
          <a:ln w="28575">
            <a:solidFill>
              <a:schemeClr val="tx1"/>
            </a:solidFill>
            <a:round/>
            <a:headEnd/>
            <a:tailEnd/>
          </a:ln>
        </p:spPr>
        <p:txBody>
          <a:bodyPr/>
          <a:lstStyle/>
          <a:p>
            <a:endParaRPr lang="en-US"/>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DLNA Certification Labs</a:t>
            </a:r>
            <a:endParaRPr lang="en-US" dirty="0"/>
          </a:p>
        </p:txBody>
      </p:sp>
      <p:pic>
        <p:nvPicPr>
          <p:cNvPr id="5" name="Picture 25" descr="PMTC"/>
          <p:cNvPicPr>
            <a:picLocks noChangeAspect="1" noChangeArrowheads="1"/>
          </p:cNvPicPr>
          <p:nvPr/>
        </p:nvPicPr>
        <p:blipFill>
          <a:blip r:embed="rId3"/>
          <a:srcRect/>
          <a:stretch>
            <a:fillRect/>
          </a:stretch>
        </p:blipFill>
        <p:spPr bwMode="auto">
          <a:xfrm>
            <a:off x="694881" y="3560826"/>
            <a:ext cx="1660525" cy="1131888"/>
          </a:xfrm>
          <a:prstGeom prst="rect">
            <a:avLst/>
          </a:prstGeom>
          <a:noFill/>
          <a:ln w="28575">
            <a:solidFill>
              <a:schemeClr val="accent2"/>
            </a:solidFill>
            <a:miter lim="800000"/>
            <a:headEnd/>
            <a:tailEnd/>
          </a:ln>
        </p:spPr>
      </p:pic>
      <p:pic>
        <p:nvPicPr>
          <p:cNvPr id="6" name="Picture 24" descr="Allion_Facility"/>
          <p:cNvPicPr>
            <a:picLocks noChangeAspect="1" noChangeArrowheads="1"/>
          </p:cNvPicPr>
          <p:nvPr/>
        </p:nvPicPr>
        <p:blipFill>
          <a:blip r:embed="rId4"/>
          <a:srcRect/>
          <a:stretch>
            <a:fillRect/>
          </a:stretch>
        </p:blipFill>
        <p:spPr bwMode="auto">
          <a:xfrm>
            <a:off x="4949444" y="1416304"/>
            <a:ext cx="1514475" cy="1136650"/>
          </a:xfrm>
          <a:prstGeom prst="rect">
            <a:avLst/>
          </a:prstGeom>
          <a:noFill/>
          <a:ln w="28575">
            <a:solidFill>
              <a:schemeClr val="accent2"/>
            </a:solidFill>
            <a:miter lim="800000"/>
            <a:headEnd/>
            <a:tailEnd/>
          </a:ln>
        </p:spPr>
      </p:pic>
      <p:pic>
        <p:nvPicPr>
          <p:cNvPr id="7" name="Picture 10" descr="YBP_photo"/>
          <p:cNvPicPr>
            <a:picLocks noChangeAspect="1" noChangeArrowheads="1"/>
          </p:cNvPicPr>
          <p:nvPr/>
        </p:nvPicPr>
        <p:blipFill>
          <a:blip r:embed="rId5"/>
          <a:srcRect/>
          <a:stretch>
            <a:fillRect/>
          </a:stretch>
        </p:blipFill>
        <p:spPr bwMode="auto">
          <a:xfrm>
            <a:off x="676910" y="1427480"/>
            <a:ext cx="1527175" cy="1143000"/>
          </a:xfrm>
          <a:prstGeom prst="rect">
            <a:avLst/>
          </a:prstGeom>
          <a:noFill/>
          <a:ln w="28575">
            <a:solidFill>
              <a:srgbClr val="0033CC"/>
            </a:solidFill>
            <a:miter lim="800000"/>
            <a:headEnd/>
            <a:tailEnd/>
          </a:ln>
        </p:spPr>
      </p:pic>
      <p:pic>
        <p:nvPicPr>
          <p:cNvPr id="8" name="Picture 9" descr="building"/>
          <p:cNvPicPr>
            <a:picLocks noChangeAspect="1" noChangeArrowheads="1"/>
          </p:cNvPicPr>
          <p:nvPr/>
        </p:nvPicPr>
        <p:blipFill>
          <a:blip r:embed="rId6"/>
          <a:srcRect/>
          <a:stretch>
            <a:fillRect/>
          </a:stretch>
        </p:blipFill>
        <p:spPr bwMode="auto">
          <a:xfrm>
            <a:off x="4957636" y="3602546"/>
            <a:ext cx="1651000" cy="1165225"/>
          </a:xfrm>
          <a:prstGeom prst="rect">
            <a:avLst/>
          </a:prstGeom>
          <a:noFill/>
          <a:ln w="28575">
            <a:solidFill>
              <a:srgbClr val="0033CC"/>
            </a:solidFill>
            <a:miter lim="800000"/>
            <a:headEnd/>
            <a:tailEnd/>
          </a:ln>
        </p:spPr>
      </p:pic>
      <p:sp>
        <p:nvSpPr>
          <p:cNvPr id="9" name="TextBox 8"/>
          <p:cNvSpPr txBox="1"/>
          <p:nvPr/>
        </p:nvSpPr>
        <p:spPr>
          <a:xfrm>
            <a:off x="2389632" y="3523488"/>
            <a:ext cx="2208553" cy="830997"/>
          </a:xfrm>
          <a:prstGeom prst="rect">
            <a:avLst/>
          </a:prstGeom>
          <a:noFill/>
        </p:spPr>
        <p:txBody>
          <a:bodyPr wrap="none" rtlCol="0">
            <a:spAutoFit/>
          </a:bodyPr>
          <a:lstStyle/>
          <a:p>
            <a:r>
              <a:rPr lang="en-US" sz="1600" dirty="0" smtClean="0"/>
              <a:t>Professional Multimedia </a:t>
            </a:r>
          </a:p>
          <a:p>
            <a:r>
              <a:rPr lang="en-US" sz="1600" dirty="0" smtClean="0"/>
              <a:t>Test Centre (PMTC)</a:t>
            </a:r>
          </a:p>
          <a:p>
            <a:r>
              <a:rPr lang="en-US" sz="1600" dirty="0" err="1" smtClean="0"/>
              <a:t>Hasset</a:t>
            </a:r>
            <a:r>
              <a:rPr lang="en-US" sz="1600" dirty="0" smtClean="0"/>
              <a:t>, Belgium</a:t>
            </a:r>
            <a:endParaRPr lang="en-US" sz="1600" dirty="0"/>
          </a:p>
        </p:txBody>
      </p:sp>
      <p:sp>
        <p:nvSpPr>
          <p:cNvPr id="10" name="TextBox 9"/>
          <p:cNvSpPr txBox="1"/>
          <p:nvPr/>
        </p:nvSpPr>
        <p:spPr>
          <a:xfrm>
            <a:off x="2255520" y="1402080"/>
            <a:ext cx="1549207" cy="584775"/>
          </a:xfrm>
          <a:prstGeom prst="rect">
            <a:avLst/>
          </a:prstGeom>
          <a:noFill/>
        </p:spPr>
        <p:txBody>
          <a:bodyPr wrap="none" rtlCol="0">
            <a:spAutoFit/>
          </a:bodyPr>
          <a:lstStyle/>
          <a:p>
            <a:r>
              <a:rPr lang="en-US" sz="1600" dirty="0" smtClean="0"/>
              <a:t>XXCAL</a:t>
            </a:r>
          </a:p>
          <a:p>
            <a:r>
              <a:rPr lang="en-US" sz="1600" dirty="0" smtClean="0"/>
              <a:t>Yokohama, Japan</a:t>
            </a:r>
            <a:endParaRPr lang="en-US" sz="1600" dirty="0"/>
          </a:p>
        </p:txBody>
      </p:sp>
      <p:sp>
        <p:nvSpPr>
          <p:cNvPr id="11" name="TextBox 10"/>
          <p:cNvSpPr txBox="1"/>
          <p:nvPr/>
        </p:nvSpPr>
        <p:spPr>
          <a:xfrm>
            <a:off x="6669024" y="3560064"/>
            <a:ext cx="1854290" cy="1077218"/>
          </a:xfrm>
          <a:prstGeom prst="rect">
            <a:avLst/>
          </a:prstGeom>
          <a:noFill/>
        </p:spPr>
        <p:txBody>
          <a:bodyPr wrap="none" rtlCol="0">
            <a:spAutoFit/>
          </a:bodyPr>
          <a:lstStyle/>
          <a:p>
            <a:r>
              <a:rPr lang="en-US" sz="1600" dirty="0" smtClean="0"/>
              <a:t>University of New </a:t>
            </a:r>
          </a:p>
          <a:p>
            <a:r>
              <a:rPr lang="en-US" sz="1600" dirty="0" smtClean="0"/>
              <a:t>Hampshire</a:t>
            </a:r>
          </a:p>
          <a:p>
            <a:r>
              <a:rPr lang="en-US" sz="1600" dirty="0" smtClean="0"/>
              <a:t>Interoperability Lab.</a:t>
            </a:r>
          </a:p>
          <a:p>
            <a:r>
              <a:rPr lang="en-US" sz="1600" dirty="0" smtClean="0"/>
              <a:t>UNH-IOL</a:t>
            </a:r>
            <a:endParaRPr lang="en-US" sz="1600" dirty="0"/>
          </a:p>
        </p:txBody>
      </p:sp>
      <p:sp>
        <p:nvSpPr>
          <p:cNvPr id="12" name="TextBox 11"/>
          <p:cNvSpPr txBox="1"/>
          <p:nvPr/>
        </p:nvSpPr>
        <p:spPr>
          <a:xfrm>
            <a:off x="6608064" y="1365504"/>
            <a:ext cx="1601721" cy="892552"/>
          </a:xfrm>
          <a:prstGeom prst="rect">
            <a:avLst/>
          </a:prstGeom>
          <a:noFill/>
        </p:spPr>
        <p:txBody>
          <a:bodyPr wrap="none" rtlCol="0">
            <a:spAutoFit/>
          </a:bodyPr>
          <a:lstStyle/>
          <a:p>
            <a:r>
              <a:rPr lang="en-US" sz="1600" dirty="0" err="1" smtClean="0"/>
              <a:t>Allion</a:t>
            </a:r>
            <a:r>
              <a:rPr lang="en-US" sz="1600" dirty="0" smtClean="0"/>
              <a:t> Computer</a:t>
            </a:r>
          </a:p>
          <a:p>
            <a:r>
              <a:rPr lang="en-US" sz="1600" dirty="0" smtClean="0"/>
              <a:t>Taipei, ROC</a:t>
            </a:r>
          </a:p>
          <a:p>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234" y="2935224"/>
            <a:ext cx="8515350" cy="750888"/>
          </a:xfrm>
        </p:spPr>
        <p:txBody>
          <a:bodyPr/>
          <a:lstStyle/>
          <a:p>
            <a:pPr algn="ctr"/>
            <a:r>
              <a:rPr lang="en-US" dirty="0" smtClean="0"/>
              <a:t>Digital Media Server (DMS)</a:t>
            </a:r>
            <a:endParaRPr lang="en-US"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a:xfrm>
            <a:off x="368808" y="1039686"/>
            <a:ext cx="8443913" cy="5253746"/>
          </a:xfrm>
        </p:spPr>
        <p:txBody>
          <a:bodyPr/>
          <a:lstStyle/>
          <a:p>
            <a:r>
              <a:rPr lang="en-US" sz="1800" dirty="0" smtClean="0"/>
              <a:t>DLNA web site: </a:t>
            </a:r>
          </a:p>
          <a:p>
            <a:pPr lvl="1"/>
            <a:r>
              <a:rPr lang="en-US" sz="1400" dirty="0" smtClean="0">
                <a:hlinkClick r:id="rId3"/>
              </a:rPr>
              <a:t>www.dlna.org</a:t>
            </a:r>
            <a:endParaRPr lang="en-US" sz="1400" dirty="0" smtClean="0"/>
          </a:p>
          <a:p>
            <a:pPr>
              <a:buNone/>
            </a:pPr>
            <a:endParaRPr lang="en-US" sz="1800" dirty="0" smtClean="0"/>
          </a:p>
          <a:p>
            <a:r>
              <a:rPr lang="en-US" sz="1800" dirty="0" smtClean="0"/>
              <a:t>DLNA Technical Operations Manager (certification program): </a:t>
            </a:r>
          </a:p>
          <a:p>
            <a:pPr lvl="1"/>
            <a:r>
              <a:rPr lang="en-US" sz="1400" dirty="0" smtClean="0"/>
              <a:t>Andi Hall (</a:t>
            </a:r>
            <a:r>
              <a:rPr lang="en-US" sz="1400" dirty="0" smtClean="0">
                <a:hlinkClick r:id="rId4"/>
              </a:rPr>
              <a:t>andi.hall@dlna.org</a:t>
            </a:r>
            <a:r>
              <a:rPr lang="en-US" sz="1400" dirty="0" smtClean="0"/>
              <a:t>)</a:t>
            </a:r>
          </a:p>
          <a:p>
            <a:pPr lvl="1">
              <a:buNone/>
            </a:pPr>
            <a:endParaRPr lang="en-US" sz="1400" dirty="0" smtClean="0"/>
          </a:p>
          <a:p>
            <a:r>
              <a:rPr lang="en-US" sz="1800" dirty="0" smtClean="0"/>
              <a:t>Program Manager for Windows Networked Media Services:</a:t>
            </a:r>
          </a:p>
          <a:p>
            <a:pPr lvl="1"/>
            <a:r>
              <a:rPr lang="en-US" sz="1400" dirty="0" smtClean="0"/>
              <a:t>Scott Manchester (</a:t>
            </a:r>
            <a:r>
              <a:rPr lang="en-US" sz="1400" dirty="0" smtClean="0">
                <a:hlinkClick r:id="rId5"/>
              </a:rPr>
              <a:t>scottman@microsoft.com</a:t>
            </a:r>
            <a:r>
              <a:rPr lang="en-US" sz="1400" dirty="0" smtClean="0"/>
              <a:t>)</a:t>
            </a:r>
          </a:p>
          <a:p>
            <a:pPr lvl="1">
              <a:buNone/>
            </a:pPr>
            <a:endParaRPr lang="en-US" sz="1400" dirty="0" smtClean="0"/>
          </a:p>
          <a:p>
            <a:r>
              <a:rPr lang="en-US" sz="1800" dirty="0" smtClean="0"/>
              <a:t>Program Manager for the Windows Logo program for Networked Media Devices:</a:t>
            </a:r>
          </a:p>
          <a:p>
            <a:pPr lvl="1"/>
            <a:r>
              <a:rPr lang="en-US" sz="1400" dirty="0" smtClean="0"/>
              <a:t>Kevin Larkin (</a:t>
            </a:r>
            <a:r>
              <a:rPr lang="en-US" sz="1400" dirty="0" smtClean="0">
                <a:hlinkClick r:id="rId6"/>
              </a:rPr>
              <a:t>kevinla@microsoft.com</a:t>
            </a:r>
            <a:r>
              <a:rPr lang="en-US" sz="1400" dirty="0" smtClean="0"/>
              <a:t>)</a:t>
            </a:r>
          </a:p>
          <a:p>
            <a:pPr lvl="1">
              <a:buNone/>
            </a:pPr>
            <a:endParaRPr lang="en-US" sz="1400" dirty="0" smtClean="0"/>
          </a:p>
          <a:p>
            <a:r>
              <a:rPr lang="en-US" sz="1800" dirty="0" smtClean="0"/>
              <a:t>Questions about the Windows program for Networked Media Devices:</a:t>
            </a:r>
          </a:p>
          <a:p>
            <a:pPr lvl="1"/>
            <a:r>
              <a:rPr lang="en-US" sz="1400" dirty="0" smtClean="0">
                <a:hlinkClick r:id="rId7"/>
              </a:rPr>
              <a:t>nmdinfo@microsoft.com</a:t>
            </a:r>
            <a:endParaRPr lang="en-US" sz="1400" dirty="0" smtClean="0"/>
          </a:p>
          <a:p>
            <a:pPr lvl="1">
              <a:buNone/>
            </a:pPr>
            <a:endParaRPr lang="en-US" sz="1400" dirty="0" smtClean="0"/>
          </a:p>
          <a:p>
            <a:r>
              <a:rPr lang="en-US" sz="1800" dirty="0" smtClean="0"/>
              <a:t>Questions or comments about this presentation:</a:t>
            </a:r>
          </a:p>
          <a:p>
            <a:pPr lvl="1"/>
            <a:r>
              <a:rPr lang="en-US" sz="1400" dirty="0" smtClean="0"/>
              <a:t>Edwin Heredia (</a:t>
            </a:r>
            <a:r>
              <a:rPr lang="en-US" sz="1400" dirty="0" smtClean="0">
                <a:hlinkClick r:id="rId8"/>
              </a:rPr>
              <a:t>edwin.heredia@microsoft.com</a:t>
            </a:r>
            <a:r>
              <a:rPr lang="en-US" sz="1400" dirty="0" smtClean="0"/>
              <a:t>)</a:t>
            </a:r>
          </a:p>
          <a:p>
            <a:pPr lvl="1"/>
            <a:endParaRPr lang="en-US" sz="1400"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Microsoft logo and tagline"/>
          <p:cNvPicPr>
            <a:picLocks noChangeAspect="1" noChangeArrowheads="1"/>
          </p:cNvPicPr>
          <p:nvPr/>
        </p:nvPicPr>
        <p:blipFill>
          <a:blip r:embed="rId3">
            <a:lum bright="50000"/>
          </a:blip>
          <a:srcRect/>
          <a:stretch>
            <a:fillRect/>
          </a:stretch>
        </p:blipFill>
        <p:spPr bwMode="black">
          <a:xfrm>
            <a:off x="1598613" y="2516188"/>
            <a:ext cx="5913437" cy="1276350"/>
          </a:xfrm>
          <a:prstGeom prst="rect">
            <a:avLst/>
          </a:prstGeom>
          <a:noFill/>
          <a:ln w="9525">
            <a:noFill/>
            <a:miter lim="800000"/>
            <a:headEnd/>
            <a:tailEnd/>
          </a:ln>
        </p:spPr>
      </p:pic>
      <p:sp>
        <p:nvSpPr>
          <p:cNvPr id="25603" name="Text Box 6"/>
          <p:cNvSpPr txBox="1">
            <a:spLocks noChangeArrowheads="1"/>
          </p:cNvSpPr>
          <p:nvPr/>
        </p:nvSpPr>
        <p:spPr bwMode="auto">
          <a:xfrm>
            <a:off x="301163" y="5346981"/>
            <a:ext cx="8532812" cy="517525"/>
          </a:xfrm>
          <a:prstGeom prst="rect">
            <a:avLst/>
          </a:prstGeom>
          <a:noFill/>
          <a:ln w="12700">
            <a:noFill/>
            <a:miter lim="800000"/>
            <a:headEnd type="none" w="sm" len="sm"/>
            <a:tailEnd type="none" w="sm" len="sm"/>
          </a:ln>
        </p:spPr>
        <p:txBody>
          <a:bodyPr>
            <a:spAutoFit/>
          </a:bodyPr>
          <a:lstStyle/>
          <a:p>
            <a:pPr eaLnBrk="0" hangingPunct="0"/>
            <a:r>
              <a:rPr lang="en-US" sz="700" dirty="0"/>
              <a:t>© 2006 Microsoft Corporation. All rights reserved. Microsoft, Windows, Windows Vista and other product names are or may be registered trademarks and/or trademarks in the U.S. and/or other countries.</a:t>
            </a:r>
          </a:p>
          <a:p>
            <a:pPr eaLnBrk="0" hangingPunct="0"/>
            <a:r>
              <a:rPr lang="en-US" sz="700"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br>
            <a:r>
              <a:rPr lang="en-US" sz="700" dirty="0"/>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DMS Protocols and Services</a:t>
            </a:r>
            <a:endParaRPr lang="en-US" dirty="0"/>
          </a:p>
        </p:txBody>
      </p:sp>
      <p:sp>
        <p:nvSpPr>
          <p:cNvPr id="4" name="Rectangle 3"/>
          <p:cNvSpPr/>
          <p:nvPr/>
        </p:nvSpPr>
        <p:spPr>
          <a:xfrm>
            <a:off x="2072640" y="5501640"/>
            <a:ext cx="3532632" cy="533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b="1" dirty="0" smtClean="0">
                <a:solidFill>
                  <a:schemeClr val="bg1"/>
                </a:solidFill>
              </a:rPr>
              <a:t>Wi-Fi and/or Ethernet</a:t>
            </a:r>
            <a:endParaRPr lang="en-US" sz="1600" b="1" dirty="0">
              <a:solidFill>
                <a:schemeClr val="bg1"/>
              </a:solidFill>
            </a:endParaRPr>
          </a:p>
        </p:txBody>
      </p:sp>
      <p:sp>
        <p:nvSpPr>
          <p:cNvPr id="5" name="Rectangle 4"/>
          <p:cNvSpPr/>
          <p:nvPr/>
        </p:nvSpPr>
        <p:spPr>
          <a:xfrm>
            <a:off x="2097024" y="4892040"/>
            <a:ext cx="3508248" cy="533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smtClean="0">
                <a:solidFill>
                  <a:schemeClr val="bg1"/>
                </a:solidFill>
              </a:rPr>
              <a:t>TCP/IP</a:t>
            </a:r>
            <a:endParaRPr lang="en-US" sz="1600" b="1" dirty="0">
              <a:solidFill>
                <a:schemeClr val="bg1"/>
              </a:solidFill>
            </a:endParaRPr>
          </a:p>
        </p:txBody>
      </p:sp>
      <p:sp>
        <p:nvSpPr>
          <p:cNvPr id="6" name="Rectangle 5"/>
          <p:cNvSpPr/>
          <p:nvPr/>
        </p:nvSpPr>
        <p:spPr>
          <a:xfrm>
            <a:off x="2097024" y="4282440"/>
            <a:ext cx="3508248" cy="533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b="1" dirty="0" smtClean="0">
                <a:solidFill>
                  <a:schemeClr val="bg1"/>
                </a:solidFill>
              </a:rPr>
              <a:t>HTTP</a:t>
            </a:r>
            <a:endParaRPr lang="en-US" sz="1600" b="1" dirty="0">
              <a:solidFill>
                <a:schemeClr val="bg1"/>
              </a:solidFill>
            </a:endParaRPr>
          </a:p>
        </p:txBody>
      </p:sp>
      <p:sp>
        <p:nvSpPr>
          <p:cNvPr id="7" name="Rectangle 6"/>
          <p:cNvSpPr/>
          <p:nvPr/>
        </p:nvSpPr>
        <p:spPr>
          <a:xfrm>
            <a:off x="2109216" y="2834640"/>
            <a:ext cx="1286256" cy="13716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smtClean="0">
                <a:solidFill>
                  <a:schemeClr val="bg1"/>
                </a:solidFill>
              </a:rPr>
              <a:t>Media Streaming</a:t>
            </a:r>
            <a:endParaRPr lang="en-US" sz="1600" b="1" dirty="0">
              <a:solidFill>
                <a:schemeClr val="bg1"/>
              </a:solidFill>
            </a:endParaRPr>
          </a:p>
        </p:txBody>
      </p:sp>
      <p:sp>
        <p:nvSpPr>
          <p:cNvPr id="8" name="Rectangle 7"/>
          <p:cNvSpPr/>
          <p:nvPr/>
        </p:nvSpPr>
        <p:spPr>
          <a:xfrm>
            <a:off x="3471672" y="3520440"/>
            <a:ext cx="2133600" cy="685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smtClean="0">
                <a:solidFill>
                  <a:schemeClr val="bg1"/>
                </a:solidFill>
              </a:rPr>
              <a:t>UPnP DA (Device)</a:t>
            </a:r>
            <a:endParaRPr lang="en-US" sz="1600" b="1" dirty="0">
              <a:solidFill>
                <a:schemeClr val="bg1"/>
              </a:solidFill>
            </a:endParaRPr>
          </a:p>
        </p:txBody>
      </p:sp>
      <p:sp>
        <p:nvSpPr>
          <p:cNvPr id="9" name="Rectangle 8"/>
          <p:cNvSpPr/>
          <p:nvPr/>
        </p:nvSpPr>
        <p:spPr>
          <a:xfrm>
            <a:off x="3471672" y="1158240"/>
            <a:ext cx="2133600" cy="2286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0" name="Rectangle 9"/>
          <p:cNvSpPr/>
          <p:nvPr/>
        </p:nvSpPr>
        <p:spPr>
          <a:xfrm>
            <a:off x="3700272" y="1606296"/>
            <a:ext cx="16764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Content Directory Service (CDS)</a:t>
            </a:r>
            <a:endParaRPr lang="en-US" sz="1600" dirty="0"/>
          </a:p>
        </p:txBody>
      </p:sp>
      <p:sp>
        <p:nvSpPr>
          <p:cNvPr id="11" name="Rectangle 10"/>
          <p:cNvSpPr/>
          <p:nvPr/>
        </p:nvSpPr>
        <p:spPr>
          <a:xfrm>
            <a:off x="3700272" y="2529840"/>
            <a:ext cx="16764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Connection Manager Service (CMS)</a:t>
            </a:r>
            <a:endParaRPr lang="en-US" sz="1600" dirty="0"/>
          </a:p>
        </p:txBody>
      </p:sp>
      <p:sp>
        <p:nvSpPr>
          <p:cNvPr id="12" name="TextBox 11"/>
          <p:cNvSpPr txBox="1"/>
          <p:nvPr/>
        </p:nvSpPr>
        <p:spPr>
          <a:xfrm>
            <a:off x="3624072" y="1234440"/>
            <a:ext cx="1905000" cy="307777"/>
          </a:xfrm>
          <a:prstGeom prst="rect">
            <a:avLst/>
          </a:prstGeom>
          <a:noFill/>
        </p:spPr>
        <p:txBody>
          <a:bodyPr wrap="square" rtlCol="0">
            <a:spAutoFit/>
          </a:bodyPr>
          <a:lstStyle/>
          <a:p>
            <a:pPr algn="ctr"/>
            <a:r>
              <a:rPr lang="en-US" sz="1400" b="1" dirty="0" smtClean="0">
                <a:solidFill>
                  <a:schemeClr val="bg1"/>
                </a:solidFill>
              </a:rPr>
              <a:t>UPnP MediaServer</a:t>
            </a:r>
            <a:endParaRPr lang="en-US" sz="1400" b="1" dirty="0">
              <a:solidFill>
                <a:schemeClr val="bg1"/>
              </a:solidFil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CDS</a:t>
            </a:r>
            <a:endParaRPr lang="en-US" dirty="0"/>
          </a:p>
        </p:txBody>
      </p:sp>
      <p:sp>
        <p:nvSpPr>
          <p:cNvPr id="3" name="Content Placeholder 2"/>
          <p:cNvSpPr>
            <a:spLocks noGrp="1"/>
          </p:cNvSpPr>
          <p:nvPr>
            <p:ph idx="1"/>
          </p:nvPr>
        </p:nvSpPr>
        <p:spPr>
          <a:xfrm>
            <a:off x="356616" y="1015302"/>
            <a:ext cx="8443913" cy="4635115"/>
          </a:xfrm>
        </p:spPr>
        <p:txBody>
          <a:bodyPr/>
          <a:lstStyle/>
          <a:p>
            <a:r>
              <a:rPr lang="en-US" sz="2400" dirty="0" smtClean="0"/>
              <a:t>The CDS provides a logical structure for the media library available in the Server:</a:t>
            </a:r>
          </a:p>
          <a:p>
            <a:endParaRPr lang="en-US" sz="2400" dirty="0" smtClean="0"/>
          </a:p>
          <a:p>
            <a:pPr lvl="1"/>
            <a:r>
              <a:rPr lang="en-US" sz="2000" dirty="0" smtClean="0">
                <a:solidFill>
                  <a:schemeClr val="tx2">
                    <a:lumMod val="75000"/>
                  </a:schemeClr>
                </a:solidFill>
              </a:rPr>
              <a:t>Containers</a:t>
            </a:r>
          </a:p>
          <a:p>
            <a:pPr lvl="1"/>
            <a:endParaRPr lang="en-US" dirty="0" smtClean="0"/>
          </a:p>
          <a:p>
            <a:pPr lvl="1"/>
            <a:r>
              <a:rPr lang="en-US" sz="2400" dirty="0" smtClean="0">
                <a:solidFill>
                  <a:schemeClr val="tx2">
                    <a:lumMod val="75000"/>
                  </a:schemeClr>
                </a:solidFill>
              </a:rPr>
              <a:t>Items</a:t>
            </a:r>
          </a:p>
          <a:p>
            <a:pPr lvl="1"/>
            <a:endParaRPr lang="en-US" dirty="0" smtClean="0"/>
          </a:p>
          <a:p>
            <a:pPr lvl="2"/>
            <a:r>
              <a:rPr lang="en-US" sz="2000" dirty="0" smtClean="0">
                <a:solidFill>
                  <a:schemeClr val="tx2">
                    <a:lumMod val="75000"/>
                  </a:schemeClr>
                </a:solidFill>
              </a:rPr>
              <a:t>Resources</a:t>
            </a:r>
          </a:p>
          <a:p>
            <a:pPr lvl="2"/>
            <a:endParaRPr lang="en-US" dirty="0" smtClean="0">
              <a:solidFill>
                <a:schemeClr val="tx2">
                  <a:lumMod val="75000"/>
                </a:schemeClr>
              </a:solidFill>
            </a:endParaRPr>
          </a:p>
          <a:p>
            <a:pPr lvl="1"/>
            <a:r>
              <a:rPr lang="en-US" sz="2400" dirty="0" smtClean="0"/>
              <a:t>DMCs and DMPs retrieve media library information from a DMS using different CDS actions</a:t>
            </a:r>
            <a:endParaRPr lang="en-US" sz="2400" dirty="0"/>
          </a:p>
        </p:txBody>
      </p:sp>
      <p:sp>
        <p:nvSpPr>
          <p:cNvPr id="4" name="Rectangle 3"/>
          <p:cNvSpPr/>
          <p:nvPr/>
        </p:nvSpPr>
        <p:spPr bwMode="auto">
          <a:xfrm>
            <a:off x="3742944" y="2621280"/>
            <a:ext cx="4657344" cy="694944"/>
          </a:xfrm>
          <a:prstGeom prst="rect">
            <a:avLst/>
          </a:prstGeom>
          <a:noFill/>
          <a:ln w="9525" cap="flat" cmpd="sng" algn="ctr">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5" name="Rectangle 4"/>
          <p:cNvSpPr/>
          <p:nvPr/>
        </p:nvSpPr>
        <p:spPr bwMode="auto">
          <a:xfrm>
            <a:off x="2901696" y="2170176"/>
            <a:ext cx="6242304" cy="369332"/>
          </a:xfrm>
          <a:prstGeom prst="rect">
            <a:avLst/>
          </a:prstGeom>
          <a:solidFill>
            <a:schemeClr val="accent6">
              <a:lumMod val="60000"/>
              <a:lumOff val="40000"/>
            </a:schemeClr>
          </a:solidFill>
          <a:ln w="9525" cap="flat" cmpd="sng" algn="ctr">
            <a:prstDash val="solid"/>
            <a:round/>
            <a:headEnd type="none" w="med" len="med"/>
            <a:tailEnd type="none" w="med" len="med"/>
          </a:ln>
          <a:effectLst>
            <a:innerShdw blurRad="63500" dist="50800" dir="2700000">
              <a:prstClr val="black">
                <a:alpha val="50000"/>
              </a:prstClr>
            </a:inn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2000" dirty="0" smtClean="0">
                <a:solidFill>
                  <a:schemeClr val="bg1">
                    <a:lumMod val="65000"/>
                    <a:lumOff val="35000"/>
                  </a:schemeClr>
                </a:solidFill>
                <a:effectLst>
                  <a:outerShdw blurRad="38100" dist="38100" dir="2700000" algn="tl">
                    <a:srgbClr val="000000">
                      <a:alpha val="43137"/>
                    </a:srgbClr>
                  </a:outerShdw>
                </a:effectLst>
                <a:latin typeface="Segoe Semibold" pitchFamily="34" charset="0"/>
                <a:sym typeface="Wingdings" pitchFamily="2" charset="2"/>
              </a:rPr>
              <a:t></a:t>
            </a:r>
            <a:r>
              <a:rPr lang="en-US" sz="2000" dirty="0" smtClean="0">
                <a:solidFill>
                  <a:schemeClr val="bg1"/>
                </a:solidFill>
                <a:effectLst>
                  <a:outerShdw blurRad="38100" dist="38100" dir="2700000" algn="tl">
                    <a:srgbClr val="000000">
                      <a:alpha val="43137"/>
                    </a:srgbClr>
                  </a:outerShdw>
                </a:effectLst>
                <a:latin typeface="Segoe Semibold" pitchFamily="34" charset="0"/>
                <a:sym typeface="Wingdings" pitchFamily="2" charset="2"/>
              </a:rPr>
              <a:t> </a:t>
            </a:r>
            <a:r>
              <a:rPr lang="en-US" i="1" dirty="0" smtClean="0">
                <a:solidFill>
                  <a:schemeClr val="bg1">
                    <a:lumMod val="65000"/>
                    <a:lumOff val="35000"/>
                  </a:schemeClr>
                </a:solidFill>
                <a:latin typeface="Segoe Semibold" pitchFamily="34" charset="0"/>
              </a:rPr>
              <a:t>Collection of  other containers or items</a:t>
            </a:r>
            <a:endParaRPr kumimoji="0" lang="en-US" sz="2000" b="0" i="1" u="none" strike="noStrike" cap="none" normalizeH="0" baseline="0" dirty="0" smtClean="0">
              <a:solidFill>
                <a:schemeClr val="bg1">
                  <a:lumMod val="65000"/>
                  <a:lumOff val="35000"/>
                </a:schemeClr>
              </a:solidFill>
              <a:latin typeface="Segoe Semibold" pitchFamily="34" charset="0"/>
            </a:endParaRPr>
          </a:p>
        </p:txBody>
      </p:sp>
      <p:sp>
        <p:nvSpPr>
          <p:cNvPr id="6" name="Rectangle 5"/>
          <p:cNvSpPr/>
          <p:nvPr/>
        </p:nvSpPr>
        <p:spPr bwMode="auto">
          <a:xfrm>
            <a:off x="2901696" y="3176017"/>
            <a:ext cx="6242304" cy="341632"/>
          </a:xfrm>
          <a:prstGeom prst="rect">
            <a:avLst/>
          </a:prstGeom>
          <a:solidFill>
            <a:schemeClr val="accent6">
              <a:lumMod val="60000"/>
              <a:lumOff val="40000"/>
            </a:schemeClr>
          </a:solidFill>
          <a:ln w="9525" cap="flat" cmpd="sng" algn="ctr">
            <a:prstDash val="solid"/>
            <a:round/>
            <a:headEnd type="none" w="med" len="med"/>
            <a:tailEnd type="none" w="med" len="med"/>
          </a:ln>
          <a:effectLst>
            <a:innerShdw blurRad="63500" dist="50800" dir="2700000">
              <a:prstClr val="black">
                <a:alpha val="50000"/>
              </a:prstClr>
            </a:inn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dirty="0" smtClean="0">
                <a:solidFill>
                  <a:schemeClr val="bg1">
                    <a:lumMod val="65000"/>
                    <a:lumOff val="35000"/>
                  </a:schemeClr>
                </a:solidFill>
                <a:effectLst>
                  <a:outerShdw blurRad="38100" dist="38100" dir="2700000" algn="tl">
                    <a:srgbClr val="000000">
                      <a:alpha val="43137"/>
                    </a:srgbClr>
                  </a:outerShdw>
                </a:effectLst>
                <a:latin typeface="Segoe Semibold" pitchFamily="34" charset="0"/>
                <a:sym typeface="Wingdings" pitchFamily="2" charset="2"/>
              </a:rPr>
              <a:t> </a:t>
            </a:r>
            <a:r>
              <a:rPr lang="en-US" i="1" dirty="0" smtClean="0">
                <a:solidFill>
                  <a:schemeClr val="bg1">
                    <a:lumMod val="65000"/>
                    <a:lumOff val="35000"/>
                  </a:schemeClr>
                </a:solidFill>
                <a:latin typeface="Segoe Semibold" pitchFamily="34" charset="0"/>
                <a:sym typeface="Wingdings" pitchFamily="2" charset="2"/>
              </a:rPr>
              <a:t>Single entity that users perceive as one piece of content </a:t>
            </a:r>
            <a:endParaRPr kumimoji="0" lang="en-US" b="0" i="1" u="none" strike="noStrike" cap="none" normalizeH="0" baseline="0" dirty="0" smtClean="0">
              <a:solidFill>
                <a:schemeClr val="bg1">
                  <a:lumMod val="65000"/>
                  <a:lumOff val="35000"/>
                </a:schemeClr>
              </a:solidFill>
              <a:latin typeface="Segoe Semibold" pitchFamily="34" charset="0"/>
            </a:endParaRPr>
          </a:p>
        </p:txBody>
      </p:sp>
      <p:sp>
        <p:nvSpPr>
          <p:cNvPr id="7" name="Rectangle 6"/>
          <p:cNvSpPr/>
          <p:nvPr/>
        </p:nvSpPr>
        <p:spPr bwMode="auto">
          <a:xfrm>
            <a:off x="2926080" y="4041648"/>
            <a:ext cx="6217920" cy="369332"/>
          </a:xfrm>
          <a:prstGeom prst="rect">
            <a:avLst/>
          </a:prstGeom>
          <a:solidFill>
            <a:schemeClr val="accent6">
              <a:lumMod val="60000"/>
              <a:lumOff val="40000"/>
            </a:schemeClr>
          </a:solidFill>
          <a:ln w="9525" cap="flat" cmpd="sng" algn="ctr">
            <a:prstDash val="solid"/>
            <a:round/>
            <a:headEnd type="none" w="med" len="med"/>
            <a:tailEnd type="none" w="med" len="med"/>
          </a:ln>
          <a:effectLst>
            <a:innerShdw blurRad="63500" dist="50800" dir="2700000">
              <a:prstClr val="black">
                <a:alpha val="50000"/>
              </a:prstClr>
            </a:inn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2000" dirty="0" smtClean="0">
                <a:solidFill>
                  <a:schemeClr val="bg1">
                    <a:lumMod val="65000"/>
                    <a:lumOff val="35000"/>
                  </a:schemeClr>
                </a:solidFill>
                <a:effectLst>
                  <a:outerShdw blurRad="38100" dist="38100" dir="2700000" algn="tl">
                    <a:srgbClr val="000000">
                      <a:alpha val="43137"/>
                    </a:srgbClr>
                  </a:outerShdw>
                </a:effectLst>
                <a:latin typeface="Segoe Semibold" pitchFamily="34" charset="0"/>
                <a:sym typeface="Wingdings" pitchFamily="2" charset="2"/>
              </a:rPr>
              <a:t> </a:t>
            </a:r>
            <a:r>
              <a:rPr lang="en-US" i="1" dirty="0" smtClean="0">
                <a:solidFill>
                  <a:schemeClr val="bg1">
                    <a:lumMod val="65000"/>
                    <a:lumOff val="35000"/>
                  </a:schemeClr>
                </a:solidFill>
                <a:latin typeface="Segoe Semibold" pitchFamily="34" charset="0"/>
                <a:sym typeface="Wingdings" pitchFamily="2" charset="2"/>
              </a:rPr>
              <a:t>Binary representation of the content (a file or a stream)</a:t>
            </a:r>
            <a:endParaRPr kumimoji="0" lang="en-US" b="0" i="1" u="none" strike="noStrike" cap="none" normalizeH="0" baseline="0" dirty="0" smtClean="0">
              <a:solidFill>
                <a:schemeClr val="bg1">
                  <a:lumMod val="65000"/>
                  <a:lumOff val="35000"/>
                </a:schemeClr>
              </a:solidFill>
              <a:latin typeface="Segoe Semibold" pitchFamily="34" charset="0"/>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98" y="338328"/>
            <a:ext cx="8515350" cy="750888"/>
          </a:xfrm>
        </p:spPr>
        <p:txBody>
          <a:bodyPr/>
          <a:lstStyle/>
          <a:p>
            <a:r>
              <a:rPr lang="en-US" dirty="0" smtClean="0"/>
              <a:t>Windows CDS (partial view) </a:t>
            </a:r>
            <a:endParaRPr lang="en-US" dirty="0"/>
          </a:p>
        </p:txBody>
      </p:sp>
      <p:sp>
        <p:nvSpPr>
          <p:cNvPr id="4" name="Rectangle 3"/>
          <p:cNvSpPr/>
          <p:nvPr/>
        </p:nvSpPr>
        <p:spPr>
          <a:xfrm>
            <a:off x="3675888" y="1167384"/>
            <a:ext cx="1295400" cy="304800"/>
          </a:xfrm>
          <a:prstGeom prst="rect">
            <a:avLst/>
          </a:prstGeom>
          <a:solidFill>
            <a:schemeClr val="bg2">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dirty="0" smtClean="0">
                <a:solidFill>
                  <a:schemeClr val="tx1"/>
                </a:solidFill>
              </a:rPr>
              <a:t>ROOT (0)</a:t>
            </a:r>
            <a:endParaRPr lang="en-US" sz="1600" dirty="0">
              <a:solidFill>
                <a:schemeClr val="tx1"/>
              </a:solidFill>
            </a:endParaRPr>
          </a:p>
        </p:txBody>
      </p:sp>
      <p:sp>
        <p:nvSpPr>
          <p:cNvPr id="5" name="Rectangle 4"/>
          <p:cNvSpPr/>
          <p:nvPr/>
        </p:nvSpPr>
        <p:spPr>
          <a:xfrm>
            <a:off x="170688" y="1956816"/>
            <a:ext cx="1371600" cy="304800"/>
          </a:xfrm>
          <a:prstGeom prst="rect">
            <a:avLst/>
          </a:prstGeom>
          <a:solidFill>
            <a:schemeClr val="bg2">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MUSIC (1)</a:t>
            </a:r>
            <a:endParaRPr lang="en-US" dirty="0"/>
          </a:p>
        </p:txBody>
      </p:sp>
      <p:sp>
        <p:nvSpPr>
          <p:cNvPr id="6" name="Rectangle 5"/>
          <p:cNvSpPr/>
          <p:nvPr/>
        </p:nvSpPr>
        <p:spPr>
          <a:xfrm>
            <a:off x="2365248" y="1932432"/>
            <a:ext cx="1371600" cy="304800"/>
          </a:xfrm>
          <a:prstGeom prst="rect">
            <a:avLst/>
          </a:prstGeom>
          <a:solidFill>
            <a:schemeClr val="bg2">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VIDEO (2)</a:t>
            </a:r>
            <a:endParaRPr lang="en-US" dirty="0"/>
          </a:p>
        </p:txBody>
      </p:sp>
      <p:sp>
        <p:nvSpPr>
          <p:cNvPr id="7" name="Rectangle 6"/>
          <p:cNvSpPr/>
          <p:nvPr/>
        </p:nvSpPr>
        <p:spPr>
          <a:xfrm>
            <a:off x="4398264" y="1932432"/>
            <a:ext cx="1524000" cy="304800"/>
          </a:xfrm>
          <a:prstGeom prst="rect">
            <a:avLst/>
          </a:prstGeom>
          <a:solidFill>
            <a:schemeClr val="bg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PICTURES (3)</a:t>
            </a:r>
            <a:endParaRPr lang="en-US" dirty="0"/>
          </a:p>
        </p:txBody>
      </p:sp>
      <p:sp>
        <p:nvSpPr>
          <p:cNvPr id="8" name="Rectangle 7"/>
          <p:cNvSpPr/>
          <p:nvPr/>
        </p:nvSpPr>
        <p:spPr>
          <a:xfrm>
            <a:off x="6641592" y="1944624"/>
            <a:ext cx="1524000" cy="304800"/>
          </a:xfrm>
          <a:prstGeom prst="rect">
            <a:avLst/>
          </a:prstGeom>
          <a:solidFill>
            <a:schemeClr val="bg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t>PLAYLISTS (12)</a:t>
            </a:r>
            <a:endParaRPr lang="en-US" sz="1600" dirty="0"/>
          </a:p>
        </p:txBody>
      </p:sp>
      <p:sp>
        <p:nvSpPr>
          <p:cNvPr id="9" name="Rectangle 8"/>
          <p:cNvSpPr/>
          <p:nvPr/>
        </p:nvSpPr>
        <p:spPr>
          <a:xfrm>
            <a:off x="536448" y="2819400"/>
            <a:ext cx="1371600" cy="304800"/>
          </a:xfrm>
          <a:prstGeom prst="rect">
            <a:avLst/>
          </a:prstGeom>
          <a:solidFill>
            <a:schemeClr val="bg2">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All Music (4)</a:t>
            </a:r>
            <a:endParaRPr lang="en-US" dirty="0"/>
          </a:p>
        </p:txBody>
      </p:sp>
      <p:sp>
        <p:nvSpPr>
          <p:cNvPr id="10" name="Rectangle 9"/>
          <p:cNvSpPr/>
          <p:nvPr/>
        </p:nvSpPr>
        <p:spPr>
          <a:xfrm>
            <a:off x="536448" y="3200400"/>
            <a:ext cx="1371600" cy="304800"/>
          </a:xfrm>
          <a:prstGeom prst="rect">
            <a:avLst/>
          </a:prstGeom>
          <a:solidFill>
            <a:schemeClr val="bg2">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Genre (5)</a:t>
            </a:r>
            <a:endParaRPr lang="en-US" dirty="0"/>
          </a:p>
        </p:txBody>
      </p:sp>
      <p:sp>
        <p:nvSpPr>
          <p:cNvPr id="11" name="Rectangle 10"/>
          <p:cNvSpPr/>
          <p:nvPr/>
        </p:nvSpPr>
        <p:spPr>
          <a:xfrm>
            <a:off x="536448" y="3581400"/>
            <a:ext cx="1371600" cy="304800"/>
          </a:xfrm>
          <a:prstGeom prst="rect">
            <a:avLst/>
          </a:prstGeom>
          <a:solidFill>
            <a:schemeClr val="bg2">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Artist (6)</a:t>
            </a:r>
            <a:endParaRPr lang="en-US" dirty="0"/>
          </a:p>
        </p:txBody>
      </p:sp>
      <p:sp>
        <p:nvSpPr>
          <p:cNvPr id="12" name="Rectangle 11"/>
          <p:cNvSpPr/>
          <p:nvPr/>
        </p:nvSpPr>
        <p:spPr>
          <a:xfrm>
            <a:off x="536448" y="3962400"/>
            <a:ext cx="1371600" cy="304800"/>
          </a:xfrm>
          <a:prstGeom prst="rect">
            <a:avLst/>
          </a:prstGeom>
          <a:solidFill>
            <a:schemeClr val="bg2">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Album (7)</a:t>
            </a:r>
            <a:endParaRPr lang="en-US" dirty="0"/>
          </a:p>
        </p:txBody>
      </p:sp>
      <p:sp>
        <p:nvSpPr>
          <p:cNvPr id="13" name="Rectangle 12"/>
          <p:cNvSpPr/>
          <p:nvPr/>
        </p:nvSpPr>
        <p:spPr>
          <a:xfrm>
            <a:off x="536448" y="4343400"/>
            <a:ext cx="1371600" cy="304800"/>
          </a:xfrm>
          <a:prstGeom prst="rect">
            <a:avLst/>
          </a:prstGeom>
          <a:solidFill>
            <a:schemeClr val="bg2">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Folders (14)</a:t>
            </a:r>
            <a:endParaRPr lang="en-US" dirty="0"/>
          </a:p>
        </p:txBody>
      </p:sp>
      <p:sp>
        <p:nvSpPr>
          <p:cNvPr id="14" name="Rectangle 13"/>
          <p:cNvSpPr/>
          <p:nvPr/>
        </p:nvSpPr>
        <p:spPr>
          <a:xfrm>
            <a:off x="2813304" y="2843784"/>
            <a:ext cx="1371600" cy="304800"/>
          </a:xfrm>
          <a:prstGeom prst="rect">
            <a:avLst/>
          </a:prstGeom>
          <a:solidFill>
            <a:schemeClr val="bg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All Video(8)</a:t>
            </a:r>
            <a:endParaRPr lang="en-US" dirty="0"/>
          </a:p>
        </p:txBody>
      </p:sp>
      <p:sp>
        <p:nvSpPr>
          <p:cNvPr id="15" name="Rectangle 14"/>
          <p:cNvSpPr/>
          <p:nvPr/>
        </p:nvSpPr>
        <p:spPr>
          <a:xfrm>
            <a:off x="2813304" y="3224784"/>
            <a:ext cx="1371600" cy="304800"/>
          </a:xfrm>
          <a:prstGeom prst="rect">
            <a:avLst/>
          </a:prstGeom>
          <a:solidFill>
            <a:schemeClr val="bg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Genre (9)</a:t>
            </a:r>
            <a:endParaRPr lang="en-US" dirty="0"/>
          </a:p>
        </p:txBody>
      </p:sp>
      <p:sp>
        <p:nvSpPr>
          <p:cNvPr id="16" name="Rectangle 15"/>
          <p:cNvSpPr/>
          <p:nvPr/>
        </p:nvSpPr>
        <p:spPr>
          <a:xfrm>
            <a:off x="2813304" y="3605784"/>
            <a:ext cx="1371600" cy="304800"/>
          </a:xfrm>
          <a:prstGeom prst="rect">
            <a:avLst/>
          </a:prstGeom>
          <a:solidFill>
            <a:schemeClr val="bg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Actor (A)</a:t>
            </a:r>
            <a:endParaRPr lang="en-US" dirty="0"/>
          </a:p>
        </p:txBody>
      </p:sp>
      <p:sp>
        <p:nvSpPr>
          <p:cNvPr id="17" name="Rectangle 16"/>
          <p:cNvSpPr/>
          <p:nvPr/>
        </p:nvSpPr>
        <p:spPr>
          <a:xfrm>
            <a:off x="2813304" y="3986784"/>
            <a:ext cx="1371600" cy="304800"/>
          </a:xfrm>
          <a:prstGeom prst="rect">
            <a:avLst/>
          </a:prstGeom>
          <a:solidFill>
            <a:schemeClr val="bg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Series (E)</a:t>
            </a:r>
            <a:endParaRPr lang="en-US" dirty="0"/>
          </a:p>
        </p:txBody>
      </p:sp>
      <p:sp>
        <p:nvSpPr>
          <p:cNvPr id="18" name="Rectangle 17"/>
          <p:cNvSpPr/>
          <p:nvPr/>
        </p:nvSpPr>
        <p:spPr>
          <a:xfrm>
            <a:off x="2813304" y="4367784"/>
            <a:ext cx="1371600" cy="304800"/>
          </a:xfrm>
          <a:prstGeom prst="rect">
            <a:avLst/>
          </a:prstGeom>
          <a:solidFill>
            <a:schemeClr val="bg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Playlists (10)</a:t>
            </a:r>
            <a:endParaRPr lang="en-US" dirty="0"/>
          </a:p>
        </p:txBody>
      </p:sp>
      <p:sp>
        <p:nvSpPr>
          <p:cNvPr id="19" name="Rectangle 18"/>
          <p:cNvSpPr/>
          <p:nvPr/>
        </p:nvSpPr>
        <p:spPr>
          <a:xfrm>
            <a:off x="2813304" y="4748784"/>
            <a:ext cx="1371600" cy="304800"/>
          </a:xfrm>
          <a:prstGeom prst="rect">
            <a:avLst/>
          </a:prstGeom>
          <a:solidFill>
            <a:schemeClr val="bg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Folders (15)</a:t>
            </a:r>
            <a:endParaRPr lang="en-US" dirty="0"/>
          </a:p>
        </p:txBody>
      </p:sp>
      <p:sp>
        <p:nvSpPr>
          <p:cNvPr id="20" name="Rectangle 19"/>
          <p:cNvSpPr/>
          <p:nvPr/>
        </p:nvSpPr>
        <p:spPr>
          <a:xfrm>
            <a:off x="2813304" y="5129784"/>
            <a:ext cx="1371600" cy="304800"/>
          </a:xfrm>
          <a:prstGeom prst="rect">
            <a:avLst/>
          </a:prstGeom>
          <a:solidFill>
            <a:schemeClr val="bg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Rating (200)</a:t>
            </a:r>
            <a:endParaRPr lang="en-US" dirty="0"/>
          </a:p>
        </p:txBody>
      </p:sp>
      <p:sp>
        <p:nvSpPr>
          <p:cNvPr id="21" name="Rectangle 20"/>
          <p:cNvSpPr/>
          <p:nvPr/>
        </p:nvSpPr>
        <p:spPr>
          <a:xfrm>
            <a:off x="536448" y="4724400"/>
            <a:ext cx="1371600" cy="304800"/>
          </a:xfrm>
          <a:prstGeom prst="rect">
            <a:avLst/>
          </a:prstGeom>
          <a:solidFill>
            <a:schemeClr val="bg2">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Album(7)</a:t>
            </a:r>
            <a:endParaRPr lang="en-US" dirty="0"/>
          </a:p>
        </p:txBody>
      </p:sp>
      <p:sp>
        <p:nvSpPr>
          <p:cNvPr id="22" name="Rectangle 21"/>
          <p:cNvSpPr/>
          <p:nvPr/>
        </p:nvSpPr>
        <p:spPr>
          <a:xfrm>
            <a:off x="536448" y="5105400"/>
            <a:ext cx="1371600" cy="304800"/>
          </a:xfrm>
          <a:prstGeom prst="rect">
            <a:avLst/>
          </a:prstGeom>
          <a:solidFill>
            <a:schemeClr val="bg2">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Rating (101)</a:t>
            </a:r>
            <a:endParaRPr lang="en-US" dirty="0"/>
          </a:p>
        </p:txBody>
      </p:sp>
      <p:sp>
        <p:nvSpPr>
          <p:cNvPr id="23" name="Rectangle 22"/>
          <p:cNvSpPr/>
          <p:nvPr/>
        </p:nvSpPr>
        <p:spPr>
          <a:xfrm>
            <a:off x="4962144" y="2889504"/>
            <a:ext cx="1524000" cy="304800"/>
          </a:xfrm>
          <a:prstGeom prst="rect">
            <a:avLst/>
          </a:prstGeom>
          <a:solidFill>
            <a:schemeClr val="bg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All Pictures(B)</a:t>
            </a:r>
            <a:endParaRPr lang="en-US" dirty="0"/>
          </a:p>
        </p:txBody>
      </p:sp>
      <p:sp>
        <p:nvSpPr>
          <p:cNvPr id="24" name="Rectangle 23"/>
          <p:cNvSpPr/>
          <p:nvPr/>
        </p:nvSpPr>
        <p:spPr>
          <a:xfrm>
            <a:off x="4962144" y="3270504"/>
            <a:ext cx="1524000" cy="304800"/>
          </a:xfrm>
          <a:prstGeom prst="rect">
            <a:avLst/>
          </a:prstGeom>
          <a:solidFill>
            <a:schemeClr val="bg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Date Taken(C)</a:t>
            </a:r>
            <a:endParaRPr lang="en-US" dirty="0"/>
          </a:p>
        </p:txBody>
      </p:sp>
      <p:sp>
        <p:nvSpPr>
          <p:cNvPr id="25" name="Rectangle 24"/>
          <p:cNvSpPr/>
          <p:nvPr/>
        </p:nvSpPr>
        <p:spPr>
          <a:xfrm>
            <a:off x="4962144" y="3651504"/>
            <a:ext cx="1524000" cy="304800"/>
          </a:xfrm>
          <a:prstGeom prst="rect">
            <a:avLst/>
          </a:prstGeom>
          <a:solidFill>
            <a:schemeClr val="bg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Albums (D)</a:t>
            </a:r>
            <a:endParaRPr lang="en-US" dirty="0"/>
          </a:p>
        </p:txBody>
      </p:sp>
      <p:sp>
        <p:nvSpPr>
          <p:cNvPr id="26" name="Rectangle 25"/>
          <p:cNvSpPr/>
          <p:nvPr/>
        </p:nvSpPr>
        <p:spPr>
          <a:xfrm>
            <a:off x="4962144" y="4032504"/>
            <a:ext cx="1524000" cy="304800"/>
          </a:xfrm>
          <a:prstGeom prst="rect">
            <a:avLst/>
          </a:prstGeom>
          <a:solidFill>
            <a:schemeClr val="bg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Keyword (D2)</a:t>
            </a:r>
            <a:endParaRPr lang="en-US" dirty="0"/>
          </a:p>
        </p:txBody>
      </p:sp>
      <p:sp>
        <p:nvSpPr>
          <p:cNvPr id="27" name="Rectangle 26"/>
          <p:cNvSpPr/>
          <p:nvPr/>
        </p:nvSpPr>
        <p:spPr>
          <a:xfrm>
            <a:off x="4962144" y="4413504"/>
            <a:ext cx="1524000" cy="304800"/>
          </a:xfrm>
          <a:prstGeom prst="rect">
            <a:avLst/>
          </a:prstGeom>
          <a:solidFill>
            <a:schemeClr val="bg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Playlists (11)</a:t>
            </a:r>
            <a:endParaRPr lang="en-US" dirty="0"/>
          </a:p>
        </p:txBody>
      </p:sp>
      <p:sp>
        <p:nvSpPr>
          <p:cNvPr id="28" name="Rectangle 27"/>
          <p:cNvSpPr/>
          <p:nvPr/>
        </p:nvSpPr>
        <p:spPr>
          <a:xfrm>
            <a:off x="4962144" y="4794504"/>
            <a:ext cx="1524000" cy="304800"/>
          </a:xfrm>
          <a:prstGeom prst="rect">
            <a:avLst/>
          </a:prstGeom>
          <a:solidFill>
            <a:schemeClr val="bg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Folders (16)</a:t>
            </a:r>
            <a:endParaRPr lang="en-US" dirty="0"/>
          </a:p>
        </p:txBody>
      </p:sp>
      <p:sp>
        <p:nvSpPr>
          <p:cNvPr id="29" name="Rectangle 28"/>
          <p:cNvSpPr/>
          <p:nvPr/>
        </p:nvSpPr>
        <p:spPr>
          <a:xfrm>
            <a:off x="4962144" y="5126736"/>
            <a:ext cx="1524000" cy="304800"/>
          </a:xfrm>
          <a:prstGeom prst="rect">
            <a:avLst/>
          </a:prstGeom>
          <a:solidFill>
            <a:schemeClr val="bg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Rating (300)</a:t>
            </a:r>
            <a:endParaRPr lang="en-US" dirty="0"/>
          </a:p>
        </p:txBody>
      </p:sp>
      <p:sp>
        <p:nvSpPr>
          <p:cNvPr id="30" name="Rectangle 29"/>
          <p:cNvSpPr/>
          <p:nvPr/>
        </p:nvSpPr>
        <p:spPr>
          <a:xfrm>
            <a:off x="7144512" y="2889504"/>
            <a:ext cx="1524000" cy="304800"/>
          </a:xfrm>
          <a:prstGeom prst="rect">
            <a:avLst/>
          </a:prstGeom>
          <a:solidFill>
            <a:schemeClr val="bg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t>All Playlists(13)</a:t>
            </a:r>
            <a:endParaRPr lang="en-US" sz="1600" dirty="0"/>
          </a:p>
        </p:txBody>
      </p:sp>
      <p:sp>
        <p:nvSpPr>
          <p:cNvPr id="31" name="Rectangle 30"/>
          <p:cNvSpPr/>
          <p:nvPr/>
        </p:nvSpPr>
        <p:spPr>
          <a:xfrm>
            <a:off x="7144512" y="3270504"/>
            <a:ext cx="1524000" cy="304800"/>
          </a:xfrm>
          <a:prstGeom prst="rect">
            <a:avLst/>
          </a:prstGeom>
          <a:solidFill>
            <a:schemeClr val="bg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Folders (17)</a:t>
            </a:r>
            <a:endParaRPr lang="en-US" dirty="0"/>
          </a:p>
        </p:txBody>
      </p:sp>
      <p:cxnSp>
        <p:nvCxnSpPr>
          <p:cNvPr id="33" name="Straight Connector 32"/>
          <p:cNvCxnSpPr/>
          <p:nvPr/>
        </p:nvCxnSpPr>
        <p:spPr bwMode="auto">
          <a:xfrm>
            <a:off x="865632" y="1694688"/>
            <a:ext cx="6547104" cy="1588"/>
          </a:xfrm>
          <a:prstGeom prst="line">
            <a:avLst/>
          </a:prstGeom>
          <a:no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rot="5400000">
            <a:off x="4224528" y="1591056"/>
            <a:ext cx="231648" cy="1588"/>
          </a:xfrm>
          <a:prstGeom prst="line">
            <a:avLst/>
          </a:prstGeom>
          <a:noFill/>
          <a:ln w="9525" cap="flat" cmpd="sng" algn="ctr">
            <a:solidFill>
              <a:schemeClr val="tx1"/>
            </a:solidFill>
            <a:prstDash val="solid"/>
            <a:round/>
            <a:headEnd type="none" w="med" len="med"/>
            <a:tailEnd type="none" w="med" len="med"/>
          </a:ln>
          <a:effectLst/>
        </p:spPr>
      </p:cxnSp>
      <p:cxnSp>
        <p:nvCxnSpPr>
          <p:cNvPr id="39" name="Straight Connector 38"/>
          <p:cNvCxnSpPr>
            <a:endCxn id="5" idx="0"/>
          </p:cNvCxnSpPr>
          <p:nvPr/>
        </p:nvCxnSpPr>
        <p:spPr bwMode="auto">
          <a:xfrm rot="16200000" flipH="1">
            <a:off x="729996" y="1830324"/>
            <a:ext cx="249936" cy="3048"/>
          </a:xfrm>
          <a:prstGeom prst="line">
            <a:avLst/>
          </a:prstGeom>
          <a:noFill/>
          <a:ln w="9525" cap="flat" cmpd="sng" algn="ctr">
            <a:solidFill>
              <a:schemeClr val="tx1"/>
            </a:solidFill>
            <a:prstDash val="solid"/>
            <a:round/>
            <a:headEnd type="none" w="med" len="med"/>
            <a:tailEnd type="none" w="med" len="med"/>
          </a:ln>
          <a:effectLst/>
        </p:spPr>
      </p:cxnSp>
      <p:cxnSp>
        <p:nvCxnSpPr>
          <p:cNvPr id="41" name="Straight Connector 40"/>
          <p:cNvCxnSpPr>
            <a:endCxn id="6" idx="0"/>
          </p:cNvCxnSpPr>
          <p:nvPr/>
        </p:nvCxnSpPr>
        <p:spPr bwMode="auto">
          <a:xfrm rot="16200000" flipH="1">
            <a:off x="2930652" y="1812036"/>
            <a:ext cx="237744" cy="3048"/>
          </a:xfrm>
          <a:prstGeom prst="line">
            <a:avLst/>
          </a:prstGeom>
          <a:noFill/>
          <a:ln w="9525" cap="flat" cmpd="sng" algn="ctr">
            <a:solidFill>
              <a:schemeClr val="tx1"/>
            </a:solidFill>
            <a:prstDash val="solid"/>
            <a:round/>
            <a:headEnd type="none" w="med" len="med"/>
            <a:tailEnd type="none" w="med" len="med"/>
          </a:ln>
          <a:effectLst/>
        </p:spPr>
      </p:cxnSp>
      <p:cxnSp>
        <p:nvCxnSpPr>
          <p:cNvPr id="43" name="Straight Connector 42"/>
          <p:cNvCxnSpPr>
            <a:endCxn id="7" idx="0"/>
          </p:cNvCxnSpPr>
          <p:nvPr/>
        </p:nvCxnSpPr>
        <p:spPr bwMode="auto">
          <a:xfrm rot="16200000" flipH="1">
            <a:off x="5039868" y="1812036"/>
            <a:ext cx="237744" cy="3048"/>
          </a:xfrm>
          <a:prstGeom prst="line">
            <a:avLst/>
          </a:prstGeom>
          <a:noFill/>
          <a:ln w="9525" cap="flat" cmpd="sng" algn="ctr">
            <a:solidFill>
              <a:schemeClr val="tx1"/>
            </a:solidFill>
            <a:prstDash val="solid"/>
            <a:round/>
            <a:headEnd type="none" w="med" len="med"/>
            <a:tailEnd type="none" w="med" len="med"/>
          </a:ln>
          <a:effectLst/>
        </p:spPr>
      </p:cxnSp>
      <p:cxnSp>
        <p:nvCxnSpPr>
          <p:cNvPr id="45" name="Straight Connector 44"/>
          <p:cNvCxnSpPr>
            <a:endCxn id="8" idx="0"/>
          </p:cNvCxnSpPr>
          <p:nvPr/>
        </p:nvCxnSpPr>
        <p:spPr bwMode="auto">
          <a:xfrm rot="5400000">
            <a:off x="7283196" y="1815084"/>
            <a:ext cx="249936" cy="9144"/>
          </a:xfrm>
          <a:prstGeom prst="line">
            <a:avLst/>
          </a:prstGeom>
          <a:noFill/>
          <a:ln w="9525" cap="flat" cmpd="sng" algn="ctr">
            <a:solidFill>
              <a:schemeClr val="tx1"/>
            </a:solidFill>
            <a:prstDash val="solid"/>
            <a:round/>
            <a:headEnd type="none" w="med" len="med"/>
            <a:tailEnd type="none" w="med" len="med"/>
          </a:ln>
          <a:effectLst/>
        </p:spPr>
      </p:cxnSp>
      <p:grpSp>
        <p:nvGrpSpPr>
          <p:cNvPr id="57" name="Group 56"/>
          <p:cNvGrpSpPr/>
          <p:nvPr/>
        </p:nvGrpSpPr>
        <p:grpSpPr>
          <a:xfrm>
            <a:off x="286512" y="2244122"/>
            <a:ext cx="268224" cy="3011424"/>
            <a:chOff x="286512" y="2244122"/>
            <a:chExt cx="268224" cy="3011424"/>
          </a:xfrm>
        </p:grpSpPr>
        <p:cxnSp>
          <p:nvCxnSpPr>
            <p:cNvPr id="47" name="Straight Connector 46"/>
            <p:cNvCxnSpPr/>
            <p:nvPr/>
          </p:nvCxnSpPr>
          <p:spPr bwMode="auto">
            <a:xfrm rot="5400000">
              <a:off x="-1200912" y="3749040"/>
              <a:ext cx="3011424" cy="1588"/>
            </a:xfrm>
            <a:prstGeom prst="line">
              <a:avLst/>
            </a:prstGeom>
            <a:noFill/>
            <a:ln w="9525" cap="flat" cmpd="sng" algn="ctr">
              <a:solidFill>
                <a:schemeClr val="tx1"/>
              </a:solidFill>
              <a:prstDash val="solid"/>
              <a:round/>
              <a:headEnd type="none" w="med" len="med"/>
              <a:tailEnd type="none" w="med" len="med"/>
            </a:ln>
            <a:effectLst/>
          </p:spPr>
        </p:cxnSp>
        <p:cxnSp>
          <p:nvCxnSpPr>
            <p:cNvPr id="49" name="Straight Connector 48"/>
            <p:cNvCxnSpPr>
              <a:endCxn id="9" idx="1"/>
            </p:cNvCxnSpPr>
            <p:nvPr/>
          </p:nvCxnSpPr>
          <p:spPr bwMode="auto">
            <a:xfrm flipV="1">
              <a:off x="304800" y="2971800"/>
              <a:ext cx="231648" cy="3048"/>
            </a:xfrm>
            <a:prstGeom prst="line">
              <a:avLst/>
            </a:prstGeom>
            <a:noFill/>
            <a:ln w="9525"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flipV="1">
              <a:off x="310896" y="3343656"/>
              <a:ext cx="231648" cy="3048"/>
            </a:xfrm>
            <a:prstGeom prst="line">
              <a:avLst/>
            </a:prstGeom>
            <a:noFill/>
            <a:ln w="9525"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flipV="1">
              <a:off x="310896" y="3733800"/>
              <a:ext cx="231648" cy="3048"/>
            </a:xfrm>
            <a:prstGeom prst="line">
              <a:avLst/>
            </a:prstGeom>
            <a:noFill/>
            <a:ln w="9525"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flipV="1">
              <a:off x="323088" y="4123944"/>
              <a:ext cx="231648" cy="3048"/>
            </a:xfrm>
            <a:prstGeom prst="line">
              <a:avLst/>
            </a:prstGeom>
            <a:noFill/>
            <a:ln w="9525"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flipV="1">
              <a:off x="298704" y="4526280"/>
              <a:ext cx="231648" cy="3048"/>
            </a:xfrm>
            <a:prstGeom prst="line">
              <a:avLst/>
            </a:prstGeom>
            <a:noFill/>
            <a:ln w="9525"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flipV="1">
              <a:off x="286512" y="4867656"/>
              <a:ext cx="231648" cy="3048"/>
            </a:xfrm>
            <a:prstGeom prst="line">
              <a:avLst/>
            </a:prstGeom>
            <a:noFill/>
            <a:ln w="9525" cap="flat" cmpd="sng" algn="ctr">
              <a:solidFill>
                <a:schemeClr val="tx1"/>
              </a:solidFill>
              <a:prstDash val="solid"/>
              <a:round/>
              <a:headEnd type="none" w="med" len="med"/>
              <a:tailEnd type="none" w="med" len="med"/>
            </a:ln>
            <a:effectLst/>
          </p:spPr>
        </p:cxnSp>
        <p:cxnSp>
          <p:nvCxnSpPr>
            <p:cNvPr id="56" name="Straight Connector 55"/>
            <p:cNvCxnSpPr/>
            <p:nvPr/>
          </p:nvCxnSpPr>
          <p:spPr bwMode="auto">
            <a:xfrm flipV="1">
              <a:off x="298704" y="5233416"/>
              <a:ext cx="231648" cy="3048"/>
            </a:xfrm>
            <a:prstGeom prst="line">
              <a:avLst/>
            </a:prstGeom>
            <a:noFill/>
            <a:ln w="9525" cap="flat" cmpd="sng" algn="ctr">
              <a:solidFill>
                <a:schemeClr val="tx1"/>
              </a:solidFill>
              <a:prstDash val="solid"/>
              <a:round/>
              <a:headEnd type="none" w="med" len="med"/>
              <a:tailEnd type="none" w="med" len="med"/>
            </a:ln>
            <a:effectLst/>
          </p:spPr>
        </p:cxnSp>
      </p:grpSp>
      <p:grpSp>
        <p:nvGrpSpPr>
          <p:cNvPr id="58" name="Group 57"/>
          <p:cNvGrpSpPr/>
          <p:nvPr/>
        </p:nvGrpSpPr>
        <p:grpSpPr>
          <a:xfrm>
            <a:off x="2535936" y="2262410"/>
            <a:ext cx="268224" cy="3011424"/>
            <a:chOff x="286512" y="2244122"/>
            <a:chExt cx="268224" cy="3011424"/>
          </a:xfrm>
        </p:grpSpPr>
        <p:cxnSp>
          <p:nvCxnSpPr>
            <p:cNvPr id="59" name="Straight Connector 58"/>
            <p:cNvCxnSpPr/>
            <p:nvPr/>
          </p:nvCxnSpPr>
          <p:spPr bwMode="auto">
            <a:xfrm rot="5400000">
              <a:off x="-1200912" y="3749040"/>
              <a:ext cx="3011424" cy="1588"/>
            </a:xfrm>
            <a:prstGeom prst="line">
              <a:avLst/>
            </a:prstGeom>
            <a:noFill/>
            <a:ln w="9525" cap="flat" cmpd="sng" algn="ctr">
              <a:solidFill>
                <a:schemeClr val="tx1"/>
              </a:solidFill>
              <a:prstDash val="solid"/>
              <a:round/>
              <a:headEnd type="none" w="med" len="med"/>
              <a:tailEnd type="none" w="med" len="med"/>
            </a:ln>
            <a:effectLst/>
          </p:spPr>
        </p:cxnSp>
        <p:cxnSp>
          <p:nvCxnSpPr>
            <p:cNvPr id="60" name="Straight Connector 59"/>
            <p:cNvCxnSpPr/>
            <p:nvPr/>
          </p:nvCxnSpPr>
          <p:spPr bwMode="auto">
            <a:xfrm flipV="1">
              <a:off x="304800" y="2971800"/>
              <a:ext cx="231648" cy="3048"/>
            </a:xfrm>
            <a:prstGeom prst="line">
              <a:avLst/>
            </a:prstGeom>
            <a:noFill/>
            <a:ln w="952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flipV="1">
              <a:off x="310896" y="3343656"/>
              <a:ext cx="231648" cy="3048"/>
            </a:xfrm>
            <a:prstGeom prst="line">
              <a:avLst/>
            </a:prstGeom>
            <a:noFill/>
            <a:ln w="9525" cap="flat" cmpd="sng" algn="ctr">
              <a:solidFill>
                <a:schemeClr val="tx1"/>
              </a:solidFill>
              <a:prstDash val="solid"/>
              <a:round/>
              <a:headEnd type="none" w="med" len="med"/>
              <a:tailEnd type="none" w="med" len="med"/>
            </a:ln>
            <a:effectLst/>
          </p:spPr>
        </p:cxnSp>
        <p:cxnSp>
          <p:nvCxnSpPr>
            <p:cNvPr id="62" name="Straight Connector 61"/>
            <p:cNvCxnSpPr/>
            <p:nvPr/>
          </p:nvCxnSpPr>
          <p:spPr bwMode="auto">
            <a:xfrm flipV="1">
              <a:off x="310896" y="3733800"/>
              <a:ext cx="231648" cy="3048"/>
            </a:xfrm>
            <a:prstGeom prst="line">
              <a:avLst/>
            </a:prstGeom>
            <a:noFill/>
            <a:ln w="9525"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flipV="1">
              <a:off x="323088" y="4123944"/>
              <a:ext cx="231648" cy="3048"/>
            </a:xfrm>
            <a:prstGeom prst="line">
              <a:avLst/>
            </a:prstGeom>
            <a:noFill/>
            <a:ln w="9525" cap="flat" cmpd="sng" algn="ctr">
              <a:solidFill>
                <a:schemeClr val="tx1"/>
              </a:solidFill>
              <a:prstDash val="solid"/>
              <a:round/>
              <a:headEnd type="none" w="med" len="med"/>
              <a:tailEnd type="none" w="med" len="med"/>
            </a:ln>
            <a:effectLst/>
          </p:spPr>
        </p:cxnSp>
        <p:cxnSp>
          <p:nvCxnSpPr>
            <p:cNvPr id="64" name="Straight Connector 63"/>
            <p:cNvCxnSpPr/>
            <p:nvPr/>
          </p:nvCxnSpPr>
          <p:spPr bwMode="auto">
            <a:xfrm flipV="1">
              <a:off x="298704" y="4526280"/>
              <a:ext cx="231648" cy="3048"/>
            </a:xfrm>
            <a:prstGeom prst="line">
              <a:avLst/>
            </a:prstGeom>
            <a:noFill/>
            <a:ln w="9525" cap="flat" cmpd="sng" algn="ctr">
              <a:solidFill>
                <a:schemeClr val="tx1"/>
              </a:solidFill>
              <a:prstDash val="solid"/>
              <a:round/>
              <a:headEnd type="none" w="med" len="med"/>
              <a:tailEnd type="none" w="med" len="med"/>
            </a:ln>
            <a:effectLst/>
          </p:spPr>
        </p:cxnSp>
        <p:cxnSp>
          <p:nvCxnSpPr>
            <p:cNvPr id="65" name="Straight Connector 64"/>
            <p:cNvCxnSpPr/>
            <p:nvPr/>
          </p:nvCxnSpPr>
          <p:spPr bwMode="auto">
            <a:xfrm flipV="1">
              <a:off x="286512" y="4867656"/>
              <a:ext cx="231648" cy="3048"/>
            </a:xfrm>
            <a:prstGeom prst="line">
              <a:avLst/>
            </a:prstGeom>
            <a:noFill/>
            <a:ln w="9525" cap="flat" cmpd="sng" algn="ctr">
              <a:solidFill>
                <a:schemeClr val="tx1"/>
              </a:solidFill>
              <a:prstDash val="solid"/>
              <a:round/>
              <a:headEnd type="none" w="med" len="med"/>
              <a:tailEnd type="none" w="med" len="med"/>
            </a:ln>
            <a:effectLst/>
          </p:spPr>
        </p:cxnSp>
        <p:cxnSp>
          <p:nvCxnSpPr>
            <p:cNvPr id="66" name="Straight Connector 65"/>
            <p:cNvCxnSpPr/>
            <p:nvPr/>
          </p:nvCxnSpPr>
          <p:spPr bwMode="auto">
            <a:xfrm flipV="1">
              <a:off x="298704" y="5233416"/>
              <a:ext cx="231648" cy="3048"/>
            </a:xfrm>
            <a:prstGeom prst="line">
              <a:avLst/>
            </a:prstGeom>
            <a:noFill/>
            <a:ln w="9525" cap="flat" cmpd="sng" algn="ctr">
              <a:solidFill>
                <a:schemeClr val="tx1"/>
              </a:solidFill>
              <a:prstDash val="solid"/>
              <a:round/>
              <a:headEnd type="none" w="med" len="med"/>
              <a:tailEnd type="none" w="med" len="med"/>
            </a:ln>
            <a:effectLst/>
          </p:spPr>
        </p:cxnSp>
      </p:grpSp>
      <p:grpSp>
        <p:nvGrpSpPr>
          <p:cNvPr id="67" name="Group 66"/>
          <p:cNvGrpSpPr/>
          <p:nvPr/>
        </p:nvGrpSpPr>
        <p:grpSpPr>
          <a:xfrm>
            <a:off x="4681728" y="2311178"/>
            <a:ext cx="268224" cy="3011424"/>
            <a:chOff x="286512" y="2244122"/>
            <a:chExt cx="268224" cy="3011424"/>
          </a:xfrm>
        </p:grpSpPr>
        <p:cxnSp>
          <p:nvCxnSpPr>
            <p:cNvPr id="68" name="Straight Connector 67"/>
            <p:cNvCxnSpPr/>
            <p:nvPr/>
          </p:nvCxnSpPr>
          <p:spPr bwMode="auto">
            <a:xfrm rot="5400000">
              <a:off x="-1200912" y="3749040"/>
              <a:ext cx="3011424" cy="1588"/>
            </a:xfrm>
            <a:prstGeom prst="line">
              <a:avLst/>
            </a:prstGeom>
            <a:noFill/>
            <a:ln w="9525"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flipV="1">
              <a:off x="304800" y="2971800"/>
              <a:ext cx="231648" cy="3048"/>
            </a:xfrm>
            <a:prstGeom prst="line">
              <a:avLst/>
            </a:prstGeom>
            <a:noFill/>
            <a:ln w="9525"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flipV="1">
              <a:off x="310896" y="3343656"/>
              <a:ext cx="231648" cy="3048"/>
            </a:xfrm>
            <a:prstGeom prst="line">
              <a:avLst/>
            </a:prstGeom>
            <a:noFill/>
            <a:ln w="9525"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flipV="1">
              <a:off x="310896" y="3733800"/>
              <a:ext cx="231648" cy="3048"/>
            </a:xfrm>
            <a:prstGeom prst="line">
              <a:avLst/>
            </a:prstGeom>
            <a:noFill/>
            <a:ln w="9525" cap="flat" cmpd="sng" algn="ctr">
              <a:solidFill>
                <a:schemeClr val="tx1"/>
              </a:solidFill>
              <a:prstDash val="solid"/>
              <a:round/>
              <a:headEnd type="none" w="med" len="med"/>
              <a:tailEnd type="none" w="med" len="med"/>
            </a:ln>
            <a:effectLst/>
          </p:spPr>
        </p:cxnSp>
        <p:cxnSp>
          <p:nvCxnSpPr>
            <p:cNvPr id="72" name="Straight Connector 71"/>
            <p:cNvCxnSpPr/>
            <p:nvPr/>
          </p:nvCxnSpPr>
          <p:spPr bwMode="auto">
            <a:xfrm flipV="1">
              <a:off x="323088" y="4123944"/>
              <a:ext cx="231648" cy="3048"/>
            </a:xfrm>
            <a:prstGeom prst="line">
              <a:avLst/>
            </a:prstGeom>
            <a:noFill/>
            <a:ln w="9525"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flipV="1">
              <a:off x="298704" y="4526280"/>
              <a:ext cx="231648" cy="3048"/>
            </a:xfrm>
            <a:prstGeom prst="line">
              <a:avLst/>
            </a:prstGeom>
            <a:noFill/>
            <a:ln w="9525"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flipV="1">
              <a:off x="286512" y="4867656"/>
              <a:ext cx="231648" cy="3048"/>
            </a:xfrm>
            <a:prstGeom prst="line">
              <a:avLst/>
            </a:prstGeom>
            <a:noFill/>
            <a:ln w="952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flipV="1">
              <a:off x="298704" y="5233416"/>
              <a:ext cx="231648" cy="3048"/>
            </a:xfrm>
            <a:prstGeom prst="line">
              <a:avLst/>
            </a:prstGeom>
            <a:noFill/>
            <a:ln w="9525" cap="flat" cmpd="sng" algn="ctr">
              <a:solidFill>
                <a:schemeClr val="tx1"/>
              </a:solidFill>
              <a:prstDash val="solid"/>
              <a:round/>
              <a:headEnd type="none" w="med" len="med"/>
              <a:tailEnd type="none" w="med" len="med"/>
            </a:ln>
            <a:effectLst/>
          </p:spPr>
        </p:cxnSp>
      </p:grpSp>
      <p:cxnSp>
        <p:nvCxnSpPr>
          <p:cNvPr id="77" name="Straight Connector 76"/>
          <p:cNvCxnSpPr/>
          <p:nvPr/>
        </p:nvCxnSpPr>
        <p:spPr bwMode="auto">
          <a:xfrm rot="16200000" flipH="1">
            <a:off x="6315456" y="2828544"/>
            <a:ext cx="1158240" cy="12192"/>
          </a:xfrm>
          <a:prstGeom prst="line">
            <a:avLst/>
          </a:prstGeom>
          <a:noFill/>
          <a:ln w="9525" cap="flat" cmpd="sng" algn="ctr">
            <a:solidFill>
              <a:schemeClr val="tx1"/>
            </a:solidFill>
            <a:prstDash val="solid"/>
            <a:round/>
            <a:headEnd type="none" w="med" len="med"/>
            <a:tailEnd type="none" w="med" len="med"/>
          </a:ln>
          <a:effectLst/>
        </p:spPr>
      </p:cxnSp>
      <p:cxnSp>
        <p:nvCxnSpPr>
          <p:cNvPr id="79" name="Straight Connector 78"/>
          <p:cNvCxnSpPr/>
          <p:nvPr/>
        </p:nvCxnSpPr>
        <p:spPr bwMode="auto">
          <a:xfrm>
            <a:off x="6912864" y="3048000"/>
            <a:ext cx="231648" cy="1588"/>
          </a:xfrm>
          <a:prstGeom prst="line">
            <a:avLst/>
          </a:prstGeom>
          <a:noFill/>
          <a:ln w="9525" cap="flat" cmpd="sng" algn="ctr">
            <a:solidFill>
              <a:schemeClr val="tx1"/>
            </a:solidFill>
            <a:prstDash val="solid"/>
            <a:round/>
            <a:headEnd type="none" w="med" len="med"/>
            <a:tailEnd type="none" w="med" len="med"/>
          </a:ln>
          <a:effectLst/>
        </p:spPr>
      </p:cxnSp>
      <p:cxnSp>
        <p:nvCxnSpPr>
          <p:cNvPr id="87" name="Straight Connector 86"/>
          <p:cNvCxnSpPr/>
          <p:nvPr/>
        </p:nvCxnSpPr>
        <p:spPr bwMode="auto">
          <a:xfrm>
            <a:off x="6906768" y="3395472"/>
            <a:ext cx="231648" cy="1588"/>
          </a:xfrm>
          <a:prstGeom prst="line">
            <a:avLst/>
          </a:prstGeom>
          <a:noFill/>
          <a:ln w="9525" cap="flat" cmpd="sng" algn="ctr">
            <a:solidFill>
              <a:schemeClr val="tx1"/>
            </a:solidFill>
            <a:prstDash val="solid"/>
            <a:round/>
            <a:headEnd type="none" w="med" len="med"/>
            <a:tailEnd type="none" w="med" len="med"/>
          </a:ln>
          <a:effectLst/>
        </p:spPr>
      </p:cxn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and Resources</a:t>
            </a:r>
            <a:endParaRPr lang="en-US" dirty="0"/>
          </a:p>
        </p:txBody>
      </p:sp>
      <p:sp>
        <p:nvSpPr>
          <p:cNvPr id="3" name="Content Placeholder 2"/>
          <p:cNvSpPr>
            <a:spLocks noGrp="1"/>
          </p:cNvSpPr>
          <p:nvPr>
            <p:ph idx="1"/>
          </p:nvPr>
        </p:nvSpPr>
        <p:spPr>
          <a:xfrm>
            <a:off x="259080" y="1112838"/>
            <a:ext cx="5056631" cy="4699748"/>
          </a:xfrm>
        </p:spPr>
        <p:txBody>
          <a:bodyPr/>
          <a:lstStyle/>
          <a:p>
            <a:r>
              <a:rPr lang="en-US" sz="1800" dirty="0" smtClean="0"/>
              <a:t>One “Item” can have more than one “Resource”</a:t>
            </a:r>
          </a:p>
          <a:p>
            <a:r>
              <a:rPr lang="en-US" sz="1800" dirty="0" smtClean="0"/>
              <a:t>Example: The Item describes the movie “Terminator”</a:t>
            </a:r>
          </a:p>
          <a:p>
            <a:r>
              <a:rPr lang="en-US" sz="1800" dirty="0" smtClean="0"/>
              <a:t>Resource 1: MPEG-2 version</a:t>
            </a:r>
          </a:p>
          <a:p>
            <a:r>
              <a:rPr lang="en-US" sz="1800" dirty="0" smtClean="0"/>
              <a:t>Resource 2: WMV version</a:t>
            </a:r>
          </a:p>
          <a:p>
            <a:r>
              <a:rPr lang="en-US" sz="1800" dirty="0" smtClean="0"/>
              <a:t>Resource 3: Low res MPEG4 version</a:t>
            </a:r>
          </a:p>
          <a:p>
            <a:endParaRPr lang="en-US" sz="2000" dirty="0" smtClean="0"/>
          </a:p>
          <a:p>
            <a:r>
              <a:rPr lang="en-US" sz="1800" dirty="0" smtClean="0">
                <a:solidFill>
                  <a:schemeClr val="tx2">
                    <a:lumMod val="75000"/>
                  </a:schemeClr>
                </a:solidFill>
              </a:rPr>
              <a:t>Most implementations select only the first Resource (not the best approach)</a:t>
            </a:r>
          </a:p>
          <a:p>
            <a:r>
              <a:rPr lang="en-US" sz="1800" dirty="0" smtClean="0">
                <a:solidFill>
                  <a:schemeClr val="tx2">
                    <a:lumMod val="75000"/>
                  </a:schemeClr>
                </a:solidFill>
              </a:rPr>
              <a:t>A good implementation selects a Resource based on</a:t>
            </a:r>
          </a:p>
          <a:p>
            <a:pPr lvl="1"/>
            <a:r>
              <a:rPr lang="en-US" sz="1800" dirty="0" smtClean="0">
                <a:solidFill>
                  <a:schemeClr val="tx2">
                    <a:lumMod val="75000"/>
                  </a:schemeClr>
                </a:solidFill>
              </a:rPr>
              <a:t>Available bandwidth</a:t>
            </a:r>
          </a:p>
          <a:p>
            <a:pPr lvl="1"/>
            <a:r>
              <a:rPr lang="en-US" sz="1800" dirty="0" smtClean="0">
                <a:solidFill>
                  <a:schemeClr val="tx2">
                    <a:lumMod val="75000"/>
                  </a:schemeClr>
                </a:solidFill>
              </a:rPr>
              <a:t>Native vs. Transcoded</a:t>
            </a:r>
          </a:p>
          <a:p>
            <a:pPr lvl="1"/>
            <a:r>
              <a:rPr lang="en-US" sz="1800" dirty="0" smtClean="0">
                <a:solidFill>
                  <a:schemeClr val="tx2">
                    <a:lumMod val="75000"/>
                  </a:schemeClr>
                </a:solidFill>
              </a:rPr>
              <a:t>Receiver features (cell phone vs. TV, etc)</a:t>
            </a:r>
          </a:p>
        </p:txBody>
      </p:sp>
      <p:sp>
        <p:nvSpPr>
          <p:cNvPr id="5" name="TextBox 4"/>
          <p:cNvSpPr txBox="1"/>
          <p:nvPr/>
        </p:nvSpPr>
        <p:spPr>
          <a:xfrm>
            <a:off x="5327904" y="1780032"/>
            <a:ext cx="3553537" cy="286232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t>&lt;item …..  &gt;</a:t>
            </a:r>
          </a:p>
          <a:p>
            <a:endParaRPr lang="en-US" dirty="0" smtClean="0"/>
          </a:p>
          <a:p>
            <a:r>
              <a:rPr lang="en-US" dirty="0" smtClean="0"/>
              <a:t>      &lt;dc:title&gt; ……    &lt;/dc:title&gt;</a:t>
            </a:r>
          </a:p>
          <a:p>
            <a:r>
              <a:rPr lang="en-US" dirty="0" smtClean="0"/>
              <a:t>      &lt;upnp:class&gt; …..  &lt;/upnp:class&gt;</a:t>
            </a:r>
          </a:p>
          <a:p>
            <a:endParaRPr lang="en-US" dirty="0" smtClean="0"/>
          </a:p>
          <a:p>
            <a:r>
              <a:rPr lang="en-US" dirty="0" smtClean="0"/>
              <a:t>      &lt;res …….&gt;   URI  &lt;/res&gt;</a:t>
            </a:r>
          </a:p>
          <a:p>
            <a:r>
              <a:rPr lang="en-US" dirty="0" smtClean="0"/>
              <a:t>      &lt;res …….&gt;   URI  &lt;/res&gt;</a:t>
            </a:r>
          </a:p>
          <a:p>
            <a:r>
              <a:rPr lang="en-US" dirty="0" smtClean="0"/>
              <a:t>      &lt;res ……..&gt;   URI  &lt;/res&gt;</a:t>
            </a:r>
          </a:p>
          <a:p>
            <a:endParaRPr lang="en-US" dirty="0" smtClean="0"/>
          </a:p>
          <a:p>
            <a:r>
              <a:rPr lang="en-US" dirty="0" smtClean="0"/>
              <a:t>&lt;/item&gt;</a:t>
            </a:r>
            <a:endParaRPr lang="en-U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tang" pitchFamily="18" charset="-127"/>
                <a:ea typeface="Batang" pitchFamily="18" charset="-127"/>
              </a:rPr>
              <a:t>protocolInfo</a:t>
            </a:r>
            <a:r>
              <a:rPr lang="en-US" dirty="0" smtClean="0"/>
              <a:t> </a:t>
            </a:r>
            <a:endParaRPr lang="en-US" dirty="0"/>
          </a:p>
        </p:txBody>
      </p:sp>
      <p:sp>
        <p:nvSpPr>
          <p:cNvPr id="3" name="Content Placeholder 2"/>
          <p:cNvSpPr>
            <a:spLocks noGrp="1"/>
          </p:cNvSpPr>
          <p:nvPr>
            <p:ph idx="1"/>
          </p:nvPr>
        </p:nvSpPr>
        <p:spPr>
          <a:xfrm>
            <a:off x="381000" y="1417638"/>
            <a:ext cx="8443913" cy="1311128"/>
          </a:xfrm>
        </p:spPr>
        <p:txBody>
          <a:bodyPr/>
          <a:lstStyle/>
          <a:p>
            <a:r>
              <a:rPr lang="en-US" sz="2400" dirty="0" smtClean="0">
                <a:solidFill>
                  <a:schemeClr val="tx2">
                    <a:lumMod val="75000"/>
                  </a:schemeClr>
                </a:solidFill>
              </a:rPr>
              <a:t>The most important attribute in DLNA!</a:t>
            </a:r>
          </a:p>
          <a:p>
            <a:r>
              <a:rPr lang="en-US" sz="2400" dirty="0" smtClean="0"/>
              <a:t>In a DMS, it describes all the server features per resource </a:t>
            </a:r>
          </a:p>
          <a:p>
            <a:r>
              <a:rPr lang="en-US" sz="2400" dirty="0" smtClean="0"/>
              <a:t>Divided in 4 fields:</a:t>
            </a:r>
          </a:p>
        </p:txBody>
      </p:sp>
      <p:graphicFrame>
        <p:nvGraphicFramePr>
          <p:cNvPr id="5" name="Table 4"/>
          <p:cNvGraphicFramePr>
            <a:graphicFrameLocks noGrp="1"/>
          </p:cNvGraphicFramePr>
          <p:nvPr/>
        </p:nvGraphicFramePr>
        <p:xfrm>
          <a:off x="841248" y="3042920"/>
          <a:ext cx="7997952" cy="2849880"/>
        </p:xfrm>
        <a:graphic>
          <a:graphicData uri="http://schemas.openxmlformats.org/drawingml/2006/table">
            <a:tbl>
              <a:tblPr firstRow="1" bandRow="1">
                <a:tableStyleId>{16D9F66E-5EB9-4882-86FB-DCBF35E3C3E4}</a:tableStyleId>
              </a:tblPr>
              <a:tblGrid>
                <a:gridCol w="1146048"/>
                <a:gridCol w="6851904"/>
              </a:tblGrid>
              <a:tr h="370840">
                <a:tc>
                  <a:txBody>
                    <a:bodyPr/>
                    <a:lstStyle/>
                    <a:p>
                      <a:r>
                        <a:rPr lang="en-US" b="0" dirty="0" smtClean="0"/>
                        <a:t>1</a:t>
                      </a:r>
                      <a:r>
                        <a:rPr lang="en-US" b="0" baseline="30000" dirty="0" smtClean="0"/>
                        <a:t>st</a:t>
                      </a:r>
                      <a:r>
                        <a:rPr lang="en-US" b="0" dirty="0" smtClean="0"/>
                        <a:t> Field</a:t>
                      </a:r>
                      <a:endParaRPr lang="en-US" b="0" dirty="0"/>
                    </a:p>
                  </a:txBody>
                  <a:tcPr/>
                </a:tc>
                <a:tc>
                  <a:txBody>
                    <a:bodyPr/>
                    <a:lstStyle/>
                    <a:p>
                      <a:r>
                        <a:rPr lang="en-US" b="0" dirty="0" smtClean="0"/>
                        <a:t>Defines the streaming protocol (http vs. rtp/</a:t>
                      </a:r>
                      <a:r>
                        <a:rPr lang="en-US" b="0" dirty="0" err="1" smtClean="0"/>
                        <a:t>rtsp</a:t>
                      </a:r>
                      <a:r>
                        <a:rPr lang="en-US" b="0" dirty="0" smtClean="0"/>
                        <a:t>)</a:t>
                      </a:r>
                      <a:endParaRPr lang="en-US" b="0" dirty="0"/>
                    </a:p>
                  </a:txBody>
                  <a:tcPr/>
                </a:tc>
              </a:tr>
              <a:tr h="370840">
                <a:tc>
                  <a:txBody>
                    <a:bodyPr/>
                    <a:lstStyle/>
                    <a:p>
                      <a:r>
                        <a:rPr lang="en-US" dirty="0" smtClean="0"/>
                        <a:t>2</a:t>
                      </a:r>
                      <a:r>
                        <a:rPr lang="en-US" baseline="30000" dirty="0" smtClean="0"/>
                        <a:t>nd</a:t>
                      </a:r>
                      <a:r>
                        <a:rPr lang="en-US" dirty="0" smtClean="0"/>
                        <a:t> Field</a:t>
                      </a:r>
                      <a:endParaRPr lang="en-US" dirty="0"/>
                    </a:p>
                  </a:txBody>
                  <a:tcPr/>
                </a:tc>
                <a:tc>
                  <a:txBody>
                    <a:bodyPr/>
                    <a:lstStyle/>
                    <a:p>
                      <a:r>
                        <a:rPr lang="en-US" dirty="0" smtClean="0"/>
                        <a:t>Empty</a:t>
                      </a:r>
                      <a:endParaRPr lang="en-US" dirty="0"/>
                    </a:p>
                  </a:txBody>
                  <a:tcPr/>
                </a:tc>
              </a:tr>
              <a:tr h="370840">
                <a:tc>
                  <a:txBody>
                    <a:bodyPr/>
                    <a:lstStyle/>
                    <a:p>
                      <a:r>
                        <a:rPr lang="en-US" dirty="0" smtClean="0"/>
                        <a:t>3</a:t>
                      </a:r>
                      <a:r>
                        <a:rPr lang="en-US" baseline="30000" dirty="0" smtClean="0"/>
                        <a:t>rd</a:t>
                      </a:r>
                      <a:r>
                        <a:rPr lang="en-US" dirty="0" smtClean="0"/>
                        <a:t> Field</a:t>
                      </a:r>
                      <a:endParaRPr lang="en-US" dirty="0"/>
                    </a:p>
                  </a:txBody>
                  <a:tcPr/>
                </a:tc>
                <a:tc>
                  <a:txBody>
                    <a:bodyPr/>
                    <a:lstStyle/>
                    <a:p>
                      <a:r>
                        <a:rPr lang="en-US" dirty="0" smtClean="0"/>
                        <a:t>MIME type</a:t>
                      </a:r>
                      <a:endParaRPr lang="en-US" dirty="0"/>
                    </a:p>
                  </a:txBody>
                  <a:tcPr/>
                </a:tc>
              </a:tr>
              <a:tr h="370840">
                <a:tc>
                  <a:txBody>
                    <a:bodyPr/>
                    <a:lstStyle/>
                    <a:p>
                      <a:r>
                        <a:rPr lang="en-US" dirty="0" smtClean="0"/>
                        <a:t>4</a:t>
                      </a:r>
                      <a:r>
                        <a:rPr lang="en-US" baseline="30000" dirty="0" smtClean="0"/>
                        <a:t>th</a:t>
                      </a:r>
                      <a:r>
                        <a:rPr lang="en-US" dirty="0" smtClean="0"/>
                        <a:t> Field</a:t>
                      </a:r>
                      <a:endParaRPr lang="en-US" dirty="0"/>
                    </a:p>
                  </a:txBody>
                  <a:tcPr/>
                </a:tc>
                <a:tc>
                  <a:txBody>
                    <a:bodyPr/>
                    <a:lstStyle/>
                    <a:p>
                      <a:pPr>
                        <a:buFont typeface="Arial" pitchFamily="34" charset="0"/>
                        <a:buNone/>
                      </a:pPr>
                      <a:r>
                        <a:rPr lang="en-US" b="1" dirty="0" smtClean="0"/>
                        <a:t>DLNA parameters:</a:t>
                      </a:r>
                    </a:p>
                    <a:p>
                      <a:pPr>
                        <a:buFont typeface="Arial" pitchFamily="34" charset="0"/>
                        <a:buChar char="•"/>
                      </a:pPr>
                      <a:r>
                        <a:rPr lang="en-US" dirty="0" smtClean="0"/>
                        <a:t>ProfileID</a:t>
                      </a:r>
                    </a:p>
                    <a:p>
                      <a:pPr>
                        <a:buFont typeface="Arial" pitchFamily="34" charset="0"/>
                        <a:buChar char="•"/>
                      </a:pPr>
                      <a:r>
                        <a:rPr lang="en-US" dirty="0" smtClean="0"/>
                        <a:t> Time Seek,</a:t>
                      </a:r>
                      <a:r>
                        <a:rPr lang="en-US" baseline="0" dirty="0" smtClean="0"/>
                        <a:t> </a:t>
                      </a:r>
                      <a:r>
                        <a:rPr lang="en-US" dirty="0" smtClean="0"/>
                        <a:t>Byte Seek, Server-driven</a:t>
                      </a:r>
                      <a:r>
                        <a:rPr lang="en-US" baseline="0" dirty="0" smtClean="0"/>
                        <a:t> p</a:t>
                      </a:r>
                      <a:r>
                        <a:rPr lang="en-US" dirty="0" smtClean="0"/>
                        <a:t>lay</a:t>
                      </a:r>
                      <a:r>
                        <a:rPr lang="en-US" baseline="0" dirty="0" smtClean="0"/>
                        <a:t> speeds</a:t>
                      </a:r>
                    </a:p>
                    <a:p>
                      <a:pPr>
                        <a:buFont typeface="Arial" pitchFamily="34" charset="0"/>
                        <a:buChar char="•"/>
                      </a:pPr>
                      <a:r>
                        <a:rPr lang="en-US" baseline="0" dirty="0" smtClean="0"/>
                        <a:t> Transcoding flag</a:t>
                      </a:r>
                    </a:p>
                    <a:p>
                      <a:pPr>
                        <a:buFont typeface="Arial" pitchFamily="34" charset="0"/>
                        <a:buChar char="•"/>
                      </a:pPr>
                      <a:r>
                        <a:rPr lang="en-US" baseline="0" dirty="0" smtClean="0"/>
                        <a:t> Streaming, Interactive, Background flags</a:t>
                      </a:r>
                    </a:p>
                    <a:p>
                      <a:pPr>
                        <a:buFont typeface="Arial" pitchFamily="34" charset="0"/>
                        <a:buChar char="•"/>
                      </a:pPr>
                      <a:r>
                        <a:rPr lang="en-US" baseline="0" dirty="0" smtClean="0"/>
                        <a:t> Others…</a:t>
                      </a:r>
                      <a:endParaRPr lang="en-US" dirty="0" smtClean="0"/>
                    </a:p>
                  </a:txBody>
                  <a:tcPr/>
                </a:tc>
              </a:tr>
            </a:tbl>
          </a:graphicData>
        </a:graphic>
      </p:graphicFrame>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CDS Actions (partial)</a:t>
            </a:r>
            <a:endParaRPr lang="en-US" dirty="0"/>
          </a:p>
        </p:txBody>
      </p:sp>
      <p:sp>
        <p:nvSpPr>
          <p:cNvPr id="10" name="Right Arrow 9"/>
          <p:cNvSpPr/>
          <p:nvPr/>
        </p:nvSpPr>
        <p:spPr bwMode="auto">
          <a:xfrm>
            <a:off x="1048512" y="1853184"/>
            <a:ext cx="2109216" cy="18288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11" name="Rectangle 10"/>
          <p:cNvSpPr/>
          <p:nvPr/>
        </p:nvSpPr>
        <p:spPr bwMode="auto">
          <a:xfrm>
            <a:off x="3230880" y="1780032"/>
            <a:ext cx="853440" cy="369332"/>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2000" dirty="0" smtClean="0">
                <a:solidFill>
                  <a:schemeClr val="bg1"/>
                </a:solidFill>
                <a:effectLst>
                  <a:outerShdw blurRad="38100" dist="38100" dir="2700000" algn="tl">
                    <a:srgbClr val="000000">
                      <a:alpha val="43137"/>
                    </a:srgbClr>
                  </a:outerShdw>
                </a:effectLst>
                <a:latin typeface="Segoe Semibold" pitchFamily="34" charset="0"/>
              </a:rPr>
              <a:t>CDS</a:t>
            </a:r>
            <a:endParaRPr kumimoji="0" lang="en-US" sz="2000" b="0" i="0" u="none" strike="noStrike" cap="none" normalizeH="0" baseline="0" dirty="0" smtClean="0">
              <a:solidFill>
                <a:schemeClr val="bg1"/>
              </a:solidFill>
              <a:effectLst>
                <a:outerShdw blurRad="38100" dist="38100" dir="2700000" algn="tl">
                  <a:srgbClr val="000000">
                    <a:alpha val="43137"/>
                  </a:srgbClr>
                </a:outerShdw>
              </a:effectLst>
              <a:latin typeface="Segoe Semibold" pitchFamily="34" charset="0"/>
            </a:endParaRPr>
          </a:p>
        </p:txBody>
      </p:sp>
      <p:sp>
        <p:nvSpPr>
          <p:cNvPr id="12" name="TextBox 11"/>
          <p:cNvSpPr txBox="1"/>
          <p:nvPr/>
        </p:nvSpPr>
        <p:spPr>
          <a:xfrm>
            <a:off x="914400" y="1414272"/>
            <a:ext cx="2228495" cy="369332"/>
          </a:xfrm>
          <a:prstGeom prst="rect">
            <a:avLst/>
          </a:prstGeom>
          <a:noFill/>
        </p:spPr>
        <p:txBody>
          <a:bodyPr wrap="none" rtlCol="0">
            <a:spAutoFit/>
          </a:bodyPr>
          <a:lstStyle/>
          <a:p>
            <a:r>
              <a:rPr lang="en-US" dirty="0" smtClean="0"/>
              <a:t>GetSearchCapabilities</a:t>
            </a:r>
            <a:endParaRPr lang="en-US" dirty="0"/>
          </a:p>
        </p:txBody>
      </p:sp>
      <p:sp>
        <p:nvSpPr>
          <p:cNvPr id="15" name="Arc 14"/>
          <p:cNvSpPr/>
          <p:nvPr/>
        </p:nvSpPr>
        <p:spPr bwMode="auto">
          <a:xfrm rot="5400000">
            <a:off x="2051304" y="1459992"/>
            <a:ext cx="1322832" cy="1133856"/>
          </a:xfrm>
          <a:prstGeom prst="arc">
            <a:avLst>
              <a:gd name="adj1" fmla="val 16200000"/>
              <a:gd name="adj2" fmla="val 1839049"/>
            </a:avLst>
          </a:prstGeom>
          <a:noFill/>
          <a:ln w="9525" cap="flat" cmpd="sng" algn="ctr">
            <a:solidFill>
              <a:schemeClr val="tx2">
                <a:lumMod val="7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16" name="TextBox 15"/>
          <p:cNvSpPr txBox="1"/>
          <p:nvPr/>
        </p:nvSpPr>
        <p:spPr>
          <a:xfrm>
            <a:off x="1182624" y="2133600"/>
            <a:ext cx="1170705" cy="1200329"/>
          </a:xfrm>
          <a:prstGeom prst="rect">
            <a:avLst/>
          </a:prstGeom>
          <a:noFill/>
        </p:spPr>
        <p:txBody>
          <a:bodyPr wrap="none" rtlCol="0">
            <a:spAutoFit/>
          </a:bodyPr>
          <a:lstStyle/>
          <a:p>
            <a:r>
              <a:rPr lang="en-US" dirty="0" smtClean="0"/>
              <a:t>By title</a:t>
            </a:r>
          </a:p>
          <a:p>
            <a:r>
              <a:rPr lang="en-US" dirty="0" smtClean="0"/>
              <a:t>By date</a:t>
            </a:r>
          </a:p>
          <a:p>
            <a:r>
              <a:rPr lang="en-US" dirty="0" smtClean="0"/>
              <a:t>By creator</a:t>
            </a:r>
          </a:p>
          <a:p>
            <a:r>
              <a:rPr lang="en-US" dirty="0" smtClean="0"/>
              <a:t>Etc</a:t>
            </a:r>
            <a:endParaRPr lang="en-US" dirty="0"/>
          </a:p>
        </p:txBody>
      </p:sp>
      <p:sp>
        <p:nvSpPr>
          <p:cNvPr id="17" name="Right Arrow 16"/>
          <p:cNvSpPr/>
          <p:nvPr/>
        </p:nvSpPr>
        <p:spPr bwMode="auto">
          <a:xfrm>
            <a:off x="5455920" y="1859280"/>
            <a:ext cx="2109216" cy="18288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18" name="Rectangle 17"/>
          <p:cNvSpPr/>
          <p:nvPr/>
        </p:nvSpPr>
        <p:spPr bwMode="auto">
          <a:xfrm>
            <a:off x="7638288" y="1786128"/>
            <a:ext cx="853440" cy="369332"/>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2000" dirty="0" smtClean="0">
                <a:solidFill>
                  <a:schemeClr val="bg1"/>
                </a:solidFill>
                <a:effectLst>
                  <a:outerShdw blurRad="38100" dist="38100" dir="2700000" algn="tl">
                    <a:srgbClr val="000000">
                      <a:alpha val="43137"/>
                    </a:srgbClr>
                  </a:outerShdw>
                </a:effectLst>
                <a:latin typeface="Segoe Semibold" pitchFamily="34" charset="0"/>
              </a:rPr>
              <a:t>CDS</a:t>
            </a:r>
            <a:endParaRPr kumimoji="0" lang="en-US" sz="2000" b="0" i="0" u="none" strike="noStrike" cap="none" normalizeH="0" baseline="0" dirty="0" smtClean="0">
              <a:solidFill>
                <a:schemeClr val="bg1"/>
              </a:solidFill>
              <a:effectLst>
                <a:outerShdw blurRad="38100" dist="38100" dir="2700000" algn="tl">
                  <a:srgbClr val="000000">
                    <a:alpha val="43137"/>
                  </a:srgbClr>
                </a:outerShdw>
              </a:effectLst>
              <a:latin typeface="Segoe Semibold" pitchFamily="34" charset="0"/>
            </a:endParaRPr>
          </a:p>
        </p:txBody>
      </p:sp>
      <p:sp>
        <p:nvSpPr>
          <p:cNvPr id="19" name="TextBox 18"/>
          <p:cNvSpPr txBox="1"/>
          <p:nvPr/>
        </p:nvSpPr>
        <p:spPr>
          <a:xfrm>
            <a:off x="5321808" y="1420368"/>
            <a:ext cx="2017668" cy="369332"/>
          </a:xfrm>
          <a:prstGeom prst="rect">
            <a:avLst/>
          </a:prstGeom>
          <a:noFill/>
        </p:spPr>
        <p:txBody>
          <a:bodyPr wrap="none" rtlCol="0">
            <a:spAutoFit/>
          </a:bodyPr>
          <a:lstStyle/>
          <a:p>
            <a:r>
              <a:rPr lang="en-US" dirty="0" smtClean="0"/>
              <a:t>GetSortCapabilities</a:t>
            </a:r>
            <a:endParaRPr lang="en-US" dirty="0"/>
          </a:p>
        </p:txBody>
      </p:sp>
      <p:sp>
        <p:nvSpPr>
          <p:cNvPr id="20" name="Arc 19"/>
          <p:cNvSpPr/>
          <p:nvPr/>
        </p:nvSpPr>
        <p:spPr bwMode="auto">
          <a:xfrm rot="5400000">
            <a:off x="6458712" y="1466088"/>
            <a:ext cx="1322832" cy="1133856"/>
          </a:xfrm>
          <a:prstGeom prst="arc">
            <a:avLst>
              <a:gd name="adj1" fmla="val 16200000"/>
              <a:gd name="adj2" fmla="val 1839049"/>
            </a:avLst>
          </a:prstGeom>
          <a:noFill/>
          <a:ln w="9525" cap="flat" cmpd="sng" algn="ctr">
            <a:solidFill>
              <a:schemeClr val="tx2">
                <a:lumMod val="7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21" name="TextBox 20"/>
          <p:cNvSpPr txBox="1"/>
          <p:nvPr/>
        </p:nvSpPr>
        <p:spPr>
          <a:xfrm>
            <a:off x="5590032" y="2139696"/>
            <a:ext cx="1170705" cy="1200329"/>
          </a:xfrm>
          <a:prstGeom prst="rect">
            <a:avLst/>
          </a:prstGeom>
          <a:noFill/>
        </p:spPr>
        <p:txBody>
          <a:bodyPr wrap="none" rtlCol="0">
            <a:spAutoFit/>
          </a:bodyPr>
          <a:lstStyle/>
          <a:p>
            <a:r>
              <a:rPr lang="en-US" dirty="0" smtClean="0"/>
              <a:t>By title</a:t>
            </a:r>
          </a:p>
          <a:p>
            <a:r>
              <a:rPr lang="en-US" dirty="0" smtClean="0"/>
              <a:t>By date</a:t>
            </a:r>
          </a:p>
          <a:p>
            <a:r>
              <a:rPr lang="en-US" dirty="0" smtClean="0"/>
              <a:t>By creator</a:t>
            </a:r>
          </a:p>
          <a:p>
            <a:r>
              <a:rPr lang="en-US" dirty="0" smtClean="0"/>
              <a:t>Etc</a:t>
            </a:r>
            <a:endParaRPr lang="en-US" dirty="0"/>
          </a:p>
        </p:txBody>
      </p:sp>
      <p:sp>
        <p:nvSpPr>
          <p:cNvPr id="22" name="Right Arrow 21"/>
          <p:cNvSpPr/>
          <p:nvPr/>
        </p:nvSpPr>
        <p:spPr bwMode="auto">
          <a:xfrm>
            <a:off x="1085088" y="4133088"/>
            <a:ext cx="2109216" cy="18288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23" name="Rectangle 22"/>
          <p:cNvSpPr/>
          <p:nvPr/>
        </p:nvSpPr>
        <p:spPr bwMode="auto">
          <a:xfrm>
            <a:off x="3297936" y="4041648"/>
            <a:ext cx="853440" cy="369332"/>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2000" dirty="0" smtClean="0">
                <a:solidFill>
                  <a:schemeClr val="bg1"/>
                </a:solidFill>
                <a:effectLst>
                  <a:outerShdw blurRad="38100" dist="38100" dir="2700000" algn="tl">
                    <a:srgbClr val="000000">
                      <a:alpha val="43137"/>
                    </a:srgbClr>
                  </a:outerShdw>
                </a:effectLst>
                <a:latin typeface="Segoe Semibold" pitchFamily="34" charset="0"/>
              </a:rPr>
              <a:t>CDS</a:t>
            </a:r>
            <a:endParaRPr kumimoji="0" lang="en-US" sz="2000" b="0" i="0" u="none" strike="noStrike" cap="none" normalizeH="0" baseline="0" dirty="0" smtClean="0">
              <a:solidFill>
                <a:schemeClr val="bg1"/>
              </a:solidFill>
              <a:effectLst>
                <a:outerShdw blurRad="38100" dist="38100" dir="2700000" algn="tl">
                  <a:srgbClr val="000000">
                    <a:alpha val="43137"/>
                  </a:srgbClr>
                </a:outerShdw>
              </a:effectLst>
              <a:latin typeface="Segoe Semibold" pitchFamily="34" charset="0"/>
            </a:endParaRPr>
          </a:p>
        </p:txBody>
      </p:sp>
      <p:sp>
        <p:nvSpPr>
          <p:cNvPr id="24" name="TextBox 23"/>
          <p:cNvSpPr txBox="1"/>
          <p:nvPr/>
        </p:nvSpPr>
        <p:spPr>
          <a:xfrm>
            <a:off x="1121664" y="3523488"/>
            <a:ext cx="1566454" cy="646331"/>
          </a:xfrm>
          <a:prstGeom prst="rect">
            <a:avLst/>
          </a:prstGeom>
          <a:noFill/>
        </p:spPr>
        <p:txBody>
          <a:bodyPr wrap="none" rtlCol="0">
            <a:spAutoFit/>
          </a:bodyPr>
          <a:lstStyle/>
          <a:p>
            <a:r>
              <a:rPr lang="en-US" dirty="0" smtClean="0"/>
              <a:t>Browse</a:t>
            </a:r>
          </a:p>
          <a:p>
            <a:r>
              <a:rPr lang="en-US" dirty="0" smtClean="0"/>
              <a:t>     BrowseFlag</a:t>
            </a:r>
            <a:endParaRPr lang="en-US" dirty="0"/>
          </a:p>
        </p:txBody>
      </p:sp>
      <p:sp>
        <p:nvSpPr>
          <p:cNvPr id="25" name="Arc 24"/>
          <p:cNvSpPr/>
          <p:nvPr/>
        </p:nvSpPr>
        <p:spPr bwMode="auto">
          <a:xfrm rot="5400000">
            <a:off x="2142744" y="3782568"/>
            <a:ext cx="1322832" cy="1133856"/>
          </a:xfrm>
          <a:prstGeom prst="arc">
            <a:avLst>
              <a:gd name="adj1" fmla="val 16200000"/>
              <a:gd name="adj2" fmla="val 1839049"/>
            </a:avLst>
          </a:prstGeom>
          <a:noFill/>
          <a:ln w="9525" cap="flat" cmpd="sng" algn="ctr">
            <a:solidFill>
              <a:schemeClr val="tx2">
                <a:lumMod val="7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26" name="TextBox 25"/>
          <p:cNvSpPr txBox="1"/>
          <p:nvPr/>
        </p:nvSpPr>
        <p:spPr>
          <a:xfrm>
            <a:off x="1219200" y="4572000"/>
            <a:ext cx="1221809" cy="646331"/>
          </a:xfrm>
          <a:prstGeom prst="rect">
            <a:avLst/>
          </a:prstGeom>
          <a:noFill/>
        </p:spPr>
        <p:txBody>
          <a:bodyPr wrap="none" rtlCol="0">
            <a:spAutoFit/>
          </a:bodyPr>
          <a:lstStyle/>
          <a:p>
            <a:r>
              <a:rPr lang="en-US" dirty="0" smtClean="0"/>
              <a:t>Containers</a:t>
            </a:r>
          </a:p>
          <a:p>
            <a:r>
              <a:rPr lang="en-US" dirty="0" smtClean="0"/>
              <a:t>Items</a:t>
            </a:r>
            <a:endParaRPr lang="en-US" dirty="0"/>
          </a:p>
        </p:txBody>
      </p:sp>
      <p:sp>
        <p:nvSpPr>
          <p:cNvPr id="27" name="Right Arrow 26"/>
          <p:cNvSpPr/>
          <p:nvPr/>
        </p:nvSpPr>
        <p:spPr bwMode="auto">
          <a:xfrm>
            <a:off x="5370576" y="4078224"/>
            <a:ext cx="2109216" cy="18288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28" name="Rectangle 27"/>
          <p:cNvSpPr/>
          <p:nvPr/>
        </p:nvSpPr>
        <p:spPr bwMode="auto">
          <a:xfrm>
            <a:off x="7583424" y="3986784"/>
            <a:ext cx="853440" cy="369332"/>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2000" dirty="0" smtClean="0">
                <a:solidFill>
                  <a:schemeClr val="bg1"/>
                </a:solidFill>
                <a:effectLst>
                  <a:outerShdw blurRad="38100" dist="38100" dir="2700000" algn="tl">
                    <a:srgbClr val="000000">
                      <a:alpha val="43137"/>
                    </a:srgbClr>
                  </a:outerShdw>
                </a:effectLst>
                <a:latin typeface="Segoe Semibold" pitchFamily="34" charset="0"/>
              </a:rPr>
              <a:t>CDS</a:t>
            </a:r>
            <a:endParaRPr kumimoji="0" lang="en-US" sz="2000" b="0" i="0" u="none" strike="noStrike" cap="none" normalizeH="0" baseline="0" dirty="0" smtClean="0">
              <a:solidFill>
                <a:schemeClr val="bg1"/>
              </a:solidFill>
              <a:effectLst>
                <a:outerShdw blurRad="38100" dist="38100" dir="2700000" algn="tl">
                  <a:srgbClr val="000000">
                    <a:alpha val="43137"/>
                  </a:srgbClr>
                </a:outerShdw>
              </a:effectLst>
              <a:latin typeface="Segoe Semibold" pitchFamily="34" charset="0"/>
            </a:endParaRPr>
          </a:p>
        </p:txBody>
      </p:sp>
      <p:sp>
        <p:nvSpPr>
          <p:cNvPr id="29" name="TextBox 28"/>
          <p:cNvSpPr txBox="1"/>
          <p:nvPr/>
        </p:nvSpPr>
        <p:spPr>
          <a:xfrm>
            <a:off x="5407152" y="3468624"/>
            <a:ext cx="1855636" cy="646331"/>
          </a:xfrm>
          <a:prstGeom prst="rect">
            <a:avLst/>
          </a:prstGeom>
          <a:noFill/>
        </p:spPr>
        <p:txBody>
          <a:bodyPr wrap="none" rtlCol="0">
            <a:spAutoFit/>
          </a:bodyPr>
          <a:lstStyle/>
          <a:p>
            <a:r>
              <a:rPr lang="en-US" dirty="0" smtClean="0"/>
              <a:t>Search</a:t>
            </a:r>
          </a:p>
          <a:p>
            <a:r>
              <a:rPr lang="en-US" dirty="0" smtClean="0"/>
              <a:t>     SearchCriteria</a:t>
            </a:r>
            <a:endParaRPr lang="en-US" dirty="0"/>
          </a:p>
        </p:txBody>
      </p:sp>
      <p:sp>
        <p:nvSpPr>
          <p:cNvPr id="30" name="Arc 29"/>
          <p:cNvSpPr/>
          <p:nvPr/>
        </p:nvSpPr>
        <p:spPr bwMode="auto">
          <a:xfrm rot="5400000">
            <a:off x="6428232" y="3727704"/>
            <a:ext cx="1322832" cy="1133856"/>
          </a:xfrm>
          <a:prstGeom prst="arc">
            <a:avLst>
              <a:gd name="adj1" fmla="val 16200000"/>
              <a:gd name="adj2" fmla="val 1839049"/>
            </a:avLst>
          </a:prstGeom>
          <a:noFill/>
          <a:ln w="9525" cap="flat" cmpd="sng" algn="ctr">
            <a:solidFill>
              <a:schemeClr val="tx2">
                <a:lumMod val="7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31" name="TextBox 30"/>
          <p:cNvSpPr txBox="1"/>
          <p:nvPr/>
        </p:nvSpPr>
        <p:spPr>
          <a:xfrm>
            <a:off x="5504688" y="4517136"/>
            <a:ext cx="1221809" cy="646331"/>
          </a:xfrm>
          <a:prstGeom prst="rect">
            <a:avLst/>
          </a:prstGeom>
          <a:noFill/>
        </p:spPr>
        <p:txBody>
          <a:bodyPr wrap="none" rtlCol="0">
            <a:spAutoFit/>
          </a:bodyPr>
          <a:lstStyle/>
          <a:p>
            <a:r>
              <a:rPr lang="en-US" dirty="0" smtClean="0"/>
              <a:t>Containers</a:t>
            </a:r>
          </a:p>
          <a:p>
            <a:r>
              <a:rPr lang="en-US" dirty="0" smtClean="0"/>
              <a:t>Items</a:t>
            </a:r>
            <a:endParaRPr lang="en-US" dirty="0"/>
          </a:p>
        </p:txBody>
      </p:sp>
      <p:sp>
        <p:nvSpPr>
          <p:cNvPr id="32" name="TextBox 31"/>
          <p:cNvSpPr txBox="1"/>
          <p:nvPr/>
        </p:nvSpPr>
        <p:spPr>
          <a:xfrm>
            <a:off x="7301016" y="3505496"/>
            <a:ext cx="827471" cy="30777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1400" dirty="0" smtClean="0"/>
              <a:t>Optional</a:t>
            </a:r>
            <a:endParaRPr lang="en-US" sz="1400"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DMS</a:t>
            </a:r>
            <a:endParaRPr lang="en-US" dirty="0"/>
          </a:p>
        </p:txBody>
      </p:sp>
      <p:sp>
        <p:nvSpPr>
          <p:cNvPr id="3" name="Content Placeholder 2"/>
          <p:cNvSpPr>
            <a:spLocks noGrp="1"/>
          </p:cNvSpPr>
          <p:nvPr>
            <p:ph idx="1"/>
          </p:nvPr>
        </p:nvSpPr>
        <p:spPr>
          <a:xfrm>
            <a:off x="381000" y="1417638"/>
            <a:ext cx="8443913" cy="4081117"/>
          </a:xfrm>
        </p:spPr>
        <p:txBody>
          <a:bodyPr/>
          <a:lstStyle/>
          <a:p>
            <a:r>
              <a:rPr lang="en-US" dirty="0" smtClean="0"/>
              <a:t>For more information about the parameters and the implementation features of the Windows DMS, please use the following document:</a:t>
            </a:r>
          </a:p>
          <a:p>
            <a:pPr>
              <a:buNone/>
            </a:pPr>
            <a:endParaRPr lang="en-US" dirty="0" smtClean="0"/>
          </a:p>
          <a:p>
            <a:r>
              <a:rPr lang="en-US" u="sng" dirty="0" smtClean="0">
                <a:hlinkClick r:id="rId3"/>
              </a:rPr>
              <a:t>http://www.microsoft.com/whdc/device/media/NetCompat_WMP11.mspx</a:t>
            </a:r>
            <a:endParaRPr lang="en-US" dirty="0" smtClean="0"/>
          </a:p>
          <a:p>
            <a:endParaRPr lang="en-US" dirty="0"/>
          </a:p>
        </p:txBody>
      </p:sp>
    </p:spTree>
  </p:cSld>
  <p:clrMapOvr>
    <a:masterClrMapping/>
  </p:clrMapOvr>
  <p:transition>
    <p:fade/>
  </p:transition>
</p:sld>
</file>

<file path=ppt/theme/theme1.xml><?xml version="1.0" encoding="utf-8"?>
<a:theme xmlns:a="http://schemas.openxmlformats.org/drawingml/2006/main" name="HomePlug">
  <a:themeElements>
    <a:clrScheme name="3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3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3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Windows Vista template_1_Segoe">
  <a:themeElements>
    <a:clrScheme name="2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2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2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Windows Vista template_1_Segoe">
  <a:themeElements>
    <a:clrScheme name="4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4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4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rallysummit">
  <a:themeElements>
    <a:clrScheme name="3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3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Windows Vista template_1_Segoe">
  <a:themeElements>
    <a:clrScheme name="2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2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2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Windows Vista template_1_Segoe">
  <a:themeElements>
    <a:clrScheme name="4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4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4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HomePlug</Template>
  <TotalTime>2390</TotalTime>
  <Words>1314</Words>
  <Application>Microsoft Office PowerPoint</Application>
  <PresentationFormat>On-screen Show (4:3)</PresentationFormat>
  <Paragraphs>273</Paragraphs>
  <Slides>21</Slides>
  <Notes>21</Notes>
  <HiddenSlides>0</HiddenSlides>
  <MMClips>0</MMClips>
  <ScaleCrop>false</ScaleCrop>
  <HeadingPairs>
    <vt:vector size="4" baseType="variant">
      <vt:variant>
        <vt:lpstr>Theme</vt:lpstr>
      </vt:variant>
      <vt:variant>
        <vt:i4>6</vt:i4>
      </vt:variant>
      <vt:variant>
        <vt:lpstr>Slide Titles</vt:lpstr>
      </vt:variant>
      <vt:variant>
        <vt:i4>21</vt:i4>
      </vt:variant>
    </vt:vector>
  </HeadingPairs>
  <TitlesOfParts>
    <vt:vector size="27" baseType="lpstr">
      <vt:lpstr>HomePlug</vt:lpstr>
      <vt:lpstr>2_Windows Vista template_1_Segoe</vt:lpstr>
      <vt:lpstr>4_Windows Vista template_1_Segoe</vt:lpstr>
      <vt:lpstr>rallysummit</vt:lpstr>
      <vt:lpstr>3_Windows Vista template_1_Segoe</vt:lpstr>
      <vt:lpstr>5_Windows Vista template_1_Segoe</vt:lpstr>
      <vt:lpstr>DLNA Device Implementation</vt:lpstr>
      <vt:lpstr>Digital Media Server (DMS)</vt:lpstr>
      <vt:lpstr>DMS Protocols and Services</vt:lpstr>
      <vt:lpstr>CDS</vt:lpstr>
      <vt:lpstr>Windows CDS (partial view) </vt:lpstr>
      <vt:lpstr>Item and Resources</vt:lpstr>
      <vt:lpstr>protocolInfo </vt:lpstr>
      <vt:lpstr>CDS Actions (partial)</vt:lpstr>
      <vt:lpstr>Windows DMS</vt:lpstr>
      <vt:lpstr>Digital Media Renderer (DMR)</vt:lpstr>
      <vt:lpstr>DMR Protocols and Services</vt:lpstr>
      <vt:lpstr>Typical sequence of operations</vt:lpstr>
      <vt:lpstr>Typical sequence of operations</vt:lpstr>
      <vt:lpstr>DLNA upgrades for DMR/DMC</vt:lpstr>
      <vt:lpstr>List of relevant actions</vt:lpstr>
      <vt:lpstr>Certification of DLNA devices</vt:lpstr>
      <vt:lpstr>A sketch of the process</vt:lpstr>
      <vt:lpstr>DLNA Certification</vt:lpstr>
      <vt:lpstr>DLNA Certification Labs</vt:lpstr>
      <vt:lpstr>Additional Resources</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DLNA Device Implementation</dc:title>
  <dc:creator/>
  <cp:lastModifiedBy>annikade</cp:lastModifiedBy>
  <cp:revision>236</cp:revision>
  <dcterms:created xsi:type="dcterms:W3CDTF">2006-10-19T19:41:06Z</dcterms:created>
  <dcterms:modified xsi:type="dcterms:W3CDTF">2008-06-11T17:51:08Z</dcterms:modified>
</cp:coreProperties>
</file>