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Default Extension="gif" ContentType="image/gif"/>
  <Default Extension="tiff" ContentType="image/tiff"/>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7" r:id="rId6"/>
    <p:sldMasterId id="2147483689" r:id="rId7"/>
  </p:sldMasterIdLst>
  <p:notesMasterIdLst>
    <p:notesMasterId r:id="rId20"/>
  </p:notesMasterIdLst>
  <p:sldIdLst>
    <p:sldId id="257" r:id="rId8"/>
    <p:sldId id="258" r:id="rId9"/>
    <p:sldId id="283" r:id="rId10"/>
    <p:sldId id="276" r:id="rId11"/>
    <p:sldId id="278" r:id="rId12"/>
    <p:sldId id="279" r:id="rId13"/>
    <p:sldId id="280" r:id="rId14"/>
    <p:sldId id="281" r:id="rId15"/>
    <p:sldId id="282" r:id="rId16"/>
    <p:sldId id="284" r:id="rId17"/>
    <p:sldId id="285"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egert"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8-07-10T11:02:08.191" idx="2">
    <p:pos x="4311" y="3084"/>
    <p:text>Changed integrate to interoperability.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D14CA-EA4F-417A-85F7-8CB1AA2DDE36}" type="datetimeFigureOut">
              <a:rPr lang="en-US" smtClean="0"/>
              <a:pPr/>
              <a:t>11/20/2008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CEE31-43C5-4C8F-9D2A-BDEF5A585157}"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1</a:t>
            </a:fld>
            <a:endParaRPr lang="en-I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11</a:t>
            </a:fld>
            <a:endParaRPr lang="en-I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12</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2</a:t>
            </a:fld>
            <a:endParaRPr lang="en-I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3</a:t>
            </a:fld>
            <a:endParaRPr lang="en-I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8DACEE31-43C5-4C8F-9D2A-BDEF5A585157}" type="slidenum">
              <a:rPr lang="en-IE" smtClean="0"/>
              <a:pPr/>
              <a:t>4</a:t>
            </a:fld>
            <a:endParaRPr lang="en-I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normAutofit lnSpcReduction="10000"/>
          </a:bodyPr>
          <a:lstStyle/>
          <a:p>
            <a:r>
              <a:rPr lang="en-US" b="1" i="1" u="sng" dirty="0"/>
              <a:t> </a:t>
            </a:r>
            <a:r>
              <a:rPr lang="en-US" dirty="0"/>
              <a:t>Changing needs </a:t>
            </a:r>
          </a:p>
          <a:p>
            <a:endParaRPr lang="en-US" dirty="0"/>
          </a:p>
          <a:p>
            <a:pPr marL="224325" indent="-224325">
              <a:buAutoNum type="arabicPeriod"/>
            </a:pPr>
            <a:r>
              <a:rPr lang="en-US" dirty="0"/>
              <a:t>Drive insight from complexity – we are creating an astonishing amount of information. Post 2000, we have created as much information as existed before 2000. Or mention the Trinity Example. People are drowning in information and the challenge is to get right (not </a:t>
            </a:r>
            <a:r>
              <a:rPr lang="en-US" dirty="0" err="1"/>
              <a:t>inconsitent</a:t>
            </a:r>
            <a:r>
              <a:rPr lang="en-US" dirty="0"/>
              <a:t>) information in the hands of the right people at the right time.</a:t>
            </a:r>
            <a:endParaRPr lang="en-US" sz="900" dirty="0"/>
          </a:p>
          <a:p>
            <a:pPr marL="224325" indent="-224325">
              <a:buAutoNum type="arabicPeriod"/>
            </a:pPr>
            <a:r>
              <a:rPr lang="en-US" sz="900" dirty="0"/>
              <a:t>Work with customers and partners – for many </a:t>
            </a:r>
            <a:r>
              <a:rPr lang="en-US" sz="900" dirty="0" err="1"/>
              <a:t>organisations</a:t>
            </a:r>
            <a:r>
              <a:rPr lang="en-US" sz="900" dirty="0"/>
              <a:t>, information is now shared extensively through the supply chain – look at retailers like Tesco or </a:t>
            </a:r>
            <a:r>
              <a:rPr lang="en-US" sz="900" dirty="0" err="1"/>
              <a:t>Walmart</a:t>
            </a:r>
            <a:r>
              <a:rPr lang="en-US" sz="900" dirty="0"/>
              <a:t> or car manufacturers like Toyota or Dell and how they share information – stock levels, throughput etc. </a:t>
            </a:r>
          </a:p>
          <a:p>
            <a:pPr marL="224325" indent="-224325">
              <a:buAutoNum type="arabicPeriod"/>
            </a:pPr>
            <a:r>
              <a:rPr lang="en-US" sz="900" dirty="0"/>
              <a:t>Regulations are critical in many industries – e.g. Basel II, Sox, FOI  - often seen as overhead but can also be a good thing to drive transparency and clarity so it is easy to see key processes are performing well</a:t>
            </a:r>
          </a:p>
          <a:p>
            <a:pPr marL="224325" indent="-224325">
              <a:buAutoNum type="arabicPeriod"/>
            </a:pPr>
            <a:r>
              <a:rPr lang="en-US" dirty="0"/>
              <a:t>The first generation brought up on the internet is now entering the workplace and their expectations around tools and their working styles are very different  - more team oriented, high use of IT and internet savvy. </a:t>
            </a:r>
          </a:p>
          <a:p>
            <a:pPr marL="224325" indent="-224325">
              <a:buAutoNum type="arabicPeriod"/>
            </a:pPr>
            <a:endParaRPr lang="en-US" dirty="0"/>
          </a:p>
          <a:p>
            <a:pPr marL="224325" indent="-224325">
              <a:buAutoNum type="arabicPeriod"/>
            </a:pPr>
            <a:r>
              <a:rPr lang="en-US" dirty="0"/>
              <a:t>Make sure that you have a system which leverages the wealth of data in your systems can be leveraged and used</a:t>
            </a:r>
          </a:p>
          <a:p>
            <a:pPr marL="224325" indent="-224325">
              <a:buAutoNum type="arabicPeriod"/>
            </a:pPr>
            <a:r>
              <a:rPr lang="en-US" dirty="0"/>
              <a:t>Make </a:t>
            </a:r>
            <a:r>
              <a:rPr lang="en-US" dirty="0" err="1"/>
              <a:t>suare</a:t>
            </a:r>
            <a:r>
              <a:rPr lang="en-US" dirty="0"/>
              <a:t> that you </a:t>
            </a:r>
            <a:r>
              <a:rPr lang="en-US" dirty="0" err="1"/>
              <a:t>minimise</a:t>
            </a:r>
            <a:r>
              <a:rPr lang="en-US" dirty="0"/>
              <a:t> duplication across multiple data stores, </a:t>
            </a:r>
            <a:r>
              <a:rPr lang="en-US" dirty="0" err="1"/>
              <a:t>minimise</a:t>
            </a:r>
            <a:r>
              <a:rPr lang="en-US" dirty="0"/>
              <a:t> multiple password entry etc. </a:t>
            </a:r>
          </a:p>
          <a:p>
            <a:pPr marL="224325" indent="-224325">
              <a:buAutoNum type="arabicPeriod"/>
            </a:pPr>
            <a:r>
              <a:rPr lang="en-US" dirty="0"/>
              <a:t>Ensure that the right policies can be implemented across the organisation to ensure security is </a:t>
            </a:r>
            <a:r>
              <a:rPr lang="en-US" dirty="0" err="1"/>
              <a:t>implemtented</a:t>
            </a:r>
            <a:r>
              <a:rPr lang="en-US" dirty="0"/>
              <a:t>, it is practical and usable</a:t>
            </a:r>
          </a:p>
          <a:p>
            <a:pPr marL="224325" indent="-224325">
              <a:buAutoNum type="arabicPeriod"/>
            </a:pPr>
            <a:r>
              <a:rPr lang="en-US" dirty="0"/>
              <a:t>Make sure you plan and</a:t>
            </a:r>
          </a:p>
          <a:p>
            <a:pPr marL="224325" indent="-224325">
              <a:buAutoNum type="arabicPeriod"/>
            </a:pPr>
            <a:r>
              <a:rPr lang="en-US" dirty="0"/>
              <a:t>Make sure you save money!!</a:t>
            </a:r>
          </a:p>
          <a:p>
            <a:pPr marL="224325" indent="-224325">
              <a:buAutoNum type="arabicPeriod"/>
            </a:pPr>
            <a:endParaRPr lang="en-US" dirty="0"/>
          </a:p>
        </p:txBody>
      </p:sp>
      <p:sp>
        <p:nvSpPr>
          <p:cNvPr id="50179" name="Slide Number Placeholder 3"/>
          <p:cNvSpPr>
            <a:spLocks noGrp="1"/>
          </p:cNvSpPr>
          <p:nvPr>
            <p:ph type="sldNum" sz="quarter" idx="5"/>
          </p:nvPr>
        </p:nvSpPr>
        <p:spPr>
          <a:noFill/>
          <a:ln>
            <a:headEnd/>
            <a:tailEnd/>
          </a:ln>
        </p:spPr>
        <p:txBody>
          <a:bodyPr/>
          <a:lstStyle/>
          <a:p>
            <a:pPr algn="r" rtl="0"/>
            <a:fld id="{1A7C39AE-82DE-4696-8190-1E70F05AF225}" type="slidenum">
              <a:rPr lang="en-US">
                <a:solidFill>
                  <a:prstClr val="black"/>
                </a:solidFill>
                <a:latin typeface="Calibri"/>
              </a:rPr>
              <a:pPr algn="r" rtl="0"/>
              <a:t>5</a:t>
            </a:fld>
            <a:endParaRPr lang="en-US" dirty="0">
              <a:solidFill>
                <a:prstClr val="black"/>
              </a:solidFill>
              <a:latin typeface="Calibri"/>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11/20/2008</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2769"/>
          <p:cNvSpPr>
            <a:spLocks noGrp="1" noRot="1" noChangeAspect="1" noTextEdit="1"/>
          </p:cNvSpPr>
          <p:nvPr>
            <p:ph type="sldImg"/>
          </p:nvPr>
        </p:nvSpPr>
        <p:spPr>
          <a:noFill/>
          <a:ln cap="flat">
            <a:headEnd type="none" w="med" len="med"/>
            <a:tailEnd type="none" w="med" len="med"/>
          </a:ln>
        </p:spPr>
      </p:sp>
      <p:sp>
        <p:nvSpPr>
          <p:cNvPr id="39939" name="Rectangle 32770"/>
          <p:cNvSpPr>
            <a:spLocks noGrp="1"/>
          </p:cNvSpPr>
          <p:nvPr>
            <p:ph type="body" idx="1"/>
          </p:nvPr>
        </p:nvSpPr>
        <p:spPr>
          <a:xfrm>
            <a:off x="685801" y="4343402"/>
            <a:ext cx="5486400" cy="4500797"/>
          </a:xfrm>
          <a:noFill/>
          <a:ln/>
        </p:spPr>
        <p:txBody>
          <a:bodyPr>
            <a:normAutofit/>
          </a:bodyPr>
          <a:lstStyle/>
          <a:p>
            <a:r>
              <a:rPr lang="en-US" b="1" i="1" u="sng" dirty="0"/>
              <a:t> </a:t>
            </a:r>
            <a:endParaRPr lang="en-US" dirty="0" smtClean="0">
              <a:ea typeface="Times New Roman" pitchFamily="18" charset="0"/>
              <a:cs typeface="Arial" charset="0"/>
            </a:endParaRPr>
          </a:p>
        </p:txBody>
      </p:sp>
      <p:sp>
        <p:nvSpPr>
          <p:cNvPr id="39940" name="TextBox 32771"/>
          <p:cNvSpPr txBox="1">
            <a:spLocks noGrp="1"/>
          </p:cNvSpPr>
          <p:nvPr/>
        </p:nvSpPr>
        <p:spPr bwMode="auto">
          <a:xfrm>
            <a:off x="5582997" y="8684926"/>
            <a:ext cx="1273451" cy="457513"/>
          </a:xfrm>
          <a:prstGeom prst="rect">
            <a:avLst/>
          </a:prstGeom>
          <a:noFill/>
          <a:ln w="9525" algn="ctr">
            <a:noFill/>
            <a:miter lim="800000"/>
            <a:headEnd/>
            <a:tailEnd/>
          </a:ln>
        </p:spPr>
        <p:txBody>
          <a:bodyPr lIns="93143" tIns="46571" rIns="93143" bIns="46571" anchor="b"/>
          <a:lstStyle/>
          <a:p>
            <a:pPr algn="r" defTabSz="931279"/>
            <a:fld id="{B65330FF-91FE-4098-B40D-4673D5441261}" type="slidenum">
              <a:rPr lang="en-US" kern="1200">
                <a:solidFill>
                  <a:prstClr val="black"/>
                </a:solidFill>
                <a:latin typeface="Trebuchet MS" pitchFamily="34" charset="0"/>
                <a:ea typeface="+mn-ea"/>
                <a:cs typeface="+mn-cs"/>
              </a:rPr>
              <a:pPr algn="r" defTabSz="931279"/>
              <a:t>6</a:t>
            </a:fld>
            <a:endParaRPr lang="en-US" kern="1200" dirty="0">
              <a:solidFill>
                <a:prstClr val="black"/>
              </a:solidFill>
              <a:latin typeface="Trebuchet MS" pitchFamily="34" charset="0"/>
              <a:ea typeface="+mn-ea"/>
              <a:cs typeface="+mn-cs"/>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11/20/2008</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a:t> </a:t>
            </a:r>
            <a:endParaRPr lang="en-US" dirty="0" smtClean="0"/>
          </a:p>
        </p:txBody>
      </p:sp>
      <p:sp>
        <p:nvSpPr>
          <p:cNvPr id="4" name="Slide Number Placeholder 3"/>
          <p:cNvSpPr>
            <a:spLocks noGrp="1"/>
          </p:cNvSpPr>
          <p:nvPr>
            <p:ph type="sldNum" sz="quarter" idx="10"/>
          </p:nvPr>
        </p:nvSpPr>
        <p:spPr/>
        <p:txBody>
          <a:bodyPr/>
          <a:lstStyle/>
          <a:p>
            <a:pPr algn="r" rtl="0"/>
            <a:fld id="{61DDEB3B-1450-4E6E-86C2-83D7C6A56714}" type="slidenum">
              <a:rPr lang="en-US">
                <a:solidFill>
                  <a:prstClr val="black"/>
                </a:solidFill>
                <a:latin typeface="Calibri"/>
              </a:rPr>
              <a:pPr algn="r" rtl="0"/>
              <a:t>7</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a:defRPr/>
            </a:pPr>
            <a:r>
              <a:rPr lang="en-US" b="1" i="1" u="sng" dirty="0"/>
              <a:t> </a:t>
            </a:r>
            <a:endParaRPr lang="en-US" b="1" dirty="0" smtClean="0"/>
          </a:p>
        </p:txBody>
      </p:sp>
      <p:sp>
        <p:nvSpPr>
          <p:cNvPr id="4" name="Slide Number Placeholder 3"/>
          <p:cNvSpPr>
            <a:spLocks noGrp="1"/>
          </p:cNvSpPr>
          <p:nvPr>
            <p:ph type="sldNum" sz="quarter" idx="10"/>
          </p:nvPr>
        </p:nvSpPr>
        <p:spPr/>
        <p:txBody>
          <a:bodyPr/>
          <a:lstStyle/>
          <a:p>
            <a:pPr algn="r" rtl="0"/>
            <a:fld id="{61DDEB3B-1450-4E6E-86C2-83D7C6A56714}" type="slidenum">
              <a:rPr lang="en-US">
                <a:solidFill>
                  <a:prstClr val="black"/>
                </a:solidFill>
                <a:latin typeface="Calibri"/>
              </a:rPr>
              <a:pPr algn="r" rtl="0"/>
              <a:t>8</a:t>
            </a:fld>
            <a:endParaRPr lang="en-US" dirty="0">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1744"/>
          <p:cNvSpPr>
            <a:spLocks noGrp="1" noRot="1" noChangeAspect="1" noTextEdit="1"/>
          </p:cNvSpPr>
          <p:nvPr>
            <p:ph type="sldImg"/>
          </p:nvPr>
        </p:nvSpPr>
        <p:spPr>
          <a:ln w="9525" cap="flat" algn="ctr">
            <a:headEnd type="none" w="med" len="med"/>
            <a:tailEnd type="none" w="med" len="med"/>
          </a:ln>
        </p:spPr>
      </p:sp>
      <p:sp>
        <p:nvSpPr>
          <p:cNvPr id="32771" name="Rectangle 31745"/>
          <p:cNvSpPr>
            <a:spLocks noGrp="1"/>
          </p:cNvSpPr>
          <p:nvPr>
            <p:ph type="body" idx="1"/>
          </p:nvPr>
        </p:nvSpPr>
        <p:spPr>
          <a:noFill/>
          <a:ln/>
        </p:spPr>
        <p:txBody>
          <a:bodyPr>
            <a:normAutofit/>
          </a:bodyPr>
          <a:lstStyle/>
          <a:p>
            <a:pPr defTabSz="897301">
              <a:defRPr/>
            </a:pPr>
            <a:r>
              <a:rPr lang="en-US" sz="1000" b="1" i="1" u="sng" dirty="0"/>
              <a:t> </a:t>
            </a:r>
            <a:endParaRPr lang="en-US" sz="1000" dirty="0"/>
          </a:p>
        </p:txBody>
      </p:sp>
      <p:sp>
        <p:nvSpPr>
          <p:cNvPr id="32772" name="TextBox 3"/>
          <p:cNvSpPr txBox="1">
            <a:spLocks noGrp="1"/>
          </p:cNvSpPr>
          <p:nvPr/>
        </p:nvSpPr>
        <p:spPr bwMode="auto">
          <a:xfrm>
            <a:off x="5583238" y="8684926"/>
            <a:ext cx="1273175" cy="457513"/>
          </a:xfrm>
          <a:prstGeom prst="rect">
            <a:avLst/>
          </a:prstGeom>
          <a:noFill/>
          <a:ln w="9525" algn="ctr">
            <a:noFill/>
            <a:miter lim="800000"/>
            <a:headEnd/>
            <a:tailEnd/>
          </a:ln>
        </p:spPr>
        <p:txBody>
          <a:bodyPr lIns="90707" tIns="45355" rIns="90707" bIns="45355" anchor="b"/>
          <a:lstStyle/>
          <a:p>
            <a:pPr algn="r" defTabSz="907158"/>
            <a:fld id="{AB658102-7E7C-4868-9E7F-4D7399DB029B}" type="slidenum">
              <a:rPr lang="en-US" sz="1200">
                <a:solidFill>
                  <a:prstClr val="black"/>
                </a:solidFill>
                <a:latin typeface="Segoe" pitchFamily="34" charset="0"/>
              </a:rPr>
              <a:pPr algn="r" defTabSz="907158"/>
              <a:t>9</a:t>
            </a:fld>
            <a:endParaRPr lang="en-US" sz="1200" dirty="0">
              <a:solidFill>
                <a:prstClr val="black"/>
              </a:solidFill>
              <a:latin typeface="Segoe" pitchFamily="34" charset="0"/>
            </a:endParaRPr>
          </a:p>
        </p:txBody>
      </p:sp>
      <p:sp>
        <p:nvSpPr>
          <p:cNvPr id="5" name="Date Placeholder 4"/>
          <p:cNvSpPr>
            <a:spLocks noGrp="1"/>
          </p:cNvSpPr>
          <p:nvPr>
            <p:ph type="dt" idx="10"/>
          </p:nvPr>
        </p:nvSpPr>
        <p:spPr/>
        <p:txBody>
          <a:bodyPr/>
          <a:lstStyle/>
          <a:p>
            <a:pPr algn="r" rtl="0"/>
            <a:fld id="{21AAE39F-8B53-4E83-A11B-FBBB07D54EFC}" type="datetimeFigureOut">
              <a:rPr lang="en-US">
                <a:solidFill>
                  <a:prstClr val="black"/>
                </a:solidFill>
                <a:latin typeface="Calibri"/>
              </a:rPr>
              <a:pPr algn="r" rtl="0"/>
              <a:t>11/20/2008</a:t>
            </a:fld>
            <a:endParaRPr lang="en-US" dirty="0">
              <a:solidFill>
                <a:prstClr val="black"/>
              </a:solidFill>
              <a:latin typeface="Calibri"/>
            </a:endParaRPr>
          </a:p>
        </p:txBody>
      </p:sp>
      <p:sp>
        <p:nvSpPr>
          <p:cNvPr id="6" name="Header Placeholder 5"/>
          <p:cNvSpPr>
            <a:spLocks noGrp="1"/>
          </p:cNvSpPr>
          <p:nvPr>
            <p:ph type="hdr" sz="quarter" idx="11"/>
          </p:nvPr>
        </p:nvSpPr>
        <p:spPr/>
        <p:txBody>
          <a:bodyPr/>
          <a:lstStyle/>
          <a:p>
            <a:pPr algn="l" rtl="0"/>
            <a:r>
              <a:rPr lang="en-US" dirty="0">
                <a:solidFill>
                  <a:prstClr val="black"/>
                </a:solidFill>
                <a:latin typeface="Calibri"/>
              </a:rPr>
              <a:t>BPIO TDM Customer Deck</a:t>
            </a:r>
          </a:p>
        </p:txBody>
      </p:sp>
      <p:sp>
        <p:nvSpPr>
          <p:cNvPr id="8" name="Footer Placeholder 7"/>
          <p:cNvSpPr>
            <a:spLocks noGrp="1"/>
          </p:cNvSpPr>
          <p:nvPr>
            <p:ph type="ftr" sz="quarter" idx="12"/>
          </p:nvPr>
        </p:nvSpPr>
        <p:spPr/>
        <p:txBody>
          <a:bodyPr/>
          <a:lstStyle/>
          <a:p>
            <a:pPr algn="l" rtl="0">
              <a:spcBef>
                <a:spcPct val="0"/>
              </a:spcBef>
            </a:pPr>
            <a:r>
              <a:rPr lang="en-US" sz="800" dirty="0">
                <a:solidFill>
                  <a:prstClr val="black"/>
                </a:solidFill>
                <a:latin typeface="Trebuchet MS" pitchFamily="34" charset="0"/>
                <a:cs typeface="Arial" pitchFamily="34" charset="0"/>
              </a:rPr>
              <a:t>© 2007 Microsoft Corporation. All rights reserved. This presentation is for informational purposes only. Microsoft makes no warranties, express or implied, in this summary.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rtlCol="0" anchor="ctr"/>
          <a:lstStyle/>
          <a:p>
            <a:r>
              <a:rPr lang="en-US"/>
              <a:t>Click to edit Master title style</a:t>
            </a:r>
          </a:p>
        </p:txBody>
      </p:sp>
      <p:sp>
        <p:nvSpPr>
          <p:cNvPr id="3" name="Subtitle 2"/>
          <p:cNvSpPr>
            <a:spLocks noGrp="1"/>
          </p:cNvSpPr>
          <p:nvPr>
            <p:ph type="subTitle" idx="1"/>
          </p:nvPr>
        </p:nvSpPr>
        <p:spPr>
          <a:xfrm>
            <a:off x="685800" y="4038600"/>
            <a:ext cx="6400800" cy="397032"/>
          </a:xfrm>
        </p:spPr>
        <p:txBody>
          <a:bodyPr rtlCol="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9"/>
            <a:ext cx="8410575" cy="50292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ormAutofit/>
          </a:bodyPr>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Righ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4" name="Content Placeholder 3"/>
          <p:cNvSpPr>
            <a:spLocks noGrp="1"/>
          </p:cNvSpPr>
          <p:nvPr>
            <p:ph sz="half" idx="2"/>
          </p:nvPr>
        </p:nvSpPr>
        <p:spPr>
          <a:xfrm>
            <a:off x="4648200" y="1416049"/>
            <a:ext cx="4129088"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lef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_Top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1463038"/>
            <a:ext cx="8410575" cy="1615827"/>
          </a:xfrm>
        </p:spPr>
        <p:txBody>
          <a:bodyPr rtlCol="0"/>
          <a:lstStyle>
            <a:lvl1pPr>
              <a:defRPr sz="22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_BottomHalf">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cke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366713" y="4191000"/>
            <a:ext cx="8410575" cy="2301238"/>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366713" y="1463038"/>
            <a:ext cx="8410575" cy="2286000"/>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_and_two">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3962399"/>
            <a:ext cx="4129087"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3962399"/>
            <a:ext cx="4129088" cy="2482849"/>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p:nvPr>
        </p:nvSpPr>
        <p:spPr>
          <a:xfrm>
            <a:off x="366713" y="1463039"/>
            <a:ext cx="8410575" cy="2346961"/>
          </a:xfrm>
        </p:spPr>
        <p:txBody>
          <a:bodyPr rtlCol="0"/>
          <a:lstStyle>
            <a:lvl1pPr>
              <a:defRPr sz="2000"/>
            </a:lvl1pPr>
            <a:lvl2pPr>
              <a:defRPr sz="1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4323" y="355599"/>
            <a:ext cx="8503920" cy="914400"/>
          </a:xfrm>
        </p:spPr>
        <p:txBody>
          <a:bodyPr rtlCol="0" anchor="ctr"/>
          <a:lstStyle/>
          <a:p>
            <a:r>
              <a:rPr lang="en-US"/>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Slide">
    <p:spTree>
      <p:nvGrpSpPr>
        <p:cNvPr id="1" name=""/>
        <p:cNvGrpSpPr/>
        <p:nvPr/>
      </p:nvGrpSpPr>
      <p:grpSpPr>
        <a:xfrm>
          <a:off x="0" y="0"/>
          <a:ext cx="0" cy="0"/>
          <a:chOff x="0" y="0"/>
          <a:chExt cx="0" cy="0"/>
        </a:xfrm>
      </p:grpSpPr>
      <p:sp>
        <p:nvSpPr>
          <p:cNvPr id="4" name="Rectangle 16386"/>
          <p:cNvSpPr>
            <a:spLocks noChangeArrowheads="1"/>
          </p:cNvSpPr>
          <p:nvPr userDrawn="1"/>
        </p:nvSpPr>
        <p:spPr bwMode="auto">
          <a:xfrm>
            <a:off x="0" y="1676400"/>
            <a:ext cx="9144000" cy="1828800"/>
          </a:xfrm>
          <a:prstGeom prst="rect">
            <a:avLst/>
          </a:prstGeom>
          <a:gradFill rotWithShape="1">
            <a:gsLst>
              <a:gs pos="0">
                <a:schemeClr val="tx1">
                  <a:lumMod val="85000"/>
                </a:schemeClr>
              </a:gs>
              <a:gs pos="100000">
                <a:schemeClr val="bg2">
                  <a:alpha val="25000"/>
                </a:schemeClr>
              </a:gs>
            </a:gsLst>
            <a:lin ang="0" scaled="1"/>
          </a:gradFill>
          <a:ln w="12700" cap="rnd">
            <a:gradFill flip="none" rotWithShape="1">
              <a:gsLst>
                <a:gs pos="0">
                  <a:schemeClr val="tx1"/>
                </a:gs>
                <a:gs pos="100000">
                  <a:schemeClr val="tx1">
                    <a:alpha val="0"/>
                  </a:schemeClr>
                </a:gs>
              </a:gsLst>
              <a:lin ang="0" scaled="1"/>
              <a:tileRect/>
            </a:gradFill>
            <a:round/>
            <a:headEnd/>
            <a:tailEnd/>
          </a:ln>
          <a:effectLst>
            <a:outerShdw blurRad="50800" dist="38100" dir="5400000" algn="t" rotWithShape="0">
              <a:prstClr val="black">
                <a:alpha val="40000"/>
              </a:prstClr>
            </a:outerShdw>
          </a:effectLst>
        </p:spPr>
        <p:txBody>
          <a:bodyPr lIns="0" tIns="0" rIns="0" bIns="0" anchor="ctr">
            <a:spAutoFit/>
          </a:bodyPr>
          <a:lstStyle/>
          <a:p>
            <a:pPr algn="l" rtl="0" eaLnBrk="0" hangingPunct="0"/>
            <a:endParaRPr lang="en-US" kern="1200">
              <a:solidFill>
                <a:prstClr val="white"/>
              </a:solidFill>
              <a:latin typeface="Segoe Semibold"/>
              <a:ea typeface="+mn-ea"/>
              <a:cs typeface="+mn-cs"/>
            </a:endParaRPr>
          </a:p>
        </p:txBody>
      </p:sp>
      <p:pic>
        <p:nvPicPr>
          <p:cNvPr id="5" name="Rectangle 16385"/>
          <p:cNvPicPr>
            <a:picLocks noChangeAspect="1" noChangeArrowheads="1"/>
          </p:cNvPicPr>
          <p:nvPr userDrawn="1"/>
        </p:nvPicPr>
        <p:blipFill>
          <a:blip r:embed="rId2">
            <a:lum bright="-40000"/>
          </a:blip>
          <a:srcRect/>
          <a:stretch>
            <a:fillRect/>
          </a:stretch>
        </p:blipFill>
        <p:spPr bwMode="auto">
          <a:xfrm>
            <a:off x="354013" y="158750"/>
            <a:ext cx="7461250" cy="6122988"/>
          </a:xfrm>
          <a:prstGeom prst="rect">
            <a:avLst/>
          </a:prstGeom>
          <a:noFill/>
          <a:ln w="9525">
            <a:noFill/>
            <a:miter lim="800000"/>
            <a:headEnd/>
            <a:tailEnd/>
          </a:ln>
        </p:spPr>
      </p:pic>
      <p:sp>
        <p:nvSpPr>
          <p:cNvPr id="7" name="Text Placeholder 6"/>
          <p:cNvSpPr>
            <a:spLocks noGrp="1"/>
          </p:cNvSpPr>
          <p:nvPr>
            <p:ph type="body" sz="quarter" idx="11"/>
          </p:nvPr>
        </p:nvSpPr>
        <p:spPr>
          <a:xfrm>
            <a:off x="1981200" y="2228469"/>
            <a:ext cx="6858000" cy="590931"/>
          </a:xfrm>
        </p:spPr>
        <p:txBody>
          <a:bodyPr anchor="ctr"/>
          <a:lstStyle>
            <a:lvl1pPr algn="r">
              <a:buNone/>
              <a:defRPr sz="3600">
                <a:solidFill>
                  <a:srgbClr val="FFCC00"/>
                </a:solidFill>
              </a:defRPr>
            </a:lvl1pPr>
          </a:lstStyle>
          <a:p>
            <a:pPr lvl="0"/>
            <a:r>
              <a:rPr lang="en-US" dirty="0" smtClean="0"/>
              <a:t>Click to edit Master text styles</a:t>
            </a:r>
          </a:p>
        </p:txBody>
      </p:sp>
      <p:sp>
        <p:nvSpPr>
          <p:cNvPr id="9" name="Content Placeholder 8"/>
          <p:cNvSpPr>
            <a:spLocks noGrp="1"/>
          </p:cNvSpPr>
          <p:nvPr>
            <p:ph sz="quarter" idx="12"/>
          </p:nvPr>
        </p:nvSpPr>
        <p:spPr>
          <a:xfrm>
            <a:off x="304800" y="3733800"/>
            <a:ext cx="8534400" cy="1652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34A7462D-3722-4161-A90B-7B2F8012FEAC}"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33F61CE0-9AAA-4D8A-A956-021CF4956199}"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algn="l" rtl="0"/>
            <a:fld id="{B9193FAD-302B-4527-BB73-5C240DA9DF2A}" type="datetimeFigureOut">
              <a:rPr lang="en-US" sz="1200" kern="1200">
                <a:solidFill>
                  <a:prstClr val="black">
                    <a:tint val="75000"/>
                  </a:prstClr>
                </a:solidFill>
                <a:latin typeface="Calibri"/>
                <a:ea typeface="+mn-ea"/>
                <a:cs typeface="+mn-cs"/>
              </a:rPr>
              <a:pPr algn="l" rtl="0"/>
              <a:t>11/20/2008</a:t>
            </a:fld>
            <a:endParaRPr lang="en-IE" sz="1200"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algn="ctr" rtl="0"/>
            <a:endParaRPr lang="en-IE" sz="1200"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algn="r" rtl="0"/>
            <a:fld id="{DA23D9AD-B9D2-4CA7-A993-7172B7C3B2BB}" type="slidenum">
              <a:rPr lang="en-IE" sz="1200" kern="1200">
                <a:solidFill>
                  <a:prstClr val="black">
                    <a:tint val="75000"/>
                  </a:prstClr>
                </a:solidFill>
                <a:latin typeface="Calibri"/>
                <a:ea typeface="+mn-ea"/>
                <a:cs typeface="+mn-cs"/>
              </a:rPr>
              <a:pPr algn="r" rtl="0"/>
              <a:t>‹#›</a:t>
            </a:fld>
            <a:endParaRPr lang="en-IE" sz="1200" kern="1200">
              <a:solidFill>
                <a:prstClr val="black">
                  <a:tint val="75000"/>
                </a:prst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193FAD-302B-4527-BB73-5C240DA9DF2A}" type="datetimeFigureOut">
              <a:rPr lang="en-US" smtClean="0"/>
              <a:pPr/>
              <a:t>11/20/2008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A23D9AD-B9D2-4CA7-A993-7172B7C3B2BB}"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93FAD-302B-4527-BB73-5C240DA9DF2A}" type="datetimeFigureOut">
              <a:rPr lang="en-US" smtClean="0"/>
              <a:pPr/>
              <a:t>11/20/2008</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3D9AD-B9D2-4CA7-A993-7172B7C3B2BB}"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srcRect/>
          <a:stretch>
            <a:fillRect/>
          </a:stretch>
        </a:blipFill>
        <a:effectLst/>
      </p:bgPr>
    </p:bg>
    <p:spTree>
      <p:nvGrpSpPr>
        <p:cNvPr id="1" name=""/>
        <p:cNvGrpSpPr/>
        <p:nvPr/>
      </p:nvGrpSpPr>
      <p:grpSpPr>
        <a:xfrm>
          <a:off x="0" y="0"/>
          <a:ext cx="0" cy="0"/>
          <a:chOff x="0" y="0"/>
          <a:chExt cx="0" cy="0"/>
        </a:xfrm>
      </p:grpSpPr>
      <p:sp>
        <p:nvSpPr>
          <p:cNvPr id="92162" name="Title Placeholder 92161"/>
          <p:cNvSpPr>
            <a:spLocks noGrp="1" noChangeArrowheads="1"/>
          </p:cNvSpPr>
          <p:nvPr>
            <p:ph type="title"/>
          </p:nvPr>
        </p:nvSpPr>
        <p:spPr bwMode="auto">
          <a:xfrm>
            <a:off x="294323" y="355599"/>
            <a:ext cx="8503920" cy="914400"/>
          </a:xfrm>
          <a:prstGeom prst="rect">
            <a:avLst/>
          </a:prstGeom>
          <a:noFill/>
          <a:ln w="9525" cap="flat" cmpd="sng" algn="ctr">
            <a:noFill/>
            <a:prstDash val="solid"/>
            <a:miter lim="800000"/>
            <a:headEnd type="none" w="med" len="med"/>
            <a:tailEnd type="none" w="med" len="med"/>
          </a:ln>
          <a:effectLst/>
        </p:spPr>
        <p:txBody>
          <a:bodyPr vert="horz" wrap="none" lIns="91440" tIns="45720" rIns="91440" bIns="45720" anchor="ctr" compatLnSpc="1">
            <a:normAutofit/>
          </a:bodyPr>
          <a:lstStyle/>
          <a:p>
            <a:pPr lvl="0"/>
            <a:r>
              <a:rPr lang="en-US" dirty="0"/>
              <a:t>Click to edit Title Slide</a:t>
            </a:r>
          </a:p>
        </p:txBody>
      </p:sp>
      <p:sp>
        <p:nvSpPr>
          <p:cNvPr id="92163" name="Text Placeholder 92162"/>
          <p:cNvSpPr>
            <a:spLocks noGrp="1" noChangeArrowheads="1"/>
          </p:cNvSpPr>
          <p:nvPr>
            <p:ph type="body" idx="1"/>
          </p:nvPr>
        </p:nvSpPr>
        <p:spPr bwMode="auto">
          <a:xfrm>
            <a:off x="366713" y="1463040"/>
            <a:ext cx="8410575" cy="165276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1027"/>
          <p:cNvSpPr>
            <a:spLocks noChangeArrowheads="1"/>
          </p:cNvSpPr>
          <p:nvPr/>
        </p:nvSpPr>
        <p:spPr bwMode="auto">
          <a:xfrm>
            <a:off x="-1" y="0"/>
            <a:ext cx="9144001" cy="274638"/>
          </a:xfrm>
          <a:prstGeom prst="rect">
            <a:avLst/>
          </a:prstGeom>
          <a:gradFill rotWithShape="1">
            <a:gsLst>
              <a:gs pos="0">
                <a:srgbClr val="F8F8F8">
                  <a:alpha val="10001"/>
                </a:srgbClr>
              </a:gs>
              <a:gs pos="100000">
                <a:srgbClr val="DDDDDD"/>
              </a:gs>
            </a:gsLst>
            <a:lin ang="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solidFill>
                <a:srgbClr val="000000">
                  <a:alpha val="100000"/>
                </a:srgbClr>
              </a:solidFill>
              <a:latin typeface="Segoe Semibold"/>
              <a:ea typeface="+mn-ea"/>
              <a:cs typeface="+mn-cs"/>
            </a:endParaRPr>
          </a:p>
        </p:txBody>
      </p:sp>
      <p:sp>
        <p:nvSpPr>
          <p:cNvPr id="92167" name="Rectangle 92166"/>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vert="horz" wrap="square" lIns="0" tIns="0" rIns="0" bIns="0" anchor="ctr" compatLnSpc="1">
            <a:spAutoFit/>
          </a:bodyPr>
          <a:lstStyle/>
          <a:p>
            <a:pPr algn="l" rtl="0">
              <a:defRPr/>
            </a:pPr>
            <a:endParaRPr lang="en-US" kern="1200">
              <a:latin typeface="Segoe Semibold"/>
              <a:ea typeface="+mn-ea"/>
              <a:cs typeface="+mn-cs"/>
            </a:endParaRPr>
          </a:p>
        </p:txBody>
      </p:sp>
      <p:pic>
        <p:nvPicPr>
          <p:cNvPr id="1030" name="Rectangle 1029"/>
          <p:cNvPicPr>
            <a:picLocks noChangeAspect="1" noChangeArrowheads="1"/>
          </p:cNvPicPr>
          <p:nvPr/>
        </p:nvPicPr>
        <p:blipFill>
          <a:blip r:embed="rId19"/>
          <a:srcRect/>
          <a:stretch>
            <a:fillRect/>
          </a:stretch>
        </p:blipFill>
        <p:spPr bwMode="auto">
          <a:xfrm>
            <a:off x="7005638" y="5567363"/>
            <a:ext cx="1846262" cy="1166812"/>
          </a:xfrm>
          <a:prstGeom prst="rect">
            <a:avLst/>
          </a:prstGeom>
          <a:noFill/>
          <a:ln w="9525" algn="ctr">
            <a:noFill/>
            <a:miter lim="800000"/>
            <a:headEnd/>
            <a:tailEnd/>
          </a:ln>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timing>
    <p:tnLst>
      <p:par>
        <p:cTn id="1" dur="indefinite" restart="never" nodeType="tmRoot"/>
      </p:par>
    </p:tnLst>
  </p:timing>
  <p:hf hdr="0" ftr="0" dt="0"/>
  <p:txStyles>
    <p:titleStyle>
      <a:lvl1pPr marL="0" indent="0" algn="l" defTabSz="-13873163" rtl="0" eaLnBrk="0" fontAlgn="base" hangingPunct="0">
        <a:lnSpc>
          <a:spcPct val="90000"/>
        </a:lnSpc>
        <a:spcBef>
          <a:spcPct val="0"/>
        </a:spcBef>
        <a:spcAft>
          <a:spcPct val="0"/>
        </a:spcAft>
        <a:defRPr sz="3600">
          <a:solidFill>
            <a:srgbClr val="FFC000"/>
          </a:solidFill>
          <a:effectLst>
            <a:outerShdw blurRad="38100" dist="38100" dir="2700000" algn="tl">
              <a:srgbClr val="000000">
                <a:alpha val="43137"/>
              </a:srgbClr>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2pPr>
      <a:lvl3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3pPr>
      <a:lvl4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4pPr>
      <a:lvl5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alpha val="43137"/>
              </a:srgbClr>
            </a:outerShdw>
          </a:effectLst>
          <a:latin typeface="Segoe Semibold"/>
        </a:defRPr>
      </a:lvl5pPr>
      <a:lvl6pPr marL="4572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6pPr>
      <a:lvl7pPr marL="9144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7pPr>
      <a:lvl8pPr marL="13716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8pPr>
      <a:lvl9pPr marL="1828800" algn="l" defTabSz="114300" eaLnBrk="0" fontAlgn="base" hangingPunct="0">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2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2000">
          <a:solidFill>
            <a:schemeClr val="tx1"/>
          </a:solidFill>
          <a:effectLst>
            <a:outerShdw blurRad="38100" dist="38100" dir="2700000" algn="tl">
              <a:srgbClr val="000000">
                <a:alpha val="43137"/>
              </a:srgbClr>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800">
          <a:solidFill>
            <a:schemeClr val="tx1"/>
          </a:solidFill>
          <a:effectLst>
            <a:outerShdw blurRad="38100" dist="38100" dir="2700000" algn="tl">
              <a:srgbClr val="000000">
                <a:alpha val="43137"/>
              </a:srgbClr>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600">
          <a:solidFill>
            <a:schemeClr val="tx1"/>
          </a:solidFill>
          <a:effectLst>
            <a:outerShdw blurRad="38100" dist="38100" dir="2700000" algn="tl">
              <a:srgbClr val="000000">
                <a:alpha val="43137"/>
              </a:srgbClr>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20"/>
        </a:buBlip>
        <a:defRPr sz="1400">
          <a:solidFill>
            <a:schemeClr val="tx1"/>
          </a:solidFill>
          <a:effectLst>
            <a:outerShdw blurRad="38100" dist="38100" dir="2700000" algn="tl">
              <a:srgbClr val="000000">
                <a:alpha val="43137"/>
              </a:srgbClr>
            </a:outerShdw>
          </a:effectLst>
          <a:latin typeface="+mn-lt"/>
        </a:defRPr>
      </a:lvl5pPr>
      <a:lvl6pPr marL="25146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6pPr>
      <a:lvl7pPr marL="29718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7pPr>
      <a:lvl8pPr marL="34290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8pPr>
      <a:lvl9pPr marL="3886200" indent="-228600" algn="l" defTabSz="114300" eaLnBrk="0" fontAlgn="base" hangingPunct="0">
        <a:lnSpc>
          <a:spcPct val="90000"/>
        </a:lnSpc>
        <a:spcBef>
          <a:spcPct val="30000"/>
        </a:spcBef>
        <a:spcAft>
          <a:spcPct val="0"/>
        </a:spcAft>
        <a:buClr>
          <a:schemeClr val="tx2">
            <a:alpha val="100000"/>
          </a:schemeClr>
        </a:buClr>
        <a:buSzPct val="85000"/>
        <a:buFont typeface="Wingdings 2"/>
        <a:buBlip>
          <a:blip r:embed="rId20"/>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4A7462D-3722-4161-A90B-7B2F8012FEAC}" type="datetimeFigureOut">
              <a:rPr lang="en-US" kern="1200" smtClean="0">
                <a:solidFill>
                  <a:prstClr val="black">
                    <a:tint val="75000"/>
                  </a:prstClr>
                </a:solidFill>
                <a:latin typeface="Calibri"/>
                <a:ea typeface="+mn-ea"/>
                <a:cs typeface="+mn-cs"/>
              </a:rPr>
              <a:pPr rtl="0"/>
              <a:t>11/20/2008</a:t>
            </a:fld>
            <a:endParaRPr lang="en-IE"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IE"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3F61CE0-9AAA-4D8A-A956-021CF4956199}" type="slidenum">
              <a:rPr lang="en-IE" kern="1200" smtClean="0">
                <a:solidFill>
                  <a:prstClr val="black">
                    <a:tint val="75000"/>
                  </a:prstClr>
                </a:solidFill>
                <a:latin typeface="Calibri"/>
                <a:ea typeface="+mn-ea"/>
                <a:cs typeface="+mn-cs"/>
              </a:rPr>
              <a:pPr rtl="0"/>
              <a:t>‹#›</a:t>
            </a:fld>
            <a:endParaRPr lang="en-IE"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9193FAD-302B-4527-BB73-5C240DA9DF2A}" type="datetimeFigureOut">
              <a:rPr lang="en-US" kern="1200" smtClean="0">
                <a:solidFill>
                  <a:prstClr val="black">
                    <a:tint val="75000"/>
                  </a:prstClr>
                </a:solidFill>
                <a:latin typeface="Calibri"/>
                <a:ea typeface="+mn-ea"/>
                <a:cs typeface="+mn-cs"/>
              </a:rPr>
              <a:pPr rtl="0"/>
              <a:t>11/20/2008</a:t>
            </a:fld>
            <a:endParaRPr lang="en-IE"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IE"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A23D9AD-B9D2-4CA7-A993-7172B7C3B2BB}" type="slidenum">
              <a:rPr lang="en-IE" kern="1200" smtClean="0">
                <a:solidFill>
                  <a:prstClr val="black">
                    <a:tint val="75000"/>
                  </a:prstClr>
                </a:solidFill>
                <a:latin typeface="Calibri"/>
                <a:ea typeface="+mn-ea"/>
                <a:cs typeface="+mn-cs"/>
              </a:rPr>
              <a:pPr rtl="0"/>
              <a:t>‹#›</a:t>
            </a:fld>
            <a:endParaRPr lang="en-IE" kern="120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hyperlink" Target="http://www.decision.ie/" TargetMode="External"/><Relationship Id="rId13" Type="http://schemas.openxmlformats.org/officeDocument/2006/relationships/hyperlink" Target="http://www.italliancegroup.com/" TargetMode="External"/><Relationship Id="rId18" Type="http://schemas.openxmlformats.org/officeDocument/2006/relationships/image" Target="../media/image28.png"/><Relationship Id="rId26" Type="http://schemas.openxmlformats.org/officeDocument/2006/relationships/image" Target="../media/image32.jpeg"/><Relationship Id="rId39" Type="http://schemas.openxmlformats.org/officeDocument/2006/relationships/image" Target="../media/image43.jpeg"/><Relationship Id="rId3" Type="http://schemas.openxmlformats.org/officeDocument/2006/relationships/image" Target="../media/image5.png"/><Relationship Id="rId21" Type="http://schemas.openxmlformats.org/officeDocument/2006/relationships/hyperlink" Target="http://www.inspiredss.com/" TargetMode="External"/><Relationship Id="rId34" Type="http://schemas.openxmlformats.org/officeDocument/2006/relationships/image" Target="../media/image38.png"/><Relationship Id="rId7" Type="http://schemas.openxmlformats.org/officeDocument/2006/relationships/image" Target="../media/image22.jpeg"/><Relationship Id="rId12" Type="http://schemas.openxmlformats.org/officeDocument/2006/relationships/image" Target="../media/image25.gif"/><Relationship Id="rId17" Type="http://schemas.openxmlformats.org/officeDocument/2006/relationships/hyperlink" Target="http://www.redfusion.ie/" TargetMode="External"/><Relationship Id="rId25" Type="http://schemas.openxmlformats.org/officeDocument/2006/relationships/hyperlink" Target="http://www.itfocus.ie/" TargetMode="External"/><Relationship Id="rId33" Type="http://schemas.openxmlformats.org/officeDocument/2006/relationships/image" Target="../media/image37.gif"/><Relationship Id="rId38" Type="http://schemas.openxmlformats.org/officeDocument/2006/relationships/image" Target="../media/image42.jpeg"/><Relationship Id="rId2" Type="http://schemas.openxmlformats.org/officeDocument/2006/relationships/notesSlide" Target="../notesSlides/notesSlide11.xml"/><Relationship Id="rId16" Type="http://schemas.openxmlformats.org/officeDocument/2006/relationships/image" Target="../media/image27.jpeg"/><Relationship Id="rId20" Type="http://schemas.openxmlformats.org/officeDocument/2006/relationships/image" Target="../media/image29.jpeg"/><Relationship Id="rId29" Type="http://schemas.openxmlformats.org/officeDocument/2006/relationships/hyperlink" Target="http://www.btireland.ie/index.shtml" TargetMode="External"/><Relationship Id="rId1" Type="http://schemas.openxmlformats.org/officeDocument/2006/relationships/slideLayout" Target="../slideLayouts/slideLayout29.xml"/><Relationship Id="rId6" Type="http://schemas.openxmlformats.org/officeDocument/2006/relationships/hyperlink" Target="http://www.cdsoft.ie/" TargetMode="External"/><Relationship Id="rId11" Type="http://schemas.openxmlformats.org/officeDocument/2006/relationships/image" Target="../media/image24.jpeg"/><Relationship Id="rId24" Type="http://schemas.openxmlformats.org/officeDocument/2006/relationships/image" Target="../media/image31.jpeg"/><Relationship Id="rId32" Type="http://schemas.openxmlformats.org/officeDocument/2006/relationships/image" Target="../media/image36.gif"/><Relationship Id="rId37" Type="http://schemas.openxmlformats.org/officeDocument/2006/relationships/image" Target="../media/image41.png"/><Relationship Id="rId40" Type="http://schemas.openxmlformats.org/officeDocument/2006/relationships/image" Target="../media/image44.jpeg"/><Relationship Id="rId5" Type="http://schemas.openxmlformats.org/officeDocument/2006/relationships/image" Target="../media/image21.jpeg"/><Relationship Id="rId15" Type="http://schemas.openxmlformats.org/officeDocument/2006/relationships/hyperlink" Target="http://www.pmcentrix.com/" TargetMode="External"/><Relationship Id="rId23" Type="http://schemas.openxmlformats.org/officeDocument/2006/relationships/hyperlink" Target="http://www.brandon.ie/" TargetMode="External"/><Relationship Id="rId28" Type="http://schemas.openxmlformats.org/officeDocument/2006/relationships/image" Target="../media/image33.jpeg"/><Relationship Id="rId36" Type="http://schemas.openxmlformats.org/officeDocument/2006/relationships/image" Target="../media/image40.tiff"/><Relationship Id="rId10" Type="http://schemas.openxmlformats.org/officeDocument/2006/relationships/hyperlink" Target="http://www.deft.ie/" TargetMode="External"/><Relationship Id="rId19" Type="http://schemas.openxmlformats.org/officeDocument/2006/relationships/hyperlink" Target="http://www.storm.ie/" TargetMode="External"/><Relationship Id="rId31" Type="http://schemas.openxmlformats.org/officeDocument/2006/relationships/image" Target="../media/image35.png"/><Relationship Id="rId4" Type="http://schemas.openxmlformats.org/officeDocument/2006/relationships/hyperlink" Target="http://www.datapac.ie/" TargetMode="External"/><Relationship Id="rId9" Type="http://schemas.openxmlformats.org/officeDocument/2006/relationships/image" Target="../media/image23.jpeg"/><Relationship Id="rId14" Type="http://schemas.openxmlformats.org/officeDocument/2006/relationships/image" Target="../media/image26.jpeg"/><Relationship Id="rId22" Type="http://schemas.openxmlformats.org/officeDocument/2006/relationships/image" Target="../media/image30.jpeg"/><Relationship Id="rId27" Type="http://schemas.openxmlformats.org/officeDocument/2006/relationships/hyperlink" Target="http://www.ward.ie/" TargetMode="External"/><Relationship Id="rId30" Type="http://schemas.openxmlformats.org/officeDocument/2006/relationships/image" Target="../media/image34.gif"/><Relationship Id="rId35"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hyperlink" Target="http://www.microsoftconnect.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tags" Target="../tags/tag2.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6.xml"/><Relationship Id="rId5" Type="http://schemas.openxmlformats.org/officeDocument/2006/relationships/tags" Target="../tags/tag5.xml"/><Relationship Id="rId15" Type="http://schemas.openxmlformats.org/officeDocument/2006/relationships/image" Target="../media/image11.png"/><Relationship Id="rId10" Type="http://schemas.openxmlformats.org/officeDocument/2006/relationships/slideLayout" Target="../slideLayouts/slideLayout23.xml"/><Relationship Id="rId19" Type="http://schemas.openxmlformats.org/officeDocument/2006/relationships/image" Target="../media/image15.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7.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notesSlide" Target="../notesSlides/notesSlide9.xml"/><Relationship Id="rId2" Type="http://schemas.openxmlformats.org/officeDocument/2006/relationships/tags" Target="../tags/tag11.xml"/><Relationship Id="rId16" Type="http://schemas.openxmlformats.org/officeDocument/2006/relationships/image" Target="../media/image20.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23.xml"/><Relationship Id="rId5" Type="http://schemas.openxmlformats.org/officeDocument/2006/relationships/tags" Target="../tags/tag14.xml"/><Relationship Id="rId15" Type="http://schemas.openxmlformats.org/officeDocument/2006/relationships/image" Target="../media/image19.pn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endParaRPr lang="en-IE" b="1" dirty="0"/>
          </a:p>
        </p:txBody>
      </p:sp>
      <p:sp>
        <p:nvSpPr>
          <p:cNvPr id="10" name="TextBox 9"/>
          <p:cNvSpPr txBox="1"/>
          <p:nvPr/>
        </p:nvSpPr>
        <p:spPr>
          <a:xfrm>
            <a:off x="714348" y="2143116"/>
            <a:ext cx="7643866" cy="3693319"/>
          </a:xfrm>
          <a:prstGeom prst="rect">
            <a:avLst/>
          </a:prstGeom>
          <a:noFill/>
        </p:spPr>
        <p:txBody>
          <a:bodyPr wrap="square" rtlCol="0">
            <a:spAutoFit/>
          </a:bodyPr>
          <a:lstStyle/>
          <a:p>
            <a:pPr algn="ctr"/>
            <a:r>
              <a:rPr lang="en-IE" sz="5400" b="1" dirty="0" smtClean="0"/>
              <a:t>The New World of Work</a:t>
            </a:r>
          </a:p>
          <a:p>
            <a:pPr algn="ctr"/>
            <a:endParaRPr lang="en-IE" sz="3600" b="1" dirty="0" smtClean="0"/>
          </a:p>
          <a:p>
            <a:pPr algn="ctr"/>
            <a:r>
              <a:rPr lang="en-IE" sz="3600" b="1" dirty="0" smtClean="0"/>
              <a:t>Unified Communications </a:t>
            </a:r>
          </a:p>
          <a:p>
            <a:pPr algn="ctr"/>
            <a:r>
              <a:rPr lang="en-IE" sz="3600" b="1" dirty="0" smtClean="0"/>
              <a:t>and Collaboration</a:t>
            </a:r>
          </a:p>
          <a:p>
            <a:pPr algn="ctr"/>
            <a:endParaRPr lang="en-IE" sz="3600" b="1" dirty="0" smtClean="0"/>
          </a:p>
          <a:p>
            <a:pPr algn="ctr"/>
            <a:r>
              <a:rPr lang="en-IE" sz="3600" b="1" dirty="0" smtClean="0"/>
              <a:t>13</a:t>
            </a:r>
            <a:r>
              <a:rPr lang="en-IE" sz="3600" b="1" baseline="30000" dirty="0" smtClean="0"/>
              <a:t>th</a:t>
            </a:r>
            <a:r>
              <a:rPr lang="en-IE" sz="3600" b="1" dirty="0" smtClean="0"/>
              <a:t> November 2008</a:t>
            </a:r>
            <a:endParaRPr lang="en-IE" sz="36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0" y="1"/>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pPr algn="l" rtl="0"/>
            <a:endParaRPr lang="en-IE" b="1" kern="1200" dirty="0">
              <a:solidFill>
                <a:prstClr val="black"/>
              </a:solidFill>
              <a:latin typeface="Calibri"/>
              <a:ea typeface="+mn-ea"/>
              <a:cs typeface="+mn-cs"/>
            </a:endParaRPr>
          </a:p>
        </p:txBody>
      </p:sp>
      <p:sp>
        <p:nvSpPr>
          <p:cNvPr id="8" name="TextBox 7"/>
          <p:cNvSpPr txBox="1"/>
          <p:nvPr/>
        </p:nvSpPr>
        <p:spPr>
          <a:xfrm>
            <a:off x="428596" y="1285860"/>
            <a:ext cx="7929618" cy="830997"/>
          </a:xfrm>
          <a:prstGeom prst="rect">
            <a:avLst/>
          </a:prstGeom>
          <a:noFill/>
        </p:spPr>
        <p:txBody>
          <a:bodyPr wrap="square" rtlCol="0">
            <a:spAutoFit/>
          </a:bodyPr>
          <a:lstStyle/>
          <a:p>
            <a:pPr algn="ctr" rtl="0"/>
            <a:endParaRPr lang="en-IE" sz="4800" kern="1200" dirty="0">
              <a:solidFill>
                <a:prstClr val="black"/>
              </a:solidFill>
              <a:latin typeface="Calibri"/>
              <a:ea typeface="+mn-ea"/>
              <a:cs typeface="+mn-cs"/>
            </a:endParaRPr>
          </a:p>
        </p:txBody>
      </p:sp>
      <p:sp>
        <p:nvSpPr>
          <p:cNvPr id="9" name="Content Placeholder 2"/>
          <p:cNvSpPr txBox="1">
            <a:spLocks/>
          </p:cNvSpPr>
          <p:nvPr/>
        </p:nvSpPr>
        <p:spPr>
          <a:xfrm>
            <a:off x="500034" y="2643182"/>
            <a:ext cx="8229600" cy="3849695"/>
          </a:xfrm>
          <a:prstGeom prst="rect">
            <a:avLst/>
          </a:prstGeom>
        </p:spPr>
        <p:txBody>
          <a:bodyPr vert="horz" lIns="91440" tIns="45720" rIns="91440" bIns="45720" rtlCol="0">
            <a:normAutofit/>
          </a:bodyPr>
          <a:lstStyle/>
          <a:p>
            <a:pPr marL="342900" indent="-342900" algn="l" rtl="0">
              <a:spcBef>
                <a:spcPct val="20000"/>
              </a:spcBef>
              <a:buFont typeface="Arial" pitchFamily="34" charset="0"/>
              <a:buChar char="•"/>
              <a:defRPr/>
            </a:pPr>
            <a:endParaRPr lang="en-IE" sz="3200" kern="1200" dirty="0">
              <a:solidFill>
                <a:prstClr val="black"/>
              </a:solidFill>
              <a:latin typeface="Calibri"/>
              <a:ea typeface="+mn-ea"/>
              <a:cs typeface="+mn-cs"/>
            </a:endParaRPr>
          </a:p>
        </p:txBody>
      </p:sp>
      <p:sp>
        <p:nvSpPr>
          <p:cNvPr id="10" name="TextBox 9"/>
          <p:cNvSpPr txBox="1"/>
          <p:nvPr/>
        </p:nvSpPr>
        <p:spPr>
          <a:xfrm>
            <a:off x="1857356" y="2285992"/>
            <a:ext cx="5286412" cy="923330"/>
          </a:xfrm>
          <a:prstGeom prst="rect">
            <a:avLst/>
          </a:prstGeom>
          <a:noFill/>
        </p:spPr>
        <p:txBody>
          <a:bodyPr wrap="square" rtlCol="0">
            <a:spAutoFit/>
          </a:bodyPr>
          <a:lstStyle/>
          <a:p>
            <a:pPr algn="ctr" rtl="0"/>
            <a:r>
              <a:rPr lang="en-IE" sz="5400" kern="1200" dirty="0">
                <a:solidFill>
                  <a:prstClr val="black"/>
                </a:solidFill>
                <a:latin typeface="Calibri"/>
                <a:ea typeface="+mn-ea"/>
                <a:cs typeface="+mn-cs"/>
              </a:rPr>
              <a:t>UC&amp;C Partners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pPr algn="l" rtl="0"/>
            <a:endParaRPr lang="en-IE" b="1" kern="1200" dirty="0">
              <a:solidFill>
                <a:prstClr val="black"/>
              </a:solidFill>
              <a:latin typeface="Calibri"/>
              <a:ea typeface="+mn-ea"/>
              <a:cs typeface="+mn-cs"/>
            </a:endParaRPr>
          </a:p>
        </p:txBody>
      </p:sp>
      <p:pic>
        <p:nvPicPr>
          <p:cNvPr id="1027" name="Picture 3">
            <a:hlinkClick r:id="rId4"/>
          </p:cNvPr>
          <p:cNvPicPr>
            <a:picLocks noChangeAspect="1" noChangeArrowheads="1"/>
          </p:cNvPicPr>
          <p:nvPr/>
        </p:nvPicPr>
        <p:blipFill>
          <a:blip r:embed="rId5" cstate="print"/>
          <a:srcRect/>
          <a:stretch>
            <a:fillRect/>
          </a:stretch>
        </p:blipFill>
        <p:spPr bwMode="auto">
          <a:xfrm>
            <a:off x="5643570" y="3643314"/>
            <a:ext cx="2214546" cy="709347"/>
          </a:xfrm>
          <a:prstGeom prst="rect">
            <a:avLst/>
          </a:prstGeom>
          <a:noFill/>
          <a:ln w="9525">
            <a:noFill/>
            <a:miter lim="800000"/>
            <a:headEnd/>
            <a:tailEnd/>
          </a:ln>
          <a:effectLst/>
        </p:spPr>
      </p:pic>
      <p:pic>
        <p:nvPicPr>
          <p:cNvPr id="1028" name="Picture 4">
            <a:hlinkClick r:id="rId6"/>
          </p:cNvPr>
          <p:cNvPicPr>
            <a:picLocks noChangeAspect="1" noChangeArrowheads="1"/>
          </p:cNvPicPr>
          <p:nvPr/>
        </p:nvPicPr>
        <p:blipFill>
          <a:blip r:embed="rId7"/>
          <a:srcRect/>
          <a:stretch>
            <a:fillRect/>
          </a:stretch>
        </p:blipFill>
        <p:spPr bwMode="auto">
          <a:xfrm>
            <a:off x="0" y="3143248"/>
            <a:ext cx="1905000" cy="647700"/>
          </a:xfrm>
          <a:prstGeom prst="rect">
            <a:avLst/>
          </a:prstGeom>
          <a:noFill/>
          <a:ln w="9525">
            <a:noFill/>
            <a:miter lim="800000"/>
            <a:headEnd/>
            <a:tailEnd/>
          </a:ln>
          <a:effectLst/>
        </p:spPr>
      </p:pic>
      <p:pic>
        <p:nvPicPr>
          <p:cNvPr id="1029" name="Picture 5">
            <a:hlinkClick r:id="rId8"/>
          </p:cNvPr>
          <p:cNvPicPr>
            <a:picLocks noChangeAspect="1" noChangeArrowheads="1"/>
          </p:cNvPicPr>
          <p:nvPr/>
        </p:nvPicPr>
        <p:blipFill>
          <a:blip r:embed="rId9" cstate="print"/>
          <a:srcRect/>
          <a:stretch>
            <a:fillRect/>
          </a:stretch>
        </p:blipFill>
        <p:spPr bwMode="auto">
          <a:xfrm>
            <a:off x="214282" y="1857364"/>
            <a:ext cx="1101708" cy="1170958"/>
          </a:xfrm>
          <a:prstGeom prst="rect">
            <a:avLst/>
          </a:prstGeom>
          <a:noFill/>
          <a:ln w="9525">
            <a:noFill/>
            <a:miter lim="800000"/>
            <a:headEnd/>
            <a:tailEnd/>
          </a:ln>
          <a:effectLst/>
        </p:spPr>
      </p:pic>
      <p:pic>
        <p:nvPicPr>
          <p:cNvPr id="1030" name="Picture 6">
            <a:hlinkClick r:id="rId10"/>
          </p:cNvPr>
          <p:cNvPicPr>
            <a:picLocks noChangeAspect="1" noChangeArrowheads="1"/>
          </p:cNvPicPr>
          <p:nvPr/>
        </p:nvPicPr>
        <p:blipFill>
          <a:blip r:embed="rId11"/>
          <a:srcRect/>
          <a:stretch>
            <a:fillRect/>
          </a:stretch>
        </p:blipFill>
        <p:spPr bwMode="auto">
          <a:xfrm>
            <a:off x="2214546" y="3286124"/>
            <a:ext cx="1319206" cy="909283"/>
          </a:xfrm>
          <a:prstGeom prst="rect">
            <a:avLst/>
          </a:prstGeom>
          <a:noFill/>
          <a:ln w="9525">
            <a:noFill/>
            <a:miter lim="800000"/>
            <a:headEnd/>
            <a:tailEnd/>
          </a:ln>
          <a:effectLst/>
        </p:spPr>
      </p:pic>
      <p:pic>
        <p:nvPicPr>
          <p:cNvPr id="1032" name="Picture 8"/>
          <p:cNvPicPr>
            <a:picLocks noChangeAspect="1" noChangeArrowheads="1"/>
          </p:cNvPicPr>
          <p:nvPr/>
        </p:nvPicPr>
        <p:blipFill>
          <a:blip r:embed="rId12"/>
          <a:srcRect/>
          <a:stretch>
            <a:fillRect/>
          </a:stretch>
        </p:blipFill>
        <p:spPr bwMode="auto">
          <a:xfrm>
            <a:off x="6215074" y="4429132"/>
            <a:ext cx="1846592" cy="760998"/>
          </a:xfrm>
          <a:prstGeom prst="rect">
            <a:avLst/>
          </a:prstGeom>
          <a:noFill/>
          <a:ln w="9525">
            <a:noFill/>
            <a:miter lim="800000"/>
            <a:headEnd/>
            <a:tailEnd/>
          </a:ln>
          <a:effectLst/>
        </p:spPr>
      </p:pic>
      <p:pic>
        <p:nvPicPr>
          <p:cNvPr id="1033" name="Picture 9">
            <a:hlinkClick r:id="rId13"/>
          </p:cNvPr>
          <p:cNvPicPr>
            <a:picLocks noChangeAspect="1" noChangeArrowheads="1"/>
          </p:cNvPicPr>
          <p:nvPr/>
        </p:nvPicPr>
        <p:blipFill>
          <a:blip r:embed="rId14"/>
          <a:srcRect/>
          <a:stretch>
            <a:fillRect/>
          </a:stretch>
        </p:blipFill>
        <p:spPr bwMode="auto">
          <a:xfrm>
            <a:off x="214282" y="3929066"/>
            <a:ext cx="1747505" cy="736602"/>
          </a:xfrm>
          <a:prstGeom prst="rect">
            <a:avLst/>
          </a:prstGeom>
          <a:noFill/>
          <a:ln w="9525">
            <a:noFill/>
            <a:miter lim="800000"/>
            <a:headEnd/>
            <a:tailEnd/>
          </a:ln>
          <a:effectLst/>
        </p:spPr>
      </p:pic>
      <p:pic>
        <p:nvPicPr>
          <p:cNvPr id="1034" name="Picture 10">
            <a:hlinkClick r:id="rId15"/>
          </p:cNvPr>
          <p:cNvPicPr>
            <a:picLocks noChangeAspect="1" noChangeArrowheads="1"/>
          </p:cNvPicPr>
          <p:nvPr/>
        </p:nvPicPr>
        <p:blipFill>
          <a:blip r:embed="rId16"/>
          <a:srcRect/>
          <a:stretch>
            <a:fillRect/>
          </a:stretch>
        </p:blipFill>
        <p:spPr bwMode="auto">
          <a:xfrm>
            <a:off x="2357422" y="4429132"/>
            <a:ext cx="2696316" cy="657227"/>
          </a:xfrm>
          <a:prstGeom prst="rect">
            <a:avLst/>
          </a:prstGeom>
          <a:noFill/>
          <a:ln w="9525">
            <a:noFill/>
            <a:miter lim="800000"/>
            <a:headEnd/>
            <a:tailEnd/>
          </a:ln>
          <a:effectLst/>
        </p:spPr>
      </p:pic>
      <p:pic>
        <p:nvPicPr>
          <p:cNvPr id="1036" name="Picture 12">
            <a:hlinkClick r:id="rId17"/>
          </p:cNvPr>
          <p:cNvPicPr>
            <a:picLocks noChangeAspect="1" noChangeArrowheads="1"/>
          </p:cNvPicPr>
          <p:nvPr/>
        </p:nvPicPr>
        <p:blipFill>
          <a:blip r:embed="rId18"/>
          <a:srcRect/>
          <a:stretch>
            <a:fillRect/>
          </a:stretch>
        </p:blipFill>
        <p:spPr bwMode="auto">
          <a:xfrm>
            <a:off x="214282" y="4786322"/>
            <a:ext cx="1558948" cy="1033942"/>
          </a:xfrm>
          <a:prstGeom prst="rect">
            <a:avLst/>
          </a:prstGeom>
          <a:noFill/>
          <a:ln w="9525">
            <a:noFill/>
            <a:miter lim="800000"/>
            <a:headEnd/>
            <a:tailEnd/>
          </a:ln>
          <a:effectLst/>
        </p:spPr>
      </p:pic>
      <p:pic>
        <p:nvPicPr>
          <p:cNvPr id="1037" name="Picture 13">
            <a:hlinkClick r:id="rId19"/>
          </p:cNvPr>
          <p:cNvPicPr>
            <a:picLocks noChangeAspect="1" noChangeArrowheads="1"/>
          </p:cNvPicPr>
          <p:nvPr/>
        </p:nvPicPr>
        <p:blipFill>
          <a:blip r:embed="rId20"/>
          <a:srcRect/>
          <a:stretch>
            <a:fillRect/>
          </a:stretch>
        </p:blipFill>
        <p:spPr bwMode="auto">
          <a:xfrm>
            <a:off x="7000892" y="2714620"/>
            <a:ext cx="1057275" cy="762000"/>
          </a:xfrm>
          <a:prstGeom prst="rect">
            <a:avLst/>
          </a:prstGeom>
          <a:noFill/>
          <a:ln w="9525">
            <a:noFill/>
            <a:miter lim="800000"/>
            <a:headEnd/>
            <a:tailEnd/>
          </a:ln>
          <a:effectLst/>
        </p:spPr>
      </p:pic>
      <p:pic>
        <p:nvPicPr>
          <p:cNvPr id="1038" name="Picture 14">
            <a:hlinkClick r:id="rId21"/>
          </p:cNvPr>
          <p:cNvPicPr>
            <a:picLocks noChangeAspect="1" noChangeArrowheads="1"/>
          </p:cNvPicPr>
          <p:nvPr/>
        </p:nvPicPr>
        <p:blipFill>
          <a:blip r:embed="rId22"/>
          <a:srcRect/>
          <a:stretch>
            <a:fillRect/>
          </a:stretch>
        </p:blipFill>
        <p:spPr bwMode="auto">
          <a:xfrm>
            <a:off x="1500166" y="1643050"/>
            <a:ext cx="3180479" cy="629538"/>
          </a:xfrm>
          <a:prstGeom prst="rect">
            <a:avLst/>
          </a:prstGeom>
          <a:noFill/>
          <a:ln w="9525">
            <a:noFill/>
            <a:miter lim="800000"/>
            <a:headEnd/>
            <a:tailEnd/>
          </a:ln>
          <a:effectLst/>
        </p:spPr>
      </p:pic>
      <p:pic>
        <p:nvPicPr>
          <p:cNvPr id="1039" name="Picture 15">
            <a:hlinkClick r:id="rId23"/>
          </p:cNvPr>
          <p:cNvPicPr>
            <a:picLocks noChangeAspect="1" noChangeArrowheads="1"/>
          </p:cNvPicPr>
          <p:nvPr/>
        </p:nvPicPr>
        <p:blipFill>
          <a:blip r:embed="rId24"/>
          <a:srcRect/>
          <a:stretch>
            <a:fillRect/>
          </a:stretch>
        </p:blipFill>
        <p:spPr bwMode="auto">
          <a:xfrm>
            <a:off x="3929058" y="3071810"/>
            <a:ext cx="2181423" cy="573086"/>
          </a:xfrm>
          <a:prstGeom prst="rect">
            <a:avLst/>
          </a:prstGeom>
          <a:noFill/>
          <a:ln w="9525">
            <a:noFill/>
            <a:miter lim="800000"/>
            <a:headEnd/>
            <a:tailEnd/>
          </a:ln>
          <a:effectLst/>
        </p:spPr>
      </p:pic>
      <p:pic>
        <p:nvPicPr>
          <p:cNvPr id="1040" name="Picture 16">
            <a:hlinkClick r:id="rId25"/>
          </p:cNvPr>
          <p:cNvPicPr>
            <a:picLocks noChangeAspect="1" noChangeArrowheads="1"/>
          </p:cNvPicPr>
          <p:nvPr/>
        </p:nvPicPr>
        <p:blipFill>
          <a:blip r:embed="rId26"/>
          <a:srcRect/>
          <a:stretch>
            <a:fillRect/>
          </a:stretch>
        </p:blipFill>
        <p:spPr bwMode="auto">
          <a:xfrm>
            <a:off x="2643174" y="5143512"/>
            <a:ext cx="2246302" cy="692781"/>
          </a:xfrm>
          <a:prstGeom prst="rect">
            <a:avLst/>
          </a:prstGeom>
          <a:noFill/>
          <a:ln w="9525">
            <a:noFill/>
            <a:miter lim="800000"/>
            <a:headEnd/>
            <a:tailEnd/>
          </a:ln>
          <a:effectLst/>
        </p:spPr>
      </p:pic>
      <p:pic>
        <p:nvPicPr>
          <p:cNvPr id="1041" name="Picture 1" descr="Ward-logo_CMYK">
            <a:hlinkClick r:id="rId27"/>
          </p:cNvPr>
          <p:cNvPicPr>
            <a:picLocks noChangeAspect="1" noChangeArrowheads="1"/>
          </p:cNvPicPr>
          <p:nvPr/>
        </p:nvPicPr>
        <p:blipFill>
          <a:blip r:embed="rId28"/>
          <a:srcRect/>
          <a:stretch>
            <a:fillRect/>
          </a:stretch>
        </p:blipFill>
        <p:spPr bwMode="auto">
          <a:xfrm>
            <a:off x="0" y="5929330"/>
            <a:ext cx="2133600" cy="495300"/>
          </a:xfrm>
          <a:prstGeom prst="rect">
            <a:avLst/>
          </a:prstGeom>
          <a:noFill/>
        </p:spPr>
      </p:pic>
      <p:pic>
        <p:nvPicPr>
          <p:cNvPr id="1043" name="Picture 19" descr="Go to BT Ireland home">
            <a:hlinkClick r:id="rId29"/>
          </p:cNvPr>
          <p:cNvPicPr>
            <a:picLocks noChangeAspect="1" noChangeArrowheads="1"/>
          </p:cNvPicPr>
          <p:nvPr/>
        </p:nvPicPr>
        <p:blipFill>
          <a:blip r:embed="rId30"/>
          <a:srcRect/>
          <a:stretch>
            <a:fillRect/>
          </a:stretch>
        </p:blipFill>
        <p:spPr bwMode="auto">
          <a:xfrm>
            <a:off x="155575" y="-411163"/>
            <a:ext cx="1895475" cy="857251"/>
          </a:xfrm>
          <a:prstGeom prst="rect">
            <a:avLst/>
          </a:prstGeom>
          <a:noFill/>
        </p:spPr>
      </p:pic>
      <p:pic>
        <p:nvPicPr>
          <p:cNvPr id="1045" name="Picture 21" descr="Go to BT Ireland home">
            <a:hlinkClick r:id="rId29"/>
          </p:cNvPr>
          <p:cNvPicPr>
            <a:picLocks noChangeAspect="1" noChangeArrowheads="1"/>
          </p:cNvPicPr>
          <p:nvPr/>
        </p:nvPicPr>
        <p:blipFill>
          <a:blip r:embed="rId30"/>
          <a:srcRect/>
          <a:stretch>
            <a:fillRect/>
          </a:stretch>
        </p:blipFill>
        <p:spPr bwMode="auto">
          <a:xfrm>
            <a:off x="155575" y="-411163"/>
            <a:ext cx="1895475" cy="857251"/>
          </a:xfrm>
          <a:prstGeom prst="rect">
            <a:avLst/>
          </a:prstGeom>
          <a:noFill/>
        </p:spPr>
      </p:pic>
      <p:pic>
        <p:nvPicPr>
          <p:cNvPr id="1046" name="Picture 22"/>
          <p:cNvPicPr>
            <a:picLocks noChangeAspect="1" noChangeArrowheads="1"/>
          </p:cNvPicPr>
          <p:nvPr/>
        </p:nvPicPr>
        <p:blipFill>
          <a:blip r:embed="rId31"/>
          <a:srcRect/>
          <a:stretch>
            <a:fillRect/>
          </a:stretch>
        </p:blipFill>
        <p:spPr bwMode="auto">
          <a:xfrm>
            <a:off x="3857620" y="3786190"/>
            <a:ext cx="1390650" cy="571500"/>
          </a:xfrm>
          <a:prstGeom prst="rect">
            <a:avLst/>
          </a:prstGeom>
          <a:noFill/>
          <a:ln w="9525">
            <a:noFill/>
            <a:miter lim="800000"/>
            <a:headEnd/>
            <a:tailEnd/>
          </a:ln>
          <a:effectLst/>
        </p:spPr>
      </p:pic>
      <p:pic>
        <p:nvPicPr>
          <p:cNvPr id="1048" name="Picture 24" descr="\\dubitgintlm02\Mydocs9\yvmcga\My Documents\IW\UC&amp;C\Partner Logos\resEircomLogo.gif"/>
          <p:cNvPicPr>
            <a:picLocks noChangeAspect="1" noChangeArrowheads="1"/>
          </p:cNvPicPr>
          <p:nvPr/>
        </p:nvPicPr>
        <p:blipFill>
          <a:blip r:embed="rId32"/>
          <a:srcRect/>
          <a:stretch>
            <a:fillRect/>
          </a:stretch>
        </p:blipFill>
        <p:spPr bwMode="auto">
          <a:xfrm>
            <a:off x="4214810" y="2357430"/>
            <a:ext cx="957269" cy="642942"/>
          </a:xfrm>
          <a:prstGeom prst="rect">
            <a:avLst/>
          </a:prstGeom>
          <a:noFill/>
        </p:spPr>
      </p:pic>
      <p:pic>
        <p:nvPicPr>
          <p:cNvPr id="1050" name="Picture 26" descr="Fujitsu The Possibilities are Infinite"/>
          <p:cNvPicPr>
            <a:picLocks noChangeAspect="1" noChangeArrowheads="1"/>
          </p:cNvPicPr>
          <p:nvPr/>
        </p:nvPicPr>
        <p:blipFill>
          <a:blip r:embed="rId33"/>
          <a:srcRect/>
          <a:stretch>
            <a:fillRect/>
          </a:stretch>
        </p:blipFill>
        <p:spPr bwMode="auto">
          <a:xfrm>
            <a:off x="2643174" y="6072206"/>
            <a:ext cx="2867025" cy="476250"/>
          </a:xfrm>
          <a:prstGeom prst="rect">
            <a:avLst/>
          </a:prstGeom>
          <a:noFill/>
        </p:spPr>
      </p:pic>
      <p:pic>
        <p:nvPicPr>
          <p:cNvPr id="1053" name="Picture 29"/>
          <p:cNvPicPr>
            <a:picLocks noChangeAspect="1" noChangeArrowheads="1"/>
          </p:cNvPicPr>
          <p:nvPr/>
        </p:nvPicPr>
        <p:blipFill>
          <a:blip r:embed="rId34"/>
          <a:srcRect/>
          <a:stretch>
            <a:fillRect/>
          </a:stretch>
        </p:blipFill>
        <p:spPr bwMode="auto">
          <a:xfrm>
            <a:off x="7715272" y="5286388"/>
            <a:ext cx="923925" cy="514350"/>
          </a:xfrm>
          <a:prstGeom prst="rect">
            <a:avLst/>
          </a:prstGeom>
          <a:noFill/>
          <a:ln w="9525">
            <a:noFill/>
            <a:miter lim="800000"/>
            <a:headEnd/>
            <a:tailEnd/>
          </a:ln>
          <a:effectLst/>
        </p:spPr>
      </p:pic>
      <p:pic>
        <p:nvPicPr>
          <p:cNvPr id="1054" name="Picture 30"/>
          <p:cNvPicPr>
            <a:picLocks noChangeAspect="1" noChangeArrowheads="1"/>
          </p:cNvPicPr>
          <p:nvPr/>
        </p:nvPicPr>
        <p:blipFill>
          <a:blip r:embed="rId35"/>
          <a:srcRect/>
          <a:stretch>
            <a:fillRect/>
          </a:stretch>
        </p:blipFill>
        <p:spPr bwMode="auto">
          <a:xfrm>
            <a:off x="5357818" y="5214950"/>
            <a:ext cx="1781175" cy="504825"/>
          </a:xfrm>
          <a:prstGeom prst="rect">
            <a:avLst/>
          </a:prstGeom>
          <a:noFill/>
          <a:ln w="9525">
            <a:noFill/>
            <a:miter lim="800000"/>
            <a:headEnd/>
            <a:tailEnd/>
          </a:ln>
          <a:effectLst/>
        </p:spPr>
      </p:pic>
      <p:pic>
        <p:nvPicPr>
          <p:cNvPr id="1056" name="Picture 32"/>
          <p:cNvPicPr>
            <a:picLocks noChangeAspect="1" noChangeArrowheads="1"/>
          </p:cNvPicPr>
          <p:nvPr/>
        </p:nvPicPr>
        <p:blipFill>
          <a:blip r:embed="rId36" cstate="print"/>
          <a:srcRect/>
          <a:stretch>
            <a:fillRect/>
          </a:stretch>
        </p:blipFill>
        <p:spPr bwMode="auto">
          <a:xfrm>
            <a:off x="5643570" y="5857892"/>
            <a:ext cx="2057409" cy="674855"/>
          </a:xfrm>
          <a:prstGeom prst="rect">
            <a:avLst/>
          </a:prstGeom>
          <a:noFill/>
          <a:ln w="9525">
            <a:noFill/>
            <a:miter lim="800000"/>
            <a:headEnd/>
            <a:tailEnd/>
          </a:ln>
          <a:effectLst/>
        </p:spPr>
      </p:pic>
      <p:pic>
        <p:nvPicPr>
          <p:cNvPr id="1057" name="Picture 33" descr="C:\Users\yvmcga\AppData\Local\Microsoft\Windows\Temporary Internet Files\Content.Outlook\8OWR60C8\Ward-logo_CMYK.png"/>
          <p:cNvPicPr>
            <a:picLocks noChangeAspect="1" noChangeArrowheads="1"/>
          </p:cNvPicPr>
          <p:nvPr/>
        </p:nvPicPr>
        <p:blipFill>
          <a:blip r:embed="rId37" cstate="print"/>
          <a:srcRect/>
          <a:stretch>
            <a:fillRect/>
          </a:stretch>
        </p:blipFill>
        <p:spPr bwMode="auto">
          <a:xfrm>
            <a:off x="8358214" y="1857364"/>
            <a:ext cx="568731" cy="2457097"/>
          </a:xfrm>
          <a:prstGeom prst="rect">
            <a:avLst/>
          </a:prstGeom>
          <a:solidFill>
            <a:schemeClr val="bg1"/>
          </a:solidFill>
        </p:spPr>
      </p:pic>
      <p:pic>
        <p:nvPicPr>
          <p:cNvPr id="3" name="Picture 3"/>
          <p:cNvPicPr>
            <a:picLocks noChangeAspect="1" noChangeArrowheads="1"/>
          </p:cNvPicPr>
          <p:nvPr/>
        </p:nvPicPr>
        <p:blipFill>
          <a:blip r:embed="rId38" cstate="print"/>
          <a:srcRect/>
          <a:stretch>
            <a:fillRect/>
          </a:stretch>
        </p:blipFill>
        <p:spPr bwMode="auto">
          <a:xfrm>
            <a:off x="1643042" y="2428868"/>
            <a:ext cx="2325667" cy="638196"/>
          </a:xfrm>
          <a:prstGeom prst="rect">
            <a:avLst/>
          </a:prstGeom>
          <a:noFill/>
          <a:ln w="9525">
            <a:noFill/>
            <a:miter lim="800000"/>
            <a:headEnd/>
            <a:tailEnd/>
          </a:ln>
          <a:effectLst/>
        </p:spPr>
      </p:pic>
      <p:pic>
        <p:nvPicPr>
          <p:cNvPr id="4" name="Picture 4" descr="image001"/>
          <p:cNvPicPr>
            <a:picLocks noChangeAspect="1" noChangeArrowheads="1"/>
          </p:cNvPicPr>
          <p:nvPr/>
        </p:nvPicPr>
        <p:blipFill>
          <a:blip r:embed="rId39"/>
          <a:srcRect/>
          <a:stretch>
            <a:fillRect/>
          </a:stretch>
        </p:blipFill>
        <p:spPr bwMode="auto">
          <a:xfrm>
            <a:off x="6500826" y="1714488"/>
            <a:ext cx="1695444" cy="771807"/>
          </a:xfrm>
          <a:prstGeom prst="rect">
            <a:avLst/>
          </a:prstGeom>
          <a:noFill/>
          <a:ln w="9525">
            <a:noFill/>
            <a:miter lim="800000"/>
            <a:headEnd/>
            <a:tailEnd/>
          </a:ln>
        </p:spPr>
      </p:pic>
      <p:pic>
        <p:nvPicPr>
          <p:cNvPr id="10" name="Picture 6"/>
          <p:cNvPicPr>
            <a:picLocks noChangeAspect="1" noChangeArrowheads="1"/>
          </p:cNvPicPr>
          <p:nvPr/>
        </p:nvPicPr>
        <p:blipFill>
          <a:blip r:embed="rId40"/>
          <a:srcRect/>
          <a:stretch>
            <a:fillRect/>
          </a:stretch>
        </p:blipFill>
        <p:spPr bwMode="auto">
          <a:xfrm>
            <a:off x="5286380" y="1428736"/>
            <a:ext cx="1054116" cy="143976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0" y="1"/>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pPr algn="l" rtl="0"/>
            <a:endParaRPr lang="en-IE" b="1" kern="1200" dirty="0">
              <a:solidFill>
                <a:prstClr val="black"/>
              </a:solidFill>
              <a:latin typeface="Calibri"/>
              <a:ea typeface="+mn-ea"/>
              <a:cs typeface="+mn-cs"/>
            </a:endParaRPr>
          </a:p>
        </p:txBody>
      </p:sp>
      <p:sp>
        <p:nvSpPr>
          <p:cNvPr id="8" name="TextBox 7"/>
          <p:cNvSpPr txBox="1"/>
          <p:nvPr/>
        </p:nvSpPr>
        <p:spPr>
          <a:xfrm>
            <a:off x="428596" y="1285860"/>
            <a:ext cx="7929618" cy="830997"/>
          </a:xfrm>
          <a:prstGeom prst="rect">
            <a:avLst/>
          </a:prstGeom>
          <a:noFill/>
        </p:spPr>
        <p:txBody>
          <a:bodyPr wrap="square" rtlCol="0">
            <a:spAutoFit/>
          </a:bodyPr>
          <a:lstStyle/>
          <a:p>
            <a:pPr algn="ctr" rtl="0"/>
            <a:endParaRPr lang="en-IE" sz="4800" kern="1200" dirty="0">
              <a:solidFill>
                <a:prstClr val="black"/>
              </a:solidFill>
              <a:latin typeface="Calibri"/>
              <a:ea typeface="+mn-ea"/>
              <a:cs typeface="+mn-cs"/>
            </a:endParaRPr>
          </a:p>
        </p:txBody>
      </p:sp>
      <p:sp>
        <p:nvSpPr>
          <p:cNvPr id="9" name="Content Placeholder 2"/>
          <p:cNvSpPr txBox="1">
            <a:spLocks/>
          </p:cNvSpPr>
          <p:nvPr/>
        </p:nvSpPr>
        <p:spPr>
          <a:xfrm>
            <a:off x="500034" y="2643182"/>
            <a:ext cx="8229600" cy="3849695"/>
          </a:xfrm>
          <a:prstGeom prst="rect">
            <a:avLst/>
          </a:prstGeom>
        </p:spPr>
        <p:txBody>
          <a:bodyPr vert="horz" lIns="91440" tIns="45720" rIns="91440" bIns="45720" rtlCol="0">
            <a:normAutofit lnSpcReduction="10000"/>
          </a:bodyPr>
          <a:lstStyle/>
          <a:p>
            <a:pPr marL="342900" indent="-342900" algn="l" rtl="0">
              <a:spcBef>
                <a:spcPct val="20000"/>
              </a:spcBef>
              <a:buFont typeface="Arial" pitchFamily="34" charset="0"/>
              <a:buChar char="•"/>
              <a:defRPr/>
            </a:pPr>
            <a:r>
              <a:rPr lang="en-IE" sz="3200" kern="1200" dirty="0">
                <a:solidFill>
                  <a:prstClr val="black"/>
                </a:solidFill>
                <a:latin typeface="Calibri"/>
                <a:ea typeface="+mn-ea"/>
                <a:cs typeface="+mn-cs"/>
              </a:rPr>
              <a:t>Complete your feedback forms</a:t>
            </a:r>
          </a:p>
          <a:p>
            <a:pPr marL="342900" indent="-342900" algn="l" rtl="0">
              <a:spcBef>
                <a:spcPct val="20000"/>
              </a:spcBef>
              <a:buFont typeface="Arial" pitchFamily="34" charset="0"/>
              <a:buChar char="•"/>
              <a:defRPr/>
            </a:pPr>
            <a:r>
              <a:rPr lang="en-IE" sz="3200" kern="1200" dirty="0">
                <a:solidFill>
                  <a:prstClr val="black"/>
                </a:solidFill>
                <a:latin typeface="Calibri"/>
                <a:ea typeface="+mn-ea"/>
                <a:cs typeface="+mn-cs"/>
              </a:rPr>
              <a:t>If you would like a consultation indicate on your form</a:t>
            </a:r>
          </a:p>
          <a:p>
            <a:pPr marL="342900" indent="-342900" algn="l" rtl="0">
              <a:spcBef>
                <a:spcPct val="20000"/>
              </a:spcBef>
              <a:buFont typeface="Arial" pitchFamily="34" charset="0"/>
              <a:buChar char="•"/>
              <a:defRPr/>
            </a:pPr>
            <a:r>
              <a:rPr lang="en-IE" sz="3200" kern="1200" dirty="0">
                <a:solidFill>
                  <a:prstClr val="black"/>
                </a:solidFill>
                <a:latin typeface="Calibri"/>
                <a:ea typeface="+mn-ea"/>
                <a:cs typeface="+mn-cs"/>
              </a:rPr>
              <a:t>Check out </a:t>
            </a:r>
            <a:r>
              <a:rPr lang="en-IE" sz="3200" kern="1200" dirty="0">
                <a:solidFill>
                  <a:prstClr val="black"/>
                </a:solidFill>
                <a:latin typeface="Calibri"/>
                <a:ea typeface="+mn-ea"/>
                <a:cs typeface="+mn-cs"/>
                <a:hlinkClick r:id="rId4"/>
              </a:rPr>
              <a:t>www.microsoftconnect.ie</a:t>
            </a:r>
            <a:r>
              <a:rPr lang="en-IE" sz="3200" kern="1200" dirty="0">
                <a:solidFill>
                  <a:prstClr val="black"/>
                </a:solidFill>
                <a:latin typeface="Calibri"/>
                <a:ea typeface="+mn-ea"/>
                <a:cs typeface="+mn-cs"/>
              </a:rPr>
              <a:t> for presentations, photos, videos from the event</a:t>
            </a:r>
          </a:p>
          <a:p>
            <a:pPr marL="342900" indent="-342900" algn="l" rtl="0">
              <a:spcBef>
                <a:spcPct val="20000"/>
              </a:spcBef>
              <a:buFont typeface="Arial" pitchFamily="34" charset="0"/>
              <a:buChar char="•"/>
              <a:defRPr/>
            </a:pPr>
            <a:r>
              <a:rPr lang="en-IE" sz="3200" kern="1200" dirty="0">
                <a:solidFill>
                  <a:prstClr val="black"/>
                </a:solidFill>
                <a:latin typeface="Calibri"/>
                <a:ea typeface="+mn-ea"/>
                <a:cs typeface="+mn-cs"/>
              </a:rPr>
              <a:t>Security Event coming up on December 9</a:t>
            </a:r>
            <a:r>
              <a:rPr lang="en-IE" sz="3200" kern="1200" baseline="30000" dirty="0">
                <a:solidFill>
                  <a:prstClr val="black"/>
                </a:solidFill>
                <a:latin typeface="Calibri"/>
                <a:ea typeface="+mn-ea"/>
                <a:cs typeface="+mn-cs"/>
              </a:rPr>
              <a:t>th</a:t>
            </a:r>
            <a:endParaRPr lang="en-IE" sz="3200" kern="1200" dirty="0">
              <a:solidFill>
                <a:prstClr val="black"/>
              </a:solidFill>
              <a:latin typeface="Calibri"/>
              <a:ea typeface="+mn-ea"/>
              <a:cs typeface="+mn-cs"/>
            </a:endParaRPr>
          </a:p>
          <a:p>
            <a:pPr marL="342900" indent="-342900" algn="l" rtl="0">
              <a:spcBef>
                <a:spcPct val="20000"/>
              </a:spcBef>
              <a:buFont typeface="Arial" pitchFamily="34" charset="0"/>
              <a:buChar char="•"/>
              <a:defRPr/>
            </a:pPr>
            <a:r>
              <a:rPr lang="en-IE" sz="3200" kern="1200" dirty="0">
                <a:solidFill>
                  <a:prstClr val="black"/>
                </a:solidFill>
                <a:latin typeface="Calibri"/>
                <a:ea typeface="+mn-ea"/>
                <a:cs typeface="+mn-cs"/>
              </a:rPr>
              <a:t>Tell your colleagues about Microsoft Connect!</a:t>
            </a:r>
          </a:p>
          <a:p>
            <a:pPr marL="342900" indent="-342900" algn="l" rtl="0">
              <a:spcBef>
                <a:spcPct val="20000"/>
              </a:spcBef>
              <a:buFont typeface="Arial" pitchFamily="34" charset="0"/>
              <a:buChar char="•"/>
              <a:defRPr/>
            </a:pPr>
            <a:endParaRPr lang="en-IE" sz="3200" kern="1200" dirty="0">
              <a:solidFill>
                <a:prstClr val="black"/>
              </a:solidFill>
              <a:latin typeface="Calibri"/>
              <a:ea typeface="+mn-ea"/>
              <a:cs typeface="+mn-cs"/>
            </a:endParaRPr>
          </a:p>
        </p:txBody>
      </p:sp>
      <p:sp>
        <p:nvSpPr>
          <p:cNvPr id="10" name="TextBox 9"/>
          <p:cNvSpPr txBox="1"/>
          <p:nvPr/>
        </p:nvSpPr>
        <p:spPr>
          <a:xfrm>
            <a:off x="2357422" y="1357298"/>
            <a:ext cx="4286280" cy="1107996"/>
          </a:xfrm>
          <a:prstGeom prst="rect">
            <a:avLst/>
          </a:prstGeom>
          <a:noFill/>
        </p:spPr>
        <p:txBody>
          <a:bodyPr wrap="square" rtlCol="0">
            <a:spAutoFit/>
          </a:bodyPr>
          <a:lstStyle/>
          <a:p>
            <a:pPr algn="ctr" rtl="0"/>
            <a:r>
              <a:rPr lang="en-IE" sz="6600" kern="1200" dirty="0">
                <a:solidFill>
                  <a:prstClr val="black"/>
                </a:solidFill>
                <a:latin typeface="Calibri"/>
                <a:ea typeface="+mn-ea"/>
                <a:cs typeface="+mn-cs"/>
              </a:rPr>
              <a:t>Next Steps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endParaRPr lang="en-IE" b="1" dirty="0"/>
          </a:p>
        </p:txBody>
      </p:sp>
      <p:sp>
        <p:nvSpPr>
          <p:cNvPr id="8" name="TextBox 7"/>
          <p:cNvSpPr txBox="1"/>
          <p:nvPr/>
        </p:nvSpPr>
        <p:spPr>
          <a:xfrm>
            <a:off x="1357290" y="1428736"/>
            <a:ext cx="5786478" cy="646331"/>
          </a:xfrm>
          <a:prstGeom prst="rect">
            <a:avLst/>
          </a:prstGeom>
          <a:noFill/>
        </p:spPr>
        <p:txBody>
          <a:bodyPr wrap="square" rtlCol="0">
            <a:spAutoFit/>
          </a:bodyPr>
          <a:lstStyle/>
          <a:p>
            <a:pPr algn="ctr"/>
            <a:r>
              <a:rPr lang="en-IE" sz="3600" b="1" dirty="0" smtClean="0"/>
              <a:t>Today’s Agenda</a:t>
            </a:r>
            <a:endParaRPr lang="en-IE" dirty="0"/>
          </a:p>
        </p:txBody>
      </p:sp>
      <p:graphicFrame>
        <p:nvGraphicFramePr>
          <p:cNvPr id="14" name="Content Placeholder 13"/>
          <p:cNvGraphicFramePr>
            <a:graphicFrameLocks noGrp="1"/>
          </p:cNvGraphicFramePr>
          <p:nvPr>
            <p:ph idx="1"/>
          </p:nvPr>
        </p:nvGraphicFramePr>
        <p:xfrm>
          <a:off x="285720" y="1554480"/>
          <a:ext cx="8643968" cy="4346267"/>
        </p:xfrm>
        <a:graphic>
          <a:graphicData uri="http://schemas.openxmlformats.org/drawingml/2006/table">
            <a:tbl>
              <a:tblPr firstRow="1" bandRow="1">
                <a:tableStyleId>{93296810-A885-4BE3-A3E7-6D5BEEA58F35}</a:tableStyleId>
              </a:tblPr>
              <a:tblGrid>
                <a:gridCol w="1012943"/>
                <a:gridCol w="4487783"/>
                <a:gridCol w="3143242"/>
              </a:tblGrid>
              <a:tr h="359093">
                <a:tc>
                  <a:txBody>
                    <a:bodyPr/>
                    <a:lstStyle/>
                    <a:p>
                      <a:pPr algn="ctr"/>
                      <a:r>
                        <a:rPr lang="en-IE" sz="2000" dirty="0" smtClean="0"/>
                        <a:t>Time</a:t>
                      </a:r>
                      <a:endParaRPr lang="en-IE" sz="2000" dirty="0"/>
                    </a:p>
                  </a:txBody>
                  <a:tcPr/>
                </a:tc>
                <a:tc>
                  <a:txBody>
                    <a:bodyPr/>
                    <a:lstStyle/>
                    <a:p>
                      <a:pPr algn="ctr"/>
                      <a:r>
                        <a:rPr lang="en-IE" sz="2000" dirty="0" smtClean="0"/>
                        <a:t>Session</a:t>
                      </a:r>
                      <a:endParaRPr lang="en-IE" sz="2000" dirty="0"/>
                    </a:p>
                  </a:txBody>
                  <a:tcPr/>
                </a:tc>
                <a:tc>
                  <a:txBody>
                    <a:bodyPr/>
                    <a:lstStyle/>
                    <a:p>
                      <a:pPr algn="ctr"/>
                      <a:r>
                        <a:rPr lang="en-IE" sz="2000" dirty="0" smtClean="0"/>
                        <a:t>Speaker</a:t>
                      </a:r>
                      <a:endParaRPr lang="en-IE" sz="2000" dirty="0"/>
                    </a:p>
                  </a:txBody>
                  <a:tcPr/>
                </a:tc>
              </a:tr>
              <a:tr h="3950027">
                <a:tc>
                  <a:txBody>
                    <a:bodyPr/>
                    <a:lstStyle/>
                    <a:p>
                      <a:pPr algn="ctr" rtl="0"/>
                      <a:r>
                        <a:rPr lang="en-IE" sz="2000" kern="1200" dirty="0" smtClean="0"/>
                        <a:t>09.30</a:t>
                      </a:r>
                      <a:endParaRPr lang="en-IE" sz="2000" dirty="0" smtClean="0"/>
                    </a:p>
                    <a:p>
                      <a:pPr algn="ctr" rtl="0"/>
                      <a:r>
                        <a:rPr lang="en-IE" sz="2000" kern="1200" dirty="0" smtClean="0"/>
                        <a:t>09.45</a:t>
                      </a:r>
                      <a:endParaRPr lang="en-IE" sz="2000" dirty="0" smtClean="0"/>
                    </a:p>
                    <a:p>
                      <a:pPr algn="ctr" rtl="0"/>
                      <a:r>
                        <a:rPr lang="en-IE" sz="2000" kern="1200" dirty="0" smtClean="0"/>
                        <a:t>10.00</a:t>
                      </a:r>
                    </a:p>
                    <a:p>
                      <a:pPr algn="ctr" rtl="0"/>
                      <a:endParaRPr lang="en-IE" sz="2000" kern="1200" dirty="0" smtClean="0"/>
                    </a:p>
                    <a:p>
                      <a:pPr algn="ctr" rtl="0"/>
                      <a:r>
                        <a:rPr lang="en-IE" sz="2000" kern="1200" dirty="0" smtClean="0"/>
                        <a:t>10.45</a:t>
                      </a:r>
                      <a:endParaRPr lang="en-IE" sz="2000" dirty="0" smtClean="0"/>
                    </a:p>
                    <a:p>
                      <a:pPr algn="ctr" rtl="0"/>
                      <a:r>
                        <a:rPr lang="en-IE" sz="2000" kern="1200" dirty="0" smtClean="0"/>
                        <a:t>11.00</a:t>
                      </a:r>
                      <a:endParaRPr lang="en-IE" sz="2000" dirty="0" smtClean="0"/>
                    </a:p>
                    <a:p>
                      <a:pPr algn="ctr" rtl="0"/>
                      <a:r>
                        <a:rPr lang="en-IE" sz="2000" kern="1200" dirty="0" smtClean="0"/>
                        <a:t>11.25</a:t>
                      </a:r>
                      <a:endParaRPr lang="en-IE" sz="2000" dirty="0" smtClean="0"/>
                    </a:p>
                    <a:p>
                      <a:pPr algn="ctr" rtl="0"/>
                      <a:r>
                        <a:rPr lang="en-IE" sz="2000" kern="1200" dirty="0" smtClean="0"/>
                        <a:t>11.35</a:t>
                      </a:r>
                      <a:endParaRPr lang="en-IE" sz="2000" dirty="0" smtClean="0"/>
                    </a:p>
                    <a:p>
                      <a:pPr algn="ctr" rtl="0"/>
                      <a:r>
                        <a:rPr lang="en-IE" sz="2000" kern="1200" dirty="0" smtClean="0"/>
                        <a:t>11.55</a:t>
                      </a:r>
                      <a:endParaRPr lang="en-IE" sz="2000" dirty="0" smtClean="0"/>
                    </a:p>
                    <a:p>
                      <a:pPr algn="ctr" rtl="0"/>
                      <a:r>
                        <a:rPr lang="en-IE" sz="2000" kern="1200" dirty="0" smtClean="0"/>
                        <a:t>12.05</a:t>
                      </a:r>
                    </a:p>
                    <a:p>
                      <a:pPr algn="ctr" rtl="0"/>
                      <a:r>
                        <a:rPr lang="en-IE" sz="2000" kern="1200" dirty="0" smtClean="0"/>
                        <a:t>12.30</a:t>
                      </a:r>
                      <a:endParaRPr lang="en-IE" sz="2000" dirty="0" smtClean="0"/>
                    </a:p>
                  </a:txBody>
                  <a:tcPr/>
                </a:tc>
                <a:tc>
                  <a:txBody>
                    <a:bodyPr/>
                    <a:lstStyle/>
                    <a:p>
                      <a:r>
                        <a:rPr lang="en-IE" sz="2000" kern="1200" dirty="0" smtClean="0"/>
                        <a:t>Breakfast and Registration </a:t>
                      </a:r>
                    </a:p>
                    <a:p>
                      <a:r>
                        <a:rPr lang="en-IE" sz="2000" b="1" kern="1200" dirty="0" smtClean="0"/>
                        <a:t>Introduction &amp; The New World of Work</a:t>
                      </a:r>
                    </a:p>
                    <a:p>
                      <a:r>
                        <a:rPr lang="en-IE" sz="2000" b="1" kern="1200" dirty="0" smtClean="0"/>
                        <a:t>New World of Work at eircom</a:t>
                      </a:r>
                    </a:p>
                    <a:p>
                      <a:r>
                        <a:rPr lang="en-IE" sz="2000" kern="1200" dirty="0" smtClean="0"/>
                        <a:t>Q&amp;A </a:t>
                      </a:r>
                    </a:p>
                    <a:p>
                      <a:r>
                        <a:rPr lang="en-IE" sz="2000" kern="1200" dirty="0" smtClean="0"/>
                        <a:t>Break </a:t>
                      </a:r>
                    </a:p>
                    <a:p>
                      <a:r>
                        <a:rPr lang="en-IE" sz="2000" b="1" kern="1200" dirty="0" smtClean="0"/>
                        <a:t>UC&amp;C in Local Government</a:t>
                      </a:r>
                    </a:p>
                    <a:p>
                      <a:r>
                        <a:rPr lang="en-IE" sz="2000" kern="1200" dirty="0" smtClean="0"/>
                        <a:t>Q&amp;A</a:t>
                      </a:r>
                    </a:p>
                    <a:p>
                      <a:r>
                        <a:rPr lang="en-IE" sz="2000" b="1" kern="1200" dirty="0" smtClean="0"/>
                        <a:t>BCM Hanby Wallace</a:t>
                      </a:r>
                    </a:p>
                    <a:p>
                      <a:r>
                        <a:rPr lang="en-IE" sz="2000" kern="1200" dirty="0" smtClean="0"/>
                        <a:t>Q&amp;A</a:t>
                      </a:r>
                    </a:p>
                    <a:p>
                      <a:r>
                        <a:rPr lang="en-IE" sz="2000" kern="1200" dirty="0" smtClean="0"/>
                        <a:t>Demos     </a:t>
                      </a:r>
                    </a:p>
                    <a:p>
                      <a:r>
                        <a:rPr lang="en-IE" sz="2000" kern="1200" dirty="0" smtClean="0"/>
                        <a:t>Final Q&amp;A, Close and Lunch </a:t>
                      </a:r>
                      <a:endParaRPr lang="en-IE" sz="2000" dirty="0"/>
                    </a:p>
                  </a:txBody>
                  <a:tcPr/>
                </a:tc>
                <a:tc>
                  <a:txBody>
                    <a:bodyPr/>
                    <a:lstStyle/>
                    <a:p>
                      <a:endParaRPr lang="en-IE" sz="2000" kern="1200" dirty="0" smtClean="0"/>
                    </a:p>
                    <a:p>
                      <a:r>
                        <a:rPr lang="en-IE" sz="2000" kern="1200" dirty="0" smtClean="0"/>
                        <a:t>Richard Moore, Microsoft</a:t>
                      </a:r>
                    </a:p>
                    <a:p>
                      <a:r>
                        <a:rPr lang="en-IE" sz="2000" kern="1200" dirty="0" smtClean="0"/>
                        <a:t>Stephen Mulligan, eircom</a:t>
                      </a:r>
                    </a:p>
                    <a:p>
                      <a:endParaRPr lang="en-IE" sz="2000" kern="1200" dirty="0" smtClean="0"/>
                    </a:p>
                    <a:p>
                      <a:endParaRPr lang="en-IE" sz="2000" kern="1200" dirty="0" smtClean="0"/>
                    </a:p>
                    <a:p>
                      <a:r>
                        <a:rPr lang="en-IE" sz="2000" kern="1200" dirty="0" smtClean="0"/>
                        <a:t>Tim Willoughby, LGCSB</a:t>
                      </a:r>
                    </a:p>
                    <a:p>
                      <a:endParaRPr lang="en-IE" sz="2000" kern="1200" dirty="0" smtClean="0"/>
                    </a:p>
                    <a:p>
                      <a:r>
                        <a:rPr lang="en-IE" sz="2000" kern="1200" dirty="0" smtClean="0"/>
                        <a:t>Conor</a:t>
                      </a:r>
                      <a:r>
                        <a:rPr lang="en-IE" sz="2000" kern="1200" baseline="0" dirty="0" smtClean="0"/>
                        <a:t> Smyth, BCM Hanby Wallace</a:t>
                      </a:r>
                      <a:endParaRPr lang="en-IE" sz="2000" kern="1200" dirty="0" smtClean="0"/>
                    </a:p>
                    <a:p>
                      <a:r>
                        <a:rPr lang="en-IE" sz="2000" kern="1200" dirty="0" smtClean="0"/>
                        <a:t>Phillip</a:t>
                      </a:r>
                      <a:r>
                        <a:rPr lang="en-IE" sz="2000" kern="1200" baseline="0" dirty="0" smtClean="0"/>
                        <a:t> Fitzpatrick, Microsoft</a:t>
                      </a:r>
                      <a:endParaRPr lang="en-IE" sz="2000" dirty="0"/>
                    </a:p>
                  </a:txBody>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E"/>
          </a:p>
        </p:txBody>
      </p:sp>
      <p:sp>
        <p:nvSpPr>
          <p:cNvPr id="6" name="Content Placeholder 5"/>
          <p:cNvSpPr>
            <a:spLocks noGrp="1"/>
          </p:cNvSpPr>
          <p:nvPr>
            <p:ph idx="1"/>
          </p:nvPr>
        </p:nvSpPr>
        <p:spPr/>
        <p:txBody>
          <a:bodyPr/>
          <a:lstStyle/>
          <a:p>
            <a:endParaRPr lang="en-IE"/>
          </a:p>
        </p:txBody>
      </p:sp>
      <p:pic>
        <p:nvPicPr>
          <p:cNvPr id="1026" name="Picture 2"/>
          <p:cNvPicPr>
            <a:picLocks noChangeAspect="1" noChangeArrowheads="1"/>
          </p:cNvPicPr>
          <p:nvPr/>
        </p:nvPicPr>
        <p:blipFill>
          <a:blip r:embed="rId3"/>
          <a:srcRect/>
          <a:stretch>
            <a:fillRect/>
          </a:stretch>
        </p:blipFill>
        <p:spPr bwMode="auto">
          <a:xfrm>
            <a:off x="-37549" y="0"/>
            <a:ext cx="9215382" cy="6857999"/>
          </a:xfrm>
          <a:prstGeom prst="rect">
            <a:avLst/>
          </a:prstGeom>
          <a:noFill/>
          <a:ln w="9525">
            <a:noFill/>
            <a:miter lim="800000"/>
            <a:headEnd/>
            <a:tailEnd/>
          </a:ln>
          <a:effectLst/>
        </p:spPr>
      </p:pic>
      <p:sp>
        <p:nvSpPr>
          <p:cNvPr id="7" name="TextBox 6"/>
          <p:cNvSpPr txBox="1"/>
          <p:nvPr/>
        </p:nvSpPr>
        <p:spPr>
          <a:xfrm>
            <a:off x="500034" y="1502688"/>
            <a:ext cx="7715304" cy="369332"/>
          </a:xfrm>
          <a:prstGeom prst="rect">
            <a:avLst/>
          </a:prstGeom>
          <a:noFill/>
        </p:spPr>
        <p:txBody>
          <a:bodyPr wrap="square" rtlCol="0">
            <a:spAutoFit/>
          </a:bodyPr>
          <a:lstStyle/>
          <a:p>
            <a:endParaRPr lang="en-IE" b="1" dirty="0"/>
          </a:p>
        </p:txBody>
      </p:sp>
      <p:sp>
        <p:nvSpPr>
          <p:cNvPr id="8" name="TextBox 7"/>
          <p:cNvSpPr txBox="1"/>
          <p:nvPr/>
        </p:nvSpPr>
        <p:spPr>
          <a:xfrm>
            <a:off x="428596" y="2000240"/>
            <a:ext cx="8358214" cy="3970318"/>
          </a:xfrm>
          <a:prstGeom prst="rect">
            <a:avLst/>
          </a:prstGeom>
          <a:noFill/>
        </p:spPr>
        <p:txBody>
          <a:bodyPr wrap="square" rtlCol="0">
            <a:spAutoFit/>
          </a:bodyPr>
          <a:lstStyle/>
          <a:p>
            <a:pPr algn="ctr"/>
            <a:r>
              <a:rPr lang="en-IE" sz="4800" dirty="0" smtClean="0"/>
              <a:t>“Introduction to the New World of Work”</a:t>
            </a:r>
          </a:p>
          <a:p>
            <a:pPr algn="ctr"/>
            <a:endParaRPr lang="en-IE" sz="4800" dirty="0" smtClean="0"/>
          </a:p>
          <a:p>
            <a:pPr algn="ctr"/>
            <a:r>
              <a:rPr lang="en-IE" sz="3600" dirty="0" smtClean="0"/>
              <a:t>Richard Moore</a:t>
            </a:r>
          </a:p>
          <a:p>
            <a:pPr algn="ctr"/>
            <a:r>
              <a:rPr lang="en-IE" sz="3600" dirty="0" smtClean="0"/>
              <a:t>IW Business Group Lead</a:t>
            </a:r>
          </a:p>
          <a:p>
            <a:pPr algn="ctr"/>
            <a:r>
              <a:rPr lang="en-IE" sz="3600" dirty="0" smtClean="0"/>
              <a:t>Microsoft Ireland</a:t>
            </a:r>
            <a:endParaRPr lang="en-IE" sz="3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23" y="3031552"/>
            <a:ext cx="8503920" cy="914400"/>
          </a:xfrm>
        </p:spPr>
        <p:txBody>
          <a:bodyPr/>
          <a:lstStyle/>
          <a:p>
            <a:pPr algn="ctr"/>
            <a:r>
              <a:rPr lang="en-IE" dirty="0" err="1" smtClean="0"/>
              <a:t>Fabrikam</a:t>
            </a:r>
            <a:r>
              <a:rPr lang="en-IE" dirty="0" smtClean="0"/>
              <a:t> Video</a:t>
            </a:r>
            <a:endParaRPr lang="en-IE"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6"/>
          <p:cNvSpPr>
            <a:spLocks/>
          </p:cNvSpPr>
          <p:nvPr/>
        </p:nvSpPr>
        <p:spPr bwMode="auto">
          <a:xfrm flipV="1">
            <a:off x="0" y="2072746"/>
            <a:ext cx="9144000" cy="2727854"/>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gradFill flip="none" rotWithShape="1">
            <a:gsLst>
              <a:gs pos="0">
                <a:schemeClr val="tx1">
                  <a:alpha val="0"/>
                </a:schemeClr>
              </a:gs>
              <a:gs pos="50000">
                <a:schemeClr val="tx1">
                  <a:alpha val="60000"/>
                </a:schemeClr>
              </a:gs>
              <a:gs pos="100000">
                <a:schemeClr val="bg2">
                  <a:lumMod val="65000"/>
                  <a:lumOff val="35000"/>
                  <a:alpha val="0"/>
                </a:schemeClr>
              </a:gs>
            </a:gsLst>
            <a:lin ang="0" scaled="1"/>
            <a:tileRect/>
          </a:gradFill>
          <a:ln w="9525">
            <a:noFill/>
            <a:round/>
            <a:headEnd/>
            <a:tailEnd/>
          </a:ln>
          <a:effectLst>
            <a:outerShdw blurRad="76200" dist="1016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algn="l" rtl="0"/>
            <a:endParaRPr lang="en-US" kern="1200">
              <a:solidFill>
                <a:prstClr val="white"/>
              </a:solidFill>
              <a:latin typeface="Segoe Semibold"/>
              <a:ea typeface="+mn-ea"/>
              <a:cs typeface="+mn-cs"/>
            </a:endParaRPr>
          </a:p>
        </p:txBody>
      </p:sp>
      <p:sp>
        <p:nvSpPr>
          <p:cNvPr id="21" name="Rounded Rectangle 20"/>
          <p:cNvSpPr/>
          <p:nvPr/>
        </p:nvSpPr>
        <p:spPr bwMode="auto">
          <a:xfrm>
            <a:off x="304800" y="18288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2" name="Rounded Rectangle 21"/>
          <p:cNvSpPr/>
          <p:nvPr/>
        </p:nvSpPr>
        <p:spPr bwMode="auto">
          <a:xfrm flipH="1">
            <a:off x="4762500" y="18288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1027" name="AutoShape 3"/>
          <p:cNvSpPr>
            <a:spLocks noChangeAspect="1" noChangeArrowheads="1" noTextEdit="1"/>
          </p:cNvSpPr>
          <p:nvPr/>
        </p:nvSpPr>
        <p:spPr bwMode="auto">
          <a:xfrm rot="1618760">
            <a:off x="1287463" y="1500981"/>
            <a:ext cx="6569075" cy="385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rtl="0"/>
            <a:endParaRPr lang="en-US" kern="1200">
              <a:solidFill>
                <a:prstClr val="white"/>
              </a:solidFill>
              <a:latin typeface="Segoe Semibold"/>
              <a:ea typeface="+mn-ea"/>
              <a:cs typeface="+mn-cs"/>
            </a:endParaRPr>
          </a:p>
        </p:txBody>
      </p:sp>
      <p:sp>
        <p:nvSpPr>
          <p:cNvPr id="2" name="Title 1"/>
          <p:cNvSpPr>
            <a:spLocks noGrp="1"/>
          </p:cNvSpPr>
          <p:nvPr>
            <p:ph type="title"/>
          </p:nvPr>
        </p:nvSpPr>
        <p:spPr/>
        <p:txBody>
          <a:bodyPr/>
          <a:lstStyle/>
          <a:p>
            <a:r>
              <a:rPr lang="en-US" dirty="0" smtClean="0">
                <a:sym typeface="Wingdings" pitchFamily="2" charset="2"/>
              </a:rPr>
              <a:t>The New World of Work</a:t>
            </a:r>
            <a:endParaRPr lang="en-US" dirty="0"/>
          </a:p>
        </p:txBody>
      </p:sp>
      <p:sp>
        <p:nvSpPr>
          <p:cNvPr id="12" name="Rectangle 11"/>
          <p:cNvSpPr/>
          <p:nvPr/>
        </p:nvSpPr>
        <p:spPr>
          <a:xfrm>
            <a:off x="3124200" y="1676400"/>
            <a:ext cx="5700877" cy="258381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457200" y="4861047"/>
            <a:ext cx="3657600" cy="15396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Drive insight from complexity</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Work with customers and partners</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Comply with regulations</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New workers = new expectations</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Reduce costs</a:t>
            </a:r>
          </a:p>
        </p:txBody>
      </p:sp>
      <p:sp>
        <p:nvSpPr>
          <p:cNvPr id="10" name="Rectangle 9"/>
          <p:cNvSpPr/>
          <p:nvPr/>
        </p:nvSpPr>
        <p:spPr>
          <a:xfrm>
            <a:off x="5105400" y="4861047"/>
            <a:ext cx="3962400" cy="15396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Interoperability with LOB systems</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Consolidate redundant investments</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Protect intellectual property</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Plan for the future</a:t>
            </a:r>
          </a:p>
          <a:p>
            <a:pPr marL="228600" lvl="1" indent="-228600" algn="l" defTabSz="-13873163" rtl="0" eaLnBrk="0" fontAlgn="base" hangingPunct="0">
              <a:lnSpc>
                <a:spcPct val="90000"/>
              </a:lnSpc>
              <a:spcBef>
                <a:spcPct val="30000"/>
              </a:spcBef>
              <a:spcAft>
                <a:spcPct val="0"/>
              </a:spcAft>
              <a:buClr>
                <a:srgbClr val="EEECE1"/>
              </a:buClr>
              <a:buSzPct val="85000"/>
              <a:buFontTx/>
              <a:buBlip>
                <a:blip r:embed="rId3"/>
              </a:buBlip>
            </a:pPr>
            <a:r>
              <a:rPr lang="en-US" sz="1650" kern="1200" dirty="0">
                <a:solidFill>
                  <a:prstClr val="white"/>
                </a:solidFill>
                <a:effectLst>
                  <a:outerShdw blurRad="38100" dist="38100" dir="2700000" algn="tl">
                    <a:srgbClr val="000000">
                      <a:alpha val="43137"/>
                    </a:srgbClr>
                  </a:outerShdw>
                </a:effectLst>
                <a:latin typeface="Segoe Semibold"/>
                <a:ea typeface="+mn-ea"/>
                <a:cs typeface="+mn-cs"/>
              </a:rPr>
              <a:t>Reduce costs</a:t>
            </a:r>
            <a:endParaRPr lang="en-US" sz="1650" kern="1200" dirty="0">
              <a:solidFill>
                <a:prstClr val="white">
                  <a:hueOff val="0"/>
                  <a:satOff val="0"/>
                  <a:lumOff val="0"/>
                  <a:alphaOff val="0"/>
                </a:prstClr>
              </a:solidFill>
              <a:effectLst>
                <a:outerShdw blurRad="38100" dist="38100" dir="2700000" algn="tl">
                  <a:srgbClr val="000000">
                    <a:alpha val="43137"/>
                  </a:srgbClr>
                </a:outerShdw>
              </a:effectLst>
              <a:latin typeface="Segoe Semibold"/>
              <a:ea typeface="+mn-ea"/>
              <a:cs typeface="+mn-cs"/>
            </a:endParaRPr>
          </a:p>
        </p:txBody>
      </p:sp>
      <p:pic>
        <p:nvPicPr>
          <p:cNvPr id="23" name="Picture 22" descr="businesswomen.jpg"/>
          <p:cNvPicPr>
            <a:picLocks noChangeAspect="1"/>
          </p:cNvPicPr>
          <p:nvPr/>
        </p:nvPicPr>
        <p:blipFill>
          <a:blip r:embed="rId4" cstate="print"/>
          <a:stretch>
            <a:fillRect/>
          </a:stretch>
        </p:blipFill>
        <p:spPr>
          <a:xfrm>
            <a:off x="495300" y="1417264"/>
            <a:ext cx="2211761" cy="2211761"/>
          </a:xfrm>
          <a:prstGeom prst="ellipse">
            <a:avLst/>
          </a:prstGeom>
          <a:ln w="63500" cap="rnd">
            <a:gradFill>
              <a:gsLst>
                <a:gs pos="0">
                  <a:schemeClr val="tx1">
                    <a:lumMod val="50000"/>
                  </a:schemeClr>
                </a:gs>
                <a:gs pos="100000">
                  <a:schemeClr val="bg2">
                    <a:lumMod val="65000"/>
                    <a:lumOff val="35000"/>
                  </a:schemeClr>
                </a:gs>
              </a:gsLst>
              <a:lin ang="5400000" scaled="0"/>
            </a:gradFill>
          </a:ln>
          <a:effectLst>
            <a:outerShdw blurRad="152400" dir="5400000" sx="90000" sy="-19000" rotWithShape="0">
              <a:prstClr val="black">
                <a:alpha val="37000"/>
              </a:prstClr>
            </a:outerShdw>
          </a:effectLst>
          <a:scene3d>
            <a:camera prst="orthographicFront"/>
            <a:lightRig rig="threePt" dir="t"/>
          </a:scene3d>
          <a:sp3d contourW="7620" prstMaterial="plastic">
            <a:bevelT w="635000" h="317500"/>
            <a:contourClr>
              <a:srgbClr val="333333"/>
            </a:contourClr>
          </a:sp3d>
        </p:spPr>
      </p:pic>
      <p:pic>
        <p:nvPicPr>
          <p:cNvPr id="25" name="Picture 24" descr="serverroom3.png"/>
          <p:cNvPicPr>
            <a:picLocks noChangeAspect="1"/>
          </p:cNvPicPr>
          <p:nvPr/>
        </p:nvPicPr>
        <p:blipFill>
          <a:blip r:embed="rId5" cstate="print"/>
          <a:stretch>
            <a:fillRect/>
          </a:stretch>
        </p:blipFill>
        <p:spPr>
          <a:xfrm>
            <a:off x="6400799" y="1417264"/>
            <a:ext cx="2209801" cy="2211761"/>
          </a:xfrm>
          <a:prstGeom prst="ellipse">
            <a:avLst/>
          </a:prstGeom>
          <a:ln w="63500" cap="rnd">
            <a:gradFill>
              <a:gsLst>
                <a:gs pos="0">
                  <a:schemeClr val="tx1">
                    <a:lumMod val="50000"/>
                  </a:schemeClr>
                </a:gs>
                <a:gs pos="100000">
                  <a:schemeClr val="bg2">
                    <a:lumMod val="65000"/>
                    <a:lumOff val="35000"/>
                  </a:schemeClr>
                </a:gs>
              </a:gsLst>
              <a:lin ang="5400000" scaled="0"/>
            </a:gradFill>
          </a:ln>
          <a:effectLst>
            <a:outerShdw blurRad="152400" dir="5400000" sx="90000" sy="-19000" rotWithShape="0">
              <a:prstClr val="black">
                <a:alpha val="37000"/>
              </a:prstClr>
            </a:outerShdw>
          </a:effectLst>
          <a:scene3d>
            <a:camera prst="orthographicFront"/>
            <a:lightRig rig="threePt" dir="t"/>
          </a:scene3d>
          <a:sp3d contourW="7620" prstMaterial="plastic">
            <a:bevelT w="635000" h="317500"/>
            <a:contourClr>
              <a:srgbClr val="333333"/>
            </a:contourClr>
          </a:sp3d>
        </p:spPr>
      </p:pic>
      <p:sp>
        <p:nvSpPr>
          <p:cNvPr id="36" name="Rectangle 35"/>
          <p:cNvSpPr/>
          <p:nvPr/>
        </p:nvSpPr>
        <p:spPr>
          <a:xfrm>
            <a:off x="1756462" y="3662374"/>
            <a:ext cx="2358338" cy="757130"/>
          </a:xfrm>
          <a:prstGeom prst="rect">
            <a:avLst/>
          </a:prstGeom>
        </p:spPr>
        <p:txBody>
          <a:bodyPr wrap="none">
            <a:spAutoFit/>
          </a:bodyPr>
          <a:lstStyle/>
          <a:p>
            <a:pPr algn="ctr" defTabSz="639954" rtl="0">
              <a:lnSpc>
                <a:spcPct val="90000"/>
              </a:lnSpc>
              <a:spcBef>
                <a:spcPct val="0"/>
              </a:spcBef>
              <a:spcAft>
                <a:spcPct val="35000"/>
              </a:spcAft>
              <a:defRPr/>
            </a:pPr>
            <a: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t>Meet changing</a:t>
            </a:r>
            <a:b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br>
            <a: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t>business needs</a:t>
            </a:r>
          </a:p>
        </p:txBody>
      </p:sp>
      <p:sp>
        <p:nvSpPr>
          <p:cNvPr id="37" name="Rectangle 36"/>
          <p:cNvSpPr/>
          <p:nvPr/>
        </p:nvSpPr>
        <p:spPr>
          <a:xfrm>
            <a:off x="4876800" y="3662374"/>
            <a:ext cx="2475357" cy="757130"/>
          </a:xfrm>
          <a:prstGeom prst="rect">
            <a:avLst/>
          </a:prstGeom>
        </p:spPr>
        <p:txBody>
          <a:bodyPr wrap="none">
            <a:spAutoFit/>
          </a:bodyPr>
          <a:lstStyle/>
          <a:p>
            <a:pPr algn="ctr" defTabSz="639954" rtl="0">
              <a:lnSpc>
                <a:spcPct val="90000"/>
              </a:lnSpc>
              <a:spcBef>
                <a:spcPct val="0"/>
              </a:spcBef>
              <a:spcAft>
                <a:spcPct val="35000"/>
              </a:spcAft>
              <a:defRPr/>
            </a:pPr>
            <a: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t>Manage IT cost,</a:t>
            </a:r>
            <a:b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br>
            <a:r>
              <a:rPr lang="en-US" sz="2400" b="1" dirty="0">
                <a:solidFill>
                  <a:prstClr val="white"/>
                </a:solidFill>
                <a:effectLst>
                  <a:outerShdw blurRad="317500" algn="ctr" rotWithShape="0">
                    <a:prstClr val="black"/>
                  </a:outerShdw>
                </a:effectLst>
                <a:latin typeface="Segoe" pitchFamily="34" charset="0"/>
                <a:ea typeface="+mn-ea"/>
                <a:cs typeface="Segoe UI" pitchFamily="34" charset="0"/>
              </a:rPr>
              <a:t>complexity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15363" hidden="1"/>
          <p:cNvSpPr txBox="1">
            <a:spLocks noChangeArrowheads="1"/>
          </p:cNvSpPr>
          <p:nvPr>
            <p:custDataLst>
              <p:tags r:id="rId1"/>
            </p:custDataLst>
          </p:nvPr>
        </p:nvSpPr>
        <p:spPr bwMode="auto">
          <a:xfrm>
            <a:off x="884239" y="2295526"/>
            <a:ext cx="2274887" cy="923330"/>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kern="1200" dirty="0">
                <a:solidFill>
                  <a:srgbClr val="FDFFFF"/>
                </a:solidFill>
                <a:effectLst>
                  <a:outerShdw blurRad="38100" dist="38100" dir="2700000" algn="tl">
                    <a:srgbClr val="000000"/>
                  </a:outerShdw>
                </a:effectLst>
                <a:latin typeface="Trebuchet MS" pitchFamily="34" charset="0"/>
                <a:ea typeface="+mn-ea"/>
                <a:cs typeface="+mn-cs"/>
              </a:rPr>
              <a:t>U</a:t>
            </a:r>
            <a:r>
              <a:rPr lang="en-US" kern="1200" dirty="0">
                <a:solidFill>
                  <a:prstClr val="white"/>
                </a:solidFill>
                <a:effectLst>
                  <a:outerShdw blurRad="38100" dist="38100" dir="2700000" algn="tl">
                    <a:srgbClr val="000000"/>
                  </a:outerShdw>
                </a:effectLst>
                <a:latin typeface="Trebuchet MS" pitchFamily="34" charset="0"/>
                <a:ea typeface="+mn-ea"/>
                <a:cs typeface="+mn-cs"/>
              </a:rPr>
              <a:t>nified Communications And Collaboration</a:t>
            </a:r>
            <a:endParaRPr lang="en-US" kern="1200" dirty="0">
              <a:solidFill>
                <a:prstClr val="white"/>
              </a:solidFill>
              <a:latin typeface="Trebuchet MS" pitchFamily="34" charset="0"/>
              <a:ea typeface="+mn-ea"/>
              <a:cs typeface="+mn-cs"/>
            </a:endParaRPr>
          </a:p>
        </p:txBody>
      </p:sp>
      <p:sp>
        <p:nvSpPr>
          <p:cNvPr id="15365" name="TextBox 15364" hidden="1"/>
          <p:cNvSpPr txBox="1">
            <a:spLocks noChangeArrowheads="1"/>
          </p:cNvSpPr>
          <p:nvPr>
            <p:custDataLst>
              <p:tags r:id="rId2"/>
            </p:custDataLst>
          </p:nvPr>
        </p:nvSpPr>
        <p:spPr bwMode="auto">
          <a:xfrm>
            <a:off x="3436939" y="2295526"/>
            <a:ext cx="2274887" cy="646331"/>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kern="1200" dirty="0">
                <a:solidFill>
                  <a:srgbClr val="FDFFFF"/>
                </a:solidFill>
                <a:effectLst>
                  <a:outerShdw blurRad="38100" dist="38100" dir="2700000" algn="tl">
                    <a:srgbClr val="000000"/>
                  </a:outerShdw>
                </a:effectLst>
                <a:latin typeface="Trebuchet MS" pitchFamily="34" charset="0"/>
                <a:ea typeface="+mn-ea"/>
                <a:cs typeface="+mn-cs"/>
              </a:rPr>
              <a:t>B</a:t>
            </a:r>
            <a:r>
              <a:rPr lang="en-US" kern="1200" dirty="0">
                <a:solidFill>
                  <a:prstClr val="white"/>
                </a:solidFill>
                <a:effectLst>
                  <a:outerShdw blurRad="38100" dist="38100" dir="2700000" algn="tl">
                    <a:srgbClr val="000000"/>
                  </a:outerShdw>
                </a:effectLst>
                <a:latin typeface="Trebuchet MS" pitchFamily="34" charset="0"/>
                <a:ea typeface="+mn-ea"/>
                <a:cs typeface="+mn-cs"/>
              </a:rPr>
              <a:t>usiness Intelligence</a:t>
            </a:r>
            <a:endParaRPr lang="en-US" kern="1200" dirty="0">
              <a:solidFill>
                <a:prstClr val="white"/>
              </a:solidFill>
              <a:latin typeface="Trebuchet MS" pitchFamily="34" charset="0"/>
              <a:ea typeface="+mn-ea"/>
              <a:cs typeface="+mn-cs"/>
            </a:endParaRPr>
          </a:p>
        </p:txBody>
      </p:sp>
      <p:sp>
        <p:nvSpPr>
          <p:cNvPr id="15366" name="TextBox 15365" hidden="1"/>
          <p:cNvSpPr txBox="1">
            <a:spLocks noChangeArrowheads="1"/>
          </p:cNvSpPr>
          <p:nvPr>
            <p:custDataLst>
              <p:tags r:id="rId3"/>
            </p:custDataLst>
          </p:nvPr>
        </p:nvSpPr>
        <p:spPr bwMode="auto">
          <a:xfrm>
            <a:off x="5976939" y="2295527"/>
            <a:ext cx="2274887" cy="646331"/>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kern="1200" dirty="0">
                <a:solidFill>
                  <a:srgbClr val="FDFFFF"/>
                </a:solidFill>
                <a:effectLst>
                  <a:outerShdw blurRad="38100" dist="38100" dir="2700000" algn="tl">
                    <a:srgbClr val="000000"/>
                  </a:outerShdw>
                </a:effectLst>
                <a:latin typeface="Trebuchet MS" pitchFamily="34" charset="0"/>
                <a:ea typeface="+mn-ea"/>
                <a:cs typeface="+mn-cs"/>
              </a:rPr>
              <a:t>E</a:t>
            </a:r>
            <a:r>
              <a:rPr lang="en-US" kern="1200" dirty="0">
                <a:solidFill>
                  <a:prstClr val="white"/>
                </a:solidFill>
                <a:effectLst>
                  <a:outerShdw blurRad="38100" dist="38100" dir="2700000" algn="tl">
                    <a:srgbClr val="000000"/>
                  </a:outerShdw>
                </a:effectLst>
                <a:latin typeface="Trebuchet MS" pitchFamily="34" charset="0"/>
                <a:ea typeface="+mn-ea"/>
                <a:cs typeface="+mn-cs"/>
              </a:rPr>
              <a:t>nterprise Content Management</a:t>
            </a:r>
            <a:endParaRPr lang="en-US" kern="1200" dirty="0">
              <a:solidFill>
                <a:prstClr val="white"/>
              </a:solidFill>
              <a:latin typeface="Trebuchet MS" pitchFamily="34" charset="0"/>
              <a:ea typeface="+mn-ea"/>
              <a:cs typeface="+mn-cs"/>
            </a:endParaRPr>
          </a:p>
        </p:txBody>
      </p:sp>
      <p:sp>
        <p:nvSpPr>
          <p:cNvPr id="15367" name="TextBox 15366" hidden="1"/>
          <p:cNvSpPr txBox="1">
            <a:spLocks noChangeArrowheads="1"/>
          </p:cNvSpPr>
          <p:nvPr>
            <p:custDataLst>
              <p:tags r:id="rId4"/>
            </p:custDataLst>
          </p:nvPr>
        </p:nvSpPr>
        <p:spPr bwMode="auto">
          <a:xfrm>
            <a:off x="914400" y="4392613"/>
            <a:ext cx="1127125" cy="338554"/>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sz="1600" kern="1200" dirty="0">
                <a:solidFill>
                  <a:srgbClr val="FDFFFF"/>
                </a:solidFill>
                <a:effectLst>
                  <a:outerShdw blurRad="38100" dist="38100" dir="2700000" algn="tl">
                    <a:srgbClr val="000000"/>
                  </a:outerShdw>
                </a:effectLst>
                <a:latin typeface="Trebuchet MS" pitchFamily="34" charset="0"/>
                <a:ea typeface="+mn-ea"/>
                <a:cs typeface="+mn-cs"/>
              </a:rPr>
              <a:t>W</a:t>
            </a:r>
            <a:r>
              <a:rPr lang="en-US" sz="1600" kern="1200" dirty="0">
                <a:solidFill>
                  <a:prstClr val="white"/>
                </a:solidFill>
                <a:effectLst>
                  <a:outerShdw blurRad="38100" dist="38100" dir="2700000" algn="tl">
                    <a:srgbClr val="000000"/>
                  </a:outerShdw>
                </a:effectLst>
                <a:latin typeface="Trebuchet MS" pitchFamily="34" charset="0"/>
                <a:ea typeface="+mn-ea"/>
                <a:cs typeface="+mn-cs"/>
              </a:rPr>
              <a:t>orkflow</a:t>
            </a:r>
            <a:endParaRPr lang="en-US" kern="1200" dirty="0">
              <a:solidFill>
                <a:prstClr val="white"/>
              </a:solidFill>
              <a:latin typeface="Trebuchet MS" pitchFamily="34" charset="0"/>
              <a:ea typeface="+mn-ea"/>
              <a:cs typeface="+mn-cs"/>
            </a:endParaRPr>
          </a:p>
        </p:txBody>
      </p:sp>
      <p:sp>
        <p:nvSpPr>
          <p:cNvPr id="15368" name="TextBox 15367" hidden="1"/>
          <p:cNvSpPr txBox="1">
            <a:spLocks noChangeArrowheads="1"/>
          </p:cNvSpPr>
          <p:nvPr>
            <p:custDataLst>
              <p:tags r:id="rId5"/>
            </p:custDataLst>
          </p:nvPr>
        </p:nvSpPr>
        <p:spPr bwMode="auto">
          <a:xfrm>
            <a:off x="2139950" y="4392613"/>
            <a:ext cx="1127125" cy="338554"/>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sz="1600" kern="1200" dirty="0">
                <a:solidFill>
                  <a:srgbClr val="FDFFFF"/>
                </a:solidFill>
                <a:effectLst>
                  <a:outerShdw blurRad="38100" dist="38100" dir="2700000" algn="tl">
                    <a:srgbClr val="000000"/>
                  </a:outerShdw>
                </a:effectLst>
                <a:latin typeface="Trebuchet MS" pitchFamily="34" charset="0"/>
                <a:ea typeface="+mn-ea"/>
                <a:cs typeface="+mn-cs"/>
              </a:rPr>
              <a:t>S</a:t>
            </a:r>
            <a:r>
              <a:rPr lang="en-US" sz="1600" kern="1200" dirty="0">
                <a:solidFill>
                  <a:prstClr val="white"/>
                </a:solidFill>
                <a:effectLst>
                  <a:outerShdw blurRad="38100" dist="38100" dir="2700000" algn="tl">
                    <a:srgbClr val="000000"/>
                  </a:outerShdw>
                </a:effectLst>
                <a:latin typeface="Trebuchet MS" pitchFamily="34" charset="0"/>
                <a:ea typeface="+mn-ea"/>
                <a:cs typeface="+mn-cs"/>
              </a:rPr>
              <a:t>earch</a:t>
            </a:r>
            <a:endParaRPr lang="en-US" kern="1200" dirty="0">
              <a:solidFill>
                <a:prstClr val="white"/>
              </a:solidFill>
              <a:latin typeface="Trebuchet MS" pitchFamily="34" charset="0"/>
              <a:ea typeface="+mn-ea"/>
              <a:cs typeface="+mn-cs"/>
            </a:endParaRPr>
          </a:p>
        </p:txBody>
      </p:sp>
      <p:sp>
        <p:nvSpPr>
          <p:cNvPr id="15370" name="TextBox 15369" hidden="1"/>
          <p:cNvSpPr txBox="1">
            <a:spLocks noChangeArrowheads="1"/>
          </p:cNvSpPr>
          <p:nvPr>
            <p:custDataLst>
              <p:tags r:id="rId6"/>
            </p:custDataLst>
          </p:nvPr>
        </p:nvSpPr>
        <p:spPr bwMode="auto">
          <a:xfrm>
            <a:off x="4518025" y="4270376"/>
            <a:ext cx="1206500" cy="584775"/>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sz="1600" kern="1200" dirty="0">
                <a:solidFill>
                  <a:srgbClr val="FDFFFF"/>
                </a:solidFill>
                <a:effectLst>
                  <a:outerShdw blurRad="38100" dist="38100" dir="2700000" algn="tl">
                    <a:srgbClr val="000000"/>
                  </a:outerShdw>
                </a:effectLst>
                <a:latin typeface="Trebuchet MS" pitchFamily="34" charset="0"/>
                <a:ea typeface="+mn-ea"/>
                <a:cs typeface="+mn-cs"/>
              </a:rPr>
              <a:t>E</a:t>
            </a:r>
            <a:r>
              <a:rPr lang="en-US" sz="1600" kern="1200" dirty="0">
                <a:solidFill>
                  <a:prstClr val="white"/>
                </a:solidFill>
                <a:effectLst>
                  <a:outerShdw blurRad="38100" dist="38100" dir="2700000" algn="tl">
                    <a:srgbClr val="000000"/>
                  </a:outerShdw>
                </a:effectLst>
                <a:latin typeface="Trebuchet MS" pitchFamily="34" charset="0"/>
                <a:ea typeface="+mn-ea"/>
                <a:cs typeface="+mn-cs"/>
              </a:rPr>
              <a:t>xtensible UI</a:t>
            </a:r>
            <a:endParaRPr lang="en-US" kern="1200" dirty="0">
              <a:solidFill>
                <a:prstClr val="white"/>
              </a:solidFill>
              <a:latin typeface="Trebuchet MS" pitchFamily="34" charset="0"/>
              <a:ea typeface="+mn-ea"/>
              <a:cs typeface="+mn-cs"/>
            </a:endParaRPr>
          </a:p>
        </p:txBody>
      </p:sp>
      <p:sp>
        <p:nvSpPr>
          <p:cNvPr id="15371" name="TextBox 15370" hidden="1"/>
          <p:cNvSpPr txBox="1">
            <a:spLocks noChangeArrowheads="1"/>
          </p:cNvSpPr>
          <p:nvPr>
            <p:custDataLst>
              <p:tags r:id="rId7"/>
            </p:custDataLst>
          </p:nvPr>
        </p:nvSpPr>
        <p:spPr bwMode="auto">
          <a:xfrm>
            <a:off x="5675313" y="4148139"/>
            <a:ext cx="1206500" cy="830997"/>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sz="1600" kern="1200" dirty="0">
                <a:solidFill>
                  <a:srgbClr val="FDFFFF"/>
                </a:solidFill>
                <a:effectLst>
                  <a:outerShdw blurRad="38100" dist="38100" dir="2700000" algn="tl">
                    <a:srgbClr val="000000"/>
                  </a:outerShdw>
                </a:effectLst>
                <a:latin typeface="Trebuchet MS" pitchFamily="34" charset="0"/>
                <a:ea typeface="+mn-ea"/>
                <a:cs typeface="+mn-cs"/>
              </a:rPr>
              <a:t>O</a:t>
            </a:r>
            <a:r>
              <a:rPr lang="en-US" sz="1600" kern="1200" dirty="0">
                <a:solidFill>
                  <a:prstClr val="white"/>
                </a:solidFill>
                <a:effectLst>
                  <a:outerShdw blurRad="38100" dist="38100" dir="2700000" algn="tl">
                    <a:srgbClr val="000000"/>
                  </a:outerShdw>
                </a:effectLst>
                <a:latin typeface="Trebuchet MS" pitchFamily="34" charset="0"/>
                <a:ea typeface="+mn-ea"/>
                <a:cs typeface="+mn-cs"/>
              </a:rPr>
              <a:t>pen </a:t>
            </a:r>
            <a:br>
              <a:rPr lang="en-US" sz="1600" kern="1200" dirty="0">
                <a:solidFill>
                  <a:prstClr val="white"/>
                </a:solidFill>
                <a:effectLst>
                  <a:outerShdw blurRad="38100" dist="38100" dir="2700000" algn="tl">
                    <a:srgbClr val="000000"/>
                  </a:outerShdw>
                </a:effectLst>
                <a:latin typeface="Trebuchet MS" pitchFamily="34" charset="0"/>
                <a:ea typeface="+mn-ea"/>
                <a:cs typeface="+mn-cs"/>
              </a:rPr>
            </a:br>
            <a:r>
              <a:rPr lang="en-US" sz="1600" kern="1200" dirty="0">
                <a:solidFill>
                  <a:prstClr val="white"/>
                </a:solidFill>
                <a:effectLst>
                  <a:outerShdw blurRad="38100" dist="38100" dir="2700000" algn="tl">
                    <a:srgbClr val="000000"/>
                  </a:outerShdw>
                </a:effectLst>
                <a:latin typeface="Trebuchet MS" pitchFamily="34" charset="0"/>
                <a:ea typeface="+mn-ea"/>
                <a:cs typeface="+mn-cs"/>
              </a:rPr>
              <a:t>XML File Formats</a:t>
            </a:r>
            <a:endParaRPr lang="en-US" kern="1200" dirty="0">
              <a:solidFill>
                <a:prstClr val="white"/>
              </a:solidFill>
              <a:latin typeface="Trebuchet MS" pitchFamily="34" charset="0"/>
              <a:ea typeface="+mn-ea"/>
              <a:cs typeface="+mn-cs"/>
            </a:endParaRPr>
          </a:p>
        </p:txBody>
      </p:sp>
      <p:sp>
        <p:nvSpPr>
          <p:cNvPr id="15372" name="TextBox 15371" hidden="1"/>
          <p:cNvSpPr txBox="1">
            <a:spLocks noChangeArrowheads="1"/>
          </p:cNvSpPr>
          <p:nvPr>
            <p:custDataLst>
              <p:tags r:id="rId8"/>
            </p:custDataLst>
          </p:nvPr>
        </p:nvSpPr>
        <p:spPr bwMode="auto">
          <a:xfrm>
            <a:off x="6959601" y="4025901"/>
            <a:ext cx="1293813" cy="1077218"/>
          </a:xfrm>
          <a:prstGeom prst="rect">
            <a:avLst/>
          </a:prstGeom>
          <a:noFill/>
          <a:ln w="9525" cap="flat" cmpd="sng" algn="ctr">
            <a:noFill/>
            <a:prstDash val="solid"/>
            <a:miter lim="800000"/>
            <a:headEnd type="none" w="med" len="med"/>
            <a:tailEnd type="none" w="med" len="med"/>
          </a:ln>
          <a:effectLst/>
        </p:spPr>
        <p:txBody>
          <a:bodyPr>
            <a:spAutoFit/>
          </a:bodyPr>
          <a:lstStyle/>
          <a:p>
            <a:pPr algn="l" rtl="0">
              <a:spcBef>
                <a:spcPct val="30000"/>
              </a:spcBef>
              <a:defRPr/>
            </a:pPr>
            <a:r>
              <a:rPr lang="en-US" sz="1600" kern="1200" dirty="0">
                <a:solidFill>
                  <a:srgbClr val="FDFFFF"/>
                </a:solidFill>
                <a:effectLst>
                  <a:outerShdw blurRad="38100" dist="38100" dir="2700000" algn="tl">
                    <a:srgbClr val="000000"/>
                  </a:outerShdw>
                </a:effectLst>
                <a:latin typeface="Trebuchet MS" pitchFamily="34" charset="0"/>
                <a:ea typeface="+mn-ea"/>
                <a:cs typeface="+mn-cs"/>
              </a:rPr>
              <a:t>W</a:t>
            </a:r>
            <a:r>
              <a:rPr lang="en-US" sz="1600" kern="1200" dirty="0">
                <a:solidFill>
                  <a:prstClr val="white"/>
                </a:solidFill>
                <a:effectLst>
                  <a:outerShdw blurRad="38100" dist="38100" dir="2700000" algn="tl">
                    <a:srgbClr val="000000"/>
                  </a:outerShdw>
                </a:effectLst>
                <a:latin typeface="Trebuchet MS" pitchFamily="34" charset="0"/>
                <a:ea typeface="+mn-ea"/>
                <a:cs typeface="+mn-cs"/>
              </a:rPr>
              <a:t>ebsite and Security Framework</a:t>
            </a:r>
            <a:endParaRPr lang="en-US" kern="1200" dirty="0">
              <a:solidFill>
                <a:prstClr val="white"/>
              </a:solidFill>
              <a:latin typeface="Trebuchet MS" pitchFamily="34" charset="0"/>
              <a:ea typeface="+mn-ea"/>
              <a:cs typeface="+mn-cs"/>
            </a:endParaRPr>
          </a:p>
        </p:txBody>
      </p:sp>
      <p:sp>
        <p:nvSpPr>
          <p:cNvPr id="9229" name="TextBox 15372" hidden="1"/>
          <p:cNvSpPr txBox="1">
            <a:spLocks noChangeArrowheads="1"/>
          </p:cNvSpPr>
          <p:nvPr>
            <p:custDataLst>
              <p:tags r:id="rId9"/>
            </p:custDataLst>
          </p:nvPr>
        </p:nvSpPr>
        <p:spPr bwMode="auto">
          <a:xfrm>
            <a:off x="2425700" y="5724525"/>
            <a:ext cx="4103046" cy="369332"/>
          </a:xfrm>
          <a:prstGeom prst="rect">
            <a:avLst/>
          </a:prstGeom>
          <a:noFill/>
          <a:ln w="9525">
            <a:noFill/>
            <a:miter lim="800000"/>
            <a:headEnd/>
            <a:tailEnd/>
          </a:ln>
        </p:spPr>
        <p:txBody>
          <a:bodyPr wrap="none">
            <a:spAutoFit/>
          </a:bodyPr>
          <a:lstStyle/>
          <a:p>
            <a:pPr algn="l" rtl="0"/>
            <a:r>
              <a:rPr lang="en-US" kern="1200" dirty="0">
                <a:solidFill>
                  <a:srgbClr val="FDFFFF"/>
                </a:solidFill>
                <a:latin typeface="Trebuchet MS" pitchFamily="34" charset="0"/>
                <a:ea typeface="+mn-ea"/>
                <a:cs typeface="+mn-cs"/>
              </a:rPr>
              <a:t>S</a:t>
            </a:r>
            <a:r>
              <a:rPr lang="en-US" kern="1200" dirty="0">
                <a:solidFill>
                  <a:prstClr val="white"/>
                </a:solidFill>
                <a:latin typeface="Trebuchet MS" pitchFamily="34" charset="0"/>
                <a:ea typeface="+mn-ea"/>
                <a:cs typeface="+mn-cs"/>
              </a:rPr>
              <a:t>ecured, Well-Managed Infrastructure</a:t>
            </a:r>
          </a:p>
        </p:txBody>
      </p:sp>
      <p:sp>
        <p:nvSpPr>
          <p:cNvPr id="35" name="Title 34"/>
          <p:cNvSpPr>
            <a:spLocks noGrp="1"/>
          </p:cNvSpPr>
          <p:nvPr>
            <p:ph type="title"/>
          </p:nvPr>
        </p:nvSpPr>
        <p:spPr/>
        <p:txBody>
          <a:bodyPr>
            <a:normAutofit/>
          </a:bodyPr>
          <a:lstStyle/>
          <a:p>
            <a:r>
              <a:rPr lang="en-US" sz="3200" dirty="0" smtClean="0"/>
              <a:t>Microsoft Business Productivity Infrastructure</a:t>
            </a:r>
            <a:endParaRPr lang="en-US" sz="3200" dirty="0"/>
          </a:p>
        </p:txBody>
      </p:sp>
      <p:grpSp>
        <p:nvGrpSpPr>
          <p:cNvPr id="2" name="Group 18" hidden="1"/>
          <p:cNvGrpSpPr/>
          <p:nvPr/>
        </p:nvGrpSpPr>
        <p:grpSpPr>
          <a:xfrm>
            <a:off x="150876" y="1521688"/>
            <a:ext cx="8842248" cy="3276600"/>
            <a:chOff x="149352" y="1905000"/>
            <a:chExt cx="8842248" cy="3291840"/>
          </a:xfrm>
        </p:grpSpPr>
        <p:sp>
          <p:nvSpPr>
            <p:cNvPr id="18" name="Round Same Side Corner Rectangle 17"/>
            <p:cNvSpPr/>
            <p:nvPr/>
          </p:nvSpPr>
          <p:spPr bwMode="invGray">
            <a:xfrm flipH="1">
              <a:off x="149352" y="1905000"/>
              <a:ext cx="8842248" cy="3291840"/>
            </a:xfrm>
            <a:prstGeom prst="round2SameRect">
              <a:avLst>
                <a:gd name="adj1" fmla="val 11583"/>
                <a:gd name="adj2" fmla="val 0"/>
              </a:avLst>
            </a:prstGeom>
            <a:gradFill flip="none" rotWithShape="1">
              <a:gsLst>
                <a:gs pos="4000">
                  <a:schemeClr val="tx1">
                    <a:lumMod val="75000"/>
                    <a:alpha val="60000"/>
                  </a:schemeClr>
                </a:gs>
                <a:gs pos="25000">
                  <a:schemeClr val="tx1">
                    <a:lumMod val="85000"/>
                    <a:alpha val="50000"/>
                  </a:schemeClr>
                </a:gs>
                <a:gs pos="48000">
                  <a:srgbClr val="000000">
                    <a:alpha val="40000"/>
                  </a:srgbClr>
                </a:gs>
                <a:gs pos="75000">
                  <a:srgbClr val="000000">
                    <a:alpha val="40000"/>
                  </a:srgbClr>
                </a:gs>
                <a:gs pos="75000">
                  <a:schemeClr val="accent1">
                    <a:alpha val="70000"/>
                  </a:schemeClr>
                </a:gs>
                <a:gs pos="100000">
                  <a:schemeClr val="bg1"/>
                </a:gs>
              </a:gsLst>
              <a:lin ang="13500000" scaled="1"/>
              <a:tileRect/>
            </a:gradFill>
            <a:ln w="28575">
              <a:solidFill>
                <a:schemeClr val="tx1"/>
              </a:solidFill>
              <a:headEnd type="none" w="med" len="med"/>
              <a:tailEnd type="none" w="med" len="med"/>
            </a:ln>
            <a:effectLst>
              <a:reflection blurRad="6350" stA="52000" endA="300" endPos="35000" dir="5400000" sy="-100000" algn="bl" rotWithShape="0"/>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46278" tIns="487595" rIns="146278" bIns="73139" numCol="1" rtlCol="0" anchor="t" anchorCtr="0" compatLnSpc="1">
              <a:prstTxWarp prst="textNoShape">
                <a:avLst/>
              </a:prstTxWarp>
            </a:bodyPr>
            <a:lstStyle/>
            <a:p>
              <a:pPr algn="ctr" defTabSz="1097280" rtl="0">
                <a:lnSpc>
                  <a:spcPct val="80000"/>
                </a:lnSpc>
                <a:defRPr/>
              </a:pPr>
              <a:endParaRPr lang="en-US" sz="8000" i="1" kern="1200" spc="-200" dirty="0">
                <a:ln w="18415" cmpd="sng">
                  <a:noFill/>
                  <a:prstDash val="solid"/>
                </a:ln>
                <a:solidFill>
                  <a:srgbClr val="000000"/>
                </a:solidFill>
                <a:effectLst>
                  <a:glow rad="101600">
                    <a:srgbClr val="CCECFF"/>
                  </a:glow>
                  <a:innerShdw blurRad="114300">
                    <a:prstClr val="black"/>
                  </a:innerShdw>
                </a:effectLst>
                <a:latin typeface="Segoe Black" pitchFamily="34" charset="0"/>
                <a:ea typeface="+mn-ea"/>
                <a:cs typeface="+mn-cs"/>
              </a:endParaRPr>
            </a:p>
          </p:txBody>
        </p:sp>
        <p:sp>
          <p:nvSpPr>
            <p:cNvPr id="19" name="Round Same Side Corner Rectangle 18"/>
            <p:cNvSpPr/>
            <p:nvPr/>
          </p:nvSpPr>
          <p:spPr bwMode="invGray">
            <a:xfrm>
              <a:off x="152400" y="1905000"/>
              <a:ext cx="8839200" cy="3291840"/>
            </a:xfrm>
            <a:prstGeom prst="round2SameRect">
              <a:avLst>
                <a:gd name="adj1" fmla="val 11583"/>
                <a:gd name="adj2" fmla="val 0"/>
              </a:avLst>
            </a:prstGeom>
            <a:gradFill flip="none" rotWithShape="1">
              <a:gsLst>
                <a:gs pos="4000">
                  <a:schemeClr val="accent1">
                    <a:alpha val="60000"/>
                  </a:schemeClr>
                </a:gs>
                <a:gs pos="25000">
                  <a:schemeClr val="bg1">
                    <a:lumMod val="40000"/>
                    <a:lumOff val="60000"/>
                    <a:alpha val="50000"/>
                  </a:schemeClr>
                </a:gs>
                <a:gs pos="48000">
                  <a:srgbClr val="000000">
                    <a:alpha val="40000"/>
                  </a:srgbClr>
                </a:gs>
                <a:gs pos="75000">
                  <a:srgbClr val="000000">
                    <a:alpha val="40000"/>
                  </a:srgbClr>
                </a:gs>
                <a:gs pos="75000">
                  <a:schemeClr val="accent1">
                    <a:alpha val="70000"/>
                  </a:schemeClr>
                </a:gs>
                <a:gs pos="100000">
                  <a:schemeClr val="bg1"/>
                </a:gs>
              </a:gsLst>
              <a:lin ang="13500000" scaled="1"/>
              <a:tileRect/>
            </a:gradFill>
            <a:ln w="28575">
              <a:solidFill>
                <a:schemeClr val="tx1"/>
              </a:solidFill>
              <a:headEnd type="none" w="med" len="med"/>
              <a:tailEnd type="none" w="med" len="med"/>
            </a:ln>
            <a:effectLst>
              <a:reflection blurRad="6350" stA="52000" endA="300" endPos="35000" dir="5400000" sy="-100000" algn="bl" rotWithShape="0"/>
            </a:effectLst>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146278" tIns="487595" rIns="146278" bIns="73139" numCol="1" rtlCol="0" anchor="t" anchorCtr="0" compatLnSpc="1">
              <a:prstTxWarp prst="textNoShape">
                <a:avLst/>
              </a:prstTxWarp>
            </a:bodyPr>
            <a:lstStyle/>
            <a:p>
              <a:pPr algn="ctr" defTabSz="1097280" rtl="0">
                <a:lnSpc>
                  <a:spcPct val="80000"/>
                </a:lnSpc>
                <a:defRPr/>
              </a:pPr>
              <a:endParaRPr lang="en-US" sz="8000" i="1" kern="1200" spc="-200" dirty="0">
                <a:ln w="18415" cmpd="sng">
                  <a:noFill/>
                  <a:prstDash val="solid"/>
                </a:ln>
                <a:solidFill>
                  <a:srgbClr val="000000"/>
                </a:solidFill>
                <a:effectLst>
                  <a:glow rad="101600">
                    <a:srgbClr val="CCECFF"/>
                  </a:glow>
                  <a:innerShdw blurRad="114300">
                    <a:prstClr val="black"/>
                  </a:innerShdw>
                </a:effectLst>
                <a:latin typeface="Segoe Black" pitchFamily="34" charset="0"/>
                <a:ea typeface="+mn-ea"/>
                <a:cs typeface="+mn-cs"/>
              </a:endParaRPr>
            </a:p>
          </p:txBody>
        </p:sp>
      </p:grpSp>
      <p:grpSp>
        <p:nvGrpSpPr>
          <p:cNvPr id="3" name="Group 66"/>
          <p:cNvGrpSpPr/>
          <p:nvPr/>
        </p:nvGrpSpPr>
        <p:grpSpPr>
          <a:xfrm>
            <a:off x="152400" y="1346200"/>
            <a:ext cx="8788400" cy="5559952"/>
            <a:chOff x="152400" y="1346200"/>
            <a:chExt cx="8788400" cy="5559952"/>
          </a:xfrm>
        </p:grpSpPr>
        <p:pic>
          <p:nvPicPr>
            <p:cNvPr id="1026" name="Picture 2" descr="\\server3\InternalBin\ResourceDVD\DVD_ART34\Artwork_Imagery\Shapes\Lines\curved glowing red line 4.png"/>
            <p:cNvPicPr>
              <a:picLocks noChangeAspect="1" noChangeArrowheads="1"/>
            </p:cNvPicPr>
            <p:nvPr/>
          </p:nvPicPr>
          <p:blipFill>
            <a:blip r:embed="rId12">
              <a:duotone>
                <a:schemeClr val="accent1">
                  <a:shade val="45000"/>
                  <a:satMod val="135000"/>
                </a:schemeClr>
                <a:prstClr val="white"/>
              </a:duotone>
            </a:blip>
            <a:srcRect/>
            <a:stretch>
              <a:fillRect/>
            </a:stretch>
          </p:blipFill>
          <p:spPr bwMode="auto">
            <a:xfrm rot="19628814">
              <a:off x="2839842" y="4713955"/>
              <a:ext cx="3332139" cy="2192197"/>
            </a:xfrm>
            <a:prstGeom prst="rect">
              <a:avLst/>
            </a:prstGeom>
            <a:noFill/>
          </p:spPr>
        </p:pic>
        <p:sp>
          <p:nvSpPr>
            <p:cNvPr id="62" name="Rounded Rectangle 61"/>
            <p:cNvSpPr/>
            <p:nvPr/>
          </p:nvSpPr>
          <p:spPr bwMode="auto">
            <a:xfrm>
              <a:off x="152400" y="19050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63" name="Rounded Rectangle 62"/>
            <p:cNvSpPr/>
            <p:nvPr/>
          </p:nvSpPr>
          <p:spPr bwMode="auto">
            <a:xfrm flipH="1">
              <a:off x="4902200" y="1905000"/>
              <a:ext cx="4038600" cy="4495800"/>
            </a:xfrm>
            <a:prstGeom prst="roundRect">
              <a:avLst>
                <a:gd name="adj" fmla="val 5032"/>
              </a:avLst>
            </a:prstGeom>
            <a:gradFill flip="none" rotWithShape="1">
              <a:gsLst>
                <a:gs pos="0">
                  <a:schemeClr val="accent1">
                    <a:lumMod val="40000"/>
                    <a:lumOff val="60000"/>
                    <a:alpha val="75000"/>
                  </a:schemeClr>
                </a:gs>
                <a:gs pos="41000">
                  <a:schemeClr val="accent1">
                    <a:alpha val="25000"/>
                  </a:schemeClr>
                </a:gs>
                <a:gs pos="64000">
                  <a:schemeClr val="tx1">
                    <a:alpha val="0"/>
                  </a:schemeClr>
                </a:gs>
              </a:gsLst>
              <a:path path="circle">
                <a:fillToRect t="100000" r="100000"/>
              </a:path>
              <a:tileRect l="-100000" b="-100000"/>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non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3" name="TextBox 22"/>
            <p:cNvSpPr txBox="1"/>
            <p:nvPr/>
          </p:nvSpPr>
          <p:spPr>
            <a:xfrm>
              <a:off x="3814679" y="4495800"/>
              <a:ext cx="4846721" cy="369312"/>
            </a:xfrm>
            <a:prstGeom prst="rect">
              <a:avLst/>
            </a:prstGeom>
            <a:noFill/>
          </p:spPr>
          <p:txBody>
            <a:bodyPr wrap="square" lIns="91422" tIns="45710" rIns="91422" bIns="45710" rtlCol="0">
              <a:spAutoFit/>
            </a:bodyPr>
            <a:lstStyle/>
            <a:p>
              <a:pPr algn="r" defTabSz="639954" rtl="0">
                <a:defRPr/>
              </a:pPr>
              <a:r>
                <a:rPr lang="en-US" b="1" kern="1200" dirty="0">
                  <a:solidFill>
                    <a:srgbClr val="FFFFFF"/>
                  </a:solidFill>
                  <a:effectLst>
                    <a:outerShdw blurRad="38100" dist="38100" dir="2700000" algn="tl">
                      <a:srgbClr val="000000">
                        <a:alpha val="43137"/>
                      </a:srgbClr>
                    </a:outerShdw>
                  </a:effectLst>
                  <a:latin typeface="Segoe Semibold"/>
                  <a:ea typeface="+mn-ea"/>
                  <a:cs typeface="Segoe UI" pitchFamily="34" charset="0"/>
                </a:rPr>
                <a:t>IT Flexibility and Control</a:t>
              </a:r>
            </a:p>
          </p:txBody>
        </p:sp>
        <p:grpSp>
          <p:nvGrpSpPr>
            <p:cNvPr id="5" name="Group 40"/>
            <p:cNvGrpSpPr/>
            <p:nvPr/>
          </p:nvGrpSpPr>
          <p:grpSpPr>
            <a:xfrm>
              <a:off x="5994400" y="5029200"/>
              <a:ext cx="2437397" cy="1371600"/>
              <a:chOff x="6324600" y="4876800"/>
              <a:chExt cx="2572808" cy="1447800"/>
            </a:xfrm>
          </p:grpSpPr>
          <p:pic>
            <p:nvPicPr>
              <p:cNvPr id="1028" name="Picture 4" descr="S:\InternalBin\ResourceDVD\DVD_ART34\Artwork_Imagery\Icons - Illustrations\Internet Clouds web\cloud 2.png"/>
              <p:cNvPicPr>
                <a:picLocks noChangeAspect="1" noChangeArrowheads="1"/>
              </p:cNvPicPr>
              <p:nvPr/>
            </p:nvPicPr>
            <p:blipFill>
              <a:blip r:embed="rId13"/>
              <a:srcRect/>
              <a:stretch>
                <a:fillRect/>
              </a:stretch>
            </p:blipFill>
            <p:spPr bwMode="auto">
              <a:xfrm>
                <a:off x="6324600" y="5029200"/>
                <a:ext cx="2572808" cy="1295400"/>
              </a:xfrm>
              <a:prstGeom prst="rect">
                <a:avLst/>
              </a:prstGeom>
              <a:noFill/>
            </p:spPr>
          </p:pic>
          <p:pic>
            <p:nvPicPr>
              <p:cNvPr id="1029" name="Picture 5" descr="S:\InternalBin\ResourceDVD\DVD_ART34\Artwork_Imagery\Icons - Illustrations\Internet Clouds web\cloud 4.png"/>
              <p:cNvPicPr>
                <a:picLocks noChangeAspect="1" noChangeArrowheads="1"/>
              </p:cNvPicPr>
              <p:nvPr/>
            </p:nvPicPr>
            <p:blipFill>
              <a:blip r:embed="rId14" cstate="print"/>
              <a:srcRect/>
              <a:stretch>
                <a:fillRect/>
              </a:stretch>
            </p:blipFill>
            <p:spPr bwMode="auto">
              <a:xfrm>
                <a:off x="6324600" y="4876800"/>
                <a:ext cx="1283962" cy="1119187"/>
              </a:xfrm>
              <a:prstGeom prst="rect">
                <a:avLst/>
              </a:prstGeom>
              <a:noFill/>
            </p:spPr>
          </p:pic>
        </p:grpSp>
        <p:pic>
          <p:nvPicPr>
            <p:cNvPr id="1030" name="Picture 6" descr="S:\InternalBin\ResourceDVD\DVD_ART34\Artwork_Imagery\Hardware Photos\OEM HW\Windows Mobile devices (cell phone, pda)\Smartphone cell phones\Vodafone Tornado Smartphone UK.png"/>
            <p:cNvPicPr>
              <a:picLocks noChangeAspect="1" noChangeArrowheads="1"/>
            </p:cNvPicPr>
            <p:nvPr/>
          </p:nvPicPr>
          <p:blipFill>
            <a:blip r:embed="rId15" cstate="print"/>
            <a:srcRect/>
            <a:stretch>
              <a:fillRect/>
            </a:stretch>
          </p:blipFill>
          <p:spPr bwMode="auto">
            <a:xfrm>
              <a:off x="2565401" y="5105400"/>
              <a:ext cx="396512" cy="895350"/>
            </a:xfrm>
            <a:prstGeom prst="rect">
              <a:avLst/>
            </a:prstGeom>
            <a:noFill/>
          </p:spPr>
        </p:pic>
        <p:grpSp>
          <p:nvGrpSpPr>
            <p:cNvPr id="6" name="Group 33"/>
            <p:cNvGrpSpPr/>
            <p:nvPr/>
          </p:nvGrpSpPr>
          <p:grpSpPr>
            <a:xfrm>
              <a:off x="812800" y="4953000"/>
              <a:ext cx="972671" cy="800100"/>
              <a:chOff x="5029200" y="1295400"/>
              <a:chExt cx="2362200" cy="1943100"/>
            </a:xfrm>
            <a:effectLst>
              <a:reflection blurRad="6350" stA="50000" endA="300" endPos="38500" dist="50800" dir="5400000" sy="-100000" algn="bl" rotWithShape="0"/>
            </a:effectLst>
            <a:scene3d>
              <a:camera prst="perspectiveHeroicExtremeLeftFacing" fov="7200000"/>
              <a:lightRig rig="threePt" dir="t"/>
            </a:scene3d>
          </p:grpSpPr>
          <p:pic>
            <p:nvPicPr>
              <p:cNvPr id="4" name="Picture 4" descr="S:\InternalBin\ResourceDVD\DVD_ART34\Artwork_Imagery\Icons - Illustrations\_WINDOWS SERVER ICONS\Documents\Window screen Blank file.png"/>
              <p:cNvPicPr>
                <a:picLocks noChangeAspect="1" noChangeArrowheads="1"/>
              </p:cNvPicPr>
              <p:nvPr/>
            </p:nvPicPr>
            <p:blipFill>
              <a:blip r:embed="rId16"/>
              <a:srcRect/>
              <a:stretch>
                <a:fillRect/>
              </a:stretch>
            </p:blipFill>
            <p:spPr bwMode="auto">
              <a:xfrm>
                <a:off x="5029200" y="1295400"/>
                <a:ext cx="2362200" cy="1943100"/>
              </a:xfrm>
              <a:prstGeom prst="rect">
                <a:avLst/>
              </a:prstGeom>
              <a:noFill/>
              <a:sp3d prstMaterial="matte"/>
            </p:spPr>
          </p:pic>
          <p:pic>
            <p:nvPicPr>
              <p:cNvPr id="1027" name="Picture 3" descr="S:\InternalBin\ResourceDVD\DVD_ART34\Artwork_Imagery\Icons - Illustrations\screen captures\Im making a difference Windows Live Messenger screen.png"/>
              <p:cNvPicPr>
                <a:picLocks noChangeAspect="1" noChangeArrowheads="1"/>
              </p:cNvPicPr>
              <p:nvPr/>
            </p:nvPicPr>
            <p:blipFill>
              <a:blip r:embed="rId17" cstate="print"/>
              <a:srcRect/>
              <a:stretch>
                <a:fillRect/>
              </a:stretch>
            </p:blipFill>
            <p:spPr bwMode="auto">
              <a:xfrm>
                <a:off x="5105401" y="1463468"/>
                <a:ext cx="2209800" cy="1502458"/>
              </a:xfrm>
              <a:prstGeom prst="rect">
                <a:avLst/>
              </a:prstGeom>
              <a:noFill/>
              <a:sp3d prstMaterial="matte"/>
            </p:spPr>
          </p:pic>
        </p:grpSp>
        <p:pic>
          <p:nvPicPr>
            <p:cNvPr id="1040"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18"/>
            <a:srcRect/>
            <a:stretch>
              <a:fillRect/>
            </a:stretch>
          </p:blipFill>
          <p:spPr bwMode="auto">
            <a:xfrm>
              <a:off x="1422399" y="5105401"/>
              <a:ext cx="1538469" cy="1143000"/>
            </a:xfrm>
            <a:prstGeom prst="rect">
              <a:avLst/>
            </a:prstGeom>
            <a:noFill/>
          </p:spPr>
        </p:pic>
        <p:sp>
          <p:nvSpPr>
            <p:cNvPr id="27" name="TextBox 26"/>
            <p:cNvSpPr txBox="1"/>
            <p:nvPr/>
          </p:nvSpPr>
          <p:spPr>
            <a:xfrm>
              <a:off x="965200" y="4495800"/>
              <a:ext cx="4038600" cy="369312"/>
            </a:xfrm>
            <a:prstGeom prst="rect">
              <a:avLst/>
            </a:prstGeom>
            <a:noFill/>
          </p:spPr>
          <p:txBody>
            <a:bodyPr wrap="square" lIns="91422" tIns="45710" rIns="91422" bIns="45710" rtlCol="0">
              <a:spAutoFit/>
            </a:bodyPr>
            <a:lstStyle/>
            <a:p>
              <a:pPr algn="l" defTabSz="639954" rtl="0">
                <a:defRPr/>
              </a:pPr>
              <a:r>
                <a:rPr lang="en-US" b="1" kern="1200" dirty="0">
                  <a:solidFill>
                    <a:srgbClr val="FFFFFF"/>
                  </a:solidFill>
                  <a:effectLst>
                    <a:outerShdw blurRad="38100" dist="38100" dir="2700000" algn="tl">
                      <a:srgbClr val="000000">
                        <a:alpha val="43137"/>
                      </a:srgbClr>
                    </a:outerShdw>
                  </a:effectLst>
                  <a:latin typeface="Segoe Semibold"/>
                  <a:ea typeface="+mn-ea"/>
                  <a:cs typeface="Segoe UI" pitchFamily="34" charset="0"/>
                </a:rPr>
                <a:t>Easy, Powerful IW Experiences</a:t>
              </a:r>
            </a:p>
          </p:txBody>
        </p:sp>
        <p:grpSp>
          <p:nvGrpSpPr>
            <p:cNvPr id="7" name="Group 37"/>
            <p:cNvGrpSpPr/>
            <p:nvPr/>
          </p:nvGrpSpPr>
          <p:grpSpPr>
            <a:xfrm>
              <a:off x="255425" y="1346200"/>
              <a:ext cx="1705012" cy="2029415"/>
              <a:chOff x="6505" y="0"/>
              <a:chExt cx="1705012" cy="2029415"/>
            </a:xfrm>
            <a:scene3d>
              <a:camera prst="orthographicFront"/>
              <a:lightRig rig="flat" dir="t"/>
            </a:scene3d>
          </p:grpSpPr>
          <p:sp>
            <p:nvSpPr>
              <p:cNvPr id="57" name="Round Single Corner Rectangle 56"/>
              <p:cNvSpPr/>
              <p:nvPr/>
            </p:nvSpPr>
            <p:spPr>
              <a:xfrm flipH="1">
                <a:off x="6505" y="0"/>
                <a:ext cx="1705012" cy="2029415"/>
              </a:xfrm>
              <a:prstGeom prst="round1Rect">
                <a:avLst/>
              </a:prstGeom>
              <a:gradFill flip="none" rotWithShape="1">
                <a:gsLst>
                  <a:gs pos="0">
                    <a:srgbClr val="F8FDDB"/>
                  </a:gs>
                  <a:gs pos="20000">
                    <a:srgbClr val="FFC83F">
                      <a:alpha val="74902"/>
                    </a:srgbClr>
                  </a:gs>
                  <a:gs pos="44000">
                    <a:srgbClr val="EDBA01">
                      <a:alpha val="74902"/>
                    </a:srgbClr>
                  </a:gs>
                  <a:gs pos="100000">
                    <a:srgbClr val="9A7006">
                      <a:alpha val="34902"/>
                    </a:srgbClr>
                  </a:gs>
                </a:gsLst>
                <a:lin ang="66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8" name="Round Single Corner Rectangle 4"/>
              <p:cNvSpPr/>
              <p:nvPr/>
            </p:nvSpPr>
            <p:spPr>
              <a:xfrm>
                <a:off x="89737" y="0"/>
                <a:ext cx="1621780"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50" dirty="0">
                    <a:solidFill>
                      <a:prstClr val="white"/>
                    </a:solidFill>
                    <a:effectLst>
                      <a:outerShdw blurRad="38100" dist="38100" dir="2700000" algn="tl">
                        <a:srgbClr val="000000">
                          <a:alpha val="43137"/>
                        </a:srgbClr>
                      </a:outerShdw>
                    </a:effectLst>
                    <a:latin typeface="Segoe Semibold"/>
                    <a:ea typeface="+mn-ea"/>
                    <a:cs typeface="+mn-cs"/>
                  </a:rPr>
                  <a:t>Unified Communications</a:t>
                </a:r>
              </a:p>
            </p:txBody>
          </p:sp>
        </p:grpSp>
        <p:grpSp>
          <p:nvGrpSpPr>
            <p:cNvPr id="8" name="Group 41"/>
            <p:cNvGrpSpPr/>
            <p:nvPr/>
          </p:nvGrpSpPr>
          <p:grpSpPr>
            <a:xfrm>
              <a:off x="1974759" y="1346200"/>
              <a:ext cx="1705012" cy="2029415"/>
              <a:chOff x="1725839" y="0"/>
              <a:chExt cx="1705012" cy="2029415"/>
            </a:xfrm>
            <a:scene3d>
              <a:camera prst="orthographicFront"/>
              <a:lightRig rig="flat" dir="t"/>
            </a:scene3d>
          </p:grpSpPr>
          <p:sp>
            <p:nvSpPr>
              <p:cNvPr id="55" name="Rectangle 54"/>
              <p:cNvSpPr/>
              <p:nvPr/>
            </p:nvSpPr>
            <p:spPr>
              <a:xfrm>
                <a:off x="1725839" y="0"/>
                <a:ext cx="1705012" cy="2029415"/>
              </a:xfrm>
              <a:prstGeom prst="rect">
                <a:avLst/>
              </a:prstGeom>
              <a:gradFill flip="none" rotWithShape="1">
                <a:gsLst>
                  <a:gs pos="0">
                    <a:schemeClr val="accent3">
                      <a:lumMod val="20000"/>
                      <a:lumOff val="80000"/>
                    </a:schemeClr>
                  </a:gs>
                  <a:gs pos="20000">
                    <a:schemeClr val="accent3">
                      <a:alpha val="75000"/>
                    </a:schemeClr>
                  </a:gs>
                  <a:gs pos="44000">
                    <a:schemeClr val="accent3">
                      <a:lumMod val="75000"/>
                      <a:alpha val="75000"/>
                    </a:schemeClr>
                  </a:gs>
                  <a:gs pos="100000">
                    <a:schemeClr val="accent3">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6" name="Rectangle 55"/>
              <p:cNvSpPr/>
              <p:nvPr/>
            </p:nvSpPr>
            <p:spPr>
              <a:xfrm>
                <a:off x="1725839"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Business Intelligence</a:t>
                </a:r>
              </a:p>
            </p:txBody>
          </p:sp>
        </p:grpSp>
        <p:grpSp>
          <p:nvGrpSpPr>
            <p:cNvPr id="9" name="Group 43"/>
            <p:cNvGrpSpPr/>
            <p:nvPr/>
          </p:nvGrpSpPr>
          <p:grpSpPr>
            <a:xfrm>
              <a:off x="3694093" y="1346200"/>
              <a:ext cx="1705012" cy="2029415"/>
              <a:chOff x="3445173" y="0"/>
              <a:chExt cx="1705012" cy="2029415"/>
            </a:xfrm>
            <a:scene3d>
              <a:camera prst="orthographicFront"/>
              <a:lightRig rig="flat" dir="t"/>
            </a:scene3d>
          </p:grpSpPr>
          <p:sp>
            <p:nvSpPr>
              <p:cNvPr id="53" name="Rectangle 52"/>
              <p:cNvSpPr/>
              <p:nvPr/>
            </p:nvSpPr>
            <p:spPr>
              <a:xfrm>
                <a:off x="3445173" y="0"/>
                <a:ext cx="1705012" cy="2029415"/>
              </a:xfrm>
              <a:prstGeom prst="rect">
                <a:avLst/>
              </a:prstGeom>
              <a:gradFill flip="none" rotWithShape="1">
                <a:gsLst>
                  <a:gs pos="2000">
                    <a:schemeClr val="accent2">
                      <a:lumMod val="40000"/>
                      <a:lumOff val="60000"/>
                    </a:schemeClr>
                  </a:gs>
                  <a:gs pos="20000">
                    <a:schemeClr val="accent2">
                      <a:alpha val="75000"/>
                    </a:schemeClr>
                  </a:gs>
                  <a:gs pos="44000">
                    <a:schemeClr val="accent2">
                      <a:lumMod val="75000"/>
                      <a:alpha val="75000"/>
                    </a:schemeClr>
                  </a:gs>
                  <a:gs pos="100000">
                    <a:schemeClr val="accent2">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4" name="Rectangle 53"/>
              <p:cNvSpPr/>
              <p:nvPr/>
            </p:nvSpPr>
            <p:spPr>
              <a:xfrm>
                <a:off x="3445173"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Enterprise Content Management</a:t>
                </a:r>
              </a:p>
            </p:txBody>
          </p:sp>
        </p:grpSp>
        <p:grpSp>
          <p:nvGrpSpPr>
            <p:cNvPr id="10" name="Group 44"/>
            <p:cNvGrpSpPr/>
            <p:nvPr/>
          </p:nvGrpSpPr>
          <p:grpSpPr>
            <a:xfrm>
              <a:off x="5413428" y="1346200"/>
              <a:ext cx="1705012" cy="2029415"/>
              <a:chOff x="5164508" y="0"/>
              <a:chExt cx="1705012" cy="2029415"/>
            </a:xfrm>
            <a:scene3d>
              <a:camera prst="orthographicFront"/>
              <a:lightRig rig="flat" dir="t"/>
            </a:scene3d>
          </p:grpSpPr>
          <p:sp>
            <p:nvSpPr>
              <p:cNvPr id="51" name="Rectangle 50"/>
              <p:cNvSpPr/>
              <p:nvPr/>
            </p:nvSpPr>
            <p:spPr>
              <a:xfrm>
                <a:off x="5164508" y="0"/>
                <a:ext cx="1705012" cy="2029415"/>
              </a:xfrm>
              <a:prstGeom prst="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2" name="Rectangle 51"/>
              <p:cNvSpPr/>
              <p:nvPr/>
            </p:nvSpPr>
            <p:spPr>
              <a:xfrm>
                <a:off x="5164508" y="0"/>
                <a:ext cx="1705012"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Collaboration</a:t>
                </a:r>
              </a:p>
            </p:txBody>
          </p:sp>
        </p:grpSp>
        <p:grpSp>
          <p:nvGrpSpPr>
            <p:cNvPr id="11" name="Group 47"/>
            <p:cNvGrpSpPr/>
            <p:nvPr/>
          </p:nvGrpSpPr>
          <p:grpSpPr>
            <a:xfrm>
              <a:off x="7132762" y="1346200"/>
              <a:ext cx="1705012" cy="2029415"/>
              <a:chOff x="6883842" y="0"/>
              <a:chExt cx="1705012" cy="2029415"/>
            </a:xfrm>
            <a:scene3d>
              <a:camera prst="orthographicFront"/>
              <a:lightRig rig="flat" dir="t"/>
            </a:scene3d>
          </p:grpSpPr>
          <p:sp>
            <p:nvSpPr>
              <p:cNvPr id="49" name="Round Single Corner Rectangle 48"/>
              <p:cNvSpPr/>
              <p:nvPr/>
            </p:nvSpPr>
            <p:spPr>
              <a:xfrm>
                <a:off x="6883842" y="0"/>
                <a:ext cx="1705012" cy="2029415"/>
              </a:xfrm>
              <a:prstGeom prst="round1Rect">
                <a:avLst/>
              </a:prstGeom>
              <a:gradFill flip="none" rotWithShape="1">
                <a:gsLst>
                  <a:gs pos="0">
                    <a:schemeClr val="accent6">
                      <a:lumMod val="20000"/>
                      <a:lumOff val="80000"/>
                    </a:schemeClr>
                  </a:gs>
                  <a:gs pos="20000">
                    <a:schemeClr val="accent6">
                      <a:alpha val="75000"/>
                    </a:schemeClr>
                  </a:gs>
                  <a:gs pos="44000">
                    <a:schemeClr val="accent6">
                      <a:lumMod val="75000"/>
                      <a:alpha val="75000"/>
                    </a:schemeClr>
                  </a:gs>
                  <a:gs pos="100000">
                    <a:schemeClr val="accent6">
                      <a:lumMod val="50000"/>
                      <a:alpha val="35000"/>
                    </a:schemeClr>
                  </a:gs>
                </a:gsLst>
                <a:lin ang="42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50" name="Round Single Corner Rectangle 12"/>
              <p:cNvSpPr/>
              <p:nvPr/>
            </p:nvSpPr>
            <p:spPr>
              <a:xfrm>
                <a:off x="6883842" y="0"/>
                <a:ext cx="1621780" cy="202941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0">
                  <a:lnSpc>
                    <a:spcPct val="90000"/>
                  </a:lnSpc>
                  <a:spcBef>
                    <a:spcPct val="0"/>
                  </a:spcBef>
                  <a:spcAft>
                    <a:spcPct val="35000"/>
                  </a:spcAft>
                </a:pPr>
                <a:r>
                  <a:rPr lang="en-US" kern="1200" spc="-100" dirty="0">
                    <a:solidFill>
                      <a:prstClr val="white"/>
                    </a:solidFill>
                    <a:effectLst>
                      <a:outerShdw blurRad="38100" dist="38100" dir="2700000" algn="tl">
                        <a:srgbClr val="000000">
                          <a:alpha val="43137"/>
                        </a:srgbClr>
                      </a:outerShdw>
                    </a:effectLst>
                    <a:latin typeface="Segoe Semibold"/>
                    <a:ea typeface="+mn-ea"/>
                    <a:cs typeface="+mn-cs"/>
                  </a:rPr>
                  <a:t>Enterprise Search</a:t>
                </a:r>
              </a:p>
            </p:txBody>
          </p:sp>
        </p:grpSp>
        <p:grpSp>
          <p:nvGrpSpPr>
            <p:cNvPr id="12" name="Group 58"/>
            <p:cNvGrpSpPr/>
            <p:nvPr/>
          </p:nvGrpSpPr>
          <p:grpSpPr>
            <a:xfrm>
              <a:off x="248920" y="3379695"/>
              <a:ext cx="8595360" cy="746233"/>
              <a:chOff x="0" y="-103172"/>
              <a:chExt cx="8595360" cy="746233"/>
            </a:xfrm>
            <a:scene3d>
              <a:camera prst="orthographicFront"/>
              <a:lightRig rig="threePt" dir="t"/>
            </a:scene3d>
          </p:grpSpPr>
          <p:sp>
            <p:nvSpPr>
              <p:cNvPr id="60" name="Rectangle 59"/>
              <p:cNvSpPr/>
              <p:nvPr/>
            </p:nvSpPr>
            <p:spPr>
              <a:xfrm>
                <a:off x="0" y="-103172"/>
                <a:ext cx="8595360" cy="746233"/>
              </a:xfrm>
              <a:prstGeom prst="rect">
                <a:avLst/>
              </a:prstGeom>
              <a:gradFill flip="none" rotWithShape="1">
                <a:gsLst>
                  <a:gs pos="0">
                    <a:schemeClr val="tx1">
                      <a:lumMod val="85000"/>
                    </a:schemeClr>
                  </a:gs>
                  <a:gs pos="21000">
                    <a:schemeClr val="tx1">
                      <a:lumMod val="75000"/>
                      <a:alpha val="75000"/>
                    </a:schemeClr>
                  </a:gs>
                  <a:gs pos="44000">
                    <a:schemeClr val="tx1">
                      <a:lumMod val="50000"/>
                      <a:alpha val="75000"/>
                    </a:schemeClr>
                  </a:gs>
                  <a:gs pos="100000">
                    <a:schemeClr val="accent1">
                      <a:alpha val="40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sp>
          <p:sp>
            <p:nvSpPr>
              <p:cNvPr id="61" name="Rectangle 60"/>
              <p:cNvSpPr/>
              <p:nvPr/>
            </p:nvSpPr>
            <p:spPr>
              <a:xfrm>
                <a:off x="0" y="-103172"/>
                <a:ext cx="8595360" cy="7462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rtl="0">
                  <a:lnSpc>
                    <a:spcPct val="90000"/>
                  </a:lnSpc>
                  <a:spcBef>
                    <a:spcPct val="0"/>
                  </a:spcBef>
                  <a:spcAft>
                    <a:spcPct val="35000"/>
                  </a:spcAft>
                </a:pPr>
                <a:r>
                  <a:rPr lang="en-US" kern="1200" dirty="0">
                    <a:solidFill>
                      <a:prstClr val="white"/>
                    </a:solidFill>
                    <a:effectLst>
                      <a:outerShdw blurRad="38100" dist="38100" dir="2700000" algn="tl">
                        <a:srgbClr val="000000">
                          <a:alpha val="43137"/>
                        </a:srgbClr>
                      </a:outerShdw>
                    </a:effectLst>
                    <a:latin typeface="Segoe Semibold"/>
                    <a:ea typeface="+mn-ea"/>
                    <a:cs typeface="+mn-cs"/>
                  </a:rPr>
                  <a:t>Office Business Application Services</a:t>
                </a:r>
              </a:p>
            </p:txBody>
          </p:sp>
        </p:grpSp>
        <p:pic>
          <p:nvPicPr>
            <p:cNvPr id="37" name="Picture 36" descr="Woman_Masked.png"/>
            <p:cNvPicPr>
              <a:picLocks noChangeAspect="1"/>
            </p:cNvPicPr>
            <p:nvPr/>
          </p:nvPicPr>
          <p:blipFill>
            <a:blip r:embed="rId19" cstate="print"/>
            <a:stretch>
              <a:fillRect/>
            </a:stretch>
          </p:blipFill>
          <p:spPr>
            <a:xfrm>
              <a:off x="279400" y="3962400"/>
              <a:ext cx="945487" cy="2209800"/>
            </a:xfrm>
            <a:prstGeom prst="rect">
              <a:avLst/>
            </a:prstGeom>
          </p:spPr>
        </p:pic>
        <p:grpSp>
          <p:nvGrpSpPr>
            <p:cNvPr id="13" name="Group 47"/>
            <p:cNvGrpSpPr/>
            <p:nvPr/>
          </p:nvGrpSpPr>
          <p:grpSpPr>
            <a:xfrm>
              <a:off x="7162708" y="4876800"/>
              <a:ext cx="1371692" cy="1404588"/>
              <a:chOff x="6560195" y="2480157"/>
              <a:chExt cx="1371692" cy="1404588"/>
            </a:xfrm>
          </p:grpSpPr>
          <p:pic>
            <p:nvPicPr>
              <p:cNvPr id="59" name="Picture 69" descr="server_03"/>
              <p:cNvPicPr>
                <a:picLocks noChangeAspect="1" noChangeArrowheads="1"/>
              </p:cNvPicPr>
              <p:nvPr/>
            </p:nvPicPr>
            <p:blipFill>
              <a:blip r:embed="rId20" cstate="screen"/>
              <a:stretch>
                <a:fillRect/>
              </a:stretch>
            </p:blipFill>
            <p:spPr bwMode="auto">
              <a:xfrm>
                <a:off x="6560195" y="2785727"/>
                <a:ext cx="490891" cy="965946"/>
              </a:xfrm>
              <a:prstGeom prst="rect">
                <a:avLst/>
              </a:prstGeom>
              <a:noFill/>
              <a:effectLst>
                <a:outerShdw blurRad="63500" sx="102000" sy="102000" algn="ctr" rotWithShape="0">
                  <a:schemeClr val="tx1">
                    <a:alpha val="40000"/>
                  </a:schemeClr>
                </a:outerShdw>
              </a:effectLst>
            </p:spPr>
          </p:pic>
          <p:pic>
            <p:nvPicPr>
              <p:cNvPr id="64" name="Picture 69" descr="server_03"/>
              <p:cNvPicPr>
                <a:picLocks noChangeAspect="1" noChangeArrowheads="1"/>
              </p:cNvPicPr>
              <p:nvPr/>
            </p:nvPicPr>
            <p:blipFill>
              <a:blip r:embed="rId20" cstate="screen"/>
              <a:stretch>
                <a:fillRect/>
              </a:stretch>
            </p:blipFill>
            <p:spPr bwMode="auto">
              <a:xfrm>
                <a:off x="6854365" y="2627837"/>
                <a:ext cx="601751" cy="1184090"/>
              </a:xfrm>
              <a:prstGeom prst="rect">
                <a:avLst/>
              </a:prstGeom>
              <a:noFill/>
              <a:effectLst>
                <a:outerShdw blurRad="63500" sx="102000" sy="102000" algn="ctr" rotWithShape="0">
                  <a:schemeClr val="tx1">
                    <a:alpha val="40000"/>
                  </a:schemeClr>
                </a:outerShdw>
              </a:effectLst>
            </p:spPr>
          </p:pic>
          <p:pic>
            <p:nvPicPr>
              <p:cNvPr id="65" name="Picture 69" descr="server_03"/>
              <p:cNvPicPr>
                <a:picLocks noChangeAspect="1" noChangeArrowheads="1"/>
              </p:cNvPicPr>
              <p:nvPr/>
            </p:nvPicPr>
            <p:blipFill>
              <a:blip r:embed="rId20" cstate="screen"/>
              <a:stretch>
                <a:fillRect/>
              </a:stretch>
            </p:blipFill>
            <p:spPr bwMode="auto">
              <a:xfrm>
                <a:off x="7218079" y="2480157"/>
                <a:ext cx="713808" cy="1404588"/>
              </a:xfrm>
              <a:prstGeom prst="rect">
                <a:avLst/>
              </a:prstGeom>
              <a:noFill/>
              <a:effectLst>
                <a:outerShdw blurRad="63500" sx="102000" sy="102000" algn="ctr" rotWithShape="0">
                  <a:schemeClr val="tx1">
                    <a:alpha val="40000"/>
                  </a:schemeClr>
                </a:outerShdw>
              </a:effectLst>
            </p:spPr>
          </p:pic>
        </p:gr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flipV="1">
            <a:off x="0" y="419100"/>
            <a:ext cx="91440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3" name="Rounded Rectangle 22"/>
          <p:cNvSpPr/>
          <p:nvPr/>
        </p:nvSpPr>
        <p:spPr>
          <a:xfrm flipV="1">
            <a:off x="133350" y="1295400"/>
            <a:ext cx="8877300" cy="5029200"/>
          </a:xfrm>
          <a:prstGeom prst="roundRect">
            <a:avLst>
              <a:gd name="adj" fmla="val 7071"/>
            </a:avLst>
          </a:prstGeom>
          <a:gradFill flip="none" rotWithShape="1">
            <a:gsLst>
              <a:gs pos="0">
                <a:schemeClr val="tx1">
                  <a:lumMod val="85000"/>
                </a:schemeClr>
              </a:gs>
              <a:gs pos="21000">
                <a:schemeClr val="tx1">
                  <a:lumMod val="50000"/>
                  <a:alpha val="75000"/>
                </a:schemeClr>
              </a:gs>
              <a:gs pos="32000">
                <a:schemeClr val="bg2">
                  <a:lumMod val="65000"/>
                  <a:lumOff val="35000"/>
                  <a:alpha val="75000"/>
                </a:schemeClr>
              </a:gs>
              <a:gs pos="81000">
                <a:schemeClr val="accent1">
                  <a:lumMod val="50000"/>
                  <a:alpha val="0"/>
                </a:schemeClr>
              </a:gs>
            </a:gsLst>
            <a:lin ang="54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0" tIns="182880" rIns="0" bIns="0" numCol="1" rtlCol="0" anchor="t"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000" kern="1200">
              <a:solidFill>
                <a:prstClr val="white"/>
              </a:solidFill>
              <a:latin typeface="Segoe Semibold"/>
              <a:ea typeface="+mn-ea"/>
              <a:cs typeface="+mn-cs"/>
            </a:endParaRPr>
          </a:p>
        </p:txBody>
      </p:sp>
      <p:sp>
        <p:nvSpPr>
          <p:cNvPr id="31" name="Rounded Rectangle 30"/>
          <p:cNvSpPr/>
          <p:nvPr/>
        </p:nvSpPr>
        <p:spPr>
          <a:xfrm>
            <a:off x="254000" y="4432300"/>
            <a:ext cx="4416012" cy="1752600"/>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defRPr/>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 name="Title 1"/>
          <p:cNvSpPr>
            <a:spLocks noGrp="1"/>
          </p:cNvSpPr>
          <p:nvPr>
            <p:ph type="title"/>
          </p:nvPr>
        </p:nvSpPr>
        <p:spPr/>
        <p:txBody>
          <a:bodyPr/>
          <a:lstStyle/>
          <a:p>
            <a:r>
              <a:rPr lang="en-US" dirty="0" smtClean="0"/>
              <a:t>Value for users and for IT</a:t>
            </a:r>
            <a:endParaRPr lang="en-US" dirty="0"/>
          </a:p>
        </p:txBody>
      </p:sp>
      <p:sp>
        <p:nvSpPr>
          <p:cNvPr id="20" name="Rounded Rectangle 19"/>
          <p:cNvSpPr/>
          <p:nvPr/>
        </p:nvSpPr>
        <p:spPr>
          <a:xfrm>
            <a:off x="4791075" y="4432300"/>
            <a:ext cx="4086225" cy="1752600"/>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defRPr/>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37" name="Rectangle 3"/>
          <p:cNvSpPr>
            <a:spLocks noChangeArrowheads="1"/>
          </p:cNvSpPr>
          <p:nvPr/>
        </p:nvSpPr>
        <p:spPr bwMode="auto">
          <a:xfrm>
            <a:off x="4457700" y="4552771"/>
            <a:ext cx="5105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Simplified management</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Increased security</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Open </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Extensible platform</a:t>
            </a:r>
          </a:p>
        </p:txBody>
      </p:sp>
      <p:sp>
        <p:nvSpPr>
          <p:cNvPr id="39" name="Rectangle 3"/>
          <p:cNvSpPr>
            <a:spLocks noChangeArrowheads="1"/>
          </p:cNvSpPr>
          <p:nvPr/>
        </p:nvSpPr>
        <p:spPr bwMode="auto">
          <a:xfrm>
            <a:off x="-69850" y="4564440"/>
            <a:ext cx="4876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Innovative productivity tools</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Rich role and work-style choices </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Easily connect people and info</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PC, phone, and browser</a:t>
            </a:r>
          </a:p>
        </p:txBody>
      </p:sp>
      <p:sp>
        <p:nvSpPr>
          <p:cNvPr id="28" name="TextBox 27"/>
          <p:cNvSpPr txBox="1"/>
          <p:nvPr/>
        </p:nvSpPr>
        <p:spPr>
          <a:xfrm>
            <a:off x="5543550" y="1524000"/>
            <a:ext cx="2895600" cy="829958"/>
          </a:xfrm>
          <a:prstGeom prst="rect">
            <a:avLst/>
          </a:prstGeom>
          <a:noFill/>
        </p:spPr>
        <p:txBody>
          <a:bodyPr wrap="square" lIns="91422" tIns="45710" rIns="91422" bIns="45710" rtlCol="0">
            <a:spAutoFit/>
          </a:bodyPr>
          <a:lstStyle/>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IT Flexibility </a:t>
            </a:r>
            <a:b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b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and Control</a:t>
            </a:r>
          </a:p>
        </p:txBody>
      </p:sp>
      <p:sp>
        <p:nvSpPr>
          <p:cNvPr id="30" name="TextBox 29"/>
          <p:cNvSpPr txBox="1"/>
          <p:nvPr/>
        </p:nvSpPr>
        <p:spPr>
          <a:xfrm>
            <a:off x="1276350" y="1600201"/>
            <a:ext cx="2743200" cy="830977"/>
          </a:xfrm>
          <a:prstGeom prst="rect">
            <a:avLst/>
          </a:prstGeom>
          <a:noFill/>
        </p:spPr>
        <p:txBody>
          <a:bodyPr wrap="square" lIns="91422" tIns="45710" rIns="91422" bIns="45710" rtlCol="0">
            <a:spAutoFit/>
          </a:bodyPr>
          <a:lstStyle/>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Easy, Powerful </a:t>
            </a:r>
          </a:p>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IW Experiences</a:t>
            </a:r>
          </a:p>
        </p:txBody>
      </p:sp>
      <p:grpSp>
        <p:nvGrpSpPr>
          <p:cNvPr id="3" name="Group 20"/>
          <p:cNvGrpSpPr/>
          <p:nvPr/>
        </p:nvGrpSpPr>
        <p:grpSpPr>
          <a:xfrm>
            <a:off x="742950" y="2628900"/>
            <a:ext cx="2843043" cy="1600200"/>
            <a:chOff x="685800" y="4953000"/>
            <a:chExt cx="2301513" cy="1295401"/>
          </a:xfrm>
        </p:grpSpPr>
        <p:pic>
          <p:nvPicPr>
            <p:cNvPr id="35" name="Picture 6" descr="S:\InternalBin\ResourceDVD\DVD_ART34\Artwork_Imagery\Hardware Photos\OEM HW\Windows Mobile devices (cell phone, pda)\Smartphone cell phones\Vodafone Tornado Smartphone UK.png"/>
            <p:cNvPicPr>
              <a:picLocks noChangeAspect="1" noChangeArrowheads="1"/>
            </p:cNvPicPr>
            <p:nvPr/>
          </p:nvPicPr>
          <p:blipFill>
            <a:blip r:embed="rId4" cstate="print"/>
            <a:srcRect/>
            <a:stretch>
              <a:fillRect/>
            </a:stretch>
          </p:blipFill>
          <p:spPr bwMode="auto">
            <a:xfrm>
              <a:off x="2590801" y="5105400"/>
              <a:ext cx="396512" cy="895350"/>
            </a:xfrm>
            <a:prstGeom prst="rect">
              <a:avLst/>
            </a:prstGeom>
            <a:noFill/>
          </p:spPr>
        </p:pic>
        <p:grpSp>
          <p:nvGrpSpPr>
            <p:cNvPr id="4" name="Group 33"/>
            <p:cNvGrpSpPr/>
            <p:nvPr/>
          </p:nvGrpSpPr>
          <p:grpSpPr>
            <a:xfrm>
              <a:off x="685800" y="4953000"/>
              <a:ext cx="972671" cy="800100"/>
              <a:chOff x="5029200" y="1295400"/>
              <a:chExt cx="2362200" cy="1943100"/>
            </a:xfrm>
            <a:effectLst>
              <a:reflection blurRad="6350" stA="50000" endA="300" endPos="38500" dist="50800" dir="5400000" sy="-100000" algn="bl" rotWithShape="0"/>
            </a:effectLst>
            <a:scene3d>
              <a:camera prst="perspectiveHeroicExtremeLeftFacing" fov="7200000"/>
              <a:lightRig rig="threePt" dir="t"/>
            </a:scene3d>
          </p:grpSpPr>
          <p:pic>
            <p:nvPicPr>
              <p:cNvPr id="42" name="Picture 4" descr="S:\InternalBin\ResourceDVD\DVD_ART34\Artwork_Imagery\Icons - Illustrations\_WINDOWS SERVER ICONS\Documents\Window screen Blank file.png"/>
              <p:cNvPicPr>
                <a:picLocks noChangeAspect="1" noChangeArrowheads="1"/>
              </p:cNvPicPr>
              <p:nvPr/>
            </p:nvPicPr>
            <p:blipFill>
              <a:blip r:embed="rId5"/>
              <a:srcRect/>
              <a:stretch>
                <a:fillRect/>
              </a:stretch>
            </p:blipFill>
            <p:spPr bwMode="auto">
              <a:xfrm>
                <a:off x="5029200" y="1295400"/>
                <a:ext cx="2362200" cy="1943100"/>
              </a:xfrm>
              <a:prstGeom prst="rect">
                <a:avLst/>
              </a:prstGeom>
              <a:noFill/>
              <a:sp3d prstMaterial="matte"/>
            </p:spPr>
          </p:pic>
          <p:pic>
            <p:nvPicPr>
              <p:cNvPr id="43" name="Picture 3" descr="S:\InternalBin\ResourceDVD\DVD_ART34\Artwork_Imagery\Icons - Illustrations\screen captures\Im making a difference Windows Live Messenger screen.png"/>
              <p:cNvPicPr>
                <a:picLocks noChangeAspect="1" noChangeArrowheads="1"/>
              </p:cNvPicPr>
              <p:nvPr/>
            </p:nvPicPr>
            <p:blipFill>
              <a:blip r:embed="rId6" cstate="print"/>
              <a:srcRect/>
              <a:stretch>
                <a:fillRect/>
              </a:stretch>
            </p:blipFill>
            <p:spPr bwMode="auto">
              <a:xfrm>
                <a:off x="5105401" y="1463468"/>
                <a:ext cx="2209800" cy="1502458"/>
              </a:xfrm>
              <a:prstGeom prst="rect">
                <a:avLst/>
              </a:prstGeom>
              <a:noFill/>
              <a:sp3d prstMaterial="matte"/>
            </p:spPr>
          </p:pic>
        </p:grpSp>
        <p:pic>
          <p:nvPicPr>
            <p:cNvPr id="40"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7"/>
            <a:srcRect/>
            <a:stretch>
              <a:fillRect/>
            </a:stretch>
          </p:blipFill>
          <p:spPr bwMode="auto">
            <a:xfrm>
              <a:off x="1447799" y="5105401"/>
              <a:ext cx="1538469" cy="1143000"/>
            </a:xfrm>
            <a:prstGeom prst="rect">
              <a:avLst/>
            </a:prstGeom>
            <a:noFill/>
          </p:spPr>
        </p:pic>
      </p:grpSp>
      <p:pic>
        <p:nvPicPr>
          <p:cNvPr id="44" name="Picture 2" descr="\\server3\InternalBin\ResourceDVD\DVD_ART34\Artwork_Imagery\Shapes\Lines\curved glowing red line 4.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rot="19830251">
            <a:off x="3549749" y="2323346"/>
            <a:ext cx="2383372" cy="1568009"/>
          </a:xfrm>
          <a:prstGeom prst="rect">
            <a:avLst/>
          </a:prstGeom>
          <a:noFill/>
        </p:spPr>
      </p:pic>
      <p:grpSp>
        <p:nvGrpSpPr>
          <p:cNvPr id="5" name="Group 32"/>
          <p:cNvGrpSpPr/>
          <p:nvPr/>
        </p:nvGrpSpPr>
        <p:grpSpPr>
          <a:xfrm>
            <a:off x="5772150" y="2590800"/>
            <a:ext cx="2437397" cy="1371600"/>
            <a:chOff x="6324600" y="4876800"/>
            <a:chExt cx="2572808" cy="1447800"/>
          </a:xfrm>
        </p:grpSpPr>
        <p:pic>
          <p:nvPicPr>
            <p:cNvPr id="46" name="Picture 4" descr="S:\InternalBin\ResourceDVD\DVD_ART34\Artwork_Imagery\Icons - Illustrations\Internet Clouds web\cloud 2.png"/>
            <p:cNvPicPr>
              <a:picLocks noChangeAspect="1" noChangeArrowheads="1"/>
            </p:cNvPicPr>
            <p:nvPr/>
          </p:nvPicPr>
          <p:blipFill>
            <a:blip r:embed="rId9"/>
            <a:srcRect/>
            <a:stretch>
              <a:fillRect/>
            </a:stretch>
          </p:blipFill>
          <p:spPr bwMode="auto">
            <a:xfrm>
              <a:off x="6324600" y="5029200"/>
              <a:ext cx="2572808" cy="1295400"/>
            </a:xfrm>
            <a:prstGeom prst="rect">
              <a:avLst/>
            </a:prstGeom>
            <a:noFill/>
          </p:spPr>
        </p:pic>
        <p:pic>
          <p:nvPicPr>
            <p:cNvPr id="47" name="Picture 5" descr="S:\InternalBin\ResourceDVD\DVD_ART34\Artwork_Imagery\Icons - Illustrations\Internet Clouds web\cloud 4.png"/>
            <p:cNvPicPr>
              <a:picLocks noChangeAspect="1" noChangeArrowheads="1"/>
            </p:cNvPicPr>
            <p:nvPr/>
          </p:nvPicPr>
          <p:blipFill>
            <a:blip r:embed="rId10" cstate="print"/>
            <a:srcRect/>
            <a:stretch>
              <a:fillRect/>
            </a:stretch>
          </p:blipFill>
          <p:spPr bwMode="auto">
            <a:xfrm>
              <a:off x="6324600" y="4876800"/>
              <a:ext cx="1283962" cy="1119187"/>
            </a:xfrm>
            <a:prstGeom prst="rect">
              <a:avLst/>
            </a:prstGeom>
            <a:noFill/>
          </p:spPr>
        </p:pic>
      </p:grpSp>
      <p:pic>
        <p:nvPicPr>
          <p:cNvPr id="49" name="Picture 48" descr="Woman_Masked.png"/>
          <p:cNvPicPr>
            <a:picLocks noChangeAspect="1"/>
          </p:cNvPicPr>
          <p:nvPr/>
        </p:nvPicPr>
        <p:blipFill>
          <a:blip r:embed="rId11" cstate="print"/>
          <a:stretch>
            <a:fillRect/>
          </a:stretch>
        </p:blipFill>
        <p:spPr>
          <a:xfrm>
            <a:off x="590550" y="1345905"/>
            <a:ext cx="1021687" cy="2387895"/>
          </a:xfrm>
          <a:prstGeom prst="rect">
            <a:avLst/>
          </a:prstGeom>
        </p:spPr>
      </p:pic>
      <p:grpSp>
        <p:nvGrpSpPr>
          <p:cNvPr id="6" name="Group 23"/>
          <p:cNvGrpSpPr/>
          <p:nvPr/>
        </p:nvGrpSpPr>
        <p:grpSpPr>
          <a:xfrm>
            <a:off x="6581461" y="2480157"/>
            <a:ext cx="1371692" cy="1404588"/>
            <a:chOff x="6560195" y="2480157"/>
            <a:chExt cx="1371692" cy="1404588"/>
          </a:xfrm>
        </p:grpSpPr>
        <p:pic>
          <p:nvPicPr>
            <p:cNvPr id="26" name="Picture 69" descr="server_03"/>
            <p:cNvPicPr>
              <a:picLocks noChangeAspect="1" noChangeArrowheads="1"/>
            </p:cNvPicPr>
            <p:nvPr/>
          </p:nvPicPr>
          <p:blipFill>
            <a:blip r:embed="rId12" cstate="screen"/>
            <a:stretch>
              <a:fillRect/>
            </a:stretch>
          </p:blipFill>
          <p:spPr bwMode="auto">
            <a:xfrm>
              <a:off x="6560195" y="2785727"/>
              <a:ext cx="490891" cy="965946"/>
            </a:xfrm>
            <a:prstGeom prst="rect">
              <a:avLst/>
            </a:prstGeom>
            <a:noFill/>
            <a:effectLst>
              <a:outerShdw blurRad="63500" sx="102000" sy="102000" algn="ctr" rotWithShape="0">
                <a:schemeClr val="tx1">
                  <a:alpha val="40000"/>
                </a:schemeClr>
              </a:outerShdw>
            </a:effectLst>
          </p:spPr>
        </p:pic>
        <p:pic>
          <p:nvPicPr>
            <p:cNvPr id="27" name="Picture 69" descr="server_03"/>
            <p:cNvPicPr>
              <a:picLocks noChangeAspect="1" noChangeArrowheads="1"/>
            </p:cNvPicPr>
            <p:nvPr/>
          </p:nvPicPr>
          <p:blipFill>
            <a:blip r:embed="rId12" cstate="screen"/>
            <a:stretch>
              <a:fillRect/>
            </a:stretch>
          </p:blipFill>
          <p:spPr bwMode="auto">
            <a:xfrm>
              <a:off x="6854365" y="2627837"/>
              <a:ext cx="601751" cy="1184090"/>
            </a:xfrm>
            <a:prstGeom prst="rect">
              <a:avLst/>
            </a:prstGeom>
            <a:noFill/>
            <a:effectLst>
              <a:outerShdw blurRad="63500" sx="102000" sy="102000" algn="ctr" rotWithShape="0">
                <a:schemeClr val="tx1">
                  <a:alpha val="40000"/>
                </a:schemeClr>
              </a:outerShdw>
            </a:effectLst>
          </p:spPr>
        </p:pic>
        <p:pic>
          <p:nvPicPr>
            <p:cNvPr id="29" name="Picture 69" descr="server_03"/>
            <p:cNvPicPr>
              <a:picLocks noChangeAspect="1" noChangeArrowheads="1"/>
            </p:cNvPicPr>
            <p:nvPr/>
          </p:nvPicPr>
          <p:blipFill>
            <a:blip r:embed="rId12" cstate="screen"/>
            <a:stretch>
              <a:fillRect/>
            </a:stretch>
          </p:blipFill>
          <p:spPr bwMode="auto">
            <a:xfrm>
              <a:off x="7218079" y="2480157"/>
              <a:ext cx="713808" cy="1404588"/>
            </a:xfrm>
            <a:prstGeom prst="rect">
              <a:avLst/>
            </a:prstGeom>
            <a:noFill/>
            <a:effectLst>
              <a:outerShdw blurRad="63500" sx="102000" sy="102000" algn="ctr" rotWithShape="0">
                <a:schemeClr val="tx1">
                  <a:alpha val="40000"/>
                </a:schemeClr>
              </a:outerShdw>
            </a:effectLst>
          </p:spPr>
        </p:pic>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flipV="1">
            <a:off x="0" y="419100"/>
            <a:ext cx="91440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3" name="Rounded Rectangle 22"/>
          <p:cNvSpPr/>
          <p:nvPr/>
        </p:nvSpPr>
        <p:spPr>
          <a:xfrm flipV="1">
            <a:off x="133350" y="1295400"/>
            <a:ext cx="8877300" cy="5029200"/>
          </a:xfrm>
          <a:prstGeom prst="roundRect">
            <a:avLst>
              <a:gd name="adj" fmla="val 7071"/>
            </a:avLst>
          </a:prstGeom>
          <a:gradFill flip="none" rotWithShape="1">
            <a:gsLst>
              <a:gs pos="0">
                <a:schemeClr val="tx1">
                  <a:lumMod val="85000"/>
                </a:schemeClr>
              </a:gs>
              <a:gs pos="21000">
                <a:schemeClr val="tx1">
                  <a:lumMod val="50000"/>
                  <a:alpha val="75000"/>
                </a:schemeClr>
              </a:gs>
              <a:gs pos="32000">
                <a:schemeClr val="bg2">
                  <a:lumMod val="65000"/>
                  <a:lumOff val="35000"/>
                  <a:alpha val="75000"/>
                </a:schemeClr>
              </a:gs>
              <a:gs pos="81000">
                <a:schemeClr val="accent1">
                  <a:lumMod val="50000"/>
                  <a:alpha val="0"/>
                </a:schemeClr>
              </a:gs>
            </a:gsLst>
            <a:lin ang="54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0" tIns="182880" rIns="0" bIns="0" numCol="1" rtlCol="0" anchor="t"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000" kern="1200">
              <a:solidFill>
                <a:prstClr val="white"/>
              </a:solidFill>
              <a:latin typeface="Segoe Semibold"/>
              <a:ea typeface="+mn-ea"/>
              <a:cs typeface="+mn-cs"/>
            </a:endParaRPr>
          </a:p>
        </p:txBody>
      </p:sp>
      <p:sp>
        <p:nvSpPr>
          <p:cNvPr id="31" name="Rounded Rectangle 30"/>
          <p:cNvSpPr/>
          <p:nvPr/>
        </p:nvSpPr>
        <p:spPr>
          <a:xfrm>
            <a:off x="254000" y="4432300"/>
            <a:ext cx="4416012" cy="1752600"/>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defRPr/>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 name="Title 1"/>
          <p:cNvSpPr>
            <a:spLocks noGrp="1"/>
          </p:cNvSpPr>
          <p:nvPr>
            <p:ph type="title"/>
          </p:nvPr>
        </p:nvSpPr>
        <p:spPr/>
        <p:txBody>
          <a:bodyPr/>
          <a:lstStyle/>
          <a:p>
            <a:r>
              <a:rPr lang="en-US" dirty="0" smtClean="0"/>
              <a:t>Value for users and for IT</a:t>
            </a:r>
            <a:endParaRPr lang="en-US" dirty="0"/>
          </a:p>
        </p:txBody>
      </p:sp>
      <p:sp>
        <p:nvSpPr>
          <p:cNvPr id="14" name="TextBox 13"/>
          <p:cNvSpPr txBox="1"/>
          <p:nvPr/>
        </p:nvSpPr>
        <p:spPr>
          <a:xfrm>
            <a:off x="5543550" y="1524000"/>
            <a:ext cx="2895600" cy="829958"/>
          </a:xfrm>
          <a:prstGeom prst="rect">
            <a:avLst/>
          </a:prstGeom>
          <a:noFill/>
        </p:spPr>
        <p:txBody>
          <a:bodyPr wrap="square" lIns="91422" tIns="45710" rIns="91422" bIns="45710" rtlCol="0">
            <a:spAutoFit/>
          </a:bodyPr>
          <a:lstStyle/>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IT Flexibility </a:t>
            </a:r>
            <a:b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b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and Control</a:t>
            </a:r>
          </a:p>
        </p:txBody>
      </p:sp>
      <p:sp>
        <p:nvSpPr>
          <p:cNvPr id="20" name="Rounded Rectangle 19"/>
          <p:cNvSpPr/>
          <p:nvPr/>
        </p:nvSpPr>
        <p:spPr>
          <a:xfrm>
            <a:off x="4791075" y="4432300"/>
            <a:ext cx="4086225" cy="1752600"/>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defRPr/>
            </a:pPr>
            <a:endParaRPr lang="en-US" b="1" kern="1200" dirty="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37" name="Rectangle 3"/>
          <p:cNvSpPr>
            <a:spLocks noChangeArrowheads="1"/>
          </p:cNvSpPr>
          <p:nvPr/>
        </p:nvSpPr>
        <p:spPr bwMode="auto">
          <a:xfrm>
            <a:off x="4457700" y="4552771"/>
            <a:ext cx="5105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Common directory and presence</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Policy enforcement</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DRM</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OBA services </a:t>
            </a:r>
          </a:p>
        </p:txBody>
      </p:sp>
      <p:sp>
        <p:nvSpPr>
          <p:cNvPr id="39" name="Rectangle 3"/>
          <p:cNvSpPr>
            <a:spLocks noChangeArrowheads="1"/>
          </p:cNvSpPr>
          <p:nvPr/>
        </p:nvSpPr>
        <p:spPr bwMode="auto">
          <a:xfrm>
            <a:off x="-69850" y="4540649"/>
            <a:ext cx="4876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Results-oriented, Fluent</a:t>
            </a:r>
            <a:r>
              <a:rPr lang="en-US" sz="800" kern="1200" dirty="0">
                <a:solidFill>
                  <a:prstClr val="white"/>
                </a:solidFill>
                <a:effectLst>
                  <a:outerShdw blurRad="38100" dist="38100" dir="2700000" algn="tl">
                    <a:srgbClr val="000000">
                      <a:alpha val="43137"/>
                    </a:srgbClr>
                  </a:outerShdw>
                </a:effectLst>
                <a:latin typeface="Times New Roman"/>
                <a:ea typeface="+mn-ea"/>
                <a:cs typeface="Times New Roman"/>
              </a:rPr>
              <a:t>™</a:t>
            </a: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UI</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Role-based </a:t>
            </a:r>
            <a:r>
              <a:rPr lang="en-US" sz="2000" kern="1200" dirty="0" err="1">
                <a:solidFill>
                  <a:prstClr val="white"/>
                </a:solidFill>
                <a:effectLst>
                  <a:outerShdw blurRad="38100" dist="38100" dir="2700000" algn="tl">
                    <a:srgbClr val="000000">
                      <a:alpha val="43137"/>
                    </a:srgbClr>
                  </a:outerShdw>
                </a:effectLst>
                <a:latin typeface="Segoe Semibold"/>
                <a:ea typeface="+mn-ea"/>
                <a:cs typeface="+mn-cs"/>
              </a:rPr>
              <a:t>MySites</a:t>
            </a:r>
            <a:endParaRPr lang="en-US" sz="2000" kern="1200" dirty="0">
              <a:solidFill>
                <a:prstClr val="white"/>
              </a:solidFill>
              <a:effectLst>
                <a:outerShdw blurRad="38100" dist="38100" dir="2700000" algn="tl">
                  <a:srgbClr val="000000">
                    <a:alpha val="43137"/>
                  </a:srgbClr>
                </a:outerShdw>
              </a:effectLst>
              <a:latin typeface="Segoe Semibold"/>
              <a:ea typeface="+mn-ea"/>
              <a:cs typeface="+mn-cs"/>
            </a:endParaRP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LOB data surfaced in Office</a:t>
            </a:r>
          </a:p>
          <a:p>
            <a:pPr marL="627063" lvl="1" indent="-169863" algn="l" defTabSz="-13873163" rtl="0" eaLnBrk="0" fontAlgn="base" hangingPunct="0">
              <a:lnSpc>
                <a:spcPct val="90000"/>
              </a:lnSpc>
              <a:spcBef>
                <a:spcPct val="30000"/>
              </a:spcBef>
              <a:spcAft>
                <a:spcPct val="0"/>
              </a:spcAft>
              <a:buClr>
                <a:srgbClr val="EEECE1"/>
              </a:buClr>
              <a:buSzPct val="85000"/>
              <a:buFontTx/>
              <a:buBlip>
                <a:blip r:embed="rId3"/>
              </a:buBlip>
            </a:pP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Outlook</a:t>
            </a:r>
            <a:r>
              <a:rPr lang="en-US" sz="2000" kern="1200" dirty="0">
                <a:solidFill>
                  <a:prstClr val="white"/>
                </a:solidFill>
                <a:effectLst>
                  <a:outerShdw blurRad="38100" dist="38100" dir="2700000" algn="tl">
                    <a:srgbClr val="000000">
                      <a:alpha val="43137"/>
                    </a:srgbClr>
                  </a:outerShdw>
                </a:effectLst>
                <a:latin typeface="Calibri"/>
                <a:ea typeface="+mn-ea"/>
                <a:cs typeface="+mn-cs"/>
              </a:rPr>
              <a:t>®</a:t>
            </a:r>
            <a:r>
              <a:rPr lang="en-US" sz="2000" kern="1200" dirty="0">
                <a:solidFill>
                  <a:prstClr val="white"/>
                </a:solidFill>
                <a:effectLst>
                  <a:outerShdw blurRad="38100" dist="38100" dir="2700000" algn="tl">
                    <a:srgbClr val="000000">
                      <a:alpha val="43137"/>
                    </a:srgbClr>
                  </a:outerShdw>
                </a:effectLst>
                <a:latin typeface="Segoe Semibold"/>
                <a:ea typeface="+mn-ea"/>
                <a:cs typeface="+mn-cs"/>
              </a:rPr>
              <a:t>, Outlook Mobile, </a:t>
            </a:r>
            <a:r>
              <a:rPr lang="en-US" sz="2000" kern="1200" dirty="0" err="1">
                <a:solidFill>
                  <a:prstClr val="white"/>
                </a:solidFill>
                <a:effectLst>
                  <a:outerShdw blurRad="38100" dist="38100" dir="2700000" algn="tl">
                    <a:srgbClr val="000000">
                      <a:alpha val="43137"/>
                    </a:srgbClr>
                  </a:outerShdw>
                </a:effectLst>
                <a:latin typeface="Segoe Semibold"/>
                <a:ea typeface="+mn-ea"/>
                <a:cs typeface="+mn-cs"/>
              </a:rPr>
              <a:t>OWA</a:t>
            </a:r>
            <a:endParaRPr lang="en-US" sz="2000" kern="1200" dirty="0">
              <a:solidFill>
                <a:prstClr val="white"/>
              </a:solidFill>
              <a:effectLst>
                <a:outerShdw blurRad="38100" dist="38100" dir="2700000" algn="tl">
                  <a:srgbClr val="000000">
                    <a:alpha val="43137"/>
                  </a:srgbClr>
                </a:outerShdw>
              </a:effectLst>
              <a:latin typeface="Segoe Semibold"/>
              <a:ea typeface="+mn-ea"/>
              <a:cs typeface="+mn-cs"/>
            </a:endParaRPr>
          </a:p>
        </p:txBody>
      </p:sp>
      <p:sp>
        <p:nvSpPr>
          <p:cNvPr id="13" name="TextBox 12"/>
          <p:cNvSpPr txBox="1"/>
          <p:nvPr/>
        </p:nvSpPr>
        <p:spPr>
          <a:xfrm>
            <a:off x="1276350" y="1600201"/>
            <a:ext cx="2743200" cy="830977"/>
          </a:xfrm>
          <a:prstGeom prst="rect">
            <a:avLst/>
          </a:prstGeom>
          <a:noFill/>
        </p:spPr>
        <p:txBody>
          <a:bodyPr wrap="square" lIns="91422" tIns="45710" rIns="91422" bIns="45710" rtlCol="0">
            <a:spAutoFit/>
          </a:bodyPr>
          <a:lstStyle/>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Easy, Powerful </a:t>
            </a:r>
          </a:p>
          <a:p>
            <a:pPr algn="ctr" defTabSz="639954" rtl="0">
              <a:defRPr/>
            </a:pPr>
            <a:r>
              <a:rPr lang="en-US" sz="2400" b="1" dirty="0">
                <a:gradFill flip="none" rotWithShape="1">
                  <a:gsLst>
                    <a:gs pos="0">
                      <a:prstClr val="white"/>
                    </a:gs>
                    <a:gs pos="60000">
                      <a:srgbClr val="FFE299"/>
                    </a:gs>
                    <a:gs pos="100000">
                      <a:srgbClr val="FFC000"/>
                    </a:gs>
                  </a:gsLst>
                  <a:lin ang="5400000" scaled="1"/>
                  <a:tileRect/>
                </a:gradFill>
                <a:effectLst>
                  <a:outerShdw blurRad="317500" algn="ctr" rotWithShape="0">
                    <a:prstClr val="black"/>
                  </a:outerShdw>
                </a:effectLst>
                <a:latin typeface="Segoe" pitchFamily="34" charset="0"/>
                <a:ea typeface="+mn-ea"/>
                <a:cs typeface="Segoe UI" pitchFamily="34" charset="0"/>
              </a:rPr>
              <a:t>IW Experiences</a:t>
            </a:r>
          </a:p>
        </p:txBody>
      </p:sp>
      <p:grpSp>
        <p:nvGrpSpPr>
          <p:cNvPr id="3" name="Group 20"/>
          <p:cNvGrpSpPr/>
          <p:nvPr/>
        </p:nvGrpSpPr>
        <p:grpSpPr>
          <a:xfrm>
            <a:off x="742950" y="2628900"/>
            <a:ext cx="2843043" cy="1600200"/>
            <a:chOff x="685800" y="4953000"/>
            <a:chExt cx="2301513" cy="1295401"/>
          </a:xfrm>
        </p:grpSpPr>
        <p:pic>
          <p:nvPicPr>
            <p:cNvPr id="22" name="Picture 6" descr="S:\InternalBin\ResourceDVD\DVD_ART34\Artwork_Imagery\Hardware Photos\OEM HW\Windows Mobile devices (cell phone, pda)\Smartphone cell phones\Vodafone Tornado Smartphone UK.png"/>
            <p:cNvPicPr>
              <a:picLocks noChangeAspect="1" noChangeArrowheads="1"/>
            </p:cNvPicPr>
            <p:nvPr/>
          </p:nvPicPr>
          <p:blipFill>
            <a:blip r:embed="rId4" cstate="print"/>
            <a:srcRect/>
            <a:stretch>
              <a:fillRect/>
            </a:stretch>
          </p:blipFill>
          <p:spPr bwMode="auto">
            <a:xfrm>
              <a:off x="2590801" y="5105400"/>
              <a:ext cx="396512" cy="895350"/>
            </a:xfrm>
            <a:prstGeom prst="rect">
              <a:avLst/>
            </a:prstGeom>
            <a:noFill/>
          </p:spPr>
        </p:pic>
        <p:grpSp>
          <p:nvGrpSpPr>
            <p:cNvPr id="4" name="Group 33"/>
            <p:cNvGrpSpPr/>
            <p:nvPr/>
          </p:nvGrpSpPr>
          <p:grpSpPr>
            <a:xfrm>
              <a:off x="685800" y="4953000"/>
              <a:ext cx="972671" cy="800100"/>
              <a:chOff x="5029200" y="1295400"/>
              <a:chExt cx="2362200" cy="1943100"/>
            </a:xfrm>
            <a:effectLst>
              <a:reflection blurRad="6350" stA="50000" endA="300" endPos="38500" dist="50800" dir="5400000" sy="-100000" algn="bl" rotWithShape="0"/>
            </a:effectLst>
            <a:scene3d>
              <a:camera prst="perspectiveHeroicExtremeLeftFacing" fov="7200000"/>
              <a:lightRig rig="threePt" dir="t"/>
            </a:scene3d>
          </p:grpSpPr>
          <p:pic>
            <p:nvPicPr>
              <p:cNvPr id="26" name="Picture 4" descr="S:\InternalBin\ResourceDVD\DVD_ART34\Artwork_Imagery\Icons - Illustrations\_WINDOWS SERVER ICONS\Documents\Window screen Blank file.png"/>
              <p:cNvPicPr>
                <a:picLocks noChangeAspect="1" noChangeArrowheads="1"/>
              </p:cNvPicPr>
              <p:nvPr/>
            </p:nvPicPr>
            <p:blipFill>
              <a:blip r:embed="rId5"/>
              <a:srcRect/>
              <a:stretch>
                <a:fillRect/>
              </a:stretch>
            </p:blipFill>
            <p:spPr bwMode="auto">
              <a:xfrm>
                <a:off x="5029200" y="1295400"/>
                <a:ext cx="2362200" cy="1943100"/>
              </a:xfrm>
              <a:prstGeom prst="rect">
                <a:avLst/>
              </a:prstGeom>
              <a:noFill/>
              <a:sp3d prstMaterial="matte"/>
            </p:spPr>
          </p:pic>
          <p:pic>
            <p:nvPicPr>
              <p:cNvPr id="29" name="Picture 3" descr="S:\InternalBin\ResourceDVD\DVD_ART34\Artwork_Imagery\Icons - Illustrations\screen captures\Im making a difference Windows Live Messenger screen.png"/>
              <p:cNvPicPr>
                <a:picLocks noChangeAspect="1" noChangeArrowheads="1"/>
              </p:cNvPicPr>
              <p:nvPr/>
            </p:nvPicPr>
            <p:blipFill>
              <a:blip r:embed="rId6" cstate="print"/>
              <a:srcRect/>
              <a:stretch>
                <a:fillRect/>
              </a:stretch>
            </p:blipFill>
            <p:spPr bwMode="auto">
              <a:xfrm>
                <a:off x="5105401" y="1463468"/>
                <a:ext cx="2209800" cy="1502458"/>
              </a:xfrm>
              <a:prstGeom prst="rect">
                <a:avLst/>
              </a:prstGeom>
              <a:noFill/>
              <a:sp3d prstMaterial="matte"/>
            </p:spPr>
          </p:pic>
        </p:grpSp>
        <p:pic>
          <p:nvPicPr>
            <p:cNvPr id="24" name="Picture 16" descr="S:\InternalBin\ResourceDVD\DVD_ART34\Artwork_Imagery\Hardware Photos\OEM HW\COMPUTERS - PC, Tablet, Laptop, UMPC\Vista Fashion Laptops and PCs\Toshiba Portege R500 Front with Vista.png"/>
            <p:cNvPicPr>
              <a:picLocks noChangeAspect="1" noChangeArrowheads="1"/>
            </p:cNvPicPr>
            <p:nvPr/>
          </p:nvPicPr>
          <p:blipFill>
            <a:blip r:embed="rId7"/>
            <a:srcRect/>
            <a:stretch>
              <a:fillRect/>
            </a:stretch>
          </p:blipFill>
          <p:spPr bwMode="auto">
            <a:xfrm>
              <a:off x="1447799" y="5105401"/>
              <a:ext cx="1538469" cy="1143000"/>
            </a:xfrm>
            <a:prstGeom prst="rect">
              <a:avLst/>
            </a:prstGeom>
            <a:noFill/>
          </p:spPr>
        </p:pic>
      </p:grpSp>
      <p:pic>
        <p:nvPicPr>
          <p:cNvPr id="32" name="Picture 2" descr="\\server3\InternalBin\ResourceDVD\DVD_ART34\Artwork_Imagery\Shapes\Lines\curved glowing red line 4.pn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rot="19830251">
            <a:off x="3549749" y="2323346"/>
            <a:ext cx="2383372" cy="1568009"/>
          </a:xfrm>
          <a:prstGeom prst="rect">
            <a:avLst/>
          </a:prstGeom>
          <a:noFill/>
        </p:spPr>
      </p:pic>
      <p:grpSp>
        <p:nvGrpSpPr>
          <p:cNvPr id="5" name="Group 32"/>
          <p:cNvGrpSpPr/>
          <p:nvPr/>
        </p:nvGrpSpPr>
        <p:grpSpPr>
          <a:xfrm>
            <a:off x="5772150" y="2590800"/>
            <a:ext cx="2437397" cy="1371600"/>
            <a:chOff x="6324600" y="4876800"/>
            <a:chExt cx="2572808" cy="1447800"/>
          </a:xfrm>
        </p:grpSpPr>
        <p:pic>
          <p:nvPicPr>
            <p:cNvPr id="34" name="Picture 4" descr="S:\InternalBin\ResourceDVD\DVD_ART34\Artwork_Imagery\Icons - Illustrations\Internet Clouds web\cloud 2.png"/>
            <p:cNvPicPr>
              <a:picLocks noChangeAspect="1" noChangeArrowheads="1"/>
            </p:cNvPicPr>
            <p:nvPr/>
          </p:nvPicPr>
          <p:blipFill>
            <a:blip r:embed="rId9"/>
            <a:srcRect/>
            <a:stretch>
              <a:fillRect/>
            </a:stretch>
          </p:blipFill>
          <p:spPr bwMode="auto">
            <a:xfrm>
              <a:off x="6324600" y="5029200"/>
              <a:ext cx="2572808" cy="1295400"/>
            </a:xfrm>
            <a:prstGeom prst="rect">
              <a:avLst/>
            </a:prstGeom>
            <a:noFill/>
          </p:spPr>
        </p:pic>
        <p:pic>
          <p:nvPicPr>
            <p:cNvPr id="36" name="Picture 5" descr="S:\InternalBin\ResourceDVD\DVD_ART34\Artwork_Imagery\Icons - Illustrations\Internet Clouds web\cloud 4.png"/>
            <p:cNvPicPr>
              <a:picLocks noChangeAspect="1" noChangeArrowheads="1"/>
            </p:cNvPicPr>
            <p:nvPr/>
          </p:nvPicPr>
          <p:blipFill>
            <a:blip r:embed="rId10" cstate="print"/>
            <a:srcRect/>
            <a:stretch>
              <a:fillRect/>
            </a:stretch>
          </p:blipFill>
          <p:spPr bwMode="auto">
            <a:xfrm>
              <a:off x="6324600" y="4876800"/>
              <a:ext cx="1283962" cy="1119187"/>
            </a:xfrm>
            <a:prstGeom prst="rect">
              <a:avLst/>
            </a:prstGeom>
            <a:noFill/>
          </p:spPr>
        </p:pic>
      </p:grpSp>
      <p:pic>
        <p:nvPicPr>
          <p:cNvPr id="27" name="Picture 26" descr="Woman_Masked.png"/>
          <p:cNvPicPr>
            <a:picLocks noChangeAspect="1"/>
          </p:cNvPicPr>
          <p:nvPr/>
        </p:nvPicPr>
        <p:blipFill>
          <a:blip r:embed="rId11" cstate="print"/>
          <a:stretch>
            <a:fillRect/>
          </a:stretch>
        </p:blipFill>
        <p:spPr>
          <a:xfrm>
            <a:off x="590550" y="1345905"/>
            <a:ext cx="1021687" cy="2387895"/>
          </a:xfrm>
          <a:prstGeom prst="rect">
            <a:avLst/>
          </a:prstGeom>
        </p:spPr>
      </p:pic>
      <p:grpSp>
        <p:nvGrpSpPr>
          <p:cNvPr id="6" name="Group 43"/>
          <p:cNvGrpSpPr/>
          <p:nvPr/>
        </p:nvGrpSpPr>
        <p:grpSpPr>
          <a:xfrm>
            <a:off x="6581461" y="2480157"/>
            <a:ext cx="1371692" cy="1404588"/>
            <a:chOff x="6560195" y="2480157"/>
            <a:chExt cx="1371692" cy="1404588"/>
          </a:xfrm>
        </p:grpSpPr>
        <p:pic>
          <p:nvPicPr>
            <p:cNvPr id="43" name="Picture 69" descr="server_03"/>
            <p:cNvPicPr>
              <a:picLocks noChangeAspect="1" noChangeArrowheads="1"/>
            </p:cNvPicPr>
            <p:nvPr/>
          </p:nvPicPr>
          <p:blipFill>
            <a:blip r:embed="rId12" cstate="screen"/>
            <a:stretch>
              <a:fillRect/>
            </a:stretch>
          </p:blipFill>
          <p:spPr bwMode="auto">
            <a:xfrm>
              <a:off x="6560195" y="2785727"/>
              <a:ext cx="490891" cy="965946"/>
            </a:xfrm>
            <a:prstGeom prst="rect">
              <a:avLst/>
            </a:prstGeom>
            <a:noFill/>
            <a:effectLst>
              <a:outerShdw blurRad="63500" sx="102000" sy="102000" algn="ctr" rotWithShape="0">
                <a:schemeClr val="tx1">
                  <a:alpha val="40000"/>
                </a:schemeClr>
              </a:outerShdw>
            </a:effectLst>
          </p:spPr>
        </p:pic>
        <p:pic>
          <p:nvPicPr>
            <p:cNvPr id="42" name="Picture 69" descr="server_03"/>
            <p:cNvPicPr>
              <a:picLocks noChangeAspect="1" noChangeArrowheads="1"/>
            </p:cNvPicPr>
            <p:nvPr/>
          </p:nvPicPr>
          <p:blipFill>
            <a:blip r:embed="rId12" cstate="screen"/>
            <a:stretch>
              <a:fillRect/>
            </a:stretch>
          </p:blipFill>
          <p:spPr bwMode="auto">
            <a:xfrm>
              <a:off x="6854365" y="2627837"/>
              <a:ext cx="601751" cy="1184090"/>
            </a:xfrm>
            <a:prstGeom prst="rect">
              <a:avLst/>
            </a:prstGeom>
            <a:noFill/>
            <a:effectLst>
              <a:outerShdw blurRad="63500" sx="102000" sy="102000" algn="ctr" rotWithShape="0">
                <a:schemeClr val="tx1">
                  <a:alpha val="40000"/>
                </a:schemeClr>
              </a:outerShdw>
            </a:effectLst>
          </p:spPr>
        </p:pic>
        <p:pic>
          <p:nvPicPr>
            <p:cNvPr id="40" name="Picture 69" descr="server_03"/>
            <p:cNvPicPr>
              <a:picLocks noChangeAspect="1" noChangeArrowheads="1"/>
            </p:cNvPicPr>
            <p:nvPr/>
          </p:nvPicPr>
          <p:blipFill>
            <a:blip r:embed="rId12" cstate="screen"/>
            <a:stretch>
              <a:fillRect/>
            </a:stretch>
          </p:blipFill>
          <p:spPr bwMode="auto">
            <a:xfrm>
              <a:off x="7218079" y="2480157"/>
              <a:ext cx="713808" cy="1404588"/>
            </a:xfrm>
            <a:prstGeom prst="rect">
              <a:avLst/>
            </a:prstGeom>
            <a:noFill/>
            <a:effectLst>
              <a:outerShdw blurRad="63500" sx="102000" sy="102000" algn="ctr" rotWithShape="0">
                <a:schemeClr val="tx1">
                  <a:alpha val="40000"/>
                </a:schemeClr>
              </a:outerShdw>
            </a:effectLst>
          </p:spPr>
        </p:pic>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flipV="1">
            <a:off x="0" y="1028700"/>
            <a:ext cx="9144000" cy="5829300"/>
          </a:xfrm>
          <a:prstGeom prst="rect">
            <a:avLst/>
          </a:prstGeom>
          <a:gradFill>
            <a:gsLst>
              <a:gs pos="0">
                <a:schemeClr val="tx1">
                  <a:alpha val="0"/>
                </a:schemeClr>
              </a:gs>
              <a:gs pos="50000">
                <a:schemeClr val="accent1">
                  <a:lumMod val="75000"/>
                  <a:alpha val="75000"/>
                </a:schemeClr>
              </a:gs>
              <a:gs pos="100000">
                <a:schemeClr val="bg2">
                  <a:lumMod val="65000"/>
                  <a:lumOff val="35000"/>
                  <a:alpha val="0"/>
                </a:schemeClr>
              </a:gs>
            </a:gsLst>
            <a:lin ang="5400000" scaled="0"/>
          </a:gradFill>
          <a:ln w="9525" cap="flat" cmpd="sng" algn="ctr">
            <a:noFill/>
            <a:prstDash val="solid"/>
            <a:round/>
            <a:headEnd type="none" w="med" len="med"/>
            <a:tailEnd type="none" w="med" len="med"/>
          </a:ln>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26" name="Round Same Side Corner Rectangle 25"/>
          <p:cNvSpPr/>
          <p:nvPr/>
        </p:nvSpPr>
        <p:spPr bwMode="auto">
          <a:xfrm>
            <a:off x="219075" y="1524000"/>
            <a:ext cx="8705850" cy="4800600"/>
          </a:xfrm>
          <a:prstGeom prst="round2SameRect">
            <a:avLst>
              <a:gd name="adj1" fmla="val 5655"/>
              <a:gd name="adj2" fmla="val 0"/>
            </a:avLst>
          </a:prstGeom>
          <a:gradFill flip="none" rotWithShape="1">
            <a:gsLst>
              <a:gs pos="0">
                <a:schemeClr val="tx1">
                  <a:lumMod val="85000"/>
                </a:schemeClr>
              </a:gs>
              <a:gs pos="21000">
                <a:schemeClr val="tx1">
                  <a:lumMod val="50000"/>
                  <a:alpha val="75000"/>
                </a:schemeClr>
              </a:gs>
              <a:gs pos="44000">
                <a:schemeClr val="bg2">
                  <a:lumMod val="65000"/>
                  <a:lumOff val="3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0" tIns="182880" rIns="0" bIns="0" numCol="1" rtlCol="0" anchor="t" anchorCtr="0" compatLnSpc="1">
            <a:prstTxWarp prst="textNoShape">
              <a:avLst/>
            </a:prstTxWarp>
            <a:flatTx/>
          </a:bodyPr>
          <a:lstStyle/>
          <a:p>
            <a:pPr algn="ctr" defTabSz="914363" rtl="0" fontAlgn="base">
              <a:lnSpc>
                <a:spcPct val="90000"/>
              </a:lnSpc>
              <a:spcBef>
                <a:spcPts val="630"/>
              </a:spcBef>
              <a:spcAft>
                <a:spcPct val="0"/>
              </a:spcAft>
              <a:defRPr/>
            </a:pPr>
            <a:endParaRPr lang="en-US" altLang="zh-CN" sz="1000" kern="1200">
              <a:solidFill>
                <a:prstClr val="white"/>
              </a:solidFill>
              <a:latin typeface="Segoe Semibold"/>
              <a:ea typeface="+mn-ea"/>
              <a:cs typeface="+mn-cs"/>
            </a:endParaRPr>
          </a:p>
        </p:txBody>
      </p:sp>
      <p:sp>
        <p:nvSpPr>
          <p:cNvPr id="45" name="Rounded Rectangle 44"/>
          <p:cNvSpPr/>
          <p:nvPr/>
        </p:nvSpPr>
        <p:spPr bwMode="auto">
          <a:xfrm>
            <a:off x="323850" y="24384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6" name="Rounded Rectangle 45"/>
          <p:cNvSpPr/>
          <p:nvPr/>
        </p:nvSpPr>
        <p:spPr bwMode="auto">
          <a:xfrm>
            <a:off x="323850" y="33782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7" name="Rounded Rectangle 46"/>
          <p:cNvSpPr/>
          <p:nvPr/>
        </p:nvSpPr>
        <p:spPr bwMode="auto">
          <a:xfrm>
            <a:off x="323850" y="4318000"/>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sp>
        <p:nvSpPr>
          <p:cNvPr id="48" name="Rounded Rectangle 47"/>
          <p:cNvSpPr/>
          <p:nvPr/>
        </p:nvSpPr>
        <p:spPr bwMode="auto">
          <a:xfrm>
            <a:off x="323850" y="5257801"/>
            <a:ext cx="8477250" cy="828675"/>
          </a:xfrm>
          <a:prstGeom prst="roundRect">
            <a:avLst/>
          </a:prstGeom>
          <a:gradFill flip="none" rotWithShape="1">
            <a:gsLst>
              <a:gs pos="0">
                <a:schemeClr val="bg2">
                  <a:alpha val="50000"/>
                </a:schemeClr>
              </a:gs>
              <a:gs pos="100000">
                <a:schemeClr val="accent1">
                  <a:lumMod val="50000"/>
                  <a:alpha val="75000"/>
                </a:schemeClr>
              </a:gs>
            </a:gsLst>
            <a:lin ang="5400000" scaled="1"/>
            <a:tileRect/>
          </a:gra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0" tIns="0" rIns="0" bIns="0" rtlCol="0" anchor="ctr" compatLnSpc="1">
            <a:noAutofit/>
          </a:bodyPr>
          <a:lstStyle/>
          <a:p>
            <a:pPr algn="ctr" rtl="0" fontAlgn="base">
              <a:spcBef>
                <a:spcPct val="0"/>
              </a:spcBef>
              <a:spcAft>
                <a:spcPct val="0"/>
              </a:spcAft>
            </a:pPr>
            <a:endParaRPr lang="en-US" b="1" kern="1200">
              <a:solidFill>
                <a:prstClr val="white">
                  <a:alpha val="100000"/>
                </a:prstClr>
              </a:solidFill>
              <a:effectLst>
                <a:outerShdw blurRad="38100" dist="38100" dir="2700000" algn="tl">
                  <a:srgbClr val="000000">
                    <a:alpha val="43137"/>
                  </a:srgbClr>
                </a:outerShdw>
              </a:effectLst>
              <a:latin typeface="Segoe Semibold"/>
              <a:ea typeface="+mn-ea"/>
              <a:cs typeface="+mn-cs"/>
            </a:endParaRPr>
          </a:p>
        </p:txBody>
      </p:sp>
      <p:pic>
        <p:nvPicPr>
          <p:cNvPr id="28" name="Rectangle 8219"/>
          <p:cNvPicPr>
            <a:picLocks noChangeArrowheads="1"/>
          </p:cNvPicPr>
          <p:nvPr/>
        </p:nvPicPr>
        <p:blipFill>
          <a:blip r:embed="rId13"/>
          <a:srcRect/>
          <a:stretch>
            <a:fillRect/>
          </a:stretch>
        </p:blipFill>
        <p:spPr bwMode="auto">
          <a:xfrm>
            <a:off x="773796" y="2609850"/>
            <a:ext cx="2742854" cy="472805"/>
          </a:xfrm>
          <a:prstGeom prst="rect">
            <a:avLst/>
          </a:prstGeom>
          <a:noFill/>
          <a:ln w="9525" cap="flat" cmpd="sng" algn="ctr">
            <a:noFill/>
            <a:prstDash val="solid"/>
            <a:miter lim="800000"/>
            <a:headEnd type="none" w="med" len="med"/>
            <a:tailEnd type="none" w="med" len="med"/>
          </a:ln>
          <a:effectLst/>
        </p:spPr>
      </p:pic>
      <p:pic>
        <p:nvPicPr>
          <p:cNvPr id="29" name="Rectangle 37"/>
          <p:cNvPicPr>
            <a:picLocks noChangeArrowheads="1"/>
          </p:cNvPicPr>
          <p:nvPr/>
        </p:nvPicPr>
        <p:blipFill>
          <a:blip r:embed="rId14" cstate="print"/>
          <a:srcRect/>
          <a:stretch>
            <a:fillRect/>
          </a:stretch>
        </p:blipFill>
        <p:spPr bwMode="auto">
          <a:xfrm>
            <a:off x="1026248" y="3509720"/>
            <a:ext cx="2237950" cy="576505"/>
          </a:xfrm>
          <a:prstGeom prst="rect">
            <a:avLst/>
          </a:prstGeom>
          <a:noFill/>
          <a:ln w="9525" cap="flat" cmpd="sng" algn="ctr">
            <a:noFill/>
            <a:prstDash val="solid"/>
            <a:miter lim="800000"/>
            <a:headEnd type="none" w="med" len="med"/>
            <a:tailEnd type="none" w="med" len="med"/>
          </a:ln>
          <a:effectLst/>
        </p:spPr>
      </p:pic>
      <p:pic>
        <p:nvPicPr>
          <p:cNvPr id="30" name="Rectangle 89100"/>
          <p:cNvPicPr>
            <a:picLocks noChangeArrowheads="1"/>
          </p:cNvPicPr>
          <p:nvPr/>
        </p:nvPicPr>
        <p:blipFill>
          <a:blip r:embed="rId15"/>
          <a:srcRect/>
          <a:stretch>
            <a:fillRect/>
          </a:stretch>
        </p:blipFill>
        <p:spPr bwMode="auto">
          <a:xfrm>
            <a:off x="964917" y="4542029"/>
            <a:ext cx="2360613" cy="391921"/>
          </a:xfrm>
          <a:prstGeom prst="rect">
            <a:avLst/>
          </a:prstGeom>
          <a:noFill/>
          <a:ln w="9525" cap="flat" cmpd="sng" algn="ctr">
            <a:noFill/>
            <a:prstDash val="solid"/>
            <a:miter lim="800000"/>
            <a:headEnd type="none" w="med" len="med"/>
            <a:tailEnd type="none" w="med" len="med"/>
          </a:ln>
          <a:effectLst/>
        </p:spPr>
      </p:pic>
      <p:pic>
        <p:nvPicPr>
          <p:cNvPr id="35" name="Rectangle 43009"/>
          <p:cNvPicPr>
            <a:picLocks noChangeAspect="1" noChangeArrowheads="1"/>
          </p:cNvPicPr>
          <p:nvPr/>
        </p:nvPicPr>
        <p:blipFill>
          <a:blip r:embed="rId16" cstate="print"/>
          <a:stretch>
            <a:fillRect/>
          </a:stretch>
        </p:blipFill>
        <p:spPr bwMode="invGray">
          <a:xfrm>
            <a:off x="451871" y="5476966"/>
            <a:ext cx="3386704" cy="333284"/>
          </a:xfrm>
          <a:prstGeom prst="rect">
            <a:avLst/>
          </a:prstGeom>
          <a:noFill/>
          <a:ln>
            <a:noFill/>
          </a:ln>
          <a:effectLst/>
        </p:spPr>
      </p:pic>
      <p:sp>
        <p:nvSpPr>
          <p:cNvPr id="131079" name="TextBox 131078" hidden="1"/>
          <p:cNvSpPr txBox="1">
            <a:spLocks noChangeArrowheads="1"/>
          </p:cNvSpPr>
          <p:nvPr>
            <p:custDataLst>
              <p:tags r:id="rId1"/>
            </p:custDataLst>
          </p:nvPr>
        </p:nvSpPr>
        <p:spPr bwMode="auto">
          <a:xfrm>
            <a:off x="884238" y="2295525"/>
            <a:ext cx="2274887" cy="83502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U</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nified Communications And Collaboration</a:t>
            </a:r>
            <a:endParaRPr lang="en-US" kern="1200" dirty="0">
              <a:solidFill>
                <a:prstClr val="white"/>
              </a:solidFill>
              <a:latin typeface="Arial" pitchFamily="34" charset="0"/>
              <a:ea typeface="+mn-ea"/>
              <a:cs typeface="+mn-cs"/>
            </a:endParaRPr>
          </a:p>
        </p:txBody>
      </p:sp>
      <p:sp>
        <p:nvSpPr>
          <p:cNvPr id="131080" name="TextBox 131079" hidden="1"/>
          <p:cNvSpPr txBox="1">
            <a:spLocks noChangeArrowheads="1"/>
          </p:cNvSpPr>
          <p:nvPr>
            <p:custDataLst>
              <p:tags r:id="rId2"/>
            </p:custDataLst>
          </p:nvPr>
        </p:nvSpPr>
        <p:spPr bwMode="auto">
          <a:xfrm>
            <a:off x="3436938" y="2295525"/>
            <a:ext cx="2274887" cy="58737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B</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usiness Intelligence</a:t>
            </a:r>
            <a:endParaRPr lang="en-US" kern="1200" dirty="0">
              <a:solidFill>
                <a:prstClr val="white"/>
              </a:solidFill>
              <a:latin typeface="Arial" pitchFamily="34" charset="0"/>
              <a:ea typeface="+mn-ea"/>
              <a:cs typeface="+mn-cs"/>
            </a:endParaRPr>
          </a:p>
        </p:txBody>
      </p:sp>
      <p:sp>
        <p:nvSpPr>
          <p:cNvPr id="131081" name="TextBox 131080" hidden="1"/>
          <p:cNvSpPr txBox="1">
            <a:spLocks noChangeArrowheads="1"/>
          </p:cNvSpPr>
          <p:nvPr>
            <p:custDataLst>
              <p:tags r:id="rId3"/>
            </p:custDataLst>
          </p:nvPr>
        </p:nvSpPr>
        <p:spPr bwMode="auto">
          <a:xfrm>
            <a:off x="5976938" y="2295525"/>
            <a:ext cx="2274887" cy="58737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b="1" kern="1200" dirty="0">
                <a:solidFill>
                  <a:srgbClr val="FDFFFF"/>
                </a:solidFill>
                <a:effectLst>
                  <a:outerShdw blurRad="38100" dist="38100" dir="2700000" algn="tl">
                    <a:srgbClr val="000000"/>
                  </a:outerShdw>
                </a:effectLst>
                <a:latin typeface="Segoe Semibold" pitchFamily="34" charset="0"/>
                <a:ea typeface="+mn-ea"/>
                <a:cs typeface="+mn-cs"/>
              </a:rPr>
              <a:t>E</a:t>
            </a:r>
            <a:r>
              <a:rPr lang="en-US" b="1" kern="1200" dirty="0">
                <a:solidFill>
                  <a:prstClr val="white"/>
                </a:solidFill>
                <a:effectLst>
                  <a:outerShdw blurRad="38100" dist="38100" dir="2700000" algn="tl">
                    <a:srgbClr val="000000"/>
                  </a:outerShdw>
                </a:effectLst>
                <a:latin typeface="Segoe Semibold" pitchFamily="34" charset="0"/>
                <a:ea typeface="+mn-ea"/>
                <a:cs typeface="+mn-cs"/>
              </a:rPr>
              <a:t>nterprise Content Management</a:t>
            </a:r>
            <a:endParaRPr lang="en-US" kern="1200" dirty="0">
              <a:solidFill>
                <a:prstClr val="white"/>
              </a:solidFill>
              <a:latin typeface="Arial" pitchFamily="34" charset="0"/>
              <a:ea typeface="+mn-ea"/>
              <a:cs typeface="+mn-cs"/>
            </a:endParaRPr>
          </a:p>
        </p:txBody>
      </p:sp>
      <p:sp>
        <p:nvSpPr>
          <p:cNvPr id="131082" name="TextBox 131081" hidden="1"/>
          <p:cNvSpPr txBox="1">
            <a:spLocks noChangeArrowheads="1"/>
          </p:cNvSpPr>
          <p:nvPr>
            <p:custDataLst>
              <p:tags r:id="rId4"/>
            </p:custDataLst>
          </p:nvPr>
        </p:nvSpPr>
        <p:spPr bwMode="auto">
          <a:xfrm>
            <a:off x="914400" y="4392613"/>
            <a:ext cx="1127125" cy="312737"/>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W</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orkflow</a:t>
            </a:r>
            <a:endParaRPr lang="en-US" kern="1200" dirty="0">
              <a:solidFill>
                <a:prstClr val="white"/>
              </a:solidFill>
              <a:latin typeface="Arial" pitchFamily="34" charset="0"/>
              <a:ea typeface="+mn-ea"/>
              <a:cs typeface="+mn-cs"/>
            </a:endParaRPr>
          </a:p>
        </p:txBody>
      </p:sp>
      <p:sp>
        <p:nvSpPr>
          <p:cNvPr id="131083" name="TextBox 131082" hidden="1"/>
          <p:cNvSpPr txBox="1">
            <a:spLocks noChangeArrowheads="1"/>
          </p:cNvSpPr>
          <p:nvPr>
            <p:custDataLst>
              <p:tags r:id="rId5"/>
            </p:custDataLst>
          </p:nvPr>
        </p:nvSpPr>
        <p:spPr bwMode="auto">
          <a:xfrm>
            <a:off x="2139950" y="4392613"/>
            <a:ext cx="1127125" cy="312737"/>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S</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earch</a:t>
            </a:r>
            <a:endParaRPr lang="en-US" kern="1200" dirty="0">
              <a:solidFill>
                <a:prstClr val="white"/>
              </a:solidFill>
              <a:latin typeface="Arial" pitchFamily="34" charset="0"/>
              <a:ea typeface="+mn-ea"/>
              <a:cs typeface="+mn-cs"/>
            </a:endParaRPr>
          </a:p>
        </p:txBody>
      </p:sp>
      <p:sp>
        <p:nvSpPr>
          <p:cNvPr id="131084" name="TextBox 131083" hidden="1"/>
          <p:cNvSpPr txBox="1">
            <a:spLocks noChangeArrowheads="1"/>
          </p:cNvSpPr>
          <p:nvPr>
            <p:custDataLst>
              <p:tags r:id="rId6"/>
            </p:custDataLst>
          </p:nvPr>
        </p:nvSpPr>
        <p:spPr bwMode="auto">
          <a:xfrm>
            <a:off x="3276600" y="4148138"/>
            <a:ext cx="1127125" cy="754062"/>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B</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usiness Data Catalog</a:t>
            </a:r>
            <a:endParaRPr lang="en-US" kern="1200" dirty="0">
              <a:solidFill>
                <a:prstClr val="white"/>
              </a:solidFill>
              <a:latin typeface="Arial" pitchFamily="34" charset="0"/>
              <a:ea typeface="+mn-ea"/>
              <a:cs typeface="+mn-cs"/>
            </a:endParaRPr>
          </a:p>
        </p:txBody>
      </p:sp>
      <p:sp>
        <p:nvSpPr>
          <p:cNvPr id="131085" name="TextBox 131084" hidden="1"/>
          <p:cNvSpPr txBox="1">
            <a:spLocks noChangeArrowheads="1"/>
          </p:cNvSpPr>
          <p:nvPr>
            <p:custDataLst>
              <p:tags r:id="rId7"/>
            </p:custDataLst>
          </p:nvPr>
        </p:nvSpPr>
        <p:spPr bwMode="auto">
          <a:xfrm>
            <a:off x="4518025" y="4270375"/>
            <a:ext cx="1206500" cy="533400"/>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E</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xtensible UI</a:t>
            </a:r>
            <a:endParaRPr lang="en-US" kern="1200" dirty="0">
              <a:solidFill>
                <a:prstClr val="white"/>
              </a:solidFill>
              <a:latin typeface="Arial" pitchFamily="34" charset="0"/>
              <a:ea typeface="+mn-ea"/>
              <a:cs typeface="+mn-cs"/>
            </a:endParaRPr>
          </a:p>
        </p:txBody>
      </p:sp>
      <p:sp>
        <p:nvSpPr>
          <p:cNvPr id="131086" name="TextBox 131085" hidden="1"/>
          <p:cNvSpPr txBox="1">
            <a:spLocks noChangeArrowheads="1"/>
          </p:cNvSpPr>
          <p:nvPr>
            <p:custDataLst>
              <p:tags r:id="rId8"/>
            </p:custDataLst>
          </p:nvPr>
        </p:nvSpPr>
        <p:spPr bwMode="auto">
          <a:xfrm>
            <a:off x="5675313" y="4148138"/>
            <a:ext cx="1206500" cy="754062"/>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O</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pen </a:t>
            </a:r>
            <a:br>
              <a:rPr lang="en-US" sz="1600" b="1" kern="1200" dirty="0">
                <a:solidFill>
                  <a:prstClr val="white"/>
                </a:solidFill>
                <a:effectLst>
                  <a:outerShdw blurRad="38100" dist="38100" dir="2700000" algn="tl">
                    <a:srgbClr val="000000"/>
                  </a:outerShdw>
                </a:effectLst>
                <a:latin typeface="Segoe Semibold" pitchFamily="34" charset="0"/>
                <a:ea typeface="+mn-ea"/>
                <a:cs typeface="+mn-cs"/>
              </a:rPr>
            </a:b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XML File Formats</a:t>
            </a:r>
            <a:endParaRPr lang="en-US" kern="1200" dirty="0">
              <a:solidFill>
                <a:prstClr val="white"/>
              </a:solidFill>
              <a:latin typeface="Arial" pitchFamily="34" charset="0"/>
              <a:ea typeface="+mn-ea"/>
              <a:cs typeface="+mn-cs"/>
            </a:endParaRPr>
          </a:p>
        </p:txBody>
      </p:sp>
      <p:sp>
        <p:nvSpPr>
          <p:cNvPr id="131087" name="TextBox 131086" hidden="1"/>
          <p:cNvSpPr txBox="1">
            <a:spLocks noChangeArrowheads="1"/>
          </p:cNvSpPr>
          <p:nvPr>
            <p:custDataLst>
              <p:tags r:id="rId9"/>
            </p:custDataLst>
          </p:nvPr>
        </p:nvSpPr>
        <p:spPr bwMode="auto">
          <a:xfrm>
            <a:off x="6959600" y="4025900"/>
            <a:ext cx="1293813" cy="974725"/>
          </a:xfrm>
          <a:prstGeom prst="rect">
            <a:avLst/>
          </a:prstGeom>
          <a:noFill/>
          <a:ln w="9525" cap="flat" cmpd="sng" algn="ctr">
            <a:noFill/>
            <a:prstDash val="solid"/>
            <a:miter lim="800000"/>
            <a:headEnd type="none" w="med" len="med"/>
            <a:tailEnd type="none" w="med" len="med"/>
          </a:ln>
          <a:effectLst/>
        </p:spPr>
        <p:txBody>
          <a:bodyPr>
            <a:spAutoFit/>
          </a:bodyPr>
          <a:lstStyle/>
          <a:p>
            <a:pPr algn="ctr" rtl="0">
              <a:lnSpc>
                <a:spcPct val="90000"/>
              </a:lnSpc>
              <a:spcBef>
                <a:spcPct val="30000"/>
              </a:spcBef>
              <a:defRPr/>
            </a:pPr>
            <a:r>
              <a:rPr lang="en-US" sz="1600" b="1" kern="1200" dirty="0">
                <a:solidFill>
                  <a:srgbClr val="FDFFFF"/>
                </a:solidFill>
                <a:effectLst>
                  <a:outerShdw blurRad="38100" dist="38100" dir="2700000" algn="tl">
                    <a:srgbClr val="000000"/>
                  </a:outerShdw>
                </a:effectLst>
                <a:latin typeface="Segoe Semibold" pitchFamily="34" charset="0"/>
                <a:ea typeface="+mn-ea"/>
                <a:cs typeface="+mn-cs"/>
              </a:rPr>
              <a:t>W</a:t>
            </a:r>
            <a:r>
              <a:rPr lang="en-US" sz="1600" b="1" kern="1200" dirty="0">
                <a:solidFill>
                  <a:prstClr val="white"/>
                </a:solidFill>
                <a:effectLst>
                  <a:outerShdw blurRad="38100" dist="38100" dir="2700000" algn="tl">
                    <a:srgbClr val="000000"/>
                  </a:outerShdw>
                </a:effectLst>
                <a:latin typeface="Segoe Semibold" pitchFamily="34" charset="0"/>
                <a:ea typeface="+mn-ea"/>
                <a:cs typeface="+mn-cs"/>
              </a:rPr>
              <a:t>ebsite and Security Framework</a:t>
            </a:r>
            <a:endParaRPr lang="en-US" kern="1200" dirty="0">
              <a:solidFill>
                <a:prstClr val="white"/>
              </a:solidFill>
              <a:latin typeface="Arial" pitchFamily="34" charset="0"/>
              <a:ea typeface="+mn-ea"/>
              <a:cs typeface="+mn-cs"/>
            </a:endParaRPr>
          </a:p>
        </p:txBody>
      </p:sp>
      <p:sp>
        <p:nvSpPr>
          <p:cNvPr id="12302" name="TextBox 13324" hidden="1"/>
          <p:cNvSpPr txBox="1">
            <a:spLocks noChangeArrowheads="1"/>
          </p:cNvSpPr>
          <p:nvPr>
            <p:custDataLst>
              <p:tags r:id="rId10"/>
            </p:custDataLst>
          </p:nvPr>
        </p:nvSpPr>
        <p:spPr bwMode="auto">
          <a:xfrm>
            <a:off x="2425700" y="5724525"/>
            <a:ext cx="4298950" cy="366713"/>
          </a:xfrm>
          <a:prstGeom prst="rect">
            <a:avLst/>
          </a:prstGeom>
          <a:noFill/>
          <a:ln w="9525">
            <a:noFill/>
            <a:miter lim="800000"/>
            <a:headEnd/>
            <a:tailEnd/>
          </a:ln>
        </p:spPr>
        <p:txBody>
          <a:bodyPr wrap="none">
            <a:spAutoFit/>
          </a:bodyPr>
          <a:lstStyle/>
          <a:p>
            <a:pPr algn="ctr" rtl="0"/>
            <a:r>
              <a:rPr lang="en-US" b="1" kern="1200" dirty="0">
                <a:solidFill>
                  <a:srgbClr val="FDFFFF"/>
                </a:solidFill>
                <a:latin typeface="Segoe Semibold" pitchFamily="34" charset="0"/>
                <a:ea typeface="+mn-ea"/>
                <a:cs typeface="+mn-cs"/>
              </a:rPr>
              <a:t>S</a:t>
            </a:r>
            <a:r>
              <a:rPr lang="en-US" b="1" kern="1200" dirty="0">
                <a:solidFill>
                  <a:prstClr val="white"/>
                </a:solidFill>
                <a:latin typeface="Segoe Semibold" pitchFamily="34" charset="0"/>
                <a:ea typeface="+mn-ea"/>
                <a:cs typeface="+mn-cs"/>
              </a:rPr>
              <a:t>ecured, Well-Managed Infrastructure</a:t>
            </a:r>
            <a:endParaRPr lang="en-US" kern="1200" dirty="0">
              <a:solidFill>
                <a:prstClr val="white"/>
              </a:solidFill>
              <a:latin typeface="Segoe Semibold"/>
              <a:ea typeface="+mn-ea"/>
              <a:cs typeface="+mn-cs"/>
            </a:endParaRPr>
          </a:p>
        </p:txBody>
      </p:sp>
      <p:sp>
        <p:nvSpPr>
          <p:cNvPr id="37" name="Title 36"/>
          <p:cNvSpPr>
            <a:spLocks noGrp="1"/>
          </p:cNvSpPr>
          <p:nvPr>
            <p:ph type="title"/>
          </p:nvPr>
        </p:nvSpPr>
        <p:spPr/>
        <p:txBody>
          <a:bodyPr/>
          <a:lstStyle/>
          <a:p>
            <a:r>
              <a:rPr lang="en-US" dirty="0" smtClean="0"/>
              <a:t>Products</a:t>
            </a:r>
            <a:endParaRPr lang="en-US" dirty="0"/>
          </a:p>
        </p:txBody>
      </p:sp>
      <p:sp>
        <p:nvSpPr>
          <p:cNvPr id="25" name="Rectangle 24"/>
          <p:cNvSpPr/>
          <p:nvPr/>
        </p:nvSpPr>
        <p:spPr>
          <a:xfrm>
            <a:off x="1649326" y="1676400"/>
            <a:ext cx="5819222" cy="643963"/>
          </a:xfrm>
          <a:prstGeom prst="rect">
            <a:avLst/>
          </a:prstGeom>
          <a:effectLst>
            <a:outerShdw blurRad="50800" dist="38100" dir="5400000" algn="t" rotWithShape="0">
              <a:prstClr val="black">
                <a:alpha val="40000"/>
              </a:prstClr>
            </a:outerShdw>
          </a:effectLst>
        </p:spPr>
        <p:txBody>
          <a:bodyPr wrap="none">
            <a:spAutoFit/>
          </a:bodyPr>
          <a:lstStyle/>
          <a:p>
            <a:pPr algn="l" rtl="0"/>
            <a:r>
              <a:rPr lang="en-US" sz="2800" kern="1200" dirty="0">
                <a:solidFill>
                  <a:prstClr val="white"/>
                </a:solidFill>
                <a:effectLst>
                  <a:outerShdw blurRad="50800" dist="38100" dir="5400000" algn="t" rotWithShape="0">
                    <a:prstClr val="black">
                      <a:alpha val="40000"/>
                    </a:prstClr>
                  </a:outerShdw>
                </a:effectLst>
                <a:latin typeface="Segoe Semibold"/>
                <a:ea typeface="+mn-ea"/>
                <a:cs typeface="+mn-cs"/>
              </a:rPr>
              <a:t>Business Productivity Infrastructure</a:t>
            </a:r>
          </a:p>
        </p:txBody>
      </p:sp>
      <p:grpSp>
        <p:nvGrpSpPr>
          <p:cNvPr id="2" name="Group 26"/>
          <p:cNvGrpSpPr/>
          <p:nvPr/>
        </p:nvGrpSpPr>
        <p:grpSpPr>
          <a:xfrm>
            <a:off x="4029075" y="2552700"/>
            <a:ext cx="4660912" cy="597059"/>
            <a:chOff x="0" y="13319"/>
            <a:chExt cx="4660912" cy="711360"/>
          </a:xfrm>
          <a:scene3d>
            <a:camera prst="orthographicFront"/>
            <a:lightRig rig="flat" dir="t"/>
          </a:scene3d>
        </p:grpSpPr>
        <p:sp>
          <p:nvSpPr>
            <p:cNvPr id="42" name="Rounded Rectangle 41"/>
            <p:cNvSpPr/>
            <p:nvPr/>
          </p:nvSpPr>
          <p:spPr>
            <a:xfrm>
              <a:off x="0" y="13319"/>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44" name="Rounded Rectangle 4"/>
            <p:cNvSpPr/>
            <p:nvPr/>
          </p:nvSpPr>
          <p:spPr>
            <a:xfrm>
              <a:off x="34726" y="48045"/>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Extended collaboration, mobility desktop</a:t>
              </a:r>
            </a:p>
          </p:txBody>
        </p:sp>
      </p:grpSp>
      <p:grpSp>
        <p:nvGrpSpPr>
          <p:cNvPr id="3" name="Group 30"/>
          <p:cNvGrpSpPr/>
          <p:nvPr/>
        </p:nvGrpSpPr>
        <p:grpSpPr>
          <a:xfrm>
            <a:off x="4029075" y="3498690"/>
            <a:ext cx="4660912" cy="597059"/>
            <a:chOff x="0" y="834119"/>
            <a:chExt cx="4660912" cy="711360"/>
          </a:xfrm>
          <a:scene3d>
            <a:camera prst="orthographicFront"/>
            <a:lightRig rig="flat" dir="t"/>
          </a:scene3d>
        </p:grpSpPr>
        <p:sp>
          <p:nvSpPr>
            <p:cNvPr id="40" name="Rounded Rectangle 39"/>
            <p:cNvSpPr/>
            <p:nvPr/>
          </p:nvSpPr>
          <p:spPr>
            <a:xfrm>
              <a:off x="0" y="834119"/>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41" name="Rounded Rectangle 6"/>
            <p:cNvSpPr/>
            <p:nvPr/>
          </p:nvSpPr>
          <p:spPr>
            <a:xfrm>
              <a:off x="34726" y="868845"/>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Business productivity server</a:t>
              </a:r>
            </a:p>
          </p:txBody>
        </p:sp>
      </p:grpSp>
      <p:grpSp>
        <p:nvGrpSpPr>
          <p:cNvPr id="4" name="Group 31"/>
          <p:cNvGrpSpPr/>
          <p:nvPr/>
        </p:nvGrpSpPr>
        <p:grpSpPr>
          <a:xfrm>
            <a:off x="4029075" y="4432140"/>
            <a:ext cx="4660912" cy="597059"/>
            <a:chOff x="0" y="1654920"/>
            <a:chExt cx="4660912" cy="711360"/>
          </a:xfrm>
          <a:scene3d>
            <a:camera prst="orthographicFront"/>
            <a:lightRig rig="flat" dir="t"/>
          </a:scene3d>
        </p:grpSpPr>
        <p:sp>
          <p:nvSpPr>
            <p:cNvPr id="38" name="Rounded Rectangle 37"/>
            <p:cNvSpPr/>
            <p:nvPr/>
          </p:nvSpPr>
          <p:spPr>
            <a:xfrm>
              <a:off x="0" y="1654920"/>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39" name="Rounded Rectangle 8"/>
            <p:cNvSpPr/>
            <p:nvPr/>
          </p:nvSpPr>
          <p:spPr>
            <a:xfrm>
              <a:off x="34726" y="1689646"/>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E-mail, calendar, unified messaging server</a:t>
              </a:r>
            </a:p>
          </p:txBody>
        </p:sp>
      </p:grpSp>
      <p:grpSp>
        <p:nvGrpSpPr>
          <p:cNvPr id="5" name="Group 32"/>
          <p:cNvGrpSpPr/>
          <p:nvPr/>
        </p:nvGrpSpPr>
        <p:grpSpPr>
          <a:xfrm>
            <a:off x="4029075" y="5375115"/>
            <a:ext cx="4660912" cy="597059"/>
            <a:chOff x="0" y="2475720"/>
            <a:chExt cx="4660912" cy="711360"/>
          </a:xfrm>
          <a:scene3d>
            <a:camera prst="orthographicFront"/>
            <a:lightRig rig="flat" dir="t"/>
          </a:scene3d>
        </p:grpSpPr>
        <p:sp>
          <p:nvSpPr>
            <p:cNvPr id="34" name="Rounded Rectangle 33"/>
            <p:cNvSpPr/>
            <p:nvPr/>
          </p:nvSpPr>
          <p:spPr>
            <a:xfrm>
              <a:off x="0" y="2475720"/>
              <a:ext cx="4660912" cy="711360"/>
            </a:xfrm>
            <a:prstGeom prst="roundRect">
              <a:avLst/>
            </a:prstGeom>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36" name="Rounded Rectangle 10"/>
            <p:cNvSpPr/>
            <p:nvPr/>
          </p:nvSpPr>
          <p:spPr>
            <a:xfrm>
              <a:off x="34726" y="2510446"/>
              <a:ext cx="4591460" cy="6419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l" defTabSz="711200" rtl="0">
                <a:lnSpc>
                  <a:spcPct val="90000"/>
                </a:lnSpc>
                <a:spcBef>
                  <a:spcPct val="0"/>
                </a:spcBef>
                <a:spcAft>
                  <a:spcPct val="35000"/>
                </a:spcAft>
              </a:pPr>
              <a:r>
                <a:rPr lang="en-US" sz="1600" kern="1200" dirty="0">
                  <a:solidFill>
                    <a:prstClr val="white"/>
                  </a:solidFill>
                  <a:effectLst>
                    <a:outerShdw blurRad="38100" dist="38100" dir="2700000" algn="tl">
                      <a:srgbClr val="000000">
                        <a:alpha val="43137"/>
                      </a:srgbClr>
                    </a:outerShdw>
                  </a:effectLst>
                  <a:latin typeface="Segoe Semibold"/>
                  <a:ea typeface="+mn-ea"/>
                  <a:cs typeface="+mn-cs"/>
                </a:rPr>
                <a:t>Presence, IM, Web conferencing, VoIP server</a:t>
              </a:r>
            </a:p>
          </p:txBody>
        </p:sp>
      </p:gr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8265"/>
  <p:tag name="PTXSS_ORIGID" val="8247"/>
</p:tagLst>
</file>

<file path=ppt/tags/tag10.xml><?xml version="1.0" encoding="utf-8"?>
<p:tagLst xmlns:a="http://schemas.openxmlformats.org/drawingml/2006/main" xmlns:r="http://schemas.openxmlformats.org/officeDocument/2006/relationships" xmlns:p="http://schemas.openxmlformats.org/presentationml/2006/main">
  <p:tag name="PTXSS_ISORIGINAL" val="8265"/>
  <p:tag name="PTXSS_ORIGID" val="8247"/>
</p:tagLst>
</file>

<file path=ppt/tags/tag11.xml><?xml version="1.0" encoding="utf-8"?>
<p:tagLst xmlns:a="http://schemas.openxmlformats.org/drawingml/2006/main" xmlns:r="http://schemas.openxmlformats.org/officeDocument/2006/relationships" xmlns:p="http://schemas.openxmlformats.org/presentationml/2006/main">
  <p:tag name="PTXSS_ISORIGINAL" val="8264"/>
  <p:tag name="PTXSS_ORIGID" val="8249"/>
</p:tagLst>
</file>

<file path=ppt/tags/tag12.xml><?xml version="1.0" encoding="utf-8"?>
<p:tagLst xmlns:a="http://schemas.openxmlformats.org/drawingml/2006/main" xmlns:r="http://schemas.openxmlformats.org/officeDocument/2006/relationships" xmlns:p="http://schemas.openxmlformats.org/presentationml/2006/main">
  <p:tag name="PTXSS_ISORIGINAL" val="8263"/>
  <p:tag name="PTXSS_ORIGID" val="8250"/>
</p:tagLst>
</file>

<file path=ppt/tags/tag13.xml><?xml version="1.0" encoding="utf-8"?>
<p:tagLst xmlns:a="http://schemas.openxmlformats.org/drawingml/2006/main" xmlns:r="http://schemas.openxmlformats.org/officeDocument/2006/relationships" xmlns:p="http://schemas.openxmlformats.org/presentationml/2006/main">
  <p:tag name="PTXSS_ISORIGINAL" val="8257"/>
  <p:tag name="PTXSS_ORIGID" val="8251"/>
</p:tagLst>
</file>

<file path=ppt/tags/tag14.xml><?xml version="1.0" encoding="utf-8"?>
<p:tagLst xmlns:a="http://schemas.openxmlformats.org/drawingml/2006/main" xmlns:r="http://schemas.openxmlformats.org/officeDocument/2006/relationships" xmlns:p="http://schemas.openxmlformats.org/presentationml/2006/main">
  <p:tag name="PTXSS_ISORIGINAL" val="8258"/>
  <p:tag name="PTXSS_ORIGID" val="8252"/>
</p:tagLst>
</file>

<file path=ppt/tags/tag15.xml><?xml version="1.0" encoding="utf-8"?>
<p:tagLst xmlns:a="http://schemas.openxmlformats.org/drawingml/2006/main" xmlns:r="http://schemas.openxmlformats.org/officeDocument/2006/relationships" xmlns:p="http://schemas.openxmlformats.org/presentationml/2006/main">
  <p:tag name="PTXSS_ISORIGINAL" val="8259"/>
  <p:tag name="PTXSS_ORIGID" val="8253"/>
</p:tagLst>
</file>

<file path=ppt/tags/tag16.xml><?xml version="1.0" encoding="utf-8"?>
<p:tagLst xmlns:a="http://schemas.openxmlformats.org/drawingml/2006/main" xmlns:r="http://schemas.openxmlformats.org/officeDocument/2006/relationships" xmlns:p="http://schemas.openxmlformats.org/presentationml/2006/main">
  <p:tag name="PTXSS_ISORIGINAL" val="8260"/>
  <p:tag name="PTXSS_ORIGID" val="8254"/>
</p:tagLst>
</file>

<file path=ppt/tags/tag17.xml><?xml version="1.0" encoding="utf-8"?>
<p:tagLst xmlns:a="http://schemas.openxmlformats.org/drawingml/2006/main" xmlns:r="http://schemas.openxmlformats.org/officeDocument/2006/relationships" xmlns:p="http://schemas.openxmlformats.org/presentationml/2006/main">
  <p:tag name="PTXSS_ISORIGINAL" val="8261"/>
  <p:tag name="PTXSS_ORIGID" val="8255"/>
</p:tagLst>
</file>

<file path=ppt/tags/tag18.xml><?xml version="1.0" encoding="utf-8"?>
<p:tagLst xmlns:a="http://schemas.openxmlformats.org/drawingml/2006/main" xmlns:r="http://schemas.openxmlformats.org/officeDocument/2006/relationships" xmlns:p="http://schemas.openxmlformats.org/presentationml/2006/main">
  <p:tag name="PTXSS_ISORIGINAL" val="8262"/>
  <p:tag name="PTXSS_ORIGID" val="8256"/>
</p:tagLst>
</file>

<file path=ppt/tags/tag19.xml><?xml version="1.0" encoding="utf-8"?>
<p:tagLst xmlns:a="http://schemas.openxmlformats.org/drawingml/2006/main" xmlns:r="http://schemas.openxmlformats.org/officeDocument/2006/relationships" xmlns:p="http://schemas.openxmlformats.org/presentationml/2006/main">
  <p:tag name="PTXSS_ISORIGINAL" val="8268"/>
  <p:tag name="PTXSS_ORIGID" val="8267"/>
</p:tagLst>
</file>

<file path=ppt/tags/tag2.xml><?xml version="1.0" encoding="utf-8"?>
<p:tagLst xmlns:a="http://schemas.openxmlformats.org/drawingml/2006/main" xmlns:r="http://schemas.openxmlformats.org/officeDocument/2006/relationships" xmlns:p="http://schemas.openxmlformats.org/presentationml/2006/main">
  <p:tag name="PTXSS_ISORIGINAL" val="8264"/>
  <p:tag name="PTXSS_ORIGID" val="8249"/>
</p:tagLst>
</file>

<file path=ppt/tags/tag3.xml><?xml version="1.0" encoding="utf-8"?>
<p:tagLst xmlns:a="http://schemas.openxmlformats.org/drawingml/2006/main" xmlns:r="http://schemas.openxmlformats.org/officeDocument/2006/relationships" xmlns:p="http://schemas.openxmlformats.org/presentationml/2006/main">
  <p:tag name="PTXSS_ISORIGINAL" val="8263"/>
  <p:tag name="PTXSS_ORIGID" val="8250"/>
</p:tagLst>
</file>

<file path=ppt/tags/tag4.xml><?xml version="1.0" encoding="utf-8"?>
<p:tagLst xmlns:a="http://schemas.openxmlformats.org/drawingml/2006/main" xmlns:r="http://schemas.openxmlformats.org/officeDocument/2006/relationships" xmlns:p="http://schemas.openxmlformats.org/presentationml/2006/main">
  <p:tag name="PTXSS_ISORIGINAL" val="8257"/>
  <p:tag name="PTXSS_ORIGID" val="8251"/>
</p:tagLst>
</file>

<file path=ppt/tags/tag5.xml><?xml version="1.0" encoding="utf-8"?>
<p:tagLst xmlns:a="http://schemas.openxmlformats.org/drawingml/2006/main" xmlns:r="http://schemas.openxmlformats.org/officeDocument/2006/relationships" xmlns:p="http://schemas.openxmlformats.org/presentationml/2006/main">
  <p:tag name="PTXSS_ISORIGINAL" val="8258"/>
  <p:tag name="PTXSS_ORIGID" val="8252"/>
</p:tagLst>
</file>

<file path=ppt/tags/tag6.xml><?xml version="1.0" encoding="utf-8"?>
<p:tagLst xmlns:a="http://schemas.openxmlformats.org/drawingml/2006/main" xmlns:r="http://schemas.openxmlformats.org/officeDocument/2006/relationships" xmlns:p="http://schemas.openxmlformats.org/presentationml/2006/main">
  <p:tag name="PTXSS_ISORIGINAL" val="8260"/>
  <p:tag name="PTXSS_ORIGID" val="8254"/>
</p:tagLst>
</file>

<file path=ppt/tags/tag7.xml><?xml version="1.0" encoding="utf-8"?>
<p:tagLst xmlns:a="http://schemas.openxmlformats.org/drawingml/2006/main" xmlns:r="http://schemas.openxmlformats.org/officeDocument/2006/relationships" xmlns:p="http://schemas.openxmlformats.org/presentationml/2006/main">
  <p:tag name="PTXSS_ISORIGINAL" val="8261"/>
  <p:tag name="PTXSS_ORIGID" val="8255"/>
</p:tagLst>
</file>

<file path=ppt/tags/tag8.xml><?xml version="1.0" encoding="utf-8"?>
<p:tagLst xmlns:a="http://schemas.openxmlformats.org/drawingml/2006/main" xmlns:r="http://schemas.openxmlformats.org/officeDocument/2006/relationships" xmlns:p="http://schemas.openxmlformats.org/presentationml/2006/main">
  <p:tag name="PTXSS_ISORIGINAL" val="8262"/>
  <p:tag name="PTXSS_ORIGID" val="8256"/>
</p:tagLst>
</file>

<file path=ppt/tags/tag9.xml><?xml version="1.0" encoding="utf-8"?>
<p:tagLst xmlns:a="http://schemas.openxmlformats.org/drawingml/2006/main" xmlns:r="http://schemas.openxmlformats.org/officeDocument/2006/relationships" xmlns:p="http://schemas.openxmlformats.org/presentationml/2006/main">
  <p:tag name="PTXSS_ISORIGINAL" val="8268"/>
  <p:tag name="PTXSS_ORIGID" val="82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Visual Blue template_Arial">
  <a:themeElements>
    <a:clrScheme name="Tan Link styl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E299"/>
      </a:hlink>
      <a:folHlink>
        <a:srgbClr val="548DD4"/>
      </a:folHlink>
    </a:clrScheme>
    <a:fontScheme name="6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gradFill flip="none" rotWithShape="1">
          <a:gsLst>
            <a:gs pos="0">
              <a:schemeClr val="accent1">
                <a:lumMod val="40000"/>
                <a:lumOff val="60000"/>
              </a:schemeClr>
            </a:gs>
            <a:gs pos="21000">
              <a:schemeClr val="accent1">
                <a:alpha val="75000"/>
              </a:schemeClr>
            </a:gs>
            <a:gs pos="44000">
              <a:schemeClr val="accent1">
                <a:lumMod val="75000"/>
                <a:alpha val="75000"/>
              </a:schemeClr>
            </a:gs>
            <a:gs pos="100000">
              <a:schemeClr val="accent1">
                <a:lumMod val="50000"/>
                <a:alpha val="37000"/>
              </a:schemeClr>
            </a:gs>
          </a:gsLst>
          <a:lin ang="2700000" scaled="1"/>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a:spPr>
      <a:bodyPr rtlCol="0" anchor="ctr"/>
      <a:lstStyle>
        <a:defPPr algn="ctr">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0" tIns="0" rIns="0" bIns="0" anchor="ctr"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outerShdw blurRad="38100" dist="38100" dir="2700000" algn="tl">
                <a:srgbClr val="000000">
                  <a:alpha val="43137"/>
                </a:srgbClr>
              </a:outerShdw>
            </a:effectLst>
            <a:latin typeface="Segoe Semibold"/>
          </a:defRPr>
        </a:defPPr>
      </a:lstStyle>
    </a:lnDef>
  </a:objectDefaults>
  <a:extraClrSchemeLst>
    <a:extraClrScheme>
      <a:clrScheme name="6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901A742F32B44EB2378F00A8AFA1C9" ma:contentTypeVersion="0" ma:contentTypeDescription="Create a new document." ma:contentTypeScope="" ma:versionID="ab9eed74b13da823195b884c99f258d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C3B1060-2C12-44D0-88E9-7BC0402286E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25FFB256-55D7-4431-B14D-5E1AC72D56BE}">
  <ds:schemaRefs>
    <ds:schemaRef ds:uri="http://schemas.microsoft.com/sharepoint/v3/contenttype/forms"/>
  </ds:schemaRefs>
</ds:datastoreItem>
</file>

<file path=customXml/itemProps3.xml><?xml version="1.0" encoding="utf-8"?>
<ds:datastoreItem xmlns:ds="http://schemas.openxmlformats.org/officeDocument/2006/customXml" ds:itemID="{9976D876-FB1C-410F-A31B-E4C923EA7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481</TotalTime>
  <Words>768</Words>
  <Application>Microsoft Office PowerPoint</Application>
  <PresentationFormat>On-screen Show (4:3)</PresentationFormat>
  <Paragraphs>162</Paragraphs>
  <Slides>12</Slides>
  <Notes>12</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Office Theme</vt:lpstr>
      <vt:lpstr>7_Visual Blue template_Arial</vt:lpstr>
      <vt:lpstr>1_Office Theme</vt:lpstr>
      <vt:lpstr>2_Office Theme</vt:lpstr>
      <vt:lpstr>Slide 1</vt:lpstr>
      <vt:lpstr>Slide 2</vt:lpstr>
      <vt:lpstr>Slide 3</vt:lpstr>
      <vt:lpstr>Fabrikam Video</vt:lpstr>
      <vt:lpstr>The New World of Work</vt:lpstr>
      <vt:lpstr>Microsoft Business Productivity Infrastructure</vt:lpstr>
      <vt:lpstr>Value for users and for IT</vt:lpstr>
      <vt:lpstr>Value for users and for IT</vt:lpstr>
      <vt:lpstr>Products</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sinog</dc:creator>
  <cp:lastModifiedBy>v-paulwe</cp:lastModifiedBy>
  <cp:revision>19</cp:revision>
  <dcterms:created xsi:type="dcterms:W3CDTF">2008-09-04T15:41:22Z</dcterms:created>
  <dcterms:modified xsi:type="dcterms:W3CDTF">2008-11-20T09:19:48Z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0x01010092901A742F32B44EB2378F00A8AFA1C9</vt:lpwstr>
  </property>
</Properties>
</file>