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60"/>
  </p:notesMasterIdLst>
  <p:handoutMasterIdLst>
    <p:handoutMasterId r:id="rId61"/>
  </p:handoutMasterIdLst>
  <p:sldIdLst>
    <p:sldId id="309" r:id="rId2"/>
    <p:sldId id="330" r:id="rId3"/>
    <p:sldId id="331" r:id="rId4"/>
    <p:sldId id="336" r:id="rId5"/>
    <p:sldId id="342" r:id="rId6"/>
    <p:sldId id="337" r:id="rId7"/>
    <p:sldId id="339" r:id="rId8"/>
    <p:sldId id="341" r:id="rId9"/>
    <p:sldId id="338" r:id="rId10"/>
    <p:sldId id="340" r:id="rId11"/>
    <p:sldId id="314" r:id="rId12"/>
    <p:sldId id="332" r:id="rId13"/>
    <p:sldId id="387" r:id="rId14"/>
    <p:sldId id="388" r:id="rId15"/>
    <p:sldId id="333" r:id="rId16"/>
    <p:sldId id="362" r:id="rId17"/>
    <p:sldId id="363" r:id="rId18"/>
    <p:sldId id="355" r:id="rId19"/>
    <p:sldId id="361" r:id="rId20"/>
    <p:sldId id="334" r:id="rId21"/>
    <p:sldId id="335" r:id="rId22"/>
    <p:sldId id="317" r:id="rId23"/>
    <p:sldId id="326" r:id="rId24"/>
    <p:sldId id="327" r:id="rId25"/>
    <p:sldId id="318" r:id="rId26"/>
    <p:sldId id="319" r:id="rId27"/>
    <p:sldId id="358" r:id="rId28"/>
    <p:sldId id="385"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43" r:id="rId47"/>
    <p:sldId id="344" r:id="rId48"/>
    <p:sldId id="348" r:id="rId49"/>
    <p:sldId id="349" r:id="rId50"/>
    <p:sldId id="345" r:id="rId51"/>
    <p:sldId id="353" r:id="rId52"/>
    <p:sldId id="346" r:id="rId53"/>
    <p:sldId id="347" r:id="rId54"/>
    <p:sldId id="351" r:id="rId55"/>
    <p:sldId id="352" r:id="rId56"/>
    <p:sldId id="386" r:id="rId57"/>
    <p:sldId id="364" r:id="rId58"/>
    <p:sldId id="328" r:id="rId59"/>
  </p:sldIdLst>
  <p:sldSz cx="9144000" cy="6858000" type="screen4x3"/>
  <p:notesSz cx="6858000" cy="9144000"/>
  <p:defaultTextStyle>
    <a:defPPr>
      <a:defRPr lang="en-US"/>
    </a:defPPr>
    <a:lvl1pPr algn="ctr" rtl="0" fontAlgn="base">
      <a:lnSpc>
        <a:spcPct val="85000"/>
      </a:lnSpc>
      <a:spcBef>
        <a:spcPct val="20000"/>
      </a:spcBef>
      <a:spcAft>
        <a:spcPct val="0"/>
      </a:spcAft>
      <a:defRPr b="1" kern="1200">
        <a:solidFill>
          <a:schemeClr val="tx1"/>
        </a:solidFill>
        <a:latin typeface="Segoe Semibold" pitchFamily="34" charset="0"/>
        <a:ea typeface="+mn-ea"/>
        <a:cs typeface="+mn-cs"/>
      </a:defRPr>
    </a:lvl1pPr>
    <a:lvl2pPr marL="4572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2pPr>
    <a:lvl3pPr marL="9144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3pPr>
    <a:lvl4pPr marL="13716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4pPr>
    <a:lvl5pPr marL="18288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5pPr>
    <a:lvl6pPr marL="2286000" algn="l" defTabSz="914400" rtl="0" eaLnBrk="1" latinLnBrk="0" hangingPunct="1">
      <a:defRPr b="1" kern="1200">
        <a:solidFill>
          <a:schemeClr val="tx1"/>
        </a:solidFill>
        <a:latin typeface="Segoe Semibold" pitchFamily="34" charset="0"/>
        <a:ea typeface="+mn-ea"/>
        <a:cs typeface="+mn-cs"/>
      </a:defRPr>
    </a:lvl6pPr>
    <a:lvl7pPr marL="2743200" algn="l" defTabSz="914400" rtl="0" eaLnBrk="1" latinLnBrk="0" hangingPunct="1">
      <a:defRPr b="1" kern="1200">
        <a:solidFill>
          <a:schemeClr val="tx1"/>
        </a:solidFill>
        <a:latin typeface="Segoe Semibold" pitchFamily="34" charset="0"/>
        <a:ea typeface="+mn-ea"/>
        <a:cs typeface="+mn-cs"/>
      </a:defRPr>
    </a:lvl7pPr>
    <a:lvl8pPr marL="3200400" algn="l" defTabSz="914400" rtl="0" eaLnBrk="1" latinLnBrk="0" hangingPunct="1">
      <a:defRPr b="1" kern="1200">
        <a:solidFill>
          <a:schemeClr val="tx1"/>
        </a:solidFill>
        <a:latin typeface="Segoe Semibold" pitchFamily="34" charset="0"/>
        <a:ea typeface="+mn-ea"/>
        <a:cs typeface="+mn-cs"/>
      </a:defRPr>
    </a:lvl8pPr>
    <a:lvl9pPr marL="3657600" algn="l" defTabSz="914400" rtl="0" eaLnBrk="1" latinLnBrk="0" hangingPunct="1">
      <a:defRPr b="1" kern="1200">
        <a:solidFill>
          <a:schemeClr val="tx1"/>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1C62B0"/>
    <a:srgbClr val="186DB4"/>
    <a:srgbClr val="1E7EAE"/>
    <a:srgbClr val="1D6DAF"/>
    <a:srgbClr val="2A74A2"/>
    <a:srgbClr val="336699"/>
    <a:srgbClr val="006699"/>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36" autoAdjust="0"/>
    <p:restoredTop sz="74689" autoAdjust="0"/>
  </p:normalViewPr>
  <p:slideViewPr>
    <p:cSldViewPr snapToObjects="1">
      <p:cViewPr>
        <p:scale>
          <a:sx n="66" d="100"/>
          <a:sy n="66" d="100"/>
        </p:scale>
        <p:origin x="-1853" y="-30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1992" y="-72"/>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4AB38-E80A-4389-9DE5-05FE44037D33}" type="doc">
      <dgm:prSet loTypeId="urn:microsoft.com/office/officeart/2005/8/layout/radial6" loCatId="relationship" qsTypeId="urn:microsoft.com/office/officeart/2005/8/quickstyle/3d9" qsCatId="3D" csTypeId="urn:microsoft.com/office/officeart/2005/8/colors/accent2_2" csCatId="accent2" phldr="1"/>
      <dgm:spPr/>
      <dgm:t>
        <a:bodyPr/>
        <a:lstStyle/>
        <a:p>
          <a:endParaRPr lang="en-US"/>
        </a:p>
      </dgm:t>
    </dgm:pt>
    <dgm:pt modelId="{E8A4B560-6A01-4442-B057-35FA56B93EF1}">
      <dgm:prSet phldrT="[Text]"/>
      <dgm:spPr/>
      <dgm:t>
        <a:bodyPr/>
        <a:lstStyle/>
        <a:p>
          <a:r>
            <a:rPr lang="en-US" b="1" cap="none" spc="0" dirty="0" smtClean="0">
              <a:ln w="12700">
                <a:prstDash val="solid"/>
              </a:ln>
              <a:effectLst>
                <a:outerShdw blurRad="41275" dist="20320" dir="1800000" algn="tl" rotWithShape="0">
                  <a:srgbClr val="000000">
                    <a:alpha val="40000"/>
                  </a:srgbClr>
                </a:outerShdw>
              </a:effectLst>
            </a:rPr>
            <a:t>Dynamics CRM</a:t>
          </a:r>
          <a:endParaRPr lang="en-US" b="1" cap="none" spc="0" dirty="0">
            <a:ln w="12700">
              <a:prstDash val="solid"/>
            </a:ln>
            <a:effectLst>
              <a:outerShdw blurRad="41275" dist="20320" dir="1800000" algn="tl" rotWithShape="0">
                <a:srgbClr val="000000">
                  <a:alpha val="40000"/>
                </a:srgbClr>
              </a:outerShdw>
            </a:effectLst>
          </a:endParaRPr>
        </a:p>
      </dgm:t>
    </dgm:pt>
    <dgm:pt modelId="{C73DB07C-AED0-4A0E-B4D9-1FB55E07C187}" type="parTrans" cxnId="{66198333-B6A7-4DFD-9CD4-CB3B745A74DB}">
      <dgm:prSet/>
      <dgm:spPr/>
      <dgm:t>
        <a:bodyPr/>
        <a:lstStyle/>
        <a:p>
          <a:endParaRPr lang="en-US"/>
        </a:p>
      </dgm:t>
    </dgm:pt>
    <dgm:pt modelId="{56CBF051-5856-4981-B0A6-48069715978A}" type="sibTrans" cxnId="{66198333-B6A7-4DFD-9CD4-CB3B745A74DB}">
      <dgm:prSet/>
      <dgm:spPr/>
      <dgm:t>
        <a:bodyPr/>
        <a:lstStyle/>
        <a:p>
          <a:endParaRPr lang="en-US"/>
        </a:p>
      </dgm:t>
    </dgm:pt>
    <dgm:pt modelId="{2DE262A6-4B2F-4BC1-9690-52FA931AAAD2}">
      <dgm:prSet phldrT="[Text]"/>
      <dgm:spPr/>
      <dgm:t>
        <a:bodyPr/>
        <a:lstStyle/>
        <a:p>
          <a:r>
            <a:rPr lang="en-US" dirty="0" smtClean="0"/>
            <a:t>On-Premise</a:t>
          </a:r>
          <a:endParaRPr lang="en-US" dirty="0"/>
        </a:p>
      </dgm:t>
    </dgm:pt>
    <dgm:pt modelId="{CD1729B6-6904-4E92-BB75-70C0532301EB}" type="parTrans" cxnId="{251C5EF1-696D-42BA-B00B-B95406CF7DC1}">
      <dgm:prSet/>
      <dgm:spPr/>
      <dgm:t>
        <a:bodyPr/>
        <a:lstStyle/>
        <a:p>
          <a:endParaRPr lang="en-US"/>
        </a:p>
      </dgm:t>
    </dgm:pt>
    <dgm:pt modelId="{88ECCF54-7C70-4170-B370-5C3E0C13FF0B}" type="sibTrans" cxnId="{251C5EF1-696D-42BA-B00B-B95406CF7DC1}">
      <dgm:prSet/>
      <dgm:spPr/>
      <dgm:t>
        <a:bodyPr/>
        <a:lstStyle/>
        <a:p>
          <a:endParaRPr lang="en-US"/>
        </a:p>
      </dgm:t>
    </dgm:pt>
    <dgm:pt modelId="{031EC412-B5A8-48DF-B6F7-E8D943BFAE4B}">
      <dgm:prSet phldrT="[Text]"/>
      <dgm:spPr/>
      <dgm:t>
        <a:bodyPr/>
        <a:lstStyle/>
        <a:p>
          <a:r>
            <a:rPr lang="en-US" dirty="0" smtClean="0"/>
            <a:t>Online</a:t>
          </a:r>
          <a:endParaRPr lang="en-US" dirty="0"/>
        </a:p>
      </dgm:t>
    </dgm:pt>
    <dgm:pt modelId="{8CA11C71-E9A4-4FDC-8864-5F7CC25EC6F2}" type="parTrans" cxnId="{A345A458-4741-4D15-833C-CB8100E8379D}">
      <dgm:prSet/>
      <dgm:spPr/>
      <dgm:t>
        <a:bodyPr/>
        <a:lstStyle/>
        <a:p>
          <a:endParaRPr lang="en-US"/>
        </a:p>
      </dgm:t>
    </dgm:pt>
    <dgm:pt modelId="{6002B8BF-1E4A-414C-AE25-23018C01B4DA}" type="sibTrans" cxnId="{A345A458-4741-4D15-833C-CB8100E8379D}">
      <dgm:prSet/>
      <dgm:spPr/>
      <dgm:t>
        <a:bodyPr/>
        <a:lstStyle/>
        <a:p>
          <a:endParaRPr lang="en-US"/>
        </a:p>
      </dgm:t>
    </dgm:pt>
    <dgm:pt modelId="{8B886088-231A-4D7A-A835-DE2954438F1F}">
      <dgm:prSet phldrT="[Text]"/>
      <dgm:spPr/>
      <dgm:t>
        <a:bodyPr/>
        <a:lstStyle/>
        <a:p>
          <a:r>
            <a:rPr lang="en-US" dirty="0" smtClean="0"/>
            <a:t>Partner Hosted</a:t>
          </a:r>
          <a:endParaRPr lang="en-US" dirty="0"/>
        </a:p>
      </dgm:t>
    </dgm:pt>
    <dgm:pt modelId="{8B11CC9D-0650-431D-8E43-171BF5904C38}" type="parTrans" cxnId="{7AEF0765-6373-4E15-84F9-717BD524F3A9}">
      <dgm:prSet/>
      <dgm:spPr/>
      <dgm:t>
        <a:bodyPr/>
        <a:lstStyle/>
        <a:p>
          <a:endParaRPr lang="en-US"/>
        </a:p>
      </dgm:t>
    </dgm:pt>
    <dgm:pt modelId="{E4DFFA94-FFAA-4245-A080-9C9835152510}" type="sibTrans" cxnId="{7AEF0765-6373-4E15-84F9-717BD524F3A9}">
      <dgm:prSet/>
      <dgm:spPr/>
      <dgm:t>
        <a:bodyPr/>
        <a:lstStyle/>
        <a:p>
          <a:endParaRPr lang="en-US"/>
        </a:p>
      </dgm:t>
    </dgm:pt>
    <dgm:pt modelId="{3F6E07A3-D559-4BEB-9E84-2D1DF93F8A46}" type="pres">
      <dgm:prSet presAssocID="{0564AB38-E80A-4389-9DE5-05FE44037D33}" presName="Name0" presStyleCnt="0">
        <dgm:presLayoutVars>
          <dgm:chMax val="1"/>
          <dgm:dir/>
          <dgm:animLvl val="ctr"/>
          <dgm:resizeHandles val="exact"/>
        </dgm:presLayoutVars>
      </dgm:prSet>
      <dgm:spPr/>
      <dgm:t>
        <a:bodyPr/>
        <a:lstStyle/>
        <a:p>
          <a:endParaRPr lang="en-US"/>
        </a:p>
      </dgm:t>
    </dgm:pt>
    <dgm:pt modelId="{E607E7A8-05D3-4CDB-A265-6389DDE58B3C}" type="pres">
      <dgm:prSet presAssocID="{E8A4B560-6A01-4442-B057-35FA56B93EF1}" presName="centerShape" presStyleLbl="node0" presStyleIdx="0" presStyleCnt="1"/>
      <dgm:spPr/>
      <dgm:t>
        <a:bodyPr/>
        <a:lstStyle/>
        <a:p>
          <a:endParaRPr lang="en-US"/>
        </a:p>
      </dgm:t>
    </dgm:pt>
    <dgm:pt modelId="{ECF1BB1E-D1CF-41EC-A859-5D7940242C93}" type="pres">
      <dgm:prSet presAssocID="{2DE262A6-4B2F-4BC1-9690-52FA931AAAD2}" presName="node" presStyleLbl="node1" presStyleIdx="0" presStyleCnt="3">
        <dgm:presLayoutVars>
          <dgm:bulletEnabled val="1"/>
        </dgm:presLayoutVars>
      </dgm:prSet>
      <dgm:spPr/>
      <dgm:t>
        <a:bodyPr/>
        <a:lstStyle/>
        <a:p>
          <a:endParaRPr lang="en-US"/>
        </a:p>
      </dgm:t>
    </dgm:pt>
    <dgm:pt modelId="{309760BC-91BE-47A2-9EFE-F3A720F8B61A}" type="pres">
      <dgm:prSet presAssocID="{2DE262A6-4B2F-4BC1-9690-52FA931AAAD2}" presName="dummy" presStyleCnt="0"/>
      <dgm:spPr/>
      <dgm:t>
        <a:bodyPr/>
        <a:lstStyle/>
        <a:p>
          <a:endParaRPr lang="en-US"/>
        </a:p>
      </dgm:t>
    </dgm:pt>
    <dgm:pt modelId="{41622DCE-C7DB-429C-BBFD-E000A3A56F90}" type="pres">
      <dgm:prSet presAssocID="{88ECCF54-7C70-4170-B370-5C3E0C13FF0B}" presName="sibTrans" presStyleLbl="sibTrans2D1" presStyleIdx="0" presStyleCnt="3"/>
      <dgm:spPr/>
      <dgm:t>
        <a:bodyPr/>
        <a:lstStyle/>
        <a:p>
          <a:endParaRPr lang="en-US"/>
        </a:p>
      </dgm:t>
    </dgm:pt>
    <dgm:pt modelId="{05DCEE50-D513-4762-B737-B76FBCE4FEDF}" type="pres">
      <dgm:prSet presAssocID="{031EC412-B5A8-48DF-B6F7-E8D943BFAE4B}" presName="node" presStyleLbl="node1" presStyleIdx="1" presStyleCnt="3">
        <dgm:presLayoutVars>
          <dgm:bulletEnabled val="1"/>
        </dgm:presLayoutVars>
      </dgm:prSet>
      <dgm:spPr/>
      <dgm:t>
        <a:bodyPr/>
        <a:lstStyle/>
        <a:p>
          <a:endParaRPr lang="en-US"/>
        </a:p>
      </dgm:t>
    </dgm:pt>
    <dgm:pt modelId="{D88834CB-BA3E-4291-9F5A-19EE39AF9EFC}" type="pres">
      <dgm:prSet presAssocID="{031EC412-B5A8-48DF-B6F7-E8D943BFAE4B}" presName="dummy" presStyleCnt="0"/>
      <dgm:spPr/>
      <dgm:t>
        <a:bodyPr/>
        <a:lstStyle/>
        <a:p>
          <a:endParaRPr lang="en-US"/>
        </a:p>
      </dgm:t>
    </dgm:pt>
    <dgm:pt modelId="{A00C9A0B-2765-4BF2-B6C2-93695F8304CB}" type="pres">
      <dgm:prSet presAssocID="{6002B8BF-1E4A-414C-AE25-23018C01B4DA}" presName="sibTrans" presStyleLbl="sibTrans2D1" presStyleIdx="1" presStyleCnt="3"/>
      <dgm:spPr/>
      <dgm:t>
        <a:bodyPr/>
        <a:lstStyle/>
        <a:p>
          <a:endParaRPr lang="en-US"/>
        </a:p>
      </dgm:t>
    </dgm:pt>
    <dgm:pt modelId="{C84057E2-3E6F-46AD-8851-B4AA996C31B0}" type="pres">
      <dgm:prSet presAssocID="{8B886088-231A-4D7A-A835-DE2954438F1F}" presName="node" presStyleLbl="node1" presStyleIdx="2" presStyleCnt="3">
        <dgm:presLayoutVars>
          <dgm:bulletEnabled val="1"/>
        </dgm:presLayoutVars>
      </dgm:prSet>
      <dgm:spPr/>
      <dgm:t>
        <a:bodyPr/>
        <a:lstStyle/>
        <a:p>
          <a:endParaRPr lang="en-US"/>
        </a:p>
      </dgm:t>
    </dgm:pt>
    <dgm:pt modelId="{5BCF4620-83DE-43F4-AD3B-DA2C3C996118}" type="pres">
      <dgm:prSet presAssocID="{8B886088-231A-4D7A-A835-DE2954438F1F}" presName="dummy" presStyleCnt="0"/>
      <dgm:spPr/>
      <dgm:t>
        <a:bodyPr/>
        <a:lstStyle/>
        <a:p>
          <a:endParaRPr lang="en-US"/>
        </a:p>
      </dgm:t>
    </dgm:pt>
    <dgm:pt modelId="{77C3B842-61A8-4B30-9EDE-570BDB382C87}" type="pres">
      <dgm:prSet presAssocID="{E4DFFA94-FFAA-4245-A080-9C9835152510}" presName="sibTrans" presStyleLbl="sibTrans2D1" presStyleIdx="2" presStyleCnt="3"/>
      <dgm:spPr/>
      <dgm:t>
        <a:bodyPr/>
        <a:lstStyle/>
        <a:p>
          <a:endParaRPr lang="en-US"/>
        </a:p>
      </dgm:t>
    </dgm:pt>
  </dgm:ptLst>
  <dgm:cxnLst>
    <dgm:cxn modelId="{7AEF0765-6373-4E15-84F9-717BD524F3A9}" srcId="{E8A4B560-6A01-4442-B057-35FA56B93EF1}" destId="{8B886088-231A-4D7A-A835-DE2954438F1F}" srcOrd="2" destOrd="0" parTransId="{8B11CC9D-0650-431D-8E43-171BF5904C38}" sibTransId="{E4DFFA94-FFAA-4245-A080-9C9835152510}"/>
    <dgm:cxn modelId="{7C0B35EC-3BB6-4C3A-94D7-5DC54BF5B412}" type="presOf" srcId="{E4DFFA94-FFAA-4245-A080-9C9835152510}" destId="{77C3B842-61A8-4B30-9EDE-570BDB382C87}" srcOrd="0" destOrd="0" presId="urn:microsoft.com/office/officeart/2005/8/layout/radial6"/>
    <dgm:cxn modelId="{251C5EF1-696D-42BA-B00B-B95406CF7DC1}" srcId="{E8A4B560-6A01-4442-B057-35FA56B93EF1}" destId="{2DE262A6-4B2F-4BC1-9690-52FA931AAAD2}" srcOrd="0" destOrd="0" parTransId="{CD1729B6-6904-4E92-BB75-70C0532301EB}" sibTransId="{88ECCF54-7C70-4170-B370-5C3E0C13FF0B}"/>
    <dgm:cxn modelId="{252F07B2-7D4C-4DFF-A51D-649FA0670B66}" type="presOf" srcId="{88ECCF54-7C70-4170-B370-5C3E0C13FF0B}" destId="{41622DCE-C7DB-429C-BBFD-E000A3A56F90}" srcOrd="0" destOrd="0" presId="urn:microsoft.com/office/officeart/2005/8/layout/radial6"/>
    <dgm:cxn modelId="{A345A458-4741-4D15-833C-CB8100E8379D}" srcId="{E8A4B560-6A01-4442-B057-35FA56B93EF1}" destId="{031EC412-B5A8-48DF-B6F7-E8D943BFAE4B}" srcOrd="1" destOrd="0" parTransId="{8CA11C71-E9A4-4FDC-8864-5F7CC25EC6F2}" sibTransId="{6002B8BF-1E4A-414C-AE25-23018C01B4DA}"/>
    <dgm:cxn modelId="{FFA6616A-49E1-4B80-9C93-8DEB303CC34A}" type="presOf" srcId="{E8A4B560-6A01-4442-B057-35FA56B93EF1}" destId="{E607E7A8-05D3-4CDB-A265-6389DDE58B3C}" srcOrd="0" destOrd="0" presId="urn:microsoft.com/office/officeart/2005/8/layout/radial6"/>
    <dgm:cxn modelId="{EEE7E828-E11F-486F-9F86-D1B948D982C4}" type="presOf" srcId="{6002B8BF-1E4A-414C-AE25-23018C01B4DA}" destId="{A00C9A0B-2765-4BF2-B6C2-93695F8304CB}" srcOrd="0" destOrd="0" presId="urn:microsoft.com/office/officeart/2005/8/layout/radial6"/>
    <dgm:cxn modelId="{66198333-B6A7-4DFD-9CD4-CB3B745A74DB}" srcId="{0564AB38-E80A-4389-9DE5-05FE44037D33}" destId="{E8A4B560-6A01-4442-B057-35FA56B93EF1}" srcOrd="0" destOrd="0" parTransId="{C73DB07C-AED0-4A0E-B4D9-1FB55E07C187}" sibTransId="{56CBF051-5856-4981-B0A6-48069715978A}"/>
    <dgm:cxn modelId="{98CF0038-4902-4115-9560-BF39BECAE16C}" type="presOf" srcId="{2DE262A6-4B2F-4BC1-9690-52FA931AAAD2}" destId="{ECF1BB1E-D1CF-41EC-A859-5D7940242C93}" srcOrd="0" destOrd="0" presId="urn:microsoft.com/office/officeart/2005/8/layout/radial6"/>
    <dgm:cxn modelId="{10159384-FAF9-4F80-9FAD-37C4EBED9BB9}" type="presOf" srcId="{0564AB38-E80A-4389-9DE5-05FE44037D33}" destId="{3F6E07A3-D559-4BEB-9E84-2D1DF93F8A46}" srcOrd="0" destOrd="0" presId="urn:microsoft.com/office/officeart/2005/8/layout/radial6"/>
    <dgm:cxn modelId="{51E614D5-7796-4B89-9665-4C90B44E4A68}" type="presOf" srcId="{031EC412-B5A8-48DF-B6F7-E8D943BFAE4B}" destId="{05DCEE50-D513-4762-B737-B76FBCE4FEDF}" srcOrd="0" destOrd="0" presId="urn:microsoft.com/office/officeart/2005/8/layout/radial6"/>
    <dgm:cxn modelId="{ECF09B85-4ECD-49D0-868D-33CCFDDABF1D}" type="presOf" srcId="{8B886088-231A-4D7A-A835-DE2954438F1F}" destId="{C84057E2-3E6F-46AD-8851-B4AA996C31B0}" srcOrd="0" destOrd="0" presId="urn:microsoft.com/office/officeart/2005/8/layout/radial6"/>
    <dgm:cxn modelId="{3FD7D173-F647-4B29-95E3-C975C4BB4C91}" type="presParOf" srcId="{3F6E07A3-D559-4BEB-9E84-2D1DF93F8A46}" destId="{E607E7A8-05D3-4CDB-A265-6389DDE58B3C}" srcOrd="0" destOrd="0" presId="urn:microsoft.com/office/officeart/2005/8/layout/radial6"/>
    <dgm:cxn modelId="{653D8D82-77DD-4A61-85B4-F51B6F020540}" type="presParOf" srcId="{3F6E07A3-D559-4BEB-9E84-2D1DF93F8A46}" destId="{ECF1BB1E-D1CF-41EC-A859-5D7940242C93}" srcOrd="1" destOrd="0" presId="urn:microsoft.com/office/officeart/2005/8/layout/radial6"/>
    <dgm:cxn modelId="{157B3390-6119-4402-A66E-E19A519CD910}" type="presParOf" srcId="{3F6E07A3-D559-4BEB-9E84-2D1DF93F8A46}" destId="{309760BC-91BE-47A2-9EFE-F3A720F8B61A}" srcOrd="2" destOrd="0" presId="urn:microsoft.com/office/officeart/2005/8/layout/radial6"/>
    <dgm:cxn modelId="{2FE8670C-F110-4594-B141-71C90D652446}" type="presParOf" srcId="{3F6E07A3-D559-4BEB-9E84-2D1DF93F8A46}" destId="{41622DCE-C7DB-429C-BBFD-E000A3A56F90}" srcOrd="3" destOrd="0" presId="urn:microsoft.com/office/officeart/2005/8/layout/radial6"/>
    <dgm:cxn modelId="{8009A7F8-957C-4B17-B2CC-6BD6AC7BB7CC}" type="presParOf" srcId="{3F6E07A3-D559-4BEB-9E84-2D1DF93F8A46}" destId="{05DCEE50-D513-4762-B737-B76FBCE4FEDF}" srcOrd="4" destOrd="0" presId="urn:microsoft.com/office/officeart/2005/8/layout/radial6"/>
    <dgm:cxn modelId="{76EEE415-89DC-40CD-AA4A-E6F1F5611B44}" type="presParOf" srcId="{3F6E07A3-D559-4BEB-9E84-2D1DF93F8A46}" destId="{D88834CB-BA3E-4291-9F5A-19EE39AF9EFC}" srcOrd="5" destOrd="0" presId="urn:microsoft.com/office/officeart/2005/8/layout/radial6"/>
    <dgm:cxn modelId="{B271186A-0AE4-4EF5-9568-AFB05557C836}" type="presParOf" srcId="{3F6E07A3-D559-4BEB-9E84-2D1DF93F8A46}" destId="{A00C9A0B-2765-4BF2-B6C2-93695F8304CB}" srcOrd="6" destOrd="0" presId="urn:microsoft.com/office/officeart/2005/8/layout/radial6"/>
    <dgm:cxn modelId="{36D68BC6-70F1-4ABB-AA99-CB157A476767}" type="presParOf" srcId="{3F6E07A3-D559-4BEB-9E84-2D1DF93F8A46}" destId="{C84057E2-3E6F-46AD-8851-B4AA996C31B0}" srcOrd="7" destOrd="0" presId="urn:microsoft.com/office/officeart/2005/8/layout/radial6"/>
    <dgm:cxn modelId="{CAF4AA48-8D9E-41DC-BF2A-2CBF91C4AF96}" type="presParOf" srcId="{3F6E07A3-D559-4BEB-9E84-2D1DF93F8A46}" destId="{5BCF4620-83DE-43F4-AD3B-DA2C3C996118}" srcOrd="8" destOrd="0" presId="urn:microsoft.com/office/officeart/2005/8/layout/radial6"/>
    <dgm:cxn modelId="{90C0BB40-A2ED-4D31-8E5A-B9F328D5BE9F}" type="presParOf" srcId="{3F6E07A3-D559-4BEB-9E84-2D1DF93F8A46}" destId="{77C3B842-61A8-4B30-9EDE-570BDB382C87}" srcOrd="9"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latin typeface="Segoe" pitchFamily="34" charset="0"/>
              </a:defRPr>
            </a:lvl1pPr>
          </a:lstStyle>
          <a:p>
            <a:pPr>
              <a:defRPr/>
            </a:pPr>
            <a:fld id="{D1754A06-E1D6-4426-8628-4AE7883B3DB1}" type="datetime8">
              <a:rPr lang="en-US"/>
              <a:pPr>
                <a:defRPr/>
              </a:pPr>
              <a:t>5/4/2008 9:48 PM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b="0">
                <a:latin typeface="Segoe" pitchFamily="34" charset="0"/>
                <a:cs typeface="Arial" charset="0"/>
              </a:defRPr>
            </a:lvl1pPr>
          </a:lstStyle>
          <a:p>
            <a:pPr>
              <a:defRPr/>
            </a:pPr>
            <a:r>
              <a:rPr lang="en-US"/>
              <a:t>2006 Microsoft Corporation. All rights reserved.</a:t>
            </a:r>
          </a:p>
          <a:p>
            <a:pPr>
              <a:defRPr/>
            </a:pPr>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53D1428E-C38F-4C78-9A85-0E59F254DFD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latin typeface="Times New Roman" pitchFamily="18" charset="0"/>
              </a:defRPr>
            </a:lvl1pPr>
          </a:lstStyle>
          <a:p>
            <a:pPr>
              <a:defRPr/>
            </a:pPr>
            <a:fld id="{5792024A-124B-430C-BD13-6CF74DF5D0FD}" type="datetime8">
              <a:rPr lang="en-US"/>
              <a:pPr>
                <a:defRPr/>
              </a:pPr>
              <a:t>5/4/2008 9:48 PM</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b="0">
                <a:latin typeface="Segoe" pitchFamily="34" charset="0"/>
                <a:cs typeface="Arial" charset="0"/>
              </a:defRPr>
            </a:lvl1pPr>
          </a:lstStyle>
          <a:p>
            <a:pPr>
              <a:defRPr/>
            </a:pPr>
            <a:r>
              <a:rPr lang="en-US"/>
              <a:t>©2005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latin typeface="Times New Roman" pitchFamily="18" charset="0"/>
              </a:defRPr>
            </a:lvl1pPr>
          </a:lstStyle>
          <a:p>
            <a:pPr>
              <a:defRPr/>
            </a:pPr>
            <a:fld id="{CAA0EF2E-68EC-463D-8995-EBD8AEFA1577}"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The purpose of this presentation is to provide everyone with an overview of both what Microsoft CRM is as well as what is new in CRM 4.0.  Not all audience members will be fully familiar with what Microsoft CRM is and what it can do “out of the box”.  This and the other presentations attempts to provide a general education about the existing functionality as it contrasts that with what is new in CRM 4.0.</a:t>
            </a:r>
          </a:p>
          <a:p>
            <a:endParaRPr lang="en-US" dirty="0" smtClean="0"/>
          </a:p>
          <a:p>
            <a:r>
              <a:rPr lang="en-US" dirty="0" smtClean="0"/>
              <a:t>Attendees that are not familiar with Microsoft CRM 1.x or 3.0 should be encouraged to review the many overviews and tutorials available online.</a:t>
            </a:r>
          </a:p>
          <a:p>
            <a:endParaRPr lang="en-US" dirty="0" smtClean="0"/>
          </a:p>
          <a:p>
            <a:r>
              <a:rPr lang="en-US" dirty="0" smtClean="0"/>
              <a:t>Attendees that are familiar with Microsoft CRM 3.0 should be asked to be patient as we cover content that they are already familiar with.</a:t>
            </a:r>
          </a:p>
        </p:txBody>
      </p:sp>
      <p:sp>
        <p:nvSpPr>
          <p:cNvPr id="14340" name="Date Placeholder 3"/>
          <p:cNvSpPr>
            <a:spLocks noGrp="1"/>
          </p:cNvSpPr>
          <p:nvPr>
            <p:ph type="dt" sz="quarter" idx="1"/>
          </p:nvPr>
        </p:nvSpPr>
        <p:spPr>
          <a:noFill/>
        </p:spPr>
        <p:txBody>
          <a:bodyPr/>
          <a:lstStyle/>
          <a:p>
            <a:fld id="{59EA9677-87BE-481A-A55A-FD75BAAFE5C5}"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7146B8F8-CDD9-4023-A4D2-A013229B701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Power of Choice</a:t>
            </a:r>
          </a:p>
          <a:p>
            <a:pPr>
              <a:defRPr/>
            </a:pPr>
            <a:r>
              <a:rPr lang="en-US" dirty="0" smtClean="0"/>
              <a:t>Offering On-Premise, Partner Hosted, and CRM Online.  You now have choices on how to deploy and how you will use CRM.</a:t>
            </a:r>
          </a:p>
          <a:p>
            <a:pPr>
              <a:defRPr/>
            </a:pPr>
            <a:endParaRPr lang="en-US" dirty="0" smtClean="0"/>
          </a:p>
          <a:p>
            <a:pPr>
              <a:defRPr/>
            </a:pPr>
            <a:r>
              <a:rPr lang="en-US" dirty="0" smtClean="0"/>
              <a:t>There have been investments in </a:t>
            </a:r>
          </a:p>
          <a:p>
            <a:pPr>
              <a:defRPr/>
            </a:pPr>
            <a:r>
              <a:rPr lang="en-US" dirty="0" smtClean="0"/>
              <a:t>With CRM “Online” CRM is re-architected on a multi-tenanted architecture, offering Software as a Service at Microsoft MSN Hosting for Online</a:t>
            </a:r>
          </a:p>
          <a:p>
            <a:pPr>
              <a:defRPr/>
            </a:pPr>
            <a:endParaRPr lang="en-US" dirty="0" smtClean="0"/>
          </a:p>
          <a:p>
            <a:pPr>
              <a:defRPr/>
            </a:pPr>
            <a:r>
              <a:rPr lang="en-US" dirty="0" smtClean="0"/>
              <a:t>There have been big investments on internationalization around Multi-Lingual User Interface, and Multi-Currency.</a:t>
            </a:r>
          </a:p>
          <a:p>
            <a:pPr>
              <a:defRPr/>
            </a:pPr>
            <a:endParaRPr lang="en-US" dirty="0" smtClean="0"/>
          </a:p>
          <a:p>
            <a:pPr marL="231775" indent="-231775">
              <a:lnSpc>
                <a:spcPct val="90000"/>
              </a:lnSpc>
              <a:buFontTx/>
              <a:buChar char="•"/>
              <a:defRPr/>
            </a:pPr>
            <a:r>
              <a:rPr lang="en-US" dirty="0" err="1" smtClean="0">
                <a:solidFill>
                  <a:schemeClr val="tx2"/>
                </a:solidFill>
                <a:latin typeface="Segoe" pitchFamily="34" charset="0"/>
              </a:rPr>
              <a:t>Many:Many</a:t>
            </a:r>
            <a:r>
              <a:rPr lang="en-US" dirty="0" smtClean="0">
                <a:solidFill>
                  <a:schemeClr val="tx2"/>
                </a:solidFill>
                <a:latin typeface="Segoe" pitchFamily="34" charset="0"/>
              </a:rPr>
              <a:t> relationships across standard and custom objects</a:t>
            </a:r>
            <a:r>
              <a:rPr lang="en-US" baseline="0" dirty="0" smtClean="0">
                <a:solidFill>
                  <a:schemeClr val="tx2"/>
                </a:solidFill>
                <a:latin typeface="Segoe" pitchFamily="34" charset="0"/>
              </a:rPr>
              <a:t> and are now available.</a:t>
            </a:r>
            <a:endParaRPr lang="en-US" dirty="0" smtClean="0">
              <a:solidFill>
                <a:schemeClr val="tx2"/>
              </a:solidFill>
              <a:latin typeface="Segoe" pitchFamily="34" charset="0"/>
            </a:endParaRPr>
          </a:p>
          <a:p>
            <a:pPr marL="231775" indent="-231775">
              <a:lnSpc>
                <a:spcPct val="90000"/>
              </a:lnSpc>
              <a:buFontTx/>
              <a:buChar char="•"/>
              <a:defRPr/>
            </a:pPr>
            <a:r>
              <a:rPr lang="en-US" dirty="0" smtClean="0">
                <a:solidFill>
                  <a:schemeClr val="tx2"/>
                </a:solidFill>
                <a:latin typeface="Segoe" pitchFamily="34" charset="0"/>
              </a:rPr>
              <a:t>Multiple relationships between entities </a:t>
            </a:r>
          </a:p>
          <a:p>
            <a:pPr marL="231775" indent="-231775">
              <a:lnSpc>
                <a:spcPct val="90000"/>
              </a:lnSpc>
              <a:buFontTx/>
              <a:buChar char="•"/>
              <a:defRPr/>
            </a:pPr>
            <a:r>
              <a:rPr lang="en-US" dirty="0" smtClean="0">
                <a:solidFill>
                  <a:schemeClr val="tx2"/>
                </a:solidFill>
                <a:latin typeface="Segoe" pitchFamily="34" charset="0"/>
              </a:rPr>
              <a:t>Create new relationships between system entities</a:t>
            </a:r>
          </a:p>
          <a:p>
            <a:pPr marL="231775" indent="-231775">
              <a:lnSpc>
                <a:spcPct val="90000"/>
              </a:lnSpc>
              <a:buFontTx/>
              <a:buChar char="•"/>
              <a:defRPr/>
            </a:pPr>
            <a:endParaRPr lang="en-US" dirty="0" smtClean="0">
              <a:solidFill>
                <a:schemeClr val="tx2"/>
              </a:solidFill>
              <a:latin typeface="Segoe" pitchFamily="34" charset="0"/>
            </a:endParaRPr>
          </a:p>
          <a:p>
            <a:pPr marL="231775" indent="-231775">
              <a:lnSpc>
                <a:spcPct val="90000"/>
              </a:lnSpc>
              <a:defRPr/>
            </a:pPr>
            <a:r>
              <a:rPr lang="en-US" dirty="0" smtClean="0">
                <a:solidFill>
                  <a:schemeClr val="tx2"/>
                </a:solidFill>
                <a:latin typeface="Segoe" pitchFamily="34" charset="0"/>
              </a:rPr>
              <a:t>With 4.0, CRM is moving to a common workflow engine share with other Microsoft products and solutions called Windows Workflow Foundation (shipped with .NET 3.0 framework).  Office 2007 and SharePoint also ship with this workflow engine.  Opens opportunities for tighter integration between products</a:t>
            </a:r>
          </a:p>
          <a:p>
            <a:pPr marL="231775" indent="-231775">
              <a:lnSpc>
                <a:spcPct val="90000"/>
              </a:lnSpc>
              <a:defRPr/>
            </a:pPr>
            <a:endParaRPr lang="en-US" dirty="0" smtClean="0">
              <a:solidFill>
                <a:schemeClr val="tx2"/>
              </a:solidFill>
              <a:latin typeface="Segoe" pitchFamily="34" charset="0"/>
            </a:endParaRPr>
          </a:p>
          <a:p>
            <a:pPr marL="231775" indent="-231775">
              <a:lnSpc>
                <a:spcPct val="90000"/>
              </a:lnSpc>
              <a:defRPr/>
            </a:pPr>
            <a:r>
              <a:rPr lang="en-US" dirty="0" smtClean="0"/>
              <a:t>New Callout architecture now called Plug-ins.  Plug-ins can be registered before or after built-in platform functionality (synchronously or asynchronously).  Entity images come in the form of dynamic entity.  Registration accomplished through SDK APIs</a:t>
            </a:r>
            <a:r>
              <a:rPr lang="en-US" baseline="0" dirty="0" smtClean="0"/>
              <a:t> and a sample tool</a:t>
            </a:r>
            <a:endParaRPr lang="en-US" dirty="0" smtClean="0"/>
          </a:p>
          <a:p>
            <a:pPr marL="231775" indent="-231775">
              <a:lnSpc>
                <a:spcPct val="90000"/>
              </a:lnSpc>
              <a:defRPr/>
            </a:pPr>
            <a:endParaRPr lang="en-US" dirty="0" smtClean="0"/>
          </a:p>
          <a:p>
            <a:pPr>
              <a:defRPr/>
            </a:pPr>
            <a:r>
              <a:rPr lang="en-US" dirty="0" smtClean="0">
                <a:solidFill>
                  <a:schemeClr val="tx2"/>
                </a:solidFill>
                <a:latin typeface="Segoe" pitchFamily="34" charset="0"/>
              </a:rPr>
              <a:t>Offline capabilities, can still use CRM while disconnected through the new Offline SDK.  You will see an example of this in the Hands on Labs, where we build a custom Timesheet entity, fill in the hours and can submit the Timesheet for the week while disconnected from the network and CRM in Outlook.</a:t>
            </a:r>
          </a:p>
          <a:p>
            <a:pPr>
              <a:defRPr/>
            </a:pPr>
            <a:endParaRPr lang="en-US" dirty="0" smtClean="0"/>
          </a:p>
          <a:p>
            <a:pPr>
              <a:defRPr/>
            </a:pPr>
            <a:endParaRPr lang="en-US" dirty="0"/>
          </a:p>
        </p:txBody>
      </p:sp>
      <p:sp>
        <p:nvSpPr>
          <p:cNvPr id="19460" name="Date Placeholder 3"/>
          <p:cNvSpPr>
            <a:spLocks noGrp="1"/>
          </p:cNvSpPr>
          <p:nvPr>
            <p:ph type="dt" sz="quarter" idx="1"/>
          </p:nvPr>
        </p:nvSpPr>
        <p:spPr>
          <a:noFill/>
        </p:spPr>
        <p:txBody>
          <a:bodyPr/>
          <a:lstStyle/>
          <a:p>
            <a:fld id="{21201E71-F663-4772-99D8-5994E3F9747D}" type="datetime8">
              <a:rPr lang="en-US" smtClean="0"/>
              <a:pPr/>
              <a:t>5/4/2008 9:48 PM</a:t>
            </a:fld>
            <a:endParaRPr lang="en-US" smtClean="0"/>
          </a:p>
        </p:txBody>
      </p:sp>
      <p:sp>
        <p:nvSpPr>
          <p:cNvPr id="1946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9462" name="Slide Number Placeholder 5"/>
          <p:cNvSpPr>
            <a:spLocks noGrp="1"/>
          </p:cNvSpPr>
          <p:nvPr>
            <p:ph type="sldNum" sz="quarter" idx="5"/>
          </p:nvPr>
        </p:nvSpPr>
        <p:spPr>
          <a:noFill/>
        </p:spPr>
        <p:txBody>
          <a:bodyPr/>
          <a:lstStyle/>
          <a:p>
            <a:fld id="{149B6A5D-4FC9-4E5E-A9E4-3B87461D3F1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Q&amp;A – </a:t>
            </a:r>
            <a:r>
              <a:rPr lang="en-US" baseline="0" dirty="0" smtClean="0"/>
              <a:t>The shared code-base between versions enables all flavors of CRM to benefits from advances made in each version.  Ex: Online requires faster and lighter-weight HTML for internet performance, the on-premise version benefits from this and WAN performance is improved.</a:t>
            </a:r>
            <a:endParaRPr lang="en-US" dirty="0" smtClean="0"/>
          </a:p>
          <a:p>
            <a:endParaRPr lang="en-US" dirty="0" smtClean="0"/>
          </a:p>
          <a:p>
            <a:r>
              <a:rPr lang="en-US" dirty="0" smtClean="0"/>
              <a:t>See</a:t>
            </a:r>
            <a:r>
              <a:rPr lang="en-US" baseline="0" dirty="0" smtClean="0"/>
              <a:t> previous slide for talking points</a:t>
            </a:r>
          </a:p>
          <a:p>
            <a:endParaRPr lang="en-US" baseline="0" dirty="0" smtClean="0"/>
          </a:p>
          <a:p>
            <a:r>
              <a:rPr lang="en-US" baseline="0" dirty="0" smtClean="0"/>
              <a:t>Change your mind any time – It is planned that all customizations will be interchangeable from installation type to installation type.  Some obvious exceptions include Workflows / Plug-ins (Callouts) that require code to execute; as the online version will not support running code on the server</a:t>
            </a:r>
          </a:p>
          <a:p>
            <a:endParaRPr lang="en-US" baseline="0" dirty="0" smtClean="0"/>
          </a:p>
          <a:p>
            <a:r>
              <a:rPr lang="en-US" baseline="0" dirty="0" smtClean="0"/>
              <a:t>However, all non-code workflows and schema customizations (forms, views, attributes, entities, relationships) as well as system settings etc, should be able to be simply exported from one and imported into another.</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Customizations are compatible across languages.  You can make your customizations on a German</a:t>
            </a:r>
            <a:r>
              <a:rPr lang="en-US" baseline="0" dirty="0" smtClean="0"/>
              <a:t> version of CRM 4.0 and import them into an English version.  If no English strings are provided in the customizations, labels (etc) will “default” to German.</a:t>
            </a:r>
          </a:p>
          <a:p>
            <a:endParaRPr lang="en-US" baseline="0" dirty="0" smtClean="0"/>
          </a:p>
          <a:p>
            <a:r>
              <a:rPr lang="en-US" baseline="0" dirty="0" smtClean="0"/>
              <a:t>User’s select their interface language via their personal user settings</a:t>
            </a: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Programmability</a:t>
            </a:r>
          </a:p>
          <a:p>
            <a:endParaRPr lang="en-US" dirty="0" smtClean="0"/>
          </a:p>
          <a:p>
            <a:pPr eaLnBrk="1" hangingPunct="1">
              <a:defRPr/>
            </a:pPr>
            <a:r>
              <a:rPr lang="en-US" sz="1200" dirty="0" smtClean="0">
                <a:effectLst>
                  <a:outerShdw blurRad="38100" dist="38100" dir="2700000" algn="tl">
                    <a:srgbClr val="000000"/>
                  </a:outerShdw>
                </a:effectLst>
              </a:rPr>
              <a:t>The metadata web service is multi-lingual aware. This provides ISVs with a mechanism to determine the multi-lingual string values used by CRM.</a:t>
            </a:r>
          </a:p>
          <a:p>
            <a:pPr eaLnBrk="1" hangingPunct="1">
              <a:defRPr/>
            </a:pPr>
            <a:endParaRPr lang="en-US" sz="1200" dirty="0" smtClean="0">
              <a:effectLst>
                <a:outerShdw blurRad="38100" dist="38100" dir="2700000" algn="tl">
                  <a:srgbClr val="000000"/>
                </a:outerShdw>
              </a:effectLst>
            </a:endParaRPr>
          </a:p>
          <a:p>
            <a:pPr eaLnBrk="1" hangingPunct="1">
              <a:defRPr/>
            </a:pPr>
            <a:r>
              <a:rPr lang="en-US" sz="1200" dirty="0" smtClean="0">
                <a:effectLst>
                  <a:outerShdw blurRad="38100" dist="38100" dir="2700000" algn="tl">
                    <a:srgbClr val="000000"/>
                  </a:outerShdw>
                </a:effectLst>
              </a:rPr>
              <a:t>The regular CRM web service does have some Multi-Lingual support </a:t>
            </a:r>
          </a:p>
          <a:p>
            <a:pPr eaLnBrk="1" hangingPunct="1">
              <a:defRPr/>
            </a:pPr>
            <a:endParaRPr lang="en-US" sz="1200" dirty="0" smtClean="0">
              <a:effectLst>
                <a:outerShdw blurRad="38100" dist="38100" dir="2700000" algn="tl">
                  <a:srgbClr val="000000"/>
                </a:outerShdw>
              </a:effectLst>
            </a:endParaRPr>
          </a:p>
          <a:p>
            <a:pPr eaLnBrk="1" hangingPunct="1">
              <a:defRPr/>
            </a:pPr>
            <a:r>
              <a:rPr lang="en-US" sz="1200" b="1" dirty="0" smtClean="0">
                <a:effectLst>
                  <a:outerShdw blurRad="38100" dist="38100" dir="2700000" algn="tl">
                    <a:srgbClr val="000000"/>
                  </a:outerShdw>
                </a:effectLst>
              </a:rPr>
              <a:t>Q&amp;A: </a:t>
            </a:r>
            <a:r>
              <a:rPr lang="en-US" sz="1200" dirty="0" smtClean="0">
                <a:effectLst>
                  <a:outerShdw blurRad="38100" dist="38100" dir="2700000" algn="tl">
                    <a:srgbClr val="000000"/>
                  </a:outerShdw>
                </a:effectLst>
              </a:rPr>
              <a:t>It is</a:t>
            </a:r>
            <a:r>
              <a:rPr lang="en-US" sz="1200" baseline="0" dirty="0" smtClean="0">
                <a:effectLst>
                  <a:outerShdw blurRad="38100" dist="38100" dir="2700000" algn="tl">
                    <a:srgbClr val="000000"/>
                  </a:outerShdw>
                </a:effectLst>
              </a:rPr>
              <a:t> by design that each user can elect their language and that is not “automatically detected” by the computer they are logging in from.</a:t>
            </a: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b="1" baseline="0" dirty="0" smtClean="0">
                <a:effectLst>
                  <a:outerShdw blurRad="38100" dist="38100" dir="2700000" algn="tl">
                    <a:srgbClr val="000000"/>
                  </a:outerShdw>
                </a:effectLst>
              </a:rPr>
              <a:t>Q&amp;A: </a:t>
            </a:r>
            <a:r>
              <a:rPr lang="en-US" sz="1200" baseline="0" dirty="0" smtClean="0">
                <a:effectLst>
                  <a:outerShdw blurRad="38100" dist="38100" dir="2700000" algn="tl">
                    <a:srgbClr val="000000"/>
                  </a:outerShdw>
                </a:effectLst>
              </a:rPr>
              <a:t>Upgrade must be done within their base language.  So if you have Dutch CRM 3.0 install and want to upgrade to CRM 4.0 you will need the Dutch CRM 4.0.</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dirty="0" smtClean="0">
                <a:effectLst>
                  <a:outerShdw blurRad="38100" dist="38100" dir="2700000" algn="tl">
                    <a:srgbClr val="000000"/>
                  </a:outerShdw>
                </a:effectLst>
              </a:rPr>
              <a:t>Conversion from the Transactional Currency (</a:t>
            </a:r>
            <a:r>
              <a:rPr lang="en-US" sz="1200" dirty="0" err="1" smtClean="0">
                <a:effectLst>
                  <a:outerShdw blurRad="38100" dist="38100" dir="2700000" algn="tl">
                    <a:srgbClr val="000000"/>
                  </a:outerShdw>
                </a:effectLst>
              </a:rPr>
              <a:t>ie</a:t>
            </a:r>
            <a:r>
              <a:rPr lang="en-US" sz="1200" dirty="0" smtClean="0">
                <a:effectLst>
                  <a:outerShdw blurRad="38100" dist="38100" dir="2700000" algn="tl">
                    <a:srgbClr val="000000"/>
                  </a:outerShdw>
                </a:effectLst>
              </a:rPr>
              <a:t>. The number which users type in the form) to the Base Currency takes place at the point of update using the Conversion Rate found on the Currency Entity.</a:t>
            </a:r>
          </a:p>
          <a:p>
            <a:pPr eaLnBrk="1" hangingPunct="1">
              <a:defRPr/>
            </a:pPr>
            <a:endParaRPr lang="en-US" sz="1200" dirty="0" smtClean="0">
              <a:effectLst>
                <a:outerShdw blurRad="38100" dist="38100" dir="2700000" algn="tl">
                  <a:srgbClr val="000000"/>
                </a:outerShdw>
              </a:effectLst>
            </a:endParaRPr>
          </a:p>
          <a:p>
            <a:pPr eaLnBrk="1" hangingPunct="1">
              <a:defRPr/>
            </a:pPr>
            <a:r>
              <a:rPr lang="en-US" sz="1200" dirty="0" smtClean="0">
                <a:effectLst>
                  <a:outerShdw blurRad="38100" dist="38100" dir="2700000" algn="tl">
                    <a:srgbClr val="000000"/>
                  </a:outerShdw>
                </a:effectLst>
              </a:rPr>
              <a:t>The Transactional Amount, Base Amount, Transactional Currency ID and Conversion rate are all stored on the entity record.  If the base system conversation rate is updated</a:t>
            </a:r>
            <a:r>
              <a:rPr lang="en-US" sz="1200" baseline="0" dirty="0" smtClean="0">
                <a:effectLst>
                  <a:outerShdw blurRad="38100" dist="38100" dir="2700000" algn="tl">
                    <a:srgbClr val="000000"/>
                  </a:outerShdw>
                </a:effectLst>
              </a:rPr>
              <a:t> it does NOT affect any existing “copies”.  A workflow or set of plug-ins would have to be written to enable this business logic.</a:t>
            </a:r>
            <a:endParaRPr lang="en-US" sz="1200" dirty="0" smtClean="0">
              <a:effectLst>
                <a:outerShdw blurRad="38100" dist="38100" dir="2700000" algn="tl">
                  <a:srgbClr val="000000"/>
                </a:outerShdw>
              </a:effectLst>
            </a:endParaRPr>
          </a:p>
          <a:p>
            <a:pPr eaLnBrk="1" hangingPunct="1">
              <a:defRPr/>
            </a:pPr>
            <a:endParaRPr lang="en-US" sz="1200" dirty="0" smtClean="0">
              <a:solidFill>
                <a:srgbClr val="FF0000"/>
              </a:solidFill>
              <a:effectLst>
                <a:outerShdw blurRad="38100" dist="38100" dir="2700000" algn="tl">
                  <a:srgbClr val="000000"/>
                </a:outerShdw>
              </a:effectLst>
            </a:endParaRPr>
          </a:p>
          <a:p>
            <a:pPr eaLnBrk="1" hangingPunct="1">
              <a:defRPr/>
            </a:pPr>
            <a:r>
              <a:rPr lang="en-US" sz="1200" b="1" dirty="0" smtClean="0">
                <a:solidFill>
                  <a:srgbClr val="FF0000"/>
                </a:solidFill>
                <a:effectLst>
                  <a:outerShdw blurRad="38100" dist="38100" dir="2700000" algn="tl">
                    <a:srgbClr val="000000"/>
                  </a:outerShdw>
                </a:effectLst>
              </a:rPr>
              <a:t>Note: </a:t>
            </a:r>
            <a:r>
              <a:rPr lang="en-US" sz="1200" dirty="0" smtClean="0">
                <a:solidFill>
                  <a:srgbClr val="FF0000"/>
                </a:solidFill>
                <a:effectLst>
                  <a:outerShdw blurRad="38100" dist="38100" dir="2700000" algn="tl">
                    <a:srgbClr val="000000"/>
                  </a:outerShdw>
                </a:effectLst>
              </a:rPr>
              <a:t>Currency settings is per record and not per field.</a:t>
            </a:r>
          </a:p>
          <a:p>
            <a:pPr eaLnBrk="1" hangingPunct="1">
              <a:defRPr/>
            </a:pPr>
            <a:endParaRPr lang="en-US" sz="1200" dirty="0" smtClean="0">
              <a:solidFill>
                <a:srgbClr val="FF0000"/>
              </a:solidFill>
              <a:effectLst>
                <a:outerShdw blurRad="38100" dist="38100" dir="2700000" algn="tl">
                  <a:srgbClr val="000000"/>
                </a:outerShdw>
              </a:effectLst>
            </a:endParaRPr>
          </a:p>
          <a:p>
            <a:pPr eaLnBrk="1" hangingPunct="1">
              <a:defRPr/>
            </a:pPr>
            <a:r>
              <a:rPr lang="en-US" sz="1200" b="1" dirty="0" smtClean="0">
                <a:solidFill>
                  <a:srgbClr val="FF0000"/>
                </a:solidFill>
                <a:effectLst>
                  <a:outerShdw blurRad="38100" dist="38100" dir="2700000" algn="tl">
                    <a:srgbClr val="000000"/>
                  </a:outerShdw>
                </a:effectLst>
              </a:rPr>
              <a:t>Q&amp;A: </a:t>
            </a:r>
            <a:r>
              <a:rPr lang="en-US" sz="1200" b="0" dirty="0" smtClean="0">
                <a:solidFill>
                  <a:srgbClr val="FF0000"/>
                </a:solidFill>
                <a:effectLst>
                  <a:outerShdw blurRad="38100" dist="38100" dir="2700000" algn="tl">
                    <a:srgbClr val="000000"/>
                  </a:outerShdw>
                </a:effectLst>
              </a:rPr>
              <a:t>How</a:t>
            </a:r>
            <a:r>
              <a:rPr lang="en-US" sz="1200" b="0" baseline="0" dirty="0" smtClean="0">
                <a:solidFill>
                  <a:srgbClr val="FF0000"/>
                </a:solidFill>
                <a:effectLst>
                  <a:outerShdw blurRad="38100" dist="38100" dir="2700000" algn="tl">
                    <a:srgbClr val="000000"/>
                  </a:outerShdw>
                </a:effectLst>
              </a:rPr>
              <a:t> does this work </a:t>
            </a:r>
            <a:r>
              <a:rPr lang="en-US" sz="1200" b="0" baseline="0" dirty="0" err="1" smtClean="0">
                <a:solidFill>
                  <a:srgbClr val="FF0000"/>
                </a:solidFill>
                <a:effectLst>
                  <a:outerShdw blurRad="38100" dist="38100" dir="2700000" algn="tl">
                    <a:srgbClr val="000000"/>
                  </a:outerShdw>
                </a:effectLst>
              </a:rPr>
              <a:t>internaly</a:t>
            </a:r>
            <a:r>
              <a:rPr lang="en-US" sz="1200" b="0" baseline="0" dirty="0" smtClean="0">
                <a:solidFill>
                  <a:srgbClr val="FF0000"/>
                </a:solidFill>
                <a:effectLst>
                  <a:outerShdw blurRad="38100" dist="38100" dir="2700000" algn="tl">
                    <a:srgbClr val="000000"/>
                  </a:outerShdw>
                </a:effectLst>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Internally, the currency conversions are handled via a system-level plug-in.</a:t>
            </a:r>
          </a:p>
          <a:p>
            <a:pPr eaLnBrk="1" hangingPunct="1">
              <a:defRPr/>
            </a:pPr>
            <a:endParaRPr lang="en-US" sz="1200" dirty="0" smtClean="0">
              <a:solidFill>
                <a:srgbClr val="FF0000"/>
              </a:solidFill>
              <a:effectLst>
                <a:outerShdw blurRad="38100" dist="38100" dir="2700000" algn="tl">
                  <a:srgbClr val="000000"/>
                </a:outerShdw>
              </a:effectLst>
            </a:endParaRP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The Outlook client only supports a single Organization at time.</a:t>
            </a:r>
            <a:r>
              <a:rPr lang="en-US" baseline="0" dirty="0" smtClean="0"/>
              <a:t>  Changing organizations requires a re-run of the client configuration tool.</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 CRM is designed</a:t>
            </a:r>
            <a:r>
              <a:rPr lang="en-US" baseline="0" dirty="0" smtClean="0"/>
              <a:t> to be familiar to users of Microsoft Office applications.  This increases productivity and easy of use.</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CRM Workflows are based on the Windows Workflow Foundation.  The .NET 3.0 Framework is required to use the WF.</a:t>
            </a:r>
          </a:p>
          <a:p>
            <a:pPr>
              <a:defRPr/>
            </a:pPr>
            <a:endParaRPr lang="en-US" dirty="0" smtClean="0"/>
          </a:p>
          <a:p>
            <a:pPr>
              <a:defRPr/>
            </a:pPr>
            <a:r>
              <a:rPr lang="en-US" dirty="0" smtClean="0"/>
              <a:t>Why Windows Workflow Foundation</a:t>
            </a:r>
          </a:p>
          <a:p>
            <a:pPr lvl="1">
              <a:defRPr/>
            </a:pPr>
            <a:r>
              <a:rPr lang="en-US" dirty="0" smtClean="0"/>
              <a:t>Generic workflow engine and services platform</a:t>
            </a:r>
          </a:p>
          <a:p>
            <a:pPr lvl="1">
              <a:defRPr/>
            </a:pPr>
            <a:r>
              <a:rPr lang="en-US" dirty="0" smtClean="0"/>
              <a:t>Big Microsoft investment area</a:t>
            </a:r>
          </a:p>
          <a:p>
            <a:pPr lvl="1">
              <a:defRPr/>
            </a:pPr>
            <a:r>
              <a:rPr lang="en-US" dirty="0" smtClean="0"/>
              <a:t>Highly adopted inside and outside of Microsoft</a:t>
            </a:r>
          </a:p>
          <a:p>
            <a:pPr lvl="1">
              <a:defRPr/>
            </a:pPr>
            <a:r>
              <a:rPr lang="en-US" dirty="0" smtClean="0"/>
              <a:t>Great developer tools and productivity</a:t>
            </a:r>
          </a:p>
          <a:p>
            <a:pPr lvl="1">
              <a:defRPr/>
            </a:pPr>
            <a:r>
              <a:rPr lang="en-US" dirty="0" smtClean="0"/>
              <a:t>Explicit and visible application logic</a:t>
            </a:r>
          </a:p>
          <a:p>
            <a:pPr lvl="1">
              <a:defRPr/>
            </a:pPr>
            <a:r>
              <a:rPr lang="en-US" dirty="0" smtClean="0"/>
              <a:t>Modular development</a:t>
            </a:r>
          </a:p>
          <a:p>
            <a:pPr lvl="1">
              <a:defRPr/>
            </a:pPr>
            <a:r>
              <a:rPr lang="en-US" dirty="0" smtClean="0"/>
              <a:t>Safe declarative execution in shared and CRM Online environments</a:t>
            </a:r>
          </a:p>
          <a:p>
            <a:pPr>
              <a:defRPr/>
            </a:pPr>
            <a:endParaRPr lang="en-US" dirty="0" smtClean="0"/>
          </a:p>
          <a:p>
            <a:pPr>
              <a:defRPr/>
            </a:pPr>
            <a:r>
              <a:rPr lang="en-US" dirty="0" smtClean="0"/>
              <a:t>Unified </a:t>
            </a:r>
            <a:r>
              <a:rPr lang="en-US" dirty="0" err="1" smtClean="0"/>
              <a:t>eventing</a:t>
            </a:r>
            <a:r>
              <a:rPr lang="en-US" dirty="0" smtClean="0"/>
              <a:t> across all the synchronous and asynchronous operations (callouts/plug-ins, workflow, bulk operations, bulk </a:t>
            </a:r>
            <a:r>
              <a:rPr lang="en-US" dirty="0" err="1" smtClean="0"/>
              <a:t>mail,etc</a:t>
            </a:r>
            <a:r>
              <a:rPr lang="en-US" dirty="0" smtClean="0"/>
              <a:t>)</a:t>
            </a:r>
          </a:p>
          <a:p>
            <a:pPr>
              <a:defRPr/>
            </a:pPr>
            <a:endParaRPr lang="en-US" dirty="0" smtClean="0"/>
          </a:p>
          <a:p>
            <a:pPr>
              <a:defRPr/>
            </a:pPr>
            <a:r>
              <a:rPr lang="en-US" dirty="0" smtClean="0"/>
              <a:t>Workflows can be built by a broad range of users from sales managers to expert developers, Workflows allow quick development of custom business logic with a consistent experience across other technologies and advanced scenarios with Visual Studio.</a:t>
            </a:r>
            <a:endParaRPr lang="en-US" dirty="0"/>
          </a:p>
        </p:txBody>
      </p:sp>
      <p:sp>
        <p:nvSpPr>
          <p:cNvPr id="22532" name="Date Placeholder 3"/>
          <p:cNvSpPr>
            <a:spLocks noGrp="1"/>
          </p:cNvSpPr>
          <p:nvPr>
            <p:ph type="dt" sz="quarter" idx="1"/>
          </p:nvPr>
        </p:nvSpPr>
        <p:spPr>
          <a:noFill/>
        </p:spPr>
        <p:txBody>
          <a:bodyPr/>
          <a:lstStyle/>
          <a:p>
            <a:fld id="{12C617E9-B288-4BBE-97D1-7A7D1E9E09EA}" type="datetime8">
              <a:rPr lang="en-US" smtClean="0"/>
              <a:pPr/>
              <a:t>5/4/2008 9:48 PM</a:t>
            </a:fld>
            <a:endParaRPr lang="en-US" smtClean="0"/>
          </a:p>
        </p:txBody>
      </p:sp>
      <p:sp>
        <p:nvSpPr>
          <p:cNvPr id="22533"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22534" name="Slide Number Placeholder 5"/>
          <p:cNvSpPr>
            <a:spLocks noGrp="1"/>
          </p:cNvSpPr>
          <p:nvPr>
            <p:ph type="sldNum" sz="quarter" idx="5"/>
          </p:nvPr>
        </p:nvSpPr>
        <p:spPr>
          <a:noFill/>
        </p:spPr>
        <p:txBody>
          <a:bodyPr/>
          <a:lstStyle/>
          <a:p>
            <a:fld id="{21A950A0-AC31-4F21-9228-EF79259A731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t>Plug-ins can be registered before or after built-in platform functionality (synchronously or asynchronously.)</a:t>
            </a:r>
          </a:p>
          <a:p>
            <a:endParaRPr lang="en-US" dirty="0" smtClean="0"/>
          </a:p>
          <a:p>
            <a:r>
              <a:rPr lang="en-US" dirty="0" smtClean="0"/>
              <a:t>Plug-ins are stored in the database to enable automatic deployment across a cluster</a:t>
            </a:r>
          </a:p>
          <a:p>
            <a:endParaRPr lang="en-US" dirty="0" smtClean="0"/>
          </a:p>
          <a:p>
            <a:r>
              <a:rPr lang="en-US" dirty="0" smtClean="0"/>
              <a:t>Entity images come in the form of dynamic entity (in 3.0, this came in as Xml)</a:t>
            </a:r>
          </a:p>
          <a:p>
            <a:endParaRPr lang="en-US" dirty="0" smtClean="0"/>
          </a:p>
          <a:p>
            <a:r>
              <a:rPr lang="en-US" dirty="0" smtClean="0"/>
              <a:t>Registration accomplished through SDK APIs (there is also a Plug-in Registration Tool) you can use to register the plug-ins, this the method used in the Hands on Labs.</a:t>
            </a:r>
          </a:p>
          <a:p>
            <a:endParaRPr lang="en-US" dirty="0" smtClean="0"/>
          </a:p>
          <a:p>
            <a:r>
              <a:rPr lang="en-US" dirty="0" smtClean="0"/>
              <a:t>Supported plug-in events</a:t>
            </a:r>
          </a:p>
          <a:p>
            <a:pPr lvl="1"/>
            <a:r>
              <a:rPr lang="en-US" dirty="0" smtClean="0"/>
              <a:t>Create / </a:t>
            </a:r>
            <a:r>
              <a:rPr lang="en-US" dirty="0" smtClean="0">
                <a:solidFill>
                  <a:schemeClr val="accent1"/>
                </a:solidFill>
              </a:rPr>
              <a:t>Retrieve </a:t>
            </a:r>
            <a:r>
              <a:rPr lang="en-US" dirty="0" smtClean="0"/>
              <a:t>/ </a:t>
            </a:r>
            <a:r>
              <a:rPr lang="en-US" dirty="0" err="1" smtClean="0">
                <a:solidFill>
                  <a:schemeClr val="accent1"/>
                </a:solidFill>
              </a:rPr>
              <a:t>RetrieveMultiple</a:t>
            </a:r>
            <a:r>
              <a:rPr lang="en-US" dirty="0" smtClean="0"/>
              <a:t> / Update / Delete / </a:t>
            </a:r>
            <a:r>
              <a:rPr lang="en-US" dirty="0" err="1" smtClean="0"/>
              <a:t>SetState</a:t>
            </a:r>
            <a:endParaRPr lang="en-US" dirty="0" smtClean="0"/>
          </a:p>
          <a:p>
            <a:pPr lvl="1"/>
            <a:r>
              <a:rPr lang="en-US" dirty="0" smtClean="0"/>
              <a:t>Assign / </a:t>
            </a:r>
            <a:r>
              <a:rPr lang="en-US" dirty="0" smtClean="0">
                <a:solidFill>
                  <a:schemeClr val="accent1"/>
                </a:solidFill>
              </a:rPr>
              <a:t>Route</a:t>
            </a:r>
          </a:p>
          <a:p>
            <a:pPr lvl="1"/>
            <a:r>
              <a:rPr lang="en-US" dirty="0" smtClean="0"/>
              <a:t>Merge</a:t>
            </a:r>
          </a:p>
          <a:p>
            <a:pPr lvl="1"/>
            <a:r>
              <a:rPr lang="en-US" dirty="0" err="1" smtClean="0"/>
              <a:t>DeliverIncoming</a:t>
            </a:r>
            <a:r>
              <a:rPr lang="en-US" dirty="0" smtClean="0"/>
              <a:t> / </a:t>
            </a:r>
            <a:r>
              <a:rPr lang="en-US" dirty="0" err="1" smtClean="0"/>
              <a:t>DeliverPromote</a:t>
            </a:r>
            <a:r>
              <a:rPr lang="en-US" dirty="0" smtClean="0"/>
              <a:t> / Send</a:t>
            </a:r>
          </a:p>
          <a:p>
            <a:endParaRPr lang="en-US" dirty="0" smtClean="0"/>
          </a:p>
          <a:p>
            <a:endParaRPr lang="en-US" dirty="0" smtClean="0"/>
          </a:p>
        </p:txBody>
      </p:sp>
      <p:sp>
        <p:nvSpPr>
          <p:cNvPr id="23556" name="Date Placeholder 3"/>
          <p:cNvSpPr>
            <a:spLocks noGrp="1"/>
          </p:cNvSpPr>
          <p:nvPr>
            <p:ph type="dt" sz="quarter" idx="1"/>
          </p:nvPr>
        </p:nvSpPr>
        <p:spPr>
          <a:noFill/>
        </p:spPr>
        <p:txBody>
          <a:bodyPr/>
          <a:lstStyle/>
          <a:p>
            <a:fld id="{25194518-E4FB-4682-9851-DF388AD8935E}" type="datetime8">
              <a:rPr lang="en-US" smtClean="0"/>
              <a:pPr/>
              <a:t>5/4/2008 9:48 PM</a:t>
            </a:fld>
            <a:endParaRPr lang="en-US" smtClean="0"/>
          </a:p>
        </p:txBody>
      </p:sp>
      <p:sp>
        <p:nvSpPr>
          <p:cNvPr id="23557"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23558" name="Slide Number Placeholder 5"/>
          <p:cNvSpPr>
            <a:spLocks noGrp="1"/>
          </p:cNvSpPr>
          <p:nvPr>
            <p:ph type="sldNum" sz="quarter" idx="5"/>
          </p:nvPr>
        </p:nvSpPr>
        <p:spPr>
          <a:noFill/>
        </p:spPr>
        <p:txBody>
          <a:bodyPr/>
          <a:lstStyle/>
          <a:p>
            <a:fld id="{381E2A3A-670D-43E5-BA8A-471942F09B13}"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The Offline capabilities of CRM 4.0 allow users to experience much of the same functionality of CRM connected or disconnected from the network.  The Offline API allows users to perform the same actions they would do connected to the network as when they are disconnected.  When the Outlook client is taken back online all changes are synchronized between the client and CRM server.  </a:t>
            </a:r>
          </a:p>
        </p:txBody>
      </p:sp>
      <p:sp>
        <p:nvSpPr>
          <p:cNvPr id="24580" name="Date Placeholder 3"/>
          <p:cNvSpPr>
            <a:spLocks noGrp="1"/>
          </p:cNvSpPr>
          <p:nvPr>
            <p:ph type="dt" sz="quarter" idx="1"/>
          </p:nvPr>
        </p:nvSpPr>
        <p:spPr>
          <a:noFill/>
        </p:spPr>
        <p:txBody>
          <a:bodyPr/>
          <a:lstStyle/>
          <a:p>
            <a:fld id="{FDD3AA22-5B41-4D50-A584-6ED7E6226B2A}" type="datetime8">
              <a:rPr lang="en-US" smtClean="0"/>
              <a:pPr/>
              <a:t>5/4/2008 9:48 PM</a:t>
            </a:fld>
            <a:endParaRPr lang="en-US" smtClean="0"/>
          </a:p>
        </p:txBody>
      </p:sp>
      <p:sp>
        <p:nvSpPr>
          <p:cNvPr id="2458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24582" name="Slide Number Placeholder 5"/>
          <p:cNvSpPr>
            <a:spLocks noGrp="1"/>
          </p:cNvSpPr>
          <p:nvPr>
            <p:ph type="sldNum" sz="quarter" idx="5"/>
          </p:nvPr>
        </p:nvSpPr>
        <p:spPr>
          <a:noFill/>
        </p:spPr>
        <p:txBody>
          <a:bodyPr/>
          <a:lstStyle/>
          <a:p>
            <a:fld id="{5C50EC7B-B1B6-44E6-A64F-BC20CB35DF9B}"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New Interface</a:t>
            </a:r>
            <a:r>
              <a:rPr lang="en-US" baseline="0" dirty="0" smtClean="0"/>
              <a:t> – There will be a new Office 2007 / SharePoint 2007 like interface</a:t>
            </a:r>
            <a:endParaRPr lang="en-US" dirty="0" smtClean="0"/>
          </a:p>
          <a:p>
            <a:endParaRPr lang="en-US" dirty="0" smtClean="0"/>
          </a:p>
          <a:p>
            <a:r>
              <a:rPr lang="en-US" b="1" dirty="0" smtClean="0"/>
              <a:t>IME -</a:t>
            </a:r>
            <a:r>
              <a:rPr lang="en-US" b="1" baseline="0" dirty="0" smtClean="0"/>
              <a:t> </a:t>
            </a:r>
            <a:r>
              <a:rPr lang="en-US" dirty="0" smtClean="0"/>
              <a:t>IME Support</a:t>
            </a:r>
            <a:r>
              <a:rPr lang="en-US" baseline="0" dirty="0" smtClean="0"/>
              <a:t> is required for East Asian languages.  It lets you enter East Asian languages directly into the UI.  Whenever a field that requires these characters is selected by a user and the field has IME enabled, the user is presented with an interface to enter the extended characters.</a:t>
            </a:r>
          </a:p>
          <a:p>
            <a:endParaRPr lang="en-US" baseline="0" dirty="0" smtClean="0"/>
          </a:p>
          <a:p>
            <a:r>
              <a:rPr lang="en-US" b="1" baseline="0" dirty="0" smtClean="0"/>
              <a:t>More Info: </a:t>
            </a:r>
            <a:r>
              <a:rPr lang="en-US" baseline="0" dirty="0" smtClean="0"/>
              <a:t>http://www.microsoft.com/windows/ie/ie6/downloads/recommended/ime/default.mspx</a:t>
            </a:r>
          </a:p>
          <a:p>
            <a:endParaRPr lang="en-US" dirty="0" smtClean="0"/>
          </a:p>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Audience is probably a 70/30 split of those that are familiar with CRM and those that are not.</a:t>
            </a:r>
          </a:p>
          <a:p>
            <a:endParaRPr lang="en-US" dirty="0" smtClean="0"/>
          </a:p>
          <a:p>
            <a:r>
              <a:rPr lang="en-US" dirty="0" smtClean="0"/>
              <a:t>Take a poll</a:t>
            </a:r>
            <a:r>
              <a:rPr lang="en-US" baseline="0" dirty="0" smtClean="0"/>
              <a:t> of the audience to gauge who is familiar with CRM 3.0 and pace this deck accordingly.</a:t>
            </a:r>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SQL Server 2008 “Katmai” support may not be available until</a:t>
            </a:r>
            <a:r>
              <a:rPr lang="en-US" baseline="0" dirty="0" smtClean="0"/>
              <a:t> after RTM and Update Rollup #1 for CRM is released</a:t>
            </a:r>
            <a:endParaRPr lang="en-US" dirty="0" smtClean="0"/>
          </a:p>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Bandwidth requirement</a:t>
            </a:r>
            <a:r>
              <a:rPr lang="en-US" baseline="0" dirty="0" smtClean="0"/>
              <a:t> (128 Kbps DSL line)</a:t>
            </a:r>
          </a:p>
          <a:p>
            <a:r>
              <a:rPr lang="en-US" baseline="0" dirty="0" smtClean="0"/>
              <a:t>Drop Office 2000 and XP</a:t>
            </a:r>
          </a:p>
          <a:p>
            <a:r>
              <a:rPr lang="en-US" baseline="0" dirty="0" smtClean="0"/>
              <a:t>No MSDE 2000</a:t>
            </a:r>
            <a:endParaRPr lang="en-US" dirty="0" smtClean="0"/>
          </a:p>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dirty="0"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dirty="0" smtClean="0"/>
          </a:p>
        </p:txBody>
      </p:sp>
      <p:sp>
        <p:nvSpPr>
          <p:cNvPr id="14341" name="Footer Placeholder 4"/>
          <p:cNvSpPr>
            <a:spLocks noGrp="1"/>
          </p:cNvSpPr>
          <p:nvPr>
            <p:ph type="ftr" sz="quarter" idx="4"/>
          </p:nvPr>
        </p:nvSpPr>
        <p:spPr>
          <a:noFill/>
        </p:spPr>
        <p:txBody>
          <a:bodyPr/>
          <a:lstStyle/>
          <a:p>
            <a:r>
              <a:rPr lang="en-US" dirty="0" smtClean="0">
                <a:cs typeface="Arial" pitchFamily="34" charset="0"/>
              </a:rPr>
              <a:t>©2005 Microsoft Corporation. All rights reserved.</a:t>
            </a:r>
          </a:p>
          <a:p>
            <a:r>
              <a:rPr lang="en-US" dirty="0"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881" indent="-342881">
              <a:spcBef>
                <a:spcPct val="20000"/>
              </a:spcBef>
              <a:buFont typeface="Arial" pitchFamily="34" charset="0"/>
              <a:buChar char="•"/>
            </a:pPr>
            <a:r>
              <a:rPr lang="en-US" sz="2600" dirty="0" smtClean="0"/>
              <a:t>Single Key Mechanism:</a:t>
            </a:r>
          </a:p>
          <a:p>
            <a:pPr marL="800056" lvl="1" indent="-342881">
              <a:spcBef>
                <a:spcPct val="20000"/>
              </a:spcBef>
            </a:pPr>
            <a:r>
              <a:rPr lang="en-US" sz="2600" dirty="0" smtClean="0"/>
              <a:t>There is no need to enter several, cumulative license keys.</a:t>
            </a:r>
          </a:p>
          <a:p>
            <a:pPr marL="342881" indent="-342881">
              <a:spcBef>
                <a:spcPct val="20000"/>
              </a:spcBef>
              <a:buFont typeface="Arial" pitchFamily="34" charset="0"/>
              <a:buChar char="•"/>
            </a:pPr>
            <a:r>
              <a:rPr lang="en-US" sz="2600" dirty="0" smtClean="0"/>
              <a:t>Pre-PID:</a:t>
            </a:r>
          </a:p>
          <a:p>
            <a:pPr marL="800056" lvl="1" indent="-342881">
              <a:spcBef>
                <a:spcPct val="20000"/>
              </a:spcBef>
            </a:pPr>
            <a:r>
              <a:rPr lang="en-US" sz="2600" dirty="0" smtClean="0"/>
              <a:t>For volume-licensed SKUs, the distribution media will be pre-PID-</a:t>
            </a:r>
            <a:r>
              <a:rPr lang="en-US" sz="2600" dirty="0" err="1" smtClean="0"/>
              <a:t>ed</a:t>
            </a:r>
            <a:r>
              <a:rPr lang="en-US" sz="2600" dirty="0" smtClean="0"/>
              <a:t> with right license key.</a:t>
            </a:r>
          </a:p>
          <a:p>
            <a:pPr marL="800056" lvl="1" indent="-342881">
              <a:spcBef>
                <a:spcPct val="20000"/>
              </a:spcBef>
            </a:pPr>
            <a:r>
              <a:rPr lang="en-US" sz="2600" dirty="0" smtClean="0"/>
              <a:t>Server setup will pickup this key automatically.</a:t>
            </a:r>
          </a:p>
          <a:p>
            <a:pPr marL="342881" indent="-342881">
              <a:spcBef>
                <a:spcPct val="20000"/>
              </a:spcBef>
              <a:buFont typeface="Arial" pitchFamily="34" charset="0"/>
              <a:buChar char="•"/>
            </a:pPr>
            <a:r>
              <a:rPr lang="en-US" sz="2600" dirty="0" smtClean="0"/>
              <a:t>Simpler UI and license agreement selection.</a:t>
            </a:r>
          </a:p>
          <a:p>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CRM 3.0 there we several none issues that could prevent Server Setup from being run from a network shares.  This is now fixed.</a:t>
            </a:r>
          </a:p>
          <a:p>
            <a:endParaRPr lang="en-US" baseline="0" dirty="0" smtClean="0"/>
          </a:p>
          <a:p>
            <a:r>
              <a:rPr lang="en-US" baseline="0" dirty="0" smtClean="0"/>
              <a:t>The new server “role” feature allows for a wide range of possible and scalable installations.  Dedicated servers can be configured to just run the CRM Platform, while others handle the application.</a:t>
            </a: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342881" indent="-342881">
              <a:spcBef>
                <a:spcPct val="20000"/>
              </a:spcBef>
              <a:buFont typeface="Arial" pitchFamily="34" charset="0"/>
              <a:buNone/>
            </a:pPr>
            <a:r>
              <a:rPr lang="en-US" sz="2800" b="1" dirty="0" smtClean="0"/>
              <a:t>Takeaway: Server Roles provide greater scalability, reliability and performance.</a:t>
            </a:r>
            <a:endParaRPr lang="en-US" sz="2800" dirty="0" smtClean="0"/>
          </a:p>
          <a:p>
            <a:pPr marL="342881" indent="-342881">
              <a:spcBef>
                <a:spcPct val="20000"/>
              </a:spcBef>
              <a:buFont typeface="Arial" pitchFamily="34" charset="0"/>
              <a:buChar char="•"/>
            </a:pPr>
            <a:endParaRPr lang="en-US" sz="2800" dirty="0" smtClean="0"/>
          </a:p>
          <a:p>
            <a:pPr marL="342881" indent="-342881">
              <a:spcBef>
                <a:spcPct val="20000"/>
              </a:spcBef>
              <a:buFont typeface="Arial" pitchFamily="34" charset="0"/>
              <a:buChar char="•"/>
            </a:pPr>
            <a:r>
              <a:rPr lang="en-US" sz="2800" dirty="0" smtClean="0"/>
              <a:t>For larger CRM deployments, server concerns can now be separated across different machines.</a:t>
            </a:r>
          </a:p>
          <a:p>
            <a:pPr marL="342881" indent="-342881">
              <a:spcBef>
                <a:spcPct val="20000"/>
              </a:spcBef>
              <a:buFont typeface="Arial" pitchFamily="34" charset="0"/>
              <a:buChar char="•"/>
            </a:pPr>
            <a:r>
              <a:rPr lang="en-US" sz="2800" dirty="0" smtClean="0"/>
              <a:t>Modeled loosely on Exchange Server Roles.</a:t>
            </a:r>
          </a:p>
          <a:p>
            <a:pPr marL="342881" indent="-342881">
              <a:spcBef>
                <a:spcPct val="20000"/>
              </a:spcBef>
              <a:buFont typeface="Arial" pitchFamily="34" charset="0"/>
              <a:buChar char="•"/>
              <a:defRPr/>
            </a:pPr>
            <a:r>
              <a:rPr lang="en-US" sz="2800" dirty="0" smtClean="0"/>
              <a:t>Clustering of machines is supported. (Performance + Reliability)</a:t>
            </a:r>
          </a:p>
          <a:p>
            <a:pPr marL="800056" lvl="1" indent="-342881">
              <a:spcBef>
                <a:spcPct val="20000"/>
              </a:spcBef>
            </a:pPr>
            <a:r>
              <a:rPr lang="en-US" sz="2800" dirty="0" smtClean="0"/>
              <a:t>Role-based clustering can be done via the UI.</a:t>
            </a:r>
          </a:p>
          <a:p>
            <a:pPr marL="800056" lvl="1" indent="-342881">
              <a:spcBef>
                <a:spcPct val="20000"/>
              </a:spcBef>
            </a:pPr>
            <a:r>
              <a:rPr lang="en-US" sz="2800" dirty="0" smtClean="0"/>
              <a:t>Service-based clustering can be done via the configuration file.</a:t>
            </a:r>
          </a:p>
          <a:p>
            <a:pPr marL="342881" indent="-342881">
              <a:spcBef>
                <a:spcPct val="20000"/>
              </a:spcBef>
              <a:buFont typeface="Arial" pitchFamily="34" charset="0"/>
              <a:buChar char="•"/>
            </a:pPr>
            <a:r>
              <a:rPr lang="en-US" sz="2800" dirty="0" smtClean="0"/>
              <a:t>You need at least one of each to have a complete, fully-functional CRM deployment!</a:t>
            </a:r>
          </a:p>
          <a:p>
            <a:pPr marL="342881" indent="-342881">
              <a:spcBef>
                <a:spcPct val="20000"/>
              </a:spcBef>
              <a:buFont typeface="Arial" pitchFamily="34" charset="0"/>
              <a:buChar char="•"/>
            </a:pPr>
            <a:r>
              <a:rPr lang="en-US" sz="2800" dirty="0" smtClean="0"/>
              <a:t>Want to separate CRM server concerns across machines? Now you can! </a:t>
            </a:r>
          </a:p>
          <a:p>
            <a:pPr marL="342881" indent="-342881">
              <a:spcBef>
                <a:spcPct val="20000"/>
              </a:spcBef>
              <a:buFont typeface="Arial" pitchFamily="34" charset="0"/>
              <a:buChar char="•"/>
              <a:defRPr/>
            </a:pPr>
            <a:r>
              <a:rPr lang="en-US" sz="2800" dirty="0" smtClean="0"/>
              <a:t>Clustering of roles is also supported</a:t>
            </a: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a:t>
            </a:r>
            <a:r>
              <a:rPr lang="en-US" baseline="0" dirty="0" smtClean="0"/>
              <a:t> messaging around CRM 4.0 is that it improves upon the existing goals (evolutionary), enables on-premise, hosted and online (revolutionary).</a:t>
            </a:r>
          </a:p>
          <a:p>
            <a:endParaRPr lang="en-US" baseline="0" dirty="0" smtClean="0"/>
          </a:p>
          <a:p>
            <a:r>
              <a:rPr lang="en-US" baseline="0" dirty="0" smtClean="0"/>
              <a:t>CRM 4.0 also makes major strides in making CRM a true “Business Development Platform”. CRM’s flexibility, SDK and intuitive database schemas make it an ideal platform for solving business problems.</a:t>
            </a:r>
          </a:p>
          <a:p>
            <a:endParaRPr lang="en-US" baseline="0" dirty="0" smtClean="0"/>
          </a:p>
          <a:p>
            <a:pPr>
              <a:buFontTx/>
              <a:buChar char="-"/>
            </a:pPr>
            <a:r>
              <a:rPr lang="en-US" baseline="0" dirty="0" smtClean="0"/>
              <a:t> Why build your own data layer for each app?</a:t>
            </a:r>
          </a:p>
          <a:p>
            <a:pPr>
              <a:buFontTx/>
              <a:buChar char="-"/>
            </a:pPr>
            <a:r>
              <a:rPr lang="en-US" baseline="0" dirty="0" smtClean="0"/>
              <a:t> Why build your own presentation layer for each app?</a:t>
            </a: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 the setup UI, you can pick “Application” or “Platform” Roles.  Via the Setup </a:t>
            </a:r>
            <a:r>
              <a:rPr lang="en-US" dirty="0" err="1" smtClean="0"/>
              <a:t>Config</a:t>
            </a:r>
            <a:r>
              <a:rPr lang="en-US" dirty="0" smtClean="0"/>
              <a:t> XML file, you can be vary</a:t>
            </a:r>
            <a:r>
              <a:rPr lang="en-US" baseline="0" dirty="0" smtClean="0"/>
              <a:t> granular and for example, have a dedicated “Help Content Server”.</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outerShdw>
                </a:effectLst>
              </a:rPr>
              <a:t>Q&amp;A: </a:t>
            </a:r>
            <a:r>
              <a:rPr lang="en-US" sz="1200" b="0" dirty="0" smtClean="0">
                <a:effectLst>
                  <a:outerShdw blurRad="38100" dist="38100" dir="2700000" algn="tl">
                    <a:srgbClr val="000000"/>
                  </a:outerShdw>
                </a:effectLst>
              </a:rPr>
              <a:t>There</a:t>
            </a:r>
            <a:r>
              <a:rPr lang="en-US" sz="1200" b="0" baseline="0" dirty="0" smtClean="0">
                <a:effectLst>
                  <a:outerShdw blurRad="38100" dist="38100" dir="2700000" algn="tl">
                    <a:srgbClr val="000000"/>
                  </a:outerShdw>
                </a:effectLst>
              </a:rPr>
              <a:t> are no plans to add “versioning” to customizations</a:t>
            </a:r>
          </a:p>
          <a:p>
            <a:endParaRPr lang="en-US" sz="1200" b="0" baseline="0" dirty="0" smtClean="0">
              <a:effectLst>
                <a:outerShdw blurRad="38100" dist="38100" dir="2700000" algn="tl">
                  <a:srgbClr val="000000"/>
                </a:outerShdw>
              </a:effectLst>
            </a:endParaRPr>
          </a:p>
          <a:p>
            <a:r>
              <a:rPr lang="en-US" sz="1200" b="1" baseline="0" dirty="0" smtClean="0">
                <a:effectLst>
                  <a:outerShdw blurRad="38100" dist="38100" dir="2700000" algn="tl">
                    <a:srgbClr val="000000"/>
                  </a:outerShdw>
                </a:effectLst>
              </a:rPr>
              <a:t>Q&amp;A: </a:t>
            </a:r>
            <a:r>
              <a:rPr lang="en-US" sz="1200" b="0" baseline="0" dirty="0" smtClean="0">
                <a:effectLst>
                  <a:outerShdw blurRad="38100" dist="38100" dir="2700000" algn="tl">
                    <a:srgbClr val="000000"/>
                  </a:outerShdw>
                </a:effectLst>
              </a:rPr>
              <a:t>The schema is changing from CRM 3.0 to CRM 4.0, so you will not be able to simply import 3.0 customizations into 4.0.  Upgrade however will upgrade all supported customizations.</a:t>
            </a:r>
          </a:p>
          <a:p>
            <a:endParaRPr lang="en-US" sz="1200" b="0" baseline="0" dirty="0" smtClean="0">
              <a:effectLst>
                <a:outerShdw blurRad="38100" dist="38100" dir="2700000" algn="tl">
                  <a:srgbClr val="000000"/>
                </a:outerShdw>
              </a:effectLst>
            </a:endParaRPr>
          </a:p>
          <a:p>
            <a:r>
              <a:rPr lang="en-US" b="1" baseline="0" dirty="0" smtClean="0"/>
              <a:t>Q&amp;A: </a:t>
            </a:r>
            <a:r>
              <a:rPr lang="en-US" baseline="0" dirty="0" err="1" smtClean="0"/>
              <a:t>Picklists</a:t>
            </a:r>
            <a:r>
              <a:rPr lang="en-US" baseline="0" dirty="0" smtClean="0"/>
              <a:t> should not have more than 1000 attributes.  With CRM 4.0, it is expected that users will use Lookups more than </a:t>
            </a:r>
            <a:r>
              <a:rPr lang="en-US" baseline="0" dirty="0" err="1" smtClean="0"/>
              <a:t>Picklists</a:t>
            </a:r>
            <a:r>
              <a:rPr lang="en-US" baseline="0" dirty="0" smtClean="0"/>
              <a:t>.  Lookups now have an “auto-complete” feature, which makes them a lot easier to use than CRM 3.0.  In addition, using roles you can lock-down the ability to create Lookup related entities if needed.</a:t>
            </a:r>
            <a:endParaRPr lang="en-US" dirty="0" smtClean="0"/>
          </a:p>
          <a:p>
            <a:endParaRPr lang="en-US" dirty="0" smtClean="0"/>
          </a:p>
          <a:p>
            <a:r>
              <a:rPr lang="en-US" dirty="0" smtClean="0"/>
              <a:t>General CRM Knowledge</a:t>
            </a:r>
            <a:r>
              <a:rPr lang="en-US" baseline="0" dirty="0" smtClean="0"/>
              <a:t> Review</a:t>
            </a:r>
          </a:p>
          <a:p>
            <a:endParaRPr lang="en-US" baseline="0" dirty="0" smtClean="0"/>
          </a:p>
          <a:p>
            <a:pPr>
              <a:buFontTx/>
              <a:buChar char="-"/>
            </a:pPr>
            <a:r>
              <a:rPr lang="en-US" baseline="0" dirty="0" smtClean="0"/>
              <a:t> There are only a handful of entities that are not customizable. Think system-level entities like Workflow Process and License</a:t>
            </a:r>
          </a:p>
          <a:p>
            <a:pPr>
              <a:buFontTx/>
              <a:buChar char="-"/>
            </a:pPr>
            <a:r>
              <a:rPr lang="en-US" dirty="0" smtClean="0"/>
              <a:t> You can add your own entities, but cannot</a:t>
            </a:r>
            <a:r>
              <a:rPr lang="en-US" baseline="0" dirty="0" smtClean="0"/>
              <a:t> add new Activity types</a:t>
            </a:r>
          </a:p>
          <a:p>
            <a:pPr>
              <a:buFontTx/>
              <a:buChar char="-"/>
            </a:pPr>
            <a:r>
              <a:rPr lang="en-US" baseline="0" dirty="0" smtClean="0"/>
              <a:t> Changes to the schema happen right-away, end users won’t see the changes (except for delete) until you make the changes visible via the Form or a View</a:t>
            </a:r>
          </a:p>
          <a:p>
            <a:pPr>
              <a:buFontTx/>
              <a:buChar char="-"/>
            </a:pPr>
            <a:r>
              <a:rPr lang="en-US" baseline="0" dirty="0" smtClean="0"/>
              <a:t> Generally speaking, changes can be made while the system is in use, although it is a good idea to get users off the system</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aseline="0" dirty="0" smtClean="0"/>
              <a:t> Note, t</a:t>
            </a:r>
            <a:r>
              <a:rPr lang="en-US" dirty="0" smtClean="0"/>
              <a:t>he schema name of an</a:t>
            </a:r>
            <a:r>
              <a:rPr lang="en-US" baseline="0" dirty="0" smtClean="0"/>
              <a:t> attribute cannot be changed</a:t>
            </a:r>
            <a:endParaRPr lang="en-US" dirty="0" smtClean="0"/>
          </a:p>
          <a:p>
            <a:pPr>
              <a:buFontTx/>
              <a:buNone/>
            </a:pPr>
            <a:endParaRPr lang="en-US" baseline="0" dirty="0" smtClean="0"/>
          </a:p>
          <a:p>
            <a:pPr>
              <a:buFontTx/>
              <a:buNone/>
            </a:pPr>
            <a:endParaRPr lang="en-US" baseline="0" dirty="0" smtClean="0"/>
          </a:p>
          <a:p>
            <a:pPr>
              <a:buFontTx/>
              <a:buNone/>
            </a:pPr>
            <a:r>
              <a:rPr lang="en-US" b="1" baseline="0" dirty="0" smtClean="0"/>
              <a:t>Under the covers:</a:t>
            </a:r>
          </a:p>
          <a:p>
            <a:pPr>
              <a:buFontTx/>
              <a:buChar char="-"/>
            </a:pPr>
            <a:r>
              <a:rPr lang="en-US" baseline="0" dirty="0" smtClean="0"/>
              <a:t> All custom attributes are stored in the </a:t>
            </a:r>
            <a:r>
              <a:rPr lang="en-US" baseline="0" dirty="0" err="1" smtClean="0"/>
              <a:t>EntityNameExtensionBase</a:t>
            </a:r>
            <a:r>
              <a:rPr lang="en-US" baseline="0" dirty="0" smtClean="0"/>
              <a:t> table.</a:t>
            </a:r>
          </a:p>
          <a:p>
            <a:pPr>
              <a:buFontTx/>
              <a:buChar char="-"/>
            </a:pPr>
            <a:r>
              <a:rPr lang="en-US" dirty="0" smtClean="0"/>
              <a:t> All system attributes are stored in the </a:t>
            </a:r>
            <a:r>
              <a:rPr lang="en-US" dirty="0" err="1" smtClean="0"/>
              <a:t>EntityNameBase</a:t>
            </a:r>
            <a:r>
              <a:rPr lang="en-US" dirty="0" smtClean="0"/>
              <a:t> table</a:t>
            </a:r>
          </a:p>
          <a:p>
            <a:pPr>
              <a:buFontTx/>
              <a:buChar char="-"/>
            </a:pPr>
            <a:r>
              <a:rPr lang="en-US" baseline="0" dirty="0" smtClean="0"/>
              <a:t> Remind the audience that since CRM is 100% metadata-driven, the underlying schema is not important, it always appears as one entity via the SDK, UI and Filtered Views</a:t>
            </a:r>
            <a:endParaRPr lang="en-US" dirty="0" smtClean="0"/>
          </a:p>
          <a:p>
            <a:pPr>
              <a:buFontTx/>
              <a:buChar char="-"/>
            </a:pPr>
            <a:r>
              <a:rPr lang="en-US" baseline="0" dirty="0" smtClean="0"/>
              <a:t> The Filtered Views are automatically updated by the system</a:t>
            </a:r>
            <a:endParaRPr lang="en-US" dirty="0" smtClean="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General CRM Knowledge</a:t>
            </a:r>
            <a:r>
              <a:rPr lang="en-US" baseline="0" dirty="0" smtClean="0"/>
              <a:t> Review</a:t>
            </a:r>
            <a:endParaRPr lang="en-US" dirty="0" smtClean="0"/>
          </a:p>
          <a:p>
            <a:endParaRPr lang="en-US" dirty="0" smtClean="0"/>
          </a:p>
          <a:p>
            <a:pPr>
              <a:buFontTx/>
              <a:buChar char="-"/>
            </a:pPr>
            <a:r>
              <a:rPr lang="en-US" dirty="0" smtClean="0"/>
              <a:t> Explain the different form types and how all forms are derived</a:t>
            </a:r>
            <a:r>
              <a:rPr lang="en-US" baseline="0" dirty="0" smtClean="0"/>
              <a:t> from one layout (Create, Update, Read-Only, Disabled, Bulk Edit and Quick Create)</a:t>
            </a:r>
          </a:p>
          <a:p>
            <a:pPr>
              <a:buFontTx/>
              <a:buChar char="-"/>
            </a:pPr>
            <a:r>
              <a:rPr lang="en-US" dirty="0" smtClean="0"/>
              <a:t> Quick Create only</a:t>
            </a:r>
            <a:r>
              <a:rPr lang="en-US" baseline="0" dirty="0" smtClean="0"/>
              <a:t> shows “Required” and “Recommended” fields</a:t>
            </a:r>
          </a:p>
          <a:p>
            <a:pPr>
              <a:buFontTx/>
              <a:buChar char="-"/>
            </a:pPr>
            <a:r>
              <a:rPr lang="en-US" baseline="0" dirty="0" smtClean="0"/>
              <a:t> Form changes need to be published, this means you can make changes while the system is “live”, test them using the “Preview” feature and only publish them when ready</a:t>
            </a:r>
          </a:p>
          <a:p>
            <a:pPr>
              <a:buFontTx/>
              <a:buChar char="-"/>
            </a:pPr>
            <a:endParaRPr lang="en-US" baseline="0" dirty="0" smtClean="0"/>
          </a:p>
          <a:p>
            <a:pPr>
              <a:buFontTx/>
              <a:buNone/>
            </a:pPr>
            <a:r>
              <a:rPr lang="en-US" baseline="0" dirty="0" smtClean="0"/>
              <a:t>Editing of the Previews is done very much the same as the Forms</a:t>
            </a:r>
          </a:p>
          <a:p>
            <a:pPr>
              <a:buFontTx/>
              <a:buChar char="-"/>
            </a:pP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General CRM Knowledge</a:t>
            </a:r>
            <a:r>
              <a:rPr lang="en-US" baseline="0" dirty="0" smtClean="0"/>
              <a:t> Review</a:t>
            </a:r>
            <a:endParaRPr lang="en-US" dirty="0" smtClean="0"/>
          </a:p>
          <a:p>
            <a:endParaRPr lang="en-US" dirty="0" smtClean="0"/>
          </a:p>
          <a:p>
            <a:r>
              <a:rPr lang="en-US" dirty="0" smtClean="0"/>
              <a:t>User’s can define</a:t>
            </a:r>
            <a:r>
              <a:rPr lang="en-US" baseline="0" dirty="0" smtClean="0"/>
              <a:t> and share their own views via Advanced Find</a:t>
            </a:r>
          </a:p>
          <a:p>
            <a:endParaRPr lang="en-US" baseline="0" dirty="0" smtClean="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Q&amp;A: </a:t>
            </a:r>
            <a:r>
              <a:rPr lang="en-US" dirty="0" smtClean="0"/>
              <a:t>CRM 4.0 will have published</a:t>
            </a:r>
            <a:r>
              <a:rPr lang="en-US" baseline="0" dirty="0" smtClean="0"/>
              <a:t> “supported” limits on the number of entities you can create.  This number is expected to be measured in the hundreds.</a:t>
            </a:r>
            <a:br>
              <a:rPr lang="en-US" baseline="0" dirty="0" smtClean="0"/>
            </a:br>
            <a:endParaRPr lang="en-US" dirty="0" smtClean="0"/>
          </a:p>
          <a:p>
            <a:r>
              <a:rPr lang="en-US" dirty="0" smtClean="0"/>
              <a:t>You cannot</a:t>
            </a:r>
            <a:r>
              <a:rPr lang="en-US" baseline="0" dirty="0" smtClean="0"/>
              <a:t> add new Activity types</a:t>
            </a:r>
          </a:p>
          <a:p>
            <a:r>
              <a:rPr lang="en-US" baseline="0" dirty="0" smtClean="0"/>
              <a:t>Suggested workaround: Rename a rarely used Activity Type, like “Fax” or “Letter”</a:t>
            </a:r>
          </a:p>
          <a:p>
            <a:endParaRPr lang="en-US" baseline="0" dirty="0" smtClean="0"/>
          </a:p>
          <a:p>
            <a:r>
              <a:rPr lang="en-US" baseline="0" dirty="0" smtClean="0"/>
              <a:t>When you add an entity, by default all Roles have NO access</a:t>
            </a:r>
          </a:p>
          <a:p>
            <a:endParaRPr lang="en-US" dirty="0" smtClean="0"/>
          </a:p>
          <a:p>
            <a:r>
              <a:rPr lang="en-US" dirty="0" smtClean="0"/>
              <a:t>The schema name of an</a:t>
            </a:r>
            <a:r>
              <a:rPr lang="en-US" baseline="0" dirty="0" smtClean="0"/>
              <a:t> entity cannot be changed</a:t>
            </a:r>
            <a:endParaRPr lang="en-US" dirty="0" smtClean="0"/>
          </a:p>
          <a:p>
            <a:endParaRPr lang="en-US" dirty="0" smtClean="0"/>
          </a:p>
          <a:p>
            <a:r>
              <a:rPr lang="en-US" dirty="0" smtClean="0"/>
              <a:t>The</a:t>
            </a:r>
            <a:r>
              <a:rPr lang="en-US" baseline="0" dirty="0" smtClean="0"/>
              <a:t> “Areas that display this entity” – Automatically generates </a:t>
            </a:r>
            <a:r>
              <a:rPr lang="en-US" baseline="0" dirty="0" err="1" smtClean="0"/>
              <a:t>SiteMap</a:t>
            </a:r>
            <a:r>
              <a:rPr lang="en-US" baseline="0" dirty="0" smtClean="0"/>
              <a:t> XML – This can be changed later</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 There is no “undo”</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unique name requirement sometimes becomes</a:t>
            </a:r>
            <a:r>
              <a:rPr lang="en-US" baseline="0" dirty="0" smtClean="0"/>
              <a:t> a problem.  Customers often want to rename Accounts to “Business” or “Organization” both of which are reserved because they are used by the system.</a:t>
            </a:r>
          </a:p>
          <a:p>
            <a:endParaRPr lang="en-US" baseline="0" dirty="0" smtClean="0"/>
          </a:p>
          <a:p>
            <a:r>
              <a:rPr lang="en-US" baseline="0" dirty="0" smtClean="0"/>
              <a:t>When you rename an entity, you also have to be mindful of renaming the entity’s resources (also done via the Web Client).  The resources are strings that are displayed to the user on dialogs or error messages.  The reason the rename doesn’t automatically fix these is that the grammar does not always directly translate within the context of the sentence presented to the user.</a:t>
            </a:r>
          </a:p>
          <a:p>
            <a:endParaRPr lang="en-US" baseline="0" dirty="0" smtClean="0"/>
          </a:p>
          <a:p>
            <a:r>
              <a:rPr lang="en-US" baseline="0" dirty="0" smtClean="0"/>
              <a:t>Resource customizations are exportable and importable</a:t>
            </a:r>
          </a:p>
          <a:p>
            <a:endParaRPr lang="en-US" baseline="0" dirty="0" smtClean="0"/>
          </a:p>
          <a:p>
            <a:r>
              <a:rPr lang="en-US" baseline="0" dirty="0" smtClean="0"/>
              <a:t>Customizers will also need to update the Help table of contents (TOC) and documents.  This is a simply XML / HTML editing processes and is documented in the SDK.</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Customizations are</a:t>
            </a:r>
            <a:r>
              <a:rPr lang="en-US" baseline="0" dirty="0" smtClean="0"/>
              <a:t> intended to exported and imported between versions (online, on-premise, hosted)</a:t>
            </a:r>
          </a:p>
          <a:p>
            <a:endParaRPr lang="en-US" baseline="0" dirty="0" smtClean="0"/>
          </a:p>
          <a:p>
            <a:r>
              <a:rPr lang="en-US" baseline="0" dirty="0" smtClean="0"/>
              <a:t>All customizations are exported to an XML file – “customizations.xml”</a:t>
            </a:r>
          </a:p>
          <a:p>
            <a:endParaRPr lang="en-US" baseline="0" dirty="0" smtClean="0"/>
          </a:p>
          <a:p>
            <a:r>
              <a:rPr lang="en-US" b="1" baseline="0" dirty="0" smtClean="0"/>
              <a:t>Q&amp;A: </a:t>
            </a:r>
            <a:r>
              <a:rPr lang="en-US" baseline="0" dirty="0" smtClean="0"/>
              <a:t>There have been no changes to the granularity of import/export.  It is still on a per entity basis.</a:t>
            </a:r>
          </a:p>
          <a:p>
            <a:endParaRPr lang="en-US" baseline="0" dirty="0" smtClean="0"/>
          </a:p>
          <a:p>
            <a:r>
              <a:rPr lang="en-US" b="1" baseline="0" dirty="0" smtClean="0"/>
              <a:t>Q&amp;A: </a:t>
            </a:r>
            <a:r>
              <a:rPr lang="en-US" baseline="0" dirty="0" err="1" smtClean="0"/>
              <a:t>Plugins</a:t>
            </a:r>
            <a:r>
              <a:rPr lang="en-US" baseline="0" dirty="0" smtClean="0"/>
              <a:t>, Reports and Duplicate Detection features will not be importable or exportable</a:t>
            </a:r>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1D8F96D1-4883-4D1A-8C8F-BB612F562548}" type="datetime8">
              <a:rPr lang="en-US" smtClean="0"/>
              <a:pPr/>
              <a:t>5/4/2008 9:48 PM</a:t>
            </a:fld>
            <a:endParaRPr lang="en-US" smtClean="0"/>
          </a:p>
        </p:txBody>
      </p:sp>
      <p:sp>
        <p:nvSpPr>
          <p:cNvPr id="26627" name="Rectangle 6"/>
          <p:cNvSpPr>
            <a:spLocks noGrp="1" noChangeArrowheads="1"/>
          </p:cNvSpPr>
          <p:nvPr>
            <p:ph type="ftr" sz="quarter" idx="4"/>
          </p:nvPr>
        </p:nvSpPr>
        <p:spPr>
          <a:noFill/>
        </p:spPr>
        <p:txBody>
          <a:bodyPr/>
          <a:lstStyle/>
          <a:p>
            <a:pPr eaLnBrk="1" hangingPunct="1"/>
            <a:r>
              <a:rPr lang="en-US" smtClean="0">
                <a:latin typeface="Segoe"/>
                <a:cs typeface="Arial" pitchFamily="34" charset="0"/>
              </a:rPr>
              <a:t>©2005 Microsoft Corporation. All rights reserved.</a:t>
            </a:r>
          </a:p>
          <a:p>
            <a:r>
              <a:rPr lang="en-US" smtClean="0">
                <a:latin typeface="Segoe"/>
                <a:cs typeface="Arial" pitchFamily="34" charset="0"/>
              </a:rPr>
              <a:t>This presentation is for informational purposes only. Microsoft makes no warranties, express or implied, in this summary.</a:t>
            </a:r>
          </a:p>
        </p:txBody>
      </p:sp>
      <p:sp>
        <p:nvSpPr>
          <p:cNvPr id="26628" name="Rectangle 7"/>
          <p:cNvSpPr>
            <a:spLocks noGrp="1" noChangeArrowheads="1"/>
          </p:cNvSpPr>
          <p:nvPr>
            <p:ph type="sldNum" sz="quarter" idx="5"/>
          </p:nvPr>
        </p:nvSpPr>
        <p:spPr>
          <a:noFill/>
        </p:spPr>
        <p:txBody>
          <a:bodyPr/>
          <a:lstStyle/>
          <a:p>
            <a:fld id="{2ADE6383-248B-4292-A2D9-5E3EACE8644B}" type="slidenum">
              <a:rPr lang="en-US" smtClean="0"/>
              <a:pPr/>
              <a:t>58</a:t>
            </a:fld>
            <a:endParaRPr lang="en-US" smtClean="0"/>
          </a:p>
        </p:txBody>
      </p:sp>
      <p:sp>
        <p:nvSpPr>
          <p:cNvPr id="26629" name="Rectangle 2"/>
          <p:cNvSpPr>
            <a:spLocks noGrp="1" noRot="1" noChangeAspect="1" noChangeArrowheads="1" noTextEdit="1"/>
          </p:cNvSpPr>
          <p:nvPr>
            <p:ph type="sldImg"/>
          </p:nvPr>
        </p:nvSpPr>
        <p:spPr>
          <a:xfrm>
            <a:off x="1123950" y="692150"/>
            <a:ext cx="4610100" cy="3457575"/>
          </a:xfrm>
          <a:ln/>
        </p:spPr>
      </p:sp>
      <p:sp>
        <p:nvSpPr>
          <p:cNvPr id="26630" name="Rectangle 3"/>
          <p:cNvSpPr>
            <a:spLocks noGrp="1" noChangeArrowheads="1"/>
          </p:cNvSpPr>
          <p:nvPr>
            <p:ph type="body" idx="1"/>
          </p:nvPr>
        </p:nvSpPr>
        <p:spPr>
          <a:xfrm>
            <a:off x="914400" y="4379913"/>
            <a:ext cx="5029200" cy="407352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baseline="0" dirty="0" smtClean="0"/>
              <a:t>Office 2000 / XP Support has been dropped</a:t>
            </a:r>
          </a:p>
          <a:p>
            <a:endParaRPr lang="en-US" baseline="0" dirty="0" smtClean="0"/>
          </a:p>
          <a:p>
            <a:r>
              <a:rPr lang="en-US" baseline="0" dirty="0" smtClean="0"/>
              <a:t>Generally speaking, you can expect that more modern environments will be supported.</a:t>
            </a:r>
          </a:p>
          <a:p>
            <a:endParaRPr lang="en-US" baseline="0" dirty="0" smtClean="0"/>
          </a:p>
          <a:p>
            <a:pPr>
              <a:buFontTx/>
              <a:buChar char="-"/>
            </a:pPr>
            <a:r>
              <a:rPr lang="en-US" baseline="0" dirty="0" smtClean="0"/>
              <a:t> Legacy Office / OS support has been removed</a:t>
            </a:r>
          </a:p>
          <a:p>
            <a:pPr>
              <a:buFontTx/>
              <a:buChar char="-"/>
            </a:pPr>
            <a:r>
              <a:rPr lang="en-US" dirty="0" smtClean="0"/>
              <a:t> A lot of work is being made to</a:t>
            </a:r>
            <a:r>
              <a:rPr lang="en-US" baseline="0" dirty="0" smtClean="0"/>
              <a:t> improve the performance of CRM, although the minimum hardware requirements will probably not drop</a:t>
            </a:r>
          </a:p>
          <a:p>
            <a:pPr>
              <a:buFontTx/>
              <a:buChar char="-"/>
            </a:pPr>
            <a:endParaRPr lang="en-US" baseline="0" dirty="0" smtClean="0"/>
          </a:p>
          <a:p>
            <a:pPr>
              <a:buFontTx/>
              <a:buNone/>
            </a:pPr>
            <a:r>
              <a:rPr lang="en-US" b="1" baseline="0" dirty="0" smtClean="0"/>
              <a:t>Q&amp;A: </a:t>
            </a:r>
            <a:r>
              <a:rPr lang="en-US" baseline="0" dirty="0" smtClean="0"/>
              <a:t>No </a:t>
            </a:r>
            <a:r>
              <a:rPr lang="en-US" baseline="0" dirty="0" err="1" smtClean="0"/>
              <a:t>FireFox</a:t>
            </a:r>
            <a:r>
              <a:rPr lang="en-US" baseline="0" dirty="0" smtClean="0"/>
              <a:t> support, IE6 SP1+ only</a:t>
            </a:r>
          </a:p>
          <a:p>
            <a:pPr>
              <a:buFontTx/>
              <a:buChar char="-"/>
            </a:pPr>
            <a:endParaRPr lang="en-US" baseline="0" dirty="0" smtClean="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CRM 3.0. </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Date Placeholder 3"/>
          <p:cNvSpPr>
            <a:spLocks noGrp="1"/>
          </p:cNvSpPr>
          <p:nvPr>
            <p:ph type="dt" sz="quarter" idx="1"/>
          </p:nvPr>
        </p:nvSpPr>
        <p:spPr>
          <a:noFill/>
        </p:spPr>
        <p:txBody>
          <a:bodyPr/>
          <a:lstStyle/>
          <a:p>
            <a:fld id="{10C80664-5778-40BB-9680-C287ABD7B528}" type="datetime8">
              <a:rPr lang="en-US" smtClean="0"/>
              <a:pPr/>
              <a:t>5/4/2008 9:48 PM</a:t>
            </a:fld>
            <a:endParaRPr lang="en-US" smtClean="0"/>
          </a:p>
        </p:txBody>
      </p:sp>
      <p:sp>
        <p:nvSpPr>
          <p:cNvPr id="14341" name="Footer Placeholder 4"/>
          <p:cNvSpPr>
            <a:spLocks noGrp="1"/>
          </p:cNvSpPr>
          <p:nvPr>
            <p:ph type="ftr" sz="quarter" idx="4"/>
          </p:nvPr>
        </p:nvSpPr>
        <p:spPr>
          <a:noFill/>
        </p:spPr>
        <p:txBody>
          <a:bodyPr/>
          <a:lstStyle/>
          <a:p>
            <a:r>
              <a:rPr lang="en-US" smtClean="0">
                <a:cs typeface="Arial" pitchFamily="34" charset="0"/>
              </a:rPr>
              <a:t>©2005 Microsoft Corporation. All rights reserved.</a:t>
            </a:r>
          </a:p>
          <a:p>
            <a:r>
              <a:rPr lang="en-US" smtClean="0">
                <a:cs typeface="Arial" pitchFamily="34" charset="0"/>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a:noFill/>
        </p:spPr>
        <p:txBody>
          <a:bodyPr/>
          <a:lstStyle/>
          <a:p>
            <a:fld id="{0CC42B88-8C1B-4886-8247-6EA8B7663EC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“history of</a:t>
            </a:r>
            <a:r>
              <a:rPr lang="en-US" baseline="0" dirty="0" smtClean="0"/>
              <a:t> CRM” in a single slide.</a:t>
            </a:r>
          </a:p>
          <a:p>
            <a:r>
              <a:rPr lang="en-US" baseline="0" dirty="0" smtClean="0"/>
              <a:t/>
            </a:r>
            <a:br>
              <a:rPr lang="en-US" baseline="0" dirty="0" smtClean="0"/>
            </a:br>
            <a:r>
              <a:rPr lang="en-US" baseline="0" dirty="0" smtClean="0"/>
              <a:t>CRM v1.0 – Focused on core “CRM Scenarios”.  Customer Service and Sales Force Automation.</a:t>
            </a:r>
          </a:p>
          <a:p>
            <a:endParaRPr lang="en-US" baseline="0" dirty="0" smtClean="0"/>
          </a:p>
          <a:p>
            <a:r>
              <a:rPr lang="en-US" baseline="0" dirty="0" smtClean="0"/>
              <a:t>CRM v1.2 – Was a generally minor update, a lot of work was done here for improved support of other languages and regions</a:t>
            </a:r>
          </a:p>
          <a:p>
            <a:endParaRPr lang="en-US" baseline="0" dirty="0" smtClean="0"/>
          </a:p>
          <a:p>
            <a:r>
              <a:rPr lang="en-US" baseline="0" dirty="0" smtClean="0"/>
              <a:t>CRM v3.0 – New UI, major updates to the Outlook client, added Marketing Automation, this was the version where CRM really took off in the market place.</a:t>
            </a:r>
            <a:endParaRPr lang="en-US" dirty="0"/>
          </a:p>
        </p:txBody>
      </p:sp>
      <p:sp>
        <p:nvSpPr>
          <p:cNvPr id="4" name="Date Placeholder 3"/>
          <p:cNvSpPr>
            <a:spLocks noGrp="1"/>
          </p:cNvSpPr>
          <p:nvPr>
            <p:ph type="dt" idx="10"/>
          </p:nvPr>
        </p:nvSpPr>
        <p:spPr/>
        <p:txBody>
          <a:bodyPr/>
          <a:lstStyle/>
          <a:p>
            <a:pPr>
              <a:defRPr/>
            </a:pPr>
            <a:fld id="{5792024A-124B-430C-BD13-6CF74DF5D0FD}" type="datetime8">
              <a:rPr lang="en-US" smtClean="0"/>
              <a:pPr>
                <a:defRPr/>
              </a:pPr>
              <a:t>5/4/2008 9:48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CAA0EF2E-68EC-463D-8995-EBD8AEFA157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57200" y="2130425"/>
            <a:ext cx="8267700" cy="727075"/>
          </a:xfrm>
          <a:prstGeom prst="rect">
            <a:avLst/>
          </a:prstGeom>
          <a:effectLst>
            <a:outerShdw blurRad="50800" dist="38100" dir="2700000" algn="tl" rotWithShape="0">
              <a:prstClr val="black">
                <a:alpha val="40000"/>
              </a:prstClr>
            </a:outerShdw>
          </a:effectLst>
        </p:spPr>
        <p:txBody>
          <a:bodyPr/>
          <a:lstStyle>
            <a:lvl1pPr>
              <a:defRPr sz="4400"/>
            </a:lvl1pPr>
          </a:lstStyle>
          <a:p>
            <a:r>
              <a:rPr lang="en-US" smtClean="0"/>
              <a:t>Click to edit Master title style</a:t>
            </a:r>
            <a:endParaRPr lang="en-US" dirty="0"/>
          </a:p>
        </p:txBody>
      </p:sp>
      <p:sp>
        <p:nvSpPr>
          <p:cNvPr id="5" name="Subtitle 2"/>
          <p:cNvSpPr>
            <a:spLocks noGrp="1"/>
          </p:cNvSpPr>
          <p:nvPr>
            <p:ph type="subTitle" idx="1" hasCustomPrompt="1"/>
          </p:nvPr>
        </p:nvSpPr>
        <p:spPr>
          <a:xfrm>
            <a:off x="457200" y="2857500"/>
            <a:ext cx="8267700" cy="1752600"/>
          </a:xfrm>
          <a:prstGeom prst="rect">
            <a:avLst/>
          </a:prstGeom>
          <a:effectLst>
            <a:outerShdw blurRad="50800" dist="38100" dir="2700000" algn="tl" rotWithShape="0">
              <a:prstClr val="black">
                <a:alpha val="40000"/>
              </a:prstClr>
            </a:outerShdw>
          </a:effectLst>
        </p:spPr>
        <p:txBody>
          <a:bodyPr/>
          <a:lstStyle>
            <a:lvl1pPr marL="0" indent="0" algn="l">
              <a:buNone/>
              <a:defRPr sz="3200" baseline="0">
                <a:solidFill>
                  <a:srgbClr val="FFC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z="3400" b="0" dirty="0" smtClean="0">
                <a:solidFill>
                  <a:schemeClr val="folHlink"/>
                </a:solidFill>
              </a:rPr>
              <a:t>Click here to add sub-title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228600"/>
            <a:ext cx="8480425" cy="595312"/>
          </a:xfrm>
          <a:prstGeom prst="rect">
            <a:avLst/>
          </a:prstGeom>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8480425" cy="595312"/>
          </a:xfrm>
          <a:prstGeom prst="rect">
            <a:avLst/>
          </a:prstGeom>
          <a:effectLst>
            <a:outerShdw blurRad="50800" dist="38100" dir="2700000" algn="tl" rotWithShape="0">
              <a:prstClr val="black">
                <a:alpha val="40000"/>
              </a:prstClr>
            </a:outerShdw>
          </a:effectLst>
        </p:spPr>
        <p:txBody>
          <a:bodyPr/>
          <a:lstStyle>
            <a:lvl1pPr>
              <a:defRPr>
                <a:effectLst/>
              </a:defRPr>
            </a:lvl1pPr>
          </a:lstStyle>
          <a:p>
            <a:r>
              <a:rPr lang="en-US" smtClean="0"/>
              <a:t>Click to edit Master title style</a:t>
            </a:r>
            <a:endParaRPr lang="en-US" dirty="0"/>
          </a:p>
        </p:txBody>
      </p:sp>
      <p:sp>
        <p:nvSpPr>
          <p:cNvPr id="7" name="Text Placeholder 2"/>
          <p:cNvSpPr>
            <a:spLocks noGrp="1"/>
          </p:cNvSpPr>
          <p:nvPr>
            <p:ph type="body" idx="1"/>
          </p:nvPr>
        </p:nvSpPr>
        <p:spPr>
          <a:xfrm>
            <a:off x="381000" y="1104900"/>
            <a:ext cx="8494713"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80425" cy="5953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6050"/>
            <a:ext cx="4170363" cy="221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1416050"/>
            <a:ext cx="4171950" cy="221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80425" cy="59531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6050"/>
            <a:ext cx="8494713" cy="2214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80425" cy="59531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16050"/>
            <a:ext cx="4170363" cy="221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3763" y="1416050"/>
            <a:ext cx="4171950" cy="221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1027" name="Picture 11" descr="bullet"/>
          <p:cNvPicPr>
            <a:picLocks noChangeAspect="1" noChangeArrowheads="1"/>
          </p:cNvPicPr>
          <p:nvPr/>
        </p:nvPicPr>
        <p:blipFill>
          <a:blip r:embed="rId10"/>
          <a:srcRect/>
          <a:stretch>
            <a:fillRect/>
          </a:stretch>
        </p:blipFill>
        <p:spPr bwMode="auto">
          <a:xfrm>
            <a:off x="9336088" y="0"/>
            <a:ext cx="241300" cy="241300"/>
          </a:xfrm>
          <a:prstGeom prst="rect">
            <a:avLst/>
          </a:prstGeom>
          <a:noFill/>
          <a:ln w="9525">
            <a:noFill/>
            <a:miter lim="800000"/>
            <a:headEnd/>
            <a:tailEnd/>
          </a:ln>
        </p:spPr>
      </p:pic>
      <p:pic>
        <p:nvPicPr>
          <p:cNvPr id="1028" name="Picture 12" descr="PPT_logo"/>
          <p:cNvPicPr>
            <a:picLocks noChangeAspect="1" noChangeArrowheads="1"/>
          </p:cNvPicPr>
          <p:nvPr/>
        </p:nvPicPr>
        <p:blipFill>
          <a:blip r:embed="rId11"/>
          <a:srcRect r="-1723"/>
          <a:stretch>
            <a:fillRect/>
          </a:stretch>
        </p:blipFill>
        <p:spPr bwMode="invGray">
          <a:xfrm>
            <a:off x="6478588" y="6207125"/>
            <a:ext cx="2566987" cy="538163"/>
          </a:xfrm>
          <a:prstGeom prst="rect">
            <a:avLst/>
          </a:prstGeom>
          <a:noFill/>
          <a:ln w="9525">
            <a:noFill/>
            <a:miter lim="800000"/>
            <a:headEnd/>
            <a:tailEnd/>
          </a:ln>
        </p:spPr>
      </p:pic>
      <p:pic>
        <p:nvPicPr>
          <p:cNvPr id="1029" name="Picture 20" descr="7-00029_BAK_v03TOP"/>
          <p:cNvPicPr>
            <a:picLocks noChangeAspect="1" noChangeArrowheads="1"/>
          </p:cNvPicPr>
          <p:nvPr/>
        </p:nvPicPr>
        <p:blipFill>
          <a:blip r:embed="rId12"/>
          <a:srcRect/>
          <a:stretch>
            <a:fillRect/>
          </a:stretch>
        </p:blipFill>
        <p:spPr bwMode="auto">
          <a:xfrm>
            <a:off x="0" y="0"/>
            <a:ext cx="9159875" cy="8493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Segoe Semibold" pitchFamily="34" charset="0"/>
        </a:defRPr>
      </a:lvl2pPr>
      <a:lvl3pPr algn="l" rtl="0" eaLnBrk="1" fontAlgn="base" hangingPunct="1">
        <a:spcBef>
          <a:spcPct val="0"/>
        </a:spcBef>
        <a:spcAft>
          <a:spcPct val="0"/>
        </a:spcAft>
        <a:defRPr sz="3600">
          <a:solidFill>
            <a:schemeClr val="tx1"/>
          </a:solidFill>
          <a:latin typeface="Segoe Semibold" pitchFamily="34" charset="0"/>
        </a:defRPr>
      </a:lvl3pPr>
      <a:lvl4pPr algn="l" rtl="0" eaLnBrk="1" fontAlgn="base" hangingPunct="1">
        <a:spcBef>
          <a:spcPct val="0"/>
        </a:spcBef>
        <a:spcAft>
          <a:spcPct val="0"/>
        </a:spcAft>
        <a:defRPr sz="3600">
          <a:solidFill>
            <a:schemeClr val="tx1"/>
          </a:solidFill>
          <a:latin typeface="Segoe Semibold" pitchFamily="34" charset="0"/>
        </a:defRPr>
      </a:lvl4pPr>
      <a:lvl5pPr algn="l" rtl="0" eaLnBrk="1" fontAlgn="base" hangingPunct="1">
        <a:spcBef>
          <a:spcPct val="0"/>
        </a:spcBef>
        <a:spcAft>
          <a:spcPct val="0"/>
        </a:spcAft>
        <a:defRPr sz="3600">
          <a:solidFill>
            <a:schemeClr val="tx1"/>
          </a:solidFill>
          <a:latin typeface="Segoe Semibold" pitchFamily="34" charset="0"/>
        </a:defRPr>
      </a:lvl5pPr>
      <a:lvl6pPr marL="457200" algn="l" rtl="0" eaLnBrk="1" fontAlgn="base" hangingPunct="1">
        <a:spcBef>
          <a:spcPct val="0"/>
        </a:spcBef>
        <a:spcAft>
          <a:spcPct val="0"/>
        </a:spcAft>
        <a:defRPr sz="3600">
          <a:solidFill>
            <a:schemeClr val="tx1"/>
          </a:solidFill>
          <a:latin typeface="Segoe Semibold" pitchFamily="34" charset="0"/>
        </a:defRPr>
      </a:lvl6pPr>
      <a:lvl7pPr marL="914400" algn="l" rtl="0" eaLnBrk="1" fontAlgn="base" hangingPunct="1">
        <a:spcBef>
          <a:spcPct val="0"/>
        </a:spcBef>
        <a:spcAft>
          <a:spcPct val="0"/>
        </a:spcAft>
        <a:defRPr sz="3600">
          <a:solidFill>
            <a:schemeClr val="tx1"/>
          </a:solidFill>
          <a:latin typeface="Segoe Semibold" pitchFamily="34" charset="0"/>
        </a:defRPr>
      </a:lvl7pPr>
      <a:lvl8pPr marL="1371600" algn="l" rtl="0" eaLnBrk="1" fontAlgn="base" hangingPunct="1">
        <a:spcBef>
          <a:spcPct val="0"/>
        </a:spcBef>
        <a:spcAft>
          <a:spcPct val="0"/>
        </a:spcAft>
        <a:defRPr sz="3600">
          <a:solidFill>
            <a:schemeClr val="tx1"/>
          </a:solidFill>
          <a:latin typeface="Segoe Semibold" pitchFamily="34" charset="0"/>
        </a:defRPr>
      </a:lvl8pPr>
      <a:lvl9pPr marL="1828800" algn="l" rtl="0" eaLnBrk="1" fontAlgn="base" hangingPunct="1">
        <a:spcBef>
          <a:spcPct val="0"/>
        </a:spcBef>
        <a:spcAft>
          <a:spcPct val="0"/>
        </a:spcAft>
        <a:defRPr sz="3600">
          <a:solidFill>
            <a:schemeClr val="tx1"/>
          </a:solidFill>
          <a:latin typeface="Segoe Semibold" pitchFamily="34" charset="0"/>
        </a:defRPr>
      </a:lvl9pPr>
    </p:titleStyle>
    <p:bodyStyle>
      <a:lvl1pPr marL="342900" indent="-342900" algn="l" rtl="0" eaLnBrk="1" fontAlgn="base" hangingPunct="1">
        <a:lnSpc>
          <a:spcPct val="90000"/>
        </a:lnSpc>
        <a:spcBef>
          <a:spcPct val="30000"/>
        </a:spcBef>
        <a:spcAft>
          <a:spcPct val="0"/>
        </a:spcAft>
        <a:buChar char="•"/>
        <a:defRPr sz="2800">
          <a:solidFill>
            <a:schemeClr val="tx2"/>
          </a:solidFill>
          <a:latin typeface="+mn-lt"/>
          <a:ea typeface="+mn-ea"/>
          <a:cs typeface="+mn-cs"/>
        </a:defRPr>
      </a:lvl1pPr>
      <a:lvl2pPr marL="685800" indent="-341313" algn="l" rtl="0" eaLnBrk="1" fontAlgn="base" hangingPunct="1">
        <a:lnSpc>
          <a:spcPct val="90000"/>
        </a:lnSpc>
        <a:spcBef>
          <a:spcPct val="30000"/>
        </a:spcBef>
        <a:spcAft>
          <a:spcPct val="0"/>
        </a:spcAft>
        <a:buChar char="–"/>
        <a:defRPr sz="2400">
          <a:solidFill>
            <a:schemeClr val="tx2"/>
          </a:solidFill>
          <a:latin typeface="+mn-lt"/>
        </a:defRPr>
      </a:lvl2pPr>
      <a:lvl3pPr marL="968375" indent="-280988" algn="l" rtl="0" eaLnBrk="1" fontAlgn="base" hangingPunct="1">
        <a:lnSpc>
          <a:spcPct val="90000"/>
        </a:lnSpc>
        <a:spcBef>
          <a:spcPct val="30000"/>
        </a:spcBef>
        <a:spcAft>
          <a:spcPct val="0"/>
        </a:spcAft>
        <a:buChar char="•"/>
        <a:defRPr sz="2000">
          <a:solidFill>
            <a:schemeClr val="tx2"/>
          </a:solidFill>
          <a:latin typeface="+mn-lt"/>
        </a:defRPr>
      </a:lvl3pPr>
      <a:lvl4pPr marL="1257300" indent="-287338" algn="l" rtl="0" eaLnBrk="1" fontAlgn="base" hangingPunct="1">
        <a:lnSpc>
          <a:spcPct val="90000"/>
        </a:lnSpc>
        <a:spcBef>
          <a:spcPct val="30000"/>
        </a:spcBef>
        <a:spcAft>
          <a:spcPct val="0"/>
        </a:spcAft>
        <a:buChar char="–"/>
        <a:defRPr sz="2000">
          <a:solidFill>
            <a:schemeClr val="tx2"/>
          </a:solidFill>
          <a:latin typeface="+mn-lt"/>
        </a:defRPr>
      </a:lvl4pPr>
      <a:lvl5pPr marL="1546225" indent="-287338" algn="l" rtl="0" eaLnBrk="1" fontAlgn="base" hangingPunct="1">
        <a:lnSpc>
          <a:spcPct val="90000"/>
        </a:lnSpc>
        <a:spcBef>
          <a:spcPct val="30000"/>
        </a:spcBef>
        <a:spcAft>
          <a:spcPct val="0"/>
        </a:spcAft>
        <a:buChar char="»"/>
        <a:defRPr sz="2000">
          <a:solidFill>
            <a:schemeClr val="tx2"/>
          </a:solidFill>
          <a:latin typeface="+mn-lt"/>
        </a:defRPr>
      </a:lvl5pPr>
      <a:lvl6pPr marL="2003425" indent="-287338" algn="l" rtl="0" eaLnBrk="1" fontAlgn="base" hangingPunct="1">
        <a:lnSpc>
          <a:spcPct val="90000"/>
        </a:lnSpc>
        <a:spcBef>
          <a:spcPct val="30000"/>
        </a:spcBef>
        <a:spcAft>
          <a:spcPct val="0"/>
        </a:spcAft>
        <a:buChar char="»"/>
        <a:defRPr sz="2000">
          <a:solidFill>
            <a:schemeClr val="tx2"/>
          </a:solidFill>
          <a:latin typeface="+mn-lt"/>
        </a:defRPr>
      </a:lvl6pPr>
      <a:lvl7pPr marL="2460625" indent="-287338" algn="l" rtl="0" eaLnBrk="1" fontAlgn="base" hangingPunct="1">
        <a:lnSpc>
          <a:spcPct val="90000"/>
        </a:lnSpc>
        <a:spcBef>
          <a:spcPct val="30000"/>
        </a:spcBef>
        <a:spcAft>
          <a:spcPct val="0"/>
        </a:spcAft>
        <a:buChar char="»"/>
        <a:defRPr sz="2000">
          <a:solidFill>
            <a:schemeClr val="tx2"/>
          </a:solidFill>
          <a:latin typeface="+mn-lt"/>
        </a:defRPr>
      </a:lvl7pPr>
      <a:lvl8pPr marL="2917825" indent="-287338" algn="l" rtl="0" eaLnBrk="1" fontAlgn="base" hangingPunct="1">
        <a:lnSpc>
          <a:spcPct val="90000"/>
        </a:lnSpc>
        <a:spcBef>
          <a:spcPct val="30000"/>
        </a:spcBef>
        <a:spcAft>
          <a:spcPct val="0"/>
        </a:spcAft>
        <a:buChar char="»"/>
        <a:defRPr sz="2000">
          <a:solidFill>
            <a:schemeClr val="tx2"/>
          </a:solidFill>
          <a:latin typeface="+mn-lt"/>
        </a:defRPr>
      </a:lvl8pPr>
      <a:lvl9pPr marL="3375025" indent="-287338" algn="l" rtl="0" eaLnBrk="1" fontAlgn="base" hangingPunct="1">
        <a:lnSpc>
          <a:spcPct val="90000"/>
        </a:lnSpc>
        <a:spcBef>
          <a:spcPct val="3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0.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3.png"/><Relationship Id="rId3" Type="http://schemas.openxmlformats.org/officeDocument/2006/relationships/image" Target="../media/image52.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9" name="Rectangle 7"/>
          <p:cNvSpPr>
            <a:spLocks noChangeArrowheads="1"/>
          </p:cNvSpPr>
          <p:nvPr/>
        </p:nvSpPr>
        <p:spPr bwMode="auto">
          <a:xfrm>
            <a:off x="482600" y="4102100"/>
            <a:ext cx="7861300" cy="1000125"/>
          </a:xfrm>
          <a:prstGeom prst="rect">
            <a:avLst/>
          </a:prstGeom>
          <a:noFill/>
          <a:ln w="9525">
            <a:noFill/>
            <a:miter lim="800000"/>
            <a:headEnd/>
            <a:tailEnd/>
          </a:ln>
          <a:effectLst/>
        </p:spPr>
        <p:txBody>
          <a:bodyPr anchor="ctr">
            <a:spAutoFit/>
          </a:bodyPr>
          <a:lstStyle/>
          <a:p>
            <a:pPr algn="l">
              <a:lnSpc>
                <a:spcPct val="90000"/>
              </a:lnSpc>
              <a:spcBef>
                <a:spcPct val="30000"/>
              </a:spcBef>
              <a:defRPr/>
            </a:pPr>
            <a:r>
              <a:rPr lang="en-US" b="0" dirty="0" smtClean="0">
                <a:solidFill>
                  <a:schemeClr val="tx2"/>
                </a:solidFill>
                <a:effectLst>
                  <a:outerShdw blurRad="38100" dist="38100" dir="2700000" algn="tl">
                    <a:srgbClr val="000000"/>
                  </a:outerShdw>
                </a:effectLst>
                <a:latin typeface="Segoe" pitchFamily="34" charset="0"/>
              </a:rPr>
              <a:t>[NAME]</a:t>
            </a:r>
            <a:endParaRPr lang="en-US" b="0" dirty="0">
              <a:solidFill>
                <a:schemeClr val="tx2"/>
              </a:solidFill>
              <a:effectLst>
                <a:outerShdw blurRad="38100" dist="38100" dir="2700000" algn="tl">
                  <a:srgbClr val="000000"/>
                </a:outerShdw>
              </a:effectLst>
              <a:latin typeface="Segoe" pitchFamily="34" charset="0"/>
            </a:endParaRPr>
          </a:p>
          <a:p>
            <a:pPr algn="l">
              <a:lnSpc>
                <a:spcPct val="90000"/>
              </a:lnSpc>
              <a:spcBef>
                <a:spcPct val="30000"/>
              </a:spcBef>
              <a:defRPr/>
            </a:pPr>
            <a:r>
              <a:rPr lang="en-US" b="0" dirty="0" smtClean="0">
                <a:solidFill>
                  <a:schemeClr val="tx2"/>
                </a:solidFill>
                <a:effectLst>
                  <a:outerShdw blurRad="38100" dist="38100" dir="2700000" algn="tl">
                    <a:srgbClr val="000000"/>
                  </a:outerShdw>
                </a:effectLst>
                <a:latin typeface="Segoe" pitchFamily="34" charset="0"/>
              </a:rPr>
              <a:t>[TITLE]</a:t>
            </a:r>
            <a:endParaRPr lang="en-US" b="0" dirty="0">
              <a:solidFill>
                <a:schemeClr val="tx2"/>
              </a:solidFill>
              <a:effectLst>
                <a:outerShdw blurRad="38100" dist="38100" dir="2700000" algn="tl">
                  <a:srgbClr val="000000"/>
                </a:outerShdw>
              </a:effectLst>
              <a:latin typeface="Segoe" pitchFamily="34" charset="0"/>
            </a:endParaRPr>
          </a:p>
          <a:p>
            <a:pPr algn="l">
              <a:lnSpc>
                <a:spcPct val="90000"/>
              </a:lnSpc>
              <a:spcBef>
                <a:spcPct val="30000"/>
              </a:spcBef>
              <a:defRPr/>
            </a:pPr>
            <a:r>
              <a:rPr lang="en-US" b="0" smtClean="0">
                <a:solidFill>
                  <a:schemeClr val="tx2"/>
                </a:solidFill>
                <a:effectLst>
                  <a:outerShdw blurRad="38100" dist="38100" dir="2700000" algn="tl">
                    <a:srgbClr val="000000"/>
                  </a:outerShdw>
                </a:effectLst>
                <a:latin typeface="Segoe" pitchFamily="34" charset="0"/>
              </a:rPr>
              <a:t>[YOUR COMPANY]</a:t>
            </a:r>
            <a:endParaRPr lang="en-US" b="0" dirty="0">
              <a:solidFill>
                <a:schemeClr val="tx2"/>
              </a:solidFill>
              <a:effectLst>
                <a:outerShdw blurRad="38100" dist="38100" dir="2700000" algn="tl">
                  <a:srgbClr val="000000"/>
                </a:outerShdw>
              </a:effectLst>
              <a:latin typeface="Segoe" pitchFamily="34" charset="0"/>
            </a:endParaRPr>
          </a:p>
        </p:txBody>
      </p:sp>
      <p:sp>
        <p:nvSpPr>
          <p:cNvPr id="6" name="Title 5"/>
          <p:cNvSpPr>
            <a:spLocks noGrp="1"/>
          </p:cNvSpPr>
          <p:nvPr>
            <p:ph type="ctrTitle"/>
          </p:nvPr>
        </p:nvSpPr>
        <p:spPr/>
        <p:txBody>
          <a:bodyPr/>
          <a:lstStyle/>
          <a:p>
            <a:r>
              <a:rPr lang="en-US" dirty="0" smtClean="0"/>
              <a:t>Microsoft Dynamics CRM 4.0</a:t>
            </a:r>
            <a:endParaRPr lang="en-US" dirty="0"/>
          </a:p>
        </p:txBody>
      </p:sp>
      <p:sp>
        <p:nvSpPr>
          <p:cNvPr id="7" name="Subtitle 6"/>
          <p:cNvSpPr>
            <a:spLocks noGrp="1"/>
          </p:cNvSpPr>
          <p:nvPr>
            <p:ph type="subTitle" idx="1"/>
          </p:nvPr>
        </p:nvSpPr>
        <p:spPr/>
        <p:txBody>
          <a:bodyPr/>
          <a:lstStyle/>
          <a:p>
            <a:r>
              <a:rPr lang="en-US" dirty="0" smtClean="0"/>
              <a:t>Introduction to Microsoft Dynamics CRM 4.0</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What’s New</a:t>
            </a:r>
            <a:endParaRPr lang="en-US" dirty="0"/>
          </a:p>
        </p:txBody>
      </p:sp>
      <p:sp>
        <p:nvSpPr>
          <p:cNvPr id="4" name="Subtitle 3"/>
          <p:cNvSpPr>
            <a:spLocks noGrp="1"/>
          </p:cNvSpPr>
          <p:nvPr>
            <p:ph type="subTitle" idx="1"/>
          </p:nvPr>
        </p:nvSpPr>
        <p:spPr/>
        <p:txBody>
          <a:bodyPr/>
          <a:lstStyle/>
          <a:p>
            <a:r>
              <a:rPr lang="en-US" dirty="0" smtClean="0"/>
              <a:t>The Evolution Continues…</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prstGeom prst="rect">
            <a:avLst/>
          </a:prstGeom>
        </p:spPr>
        <p:txBody>
          <a:bodyPr/>
          <a:lstStyle/>
          <a:p>
            <a:r>
              <a:rPr lang="en-US" dirty="0" smtClean="0"/>
              <a:t>The Evolution Continues – 4.0</a:t>
            </a:r>
          </a:p>
        </p:txBody>
      </p:sp>
      <p:sp>
        <p:nvSpPr>
          <p:cNvPr id="7171" name="Text Placeholder 2"/>
          <p:cNvSpPr>
            <a:spLocks noGrp="1"/>
          </p:cNvSpPr>
          <p:nvPr>
            <p:ph type="body" idx="1"/>
          </p:nvPr>
        </p:nvSpPr>
        <p:spPr>
          <a:prstGeom prst="rect">
            <a:avLst/>
          </a:prstGeom>
        </p:spPr>
        <p:txBody>
          <a:bodyPr/>
          <a:lstStyle/>
          <a:p>
            <a:r>
              <a:rPr lang="en-US" dirty="0" smtClean="0"/>
              <a:t>The Power of Choice</a:t>
            </a:r>
          </a:p>
          <a:p>
            <a:r>
              <a:rPr lang="en-US" dirty="0" smtClean="0"/>
              <a:t>Duplicate Detection</a:t>
            </a:r>
          </a:p>
          <a:p>
            <a:r>
              <a:rPr lang="en-US" dirty="0" smtClean="0"/>
              <a:t>The CRM 4.0 Multi-</a:t>
            </a:r>
            <a:r>
              <a:rPr lang="en-US" dirty="0" err="1" smtClean="0"/>
              <a:t>Plex</a:t>
            </a:r>
            <a:endParaRPr lang="en-US" dirty="0" smtClean="0"/>
          </a:p>
          <a:p>
            <a:pPr lvl="1">
              <a:buFont typeface="Arial" pitchFamily="34" charset="0"/>
              <a:buChar char="•"/>
            </a:pPr>
            <a:r>
              <a:rPr lang="en-US" dirty="0" smtClean="0"/>
              <a:t>Multi-Tenancy</a:t>
            </a:r>
          </a:p>
          <a:p>
            <a:pPr lvl="1">
              <a:buFont typeface="Arial" pitchFamily="34" charset="0"/>
              <a:buChar char="•"/>
            </a:pPr>
            <a:r>
              <a:rPr lang="en-US" dirty="0" smtClean="0"/>
              <a:t>Multi-Lingual</a:t>
            </a:r>
          </a:p>
          <a:p>
            <a:pPr lvl="1">
              <a:buFont typeface="Arial" pitchFamily="34" charset="0"/>
              <a:buChar char="•"/>
            </a:pPr>
            <a:r>
              <a:rPr lang="en-US" dirty="0" smtClean="0"/>
              <a:t>Multi-Currency</a:t>
            </a:r>
          </a:p>
          <a:p>
            <a:r>
              <a:rPr lang="en-US" dirty="0" smtClean="0"/>
              <a:t>Expanded Relationships</a:t>
            </a:r>
          </a:p>
          <a:p>
            <a:r>
              <a:rPr lang="en-US" dirty="0" smtClean="0"/>
              <a:t>Unified Event and Extensibility Model</a:t>
            </a:r>
          </a:p>
          <a:p>
            <a:pPr lvl="1"/>
            <a:r>
              <a:rPr lang="en-US" dirty="0" smtClean="0"/>
              <a:t>Workflow Changes</a:t>
            </a:r>
          </a:p>
          <a:p>
            <a:pPr lvl="1"/>
            <a:r>
              <a:rPr lang="en-US" dirty="0" smtClean="0"/>
              <a:t>Plug-ins (Previously known as “Callouts”)</a:t>
            </a:r>
          </a:p>
          <a:p>
            <a:r>
              <a:rPr lang="en-US" dirty="0" smtClean="0"/>
              <a:t>Offline SDK</a:t>
            </a:r>
          </a:p>
          <a:p>
            <a:endParaRPr lang="en-US" dirty="0" smtClean="0"/>
          </a:p>
        </p:txBody>
      </p:sp>
      <p:pic>
        <p:nvPicPr>
          <p:cNvPr id="2" name="Picture 2"/>
          <p:cNvPicPr>
            <a:picLocks noChangeAspect="1" noChangeArrowheads="1"/>
          </p:cNvPicPr>
          <p:nvPr/>
        </p:nvPicPr>
        <p:blipFill>
          <a:blip r:embed="rId3" cstate="print"/>
          <a:srcRect/>
          <a:stretch>
            <a:fillRect/>
          </a:stretch>
        </p:blipFill>
        <p:spPr bwMode="auto">
          <a:xfrm>
            <a:off x="4946650" y="1104900"/>
            <a:ext cx="3914775" cy="27885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Dynamics CRM: The Power of Choice</a:t>
            </a:r>
            <a:endParaRPr lang="en-US" dirty="0"/>
          </a:p>
        </p:txBody>
      </p:sp>
      <p:sp>
        <p:nvSpPr>
          <p:cNvPr id="5" name="Text Placeholder 4"/>
          <p:cNvSpPr>
            <a:spLocks noGrp="1"/>
          </p:cNvSpPr>
          <p:nvPr>
            <p:ph type="body" idx="1"/>
          </p:nvPr>
        </p:nvSpPr>
        <p:spPr>
          <a:xfrm>
            <a:off x="381001" y="1104900"/>
            <a:ext cx="4343400" cy="5105400"/>
          </a:xfrm>
        </p:spPr>
        <p:txBody>
          <a:bodyPr/>
          <a:lstStyle/>
          <a:p>
            <a:r>
              <a:rPr lang="en-US" dirty="0" smtClean="0"/>
              <a:t>Choose where:</a:t>
            </a:r>
          </a:p>
          <a:p>
            <a:pPr lvl="1"/>
            <a:r>
              <a:rPr lang="en-US" dirty="0" smtClean="0"/>
              <a:t>Outlook, browser, mobile</a:t>
            </a:r>
          </a:p>
          <a:p>
            <a:r>
              <a:rPr lang="en-US" dirty="0" smtClean="0"/>
              <a:t>Choose how:</a:t>
            </a:r>
          </a:p>
          <a:p>
            <a:pPr lvl="1"/>
            <a:r>
              <a:rPr lang="en-US" dirty="0" smtClean="0"/>
              <a:t>Software or service</a:t>
            </a:r>
          </a:p>
          <a:p>
            <a:r>
              <a:rPr lang="en-US" dirty="0" smtClean="0"/>
              <a:t>Choose when:</a:t>
            </a:r>
          </a:p>
          <a:p>
            <a:pPr lvl="1"/>
            <a:r>
              <a:rPr lang="en-US" dirty="0" smtClean="0"/>
              <a:t>Own it or rent it</a:t>
            </a:r>
          </a:p>
          <a:p>
            <a:r>
              <a:rPr lang="en-US" dirty="0" smtClean="0"/>
              <a:t>Change your mind </a:t>
            </a:r>
            <a:br>
              <a:rPr lang="en-US" dirty="0" smtClean="0"/>
            </a:br>
            <a:r>
              <a:rPr lang="en-US" dirty="0" smtClean="0"/>
              <a:t>any time</a:t>
            </a:r>
          </a:p>
          <a:p>
            <a:r>
              <a:rPr lang="en-US" dirty="0" smtClean="0"/>
              <a:t>Shared code-based across versions, written with internet facing deployments in mind.</a:t>
            </a:r>
          </a:p>
          <a:p>
            <a:endParaRPr lang="en-US" dirty="0"/>
          </a:p>
        </p:txBody>
      </p:sp>
      <p:graphicFrame>
        <p:nvGraphicFramePr>
          <p:cNvPr id="6" name="Content Placeholder 29"/>
          <p:cNvGraphicFramePr>
            <a:graphicFrameLocks/>
          </p:cNvGraphicFramePr>
          <p:nvPr/>
        </p:nvGraphicFramePr>
        <p:xfrm>
          <a:off x="3886200" y="495300"/>
          <a:ext cx="4572000"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a:xfrm>
            <a:off x="152397" y="990600"/>
            <a:ext cx="8763003" cy="5219700"/>
            <a:chOff x="152397" y="990600"/>
            <a:chExt cx="8763003" cy="5219700"/>
          </a:xfrm>
        </p:grpSpPr>
        <p:sp>
          <p:nvSpPr>
            <p:cNvPr id="5" name="Rounded Rectangle 4"/>
            <p:cNvSpPr/>
            <p:nvPr/>
          </p:nvSpPr>
          <p:spPr bwMode="auto">
            <a:xfrm>
              <a:off x="6096000" y="990600"/>
              <a:ext cx="2819400" cy="5219700"/>
            </a:xfrm>
            <a:prstGeom prst="roundRect">
              <a:avLst>
                <a:gd name="adj" fmla="val 8459"/>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l" defTabSz="914099"/>
              <a:r>
                <a:rPr lang="en-US" sz="1400" dirty="0" smtClean="0">
                  <a:solidFill>
                    <a:schemeClr val="bg1"/>
                  </a:solidFill>
                  <a:latin typeface="Segoe" pitchFamily="34" charset="0"/>
                </a:rPr>
                <a:t>Microsoft Dynamics</a:t>
              </a:r>
            </a:p>
            <a:p>
              <a:pPr algn="l" defTabSz="914099"/>
              <a:r>
                <a:rPr lang="en-US" sz="1400" dirty="0" smtClean="0">
                  <a:solidFill>
                    <a:schemeClr val="bg1"/>
                  </a:solidFill>
                  <a:latin typeface="Segoe" pitchFamily="34" charset="0"/>
                </a:rPr>
                <a:t>CRM On-Premise</a:t>
              </a:r>
            </a:p>
          </p:txBody>
        </p:sp>
        <p:sp>
          <p:nvSpPr>
            <p:cNvPr id="6" name="Rounded Rectangle 5"/>
            <p:cNvSpPr/>
            <p:nvPr/>
          </p:nvSpPr>
          <p:spPr bwMode="auto">
            <a:xfrm>
              <a:off x="3276599" y="990600"/>
              <a:ext cx="2760617" cy="5219700"/>
            </a:xfrm>
            <a:prstGeom prst="roundRect">
              <a:avLst>
                <a:gd name="adj" fmla="val 736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l" defTabSz="914099"/>
              <a:r>
                <a:rPr lang="en-US" sz="1400" dirty="0" smtClean="0">
                  <a:solidFill>
                    <a:schemeClr val="accent6">
                      <a:lumMod val="50000"/>
                    </a:schemeClr>
                  </a:solidFill>
                  <a:latin typeface="Segoe" pitchFamily="34" charset="0"/>
                </a:rPr>
                <a:t>Microsoft Dynamics</a:t>
              </a:r>
            </a:p>
            <a:p>
              <a:pPr algn="l" defTabSz="914099"/>
              <a:r>
                <a:rPr lang="en-US" sz="1400" dirty="0" smtClean="0">
                  <a:solidFill>
                    <a:schemeClr val="accent6">
                      <a:lumMod val="50000"/>
                    </a:schemeClr>
                  </a:solidFill>
                  <a:latin typeface="Segoe" pitchFamily="34" charset="0"/>
                </a:rPr>
                <a:t>CRM Online</a:t>
              </a:r>
            </a:p>
          </p:txBody>
        </p:sp>
        <p:sp>
          <p:nvSpPr>
            <p:cNvPr id="12" name="Rounded Rectangle 11"/>
            <p:cNvSpPr/>
            <p:nvPr/>
          </p:nvSpPr>
          <p:spPr bwMode="auto">
            <a:xfrm>
              <a:off x="152400" y="16002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3" name="Rounded Rectangle 42"/>
            <p:cNvSpPr/>
            <p:nvPr/>
          </p:nvSpPr>
          <p:spPr bwMode="auto">
            <a:xfrm>
              <a:off x="152399" y="20193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4" name="Rounded Rectangle 43"/>
            <p:cNvSpPr/>
            <p:nvPr/>
          </p:nvSpPr>
          <p:spPr bwMode="auto">
            <a:xfrm>
              <a:off x="152400" y="24384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5" name="Rounded Rectangle 44"/>
            <p:cNvSpPr/>
            <p:nvPr/>
          </p:nvSpPr>
          <p:spPr bwMode="auto">
            <a:xfrm>
              <a:off x="152399" y="28575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6" name="Rounded Rectangle 45"/>
            <p:cNvSpPr/>
            <p:nvPr/>
          </p:nvSpPr>
          <p:spPr bwMode="auto">
            <a:xfrm>
              <a:off x="152399" y="32766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7" name="Rounded Rectangle 46"/>
            <p:cNvSpPr/>
            <p:nvPr/>
          </p:nvSpPr>
          <p:spPr bwMode="auto">
            <a:xfrm>
              <a:off x="152398" y="36957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8" name="Rounded Rectangle 47"/>
            <p:cNvSpPr/>
            <p:nvPr/>
          </p:nvSpPr>
          <p:spPr bwMode="auto">
            <a:xfrm>
              <a:off x="152399" y="41148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49" name="Rounded Rectangle 48"/>
            <p:cNvSpPr/>
            <p:nvPr/>
          </p:nvSpPr>
          <p:spPr bwMode="auto">
            <a:xfrm>
              <a:off x="152398" y="45339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50" name="Rounded Rectangle 49"/>
            <p:cNvSpPr/>
            <p:nvPr/>
          </p:nvSpPr>
          <p:spPr bwMode="auto">
            <a:xfrm>
              <a:off x="152397" y="49530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51" name="Rounded Rectangle 50"/>
            <p:cNvSpPr/>
            <p:nvPr/>
          </p:nvSpPr>
          <p:spPr bwMode="auto">
            <a:xfrm>
              <a:off x="152398" y="53721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52" name="Rounded Rectangle 51"/>
            <p:cNvSpPr/>
            <p:nvPr/>
          </p:nvSpPr>
          <p:spPr bwMode="auto">
            <a:xfrm>
              <a:off x="152397" y="57912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grpSp>
      <p:sp>
        <p:nvSpPr>
          <p:cNvPr id="4" name="Title 3"/>
          <p:cNvSpPr>
            <a:spLocks noGrp="1"/>
          </p:cNvSpPr>
          <p:nvPr>
            <p:ph type="title"/>
          </p:nvPr>
        </p:nvSpPr>
        <p:spPr/>
        <p:txBody>
          <a:bodyPr/>
          <a:lstStyle/>
          <a:p>
            <a:r>
              <a:rPr lang="en-US" dirty="0" smtClean="0"/>
              <a:t>CRM Online vs. On-Premise</a:t>
            </a:r>
            <a:endParaRPr lang="en-US" dirty="0"/>
          </a:p>
        </p:txBody>
      </p:sp>
      <p:pic>
        <p:nvPicPr>
          <p:cNvPr id="19" name="Picture 8"/>
          <p:cNvPicPr>
            <a:picLocks noChangeAspect="1" noChangeArrowheads="1"/>
          </p:cNvPicPr>
          <p:nvPr/>
        </p:nvPicPr>
        <p:blipFill>
          <a:blip r:embed="rId3"/>
          <a:srcRect/>
          <a:stretch>
            <a:fillRect/>
          </a:stretch>
        </p:blipFill>
        <p:spPr bwMode="auto">
          <a:xfrm>
            <a:off x="8420099" y="1090669"/>
            <a:ext cx="329975" cy="433331"/>
          </a:xfrm>
          <a:prstGeom prst="rect">
            <a:avLst/>
          </a:prstGeom>
          <a:noFill/>
          <a:ln w="9525">
            <a:noFill/>
            <a:miter lim="800000"/>
            <a:headEnd/>
            <a:tailEnd/>
          </a:ln>
          <a:effectLst/>
        </p:spPr>
      </p:pic>
      <p:pic>
        <p:nvPicPr>
          <p:cNvPr id="21" name="Picture 5" descr="green"/>
          <p:cNvPicPr>
            <a:picLocks noChangeAspect="1" noChangeArrowheads="1"/>
          </p:cNvPicPr>
          <p:nvPr/>
        </p:nvPicPr>
        <p:blipFill>
          <a:blip r:embed="rId4"/>
          <a:srcRect/>
          <a:stretch>
            <a:fillRect/>
          </a:stretch>
        </p:blipFill>
        <p:spPr bwMode="auto">
          <a:xfrm>
            <a:off x="3390900" y="1635121"/>
            <a:ext cx="307979" cy="307979"/>
          </a:xfrm>
          <a:prstGeom prst="rect">
            <a:avLst/>
          </a:prstGeom>
          <a:noFill/>
        </p:spPr>
      </p:pic>
      <p:pic>
        <p:nvPicPr>
          <p:cNvPr id="30" name="Picture 8"/>
          <p:cNvPicPr>
            <a:picLocks noChangeAspect="1" noChangeArrowheads="1"/>
          </p:cNvPicPr>
          <p:nvPr/>
        </p:nvPicPr>
        <p:blipFill>
          <a:blip r:embed="rId3"/>
          <a:srcRect/>
          <a:stretch>
            <a:fillRect/>
          </a:stretch>
        </p:blipFill>
        <p:spPr bwMode="auto">
          <a:xfrm>
            <a:off x="5562599" y="1090669"/>
            <a:ext cx="329975" cy="433331"/>
          </a:xfrm>
          <a:prstGeom prst="rect">
            <a:avLst/>
          </a:prstGeom>
          <a:noFill/>
          <a:ln w="9525">
            <a:noFill/>
            <a:miter lim="800000"/>
            <a:headEnd/>
            <a:tailEnd/>
          </a:ln>
          <a:effectLst/>
        </p:spPr>
      </p:pic>
      <p:sp>
        <p:nvSpPr>
          <p:cNvPr id="53" name="TextBox 52"/>
          <p:cNvSpPr txBox="1"/>
          <p:nvPr/>
        </p:nvSpPr>
        <p:spPr>
          <a:xfrm>
            <a:off x="190501" y="1642620"/>
            <a:ext cx="3086098" cy="262380"/>
          </a:xfrm>
          <a:prstGeom prst="rect">
            <a:avLst/>
          </a:prstGeom>
          <a:noFill/>
        </p:spPr>
        <p:txBody>
          <a:bodyPr wrap="square" rtlCol="0">
            <a:spAutoFit/>
          </a:bodyPr>
          <a:lstStyle/>
          <a:p>
            <a:pPr algn="l"/>
            <a:r>
              <a:rPr lang="en-US" sz="1300" dirty="0" smtClean="0"/>
              <a:t>Basic Customization</a:t>
            </a:r>
            <a:endParaRPr lang="en-US" sz="1300" dirty="0"/>
          </a:p>
        </p:txBody>
      </p:sp>
      <p:sp>
        <p:nvSpPr>
          <p:cNvPr id="54" name="TextBox 53"/>
          <p:cNvSpPr txBox="1"/>
          <p:nvPr/>
        </p:nvSpPr>
        <p:spPr>
          <a:xfrm>
            <a:off x="190500" y="2060579"/>
            <a:ext cx="3086098" cy="262380"/>
          </a:xfrm>
          <a:prstGeom prst="rect">
            <a:avLst/>
          </a:prstGeom>
          <a:noFill/>
        </p:spPr>
        <p:txBody>
          <a:bodyPr wrap="square" rtlCol="0">
            <a:spAutoFit/>
          </a:bodyPr>
          <a:lstStyle/>
          <a:p>
            <a:pPr algn="l"/>
            <a:r>
              <a:rPr lang="en-US" sz="1300" dirty="0" smtClean="0"/>
              <a:t>Client SDK: UI Extensions</a:t>
            </a:r>
            <a:endParaRPr lang="en-US" sz="1300" dirty="0"/>
          </a:p>
        </p:txBody>
      </p:sp>
      <p:sp>
        <p:nvSpPr>
          <p:cNvPr id="55" name="TextBox 54"/>
          <p:cNvSpPr txBox="1"/>
          <p:nvPr/>
        </p:nvSpPr>
        <p:spPr>
          <a:xfrm>
            <a:off x="190501" y="2476500"/>
            <a:ext cx="3086098" cy="262380"/>
          </a:xfrm>
          <a:prstGeom prst="rect">
            <a:avLst/>
          </a:prstGeom>
          <a:noFill/>
        </p:spPr>
        <p:txBody>
          <a:bodyPr wrap="square" rtlCol="0">
            <a:spAutoFit/>
          </a:bodyPr>
          <a:lstStyle/>
          <a:p>
            <a:pPr algn="l"/>
            <a:r>
              <a:rPr lang="en-US" sz="1300" dirty="0" smtClean="0"/>
              <a:t>Client SDK: Jscript Support</a:t>
            </a:r>
            <a:endParaRPr lang="en-US" sz="1300" dirty="0"/>
          </a:p>
        </p:txBody>
      </p:sp>
      <p:sp>
        <p:nvSpPr>
          <p:cNvPr id="56" name="TextBox 55"/>
          <p:cNvSpPr txBox="1"/>
          <p:nvPr/>
        </p:nvSpPr>
        <p:spPr>
          <a:xfrm>
            <a:off x="190501" y="2895600"/>
            <a:ext cx="3086098" cy="262380"/>
          </a:xfrm>
          <a:prstGeom prst="rect">
            <a:avLst/>
          </a:prstGeom>
          <a:noFill/>
        </p:spPr>
        <p:txBody>
          <a:bodyPr wrap="square" rtlCol="0">
            <a:spAutoFit/>
          </a:bodyPr>
          <a:lstStyle/>
          <a:p>
            <a:pPr algn="l"/>
            <a:r>
              <a:rPr lang="en-US" sz="1300" dirty="0" smtClean="0"/>
              <a:t>Authentication Support</a:t>
            </a:r>
            <a:endParaRPr lang="en-US" sz="1300" dirty="0"/>
          </a:p>
        </p:txBody>
      </p:sp>
      <p:sp>
        <p:nvSpPr>
          <p:cNvPr id="57" name="TextBox 56"/>
          <p:cNvSpPr txBox="1"/>
          <p:nvPr/>
        </p:nvSpPr>
        <p:spPr>
          <a:xfrm>
            <a:off x="190502" y="3314700"/>
            <a:ext cx="3086098" cy="262380"/>
          </a:xfrm>
          <a:prstGeom prst="rect">
            <a:avLst/>
          </a:prstGeom>
          <a:noFill/>
        </p:spPr>
        <p:txBody>
          <a:bodyPr wrap="square" rtlCol="0">
            <a:spAutoFit/>
          </a:bodyPr>
          <a:lstStyle/>
          <a:p>
            <a:pPr algn="l"/>
            <a:r>
              <a:rPr lang="en-US" sz="1300" dirty="0" smtClean="0"/>
              <a:t>SDK: Web Services</a:t>
            </a:r>
            <a:endParaRPr lang="en-US" sz="1300" dirty="0"/>
          </a:p>
        </p:txBody>
      </p:sp>
      <p:sp>
        <p:nvSpPr>
          <p:cNvPr id="58" name="TextBox 57"/>
          <p:cNvSpPr txBox="1"/>
          <p:nvPr/>
        </p:nvSpPr>
        <p:spPr>
          <a:xfrm>
            <a:off x="190502" y="3736979"/>
            <a:ext cx="3086098" cy="262380"/>
          </a:xfrm>
          <a:prstGeom prst="rect">
            <a:avLst/>
          </a:prstGeom>
          <a:noFill/>
        </p:spPr>
        <p:txBody>
          <a:bodyPr wrap="square" rtlCol="0">
            <a:spAutoFit/>
          </a:bodyPr>
          <a:lstStyle/>
          <a:p>
            <a:pPr algn="l"/>
            <a:r>
              <a:rPr lang="en-US" sz="1300" dirty="0" smtClean="0"/>
              <a:t>SDK: .NET Plug-ins</a:t>
            </a:r>
            <a:endParaRPr lang="en-US" sz="1300" dirty="0"/>
          </a:p>
        </p:txBody>
      </p:sp>
      <p:sp>
        <p:nvSpPr>
          <p:cNvPr id="59" name="TextBox 58"/>
          <p:cNvSpPr txBox="1"/>
          <p:nvPr/>
        </p:nvSpPr>
        <p:spPr>
          <a:xfrm>
            <a:off x="190502" y="4614420"/>
            <a:ext cx="3086098" cy="262380"/>
          </a:xfrm>
          <a:prstGeom prst="rect">
            <a:avLst/>
          </a:prstGeom>
          <a:noFill/>
        </p:spPr>
        <p:txBody>
          <a:bodyPr wrap="square" rtlCol="0">
            <a:spAutoFit/>
          </a:bodyPr>
          <a:lstStyle/>
          <a:p>
            <a:pPr algn="l"/>
            <a:r>
              <a:rPr lang="en-US" sz="1300" dirty="0" smtClean="0"/>
              <a:t>Workflow: Declarative</a:t>
            </a:r>
            <a:endParaRPr lang="en-US" sz="1300" dirty="0"/>
          </a:p>
        </p:txBody>
      </p:sp>
      <p:sp>
        <p:nvSpPr>
          <p:cNvPr id="60" name="TextBox 59"/>
          <p:cNvSpPr txBox="1"/>
          <p:nvPr/>
        </p:nvSpPr>
        <p:spPr>
          <a:xfrm>
            <a:off x="190502" y="5033520"/>
            <a:ext cx="3086098" cy="262380"/>
          </a:xfrm>
          <a:prstGeom prst="rect">
            <a:avLst/>
          </a:prstGeom>
          <a:noFill/>
        </p:spPr>
        <p:txBody>
          <a:bodyPr wrap="square" rtlCol="0">
            <a:spAutoFit/>
          </a:bodyPr>
          <a:lstStyle/>
          <a:p>
            <a:pPr algn="l"/>
            <a:r>
              <a:rPr lang="en-US" sz="1300" dirty="0" smtClean="0"/>
              <a:t>Workflow: .NET / Custom Activities</a:t>
            </a:r>
            <a:endParaRPr lang="en-US" sz="1300" dirty="0"/>
          </a:p>
        </p:txBody>
      </p:sp>
      <p:sp>
        <p:nvSpPr>
          <p:cNvPr id="61" name="TextBox 60"/>
          <p:cNvSpPr txBox="1"/>
          <p:nvPr/>
        </p:nvSpPr>
        <p:spPr>
          <a:xfrm>
            <a:off x="190502" y="5410200"/>
            <a:ext cx="3086098" cy="262380"/>
          </a:xfrm>
          <a:prstGeom prst="rect">
            <a:avLst/>
          </a:prstGeom>
          <a:noFill/>
        </p:spPr>
        <p:txBody>
          <a:bodyPr wrap="square" rtlCol="0">
            <a:spAutoFit/>
          </a:bodyPr>
          <a:lstStyle/>
          <a:p>
            <a:pPr algn="l"/>
            <a:r>
              <a:rPr lang="en-US" sz="1300" dirty="0" smtClean="0"/>
              <a:t>Reports: Custom Reports</a:t>
            </a:r>
            <a:endParaRPr lang="en-US" sz="1300" dirty="0"/>
          </a:p>
        </p:txBody>
      </p:sp>
      <p:sp>
        <p:nvSpPr>
          <p:cNvPr id="62" name="TextBox 61"/>
          <p:cNvSpPr txBox="1"/>
          <p:nvPr/>
        </p:nvSpPr>
        <p:spPr>
          <a:xfrm>
            <a:off x="190502" y="4195320"/>
            <a:ext cx="3086098" cy="262380"/>
          </a:xfrm>
          <a:prstGeom prst="rect">
            <a:avLst/>
          </a:prstGeom>
          <a:noFill/>
        </p:spPr>
        <p:txBody>
          <a:bodyPr wrap="square" rtlCol="0">
            <a:spAutoFit/>
          </a:bodyPr>
          <a:lstStyle/>
          <a:p>
            <a:pPr algn="l"/>
            <a:r>
              <a:rPr lang="en-US" sz="1300" dirty="0" smtClean="0"/>
              <a:t>SDK: Offline SDK</a:t>
            </a:r>
            <a:endParaRPr lang="en-US" sz="1300" dirty="0"/>
          </a:p>
        </p:txBody>
      </p:sp>
      <p:sp>
        <p:nvSpPr>
          <p:cNvPr id="63" name="TextBox 62"/>
          <p:cNvSpPr txBox="1"/>
          <p:nvPr/>
        </p:nvSpPr>
        <p:spPr>
          <a:xfrm>
            <a:off x="190500" y="5846190"/>
            <a:ext cx="3086098" cy="262380"/>
          </a:xfrm>
          <a:prstGeom prst="rect">
            <a:avLst/>
          </a:prstGeom>
          <a:noFill/>
        </p:spPr>
        <p:txBody>
          <a:bodyPr wrap="square" rtlCol="0">
            <a:spAutoFit/>
          </a:bodyPr>
          <a:lstStyle/>
          <a:p>
            <a:pPr algn="l"/>
            <a:r>
              <a:rPr lang="en-US" sz="1300" dirty="0" smtClean="0"/>
              <a:t>Import / Export Customizations</a:t>
            </a:r>
            <a:endParaRPr lang="en-US" sz="1300" dirty="0"/>
          </a:p>
        </p:txBody>
      </p:sp>
      <p:pic>
        <p:nvPicPr>
          <p:cNvPr id="65" name="Picture 5" descr="green"/>
          <p:cNvPicPr>
            <a:picLocks noChangeAspect="1" noChangeArrowheads="1"/>
          </p:cNvPicPr>
          <p:nvPr/>
        </p:nvPicPr>
        <p:blipFill>
          <a:blip r:embed="rId4"/>
          <a:srcRect/>
          <a:stretch>
            <a:fillRect/>
          </a:stretch>
        </p:blipFill>
        <p:spPr bwMode="auto">
          <a:xfrm>
            <a:off x="3390900" y="2060579"/>
            <a:ext cx="307979" cy="307979"/>
          </a:xfrm>
          <a:prstGeom prst="rect">
            <a:avLst/>
          </a:prstGeom>
          <a:noFill/>
        </p:spPr>
      </p:pic>
      <p:sp>
        <p:nvSpPr>
          <p:cNvPr id="66" name="TextBox 65"/>
          <p:cNvSpPr txBox="1"/>
          <p:nvPr/>
        </p:nvSpPr>
        <p:spPr>
          <a:xfrm>
            <a:off x="3733800" y="1676400"/>
            <a:ext cx="2300237" cy="236219"/>
          </a:xfrm>
          <a:prstGeom prst="rect">
            <a:avLst/>
          </a:prstGeom>
          <a:noFill/>
        </p:spPr>
        <p:txBody>
          <a:bodyPr wrap="square" rtlCol="0">
            <a:spAutoFit/>
          </a:bodyPr>
          <a:lstStyle/>
          <a:p>
            <a:pPr algn="l"/>
            <a:r>
              <a:rPr lang="en-US" sz="1100" dirty="0" smtClean="0">
                <a:solidFill>
                  <a:schemeClr val="accent6">
                    <a:lumMod val="50000"/>
                  </a:schemeClr>
                </a:solidFill>
              </a:rPr>
              <a:t>Create, rename, extend entities</a:t>
            </a:r>
            <a:endParaRPr lang="en-US" sz="1100" dirty="0">
              <a:solidFill>
                <a:schemeClr val="accent6">
                  <a:lumMod val="50000"/>
                </a:schemeClr>
              </a:solidFill>
            </a:endParaRPr>
          </a:p>
        </p:txBody>
      </p:sp>
      <p:pic>
        <p:nvPicPr>
          <p:cNvPr id="67" name="Picture 5" descr="green"/>
          <p:cNvPicPr>
            <a:picLocks noChangeAspect="1" noChangeArrowheads="1"/>
          </p:cNvPicPr>
          <p:nvPr/>
        </p:nvPicPr>
        <p:blipFill>
          <a:blip r:embed="rId4"/>
          <a:srcRect/>
          <a:stretch>
            <a:fillRect/>
          </a:stretch>
        </p:blipFill>
        <p:spPr bwMode="auto">
          <a:xfrm>
            <a:off x="6218288" y="1642620"/>
            <a:ext cx="307979" cy="307979"/>
          </a:xfrm>
          <a:prstGeom prst="rect">
            <a:avLst/>
          </a:prstGeom>
          <a:noFill/>
        </p:spPr>
      </p:pic>
      <p:sp>
        <p:nvSpPr>
          <p:cNvPr id="68" name="TextBox 67"/>
          <p:cNvSpPr txBox="1"/>
          <p:nvPr/>
        </p:nvSpPr>
        <p:spPr>
          <a:xfrm>
            <a:off x="6561188" y="1683899"/>
            <a:ext cx="2300237" cy="236219"/>
          </a:xfrm>
          <a:prstGeom prst="rect">
            <a:avLst/>
          </a:prstGeom>
          <a:noFill/>
        </p:spPr>
        <p:txBody>
          <a:bodyPr wrap="square" rtlCol="0">
            <a:spAutoFit/>
          </a:bodyPr>
          <a:lstStyle/>
          <a:p>
            <a:pPr algn="l"/>
            <a:r>
              <a:rPr lang="en-US" sz="1100" dirty="0" smtClean="0">
                <a:solidFill>
                  <a:srgbClr val="001F82"/>
                </a:solidFill>
              </a:rPr>
              <a:t>Create, rename, extend entities</a:t>
            </a:r>
            <a:endParaRPr lang="en-US" sz="1100" dirty="0">
              <a:solidFill>
                <a:srgbClr val="001F82"/>
              </a:solidFill>
            </a:endParaRPr>
          </a:p>
        </p:txBody>
      </p:sp>
      <p:sp>
        <p:nvSpPr>
          <p:cNvPr id="69" name="TextBox 68"/>
          <p:cNvSpPr txBox="1"/>
          <p:nvPr/>
        </p:nvSpPr>
        <p:spPr>
          <a:xfrm>
            <a:off x="3736979" y="2125981"/>
            <a:ext cx="2300237" cy="236219"/>
          </a:xfrm>
          <a:prstGeom prst="rect">
            <a:avLst/>
          </a:prstGeom>
          <a:noFill/>
        </p:spPr>
        <p:txBody>
          <a:bodyPr wrap="square" rtlCol="0">
            <a:spAutoFit/>
          </a:bodyPr>
          <a:lstStyle/>
          <a:p>
            <a:pPr algn="l"/>
            <a:r>
              <a:rPr lang="en-US" sz="1100" dirty="0" smtClean="0">
                <a:solidFill>
                  <a:schemeClr val="accent6">
                    <a:lumMod val="50000"/>
                  </a:schemeClr>
                </a:solidFill>
              </a:rPr>
              <a:t>IFRAME, </a:t>
            </a:r>
            <a:r>
              <a:rPr lang="en-US" sz="1100" dirty="0" err="1" smtClean="0">
                <a:solidFill>
                  <a:schemeClr val="accent6">
                    <a:lumMod val="50000"/>
                  </a:schemeClr>
                </a:solidFill>
              </a:rPr>
              <a:t>ISV.Config</a:t>
            </a:r>
            <a:r>
              <a:rPr lang="en-US" sz="1100" dirty="0" smtClean="0">
                <a:solidFill>
                  <a:schemeClr val="accent6">
                    <a:lumMod val="50000"/>
                  </a:schemeClr>
                </a:solidFill>
              </a:rPr>
              <a:t> &amp; </a:t>
            </a:r>
            <a:r>
              <a:rPr lang="en-US" sz="1100" dirty="0" err="1" smtClean="0">
                <a:solidFill>
                  <a:schemeClr val="accent6">
                    <a:lumMod val="50000"/>
                  </a:schemeClr>
                </a:solidFill>
              </a:rPr>
              <a:t>SiteMap</a:t>
            </a:r>
            <a:endParaRPr lang="en-US" sz="1100" dirty="0">
              <a:solidFill>
                <a:schemeClr val="accent6">
                  <a:lumMod val="50000"/>
                </a:schemeClr>
              </a:solidFill>
            </a:endParaRPr>
          </a:p>
        </p:txBody>
      </p:sp>
      <p:pic>
        <p:nvPicPr>
          <p:cNvPr id="70" name="Picture 5" descr="green"/>
          <p:cNvPicPr>
            <a:picLocks noChangeAspect="1" noChangeArrowheads="1"/>
          </p:cNvPicPr>
          <p:nvPr/>
        </p:nvPicPr>
        <p:blipFill>
          <a:blip r:embed="rId4"/>
          <a:srcRect/>
          <a:stretch>
            <a:fillRect/>
          </a:stretch>
        </p:blipFill>
        <p:spPr bwMode="auto">
          <a:xfrm>
            <a:off x="6218288" y="2054221"/>
            <a:ext cx="307979" cy="307979"/>
          </a:xfrm>
          <a:prstGeom prst="rect">
            <a:avLst/>
          </a:prstGeom>
          <a:noFill/>
        </p:spPr>
      </p:pic>
      <p:sp>
        <p:nvSpPr>
          <p:cNvPr id="71" name="TextBox 70"/>
          <p:cNvSpPr txBox="1"/>
          <p:nvPr/>
        </p:nvSpPr>
        <p:spPr>
          <a:xfrm>
            <a:off x="6564367" y="2119623"/>
            <a:ext cx="2300237" cy="236219"/>
          </a:xfrm>
          <a:prstGeom prst="rect">
            <a:avLst/>
          </a:prstGeom>
          <a:noFill/>
        </p:spPr>
        <p:txBody>
          <a:bodyPr wrap="square" rtlCol="0">
            <a:spAutoFit/>
          </a:bodyPr>
          <a:lstStyle/>
          <a:p>
            <a:pPr algn="l"/>
            <a:r>
              <a:rPr lang="en-US" sz="1100" dirty="0" smtClean="0">
                <a:solidFill>
                  <a:srgbClr val="001F82"/>
                </a:solidFill>
              </a:rPr>
              <a:t>IFRAME, </a:t>
            </a:r>
            <a:r>
              <a:rPr lang="en-US" sz="1100" dirty="0" err="1" smtClean="0">
                <a:solidFill>
                  <a:srgbClr val="001F82"/>
                </a:solidFill>
              </a:rPr>
              <a:t>ISV.Config</a:t>
            </a:r>
            <a:r>
              <a:rPr lang="en-US" sz="1100" dirty="0" smtClean="0">
                <a:solidFill>
                  <a:srgbClr val="001F82"/>
                </a:solidFill>
              </a:rPr>
              <a:t> &amp; </a:t>
            </a:r>
            <a:r>
              <a:rPr lang="en-US" sz="1100" dirty="0" err="1" smtClean="0">
                <a:solidFill>
                  <a:srgbClr val="001F82"/>
                </a:solidFill>
              </a:rPr>
              <a:t>SiteMap</a:t>
            </a:r>
            <a:endParaRPr lang="en-US" sz="1100" dirty="0">
              <a:solidFill>
                <a:srgbClr val="001F82"/>
              </a:solidFill>
            </a:endParaRPr>
          </a:p>
        </p:txBody>
      </p:sp>
      <p:pic>
        <p:nvPicPr>
          <p:cNvPr id="72" name="Picture 5" descr="green"/>
          <p:cNvPicPr>
            <a:picLocks noChangeAspect="1" noChangeArrowheads="1"/>
          </p:cNvPicPr>
          <p:nvPr/>
        </p:nvPicPr>
        <p:blipFill>
          <a:blip r:embed="rId4"/>
          <a:srcRect/>
          <a:stretch>
            <a:fillRect/>
          </a:stretch>
        </p:blipFill>
        <p:spPr bwMode="auto">
          <a:xfrm>
            <a:off x="3387721" y="2473321"/>
            <a:ext cx="307979" cy="307979"/>
          </a:xfrm>
          <a:prstGeom prst="rect">
            <a:avLst/>
          </a:prstGeom>
          <a:noFill/>
        </p:spPr>
      </p:pic>
      <p:sp>
        <p:nvSpPr>
          <p:cNvPr id="73" name="TextBox 72"/>
          <p:cNvSpPr txBox="1"/>
          <p:nvPr/>
        </p:nvSpPr>
        <p:spPr>
          <a:xfrm>
            <a:off x="3733800" y="2538723"/>
            <a:ext cx="2300237" cy="236219"/>
          </a:xfrm>
          <a:prstGeom prst="rect">
            <a:avLst/>
          </a:prstGeom>
          <a:noFill/>
        </p:spPr>
        <p:txBody>
          <a:bodyPr wrap="square" rtlCol="0">
            <a:spAutoFit/>
          </a:bodyPr>
          <a:lstStyle/>
          <a:p>
            <a:pPr algn="l"/>
            <a:r>
              <a:rPr lang="en-US" sz="1100" dirty="0" err="1" smtClean="0">
                <a:solidFill>
                  <a:schemeClr val="accent6">
                    <a:lumMod val="50000"/>
                  </a:schemeClr>
                </a:solidFill>
              </a:rPr>
              <a:t>Onload</a:t>
            </a:r>
            <a:r>
              <a:rPr lang="en-US" sz="1100" dirty="0" smtClean="0">
                <a:solidFill>
                  <a:schemeClr val="accent6">
                    <a:lumMod val="50000"/>
                  </a:schemeClr>
                </a:solidFill>
              </a:rPr>
              <a:t>, </a:t>
            </a:r>
            <a:r>
              <a:rPr lang="en-US" sz="1100" dirty="0" err="1" smtClean="0">
                <a:solidFill>
                  <a:schemeClr val="accent6">
                    <a:lumMod val="50000"/>
                  </a:schemeClr>
                </a:solidFill>
              </a:rPr>
              <a:t>Onsave</a:t>
            </a:r>
            <a:r>
              <a:rPr lang="en-US" sz="1100" dirty="0" smtClean="0">
                <a:solidFill>
                  <a:schemeClr val="accent6">
                    <a:lumMod val="50000"/>
                  </a:schemeClr>
                </a:solidFill>
              </a:rPr>
              <a:t> &amp; </a:t>
            </a:r>
            <a:r>
              <a:rPr lang="en-US" sz="1100" dirty="0" err="1" smtClean="0">
                <a:solidFill>
                  <a:schemeClr val="accent6">
                    <a:lumMod val="50000"/>
                  </a:schemeClr>
                </a:solidFill>
              </a:rPr>
              <a:t>Onchange</a:t>
            </a:r>
            <a:endParaRPr lang="en-US" sz="1100" dirty="0">
              <a:solidFill>
                <a:schemeClr val="accent6">
                  <a:lumMod val="50000"/>
                </a:schemeClr>
              </a:solidFill>
            </a:endParaRPr>
          </a:p>
        </p:txBody>
      </p:sp>
      <p:pic>
        <p:nvPicPr>
          <p:cNvPr id="74" name="Picture 5" descr="green"/>
          <p:cNvPicPr>
            <a:picLocks noChangeAspect="1" noChangeArrowheads="1"/>
          </p:cNvPicPr>
          <p:nvPr/>
        </p:nvPicPr>
        <p:blipFill>
          <a:blip r:embed="rId4"/>
          <a:srcRect/>
          <a:stretch>
            <a:fillRect/>
          </a:stretch>
        </p:blipFill>
        <p:spPr bwMode="auto">
          <a:xfrm>
            <a:off x="6215109" y="2476500"/>
            <a:ext cx="307979" cy="307979"/>
          </a:xfrm>
          <a:prstGeom prst="rect">
            <a:avLst/>
          </a:prstGeom>
          <a:noFill/>
        </p:spPr>
      </p:pic>
      <p:sp>
        <p:nvSpPr>
          <p:cNvPr id="75" name="TextBox 74"/>
          <p:cNvSpPr txBox="1"/>
          <p:nvPr/>
        </p:nvSpPr>
        <p:spPr>
          <a:xfrm>
            <a:off x="6561188" y="2541902"/>
            <a:ext cx="2300237" cy="236219"/>
          </a:xfrm>
          <a:prstGeom prst="rect">
            <a:avLst/>
          </a:prstGeom>
          <a:noFill/>
        </p:spPr>
        <p:txBody>
          <a:bodyPr wrap="square" rtlCol="0">
            <a:spAutoFit/>
          </a:bodyPr>
          <a:lstStyle/>
          <a:p>
            <a:pPr algn="l"/>
            <a:r>
              <a:rPr lang="en-US" sz="1100" dirty="0" err="1" smtClean="0">
                <a:solidFill>
                  <a:srgbClr val="001F82"/>
                </a:solidFill>
              </a:rPr>
              <a:t>Onload</a:t>
            </a:r>
            <a:r>
              <a:rPr lang="en-US" sz="1100" dirty="0" smtClean="0">
                <a:solidFill>
                  <a:srgbClr val="001F82"/>
                </a:solidFill>
              </a:rPr>
              <a:t>, </a:t>
            </a:r>
            <a:r>
              <a:rPr lang="en-US" sz="1100" dirty="0" err="1" smtClean="0">
                <a:solidFill>
                  <a:srgbClr val="001F82"/>
                </a:solidFill>
              </a:rPr>
              <a:t>Onsave</a:t>
            </a:r>
            <a:r>
              <a:rPr lang="en-US" sz="1100" dirty="0" smtClean="0">
                <a:solidFill>
                  <a:srgbClr val="001F82"/>
                </a:solidFill>
              </a:rPr>
              <a:t> &amp; </a:t>
            </a:r>
            <a:r>
              <a:rPr lang="en-US" sz="1100" dirty="0" err="1" smtClean="0">
                <a:solidFill>
                  <a:srgbClr val="001F82"/>
                </a:solidFill>
              </a:rPr>
              <a:t>Onchange</a:t>
            </a:r>
            <a:endParaRPr lang="en-US" sz="1100" dirty="0">
              <a:solidFill>
                <a:srgbClr val="001F82"/>
              </a:solidFill>
            </a:endParaRPr>
          </a:p>
        </p:txBody>
      </p:sp>
      <p:pic>
        <p:nvPicPr>
          <p:cNvPr id="76" name="Picture 5" descr="green"/>
          <p:cNvPicPr>
            <a:picLocks noChangeAspect="1" noChangeArrowheads="1"/>
          </p:cNvPicPr>
          <p:nvPr/>
        </p:nvPicPr>
        <p:blipFill>
          <a:blip r:embed="rId4"/>
          <a:srcRect/>
          <a:stretch>
            <a:fillRect/>
          </a:stretch>
        </p:blipFill>
        <p:spPr bwMode="auto">
          <a:xfrm>
            <a:off x="3390900" y="2857500"/>
            <a:ext cx="307979" cy="307979"/>
          </a:xfrm>
          <a:prstGeom prst="rect">
            <a:avLst/>
          </a:prstGeom>
          <a:noFill/>
        </p:spPr>
      </p:pic>
      <p:sp>
        <p:nvSpPr>
          <p:cNvPr id="77" name="TextBox 76"/>
          <p:cNvSpPr txBox="1"/>
          <p:nvPr/>
        </p:nvSpPr>
        <p:spPr>
          <a:xfrm>
            <a:off x="3736979" y="2922902"/>
            <a:ext cx="2300237" cy="236219"/>
          </a:xfrm>
          <a:prstGeom prst="rect">
            <a:avLst/>
          </a:prstGeom>
          <a:noFill/>
        </p:spPr>
        <p:txBody>
          <a:bodyPr wrap="square" rtlCol="0">
            <a:spAutoFit/>
          </a:bodyPr>
          <a:lstStyle/>
          <a:p>
            <a:pPr algn="l"/>
            <a:r>
              <a:rPr lang="en-US" sz="1100" dirty="0" smtClean="0">
                <a:solidFill>
                  <a:schemeClr val="accent6">
                    <a:lumMod val="50000"/>
                  </a:schemeClr>
                </a:solidFill>
              </a:rPr>
              <a:t>Passport / Live ID</a:t>
            </a:r>
            <a:endParaRPr lang="en-US" sz="1100" dirty="0">
              <a:solidFill>
                <a:schemeClr val="accent6">
                  <a:lumMod val="50000"/>
                </a:schemeClr>
              </a:solidFill>
            </a:endParaRPr>
          </a:p>
        </p:txBody>
      </p:sp>
      <p:pic>
        <p:nvPicPr>
          <p:cNvPr id="78" name="Picture 5" descr="green"/>
          <p:cNvPicPr>
            <a:picLocks noChangeAspect="1" noChangeArrowheads="1"/>
          </p:cNvPicPr>
          <p:nvPr/>
        </p:nvPicPr>
        <p:blipFill>
          <a:blip r:embed="rId4"/>
          <a:srcRect/>
          <a:stretch>
            <a:fillRect/>
          </a:stretch>
        </p:blipFill>
        <p:spPr bwMode="auto">
          <a:xfrm>
            <a:off x="6215109" y="2895600"/>
            <a:ext cx="307979" cy="307979"/>
          </a:xfrm>
          <a:prstGeom prst="rect">
            <a:avLst/>
          </a:prstGeom>
          <a:noFill/>
        </p:spPr>
      </p:pic>
      <p:sp>
        <p:nvSpPr>
          <p:cNvPr id="79" name="TextBox 78"/>
          <p:cNvSpPr txBox="1"/>
          <p:nvPr/>
        </p:nvSpPr>
        <p:spPr>
          <a:xfrm>
            <a:off x="6561188" y="2961002"/>
            <a:ext cx="2300237" cy="236219"/>
          </a:xfrm>
          <a:prstGeom prst="rect">
            <a:avLst/>
          </a:prstGeom>
          <a:noFill/>
        </p:spPr>
        <p:txBody>
          <a:bodyPr wrap="square" rtlCol="0">
            <a:spAutoFit/>
          </a:bodyPr>
          <a:lstStyle/>
          <a:p>
            <a:pPr algn="l"/>
            <a:r>
              <a:rPr lang="en-US" sz="1100" dirty="0" smtClean="0">
                <a:solidFill>
                  <a:srgbClr val="001F82"/>
                </a:solidFill>
              </a:rPr>
              <a:t>Active Directory</a:t>
            </a:r>
            <a:endParaRPr lang="en-US" sz="1100" dirty="0">
              <a:solidFill>
                <a:srgbClr val="001F82"/>
              </a:solidFill>
            </a:endParaRPr>
          </a:p>
        </p:txBody>
      </p:sp>
      <p:pic>
        <p:nvPicPr>
          <p:cNvPr id="80" name="Picture 5" descr="green"/>
          <p:cNvPicPr>
            <a:picLocks noChangeAspect="1" noChangeArrowheads="1"/>
          </p:cNvPicPr>
          <p:nvPr/>
        </p:nvPicPr>
        <p:blipFill>
          <a:blip r:embed="rId4"/>
          <a:srcRect/>
          <a:stretch>
            <a:fillRect/>
          </a:stretch>
        </p:blipFill>
        <p:spPr bwMode="auto">
          <a:xfrm>
            <a:off x="3387721" y="3311521"/>
            <a:ext cx="307979" cy="307979"/>
          </a:xfrm>
          <a:prstGeom prst="rect">
            <a:avLst/>
          </a:prstGeom>
          <a:noFill/>
        </p:spPr>
      </p:pic>
      <p:sp>
        <p:nvSpPr>
          <p:cNvPr id="81" name="TextBox 80"/>
          <p:cNvSpPr txBox="1"/>
          <p:nvPr/>
        </p:nvSpPr>
        <p:spPr>
          <a:xfrm>
            <a:off x="3733800" y="3276600"/>
            <a:ext cx="2300237" cy="384721"/>
          </a:xfrm>
          <a:prstGeom prst="rect">
            <a:avLst/>
          </a:prstGeom>
          <a:noFill/>
        </p:spPr>
        <p:txBody>
          <a:bodyPr wrap="square" rtlCol="0">
            <a:spAutoFit/>
          </a:bodyPr>
          <a:lstStyle/>
          <a:p>
            <a:pPr algn="l"/>
            <a:r>
              <a:rPr lang="en-US" sz="1000" dirty="0" err="1" smtClean="0">
                <a:solidFill>
                  <a:schemeClr val="accent6">
                    <a:lumMod val="50000"/>
                  </a:schemeClr>
                </a:solidFill>
              </a:rPr>
              <a:t>CrmService</a:t>
            </a:r>
            <a:r>
              <a:rPr lang="en-US" sz="1000" dirty="0" smtClean="0">
                <a:solidFill>
                  <a:schemeClr val="accent6">
                    <a:lumMod val="50000"/>
                  </a:schemeClr>
                </a:solidFill>
              </a:rPr>
              <a:t>, </a:t>
            </a:r>
            <a:r>
              <a:rPr lang="en-US" sz="1000" dirty="0" err="1" smtClean="0">
                <a:solidFill>
                  <a:schemeClr val="accent6">
                    <a:lumMod val="50000"/>
                  </a:schemeClr>
                </a:solidFill>
              </a:rPr>
              <a:t>MetadataService</a:t>
            </a:r>
            <a:endParaRPr lang="en-US" sz="1000" dirty="0" smtClean="0">
              <a:solidFill>
                <a:schemeClr val="accent6">
                  <a:lumMod val="50000"/>
                </a:schemeClr>
              </a:solidFill>
            </a:endParaRPr>
          </a:p>
          <a:p>
            <a:pPr algn="l"/>
            <a:r>
              <a:rPr lang="en-US" sz="1000" dirty="0" err="1" smtClean="0">
                <a:solidFill>
                  <a:schemeClr val="accent6">
                    <a:lumMod val="50000"/>
                  </a:schemeClr>
                </a:solidFill>
              </a:rPr>
              <a:t>CrmDiscovery</a:t>
            </a:r>
            <a:endParaRPr lang="en-US" sz="1000" dirty="0">
              <a:solidFill>
                <a:schemeClr val="accent6">
                  <a:lumMod val="50000"/>
                </a:schemeClr>
              </a:solidFill>
            </a:endParaRPr>
          </a:p>
        </p:txBody>
      </p:sp>
      <p:pic>
        <p:nvPicPr>
          <p:cNvPr id="82" name="Picture 5" descr="green"/>
          <p:cNvPicPr>
            <a:picLocks noChangeAspect="1" noChangeArrowheads="1"/>
          </p:cNvPicPr>
          <p:nvPr/>
        </p:nvPicPr>
        <p:blipFill>
          <a:blip r:embed="rId4"/>
          <a:srcRect/>
          <a:stretch>
            <a:fillRect/>
          </a:stretch>
        </p:blipFill>
        <p:spPr bwMode="auto">
          <a:xfrm>
            <a:off x="6210300" y="3314700"/>
            <a:ext cx="307979" cy="307979"/>
          </a:xfrm>
          <a:prstGeom prst="rect">
            <a:avLst/>
          </a:prstGeom>
          <a:noFill/>
        </p:spPr>
      </p:pic>
      <p:sp>
        <p:nvSpPr>
          <p:cNvPr id="83" name="TextBox 82"/>
          <p:cNvSpPr txBox="1"/>
          <p:nvPr/>
        </p:nvSpPr>
        <p:spPr>
          <a:xfrm>
            <a:off x="6556379" y="3279779"/>
            <a:ext cx="2300237" cy="384721"/>
          </a:xfrm>
          <a:prstGeom prst="rect">
            <a:avLst/>
          </a:prstGeom>
          <a:noFill/>
        </p:spPr>
        <p:txBody>
          <a:bodyPr wrap="square" rtlCol="0">
            <a:spAutoFit/>
          </a:bodyPr>
          <a:lstStyle/>
          <a:p>
            <a:pPr algn="l"/>
            <a:r>
              <a:rPr lang="en-US" sz="1000" dirty="0" err="1" smtClean="0">
                <a:solidFill>
                  <a:srgbClr val="001F82"/>
                </a:solidFill>
              </a:rPr>
              <a:t>CrmService</a:t>
            </a:r>
            <a:r>
              <a:rPr lang="en-US" sz="1000" dirty="0" smtClean="0">
                <a:solidFill>
                  <a:srgbClr val="001F82"/>
                </a:solidFill>
              </a:rPr>
              <a:t>, </a:t>
            </a:r>
            <a:r>
              <a:rPr lang="en-US" sz="1000" dirty="0" err="1" smtClean="0">
                <a:solidFill>
                  <a:srgbClr val="001F82"/>
                </a:solidFill>
              </a:rPr>
              <a:t>MetadataService</a:t>
            </a:r>
            <a:endParaRPr lang="en-US" sz="1000" dirty="0" smtClean="0">
              <a:solidFill>
                <a:srgbClr val="001F82"/>
              </a:solidFill>
            </a:endParaRPr>
          </a:p>
          <a:p>
            <a:pPr algn="l"/>
            <a:r>
              <a:rPr lang="en-US" sz="1000" dirty="0" err="1" smtClean="0">
                <a:solidFill>
                  <a:srgbClr val="001F82"/>
                </a:solidFill>
              </a:rPr>
              <a:t>CrmDiscovery</a:t>
            </a:r>
            <a:endParaRPr lang="en-US" sz="1000" dirty="0">
              <a:solidFill>
                <a:srgbClr val="001F82"/>
              </a:solidFill>
            </a:endParaRPr>
          </a:p>
        </p:txBody>
      </p:sp>
      <p:pic>
        <p:nvPicPr>
          <p:cNvPr id="84" name="Picture 5" descr="green"/>
          <p:cNvPicPr>
            <a:picLocks noChangeAspect="1" noChangeArrowheads="1"/>
          </p:cNvPicPr>
          <p:nvPr/>
        </p:nvPicPr>
        <p:blipFill>
          <a:blip r:embed="rId4"/>
          <a:srcRect/>
          <a:stretch>
            <a:fillRect/>
          </a:stretch>
        </p:blipFill>
        <p:spPr bwMode="auto">
          <a:xfrm>
            <a:off x="6208710" y="3730621"/>
            <a:ext cx="307979" cy="307979"/>
          </a:xfrm>
          <a:prstGeom prst="rect">
            <a:avLst/>
          </a:prstGeom>
          <a:noFill/>
        </p:spPr>
      </p:pic>
      <p:sp>
        <p:nvSpPr>
          <p:cNvPr id="86" name="TextBox 85"/>
          <p:cNvSpPr txBox="1"/>
          <p:nvPr/>
        </p:nvSpPr>
        <p:spPr>
          <a:xfrm>
            <a:off x="6564367" y="3763140"/>
            <a:ext cx="2300237" cy="236219"/>
          </a:xfrm>
          <a:prstGeom prst="rect">
            <a:avLst/>
          </a:prstGeom>
          <a:noFill/>
        </p:spPr>
        <p:txBody>
          <a:bodyPr wrap="square" rtlCol="0">
            <a:spAutoFit/>
          </a:bodyPr>
          <a:lstStyle/>
          <a:p>
            <a:pPr algn="l"/>
            <a:r>
              <a:rPr lang="en-US" sz="1100" dirty="0" smtClean="0">
                <a:solidFill>
                  <a:srgbClr val="001F82"/>
                </a:solidFill>
              </a:rPr>
              <a:t>Pre and Post – Sync and </a:t>
            </a:r>
            <a:r>
              <a:rPr lang="en-US" sz="1100" dirty="0" err="1" smtClean="0">
                <a:solidFill>
                  <a:srgbClr val="001F82"/>
                </a:solidFill>
              </a:rPr>
              <a:t>Async</a:t>
            </a:r>
            <a:endParaRPr lang="en-US" sz="1100" dirty="0">
              <a:solidFill>
                <a:srgbClr val="001F82"/>
              </a:solidFill>
            </a:endParaRPr>
          </a:p>
        </p:txBody>
      </p:sp>
      <p:pic>
        <p:nvPicPr>
          <p:cNvPr id="87" name="Picture 5" descr="green"/>
          <p:cNvPicPr>
            <a:picLocks noChangeAspect="1" noChangeArrowheads="1"/>
          </p:cNvPicPr>
          <p:nvPr/>
        </p:nvPicPr>
        <p:blipFill>
          <a:blip r:embed="rId4"/>
          <a:srcRect/>
          <a:stretch>
            <a:fillRect/>
          </a:stretch>
        </p:blipFill>
        <p:spPr bwMode="auto">
          <a:xfrm>
            <a:off x="3387721" y="4149721"/>
            <a:ext cx="307979" cy="307979"/>
          </a:xfrm>
          <a:prstGeom prst="rect">
            <a:avLst/>
          </a:prstGeom>
          <a:noFill/>
        </p:spPr>
      </p:pic>
      <p:sp>
        <p:nvSpPr>
          <p:cNvPr id="88" name="TextBox 87"/>
          <p:cNvSpPr txBox="1"/>
          <p:nvPr/>
        </p:nvSpPr>
        <p:spPr>
          <a:xfrm>
            <a:off x="3733800" y="4215123"/>
            <a:ext cx="2300237" cy="210058"/>
          </a:xfrm>
          <a:prstGeom prst="rect">
            <a:avLst/>
          </a:prstGeom>
          <a:noFill/>
        </p:spPr>
        <p:txBody>
          <a:bodyPr wrap="square" rtlCol="0">
            <a:spAutoFit/>
          </a:bodyPr>
          <a:lstStyle/>
          <a:p>
            <a:pPr algn="l"/>
            <a:r>
              <a:rPr lang="en-US" sz="900" dirty="0" smtClean="0">
                <a:solidFill>
                  <a:schemeClr val="accent6">
                    <a:lumMod val="50000"/>
                  </a:schemeClr>
                </a:solidFill>
              </a:rPr>
              <a:t>Enterprise Edition Only (No Plug-ins)</a:t>
            </a:r>
            <a:endParaRPr lang="en-US" sz="900" dirty="0">
              <a:solidFill>
                <a:schemeClr val="accent6">
                  <a:lumMod val="50000"/>
                </a:schemeClr>
              </a:solidFill>
            </a:endParaRPr>
          </a:p>
        </p:txBody>
      </p:sp>
      <p:pic>
        <p:nvPicPr>
          <p:cNvPr id="89" name="Picture 5" descr="green"/>
          <p:cNvPicPr>
            <a:picLocks noChangeAspect="1" noChangeArrowheads="1"/>
          </p:cNvPicPr>
          <p:nvPr/>
        </p:nvPicPr>
        <p:blipFill>
          <a:blip r:embed="rId4"/>
          <a:srcRect/>
          <a:stretch>
            <a:fillRect/>
          </a:stretch>
        </p:blipFill>
        <p:spPr bwMode="auto">
          <a:xfrm>
            <a:off x="6210300" y="4149721"/>
            <a:ext cx="307979" cy="307979"/>
          </a:xfrm>
          <a:prstGeom prst="rect">
            <a:avLst/>
          </a:prstGeom>
          <a:noFill/>
        </p:spPr>
      </p:pic>
      <p:sp>
        <p:nvSpPr>
          <p:cNvPr id="90" name="TextBox 89"/>
          <p:cNvSpPr txBox="1"/>
          <p:nvPr/>
        </p:nvSpPr>
        <p:spPr>
          <a:xfrm>
            <a:off x="6556379" y="4215123"/>
            <a:ext cx="2300237" cy="236219"/>
          </a:xfrm>
          <a:prstGeom prst="rect">
            <a:avLst/>
          </a:prstGeom>
          <a:noFill/>
        </p:spPr>
        <p:txBody>
          <a:bodyPr wrap="square" rtlCol="0">
            <a:spAutoFit/>
          </a:bodyPr>
          <a:lstStyle/>
          <a:p>
            <a:pPr algn="l"/>
            <a:r>
              <a:rPr lang="en-US" sz="1100" dirty="0" smtClean="0">
                <a:solidFill>
                  <a:srgbClr val="001F82"/>
                </a:solidFill>
              </a:rPr>
              <a:t>Full SDK and Plug-in Support</a:t>
            </a:r>
            <a:endParaRPr lang="en-US" sz="1100" dirty="0">
              <a:solidFill>
                <a:srgbClr val="001F82"/>
              </a:solidFill>
            </a:endParaRPr>
          </a:p>
        </p:txBody>
      </p:sp>
      <p:pic>
        <p:nvPicPr>
          <p:cNvPr id="91" name="Picture 5" descr="green"/>
          <p:cNvPicPr>
            <a:picLocks noChangeAspect="1" noChangeArrowheads="1"/>
          </p:cNvPicPr>
          <p:nvPr/>
        </p:nvPicPr>
        <p:blipFill>
          <a:blip r:embed="rId4"/>
          <a:srcRect/>
          <a:stretch>
            <a:fillRect/>
          </a:stretch>
        </p:blipFill>
        <p:spPr bwMode="auto">
          <a:xfrm>
            <a:off x="3386131" y="4568821"/>
            <a:ext cx="307979" cy="307979"/>
          </a:xfrm>
          <a:prstGeom prst="rect">
            <a:avLst/>
          </a:prstGeom>
          <a:noFill/>
        </p:spPr>
      </p:pic>
      <p:sp>
        <p:nvSpPr>
          <p:cNvPr id="92" name="TextBox 91"/>
          <p:cNvSpPr txBox="1"/>
          <p:nvPr/>
        </p:nvSpPr>
        <p:spPr>
          <a:xfrm>
            <a:off x="3732210" y="4634223"/>
            <a:ext cx="2300237" cy="236219"/>
          </a:xfrm>
          <a:prstGeom prst="rect">
            <a:avLst/>
          </a:prstGeom>
          <a:noFill/>
        </p:spPr>
        <p:txBody>
          <a:bodyPr wrap="square" rtlCol="0">
            <a:spAutoFit/>
          </a:bodyPr>
          <a:lstStyle/>
          <a:p>
            <a:pPr algn="l"/>
            <a:r>
              <a:rPr lang="en-US" sz="1100" dirty="0" smtClean="0">
                <a:solidFill>
                  <a:schemeClr val="accent6">
                    <a:lumMod val="50000"/>
                  </a:schemeClr>
                </a:solidFill>
              </a:rPr>
              <a:t>Web-based Designer Only</a:t>
            </a:r>
            <a:endParaRPr lang="en-US" sz="1100" dirty="0">
              <a:solidFill>
                <a:schemeClr val="accent6">
                  <a:lumMod val="50000"/>
                </a:schemeClr>
              </a:solidFill>
            </a:endParaRPr>
          </a:p>
        </p:txBody>
      </p:sp>
      <p:pic>
        <p:nvPicPr>
          <p:cNvPr id="93" name="Picture 5" descr="green"/>
          <p:cNvPicPr>
            <a:picLocks noChangeAspect="1" noChangeArrowheads="1"/>
          </p:cNvPicPr>
          <p:nvPr/>
        </p:nvPicPr>
        <p:blipFill>
          <a:blip r:embed="rId4"/>
          <a:srcRect/>
          <a:stretch>
            <a:fillRect/>
          </a:stretch>
        </p:blipFill>
        <p:spPr bwMode="auto">
          <a:xfrm>
            <a:off x="6210300" y="4568821"/>
            <a:ext cx="307979" cy="307979"/>
          </a:xfrm>
          <a:prstGeom prst="rect">
            <a:avLst/>
          </a:prstGeom>
          <a:noFill/>
        </p:spPr>
      </p:pic>
      <p:sp>
        <p:nvSpPr>
          <p:cNvPr id="94" name="TextBox 93"/>
          <p:cNvSpPr txBox="1"/>
          <p:nvPr/>
        </p:nvSpPr>
        <p:spPr>
          <a:xfrm>
            <a:off x="6556379" y="4634223"/>
            <a:ext cx="2300237" cy="236219"/>
          </a:xfrm>
          <a:prstGeom prst="rect">
            <a:avLst/>
          </a:prstGeom>
          <a:noFill/>
        </p:spPr>
        <p:txBody>
          <a:bodyPr wrap="square" rtlCol="0">
            <a:spAutoFit/>
          </a:bodyPr>
          <a:lstStyle/>
          <a:p>
            <a:pPr algn="l"/>
            <a:r>
              <a:rPr lang="en-US" sz="1100" dirty="0" smtClean="0">
                <a:solidFill>
                  <a:srgbClr val="001F82"/>
                </a:solidFill>
              </a:rPr>
              <a:t>Web-based Designer</a:t>
            </a:r>
            <a:endParaRPr lang="en-US" sz="1100" dirty="0">
              <a:solidFill>
                <a:srgbClr val="001F82"/>
              </a:solidFill>
            </a:endParaRPr>
          </a:p>
        </p:txBody>
      </p:sp>
      <p:pic>
        <p:nvPicPr>
          <p:cNvPr id="95" name="Picture 5" descr="green"/>
          <p:cNvPicPr>
            <a:picLocks noChangeAspect="1" noChangeArrowheads="1"/>
          </p:cNvPicPr>
          <p:nvPr/>
        </p:nvPicPr>
        <p:blipFill>
          <a:blip r:embed="rId4"/>
          <a:srcRect/>
          <a:stretch>
            <a:fillRect/>
          </a:stretch>
        </p:blipFill>
        <p:spPr bwMode="auto">
          <a:xfrm>
            <a:off x="6210300" y="4987921"/>
            <a:ext cx="307979" cy="307979"/>
          </a:xfrm>
          <a:prstGeom prst="rect">
            <a:avLst/>
          </a:prstGeom>
          <a:noFill/>
        </p:spPr>
      </p:pic>
      <p:sp>
        <p:nvSpPr>
          <p:cNvPr id="96" name="TextBox 95"/>
          <p:cNvSpPr txBox="1"/>
          <p:nvPr/>
        </p:nvSpPr>
        <p:spPr>
          <a:xfrm>
            <a:off x="6556379" y="5053323"/>
            <a:ext cx="2300237" cy="236219"/>
          </a:xfrm>
          <a:prstGeom prst="rect">
            <a:avLst/>
          </a:prstGeom>
          <a:noFill/>
        </p:spPr>
        <p:txBody>
          <a:bodyPr wrap="square" rtlCol="0">
            <a:spAutoFit/>
          </a:bodyPr>
          <a:lstStyle/>
          <a:p>
            <a:pPr algn="l"/>
            <a:r>
              <a:rPr lang="en-US" sz="1100" dirty="0" smtClean="0">
                <a:solidFill>
                  <a:srgbClr val="001F82"/>
                </a:solidFill>
              </a:rPr>
              <a:t>Full support</a:t>
            </a:r>
            <a:endParaRPr lang="en-US" sz="1100" dirty="0">
              <a:solidFill>
                <a:srgbClr val="001F82"/>
              </a:solidFill>
            </a:endParaRPr>
          </a:p>
        </p:txBody>
      </p:sp>
      <p:pic>
        <p:nvPicPr>
          <p:cNvPr id="97" name="Picture 5" descr="green"/>
          <p:cNvPicPr>
            <a:picLocks noChangeAspect="1" noChangeArrowheads="1"/>
          </p:cNvPicPr>
          <p:nvPr/>
        </p:nvPicPr>
        <p:blipFill>
          <a:blip r:embed="rId4"/>
          <a:srcRect/>
          <a:stretch>
            <a:fillRect/>
          </a:stretch>
        </p:blipFill>
        <p:spPr bwMode="auto">
          <a:xfrm>
            <a:off x="3384541" y="5407021"/>
            <a:ext cx="307979" cy="307979"/>
          </a:xfrm>
          <a:prstGeom prst="rect">
            <a:avLst/>
          </a:prstGeom>
          <a:noFill/>
        </p:spPr>
      </p:pic>
      <p:sp>
        <p:nvSpPr>
          <p:cNvPr id="98" name="TextBox 97"/>
          <p:cNvSpPr txBox="1"/>
          <p:nvPr/>
        </p:nvSpPr>
        <p:spPr>
          <a:xfrm>
            <a:off x="3730620" y="5472423"/>
            <a:ext cx="2300237" cy="236219"/>
          </a:xfrm>
          <a:prstGeom prst="rect">
            <a:avLst/>
          </a:prstGeom>
          <a:noFill/>
        </p:spPr>
        <p:txBody>
          <a:bodyPr wrap="square" rtlCol="0">
            <a:spAutoFit/>
          </a:bodyPr>
          <a:lstStyle/>
          <a:p>
            <a:pPr algn="l"/>
            <a:r>
              <a:rPr lang="en-US" sz="1100" dirty="0" smtClean="0">
                <a:solidFill>
                  <a:schemeClr val="accent6">
                    <a:lumMod val="50000"/>
                  </a:schemeClr>
                </a:solidFill>
              </a:rPr>
              <a:t>Report Wizard Only</a:t>
            </a:r>
            <a:endParaRPr lang="en-US" sz="1100" dirty="0">
              <a:solidFill>
                <a:schemeClr val="accent6">
                  <a:lumMod val="50000"/>
                </a:schemeClr>
              </a:solidFill>
            </a:endParaRPr>
          </a:p>
        </p:txBody>
      </p:sp>
      <p:pic>
        <p:nvPicPr>
          <p:cNvPr id="99" name="Picture 5" descr="green"/>
          <p:cNvPicPr>
            <a:picLocks noChangeAspect="1" noChangeArrowheads="1"/>
          </p:cNvPicPr>
          <p:nvPr/>
        </p:nvPicPr>
        <p:blipFill>
          <a:blip r:embed="rId4"/>
          <a:srcRect/>
          <a:stretch>
            <a:fillRect/>
          </a:stretch>
        </p:blipFill>
        <p:spPr bwMode="auto">
          <a:xfrm>
            <a:off x="6192884" y="5407021"/>
            <a:ext cx="307979" cy="307979"/>
          </a:xfrm>
          <a:prstGeom prst="rect">
            <a:avLst/>
          </a:prstGeom>
          <a:noFill/>
        </p:spPr>
      </p:pic>
      <p:sp>
        <p:nvSpPr>
          <p:cNvPr id="100" name="TextBox 99"/>
          <p:cNvSpPr txBox="1"/>
          <p:nvPr/>
        </p:nvSpPr>
        <p:spPr>
          <a:xfrm>
            <a:off x="6538963" y="5472423"/>
            <a:ext cx="2300237" cy="236219"/>
          </a:xfrm>
          <a:prstGeom prst="rect">
            <a:avLst/>
          </a:prstGeom>
          <a:noFill/>
        </p:spPr>
        <p:txBody>
          <a:bodyPr wrap="square" rtlCol="0">
            <a:spAutoFit/>
          </a:bodyPr>
          <a:lstStyle/>
          <a:p>
            <a:pPr algn="l"/>
            <a:r>
              <a:rPr lang="en-US" sz="1100" dirty="0" smtClean="0">
                <a:solidFill>
                  <a:srgbClr val="001F82"/>
                </a:solidFill>
              </a:rPr>
              <a:t>Report Wizard &amp; Custom RDL</a:t>
            </a:r>
            <a:endParaRPr lang="en-US" sz="1100" dirty="0">
              <a:solidFill>
                <a:srgbClr val="001F82"/>
              </a:solidFill>
            </a:endParaRPr>
          </a:p>
        </p:txBody>
      </p:sp>
      <p:pic>
        <p:nvPicPr>
          <p:cNvPr id="101" name="Picture 5" descr="green"/>
          <p:cNvPicPr>
            <a:picLocks noChangeAspect="1" noChangeArrowheads="1"/>
          </p:cNvPicPr>
          <p:nvPr/>
        </p:nvPicPr>
        <p:blipFill>
          <a:blip r:embed="rId4"/>
          <a:srcRect/>
          <a:stretch>
            <a:fillRect/>
          </a:stretch>
        </p:blipFill>
        <p:spPr bwMode="auto">
          <a:xfrm>
            <a:off x="3373484" y="5829300"/>
            <a:ext cx="307979" cy="307979"/>
          </a:xfrm>
          <a:prstGeom prst="rect">
            <a:avLst/>
          </a:prstGeom>
          <a:noFill/>
        </p:spPr>
      </p:pic>
      <p:sp>
        <p:nvSpPr>
          <p:cNvPr id="102" name="TextBox 101"/>
          <p:cNvSpPr txBox="1"/>
          <p:nvPr/>
        </p:nvSpPr>
        <p:spPr>
          <a:xfrm>
            <a:off x="3719563" y="5894702"/>
            <a:ext cx="2300237" cy="210058"/>
          </a:xfrm>
          <a:prstGeom prst="rect">
            <a:avLst/>
          </a:prstGeom>
          <a:noFill/>
        </p:spPr>
        <p:txBody>
          <a:bodyPr wrap="square" rtlCol="0">
            <a:spAutoFit/>
          </a:bodyPr>
          <a:lstStyle/>
          <a:p>
            <a:pPr algn="l"/>
            <a:r>
              <a:rPr lang="en-US" sz="900" dirty="0" smtClean="0">
                <a:solidFill>
                  <a:schemeClr val="accent6">
                    <a:lumMod val="50000"/>
                  </a:schemeClr>
                </a:solidFill>
              </a:rPr>
              <a:t>Schema, Workflows, Settings &amp; More</a:t>
            </a:r>
            <a:endParaRPr lang="en-US" sz="900" dirty="0">
              <a:solidFill>
                <a:schemeClr val="accent6">
                  <a:lumMod val="50000"/>
                </a:schemeClr>
              </a:solidFill>
            </a:endParaRPr>
          </a:p>
        </p:txBody>
      </p:sp>
      <p:pic>
        <p:nvPicPr>
          <p:cNvPr id="103" name="Picture 5" descr="green"/>
          <p:cNvPicPr>
            <a:picLocks noChangeAspect="1" noChangeArrowheads="1"/>
          </p:cNvPicPr>
          <p:nvPr/>
        </p:nvPicPr>
        <p:blipFill>
          <a:blip r:embed="rId4"/>
          <a:srcRect/>
          <a:stretch>
            <a:fillRect/>
          </a:stretch>
        </p:blipFill>
        <p:spPr bwMode="auto">
          <a:xfrm>
            <a:off x="6192884" y="5826121"/>
            <a:ext cx="307979" cy="307979"/>
          </a:xfrm>
          <a:prstGeom prst="rect">
            <a:avLst/>
          </a:prstGeom>
          <a:noFill/>
        </p:spPr>
      </p:pic>
      <p:sp>
        <p:nvSpPr>
          <p:cNvPr id="104" name="TextBox 103"/>
          <p:cNvSpPr txBox="1"/>
          <p:nvPr/>
        </p:nvSpPr>
        <p:spPr>
          <a:xfrm>
            <a:off x="6538963" y="5891523"/>
            <a:ext cx="2300237" cy="210058"/>
          </a:xfrm>
          <a:prstGeom prst="rect">
            <a:avLst/>
          </a:prstGeom>
          <a:noFill/>
        </p:spPr>
        <p:txBody>
          <a:bodyPr wrap="square" rtlCol="0">
            <a:spAutoFit/>
          </a:bodyPr>
          <a:lstStyle/>
          <a:p>
            <a:pPr algn="l"/>
            <a:r>
              <a:rPr lang="en-US" sz="900" dirty="0" smtClean="0">
                <a:solidFill>
                  <a:srgbClr val="001F82"/>
                </a:solidFill>
              </a:rPr>
              <a:t>Schema, Workflows, Settings &amp; More</a:t>
            </a:r>
            <a:endParaRPr lang="en-US" sz="900" dirty="0">
              <a:solidFill>
                <a:srgbClr val="001F8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10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10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1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1000"/>
                                        <p:tgtEl>
                                          <p:spTgt spid="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1000"/>
                                        <p:tgtEl>
                                          <p:spTgt spid="8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10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1000"/>
                                        <p:tgtEl>
                                          <p:spTgt spid="8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000"/>
                                        <p:tgtEl>
                                          <p:spTgt spid="9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1000"/>
                                        <p:tgtEl>
                                          <p:spTgt spid="9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1000"/>
                                        <p:tgtEl>
                                          <p:spTgt spid="9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1000"/>
                                        <p:tgtEl>
                                          <p:spTgt spid="9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1000"/>
                                        <p:tgtEl>
                                          <p:spTgt spid="9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01"/>
                                        </p:tgtEl>
                                        <p:attrNameLst>
                                          <p:attrName>style.visibility</p:attrName>
                                        </p:attrNameLst>
                                      </p:cBhvr>
                                      <p:to>
                                        <p:strVal val="visible"/>
                                      </p:to>
                                    </p:set>
                                    <p:animEffect transition="in" filter="fade">
                                      <p:cBhvr>
                                        <p:cTn id="105" dur="1000"/>
                                        <p:tgtEl>
                                          <p:spTgt spid="10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03"/>
                                        </p:tgtEl>
                                        <p:attrNameLst>
                                          <p:attrName>style.visibility</p:attrName>
                                        </p:attrNameLst>
                                      </p:cBhvr>
                                      <p:to>
                                        <p:strVal val="visible"/>
                                      </p:to>
                                    </p:set>
                                    <p:animEffect transition="in" filter="fade">
                                      <p:cBhvr>
                                        <p:cTn id="110"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397" y="990600"/>
            <a:ext cx="8763003" cy="5219700"/>
            <a:chOff x="152397" y="990600"/>
            <a:chExt cx="8763003" cy="5219700"/>
          </a:xfrm>
        </p:grpSpPr>
        <p:sp>
          <p:nvSpPr>
            <p:cNvPr id="4" name="Rounded Rectangle 3"/>
            <p:cNvSpPr/>
            <p:nvPr/>
          </p:nvSpPr>
          <p:spPr bwMode="auto">
            <a:xfrm>
              <a:off x="6096000" y="990600"/>
              <a:ext cx="2819400" cy="5219700"/>
            </a:xfrm>
            <a:prstGeom prst="roundRect">
              <a:avLst>
                <a:gd name="adj" fmla="val 8459"/>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l" defTabSz="914099"/>
              <a:r>
                <a:rPr lang="en-US" sz="1400" dirty="0" smtClean="0">
                  <a:solidFill>
                    <a:schemeClr val="bg1"/>
                  </a:solidFill>
                  <a:latin typeface="Segoe" pitchFamily="34" charset="0"/>
                </a:rPr>
                <a:t>Microsoft Dynamics</a:t>
              </a:r>
            </a:p>
            <a:p>
              <a:pPr algn="l" defTabSz="914099"/>
              <a:r>
                <a:rPr lang="en-US" sz="1400" dirty="0" smtClean="0">
                  <a:solidFill>
                    <a:schemeClr val="bg1"/>
                  </a:solidFill>
                  <a:latin typeface="Segoe" pitchFamily="34" charset="0"/>
                </a:rPr>
                <a:t>CRM On-Premise</a:t>
              </a:r>
            </a:p>
          </p:txBody>
        </p:sp>
        <p:sp>
          <p:nvSpPr>
            <p:cNvPr id="5" name="Rounded Rectangle 4"/>
            <p:cNvSpPr/>
            <p:nvPr/>
          </p:nvSpPr>
          <p:spPr bwMode="auto">
            <a:xfrm>
              <a:off x="3276599" y="990600"/>
              <a:ext cx="2760617" cy="5219700"/>
            </a:xfrm>
            <a:prstGeom prst="roundRect">
              <a:avLst>
                <a:gd name="adj" fmla="val 736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l" defTabSz="914099"/>
              <a:r>
                <a:rPr lang="en-US" sz="1400" dirty="0" smtClean="0">
                  <a:solidFill>
                    <a:schemeClr val="accent6">
                      <a:lumMod val="50000"/>
                    </a:schemeClr>
                  </a:solidFill>
                  <a:latin typeface="Segoe" pitchFamily="34" charset="0"/>
                </a:rPr>
                <a:t>Microsoft Dynamics</a:t>
              </a:r>
            </a:p>
            <a:p>
              <a:pPr algn="l" defTabSz="914099"/>
              <a:r>
                <a:rPr lang="en-US" sz="1400" dirty="0" smtClean="0">
                  <a:solidFill>
                    <a:schemeClr val="accent6">
                      <a:lumMod val="50000"/>
                    </a:schemeClr>
                  </a:solidFill>
                  <a:latin typeface="Segoe" pitchFamily="34" charset="0"/>
                </a:rPr>
                <a:t>CRM Partner Hosted</a:t>
              </a:r>
            </a:p>
          </p:txBody>
        </p:sp>
        <p:sp>
          <p:nvSpPr>
            <p:cNvPr id="6" name="Rounded Rectangle 5"/>
            <p:cNvSpPr/>
            <p:nvPr/>
          </p:nvSpPr>
          <p:spPr bwMode="auto">
            <a:xfrm>
              <a:off x="152400" y="16002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7" name="Rounded Rectangle 6"/>
            <p:cNvSpPr/>
            <p:nvPr/>
          </p:nvSpPr>
          <p:spPr bwMode="auto">
            <a:xfrm>
              <a:off x="152399" y="20193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8" name="Rounded Rectangle 7"/>
            <p:cNvSpPr/>
            <p:nvPr/>
          </p:nvSpPr>
          <p:spPr bwMode="auto">
            <a:xfrm>
              <a:off x="152400" y="24384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9" name="Rounded Rectangle 8"/>
            <p:cNvSpPr/>
            <p:nvPr/>
          </p:nvSpPr>
          <p:spPr bwMode="auto">
            <a:xfrm>
              <a:off x="152399" y="28575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0" name="Rounded Rectangle 9"/>
            <p:cNvSpPr/>
            <p:nvPr/>
          </p:nvSpPr>
          <p:spPr bwMode="auto">
            <a:xfrm>
              <a:off x="152399" y="32766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1" name="Rounded Rectangle 10"/>
            <p:cNvSpPr/>
            <p:nvPr/>
          </p:nvSpPr>
          <p:spPr bwMode="auto">
            <a:xfrm>
              <a:off x="152398" y="36957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2" name="Rounded Rectangle 11"/>
            <p:cNvSpPr/>
            <p:nvPr/>
          </p:nvSpPr>
          <p:spPr bwMode="auto">
            <a:xfrm>
              <a:off x="152399" y="41148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3" name="Rounded Rectangle 12"/>
            <p:cNvSpPr/>
            <p:nvPr/>
          </p:nvSpPr>
          <p:spPr bwMode="auto">
            <a:xfrm>
              <a:off x="152398" y="45339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4" name="Rounded Rectangle 13"/>
            <p:cNvSpPr/>
            <p:nvPr/>
          </p:nvSpPr>
          <p:spPr bwMode="auto">
            <a:xfrm>
              <a:off x="152397" y="49530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5" name="Rounded Rectangle 14"/>
            <p:cNvSpPr/>
            <p:nvPr/>
          </p:nvSpPr>
          <p:spPr bwMode="auto">
            <a:xfrm>
              <a:off x="152398" y="53721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6" name="Rounded Rectangle 15"/>
            <p:cNvSpPr/>
            <p:nvPr/>
          </p:nvSpPr>
          <p:spPr bwMode="auto">
            <a:xfrm>
              <a:off x="152397" y="5791200"/>
              <a:ext cx="8763000" cy="3810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grpSp>
      <p:sp>
        <p:nvSpPr>
          <p:cNvPr id="17" name="Title 3"/>
          <p:cNvSpPr>
            <a:spLocks noGrp="1"/>
          </p:cNvSpPr>
          <p:nvPr>
            <p:ph type="title"/>
          </p:nvPr>
        </p:nvSpPr>
        <p:spPr>
          <a:xfrm>
            <a:off x="381000" y="228600"/>
            <a:ext cx="8480425" cy="595312"/>
          </a:xfrm>
        </p:spPr>
        <p:txBody>
          <a:bodyPr/>
          <a:lstStyle/>
          <a:p>
            <a:r>
              <a:rPr lang="en-US" dirty="0" smtClean="0"/>
              <a:t>Partner Hosted vs. On-Premise</a:t>
            </a:r>
            <a:endParaRPr lang="en-US" dirty="0"/>
          </a:p>
        </p:txBody>
      </p:sp>
      <p:pic>
        <p:nvPicPr>
          <p:cNvPr id="18" name="Picture 8"/>
          <p:cNvPicPr>
            <a:picLocks noChangeAspect="1" noChangeArrowheads="1"/>
          </p:cNvPicPr>
          <p:nvPr/>
        </p:nvPicPr>
        <p:blipFill>
          <a:blip r:embed="rId3"/>
          <a:srcRect/>
          <a:stretch>
            <a:fillRect/>
          </a:stretch>
        </p:blipFill>
        <p:spPr bwMode="auto">
          <a:xfrm>
            <a:off x="8420099" y="1090669"/>
            <a:ext cx="329975" cy="433331"/>
          </a:xfrm>
          <a:prstGeom prst="rect">
            <a:avLst/>
          </a:prstGeom>
          <a:noFill/>
          <a:ln w="9525">
            <a:noFill/>
            <a:miter lim="800000"/>
            <a:headEnd/>
            <a:tailEnd/>
          </a:ln>
          <a:effectLst/>
        </p:spPr>
      </p:pic>
      <p:pic>
        <p:nvPicPr>
          <p:cNvPr id="19" name="Picture 5" descr="green"/>
          <p:cNvPicPr>
            <a:picLocks noChangeAspect="1" noChangeArrowheads="1"/>
          </p:cNvPicPr>
          <p:nvPr/>
        </p:nvPicPr>
        <p:blipFill>
          <a:blip r:embed="rId4"/>
          <a:srcRect/>
          <a:stretch>
            <a:fillRect/>
          </a:stretch>
        </p:blipFill>
        <p:spPr bwMode="auto">
          <a:xfrm>
            <a:off x="3390900" y="1635121"/>
            <a:ext cx="307979" cy="307979"/>
          </a:xfrm>
          <a:prstGeom prst="rect">
            <a:avLst/>
          </a:prstGeom>
          <a:noFill/>
        </p:spPr>
      </p:pic>
      <p:pic>
        <p:nvPicPr>
          <p:cNvPr id="20" name="Picture 8"/>
          <p:cNvPicPr>
            <a:picLocks noChangeAspect="1" noChangeArrowheads="1"/>
          </p:cNvPicPr>
          <p:nvPr/>
        </p:nvPicPr>
        <p:blipFill>
          <a:blip r:embed="rId3"/>
          <a:srcRect/>
          <a:stretch>
            <a:fillRect/>
          </a:stretch>
        </p:blipFill>
        <p:spPr bwMode="auto">
          <a:xfrm>
            <a:off x="5562599" y="1090669"/>
            <a:ext cx="329975" cy="433331"/>
          </a:xfrm>
          <a:prstGeom prst="rect">
            <a:avLst/>
          </a:prstGeom>
          <a:noFill/>
          <a:ln w="9525">
            <a:noFill/>
            <a:miter lim="800000"/>
            <a:headEnd/>
            <a:tailEnd/>
          </a:ln>
          <a:effectLst/>
        </p:spPr>
      </p:pic>
      <p:sp>
        <p:nvSpPr>
          <p:cNvPr id="21" name="TextBox 20"/>
          <p:cNvSpPr txBox="1"/>
          <p:nvPr/>
        </p:nvSpPr>
        <p:spPr>
          <a:xfrm>
            <a:off x="190501" y="1642620"/>
            <a:ext cx="3086098" cy="262380"/>
          </a:xfrm>
          <a:prstGeom prst="rect">
            <a:avLst/>
          </a:prstGeom>
          <a:noFill/>
        </p:spPr>
        <p:txBody>
          <a:bodyPr wrap="square" rtlCol="0">
            <a:spAutoFit/>
          </a:bodyPr>
          <a:lstStyle/>
          <a:p>
            <a:pPr algn="l"/>
            <a:r>
              <a:rPr lang="en-US" sz="1300" dirty="0" smtClean="0"/>
              <a:t>Basic Customization</a:t>
            </a:r>
            <a:endParaRPr lang="en-US" sz="1300" dirty="0"/>
          </a:p>
        </p:txBody>
      </p:sp>
      <p:sp>
        <p:nvSpPr>
          <p:cNvPr id="22" name="TextBox 21"/>
          <p:cNvSpPr txBox="1"/>
          <p:nvPr/>
        </p:nvSpPr>
        <p:spPr>
          <a:xfrm>
            <a:off x="190500" y="2060579"/>
            <a:ext cx="3086098" cy="262380"/>
          </a:xfrm>
          <a:prstGeom prst="rect">
            <a:avLst/>
          </a:prstGeom>
          <a:noFill/>
        </p:spPr>
        <p:txBody>
          <a:bodyPr wrap="square" rtlCol="0">
            <a:spAutoFit/>
          </a:bodyPr>
          <a:lstStyle/>
          <a:p>
            <a:pPr algn="l"/>
            <a:r>
              <a:rPr lang="en-US" sz="1300" dirty="0" smtClean="0"/>
              <a:t>Client SDK: UI Extensions</a:t>
            </a:r>
            <a:endParaRPr lang="en-US" sz="1300" dirty="0"/>
          </a:p>
        </p:txBody>
      </p:sp>
      <p:sp>
        <p:nvSpPr>
          <p:cNvPr id="23" name="TextBox 22"/>
          <p:cNvSpPr txBox="1"/>
          <p:nvPr/>
        </p:nvSpPr>
        <p:spPr>
          <a:xfrm>
            <a:off x="190501" y="2476500"/>
            <a:ext cx="3086098" cy="262380"/>
          </a:xfrm>
          <a:prstGeom prst="rect">
            <a:avLst/>
          </a:prstGeom>
          <a:noFill/>
        </p:spPr>
        <p:txBody>
          <a:bodyPr wrap="square" rtlCol="0">
            <a:spAutoFit/>
          </a:bodyPr>
          <a:lstStyle/>
          <a:p>
            <a:pPr algn="l"/>
            <a:r>
              <a:rPr lang="en-US" sz="1300" dirty="0" smtClean="0"/>
              <a:t>Client SDK: Jscript Support</a:t>
            </a:r>
            <a:endParaRPr lang="en-US" sz="1300" dirty="0"/>
          </a:p>
        </p:txBody>
      </p:sp>
      <p:sp>
        <p:nvSpPr>
          <p:cNvPr id="24" name="TextBox 23"/>
          <p:cNvSpPr txBox="1"/>
          <p:nvPr/>
        </p:nvSpPr>
        <p:spPr>
          <a:xfrm>
            <a:off x="190501" y="2895600"/>
            <a:ext cx="3086098" cy="262380"/>
          </a:xfrm>
          <a:prstGeom prst="rect">
            <a:avLst/>
          </a:prstGeom>
          <a:noFill/>
        </p:spPr>
        <p:txBody>
          <a:bodyPr wrap="square" rtlCol="0">
            <a:spAutoFit/>
          </a:bodyPr>
          <a:lstStyle/>
          <a:p>
            <a:pPr algn="l"/>
            <a:r>
              <a:rPr lang="en-US" sz="1300" dirty="0" smtClean="0"/>
              <a:t>Authentication Support</a:t>
            </a:r>
            <a:endParaRPr lang="en-US" sz="1300" dirty="0"/>
          </a:p>
        </p:txBody>
      </p:sp>
      <p:sp>
        <p:nvSpPr>
          <p:cNvPr id="25" name="TextBox 24"/>
          <p:cNvSpPr txBox="1"/>
          <p:nvPr/>
        </p:nvSpPr>
        <p:spPr>
          <a:xfrm>
            <a:off x="190502" y="3314700"/>
            <a:ext cx="3086098" cy="262380"/>
          </a:xfrm>
          <a:prstGeom prst="rect">
            <a:avLst/>
          </a:prstGeom>
          <a:noFill/>
        </p:spPr>
        <p:txBody>
          <a:bodyPr wrap="square" rtlCol="0">
            <a:spAutoFit/>
          </a:bodyPr>
          <a:lstStyle/>
          <a:p>
            <a:pPr algn="l"/>
            <a:r>
              <a:rPr lang="en-US" sz="1300" dirty="0" smtClean="0"/>
              <a:t>SDK: Web Services</a:t>
            </a:r>
            <a:endParaRPr lang="en-US" sz="1300" dirty="0"/>
          </a:p>
        </p:txBody>
      </p:sp>
      <p:sp>
        <p:nvSpPr>
          <p:cNvPr id="26" name="TextBox 25"/>
          <p:cNvSpPr txBox="1"/>
          <p:nvPr/>
        </p:nvSpPr>
        <p:spPr>
          <a:xfrm>
            <a:off x="190502" y="3736979"/>
            <a:ext cx="3086098" cy="262380"/>
          </a:xfrm>
          <a:prstGeom prst="rect">
            <a:avLst/>
          </a:prstGeom>
          <a:noFill/>
        </p:spPr>
        <p:txBody>
          <a:bodyPr wrap="square" rtlCol="0">
            <a:spAutoFit/>
          </a:bodyPr>
          <a:lstStyle/>
          <a:p>
            <a:pPr algn="l"/>
            <a:r>
              <a:rPr lang="en-US" sz="1300" dirty="0" smtClean="0"/>
              <a:t>SDK: .NET Plug-ins</a:t>
            </a:r>
            <a:endParaRPr lang="en-US" sz="1300" dirty="0"/>
          </a:p>
        </p:txBody>
      </p:sp>
      <p:sp>
        <p:nvSpPr>
          <p:cNvPr id="27" name="TextBox 26"/>
          <p:cNvSpPr txBox="1"/>
          <p:nvPr/>
        </p:nvSpPr>
        <p:spPr>
          <a:xfrm>
            <a:off x="190502" y="4614420"/>
            <a:ext cx="3086098" cy="262380"/>
          </a:xfrm>
          <a:prstGeom prst="rect">
            <a:avLst/>
          </a:prstGeom>
          <a:noFill/>
        </p:spPr>
        <p:txBody>
          <a:bodyPr wrap="square" rtlCol="0">
            <a:spAutoFit/>
          </a:bodyPr>
          <a:lstStyle/>
          <a:p>
            <a:pPr algn="l"/>
            <a:r>
              <a:rPr lang="en-US" sz="1300" dirty="0" smtClean="0"/>
              <a:t>Workflow: Declarative</a:t>
            </a:r>
            <a:endParaRPr lang="en-US" sz="1300" dirty="0"/>
          </a:p>
        </p:txBody>
      </p:sp>
      <p:sp>
        <p:nvSpPr>
          <p:cNvPr id="28" name="TextBox 27"/>
          <p:cNvSpPr txBox="1"/>
          <p:nvPr/>
        </p:nvSpPr>
        <p:spPr>
          <a:xfrm>
            <a:off x="190502" y="5033520"/>
            <a:ext cx="3086098" cy="262380"/>
          </a:xfrm>
          <a:prstGeom prst="rect">
            <a:avLst/>
          </a:prstGeom>
          <a:noFill/>
        </p:spPr>
        <p:txBody>
          <a:bodyPr wrap="square" rtlCol="0">
            <a:spAutoFit/>
          </a:bodyPr>
          <a:lstStyle/>
          <a:p>
            <a:pPr algn="l"/>
            <a:r>
              <a:rPr lang="en-US" sz="1300" dirty="0" smtClean="0"/>
              <a:t>Workflow: .NET / Custom Activities</a:t>
            </a:r>
            <a:endParaRPr lang="en-US" sz="1300" dirty="0"/>
          </a:p>
        </p:txBody>
      </p:sp>
      <p:sp>
        <p:nvSpPr>
          <p:cNvPr id="29" name="TextBox 28"/>
          <p:cNvSpPr txBox="1"/>
          <p:nvPr/>
        </p:nvSpPr>
        <p:spPr>
          <a:xfrm>
            <a:off x="190502" y="5410200"/>
            <a:ext cx="3086098" cy="262380"/>
          </a:xfrm>
          <a:prstGeom prst="rect">
            <a:avLst/>
          </a:prstGeom>
          <a:noFill/>
        </p:spPr>
        <p:txBody>
          <a:bodyPr wrap="square" rtlCol="0">
            <a:spAutoFit/>
          </a:bodyPr>
          <a:lstStyle/>
          <a:p>
            <a:pPr algn="l"/>
            <a:r>
              <a:rPr lang="en-US" sz="1300" dirty="0" smtClean="0"/>
              <a:t>Reports: Custom Reports</a:t>
            </a:r>
            <a:endParaRPr lang="en-US" sz="1300" dirty="0"/>
          </a:p>
        </p:txBody>
      </p:sp>
      <p:sp>
        <p:nvSpPr>
          <p:cNvPr id="30" name="TextBox 29"/>
          <p:cNvSpPr txBox="1"/>
          <p:nvPr/>
        </p:nvSpPr>
        <p:spPr>
          <a:xfrm>
            <a:off x="190502" y="4195320"/>
            <a:ext cx="3086098" cy="262380"/>
          </a:xfrm>
          <a:prstGeom prst="rect">
            <a:avLst/>
          </a:prstGeom>
          <a:noFill/>
        </p:spPr>
        <p:txBody>
          <a:bodyPr wrap="square" rtlCol="0">
            <a:spAutoFit/>
          </a:bodyPr>
          <a:lstStyle/>
          <a:p>
            <a:pPr algn="l"/>
            <a:r>
              <a:rPr lang="en-US" sz="1300" dirty="0" smtClean="0"/>
              <a:t>SDK: Offline SDK</a:t>
            </a:r>
            <a:endParaRPr lang="en-US" sz="1300" dirty="0"/>
          </a:p>
        </p:txBody>
      </p:sp>
      <p:sp>
        <p:nvSpPr>
          <p:cNvPr id="31" name="TextBox 30"/>
          <p:cNvSpPr txBox="1"/>
          <p:nvPr/>
        </p:nvSpPr>
        <p:spPr>
          <a:xfrm>
            <a:off x="190500" y="5846190"/>
            <a:ext cx="3086098" cy="262380"/>
          </a:xfrm>
          <a:prstGeom prst="rect">
            <a:avLst/>
          </a:prstGeom>
          <a:noFill/>
        </p:spPr>
        <p:txBody>
          <a:bodyPr wrap="square" rtlCol="0">
            <a:spAutoFit/>
          </a:bodyPr>
          <a:lstStyle/>
          <a:p>
            <a:pPr algn="l"/>
            <a:r>
              <a:rPr lang="en-US" sz="1300" dirty="0" smtClean="0"/>
              <a:t>Import / Export Customizations</a:t>
            </a:r>
            <a:endParaRPr lang="en-US" sz="1300" dirty="0"/>
          </a:p>
        </p:txBody>
      </p:sp>
      <p:pic>
        <p:nvPicPr>
          <p:cNvPr id="32" name="Picture 5" descr="green"/>
          <p:cNvPicPr>
            <a:picLocks noChangeAspect="1" noChangeArrowheads="1"/>
          </p:cNvPicPr>
          <p:nvPr/>
        </p:nvPicPr>
        <p:blipFill>
          <a:blip r:embed="rId4"/>
          <a:srcRect/>
          <a:stretch>
            <a:fillRect/>
          </a:stretch>
        </p:blipFill>
        <p:spPr bwMode="auto">
          <a:xfrm>
            <a:off x="3390900" y="2060579"/>
            <a:ext cx="307979" cy="307979"/>
          </a:xfrm>
          <a:prstGeom prst="rect">
            <a:avLst/>
          </a:prstGeom>
          <a:noFill/>
        </p:spPr>
      </p:pic>
      <p:sp>
        <p:nvSpPr>
          <p:cNvPr id="33" name="TextBox 32"/>
          <p:cNvSpPr txBox="1"/>
          <p:nvPr/>
        </p:nvSpPr>
        <p:spPr>
          <a:xfrm>
            <a:off x="3733800" y="1676400"/>
            <a:ext cx="2300237" cy="236219"/>
          </a:xfrm>
          <a:prstGeom prst="rect">
            <a:avLst/>
          </a:prstGeom>
          <a:noFill/>
        </p:spPr>
        <p:txBody>
          <a:bodyPr wrap="square" rtlCol="0">
            <a:spAutoFit/>
          </a:bodyPr>
          <a:lstStyle/>
          <a:p>
            <a:pPr algn="l"/>
            <a:r>
              <a:rPr lang="en-US" sz="1100" dirty="0" smtClean="0">
                <a:solidFill>
                  <a:schemeClr val="accent6">
                    <a:lumMod val="50000"/>
                  </a:schemeClr>
                </a:solidFill>
              </a:rPr>
              <a:t>Create, rename, extend entities</a:t>
            </a:r>
            <a:endParaRPr lang="en-US" sz="1100" dirty="0">
              <a:solidFill>
                <a:schemeClr val="accent6">
                  <a:lumMod val="50000"/>
                </a:schemeClr>
              </a:solidFill>
            </a:endParaRPr>
          </a:p>
        </p:txBody>
      </p:sp>
      <p:pic>
        <p:nvPicPr>
          <p:cNvPr id="34" name="Picture 5" descr="green"/>
          <p:cNvPicPr>
            <a:picLocks noChangeAspect="1" noChangeArrowheads="1"/>
          </p:cNvPicPr>
          <p:nvPr/>
        </p:nvPicPr>
        <p:blipFill>
          <a:blip r:embed="rId4"/>
          <a:srcRect/>
          <a:stretch>
            <a:fillRect/>
          </a:stretch>
        </p:blipFill>
        <p:spPr bwMode="auto">
          <a:xfrm>
            <a:off x="6218288" y="1642620"/>
            <a:ext cx="307979" cy="307979"/>
          </a:xfrm>
          <a:prstGeom prst="rect">
            <a:avLst/>
          </a:prstGeom>
          <a:noFill/>
        </p:spPr>
      </p:pic>
      <p:sp>
        <p:nvSpPr>
          <p:cNvPr id="35" name="TextBox 34"/>
          <p:cNvSpPr txBox="1"/>
          <p:nvPr/>
        </p:nvSpPr>
        <p:spPr>
          <a:xfrm>
            <a:off x="6561188" y="1683899"/>
            <a:ext cx="2300237" cy="236219"/>
          </a:xfrm>
          <a:prstGeom prst="rect">
            <a:avLst/>
          </a:prstGeom>
          <a:noFill/>
        </p:spPr>
        <p:txBody>
          <a:bodyPr wrap="square" rtlCol="0">
            <a:spAutoFit/>
          </a:bodyPr>
          <a:lstStyle/>
          <a:p>
            <a:pPr algn="l"/>
            <a:r>
              <a:rPr lang="en-US" sz="1100" dirty="0" smtClean="0">
                <a:solidFill>
                  <a:srgbClr val="001F82"/>
                </a:solidFill>
              </a:rPr>
              <a:t>Create, rename, extend entities</a:t>
            </a:r>
            <a:endParaRPr lang="en-US" sz="1100" dirty="0">
              <a:solidFill>
                <a:srgbClr val="001F82"/>
              </a:solidFill>
            </a:endParaRPr>
          </a:p>
        </p:txBody>
      </p:sp>
      <p:sp>
        <p:nvSpPr>
          <p:cNvPr id="36" name="TextBox 35"/>
          <p:cNvSpPr txBox="1"/>
          <p:nvPr/>
        </p:nvSpPr>
        <p:spPr>
          <a:xfrm>
            <a:off x="3736979" y="2125981"/>
            <a:ext cx="2300237" cy="236219"/>
          </a:xfrm>
          <a:prstGeom prst="rect">
            <a:avLst/>
          </a:prstGeom>
          <a:noFill/>
        </p:spPr>
        <p:txBody>
          <a:bodyPr wrap="square" rtlCol="0">
            <a:spAutoFit/>
          </a:bodyPr>
          <a:lstStyle/>
          <a:p>
            <a:pPr algn="l"/>
            <a:r>
              <a:rPr lang="en-US" sz="1100" dirty="0" smtClean="0">
                <a:solidFill>
                  <a:schemeClr val="accent6">
                    <a:lumMod val="50000"/>
                  </a:schemeClr>
                </a:solidFill>
              </a:rPr>
              <a:t>IFRAME, </a:t>
            </a:r>
            <a:r>
              <a:rPr lang="en-US" sz="1100" dirty="0" err="1" smtClean="0">
                <a:solidFill>
                  <a:schemeClr val="accent6">
                    <a:lumMod val="50000"/>
                  </a:schemeClr>
                </a:solidFill>
              </a:rPr>
              <a:t>ISV.Config</a:t>
            </a:r>
            <a:r>
              <a:rPr lang="en-US" sz="1100" dirty="0" smtClean="0">
                <a:solidFill>
                  <a:schemeClr val="accent6">
                    <a:lumMod val="50000"/>
                  </a:schemeClr>
                </a:solidFill>
              </a:rPr>
              <a:t> &amp; </a:t>
            </a:r>
            <a:r>
              <a:rPr lang="en-US" sz="1100" dirty="0" err="1" smtClean="0">
                <a:solidFill>
                  <a:schemeClr val="accent6">
                    <a:lumMod val="50000"/>
                  </a:schemeClr>
                </a:solidFill>
              </a:rPr>
              <a:t>SiteMap</a:t>
            </a:r>
            <a:endParaRPr lang="en-US" sz="1100" dirty="0">
              <a:solidFill>
                <a:schemeClr val="accent6">
                  <a:lumMod val="50000"/>
                </a:schemeClr>
              </a:solidFill>
            </a:endParaRPr>
          </a:p>
        </p:txBody>
      </p:sp>
      <p:pic>
        <p:nvPicPr>
          <p:cNvPr id="37" name="Picture 5" descr="green"/>
          <p:cNvPicPr>
            <a:picLocks noChangeAspect="1" noChangeArrowheads="1"/>
          </p:cNvPicPr>
          <p:nvPr/>
        </p:nvPicPr>
        <p:blipFill>
          <a:blip r:embed="rId4"/>
          <a:srcRect/>
          <a:stretch>
            <a:fillRect/>
          </a:stretch>
        </p:blipFill>
        <p:spPr bwMode="auto">
          <a:xfrm>
            <a:off x="6218288" y="2054221"/>
            <a:ext cx="307979" cy="307979"/>
          </a:xfrm>
          <a:prstGeom prst="rect">
            <a:avLst/>
          </a:prstGeom>
          <a:noFill/>
        </p:spPr>
      </p:pic>
      <p:sp>
        <p:nvSpPr>
          <p:cNvPr id="38" name="TextBox 37"/>
          <p:cNvSpPr txBox="1"/>
          <p:nvPr/>
        </p:nvSpPr>
        <p:spPr>
          <a:xfrm>
            <a:off x="6564367" y="2119623"/>
            <a:ext cx="2300237" cy="236219"/>
          </a:xfrm>
          <a:prstGeom prst="rect">
            <a:avLst/>
          </a:prstGeom>
          <a:noFill/>
        </p:spPr>
        <p:txBody>
          <a:bodyPr wrap="square" rtlCol="0">
            <a:spAutoFit/>
          </a:bodyPr>
          <a:lstStyle/>
          <a:p>
            <a:pPr algn="l"/>
            <a:r>
              <a:rPr lang="en-US" sz="1100" dirty="0" smtClean="0">
                <a:solidFill>
                  <a:srgbClr val="001F82"/>
                </a:solidFill>
              </a:rPr>
              <a:t>IFRAME, </a:t>
            </a:r>
            <a:r>
              <a:rPr lang="en-US" sz="1100" dirty="0" err="1" smtClean="0">
                <a:solidFill>
                  <a:srgbClr val="001F82"/>
                </a:solidFill>
              </a:rPr>
              <a:t>ISV.Config</a:t>
            </a:r>
            <a:r>
              <a:rPr lang="en-US" sz="1100" dirty="0" smtClean="0">
                <a:solidFill>
                  <a:srgbClr val="001F82"/>
                </a:solidFill>
              </a:rPr>
              <a:t> &amp; </a:t>
            </a:r>
            <a:r>
              <a:rPr lang="en-US" sz="1100" dirty="0" err="1" smtClean="0">
                <a:solidFill>
                  <a:srgbClr val="001F82"/>
                </a:solidFill>
              </a:rPr>
              <a:t>SiteMap</a:t>
            </a:r>
            <a:endParaRPr lang="en-US" sz="1100" dirty="0">
              <a:solidFill>
                <a:srgbClr val="001F82"/>
              </a:solidFill>
            </a:endParaRPr>
          </a:p>
        </p:txBody>
      </p:sp>
      <p:pic>
        <p:nvPicPr>
          <p:cNvPr id="39" name="Picture 5" descr="green"/>
          <p:cNvPicPr>
            <a:picLocks noChangeAspect="1" noChangeArrowheads="1"/>
          </p:cNvPicPr>
          <p:nvPr/>
        </p:nvPicPr>
        <p:blipFill>
          <a:blip r:embed="rId4"/>
          <a:srcRect/>
          <a:stretch>
            <a:fillRect/>
          </a:stretch>
        </p:blipFill>
        <p:spPr bwMode="auto">
          <a:xfrm>
            <a:off x="3387721" y="2473321"/>
            <a:ext cx="307979" cy="307979"/>
          </a:xfrm>
          <a:prstGeom prst="rect">
            <a:avLst/>
          </a:prstGeom>
          <a:noFill/>
        </p:spPr>
      </p:pic>
      <p:sp>
        <p:nvSpPr>
          <p:cNvPr id="40" name="TextBox 39"/>
          <p:cNvSpPr txBox="1"/>
          <p:nvPr/>
        </p:nvSpPr>
        <p:spPr>
          <a:xfrm>
            <a:off x="3733800" y="2538723"/>
            <a:ext cx="2300237" cy="236219"/>
          </a:xfrm>
          <a:prstGeom prst="rect">
            <a:avLst/>
          </a:prstGeom>
          <a:noFill/>
        </p:spPr>
        <p:txBody>
          <a:bodyPr wrap="square" rtlCol="0">
            <a:spAutoFit/>
          </a:bodyPr>
          <a:lstStyle/>
          <a:p>
            <a:pPr algn="l"/>
            <a:r>
              <a:rPr lang="en-US" sz="1100" dirty="0" err="1" smtClean="0">
                <a:solidFill>
                  <a:schemeClr val="accent6">
                    <a:lumMod val="50000"/>
                  </a:schemeClr>
                </a:solidFill>
              </a:rPr>
              <a:t>Onload</a:t>
            </a:r>
            <a:r>
              <a:rPr lang="en-US" sz="1100" dirty="0" smtClean="0">
                <a:solidFill>
                  <a:schemeClr val="accent6">
                    <a:lumMod val="50000"/>
                  </a:schemeClr>
                </a:solidFill>
              </a:rPr>
              <a:t>, </a:t>
            </a:r>
            <a:r>
              <a:rPr lang="en-US" sz="1100" dirty="0" err="1" smtClean="0">
                <a:solidFill>
                  <a:schemeClr val="accent6">
                    <a:lumMod val="50000"/>
                  </a:schemeClr>
                </a:solidFill>
              </a:rPr>
              <a:t>Onsave</a:t>
            </a:r>
            <a:r>
              <a:rPr lang="en-US" sz="1100" dirty="0" smtClean="0">
                <a:solidFill>
                  <a:schemeClr val="accent6">
                    <a:lumMod val="50000"/>
                  </a:schemeClr>
                </a:solidFill>
              </a:rPr>
              <a:t> &amp; </a:t>
            </a:r>
            <a:r>
              <a:rPr lang="en-US" sz="1100" dirty="0" err="1" smtClean="0">
                <a:solidFill>
                  <a:schemeClr val="accent6">
                    <a:lumMod val="50000"/>
                  </a:schemeClr>
                </a:solidFill>
              </a:rPr>
              <a:t>Onchange</a:t>
            </a:r>
            <a:endParaRPr lang="en-US" sz="1100" dirty="0">
              <a:solidFill>
                <a:schemeClr val="accent6">
                  <a:lumMod val="50000"/>
                </a:schemeClr>
              </a:solidFill>
            </a:endParaRPr>
          </a:p>
        </p:txBody>
      </p:sp>
      <p:pic>
        <p:nvPicPr>
          <p:cNvPr id="41" name="Picture 5" descr="green"/>
          <p:cNvPicPr>
            <a:picLocks noChangeAspect="1" noChangeArrowheads="1"/>
          </p:cNvPicPr>
          <p:nvPr/>
        </p:nvPicPr>
        <p:blipFill>
          <a:blip r:embed="rId4"/>
          <a:srcRect/>
          <a:stretch>
            <a:fillRect/>
          </a:stretch>
        </p:blipFill>
        <p:spPr bwMode="auto">
          <a:xfrm>
            <a:off x="6215109" y="2476500"/>
            <a:ext cx="307979" cy="307979"/>
          </a:xfrm>
          <a:prstGeom prst="rect">
            <a:avLst/>
          </a:prstGeom>
          <a:noFill/>
        </p:spPr>
      </p:pic>
      <p:sp>
        <p:nvSpPr>
          <p:cNvPr id="42" name="TextBox 41"/>
          <p:cNvSpPr txBox="1"/>
          <p:nvPr/>
        </p:nvSpPr>
        <p:spPr>
          <a:xfrm>
            <a:off x="6561188" y="2541902"/>
            <a:ext cx="2300237" cy="236219"/>
          </a:xfrm>
          <a:prstGeom prst="rect">
            <a:avLst/>
          </a:prstGeom>
          <a:noFill/>
        </p:spPr>
        <p:txBody>
          <a:bodyPr wrap="square" rtlCol="0">
            <a:spAutoFit/>
          </a:bodyPr>
          <a:lstStyle/>
          <a:p>
            <a:pPr algn="l"/>
            <a:r>
              <a:rPr lang="en-US" sz="1100" dirty="0" err="1" smtClean="0">
                <a:solidFill>
                  <a:srgbClr val="001F82"/>
                </a:solidFill>
              </a:rPr>
              <a:t>Onload</a:t>
            </a:r>
            <a:r>
              <a:rPr lang="en-US" sz="1100" dirty="0" smtClean="0">
                <a:solidFill>
                  <a:srgbClr val="001F82"/>
                </a:solidFill>
              </a:rPr>
              <a:t>, </a:t>
            </a:r>
            <a:r>
              <a:rPr lang="en-US" sz="1100" dirty="0" err="1" smtClean="0">
                <a:solidFill>
                  <a:srgbClr val="001F82"/>
                </a:solidFill>
              </a:rPr>
              <a:t>Onsave</a:t>
            </a:r>
            <a:r>
              <a:rPr lang="en-US" sz="1100" dirty="0" smtClean="0">
                <a:solidFill>
                  <a:srgbClr val="001F82"/>
                </a:solidFill>
              </a:rPr>
              <a:t> &amp; </a:t>
            </a:r>
            <a:r>
              <a:rPr lang="en-US" sz="1100" dirty="0" err="1" smtClean="0">
                <a:solidFill>
                  <a:srgbClr val="001F82"/>
                </a:solidFill>
              </a:rPr>
              <a:t>Onchange</a:t>
            </a:r>
            <a:endParaRPr lang="en-US" sz="1100" dirty="0">
              <a:solidFill>
                <a:srgbClr val="001F82"/>
              </a:solidFill>
            </a:endParaRPr>
          </a:p>
        </p:txBody>
      </p:sp>
      <p:pic>
        <p:nvPicPr>
          <p:cNvPr id="43" name="Picture 5" descr="green"/>
          <p:cNvPicPr>
            <a:picLocks noChangeAspect="1" noChangeArrowheads="1"/>
          </p:cNvPicPr>
          <p:nvPr/>
        </p:nvPicPr>
        <p:blipFill>
          <a:blip r:embed="rId4"/>
          <a:srcRect/>
          <a:stretch>
            <a:fillRect/>
          </a:stretch>
        </p:blipFill>
        <p:spPr bwMode="auto">
          <a:xfrm>
            <a:off x="3390900" y="2857500"/>
            <a:ext cx="307979" cy="307979"/>
          </a:xfrm>
          <a:prstGeom prst="rect">
            <a:avLst/>
          </a:prstGeom>
          <a:noFill/>
        </p:spPr>
      </p:pic>
      <p:sp>
        <p:nvSpPr>
          <p:cNvPr id="44" name="TextBox 43"/>
          <p:cNvSpPr txBox="1"/>
          <p:nvPr/>
        </p:nvSpPr>
        <p:spPr>
          <a:xfrm>
            <a:off x="3736979" y="2922902"/>
            <a:ext cx="2300237" cy="236219"/>
          </a:xfrm>
          <a:prstGeom prst="rect">
            <a:avLst/>
          </a:prstGeom>
          <a:noFill/>
        </p:spPr>
        <p:txBody>
          <a:bodyPr wrap="square" rtlCol="0">
            <a:spAutoFit/>
          </a:bodyPr>
          <a:lstStyle/>
          <a:p>
            <a:pPr algn="l"/>
            <a:r>
              <a:rPr lang="en-US" sz="1100" dirty="0" smtClean="0">
                <a:solidFill>
                  <a:schemeClr val="accent6">
                    <a:lumMod val="50000"/>
                  </a:schemeClr>
                </a:solidFill>
              </a:rPr>
              <a:t>Active Directory / Form based</a:t>
            </a:r>
            <a:endParaRPr lang="en-US" sz="1100" dirty="0">
              <a:solidFill>
                <a:schemeClr val="accent6">
                  <a:lumMod val="50000"/>
                </a:schemeClr>
              </a:solidFill>
            </a:endParaRPr>
          </a:p>
        </p:txBody>
      </p:sp>
      <p:pic>
        <p:nvPicPr>
          <p:cNvPr id="45" name="Picture 5" descr="green"/>
          <p:cNvPicPr>
            <a:picLocks noChangeAspect="1" noChangeArrowheads="1"/>
          </p:cNvPicPr>
          <p:nvPr/>
        </p:nvPicPr>
        <p:blipFill>
          <a:blip r:embed="rId4"/>
          <a:srcRect/>
          <a:stretch>
            <a:fillRect/>
          </a:stretch>
        </p:blipFill>
        <p:spPr bwMode="auto">
          <a:xfrm>
            <a:off x="6215109" y="2895600"/>
            <a:ext cx="307979" cy="307979"/>
          </a:xfrm>
          <a:prstGeom prst="rect">
            <a:avLst/>
          </a:prstGeom>
          <a:noFill/>
        </p:spPr>
      </p:pic>
      <p:sp>
        <p:nvSpPr>
          <p:cNvPr id="46" name="TextBox 45"/>
          <p:cNvSpPr txBox="1"/>
          <p:nvPr/>
        </p:nvSpPr>
        <p:spPr>
          <a:xfrm>
            <a:off x="6561188" y="2933700"/>
            <a:ext cx="2300237" cy="236219"/>
          </a:xfrm>
          <a:prstGeom prst="rect">
            <a:avLst/>
          </a:prstGeom>
          <a:noFill/>
        </p:spPr>
        <p:txBody>
          <a:bodyPr wrap="square" rtlCol="0">
            <a:spAutoFit/>
          </a:bodyPr>
          <a:lstStyle/>
          <a:p>
            <a:pPr algn="l"/>
            <a:r>
              <a:rPr lang="en-US" sz="1100" dirty="0" smtClean="0">
                <a:solidFill>
                  <a:srgbClr val="001F82"/>
                </a:solidFill>
              </a:rPr>
              <a:t>Active Directory</a:t>
            </a:r>
            <a:endParaRPr lang="en-US" sz="1100" dirty="0">
              <a:solidFill>
                <a:srgbClr val="001F82"/>
              </a:solidFill>
            </a:endParaRPr>
          </a:p>
        </p:txBody>
      </p:sp>
      <p:pic>
        <p:nvPicPr>
          <p:cNvPr id="47" name="Picture 5" descr="green"/>
          <p:cNvPicPr>
            <a:picLocks noChangeAspect="1" noChangeArrowheads="1"/>
          </p:cNvPicPr>
          <p:nvPr/>
        </p:nvPicPr>
        <p:blipFill>
          <a:blip r:embed="rId4"/>
          <a:srcRect/>
          <a:stretch>
            <a:fillRect/>
          </a:stretch>
        </p:blipFill>
        <p:spPr bwMode="auto">
          <a:xfrm>
            <a:off x="3387721" y="3311521"/>
            <a:ext cx="307979" cy="307979"/>
          </a:xfrm>
          <a:prstGeom prst="rect">
            <a:avLst/>
          </a:prstGeom>
          <a:noFill/>
        </p:spPr>
      </p:pic>
      <p:sp>
        <p:nvSpPr>
          <p:cNvPr id="48" name="TextBox 47"/>
          <p:cNvSpPr txBox="1"/>
          <p:nvPr/>
        </p:nvSpPr>
        <p:spPr>
          <a:xfrm>
            <a:off x="3733800" y="3276600"/>
            <a:ext cx="2300237" cy="384721"/>
          </a:xfrm>
          <a:prstGeom prst="rect">
            <a:avLst/>
          </a:prstGeom>
          <a:noFill/>
        </p:spPr>
        <p:txBody>
          <a:bodyPr wrap="square" rtlCol="0">
            <a:spAutoFit/>
          </a:bodyPr>
          <a:lstStyle/>
          <a:p>
            <a:pPr algn="l"/>
            <a:r>
              <a:rPr lang="en-US" sz="1000" dirty="0" err="1" smtClean="0">
                <a:solidFill>
                  <a:schemeClr val="accent6">
                    <a:lumMod val="50000"/>
                  </a:schemeClr>
                </a:solidFill>
              </a:rPr>
              <a:t>CrmService</a:t>
            </a:r>
            <a:r>
              <a:rPr lang="en-US" sz="1000" dirty="0" smtClean="0">
                <a:solidFill>
                  <a:schemeClr val="accent6">
                    <a:lumMod val="50000"/>
                  </a:schemeClr>
                </a:solidFill>
              </a:rPr>
              <a:t>, </a:t>
            </a:r>
            <a:r>
              <a:rPr lang="en-US" sz="1000" dirty="0" err="1" smtClean="0">
                <a:solidFill>
                  <a:schemeClr val="accent6">
                    <a:lumMod val="50000"/>
                  </a:schemeClr>
                </a:solidFill>
              </a:rPr>
              <a:t>MetadataService</a:t>
            </a:r>
            <a:endParaRPr lang="en-US" sz="1000" dirty="0" smtClean="0">
              <a:solidFill>
                <a:schemeClr val="accent6">
                  <a:lumMod val="50000"/>
                </a:schemeClr>
              </a:solidFill>
            </a:endParaRPr>
          </a:p>
          <a:p>
            <a:pPr algn="l"/>
            <a:r>
              <a:rPr lang="en-US" sz="1000" dirty="0" err="1" smtClean="0">
                <a:solidFill>
                  <a:schemeClr val="accent6">
                    <a:lumMod val="50000"/>
                  </a:schemeClr>
                </a:solidFill>
              </a:rPr>
              <a:t>CrmDiscovery</a:t>
            </a:r>
            <a:endParaRPr lang="en-US" sz="1000" dirty="0">
              <a:solidFill>
                <a:schemeClr val="accent6">
                  <a:lumMod val="50000"/>
                </a:schemeClr>
              </a:solidFill>
            </a:endParaRPr>
          </a:p>
        </p:txBody>
      </p:sp>
      <p:pic>
        <p:nvPicPr>
          <p:cNvPr id="49" name="Picture 5" descr="green"/>
          <p:cNvPicPr>
            <a:picLocks noChangeAspect="1" noChangeArrowheads="1"/>
          </p:cNvPicPr>
          <p:nvPr/>
        </p:nvPicPr>
        <p:blipFill>
          <a:blip r:embed="rId4"/>
          <a:srcRect/>
          <a:stretch>
            <a:fillRect/>
          </a:stretch>
        </p:blipFill>
        <p:spPr bwMode="auto">
          <a:xfrm>
            <a:off x="6210300" y="3314700"/>
            <a:ext cx="307979" cy="307979"/>
          </a:xfrm>
          <a:prstGeom prst="rect">
            <a:avLst/>
          </a:prstGeom>
          <a:noFill/>
        </p:spPr>
      </p:pic>
      <p:sp>
        <p:nvSpPr>
          <p:cNvPr id="50" name="TextBox 49"/>
          <p:cNvSpPr txBox="1"/>
          <p:nvPr/>
        </p:nvSpPr>
        <p:spPr>
          <a:xfrm>
            <a:off x="6556379" y="3279779"/>
            <a:ext cx="2300237" cy="384721"/>
          </a:xfrm>
          <a:prstGeom prst="rect">
            <a:avLst/>
          </a:prstGeom>
          <a:noFill/>
        </p:spPr>
        <p:txBody>
          <a:bodyPr wrap="square" rtlCol="0">
            <a:spAutoFit/>
          </a:bodyPr>
          <a:lstStyle/>
          <a:p>
            <a:pPr algn="l"/>
            <a:r>
              <a:rPr lang="en-US" sz="1000" dirty="0" err="1" smtClean="0">
                <a:solidFill>
                  <a:srgbClr val="001F82"/>
                </a:solidFill>
              </a:rPr>
              <a:t>CrmService</a:t>
            </a:r>
            <a:r>
              <a:rPr lang="en-US" sz="1000" dirty="0" smtClean="0">
                <a:solidFill>
                  <a:srgbClr val="001F82"/>
                </a:solidFill>
              </a:rPr>
              <a:t>, </a:t>
            </a:r>
            <a:r>
              <a:rPr lang="en-US" sz="1000" dirty="0" err="1" smtClean="0">
                <a:solidFill>
                  <a:srgbClr val="001F82"/>
                </a:solidFill>
              </a:rPr>
              <a:t>MetadataService</a:t>
            </a:r>
            <a:endParaRPr lang="en-US" sz="1000" dirty="0" smtClean="0">
              <a:solidFill>
                <a:srgbClr val="001F82"/>
              </a:solidFill>
            </a:endParaRPr>
          </a:p>
          <a:p>
            <a:pPr algn="l"/>
            <a:r>
              <a:rPr lang="en-US" sz="1000" dirty="0" err="1" smtClean="0">
                <a:solidFill>
                  <a:srgbClr val="001F82"/>
                </a:solidFill>
              </a:rPr>
              <a:t>CrmDiscovery</a:t>
            </a:r>
            <a:endParaRPr lang="en-US" sz="1000" dirty="0">
              <a:solidFill>
                <a:srgbClr val="001F82"/>
              </a:solidFill>
            </a:endParaRPr>
          </a:p>
        </p:txBody>
      </p:sp>
      <p:pic>
        <p:nvPicPr>
          <p:cNvPr id="51" name="Picture 5" descr="green"/>
          <p:cNvPicPr>
            <a:picLocks noChangeAspect="1" noChangeArrowheads="1"/>
          </p:cNvPicPr>
          <p:nvPr/>
        </p:nvPicPr>
        <p:blipFill>
          <a:blip r:embed="rId4"/>
          <a:srcRect/>
          <a:stretch>
            <a:fillRect/>
          </a:stretch>
        </p:blipFill>
        <p:spPr bwMode="auto">
          <a:xfrm>
            <a:off x="6208710" y="3730621"/>
            <a:ext cx="307979" cy="307979"/>
          </a:xfrm>
          <a:prstGeom prst="rect">
            <a:avLst/>
          </a:prstGeom>
          <a:noFill/>
        </p:spPr>
      </p:pic>
      <p:sp>
        <p:nvSpPr>
          <p:cNvPr id="52" name="TextBox 51"/>
          <p:cNvSpPr txBox="1"/>
          <p:nvPr/>
        </p:nvSpPr>
        <p:spPr>
          <a:xfrm>
            <a:off x="6564367" y="3763140"/>
            <a:ext cx="2300237" cy="236219"/>
          </a:xfrm>
          <a:prstGeom prst="rect">
            <a:avLst/>
          </a:prstGeom>
          <a:noFill/>
        </p:spPr>
        <p:txBody>
          <a:bodyPr wrap="square" rtlCol="0">
            <a:spAutoFit/>
          </a:bodyPr>
          <a:lstStyle/>
          <a:p>
            <a:pPr algn="l"/>
            <a:r>
              <a:rPr lang="en-US" sz="1100" dirty="0" smtClean="0">
                <a:solidFill>
                  <a:srgbClr val="001F82"/>
                </a:solidFill>
              </a:rPr>
              <a:t>Pre and Post – Sync and </a:t>
            </a:r>
            <a:r>
              <a:rPr lang="en-US" sz="1100" dirty="0" err="1" smtClean="0">
                <a:solidFill>
                  <a:srgbClr val="001F82"/>
                </a:solidFill>
              </a:rPr>
              <a:t>Async</a:t>
            </a:r>
            <a:endParaRPr lang="en-US" sz="1100" dirty="0">
              <a:solidFill>
                <a:srgbClr val="001F82"/>
              </a:solidFill>
            </a:endParaRPr>
          </a:p>
        </p:txBody>
      </p:sp>
      <p:pic>
        <p:nvPicPr>
          <p:cNvPr id="53" name="Picture 5" descr="green"/>
          <p:cNvPicPr>
            <a:picLocks noChangeAspect="1" noChangeArrowheads="1"/>
          </p:cNvPicPr>
          <p:nvPr/>
        </p:nvPicPr>
        <p:blipFill>
          <a:blip r:embed="rId4"/>
          <a:srcRect/>
          <a:stretch>
            <a:fillRect/>
          </a:stretch>
        </p:blipFill>
        <p:spPr bwMode="auto">
          <a:xfrm>
            <a:off x="6210300" y="4149721"/>
            <a:ext cx="307979" cy="307979"/>
          </a:xfrm>
          <a:prstGeom prst="rect">
            <a:avLst/>
          </a:prstGeom>
          <a:noFill/>
        </p:spPr>
      </p:pic>
      <p:sp>
        <p:nvSpPr>
          <p:cNvPr id="54" name="TextBox 53"/>
          <p:cNvSpPr txBox="1"/>
          <p:nvPr/>
        </p:nvSpPr>
        <p:spPr>
          <a:xfrm>
            <a:off x="6556379" y="4215123"/>
            <a:ext cx="2300237" cy="236219"/>
          </a:xfrm>
          <a:prstGeom prst="rect">
            <a:avLst/>
          </a:prstGeom>
          <a:noFill/>
        </p:spPr>
        <p:txBody>
          <a:bodyPr wrap="square" rtlCol="0">
            <a:spAutoFit/>
          </a:bodyPr>
          <a:lstStyle/>
          <a:p>
            <a:pPr algn="l"/>
            <a:r>
              <a:rPr lang="en-US" sz="1100" dirty="0" smtClean="0">
                <a:solidFill>
                  <a:srgbClr val="001F82"/>
                </a:solidFill>
              </a:rPr>
              <a:t>Full SDK and Plug-in Support</a:t>
            </a:r>
            <a:endParaRPr lang="en-US" sz="1100" dirty="0">
              <a:solidFill>
                <a:srgbClr val="001F82"/>
              </a:solidFill>
            </a:endParaRPr>
          </a:p>
        </p:txBody>
      </p:sp>
      <p:pic>
        <p:nvPicPr>
          <p:cNvPr id="55" name="Picture 5" descr="green"/>
          <p:cNvPicPr>
            <a:picLocks noChangeAspect="1" noChangeArrowheads="1"/>
          </p:cNvPicPr>
          <p:nvPr/>
        </p:nvPicPr>
        <p:blipFill>
          <a:blip r:embed="rId4"/>
          <a:srcRect/>
          <a:stretch>
            <a:fillRect/>
          </a:stretch>
        </p:blipFill>
        <p:spPr bwMode="auto">
          <a:xfrm>
            <a:off x="3386131" y="4568821"/>
            <a:ext cx="307979" cy="307979"/>
          </a:xfrm>
          <a:prstGeom prst="rect">
            <a:avLst/>
          </a:prstGeom>
          <a:noFill/>
        </p:spPr>
      </p:pic>
      <p:sp>
        <p:nvSpPr>
          <p:cNvPr id="56" name="TextBox 55"/>
          <p:cNvSpPr txBox="1"/>
          <p:nvPr/>
        </p:nvSpPr>
        <p:spPr>
          <a:xfrm>
            <a:off x="3732210" y="4634223"/>
            <a:ext cx="2300237" cy="236219"/>
          </a:xfrm>
          <a:prstGeom prst="rect">
            <a:avLst/>
          </a:prstGeom>
          <a:noFill/>
        </p:spPr>
        <p:txBody>
          <a:bodyPr wrap="square" rtlCol="0">
            <a:spAutoFit/>
          </a:bodyPr>
          <a:lstStyle/>
          <a:p>
            <a:pPr algn="l"/>
            <a:r>
              <a:rPr lang="en-US" sz="1100" dirty="0" smtClean="0">
                <a:solidFill>
                  <a:schemeClr val="accent6">
                    <a:lumMod val="50000"/>
                  </a:schemeClr>
                </a:solidFill>
              </a:rPr>
              <a:t>Web-based Designer</a:t>
            </a:r>
            <a:endParaRPr lang="en-US" sz="1100" dirty="0">
              <a:solidFill>
                <a:schemeClr val="accent6">
                  <a:lumMod val="50000"/>
                </a:schemeClr>
              </a:solidFill>
            </a:endParaRPr>
          </a:p>
        </p:txBody>
      </p:sp>
      <p:pic>
        <p:nvPicPr>
          <p:cNvPr id="57" name="Picture 5" descr="green"/>
          <p:cNvPicPr>
            <a:picLocks noChangeAspect="1" noChangeArrowheads="1"/>
          </p:cNvPicPr>
          <p:nvPr/>
        </p:nvPicPr>
        <p:blipFill>
          <a:blip r:embed="rId4"/>
          <a:srcRect/>
          <a:stretch>
            <a:fillRect/>
          </a:stretch>
        </p:blipFill>
        <p:spPr bwMode="auto">
          <a:xfrm>
            <a:off x="6210300" y="4568821"/>
            <a:ext cx="307979" cy="307979"/>
          </a:xfrm>
          <a:prstGeom prst="rect">
            <a:avLst/>
          </a:prstGeom>
          <a:noFill/>
        </p:spPr>
      </p:pic>
      <p:sp>
        <p:nvSpPr>
          <p:cNvPr id="58" name="TextBox 57"/>
          <p:cNvSpPr txBox="1"/>
          <p:nvPr/>
        </p:nvSpPr>
        <p:spPr>
          <a:xfrm>
            <a:off x="6556379" y="4634223"/>
            <a:ext cx="2300237" cy="236219"/>
          </a:xfrm>
          <a:prstGeom prst="rect">
            <a:avLst/>
          </a:prstGeom>
          <a:noFill/>
        </p:spPr>
        <p:txBody>
          <a:bodyPr wrap="square" rtlCol="0">
            <a:spAutoFit/>
          </a:bodyPr>
          <a:lstStyle/>
          <a:p>
            <a:pPr algn="l"/>
            <a:r>
              <a:rPr lang="en-US" sz="1100" dirty="0" smtClean="0">
                <a:solidFill>
                  <a:srgbClr val="001F82"/>
                </a:solidFill>
              </a:rPr>
              <a:t>Web-based Designer</a:t>
            </a:r>
            <a:endParaRPr lang="en-US" sz="1100" dirty="0">
              <a:solidFill>
                <a:srgbClr val="001F82"/>
              </a:solidFill>
            </a:endParaRPr>
          </a:p>
        </p:txBody>
      </p:sp>
      <p:pic>
        <p:nvPicPr>
          <p:cNvPr id="59" name="Picture 5" descr="green"/>
          <p:cNvPicPr>
            <a:picLocks noChangeAspect="1" noChangeArrowheads="1"/>
          </p:cNvPicPr>
          <p:nvPr/>
        </p:nvPicPr>
        <p:blipFill>
          <a:blip r:embed="rId4"/>
          <a:srcRect/>
          <a:stretch>
            <a:fillRect/>
          </a:stretch>
        </p:blipFill>
        <p:spPr bwMode="auto">
          <a:xfrm>
            <a:off x="6210300" y="4987921"/>
            <a:ext cx="307979" cy="307979"/>
          </a:xfrm>
          <a:prstGeom prst="rect">
            <a:avLst/>
          </a:prstGeom>
          <a:noFill/>
        </p:spPr>
      </p:pic>
      <p:sp>
        <p:nvSpPr>
          <p:cNvPr id="60" name="TextBox 59"/>
          <p:cNvSpPr txBox="1"/>
          <p:nvPr/>
        </p:nvSpPr>
        <p:spPr>
          <a:xfrm>
            <a:off x="6556379" y="5053323"/>
            <a:ext cx="2300237" cy="236219"/>
          </a:xfrm>
          <a:prstGeom prst="rect">
            <a:avLst/>
          </a:prstGeom>
          <a:noFill/>
        </p:spPr>
        <p:txBody>
          <a:bodyPr wrap="square" rtlCol="0">
            <a:spAutoFit/>
          </a:bodyPr>
          <a:lstStyle/>
          <a:p>
            <a:pPr algn="l"/>
            <a:r>
              <a:rPr lang="en-US" sz="1100" dirty="0" smtClean="0">
                <a:solidFill>
                  <a:srgbClr val="001F82"/>
                </a:solidFill>
              </a:rPr>
              <a:t>Full support</a:t>
            </a:r>
            <a:endParaRPr lang="en-US" sz="1100" dirty="0">
              <a:solidFill>
                <a:srgbClr val="001F82"/>
              </a:solidFill>
            </a:endParaRPr>
          </a:p>
        </p:txBody>
      </p:sp>
      <p:pic>
        <p:nvPicPr>
          <p:cNvPr id="61" name="Picture 5" descr="green"/>
          <p:cNvPicPr>
            <a:picLocks noChangeAspect="1" noChangeArrowheads="1"/>
          </p:cNvPicPr>
          <p:nvPr/>
        </p:nvPicPr>
        <p:blipFill>
          <a:blip r:embed="rId4"/>
          <a:srcRect/>
          <a:stretch>
            <a:fillRect/>
          </a:stretch>
        </p:blipFill>
        <p:spPr bwMode="auto">
          <a:xfrm>
            <a:off x="6192884" y="5407021"/>
            <a:ext cx="307979" cy="307979"/>
          </a:xfrm>
          <a:prstGeom prst="rect">
            <a:avLst/>
          </a:prstGeom>
          <a:noFill/>
        </p:spPr>
      </p:pic>
      <p:sp>
        <p:nvSpPr>
          <p:cNvPr id="62" name="TextBox 61"/>
          <p:cNvSpPr txBox="1"/>
          <p:nvPr/>
        </p:nvSpPr>
        <p:spPr>
          <a:xfrm>
            <a:off x="6538963" y="5472423"/>
            <a:ext cx="2300237" cy="236219"/>
          </a:xfrm>
          <a:prstGeom prst="rect">
            <a:avLst/>
          </a:prstGeom>
          <a:noFill/>
        </p:spPr>
        <p:txBody>
          <a:bodyPr wrap="square" rtlCol="0">
            <a:spAutoFit/>
          </a:bodyPr>
          <a:lstStyle/>
          <a:p>
            <a:pPr algn="l"/>
            <a:r>
              <a:rPr lang="en-US" sz="1100" dirty="0" smtClean="0">
                <a:solidFill>
                  <a:srgbClr val="001F82"/>
                </a:solidFill>
              </a:rPr>
              <a:t>Report Wizard &amp; Custom RDL</a:t>
            </a:r>
            <a:endParaRPr lang="en-US" sz="1100" dirty="0">
              <a:solidFill>
                <a:srgbClr val="001F82"/>
              </a:solidFill>
            </a:endParaRPr>
          </a:p>
        </p:txBody>
      </p:sp>
      <p:pic>
        <p:nvPicPr>
          <p:cNvPr id="63" name="Picture 5" descr="green"/>
          <p:cNvPicPr>
            <a:picLocks noChangeAspect="1" noChangeArrowheads="1"/>
          </p:cNvPicPr>
          <p:nvPr/>
        </p:nvPicPr>
        <p:blipFill>
          <a:blip r:embed="rId4"/>
          <a:srcRect/>
          <a:stretch>
            <a:fillRect/>
          </a:stretch>
        </p:blipFill>
        <p:spPr bwMode="auto">
          <a:xfrm>
            <a:off x="3373484" y="5829300"/>
            <a:ext cx="307979" cy="307979"/>
          </a:xfrm>
          <a:prstGeom prst="rect">
            <a:avLst/>
          </a:prstGeom>
          <a:noFill/>
        </p:spPr>
      </p:pic>
      <p:sp>
        <p:nvSpPr>
          <p:cNvPr id="64" name="TextBox 63"/>
          <p:cNvSpPr txBox="1"/>
          <p:nvPr/>
        </p:nvSpPr>
        <p:spPr>
          <a:xfrm>
            <a:off x="3719563" y="5894702"/>
            <a:ext cx="2300237" cy="210058"/>
          </a:xfrm>
          <a:prstGeom prst="rect">
            <a:avLst/>
          </a:prstGeom>
          <a:noFill/>
        </p:spPr>
        <p:txBody>
          <a:bodyPr wrap="square" rtlCol="0">
            <a:spAutoFit/>
          </a:bodyPr>
          <a:lstStyle/>
          <a:p>
            <a:pPr algn="l"/>
            <a:r>
              <a:rPr lang="en-US" sz="900" dirty="0" smtClean="0">
                <a:solidFill>
                  <a:schemeClr val="accent6">
                    <a:lumMod val="50000"/>
                  </a:schemeClr>
                </a:solidFill>
              </a:rPr>
              <a:t>Schema, Workflows, Settings &amp; More</a:t>
            </a:r>
            <a:endParaRPr lang="en-US" sz="900" dirty="0">
              <a:solidFill>
                <a:schemeClr val="accent6">
                  <a:lumMod val="50000"/>
                </a:schemeClr>
              </a:solidFill>
            </a:endParaRPr>
          </a:p>
        </p:txBody>
      </p:sp>
      <p:pic>
        <p:nvPicPr>
          <p:cNvPr id="65" name="Picture 5" descr="green"/>
          <p:cNvPicPr>
            <a:picLocks noChangeAspect="1" noChangeArrowheads="1"/>
          </p:cNvPicPr>
          <p:nvPr/>
        </p:nvPicPr>
        <p:blipFill>
          <a:blip r:embed="rId4"/>
          <a:srcRect/>
          <a:stretch>
            <a:fillRect/>
          </a:stretch>
        </p:blipFill>
        <p:spPr bwMode="auto">
          <a:xfrm>
            <a:off x="6192884" y="5826121"/>
            <a:ext cx="307979" cy="307979"/>
          </a:xfrm>
          <a:prstGeom prst="rect">
            <a:avLst/>
          </a:prstGeom>
          <a:noFill/>
        </p:spPr>
      </p:pic>
      <p:sp>
        <p:nvSpPr>
          <p:cNvPr id="66" name="TextBox 65"/>
          <p:cNvSpPr txBox="1"/>
          <p:nvPr/>
        </p:nvSpPr>
        <p:spPr>
          <a:xfrm>
            <a:off x="6538963" y="5891523"/>
            <a:ext cx="2300237" cy="210058"/>
          </a:xfrm>
          <a:prstGeom prst="rect">
            <a:avLst/>
          </a:prstGeom>
          <a:noFill/>
        </p:spPr>
        <p:txBody>
          <a:bodyPr wrap="square" rtlCol="0">
            <a:spAutoFit/>
          </a:bodyPr>
          <a:lstStyle/>
          <a:p>
            <a:pPr algn="l"/>
            <a:r>
              <a:rPr lang="en-US" sz="900" dirty="0" smtClean="0">
                <a:solidFill>
                  <a:srgbClr val="001F82"/>
                </a:solidFill>
              </a:rPr>
              <a:t>Schema, Workflows, Settings &amp; More</a:t>
            </a:r>
            <a:endParaRPr lang="en-US" sz="900" dirty="0">
              <a:solidFill>
                <a:srgbClr val="001F82"/>
              </a:solidFill>
            </a:endParaRPr>
          </a:p>
        </p:txBody>
      </p:sp>
      <p:sp>
        <p:nvSpPr>
          <p:cNvPr id="67" name="TextBox 66"/>
          <p:cNvSpPr txBox="1"/>
          <p:nvPr/>
        </p:nvSpPr>
        <p:spPr>
          <a:xfrm>
            <a:off x="3733800" y="3777362"/>
            <a:ext cx="2300237" cy="223138"/>
          </a:xfrm>
          <a:prstGeom prst="rect">
            <a:avLst/>
          </a:prstGeom>
          <a:noFill/>
        </p:spPr>
        <p:txBody>
          <a:bodyPr wrap="square" rtlCol="0">
            <a:spAutoFit/>
          </a:bodyPr>
          <a:lstStyle/>
          <a:p>
            <a:pPr algn="l"/>
            <a:r>
              <a:rPr lang="en-US" sz="1000" dirty="0" smtClean="0">
                <a:solidFill>
                  <a:schemeClr val="accent6">
                    <a:lumMod val="50000"/>
                  </a:schemeClr>
                </a:solidFill>
              </a:rPr>
              <a:t>Dependent on partner capabilities</a:t>
            </a:r>
            <a:endParaRPr lang="en-US" sz="1000" dirty="0">
              <a:solidFill>
                <a:schemeClr val="accent6">
                  <a:lumMod val="50000"/>
                </a:schemeClr>
              </a:solidFill>
            </a:endParaRPr>
          </a:p>
        </p:txBody>
      </p:sp>
      <p:sp>
        <p:nvSpPr>
          <p:cNvPr id="68" name="TextBox 67"/>
          <p:cNvSpPr txBox="1"/>
          <p:nvPr/>
        </p:nvSpPr>
        <p:spPr>
          <a:xfrm>
            <a:off x="3733800" y="4191000"/>
            <a:ext cx="2300237" cy="223138"/>
          </a:xfrm>
          <a:prstGeom prst="rect">
            <a:avLst/>
          </a:prstGeom>
          <a:noFill/>
        </p:spPr>
        <p:txBody>
          <a:bodyPr wrap="square" rtlCol="0">
            <a:spAutoFit/>
          </a:bodyPr>
          <a:lstStyle/>
          <a:p>
            <a:pPr algn="l"/>
            <a:r>
              <a:rPr lang="en-US" sz="1000" dirty="0" smtClean="0">
                <a:solidFill>
                  <a:schemeClr val="accent6">
                    <a:lumMod val="50000"/>
                  </a:schemeClr>
                </a:solidFill>
              </a:rPr>
              <a:t>Dependent on partner capabilities</a:t>
            </a:r>
            <a:endParaRPr lang="en-US" sz="1000" dirty="0">
              <a:solidFill>
                <a:schemeClr val="accent6">
                  <a:lumMod val="50000"/>
                </a:schemeClr>
              </a:solidFill>
            </a:endParaRPr>
          </a:p>
        </p:txBody>
      </p:sp>
      <p:sp>
        <p:nvSpPr>
          <p:cNvPr id="69" name="TextBox 68"/>
          <p:cNvSpPr txBox="1"/>
          <p:nvPr/>
        </p:nvSpPr>
        <p:spPr>
          <a:xfrm>
            <a:off x="3757663" y="5034662"/>
            <a:ext cx="2300237" cy="223138"/>
          </a:xfrm>
          <a:prstGeom prst="rect">
            <a:avLst/>
          </a:prstGeom>
          <a:noFill/>
        </p:spPr>
        <p:txBody>
          <a:bodyPr wrap="square" rtlCol="0">
            <a:spAutoFit/>
          </a:bodyPr>
          <a:lstStyle/>
          <a:p>
            <a:pPr algn="l"/>
            <a:r>
              <a:rPr lang="en-US" sz="1000" dirty="0" smtClean="0">
                <a:solidFill>
                  <a:schemeClr val="accent6">
                    <a:lumMod val="50000"/>
                  </a:schemeClr>
                </a:solidFill>
              </a:rPr>
              <a:t>Dependent on partner capabilities</a:t>
            </a:r>
            <a:endParaRPr lang="en-US" sz="1000" dirty="0">
              <a:solidFill>
                <a:schemeClr val="accent6">
                  <a:lumMod val="50000"/>
                </a:schemeClr>
              </a:solidFill>
            </a:endParaRPr>
          </a:p>
        </p:txBody>
      </p:sp>
      <p:sp>
        <p:nvSpPr>
          <p:cNvPr id="70" name="TextBox 69"/>
          <p:cNvSpPr txBox="1"/>
          <p:nvPr/>
        </p:nvSpPr>
        <p:spPr>
          <a:xfrm>
            <a:off x="3757663" y="5453762"/>
            <a:ext cx="2300237" cy="223138"/>
          </a:xfrm>
          <a:prstGeom prst="rect">
            <a:avLst/>
          </a:prstGeom>
          <a:noFill/>
        </p:spPr>
        <p:txBody>
          <a:bodyPr wrap="square" rtlCol="0">
            <a:spAutoFit/>
          </a:bodyPr>
          <a:lstStyle/>
          <a:p>
            <a:pPr algn="l"/>
            <a:r>
              <a:rPr lang="en-US" sz="1000" dirty="0" smtClean="0">
                <a:solidFill>
                  <a:schemeClr val="accent6">
                    <a:lumMod val="50000"/>
                  </a:schemeClr>
                </a:solidFill>
              </a:rPr>
              <a:t>Dependent on partner capabilities</a:t>
            </a:r>
            <a:endParaRPr lang="en-US" sz="1000" dirty="0">
              <a:solidFill>
                <a:schemeClr val="accent6">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10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10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1000"/>
                                        <p:tgtEl>
                                          <p:spTgt spid="6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10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381000" y="3903945"/>
            <a:ext cx="4013639" cy="242065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Multi-Language / Multi-Region Support</a:t>
            </a:r>
            <a:endParaRPr lang="en-US" dirty="0"/>
          </a:p>
        </p:txBody>
      </p:sp>
      <p:sp>
        <p:nvSpPr>
          <p:cNvPr id="3" name="Text Placeholder 2"/>
          <p:cNvSpPr>
            <a:spLocks noGrp="1"/>
          </p:cNvSpPr>
          <p:nvPr>
            <p:ph type="body" idx="1"/>
          </p:nvPr>
        </p:nvSpPr>
        <p:spPr/>
        <p:txBody>
          <a:bodyPr/>
          <a:lstStyle/>
          <a:p>
            <a:r>
              <a:rPr lang="en-US" dirty="0" smtClean="0"/>
              <a:t>Multi-Language User Interface</a:t>
            </a:r>
          </a:p>
          <a:p>
            <a:r>
              <a:rPr lang="en-US" dirty="0" smtClean="0"/>
              <a:t>Multi-Currency sales transactions</a:t>
            </a:r>
          </a:p>
          <a:p>
            <a:r>
              <a:rPr lang="en-US" dirty="0" smtClean="0"/>
              <a:t>Regional and language based customization</a:t>
            </a:r>
          </a:p>
          <a:p>
            <a:r>
              <a:rPr lang="en-US" dirty="0" smtClean="0"/>
              <a:t>IME Support</a:t>
            </a:r>
          </a:p>
          <a:p>
            <a:endParaRPr lang="en-US" dirty="0"/>
          </a:p>
        </p:txBody>
      </p:sp>
      <p:pic>
        <p:nvPicPr>
          <p:cNvPr id="1026" name="Picture 2"/>
          <p:cNvPicPr>
            <a:picLocks noChangeAspect="1" noChangeArrowheads="1"/>
          </p:cNvPicPr>
          <p:nvPr/>
        </p:nvPicPr>
        <p:blipFill>
          <a:blip r:embed="rId4"/>
          <a:srcRect/>
          <a:stretch>
            <a:fillRect/>
          </a:stretch>
        </p:blipFill>
        <p:spPr bwMode="auto">
          <a:xfrm>
            <a:off x="4137983" y="2724150"/>
            <a:ext cx="2895600" cy="262302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5"/>
          <a:srcRect/>
          <a:stretch>
            <a:fillRect/>
          </a:stretch>
        </p:blipFill>
        <p:spPr bwMode="auto">
          <a:xfrm>
            <a:off x="6122027" y="3352800"/>
            <a:ext cx="2753686" cy="24765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6"/>
          <a:srcRect/>
          <a:stretch>
            <a:fillRect/>
          </a:stretch>
        </p:blipFill>
        <p:spPr bwMode="auto">
          <a:xfrm>
            <a:off x="4680908" y="3962400"/>
            <a:ext cx="2352675" cy="2115855"/>
          </a:xfrm>
          <a:prstGeom prst="rect">
            <a:avLst/>
          </a:prstGeom>
          <a:noFill/>
          <a:ln w="9525">
            <a:noFill/>
            <a:miter lim="800000"/>
            <a:headEnd/>
            <a:tailEnd/>
          </a:ln>
          <a:effectLst>
            <a:outerShdw blurRad="76200" dist="635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en-US" dirty="0" smtClean="0"/>
              <a:t>Multi-Lingual Overview</a:t>
            </a:r>
          </a:p>
        </p:txBody>
      </p:sp>
      <p:sp>
        <p:nvSpPr>
          <p:cNvPr id="433155" name="Rectangle 3"/>
          <p:cNvSpPr>
            <a:spLocks noGrp="1" noChangeArrowheads="1"/>
          </p:cNvSpPr>
          <p:nvPr>
            <p:ph type="body" idx="1"/>
          </p:nvPr>
        </p:nvSpPr>
        <p:spPr/>
        <p:txBody>
          <a:bodyPr/>
          <a:lstStyle/>
          <a:p>
            <a:pPr eaLnBrk="1" hangingPunct="1">
              <a:defRPr/>
            </a:pPr>
            <a:r>
              <a:rPr lang="en-US" dirty="0" smtClean="0"/>
              <a:t>Multiple Languages supported for a single CRM </a:t>
            </a:r>
            <a:r>
              <a:rPr lang="en-US" b="1" u="sng" dirty="0" smtClean="0"/>
              <a:t>Organization</a:t>
            </a:r>
            <a:r>
              <a:rPr lang="en-US" dirty="0" smtClean="0"/>
              <a:t>.</a:t>
            </a:r>
          </a:p>
          <a:p>
            <a:pPr eaLnBrk="1" hangingPunct="1">
              <a:defRPr/>
            </a:pPr>
            <a:r>
              <a:rPr lang="en-US" dirty="0" smtClean="0"/>
              <a:t>Each Organization has a base language which is determined during install.</a:t>
            </a:r>
          </a:p>
          <a:p>
            <a:pPr eaLnBrk="1" hangingPunct="1">
              <a:defRPr/>
            </a:pPr>
            <a:r>
              <a:rPr lang="en-US" dirty="0" smtClean="0"/>
              <a:t>Additional MUI Packs can then be installed on the server and enabled per Organization.</a:t>
            </a:r>
          </a:p>
          <a:p>
            <a:pPr eaLnBrk="1" hangingPunct="1">
              <a:defRPr/>
            </a:pPr>
            <a:r>
              <a:rPr lang="en-US" dirty="0" smtClean="0"/>
              <a:t>If a localized string is not available, it will fall back to the installation language.</a:t>
            </a:r>
          </a:p>
          <a:p>
            <a:pPr>
              <a:defRPr/>
            </a:pPr>
            <a:r>
              <a:rPr lang="en-US" dirty="0" smtClean="0"/>
              <a:t>Help will be available in each language as part of the MUI pack</a:t>
            </a:r>
          </a:p>
          <a:p>
            <a:pPr eaLnBrk="1" hangingPunct="1">
              <a:defRPr/>
            </a:pPr>
            <a:endParaRPr lang="en-US" dirty="0" smtClean="0"/>
          </a:p>
          <a:p>
            <a:pPr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Overview</a:t>
            </a:r>
            <a:endParaRPr lang="en-US" dirty="0"/>
          </a:p>
        </p:txBody>
      </p:sp>
      <p:sp>
        <p:nvSpPr>
          <p:cNvPr id="3" name="Text Placeholder 2"/>
          <p:cNvSpPr>
            <a:spLocks noGrp="1"/>
          </p:cNvSpPr>
          <p:nvPr>
            <p:ph type="body" idx="1"/>
          </p:nvPr>
        </p:nvSpPr>
        <p:spPr>
          <a:xfrm>
            <a:off x="381000" y="1104900"/>
            <a:ext cx="8267700" cy="5105400"/>
          </a:xfrm>
        </p:spPr>
        <p:txBody>
          <a:bodyPr/>
          <a:lstStyle/>
          <a:p>
            <a:pPr>
              <a:defRPr/>
            </a:pPr>
            <a:r>
              <a:rPr lang="en-US" sz="2700" dirty="0" smtClean="0"/>
              <a:t>Reports and Templates will be assigned a language.</a:t>
            </a:r>
          </a:p>
          <a:p>
            <a:pPr>
              <a:defRPr/>
            </a:pPr>
            <a:r>
              <a:rPr lang="en-US" sz="2700" dirty="0" smtClean="0"/>
              <a:t>Customization is always performed in the Base Language. Modification of Translation strings will be performed with a separate translation editor.</a:t>
            </a:r>
          </a:p>
          <a:p>
            <a:pPr>
              <a:defRPr/>
            </a:pPr>
            <a:r>
              <a:rPr lang="en-US" sz="2700" dirty="0" smtClean="0"/>
              <a:t>Upgrade from CRM 3.0 to 4.0 is only supported within the same language.</a:t>
            </a:r>
          </a:p>
          <a:p>
            <a:pPr>
              <a:defRPr/>
            </a:pPr>
            <a:r>
              <a:rPr lang="en-US" sz="2700" dirty="0" smtClean="0"/>
              <a:t>Each user may select the </a:t>
            </a:r>
            <a:br>
              <a:rPr lang="en-US" sz="2700" dirty="0" smtClean="0"/>
            </a:br>
            <a:r>
              <a:rPr lang="en-US" sz="2700" dirty="0" smtClean="0"/>
              <a:t>language that their UI and </a:t>
            </a:r>
            <a:br>
              <a:rPr lang="en-US" sz="2700" dirty="0" smtClean="0"/>
            </a:br>
            <a:r>
              <a:rPr lang="en-US" sz="2700" dirty="0" smtClean="0"/>
              <a:t>Help pages are rendered in.</a:t>
            </a:r>
            <a:br>
              <a:rPr lang="en-US" sz="2700" dirty="0" smtClean="0"/>
            </a:br>
            <a:endParaRPr lang="en-US" sz="2700" dirty="0" smtClean="0"/>
          </a:p>
          <a:p>
            <a:pPr>
              <a:buNone/>
              <a:defRPr/>
            </a:pPr>
            <a:endParaRPr lang="en-US" sz="2700" dirty="0" smtClean="0"/>
          </a:p>
          <a:p>
            <a:endParaRPr lang="en-US" sz="2700" dirty="0"/>
          </a:p>
        </p:txBody>
      </p:sp>
      <p:pic>
        <p:nvPicPr>
          <p:cNvPr id="1026" name="Picture 2"/>
          <p:cNvPicPr>
            <a:picLocks noChangeAspect="1" noChangeArrowheads="1"/>
          </p:cNvPicPr>
          <p:nvPr/>
        </p:nvPicPr>
        <p:blipFill>
          <a:blip r:embed="rId3"/>
          <a:srcRect/>
          <a:stretch>
            <a:fillRect/>
          </a:stretch>
        </p:blipFill>
        <p:spPr bwMode="auto">
          <a:xfrm>
            <a:off x="5257800" y="3779297"/>
            <a:ext cx="3527425" cy="216430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en-US" dirty="0" smtClean="0"/>
              <a:t>Multi-Currency: Overview</a:t>
            </a:r>
          </a:p>
        </p:txBody>
      </p:sp>
      <p:sp>
        <p:nvSpPr>
          <p:cNvPr id="433155" name="Rectangle 3"/>
          <p:cNvSpPr>
            <a:spLocks noGrp="1" noChangeArrowheads="1"/>
          </p:cNvSpPr>
          <p:nvPr>
            <p:ph type="body" idx="1"/>
          </p:nvPr>
        </p:nvSpPr>
        <p:spPr/>
        <p:txBody>
          <a:bodyPr/>
          <a:lstStyle/>
          <a:p>
            <a:pPr eaLnBrk="1" hangingPunct="1">
              <a:defRPr/>
            </a:pPr>
            <a:r>
              <a:rPr lang="en-US" dirty="0" smtClean="0"/>
              <a:t>Addition of new </a:t>
            </a:r>
            <a:r>
              <a:rPr lang="en-US" b="1" dirty="0" smtClean="0"/>
              <a:t>Currency</a:t>
            </a:r>
            <a:r>
              <a:rPr lang="en-US" dirty="0" smtClean="0"/>
              <a:t> entity</a:t>
            </a:r>
          </a:p>
          <a:p>
            <a:pPr lvl="1" eaLnBrk="1" hangingPunct="1">
              <a:defRPr/>
            </a:pPr>
            <a:r>
              <a:rPr lang="en-US" sz="1800" dirty="0" smtClean="0"/>
              <a:t>Stores a single exchange rate between a Currency and the Base Currency.</a:t>
            </a:r>
          </a:p>
          <a:p>
            <a:pPr lvl="1" eaLnBrk="1" hangingPunct="1">
              <a:defRPr/>
            </a:pPr>
            <a:r>
              <a:rPr lang="en-US" sz="1800" dirty="0" smtClean="0"/>
              <a:t>Currency entity will be a normal organization owned entity (Ex: It will be programmable).</a:t>
            </a:r>
            <a:br>
              <a:rPr lang="en-US" sz="1800" dirty="0" smtClean="0"/>
            </a:br>
            <a:endParaRPr lang="en-US" sz="1800" dirty="0" smtClean="0"/>
          </a:p>
          <a:p>
            <a:pPr eaLnBrk="1" hangingPunct="1">
              <a:defRPr/>
            </a:pPr>
            <a:r>
              <a:rPr lang="en-US" dirty="0" smtClean="0"/>
              <a:t>All </a:t>
            </a:r>
            <a:r>
              <a:rPr lang="en-US" b="1" dirty="0" err="1" smtClean="0"/>
              <a:t>CrmMoney</a:t>
            </a:r>
            <a:r>
              <a:rPr lang="en-US" dirty="0" smtClean="0"/>
              <a:t> attributes will be multi-currency enabled</a:t>
            </a:r>
          </a:p>
          <a:p>
            <a:pPr lvl="1" eaLnBrk="1" hangingPunct="1">
              <a:defRPr/>
            </a:pPr>
            <a:r>
              <a:rPr lang="en-US" sz="1800" dirty="0" smtClean="0"/>
              <a:t>Including ‘out of the box fields’ and custom attributes.</a:t>
            </a:r>
          </a:p>
          <a:p>
            <a:pPr lvl="1" eaLnBrk="1" hangingPunct="1">
              <a:defRPr/>
            </a:pPr>
            <a:r>
              <a:rPr lang="en-US" sz="1800" dirty="0" smtClean="0"/>
              <a:t>Addition of three columns to an entity per money field: Currency, Conversion Rate and Base Currency.</a:t>
            </a:r>
          </a:p>
          <a:p>
            <a:pPr lvl="1" eaLnBrk="1" hangingPunct="1">
              <a:defRPr/>
            </a:pPr>
            <a:r>
              <a:rPr lang="en-US" sz="1800" dirty="0" smtClean="0"/>
              <a:t>Upgrade will ‘convert’ (Ex: Add new fields) automatically.</a:t>
            </a:r>
          </a:p>
          <a:p>
            <a:pPr lvl="1" eaLnBrk="1" hangingPunct="1">
              <a:defRPr/>
            </a:pPr>
            <a:r>
              <a:rPr lang="en-US" sz="1800" dirty="0" smtClean="0"/>
              <a:t>Each record instance stores its own “copy” of the </a:t>
            </a:r>
            <a:r>
              <a:rPr lang="en-US" sz="1800" b="1" dirty="0" smtClean="0"/>
              <a:t>transaction currency</a:t>
            </a:r>
            <a:r>
              <a:rPr lang="en-US" sz="1800" dirty="0" smtClean="0"/>
              <a:t> as well as the </a:t>
            </a:r>
            <a:r>
              <a:rPr lang="en-US" sz="1800" b="1" dirty="0" smtClean="0"/>
              <a:t>conversation rate</a:t>
            </a:r>
            <a:r>
              <a:rPr lang="en-US" sz="1800" dirty="0" smtClean="0"/>
              <a:t> to the </a:t>
            </a:r>
            <a:r>
              <a:rPr lang="en-US" sz="1800" b="1" dirty="0" smtClean="0"/>
              <a:t>base currency</a:t>
            </a:r>
            <a:r>
              <a:rPr lang="en-US" sz="1800" dirty="0" smtClean="0"/>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a:t>
            </a:r>
            <a:r>
              <a:rPr lang="en-US" dirty="0" err="1" smtClean="0"/>
              <a:t>Plex</a:t>
            </a:r>
            <a:r>
              <a:rPr lang="en-US" dirty="0" smtClean="0"/>
              <a:t> User Options</a:t>
            </a:r>
            <a:endParaRPr lang="en-US" dirty="0"/>
          </a:p>
        </p:txBody>
      </p:sp>
      <p:sp>
        <p:nvSpPr>
          <p:cNvPr id="3" name="Text Placeholder 2"/>
          <p:cNvSpPr>
            <a:spLocks noGrp="1"/>
          </p:cNvSpPr>
          <p:nvPr>
            <p:ph type="body" idx="1"/>
          </p:nvPr>
        </p:nvSpPr>
        <p:spPr/>
        <p:txBody>
          <a:bodyPr/>
          <a:lstStyle/>
          <a:p>
            <a:r>
              <a:rPr lang="en-US" sz="2400" dirty="0" smtClean="0"/>
              <a:t>Each user configures their desired </a:t>
            </a:r>
            <a:r>
              <a:rPr lang="en-US" sz="2400" b="1" dirty="0" smtClean="0"/>
              <a:t>organization</a:t>
            </a:r>
            <a:r>
              <a:rPr lang="en-US" sz="2400" dirty="0" smtClean="0"/>
              <a:t>, </a:t>
            </a:r>
            <a:r>
              <a:rPr lang="en-US" sz="2400" b="1" dirty="0" smtClean="0"/>
              <a:t>language</a:t>
            </a:r>
            <a:r>
              <a:rPr lang="en-US" sz="2400" dirty="0" smtClean="0"/>
              <a:t>, </a:t>
            </a:r>
            <a:r>
              <a:rPr lang="en-US" sz="2400" b="1" dirty="0" smtClean="0"/>
              <a:t>default currency</a:t>
            </a:r>
            <a:r>
              <a:rPr lang="en-US" sz="2400" dirty="0" smtClean="0"/>
              <a:t>, </a:t>
            </a:r>
            <a:r>
              <a:rPr lang="en-US" sz="2400" b="1" dirty="0" smtClean="0"/>
              <a:t>time zone </a:t>
            </a:r>
            <a:r>
              <a:rPr lang="en-US" sz="2400" dirty="0" smtClean="0"/>
              <a:t>and </a:t>
            </a:r>
            <a:r>
              <a:rPr lang="en-US" sz="2400" b="1" dirty="0" smtClean="0"/>
              <a:t>region settings </a:t>
            </a:r>
            <a:r>
              <a:rPr lang="en-US" sz="2400" dirty="0" smtClean="0"/>
              <a:t>(number / date formats) via </a:t>
            </a:r>
            <a:r>
              <a:rPr lang="en-US" sz="2400" b="1" dirty="0" smtClean="0"/>
              <a:t>Personal Options</a:t>
            </a:r>
            <a:r>
              <a:rPr lang="en-US" sz="2400" dirty="0" smtClean="0"/>
              <a:t>.</a:t>
            </a:r>
          </a:p>
          <a:p>
            <a:r>
              <a:rPr lang="en-US" sz="2400" dirty="0" smtClean="0"/>
              <a:t>These settings will “roam” with them.</a:t>
            </a:r>
          </a:p>
          <a:p>
            <a:endParaRPr lang="en-US" sz="2400" dirty="0"/>
          </a:p>
        </p:txBody>
      </p:sp>
      <p:pic>
        <p:nvPicPr>
          <p:cNvPr id="4" name="Picture 3"/>
          <p:cNvPicPr>
            <a:picLocks noChangeAspect="1" noChangeArrowheads="1"/>
          </p:cNvPicPr>
          <p:nvPr/>
        </p:nvPicPr>
        <p:blipFill>
          <a:blip r:embed="rId3"/>
          <a:srcRect/>
          <a:stretch>
            <a:fillRect/>
          </a:stretch>
        </p:blipFill>
        <p:spPr bwMode="auto">
          <a:xfrm>
            <a:off x="468032" y="2781300"/>
            <a:ext cx="4065868" cy="29622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4"/>
          <p:cNvPicPr>
            <a:picLocks noChangeAspect="1" noChangeArrowheads="1"/>
          </p:cNvPicPr>
          <p:nvPr/>
        </p:nvPicPr>
        <p:blipFill>
          <a:blip r:embed="rId4"/>
          <a:srcRect/>
          <a:stretch>
            <a:fillRect/>
          </a:stretch>
        </p:blipFill>
        <p:spPr bwMode="auto">
          <a:xfrm>
            <a:off x="4840501" y="2781300"/>
            <a:ext cx="3731999" cy="29622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4" name="Picture 2"/>
          <p:cNvPicPr>
            <a:picLocks noChangeAspect="1" noChangeArrowheads="1"/>
          </p:cNvPicPr>
          <p:nvPr/>
        </p:nvPicPr>
        <p:blipFill>
          <a:blip r:embed="rId5"/>
          <a:srcRect/>
          <a:stretch>
            <a:fillRect/>
          </a:stretch>
        </p:blipFill>
        <p:spPr bwMode="auto">
          <a:xfrm>
            <a:off x="952500" y="4263693"/>
            <a:ext cx="3151468" cy="2327607"/>
          </a:xfrm>
          <a:prstGeom prst="rect">
            <a:avLst/>
          </a:prstGeom>
          <a:noFill/>
          <a:ln w="9525">
            <a:noFill/>
            <a:miter lim="800000"/>
            <a:headEnd/>
            <a:tailEnd/>
          </a:ln>
          <a:effectLst>
            <a:outerShdw blurRad="76200" dist="63500" dir="2700000" algn="tl" rotWithShape="0">
              <a:prstClr val="black">
                <a:alpha val="40000"/>
              </a:prstClr>
            </a:outerShdw>
          </a:effec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prstGeom prst="rect">
            <a:avLst/>
          </a:prstGeom>
        </p:spPr>
        <p:txBody>
          <a:bodyPr/>
          <a:lstStyle/>
          <a:p>
            <a:pPr eaLnBrk="1" hangingPunct="1">
              <a:defRPr/>
            </a:pPr>
            <a:r>
              <a:rPr lang="en-US" dirty="0" smtClean="0"/>
              <a:t>Caveats &amp; Disclaimer</a:t>
            </a:r>
          </a:p>
        </p:txBody>
      </p:sp>
      <p:sp>
        <p:nvSpPr>
          <p:cNvPr id="419843" name="Rectangle 3"/>
          <p:cNvSpPr>
            <a:spLocks noGrp="1" noChangeArrowheads="1"/>
          </p:cNvSpPr>
          <p:nvPr>
            <p:ph type="body" idx="1"/>
          </p:nvPr>
        </p:nvSpPr>
        <p:spPr>
          <a:prstGeom prst="rect">
            <a:avLst/>
          </a:prstGeom>
        </p:spPr>
        <p:txBody>
          <a:bodyPr lIns="92075" tIns="46038" rIns="92075" bIns="46038">
            <a:spAutoFit/>
          </a:bodyPr>
          <a:lstStyle/>
          <a:p>
            <a:pPr eaLnBrk="1" hangingPunct="1">
              <a:defRPr/>
            </a:pPr>
            <a:r>
              <a:rPr lang="en-US" dirty="0" smtClean="0">
                <a:effectLst>
                  <a:outerShdw blurRad="38100" dist="38100" dir="2700000" algn="tl">
                    <a:srgbClr val="000000"/>
                  </a:outerShdw>
                </a:effectLst>
              </a:rPr>
              <a:t>Dates and capabilities are subject to change</a:t>
            </a:r>
          </a:p>
          <a:p>
            <a:pPr eaLnBrk="1" hangingPunct="1">
              <a:defRPr/>
            </a:pPr>
            <a:r>
              <a:rPr lang="en-US" dirty="0" smtClean="0">
                <a:effectLst>
                  <a:outerShdw blurRad="38100" dist="38100" dir="2700000" algn="tl">
                    <a:srgbClr val="000000"/>
                  </a:outerShdw>
                </a:effectLst>
              </a:rPr>
              <a:t>Screen shots are prototypes only</a:t>
            </a:r>
          </a:p>
        </p:txBody>
      </p:sp>
      <p:sp>
        <p:nvSpPr>
          <p:cNvPr id="4100" name="Text Box 4"/>
          <p:cNvSpPr txBox="1">
            <a:spLocks noChangeArrowheads="1"/>
          </p:cNvSpPr>
          <p:nvPr/>
        </p:nvSpPr>
        <p:spPr bwMode="auto">
          <a:xfrm>
            <a:off x="388938" y="3787775"/>
            <a:ext cx="8437562" cy="2354491"/>
          </a:xfrm>
          <a:prstGeom prst="rect">
            <a:avLst/>
          </a:prstGeom>
          <a:noFill/>
          <a:ln w="9525" algn="ctr">
            <a:noFill/>
            <a:miter lim="800000"/>
            <a:headEnd/>
            <a:tailEnd/>
          </a:ln>
        </p:spPr>
        <p:txBody>
          <a:bodyPr>
            <a:spAutoFit/>
          </a:bodyPr>
          <a:lstStyle/>
          <a:p>
            <a:pPr algn="l">
              <a:lnSpc>
                <a:spcPct val="90000"/>
              </a:lnSpc>
              <a:spcBef>
                <a:spcPct val="30000"/>
              </a:spcBef>
            </a:pPr>
            <a:r>
              <a:rPr lang="en-US" sz="1000" dirty="0">
                <a:latin typeface="Segoe"/>
              </a:rPr>
              <a:t>Disclaimer</a:t>
            </a:r>
          </a:p>
          <a:p>
            <a:pPr algn="l">
              <a:lnSpc>
                <a:spcPct val="90000"/>
              </a:lnSpc>
              <a:spcBef>
                <a:spcPct val="30000"/>
              </a:spcBef>
            </a:pPr>
            <a:r>
              <a:rPr lang="en-US" sz="1000" b="0" dirty="0">
                <a:latin typeface="Segoe"/>
              </a:rPr>
              <a:t>This presentation contains preliminary information that may be changed substantially prior to final commercial release of the software described herein.</a:t>
            </a:r>
            <a:br>
              <a:rPr lang="en-US" sz="1000" b="0" dirty="0">
                <a:latin typeface="Segoe"/>
              </a:rPr>
            </a:br>
            <a:r>
              <a:rPr lang="en-US" sz="1000" b="0" dirty="0">
                <a:latin typeface="Segoe"/>
              </a:rPr>
              <a:t/>
            </a:r>
            <a:br>
              <a:rPr lang="en-US" sz="1000" b="0" dirty="0">
                <a:latin typeface="Segoe"/>
              </a:rPr>
            </a:br>
            <a:r>
              <a:rPr lang="en-US" sz="1000" b="0" dirty="0">
                <a:latin typeface="Segoe"/>
              </a:rPr>
              <a:t>The information contained in this presentation represents the current view of Microsoft Corporation on the issues discussed as of the date of the presentation.  Because Microsoft must respond to changing market conditions, it should not be interpreted to be a commitment on the part of Microsoft, and Microsoft cannot guarantee the accuracy of any information presented after the date of the presentation.</a:t>
            </a:r>
            <a:br>
              <a:rPr lang="en-US" sz="1000" b="0" dirty="0">
                <a:latin typeface="Segoe"/>
              </a:rPr>
            </a:br>
            <a:r>
              <a:rPr lang="en-US" sz="1000" b="0" dirty="0">
                <a:latin typeface="Segoe"/>
              </a:rPr>
              <a:t/>
            </a:r>
            <a:br>
              <a:rPr lang="en-US" sz="1000" b="0" dirty="0">
                <a:latin typeface="Segoe"/>
              </a:rPr>
            </a:br>
            <a:r>
              <a:rPr lang="en-US" sz="1000" b="0" dirty="0">
                <a:latin typeface="Segoe"/>
              </a:rPr>
              <a:t>This presentation is for informational purposes only.  MICROSOFT MAKES NO WARRANTIES, EXPRESS, IMPLIED OR STATUTORY, AS TO THE INFORMATION IN THIS PRESENTATION.</a:t>
            </a:r>
            <a:br>
              <a:rPr lang="en-US" sz="1000" b="0" dirty="0">
                <a:latin typeface="Segoe"/>
              </a:rPr>
            </a:br>
            <a:r>
              <a:rPr lang="en-US" sz="1000" b="0" dirty="0">
                <a:latin typeface="Segoe"/>
              </a:rPr>
              <a:t/>
            </a:r>
            <a:br>
              <a:rPr lang="en-US" sz="1000" b="0" dirty="0">
                <a:latin typeface="Segoe"/>
              </a:rPr>
            </a:br>
            <a:r>
              <a:rPr lang="en-US" sz="1000" b="0" dirty="0">
                <a:latin typeface="Segoe"/>
              </a:rPr>
              <a:t>Microsoft may have patents, patent applications, trademarks, copyrights, or other intellectual property rights covering subject matter in this presentation.  Except as expressly provided in any written license agreement from Microsoft, the furnishing of this information does not give you any license to these patents, trademarks, copyrights, or other intellectual property.</a:t>
            </a:r>
            <a:br>
              <a:rPr lang="en-US" sz="1000" b="0" dirty="0">
                <a:latin typeface="Segoe"/>
              </a:rPr>
            </a:br>
            <a:r>
              <a:rPr lang="en-US" sz="1000" b="0" dirty="0">
                <a:latin typeface="Segoe"/>
              </a:rPr>
              <a:t/>
            </a:r>
            <a:br>
              <a:rPr lang="en-US" sz="1000" b="0" dirty="0">
                <a:latin typeface="Segoe"/>
              </a:rPr>
            </a:br>
            <a:r>
              <a:rPr lang="en-US" sz="1000" b="0" dirty="0">
                <a:latin typeface="Segoe"/>
              </a:rPr>
              <a:t>© </a:t>
            </a:r>
            <a:r>
              <a:rPr lang="en-US" sz="1000" b="0" dirty="0" smtClean="0">
                <a:latin typeface="Segoe"/>
              </a:rPr>
              <a:t>2008 </a:t>
            </a:r>
            <a:r>
              <a:rPr lang="en-US" sz="1000" b="0" dirty="0">
                <a:latin typeface="Segoe"/>
              </a:rPr>
              <a:t>Microsoft Corporation.  All rights reserved.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up and out easily</a:t>
            </a:r>
            <a:endParaRPr lang="en-US" dirty="0"/>
          </a:p>
        </p:txBody>
      </p:sp>
      <p:sp>
        <p:nvSpPr>
          <p:cNvPr id="3" name="Text Placeholder 2"/>
          <p:cNvSpPr>
            <a:spLocks noGrp="1"/>
          </p:cNvSpPr>
          <p:nvPr>
            <p:ph type="body" idx="1"/>
          </p:nvPr>
        </p:nvSpPr>
        <p:spPr>
          <a:xfrm>
            <a:off x="381000" y="1104900"/>
            <a:ext cx="3360761" cy="5105400"/>
          </a:xfrm>
        </p:spPr>
        <p:txBody>
          <a:bodyPr/>
          <a:lstStyle/>
          <a:p>
            <a:r>
              <a:rPr lang="en-US" dirty="0" smtClean="0"/>
              <a:t>Deployment Choice</a:t>
            </a:r>
          </a:p>
          <a:p>
            <a:r>
              <a:rPr lang="en-US" dirty="0" smtClean="0"/>
              <a:t>Enhanced Architecture</a:t>
            </a:r>
          </a:p>
          <a:p>
            <a:r>
              <a:rPr lang="en-US" dirty="0" smtClean="0"/>
              <a:t>Internet-scale performance</a:t>
            </a:r>
          </a:p>
          <a:p>
            <a:r>
              <a:rPr lang="en-US" dirty="0" smtClean="0"/>
              <a:t>Enhanced </a:t>
            </a:r>
            <a:br>
              <a:rPr lang="en-US" dirty="0" smtClean="0"/>
            </a:br>
            <a:r>
              <a:rPr lang="en-US" dirty="0" smtClean="0"/>
              <a:t>application &amp;</a:t>
            </a:r>
            <a:br>
              <a:rPr lang="en-US" dirty="0" smtClean="0"/>
            </a:br>
            <a:r>
              <a:rPr lang="en-US" dirty="0" smtClean="0"/>
              <a:t>platform </a:t>
            </a:r>
            <a:br>
              <a:rPr lang="en-US" dirty="0" smtClean="0"/>
            </a:br>
            <a:r>
              <a:rPr lang="en-US" dirty="0" smtClean="0"/>
              <a:t>customization</a:t>
            </a:r>
          </a:p>
          <a:p>
            <a:r>
              <a:rPr lang="en-US" dirty="0" smtClean="0"/>
              <a:t>Data lifecycle management</a:t>
            </a:r>
          </a:p>
          <a:p>
            <a:endParaRPr lang="en-US" dirty="0"/>
          </a:p>
        </p:txBody>
      </p:sp>
      <p:grpSp>
        <p:nvGrpSpPr>
          <p:cNvPr id="4" name="Group 55"/>
          <p:cNvGrpSpPr/>
          <p:nvPr/>
        </p:nvGrpSpPr>
        <p:grpSpPr>
          <a:xfrm>
            <a:off x="3200400" y="1295036"/>
            <a:ext cx="5822228" cy="4593110"/>
            <a:chOff x="2855612" y="1024566"/>
            <a:chExt cx="6593189" cy="5541937"/>
          </a:xfrm>
        </p:grpSpPr>
        <p:pic>
          <p:nvPicPr>
            <p:cNvPr id="5" name="Picture 22" descr="Transparent Oval"/>
            <p:cNvPicPr>
              <a:picLocks noChangeAspect="1" noChangeArrowheads="1"/>
            </p:cNvPicPr>
            <p:nvPr/>
          </p:nvPicPr>
          <p:blipFill>
            <a:blip r:embed="rId3"/>
            <a:srcRect/>
            <a:stretch>
              <a:fillRect/>
            </a:stretch>
          </p:blipFill>
          <p:spPr bwMode="auto">
            <a:xfrm>
              <a:off x="3268768" y="1747051"/>
              <a:ext cx="5527570" cy="3801262"/>
            </a:xfrm>
            <a:prstGeom prst="rect">
              <a:avLst/>
            </a:prstGeom>
            <a:noFill/>
          </p:spPr>
        </p:pic>
        <p:sp>
          <p:nvSpPr>
            <p:cNvPr id="6" name="Rectangle 64"/>
            <p:cNvSpPr>
              <a:spLocks noChangeAspect="1" noChangeArrowheads="1"/>
            </p:cNvSpPr>
            <p:nvPr/>
          </p:nvSpPr>
          <p:spPr bwMode="auto">
            <a:xfrm>
              <a:off x="5044772" y="5579537"/>
              <a:ext cx="2606433" cy="986966"/>
            </a:xfrm>
            <a:prstGeom prst="rect">
              <a:avLst/>
            </a:prstGeom>
            <a:noFill/>
            <a:ln w="12700" algn="ctr">
              <a:noFill/>
              <a:miter lim="800000"/>
              <a:headEnd/>
              <a:tailEnd/>
            </a:ln>
            <a:effectLst/>
          </p:spPr>
          <p:txBody>
            <a:bodyPr wrap="square">
              <a:spAutoFit/>
            </a:bodyPr>
            <a:lstStyle/>
            <a:p>
              <a:pPr eaLnBrk="0" hangingPunct="0"/>
              <a:r>
                <a:rPr lang="en-US" sz="1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Work Departments</a:t>
              </a:r>
            </a:p>
            <a:p>
              <a:pPr eaLnBrk="0" hangingPunct="0"/>
              <a:r>
                <a:rPr lang="en-US" sz="1400" dirty="0">
                  <a:latin typeface="Arial" pitchFamily="34" charset="0"/>
                </a:rPr>
                <a:t>Line of business functions</a:t>
              </a:r>
            </a:p>
            <a:p>
              <a:pPr eaLnBrk="0" hangingPunct="0"/>
              <a:r>
                <a:rPr lang="en-US" sz="1000" i="1" dirty="0">
                  <a:latin typeface="Arial" pitchFamily="34" charset="0"/>
                </a:rPr>
                <a:t>Example: ACME Customer Service</a:t>
              </a:r>
            </a:p>
          </p:txBody>
        </p:sp>
        <p:sp>
          <p:nvSpPr>
            <p:cNvPr id="7" name="Rectangle 65"/>
            <p:cNvSpPr>
              <a:spLocks noChangeAspect="1" noChangeArrowheads="1"/>
            </p:cNvSpPr>
            <p:nvPr/>
          </p:nvSpPr>
          <p:spPr bwMode="auto">
            <a:xfrm>
              <a:off x="7165672" y="3922188"/>
              <a:ext cx="2283129" cy="1139497"/>
            </a:xfrm>
            <a:prstGeom prst="rect">
              <a:avLst/>
            </a:prstGeom>
            <a:noFill/>
            <a:ln w="12700" algn="ctr">
              <a:noFill/>
              <a:miter lim="800000"/>
              <a:headEnd/>
              <a:tailEnd/>
            </a:ln>
            <a:effectLst/>
          </p:spPr>
          <p:txBody>
            <a:bodyPr wrap="square">
              <a:spAutoFit/>
            </a:bodyPr>
            <a:lstStyle/>
            <a:p>
              <a:pPr eaLnBrk="0" hangingPunct="0"/>
              <a:r>
                <a:rPr lang="en-US" sz="1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Corporate Divisions</a:t>
              </a:r>
            </a:p>
            <a:p>
              <a:pPr eaLnBrk="0" hangingPunct="0"/>
              <a:r>
                <a:rPr lang="en-US" sz="1400" dirty="0">
                  <a:latin typeface="Arial" pitchFamily="34" charset="0"/>
                </a:rPr>
                <a:t>By geography and product line</a:t>
              </a:r>
            </a:p>
            <a:p>
              <a:pPr eaLnBrk="0" hangingPunct="0"/>
              <a:r>
                <a:rPr lang="en-US" sz="1000" i="1" dirty="0">
                  <a:latin typeface="Arial" pitchFamily="34" charset="0"/>
                </a:rPr>
                <a:t>Example: ACME European Operations</a:t>
              </a:r>
            </a:p>
          </p:txBody>
        </p:sp>
        <p:sp>
          <p:nvSpPr>
            <p:cNvPr id="8" name="Rectangle 57"/>
            <p:cNvSpPr>
              <a:spLocks noChangeAspect="1" noChangeArrowheads="1"/>
            </p:cNvSpPr>
            <p:nvPr/>
          </p:nvSpPr>
          <p:spPr bwMode="auto">
            <a:xfrm>
              <a:off x="2855612" y="4013344"/>
              <a:ext cx="2283126" cy="986966"/>
            </a:xfrm>
            <a:prstGeom prst="rect">
              <a:avLst/>
            </a:prstGeom>
            <a:noFill/>
            <a:ln w="12700" algn="ctr">
              <a:noFill/>
              <a:miter lim="800000"/>
              <a:headEnd/>
              <a:tailEnd/>
            </a:ln>
            <a:effectLst/>
          </p:spPr>
          <p:txBody>
            <a:bodyPr wrap="square">
              <a:spAutoFit/>
            </a:bodyPr>
            <a:lstStyle/>
            <a:p>
              <a:pPr eaLnBrk="0" hangingPunct="0"/>
              <a:r>
                <a:rPr lang="en-US" sz="1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Work Teams</a:t>
              </a:r>
            </a:p>
            <a:p>
              <a:pPr eaLnBrk="0" hangingPunct="0"/>
              <a:r>
                <a:rPr lang="en-US" sz="1400" dirty="0">
                  <a:latin typeface="Arial" pitchFamily="34" charset="0"/>
                </a:rPr>
                <a:t>Small collaboration groups</a:t>
              </a:r>
            </a:p>
            <a:p>
              <a:pPr eaLnBrk="0" hangingPunct="0"/>
              <a:r>
                <a:rPr lang="en-US" sz="1000" i="1" dirty="0">
                  <a:latin typeface="Arial" pitchFamily="34" charset="0"/>
                </a:rPr>
                <a:t>Example: ACME Account Team</a:t>
              </a:r>
            </a:p>
          </p:txBody>
        </p:sp>
        <p:pic>
          <p:nvPicPr>
            <p:cNvPr id="9" name="Picture 116" descr="line dotted yellow glow 45"/>
            <p:cNvPicPr>
              <a:picLocks noChangeAspect="1" noChangeArrowheads="1"/>
            </p:cNvPicPr>
            <p:nvPr/>
          </p:nvPicPr>
          <p:blipFill>
            <a:blip r:embed="rId4"/>
            <a:srcRect/>
            <a:stretch>
              <a:fillRect/>
            </a:stretch>
          </p:blipFill>
          <p:spPr bwMode="auto">
            <a:xfrm rot="12844457">
              <a:off x="4602911" y="3094413"/>
              <a:ext cx="1299809" cy="995166"/>
            </a:xfrm>
            <a:prstGeom prst="rect">
              <a:avLst/>
            </a:prstGeom>
            <a:noFill/>
          </p:spPr>
        </p:pic>
        <p:pic>
          <p:nvPicPr>
            <p:cNvPr id="10" name="Picture 117" descr="line dotted yellow glow 45"/>
            <p:cNvPicPr>
              <a:picLocks noChangeAspect="1" noChangeArrowheads="1"/>
            </p:cNvPicPr>
            <p:nvPr/>
          </p:nvPicPr>
          <p:blipFill>
            <a:blip r:embed="rId4"/>
            <a:srcRect/>
            <a:stretch>
              <a:fillRect/>
            </a:stretch>
          </p:blipFill>
          <p:spPr bwMode="auto">
            <a:xfrm rot="12844457">
              <a:off x="6474574" y="3100763"/>
              <a:ext cx="1299809" cy="995166"/>
            </a:xfrm>
            <a:prstGeom prst="rect">
              <a:avLst/>
            </a:prstGeom>
            <a:noFill/>
          </p:spPr>
        </p:pic>
        <p:grpSp>
          <p:nvGrpSpPr>
            <p:cNvPr id="11" name="Group 104"/>
            <p:cNvGrpSpPr>
              <a:grpSpLocks/>
            </p:cNvGrpSpPr>
            <p:nvPr/>
          </p:nvGrpSpPr>
          <p:grpSpPr bwMode="auto">
            <a:xfrm>
              <a:off x="3068638" y="2892921"/>
              <a:ext cx="1963737" cy="1169487"/>
              <a:chOff x="1864" y="1733"/>
              <a:chExt cx="1188" cy="691"/>
            </a:xfrm>
          </p:grpSpPr>
          <p:pic>
            <p:nvPicPr>
              <p:cNvPr id="53" name="Picture 51" descr="3d Oval disc"/>
              <p:cNvPicPr>
                <a:picLocks noChangeAspect="1" noChangeArrowheads="1"/>
              </p:cNvPicPr>
              <p:nvPr/>
            </p:nvPicPr>
            <p:blipFill>
              <a:blip r:embed="rId5" cstate="print"/>
              <a:srcRect/>
              <a:stretch>
                <a:fillRect/>
              </a:stretch>
            </p:blipFill>
            <p:spPr bwMode="auto">
              <a:xfrm>
                <a:off x="1864" y="1918"/>
                <a:ext cx="1188" cy="506"/>
              </a:xfrm>
              <a:prstGeom prst="rect">
                <a:avLst/>
              </a:prstGeom>
              <a:noFill/>
              <a:ln w="9525">
                <a:noFill/>
                <a:miter lim="800000"/>
                <a:headEnd/>
                <a:tailEnd/>
              </a:ln>
            </p:spPr>
          </p:pic>
          <p:pic>
            <p:nvPicPr>
              <p:cNvPr id="54" name="Picture 54" descr="user business man"/>
              <p:cNvPicPr>
                <a:picLocks noChangeAspect="1" noChangeArrowheads="1"/>
              </p:cNvPicPr>
              <p:nvPr/>
            </p:nvPicPr>
            <p:blipFill>
              <a:blip r:embed="rId6" cstate="print"/>
              <a:srcRect/>
              <a:stretch>
                <a:fillRect/>
              </a:stretch>
            </p:blipFill>
            <p:spPr bwMode="auto">
              <a:xfrm>
                <a:off x="2106" y="1733"/>
                <a:ext cx="337" cy="448"/>
              </a:xfrm>
              <a:prstGeom prst="rect">
                <a:avLst/>
              </a:prstGeom>
              <a:noFill/>
            </p:spPr>
          </p:pic>
          <p:pic>
            <p:nvPicPr>
              <p:cNvPr id="55" name="Picture 55" descr="user business user woman"/>
              <p:cNvPicPr>
                <a:picLocks noChangeAspect="1" noChangeArrowheads="1"/>
              </p:cNvPicPr>
              <p:nvPr/>
            </p:nvPicPr>
            <p:blipFill>
              <a:blip r:embed="rId7" cstate="print"/>
              <a:srcRect/>
              <a:stretch>
                <a:fillRect/>
              </a:stretch>
            </p:blipFill>
            <p:spPr bwMode="auto">
              <a:xfrm>
                <a:off x="2443" y="1766"/>
                <a:ext cx="334" cy="452"/>
              </a:xfrm>
              <a:prstGeom prst="rect">
                <a:avLst/>
              </a:prstGeom>
              <a:noFill/>
            </p:spPr>
          </p:pic>
          <p:pic>
            <p:nvPicPr>
              <p:cNvPr id="56" name="Picture 56" descr="user business casual man"/>
              <p:cNvPicPr>
                <a:picLocks noChangeAspect="1" noChangeArrowheads="1"/>
              </p:cNvPicPr>
              <p:nvPr/>
            </p:nvPicPr>
            <p:blipFill>
              <a:blip r:embed="rId8" cstate="print"/>
              <a:srcRect/>
              <a:stretch>
                <a:fillRect/>
              </a:stretch>
            </p:blipFill>
            <p:spPr bwMode="auto">
              <a:xfrm>
                <a:off x="2251" y="1853"/>
                <a:ext cx="340" cy="452"/>
              </a:xfrm>
              <a:prstGeom prst="rect">
                <a:avLst/>
              </a:prstGeom>
              <a:noFill/>
            </p:spPr>
          </p:pic>
        </p:grpSp>
        <p:grpSp>
          <p:nvGrpSpPr>
            <p:cNvPr id="12" name="Group 118"/>
            <p:cNvGrpSpPr>
              <a:grpSpLocks/>
            </p:cNvGrpSpPr>
            <p:nvPr/>
          </p:nvGrpSpPr>
          <p:grpSpPr bwMode="auto">
            <a:xfrm>
              <a:off x="7297738" y="2748408"/>
              <a:ext cx="1963737" cy="1272729"/>
              <a:chOff x="4525" y="1648"/>
              <a:chExt cx="1188" cy="752"/>
            </a:xfrm>
          </p:grpSpPr>
          <p:pic>
            <p:nvPicPr>
              <p:cNvPr id="51" name="Picture 53" descr="3d Oval disc"/>
              <p:cNvPicPr>
                <a:picLocks noChangeAspect="1" noChangeArrowheads="1"/>
              </p:cNvPicPr>
              <p:nvPr/>
            </p:nvPicPr>
            <p:blipFill>
              <a:blip r:embed="rId5" cstate="print"/>
              <a:srcRect/>
              <a:stretch>
                <a:fillRect/>
              </a:stretch>
            </p:blipFill>
            <p:spPr bwMode="auto">
              <a:xfrm>
                <a:off x="4525" y="1894"/>
                <a:ext cx="1188" cy="506"/>
              </a:xfrm>
              <a:prstGeom prst="rect">
                <a:avLst/>
              </a:prstGeom>
              <a:noFill/>
              <a:ln w="9525">
                <a:noFill/>
                <a:miter lim="800000"/>
                <a:headEnd/>
                <a:tailEnd/>
              </a:ln>
            </p:spPr>
          </p:pic>
          <p:pic>
            <p:nvPicPr>
              <p:cNvPr id="52" name="Picture 107" descr="small business building "/>
              <p:cNvPicPr>
                <a:picLocks noChangeAspect="1" noChangeArrowheads="1"/>
              </p:cNvPicPr>
              <p:nvPr/>
            </p:nvPicPr>
            <p:blipFill>
              <a:blip r:embed="rId9" cstate="print"/>
              <a:srcRect/>
              <a:stretch>
                <a:fillRect/>
              </a:stretch>
            </p:blipFill>
            <p:spPr bwMode="auto">
              <a:xfrm>
                <a:off x="4758" y="1648"/>
                <a:ext cx="711" cy="560"/>
              </a:xfrm>
              <a:prstGeom prst="rect">
                <a:avLst/>
              </a:prstGeom>
              <a:noFill/>
            </p:spPr>
          </p:pic>
        </p:grpSp>
        <p:pic>
          <p:nvPicPr>
            <p:cNvPr id="13" name="Picture 120" descr="line dotted yellow glow 45"/>
            <p:cNvPicPr>
              <a:picLocks noChangeAspect="1" noChangeArrowheads="1"/>
            </p:cNvPicPr>
            <p:nvPr/>
          </p:nvPicPr>
          <p:blipFill>
            <a:blip r:embed="rId4"/>
            <a:srcRect/>
            <a:stretch>
              <a:fillRect/>
            </a:stretch>
          </p:blipFill>
          <p:spPr bwMode="auto">
            <a:xfrm rot="7530824">
              <a:off x="5566628" y="3742698"/>
              <a:ext cx="1299808" cy="995166"/>
            </a:xfrm>
            <a:prstGeom prst="rect">
              <a:avLst/>
            </a:prstGeom>
            <a:noFill/>
          </p:spPr>
        </p:pic>
        <p:grpSp>
          <p:nvGrpSpPr>
            <p:cNvPr id="14" name="Group 102"/>
            <p:cNvGrpSpPr>
              <a:grpSpLocks/>
            </p:cNvGrpSpPr>
            <p:nvPr/>
          </p:nvGrpSpPr>
          <p:grpSpPr bwMode="auto">
            <a:xfrm>
              <a:off x="5219700" y="4446900"/>
              <a:ext cx="1963737" cy="1223647"/>
              <a:chOff x="3219" y="2693"/>
              <a:chExt cx="1188" cy="723"/>
            </a:xfrm>
          </p:grpSpPr>
          <p:pic>
            <p:nvPicPr>
              <p:cNvPr id="28" name="Picture 52" descr="3d Oval disc"/>
              <p:cNvPicPr>
                <a:picLocks noChangeAspect="1" noChangeArrowheads="1"/>
              </p:cNvPicPr>
              <p:nvPr/>
            </p:nvPicPr>
            <p:blipFill>
              <a:blip r:embed="rId5" cstate="print"/>
              <a:srcRect/>
              <a:stretch>
                <a:fillRect/>
              </a:stretch>
            </p:blipFill>
            <p:spPr bwMode="auto">
              <a:xfrm>
                <a:off x="3219" y="2910"/>
                <a:ext cx="1188" cy="506"/>
              </a:xfrm>
              <a:prstGeom prst="rect">
                <a:avLst/>
              </a:prstGeom>
              <a:noFill/>
              <a:ln w="9525">
                <a:noFill/>
                <a:miter lim="800000"/>
                <a:headEnd/>
                <a:tailEnd/>
              </a:ln>
            </p:spPr>
          </p:pic>
          <p:pic>
            <p:nvPicPr>
              <p:cNvPr id="29" name="Picture 63" descr="blue House"/>
              <p:cNvPicPr>
                <a:picLocks noChangeAspect="1" noChangeArrowheads="1"/>
              </p:cNvPicPr>
              <p:nvPr/>
            </p:nvPicPr>
            <p:blipFill>
              <a:blip r:embed="rId10" cstate="print"/>
              <a:srcRect/>
              <a:stretch>
                <a:fillRect/>
              </a:stretch>
            </p:blipFill>
            <p:spPr bwMode="auto">
              <a:xfrm>
                <a:off x="3340" y="2742"/>
                <a:ext cx="1002" cy="555"/>
              </a:xfrm>
              <a:prstGeom prst="rect">
                <a:avLst/>
              </a:prstGeom>
              <a:noFill/>
            </p:spPr>
          </p:pic>
          <p:grpSp>
            <p:nvGrpSpPr>
              <p:cNvPr id="30" name="Group 72"/>
              <p:cNvGrpSpPr>
                <a:grpSpLocks/>
              </p:cNvGrpSpPr>
              <p:nvPr/>
            </p:nvGrpSpPr>
            <p:grpSpPr bwMode="auto">
              <a:xfrm>
                <a:off x="3332" y="3007"/>
                <a:ext cx="298" cy="217"/>
                <a:chOff x="3332" y="3007"/>
                <a:chExt cx="298" cy="217"/>
              </a:xfrm>
            </p:grpSpPr>
            <p:pic>
              <p:nvPicPr>
                <p:cNvPr id="48" name="Picture 66" descr="phone"/>
                <p:cNvPicPr>
                  <a:picLocks noChangeAspect="1" noChangeArrowheads="1"/>
                </p:cNvPicPr>
                <p:nvPr/>
              </p:nvPicPr>
              <p:blipFill>
                <a:blip r:embed="rId11" cstate="print"/>
                <a:srcRect/>
                <a:stretch>
                  <a:fillRect/>
                </a:stretch>
              </p:blipFill>
              <p:spPr bwMode="auto">
                <a:xfrm flipH="1">
                  <a:off x="3332" y="3120"/>
                  <a:ext cx="104" cy="104"/>
                </a:xfrm>
                <a:prstGeom prst="rect">
                  <a:avLst/>
                </a:prstGeom>
                <a:noFill/>
              </p:spPr>
            </p:pic>
            <p:pic>
              <p:nvPicPr>
                <p:cNvPr id="49" name="Picture 67" descr="pc"/>
                <p:cNvPicPr>
                  <a:picLocks noChangeAspect="1" noChangeArrowheads="1"/>
                </p:cNvPicPr>
                <p:nvPr/>
              </p:nvPicPr>
              <p:blipFill>
                <a:blip r:embed="rId12" cstate="print"/>
                <a:srcRect/>
                <a:stretch>
                  <a:fillRect/>
                </a:stretch>
              </p:blipFill>
              <p:spPr bwMode="auto">
                <a:xfrm flipH="1">
                  <a:off x="3390" y="3007"/>
                  <a:ext cx="167" cy="166"/>
                </a:xfrm>
                <a:prstGeom prst="rect">
                  <a:avLst/>
                </a:prstGeom>
                <a:noFill/>
              </p:spPr>
            </p:pic>
            <p:pic>
              <p:nvPicPr>
                <p:cNvPr id="50" name="Picture 68" descr="user business casual man"/>
                <p:cNvPicPr>
                  <a:picLocks noChangeAspect="1" noChangeArrowheads="1"/>
                </p:cNvPicPr>
                <p:nvPr/>
              </p:nvPicPr>
              <p:blipFill>
                <a:blip r:embed="rId13" cstate="print"/>
                <a:srcRect/>
                <a:stretch>
                  <a:fillRect/>
                </a:stretch>
              </p:blipFill>
              <p:spPr bwMode="auto">
                <a:xfrm>
                  <a:off x="3503" y="3032"/>
                  <a:ext cx="127" cy="168"/>
                </a:xfrm>
                <a:prstGeom prst="rect">
                  <a:avLst/>
                </a:prstGeom>
                <a:noFill/>
              </p:spPr>
            </p:pic>
          </p:grpSp>
          <p:grpSp>
            <p:nvGrpSpPr>
              <p:cNvPr id="31" name="Group 74"/>
              <p:cNvGrpSpPr>
                <a:grpSpLocks/>
              </p:cNvGrpSpPr>
              <p:nvPr/>
            </p:nvGrpSpPr>
            <p:grpSpPr bwMode="auto">
              <a:xfrm>
                <a:off x="3534" y="2765"/>
                <a:ext cx="265" cy="217"/>
                <a:chOff x="2016" y="3789"/>
                <a:chExt cx="265" cy="217"/>
              </a:xfrm>
            </p:grpSpPr>
            <p:pic>
              <p:nvPicPr>
                <p:cNvPr id="45" name="Picture 69" descr="phone"/>
                <p:cNvPicPr>
                  <a:picLocks noChangeAspect="1" noChangeArrowheads="1"/>
                </p:cNvPicPr>
                <p:nvPr/>
              </p:nvPicPr>
              <p:blipFill>
                <a:blip r:embed="rId11" cstate="print"/>
                <a:srcRect/>
                <a:stretch>
                  <a:fillRect/>
                </a:stretch>
              </p:blipFill>
              <p:spPr bwMode="auto">
                <a:xfrm flipH="1">
                  <a:off x="2016" y="3902"/>
                  <a:ext cx="104" cy="104"/>
                </a:xfrm>
                <a:prstGeom prst="rect">
                  <a:avLst/>
                </a:prstGeom>
                <a:noFill/>
              </p:spPr>
            </p:pic>
            <p:pic>
              <p:nvPicPr>
                <p:cNvPr id="46" name="Picture 70" descr="pc"/>
                <p:cNvPicPr>
                  <a:picLocks noChangeAspect="1" noChangeArrowheads="1"/>
                </p:cNvPicPr>
                <p:nvPr/>
              </p:nvPicPr>
              <p:blipFill>
                <a:blip r:embed="rId12" cstate="print"/>
                <a:srcRect/>
                <a:stretch>
                  <a:fillRect/>
                </a:stretch>
              </p:blipFill>
              <p:spPr bwMode="auto">
                <a:xfrm flipH="1">
                  <a:off x="2074" y="3789"/>
                  <a:ext cx="167" cy="166"/>
                </a:xfrm>
                <a:prstGeom prst="rect">
                  <a:avLst/>
                </a:prstGeom>
                <a:noFill/>
              </p:spPr>
            </p:pic>
            <p:pic>
              <p:nvPicPr>
                <p:cNvPr id="47" name="Picture 73" descr="user business user woman"/>
                <p:cNvPicPr>
                  <a:picLocks noChangeAspect="1" noChangeArrowheads="1"/>
                </p:cNvPicPr>
                <p:nvPr/>
              </p:nvPicPr>
              <p:blipFill>
                <a:blip r:embed="rId14" cstate="print"/>
                <a:srcRect/>
                <a:stretch>
                  <a:fillRect/>
                </a:stretch>
              </p:blipFill>
              <p:spPr bwMode="auto">
                <a:xfrm>
                  <a:off x="2154" y="3816"/>
                  <a:ext cx="127" cy="171"/>
                </a:xfrm>
                <a:prstGeom prst="rect">
                  <a:avLst/>
                </a:prstGeom>
                <a:noFill/>
              </p:spPr>
            </p:pic>
          </p:grpSp>
          <p:grpSp>
            <p:nvGrpSpPr>
              <p:cNvPr id="32" name="Group 80"/>
              <p:cNvGrpSpPr>
                <a:grpSpLocks/>
              </p:cNvGrpSpPr>
              <p:nvPr/>
            </p:nvGrpSpPr>
            <p:grpSpPr bwMode="auto">
              <a:xfrm>
                <a:off x="3219" y="2693"/>
                <a:ext cx="285" cy="217"/>
                <a:chOff x="1889" y="3789"/>
                <a:chExt cx="285" cy="217"/>
              </a:xfrm>
            </p:grpSpPr>
            <p:pic>
              <p:nvPicPr>
                <p:cNvPr id="42" name="Picture 76" descr="phone"/>
                <p:cNvPicPr>
                  <a:picLocks noChangeAspect="1" noChangeArrowheads="1"/>
                </p:cNvPicPr>
                <p:nvPr/>
              </p:nvPicPr>
              <p:blipFill>
                <a:blip r:embed="rId11" cstate="print"/>
                <a:srcRect/>
                <a:stretch>
                  <a:fillRect/>
                </a:stretch>
              </p:blipFill>
              <p:spPr bwMode="auto">
                <a:xfrm flipH="1">
                  <a:off x="1889" y="3902"/>
                  <a:ext cx="104" cy="104"/>
                </a:xfrm>
                <a:prstGeom prst="rect">
                  <a:avLst/>
                </a:prstGeom>
                <a:noFill/>
              </p:spPr>
            </p:pic>
            <p:pic>
              <p:nvPicPr>
                <p:cNvPr id="43" name="Picture 77" descr="pc"/>
                <p:cNvPicPr>
                  <a:picLocks noChangeAspect="1" noChangeArrowheads="1"/>
                </p:cNvPicPr>
                <p:nvPr/>
              </p:nvPicPr>
              <p:blipFill>
                <a:blip r:embed="rId12" cstate="print"/>
                <a:srcRect/>
                <a:stretch>
                  <a:fillRect/>
                </a:stretch>
              </p:blipFill>
              <p:spPr bwMode="auto">
                <a:xfrm flipH="1">
                  <a:off x="1947" y="3789"/>
                  <a:ext cx="167" cy="166"/>
                </a:xfrm>
                <a:prstGeom prst="rect">
                  <a:avLst/>
                </a:prstGeom>
                <a:noFill/>
              </p:spPr>
            </p:pic>
            <p:pic>
              <p:nvPicPr>
                <p:cNvPr id="44" name="Picture 79" descr="user casual man"/>
                <p:cNvPicPr>
                  <a:picLocks noChangeAspect="1" noChangeArrowheads="1"/>
                </p:cNvPicPr>
                <p:nvPr/>
              </p:nvPicPr>
              <p:blipFill>
                <a:blip r:embed="rId15" cstate="print"/>
                <a:srcRect/>
                <a:stretch>
                  <a:fillRect/>
                </a:stretch>
              </p:blipFill>
              <p:spPr bwMode="auto">
                <a:xfrm>
                  <a:off x="2053" y="3840"/>
                  <a:ext cx="121" cy="166"/>
                </a:xfrm>
                <a:prstGeom prst="rect">
                  <a:avLst/>
                </a:prstGeom>
                <a:noFill/>
              </p:spPr>
            </p:pic>
          </p:grpSp>
          <p:grpSp>
            <p:nvGrpSpPr>
              <p:cNvPr id="33" name="Group 82"/>
              <p:cNvGrpSpPr>
                <a:grpSpLocks/>
              </p:cNvGrpSpPr>
              <p:nvPr/>
            </p:nvGrpSpPr>
            <p:grpSpPr bwMode="auto">
              <a:xfrm>
                <a:off x="3672" y="3011"/>
                <a:ext cx="285" cy="217"/>
                <a:chOff x="1889" y="3789"/>
                <a:chExt cx="285" cy="217"/>
              </a:xfrm>
            </p:grpSpPr>
            <p:pic>
              <p:nvPicPr>
                <p:cNvPr id="39" name="Picture 83" descr="phone"/>
                <p:cNvPicPr>
                  <a:picLocks noChangeAspect="1" noChangeArrowheads="1"/>
                </p:cNvPicPr>
                <p:nvPr/>
              </p:nvPicPr>
              <p:blipFill>
                <a:blip r:embed="rId11" cstate="print"/>
                <a:srcRect/>
                <a:stretch>
                  <a:fillRect/>
                </a:stretch>
              </p:blipFill>
              <p:spPr bwMode="auto">
                <a:xfrm flipH="1">
                  <a:off x="1889" y="3902"/>
                  <a:ext cx="104" cy="104"/>
                </a:xfrm>
                <a:prstGeom prst="rect">
                  <a:avLst/>
                </a:prstGeom>
                <a:noFill/>
              </p:spPr>
            </p:pic>
            <p:pic>
              <p:nvPicPr>
                <p:cNvPr id="40" name="Picture 84" descr="pc"/>
                <p:cNvPicPr>
                  <a:picLocks noChangeAspect="1" noChangeArrowheads="1"/>
                </p:cNvPicPr>
                <p:nvPr/>
              </p:nvPicPr>
              <p:blipFill>
                <a:blip r:embed="rId12" cstate="print"/>
                <a:srcRect/>
                <a:stretch>
                  <a:fillRect/>
                </a:stretch>
              </p:blipFill>
              <p:spPr bwMode="auto">
                <a:xfrm flipH="1">
                  <a:off x="1947" y="3789"/>
                  <a:ext cx="167" cy="166"/>
                </a:xfrm>
                <a:prstGeom prst="rect">
                  <a:avLst/>
                </a:prstGeom>
                <a:noFill/>
              </p:spPr>
            </p:pic>
            <p:pic>
              <p:nvPicPr>
                <p:cNvPr id="41" name="Picture 85" descr="user casual man"/>
                <p:cNvPicPr>
                  <a:picLocks noChangeAspect="1" noChangeArrowheads="1"/>
                </p:cNvPicPr>
                <p:nvPr/>
              </p:nvPicPr>
              <p:blipFill>
                <a:blip r:embed="rId15" cstate="print"/>
                <a:srcRect/>
                <a:stretch>
                  <a:fillRect/>
                </a:stretch>
              </p:blipFill>
              <p:spPr bwMode="auto">
                <a:xfrm>
                  <a:off x="2053" y="3840"/>
                  <a:ext cx="121" cy="166"/>
                </a:xfrm>
                <a:prstGeom prst="rect">
                  <a:avLst/>
                </a:prstGeom>
                <a:noFill/>
              </p:spPr>
            </p:pic>
          </p:grpSp>
          <p:grpSp>
            <p:nvGrpSpPr>
              <p:cNvPr id="34" name="Group 91"/>
              <p:cNvGrpSpPr>
                <a:grpSpLocks/>
              </p:cNvGrpSpPr>
              <p:nvPr/>
            </p:nvGrpSpPr>
            <p:grpSpPr bwMode="auto">
              <a:xfrm>
                <a:off x="4037" y="2934"/>
                <a:ext cx="270" cy="217"/>
                <a:chOff x="2300" y="3681"/>
                <a:chExt cx="270" cy="217"/>
              </a:xfrm>
            </p:grpSpPr>
            <p:pic>
              <p:nvPicPr>
                <p:cNvPr id="36" name="Picture 87" descr="phone"/>
                <p:cNvPicPr>
                  <a:picLocks noChangeAspect="1" noChangeArrowheads="1"/>
                </p:cNvPicPr>
                <p:nvPr/>
              </p:nvPicPr>
              <p:blipFill>
                <a:blip r:embed="rId11" cstate="print"/>
                <a:srcRect/>
                <a:stretch>
                  <a:fillRect/>
                </a:stretch>
              </p:blipFill>
              <p:spPr bwMode="auto">
                <a:xfrm flipH="1">
                  <a:off x="2300" y="3794"/>
                  <a:ext cx="104" cy="104"/>
                </a:xfrm>
                <a:prstGeom prst="rect">
                  <a:avLst/>
                </a:prstGeom>
                <a:noFill/>
              </p:spPr>
            </p:pic>
            <p:pic>
              <p:nvPicPr>
                <p:cNvPr id="37" name="Picture 88" descr="pc"/>
                <p:cNvPicPr>
                  <a:picLocks noChangeAspect="1" noChangeArrowheads="1"/>
                </p:cNvPicPr>
                <p:nvPr/>
              </p:nvPicPr>
              <p:blipFill>
                <a:blip r:embed="rId12" cstate="print"/>
                <a:srcRect/>
                <a:stretch>
                  <a:fillRect/>
                </a:stretch>
              </p:blipFill>
              <p:spPr bwMode="auto">
                <a:xfrm flipH="1">
                  <a:off x="2358" y="3681"/>
                  <a:ext cx="167" cy="166"/>
                </a:xfrm>
                <a:prstGeom prst="rect">
                  <a:avLst/>
                </a:prstGeom>
                <a:noFill/>
              </p:spPr>
            </p:pic>
            <p:pic>
              <p:nvPicPr>
                <p:cNvPr id="38" name="Picture 90" descr="user business man"/>
                <p:cNvPicPr>
                  <a:picLocks noChangeAspect="1" noChangeArrowheads="1"/>
                </p:cNvPicPr>
                <p:nvPr/>
              </p:nvPicPr>
              <p:blipFill>
                <a:blip r:embed="rId16" cstate="print"/>
                <a:srcRect/>
                <a:stretch>
                  <a:fillRect/>
                </a:stretch>
              </p:blipFill>
              <p:spPr bwMode="auto">
                <a:xfrm>
                  <a:off x="2443" y="3730"/>
                  <a:ext cx="127" cy="168"/>
                </a:xfrm>
                <a:prstGeom prst="rect">
                  <a:avLst/>
                </a:prstGeom>
                <a:noFill/>
              </p:spPr>
            </p:pic>
          </p:grpSp>
          <p:pic>
            <p:nvPicPr>
              <p:cNvPr id="35" name="Picture 92" descr="printer copier fax"/>
              <p:cNvPicPr>
                <a:picLocks noChangeAspect="1" noChangeArrowheads="1"/>
              </p:cNvPicPr>
              <p:nvPr/>
            </p:nvPicPr>
            <p:blipFill>
              <a:blip r:embed="rId17" cstate="print"/>
              <a:srcRect/>
              <a:stretch>
                <a:fillRect/>
              </a:stretch>
            </p:blipFill>
            <p:spPr bwMode="auto">
              <a:xfrm>
                <a:off x="3914" y="2867"/>
                <a:ext cx="127" cy="140"/>
              </a:xfrm>
              <a:prstGeom prst="rect">
                <a:avLst/>
              </a:prstGeom>
              <a:noFill/>
            </p:spPr>
          </p:pic>
        </p:grpSp>
        <p:pic>
          <p:nvPicPr>
            <p:cNvPr id="15" name="Picture 119" descr="line dotted yellow glow 45"/>
            <p:cNvPicPr>
              <a:picLocks noChangeAspect="1" noChangeArrowheads="1"/>
            </p:cNvPicPr>
            <p:nvPr/>
          </p:nvPicPr>
          <p:blipFill>
            <a:blip r:embed="rId4"/>
            <a:srcRect/>
            <a:stretch>
              <a:fillRect/>
            </a:stretch>
          </p:blipFill>
          <p:spPr bwMode="auto">
            <a:xfrm rot="7530824">
              <a:off x="5569803" y="2982286"/>
              <a:ext cx="1299808" cy="995166"/>
            </a:xfrm>
            <a:prstGeom prst="rect">
              <a:avLst/>
            </a:prstGeom>
            <a:noFill/>
          </p:spPr>
        </p:pic>
        <p:sp>
          <p:nvSpPr>
            <p:cNvPr id="16" name="Rectangle 58"/>
            <p:cNvSpPr>
              <a:spLocks noChangeAspect="1" noChangeArrowheads="1"/>
            </p:cNvSpPr>
            <p:nvPr/>
          </p:nvSpPr>
          <p:spPr bwMode="auto">
            <a:xfrm>
              <a:off x="5044772" y="2084011"/>
              <a:ext cx="2524723" cy="773421"/>
            </a:xfrm>
            <a:prstGeom prst="rect">
              <a:avLst/>
            </a:prstGeom>
            <a:noFill/>
            <a:ln w="12700" algn="ctr">
              <a:noFill/>
              <a:miter lim="800000"/>
              <a:headEnd/>
              <a:tailEnd/>
            </a:ln>
            <a:effectLst/>
          </p:spPr>
          <p:txBody>
            <a:bodyPr wrap="square">
              <a:spAutoFit/>
            </a:bodyPr>
            <a:lstStyle/>
            <a:p>
              <a:pPr eaLnBrk="0" hangingPunct="0"/>
              <a:r>
                <a:rPr lang="en-US" sz="1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Organization-wide</a:t>
              </a:r>
            </a:p>
            <a:p>
              <a:pPr eaLnBrk="0" hangingPunct="0"/>
              <a:r>
                <a:rPr lang="en-US" sz="1400" dirty="0">
                  <a:latin typeface="Arial" pitchFamily="34" charset="0"/>
                </a:rPr>
                <a:t>Centralized CRM system</a:t>
              </a:r>
            </a:p>
            <a:p>
              <a:pPr eaLnBrk="0" hangingPunct="0"/>
              <a:r>
                <a:rPr lang="en-US" sz="1000" i="1" dirty="0">
                  <a:latin typeface="Arial" pitchFamily="34" charset="0"/>
                </a:rPr>
                <a:t>Example: ACME, Inc</a:t>
              </a:r>
            </a:p>
          </p:txBody>
        </p:sp>
        <p:grpSp>
          <p:nvGrpSpPr>
            <p:cNvPr id="17" name="Group 109"/>
            <p:cNvGrpSpPr>
              <a:grpSpLocks/>
            </p:cNvGrpSpPr>
            <p:nvPr/>
          </p:nvGrpSpPr>
          <p:grpSpPr bwMode="auto">
            <a:xfrm>
              <a:off x="5181600" y="1024566"/>
              <a:ext cx="1963737" cy="1228725"/>
              <a:chOff x="3170" y="568"/>
              <a:chExt cx="1188" cy="726"/>
            </a:xfrm>
          </p:grpSpPr>
          <p:pic>
            <p:nvPicPr>
              <p:cNvPr id="23" name="Picture 40" descr="3d Oval disc"/>
              <p:cNvPicPr>
                <a:picLocks noChangeAspect="1" noChangeArrowheads="1"/>
              </p:cNvPicPr>
              <p:nvPr/>
            </p:nvPicPr>
            <p:blipFill>
              <a:blip r:embed="rId5" cstate="print"/>
              <a:srcRect/>
              <a:stretch>
                <a:fillRect/>
              </a:stretch>
            </p:blipFill>
            <p:spPr bwMode="auto">
              <a:xfrm>
                <a:off x="3170" y="788"/>
                <a:ext cx="1188" cy="506"/>
              </a:xfrm>
              <a:prstGeom prst="rect">
                <a:avLst/>
              </a:prstGeom>
              <a:noFill/>
              <a:ln w="9525">
                <a:noFill/>
                <a:miter lim="800000"/>
                <a:headEnd/>
                <a:tailEnd/>
              </a:ln>
            </p:spPr>
          </p:pic>
          <p:grpSp>
            <p:nvGrpSpPr>
              <p:cNvPr id="24" name="Group 99"/>
              <p:cNvGrpSpPr>
                <a:grpSpLocks/>
              </p:cNvGrpSpPr>
              <p:nvPr/>
            </p:nvGrpSpPr>
            <p:grpSpPr bwMode="auto">
              <a:xfrm>
                <a:off x="3415" y="568"/>
                <a:ext cx="725" cy="538"/>
                <a:chOff x="4719" y="1647"/>
                <a:chExt cx="725" cy="538"/>
              </a:xfrm>
            </p:grpSpPr>
            <p:pic>
              <p:nvPicPr>
                <p:cNvPr id="25" name="Picture 96" descr="blue high rise building"/>
                <p:cNvPicPr>
                  <a:picLocks noChangeAspect="1" noChangeArrowheads="1"/>
                </p:cNvPicPr>
                <p:nvPr/>
              </p:nvPicPr>
              <p:blipFill>
                <a:blip r:embed="rId18" cstate="print"/>
                <a:srcRect/>
                <a:stretch>
                  <a:fillRect/>
                </a:stretch>
              </p:blipFill>
              <p:spPr bwMode="auto">
                <a:xfrm>
                  <a:off x="4719" y="1647"/>
                  <a:ext cx="346" cy="455"/>
                </a:xfrm>
                <a:prstGeom prst="rect">
                  <a:avLst/>
                </a:prstGeom>
                <a:noFill/>
              </p:spPr>
            </p:pic>
            <p:pic>
              <p:nvPicPr>
                <p:cNvPr id="26" name="Picture 97" descr="blue high rise building"/>
                <p:cNvPicPr>
                  <a:picLocks noChangeAspect="1" noChangeArrowheads="1"/>
                </p:cNvPicPr>
                <p:nvPr/>
              </p:nvPicPr>
              <p:blipFill>
                <a:blip r:embed="rId18" cstate="print"/>
                <a:srcRect/>
                <a:stretch>
                  <a:fillRect/>
                </a:stretch>
              </p:blipFill>
              <p:spPr bwMode="auto">
                <a:xfrm>
                  <a:off x="5098" y="1658"/>
                  <a:ext cx="346" cy="455"/>
                </a:xfrm>
                <a:prstGeom prst="rect">
                  <a:avLst/>
                </a:prstGeom>
                <a:noFill/>
              </p:spPr>
            </p:pic>
            <p:pic>
              <p:nvPicPr>
                <p:cNvPr id="27" name="Picture 98" descr="blue high rise building"/>
                <p:cNvPicPr>
                  <a:picLocks noChangeAspect="1" noChangeArrowheads="1"/>
                </p:cNvPicPr>
                <p:nvPr/>
              </p:nvPicPr>
              <p:blipFill>
                <a:blip r:embed="rId18" cstate="print"/>
                <a:srcRect/>
                <a:stretch>
                  <a:fillRect/>
                </a:stretch>
              </p:blipFill>
              <p:spPr bwMode="auto">
                <a:xfrm>
                  <a:off x="4888" y="1730"/>
                  <a:ext cx="346" cy="455"/>
                </a:xfrm>
                <a:prstGeom prst="rect">
                  <a:avLst/>
                </a:prstGeom>
                <a:noFill/>
              </p:spPr>
            </p:pic>
          </p:grpSp>
        </p:grpSp>
        <p:grpSp>
          <p:nvGrpSpPr>
            <p:cNvPr id="18" name="Group 105"/>
            <p:cNvGrpSpPr>
              <a:grpSpLocks/>
            </p:cNvGrpSpPr>
            <p:nvPr/>
          </p:nvGrpSpPr>
          <p:grpSpPr bwMode="auto">
            <a:xfrm>
              <a:off x="5599037" y="3115842"/>
              <a:ext cx="1124025" cy="1030708"/>
              <a:chOff x="3439" y="733"/>
              <a:chExt cx="680" cy="609"/>
            </a:xfrm>
          </p:grpSpPr>
          <p:pic>
            <p:nvPicPr>
              <p:cNvPr id="19" name="Picture 81" descr="Database blue"/>
              <p:cNvPicPr>
                <a:picLocks noChangeAspect="1" noChangeArrowheads="1"/>
              </p:cNvPicPr>
              <p:nvPr/>
            </p:nvPicPr>
            <p:blipFill>
              <a:blip r:embed="rId19" cstate="print"/>
              <a:srcRect/>
              <a:stretch>
                <a:fillRect/>
              </a:stretch>
            </p:blipFill>
            <p:spPr bwMode="auto">
              <a:xfrm>
                <a:off x="3679" y="733"/>
                <a:ext cx="440" cy="530"/>
              </a:xfrm>
              <a:prstGeom prst="rect">
                <a:avLst/>
              </a:prstGeom>
              <a:noFill/>
            </p:spPr>
          </p:pic>
          <p:grpSp>
            <p:nvGrpSpPr>
              <p:cNvPr id="20" name="Group 62"/>
              <p:cNvGrpSpPr>
                <a:grpSpLocks/>
              </p:cNvGrpSpPr>
              <p:nvPr/>
            </p:nvGrpSpPr>
            <p:grpSpPr bwMode="auto">
              <a:xfrm>
                <a:off x="3439" y="747"/>
                <a:ext cx="385" cy="595"/>
                <a:chOff x="3630" y="829"/>
                <a:chExt cx="385" cy="595"/>
              </a:xfrm>
            </p:grpSpPr>
            <p:pic>
              <p:nvPicPr>
                <p:cNvPr id="21" name="Picture 45" descr="Host Integration Server (HIS) sm"/>
                <p:cNvPicPr>
                  <a:picLocks noChangeAspect="1" noChangeArrowheads="1"/>
                </p:cNvPicPr>
                <p:nvPr/>
              </p:nvPicPr>
              <p:blipFill>
                <a:blip r:embed="rId20"/>
                <a:srcRect/>
                <a:stretch>
                  <a:fillRect/>
                </a:stretch>
              </p:blipFill>
              <p:spPr bwMode="auto">
                <a:xfrm>
                  <a:off x="3630" y="829"/>
                  <a:ext cx="385" cy="595"/>
                </a:xfrm>
                <a:prstGeom prst="rect">
                  <a:avLst/>
                </a:prstGeom>
                <a:noFill/>
                <a:ln w="9525">
                  <a:noFill/>
                  <a:miter lim="800000"/>
                  <a:headEnd/>
                  <a:tailEnd/>
                </a:ln>
              </p:spPr>
            </p:pic>
            <p:pic>
              <p:nvPicPr>
                <p:cNvPr id="22" name="Picture 61" descr="crm3_appicon"/>
                <p:cNvPicPr>
                  <a:picLocks noChangeAspect="1" noChangeArrowheads="1"/>
                </p:cNvPicPr>
                <p:nvPr/>
              </p:nvPicPr>
              <p:blipFill>
                <a:blip r:embed="rId21" cstate="print"/>
                <a:srcRect/>
                <a:stretch>
                  <a:fillRect/>
                </a:stretch>
              </p:blipFill>
              <p:spPr bwMode="auto">
                <a:xfrm>
                  <a:off x="3875" y="1279"/>
                  <a:ext cx="140" cy="145"/>
                </a:xfrm>
                <a:prstGeom prst="rect">
                  <a:avLst/>
                </a:prstGeom>
                <a:noFill/>
              </p:spPr>
            </p:pic>
          </p:grpSp>
        </p:gr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on the Microsoft Office Experience</a:t>
            </a:r>
            <a:endParaRPr lang="en-US" dirty="0"/>
          </a:p>
        </p:txBody>
      </p:sp>
      <p:sp>
        <p:nvSpPr>
          <p:cNvPr id="3" name="Text Placeholder 2"/>
          <p:cNvSpPr>
            <a:spLocks noGrp="1"/>
          </p:cNvSpPr>
          <p:nvPr>
            <p:ph type="body" idx="1"/>
          </p:nvPr>
        </p:nvSpPr>
        <p:spPr/>
        <p:txBody>
          <a:bodyPr/>
          <a:lstStyle/>
          <a:p>
            <a:r>
              <a:rPr lang="en-US" dirty="0" smtClean="0"/>
              <a:t>UI updates bring enhanced end-user experience</a:t>
            </a:r>
          </a:p>
          <a:p>
            <a:r>
              <a:rPr lang="en-US" dirty="0" smtClean="0"/>
              <a:t>Revolutionary Workflow</a:t>
            </a:r>
          </a:p>
          <a:p>
            <a:r>
              <a:rPr lang="en-US" dirty="0" smtClean="0"/>
              <a:t>Enriched Reporting and Dashboards</a:t>
            </a:r>
          </a:p>
          <a:p>
            <a:r>
              <a:rPr lang="en-US" dirty="0" smtClean="0"/>
              <a:t>Outlook, Excel and Word integration</a:t>
            </a:r>
          </a:p>
          <a:p>
            <a:endParaRPr lang="en-US" dirty="0"/>
          </a:p>
        </p:txBody>
      </p:sp>
      <p:pic>
        <p:nvPicPr>
          <p:cNvPr id="5" name="Picture 12"/>
          <p:cNvPicPr>
            <a:picLocks noChangeAspect="1" noChangeArrowheads="1"/>
          </p:cNvPicPr>
          <p:nvPr/>
        </p:nvPicPr>
        <p:blipFill>
          <a:blip r:embed="rId3"/>
          <a:srcRect/>
          <a:stretch>
            <a:fillRect/>
          </a:stretch>
        </p:blipFill>
        <p:spPr bwMode="auto">
          <a:xfrm>
            <a:off x="4725446" y="3276600"/>
            <a:ext cx="3885154" cy="269398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srcRect/>
          <a:stretch>
            <a:fillRect/>
          </a:stretch>
        </p:blipFill>
        <p:spPr bwMode="auto">
          <a:xfrm>
            <a:off x="463009" y="3406438"/>
            <a:ext cx="4604291" cy="302873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prstGeom prst="rect">
            <a:avLst/>
          </a:prstGeom>
        </p:spPr>
        <p:txBody>
          <a:bodyPr/>
          <a:lstStyle/>
          <a:p>
            <a:r>
              <a:rPr lang="en-US" dirty="0" smtClean="0"/>
              <a:t>Workflow Changes</a:t>
            </a:r>
          </a:p>
        </p:txBody>
      </p:sp>
      <p:sp>
        <p:nvSpPr>
          <p:cNvPr id="3" name="Text Placeholder 2"/>
          <p:cNvSpPr>
            <a:spLocks noGrp="1"/>
          </p:cNvSpPr>
          <p:nvPr>
            <p:ph type="body" idx="1"/>
          </p:nvPr>
        </p:nvSpPr>
        <p:spPr>
          <a:xfrm>
            <a:off x="381000" y="1104900"/>
            <a:ext cx="8305799" cy="5105400"/>
          </a:xfrm>
          <a:prstGeom prst="rect">
            <a:avLst/>
          </a:prstGeom>
        </p:spPr>
        <p:txBody>
          <a:bodyPr/>
          <a:lstStyle/>
          <a:p>
            <a:pPr eaLnBrk="1" hangingPunct="1">
              <a:defRPr/>
            </a:pPr>
            <a:r>
              <a:rPr lang="en-US" dirty="0" smtClean="0">
                <a:effectLst>
                  <a:outerShdw blurRad="38100" dist="38100" dir="2700000" algn="tl">
                    <a:srgbClr val="000000"/>
                  </a:outerShdw>
                </a:effectLst>
              </a:rPr>
              <a:t>Windows Workflow Foundation(WF) integration with CRM platform</a:t>
            </a:r>
          </a:p>
          <a:p>
            <a:pPr eaLnBrk="1" hangingPunct="1">
              <a:defRPr/>
            </a:pPr>
            <a:r>
              <a:rPr lang="en-US" dirty="0" smtClean="0">
                <a:effectLst>
                  <a:outerShdw blurRad="38100" dist="38100" dir="2700000" algn="tl">
                    <a:srgbClr val="000000"/>
                  </a:outerShdw>
                </a:effectLst>
              </a:rPr>
              <a:t>Shared event model</a:t>
            </a:r>
          </a:p>
          <a:p>
            <a:pPr>
              <a:defRPr/>
            </a:pPr>
            <a:r>
              <a:rPr lang="en-US" dirty="0" smtClean="0">
                <a:effectLst>
                  <a:outerShdw blurRad="38100" dist="38100" dir="2700000" algn="tl">
                    <a:srgbClr val="000000">
                      <a:alpha val="43137"/>
                    </a:srgbClr>
                  </a:outerShdw>
                </a:effectLst>
              </a:rPr>
              <a:t>Targeting multiple personas from sales manager (web-based designer) to expert developer (custom activities)</a:t>
            </a:r>
          </a:p>
          <a:p>
            <a:pPr>
              <a:defRPr/>
            </a:pPr>
            <a:r>
              <a:rPr lang="en-US" dirty="0" smtClean="0">
                <a:effectLst>
                  <a:outerShdw blurRad="38100" dist="38100" dir="2700000" algn="tl">
                    <a:srgbClr val="000000">
                      <a:alpha val="43137"/>
                    </a:srgbClr>
                  </a:outerShdw>
                </a:effectLst>
              </a:rPr>
              <a:t>Tight integration with other Microsoft products</a:t>
            </a:r>
          </a:p>
          <a:p>
            <a:pPr>
              <a:buNone/>
              <a:defRPr/>
            </a:pP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3" name="Picture 3" descr="bar"/>
          <p:cNvPicPr>
            <a:picLocks noChangeAspect="1" noChangeArrowheads="1"/>
          </p:cNvPicPr>
          <p:nvPr/>
        </p:nvPicPr>
        <p:blipFill>
          <a:blip r:embed="rId3"/>
          <a:srcRect/>
          <a:stretch>
            <a:fillRect/>
          </a:stretch>
        </p:blipFill>
        <p:spPr bwMode="auto">
          <a:xfrm>
            <a:off x="274320" y="3186113"/>
            <a:ext cx="9010650" cy="1290637"/>
          </a:xfrm>
          <a:prstGeom prst="rect">
            <a:avLst/>
          </a:prstGeom>
          <a:noFill/>
          <a:ln w="9525">
            <a:noFill/>
            <a:miter lim="800000"/>
            <a:headEnd/>
            <a:tailEnd/>
          </a:ln>
        </p:spPr>
      </p:pic>
      <p:sp>
        <p:nvSpPr>
          <p:cNvPr id="471044" name="Rectangle 4"/>
          <p:cNvSpPr>
            <a:spLocks noChangeArrowheads="1"/>
          </p:cNvSpPr>
          <p:nvPr/>
        </p:nvSpPr>
        <p:spPr bwMode="auto">
          <a:xfrm>
            <a:off x="5905500" y="3721100"/>
            <a:ext cx="3194050" cy="533400"/>
          </a:xfrm>
          <a:prstGeom prst="rect">
            <a:avLst/>
          </a:prstGeom>
          <a:noFill/>
          <a:ln w="9525" algn="ctr">
            <a:noFill/>
            <a:miter lim="800000"/>
            <a:headEnd/>
            <a:tailEnd/>
          </a:ln>
        </p:spPr>
        <p:txBody>
          <a:bodyPr lIns="92075" tIns="46038" rIns="92075" bIns="46038">
            <a:spAutoFit/>
          </a:bodyPr>
          <a:lstStyle/>
          <a:p>
            <a:pPr marL="228600" indent="-228600" algn="l">
              <a:lnSpc>
                <a:spcPct val="90000"/>
              </a:lnSpc>
              <a:spcBef>
                <a:spcPct val="30000"/>
              </a:spcBef>
              <a:buFontTx/>
              <a:buChar char="•"/>
            </a:pPr>
            <a:r>
              <a:rPr lang="en-US" sz="1600" b="0">
                <a:solidFill>
                  <a:schemeClr val="tx2"/>
                </a:solidFill>
                <a:latin typeface="Segoe" pitchFamily="34" charset="0"/>
              </a:rPr>
              <a:t>Robust process automation across end-user applications</a:t>
            </a:r>
          </a:p>
        </p:txBody>
      </p:sp>
      <p:pic>
        <p:nvPicPr>
          <p:cNvPr id="471045" name="Picture 5" descr="Gel - Gel2 arrow MS blue"/>
          <p:cNvPicPr>
            <a:picLocks noChangeAspect="1" noChangeArrowheads="1"/>
          </p:cNvPicPr>
          <p:nvPr/>
        </p:nvPicPr>
        <p:blipFill>
          <a:blip r:embed="rId4"/>
          <a:srcRect/>
          <a:stretch>
            <a:fillRect/>
          </a:stretch>
        </p:blipFill>
        <p:spPr bwMode="auto">
          <a:xfrm>
            <a:off x="4976813" y="3659188"/>
            <a:ext cx="798512" cy="685800"/>
          </a:xfrm>
          <a:prstGeom prst="rect">
            <a:avLst/>
          </a:prstGeom>
          <a:noFill/>
          <a:ln w="9525">
            <a:noFill/>
            <a:miter lim="800000"/>
            <a:headEnd/>
            <a:tailEnd/>
          </a:ln>
        </p:spPr>
      </p:pic>
      <p:sp>
        <p:nvSpPr>
          <p:cNvPr id="471047" name="Rectangle 7"/>
          <p:cNvSpPr>
            <a:spLocks noChangeArrowheads="1"/>
          </p:cNvSpPr>
          <p:nvPr/>
        </p:nvSpPr>
        <p:spPr bwMode="auto">
          <a:xfrm>
            <a:off x="322263" y="3321050"/>
            <a:ext cx="4660900" cy="1298575"/>
          </a:xfrm>
          <a:prstGeom prst="rect">
            <a:avLst/>
          </a:prstGeom>
          <a:noFill/>
          <a:ln w="9525" algn="ctr">
            <a:noFill/>
            <a:miter lim="800000"/>
            <a:headEnd/>
            <a:tailEnd/>
          </a:ln>
          <a:effectLst/>
        </p:spPr>
        <p:txBody>
          <a:bodyPr lIns="92075" tIns="46038" rIns="92075" bIns="46038">
            <a:spAutoFit/>
          </a:bodyPr>
          <a:lstStyle/>
          <a:p>
            <a:pPr marL="231775" indent="-231775" algn="l">
              <a:lnSpc>
                <a:spcPct val="90000"/>
              </a:lnSpc>
              <a:spcBef>
                <a:spcPct val="30000"/>
              </a:spcBef>
              <a:defRPr/>
            </a:pPr>
            <a:r>
              <a:rPr lang="en-US" b="0" dirty="0">
                <a:solidFill>
                  <a:schemeClr val="folHlink"/>
                </a:solidFill>
                <a:effectLst>
                  <a:outerShdw blurRad="38100" dist="38100" dir="2700000" algn="tl">
                    <a:srgbClr val="000000"/>
                  </a:outerShdw>
                </a:effectLst>
                <a:latin typeface="Segoe" pitchFamily="34" charset="0"/>
              </a:rPr>
              <a:t>Powerful system workflow</a:t>
            </a:r>
          </a:p>
          <a:p>
            <a:pPr marL="231775" indent="-231775" algn="l">
              <a:lnSpc>
                <a:spcPct val="90000"/>
              </a:lnSpc>
              <a:spcBef>
                <a:spcPct val="30000"/>
              </a:spcBef>
              <a:buFontTx/>
              <a:buChar char="•"/>
              <a:defRPr/>
            </a:pPr>
            <a:r>
              <a:rPr lang="en-US" sz="1400" b="0" dirty="0">
                <a:solidFill>
                  <a:schemeClr val="tx2"/>
                </a:solidFill>
                <a:latin typeface="Segoe" pitchFamily="34" charset="0"/>
              </a:rPr>
              <a:t>New web-based workflow experience</a:t>
            </a:r>
          </a:p>
          <a:p>
            <a:pPr marL="231775" indent="-231775" algn="l">
              <a:lnSpc>
                <a:spcPct val="90000"/>
              </a:lnSpc>
              <a:spcBef>
                <a:spcPct val="30000"/>
              </a:spcBef>
              <a:buFontTx/>
              <a:buChar char="•"/>
              <a:defRPr/>
            </a:pPr>
            <a:r>
              <a:rPr lang="en-US" sz="1400" b="0" dirty="0">
                <a:solidFill>
                  <a:schemeClr val="tx2"/>
                </a:solidFill>
                <a:latin typeface="Segoe" pitchFamily="34" charset="0"/>
              </a:rPr>
              <a:t>Native Windows Workflow Foundation orchestration and monitoring</a:t>
            </a:r>
          </a:p>
          <a:p>
            <a:pPr marL="231775" indent="-231775" algn="l">
              <a:lnSpc>
                <a:spcPct val="90000"/>
              </a:lnSpc>
              <a:spcBef>
                <a:spcPct val="30000"/>
              </a:spcBef>
              <a:buFontTx/>
              <a:buChar char="•"/>
              <a:defRPr/>
            </a:pPr>
            <a:r>
              <a:rPr lang="en-US" sz="1400" b="0" dirty="0">
                <a:solidFill>
                  <a:schemeClr val="tx2"/>
                </a:solidFill>
                <a:latin typeface="Segoe" pitchFamily="34" charset="0"/>
              </a:rPr>
              <a:t>Scalable, reliable workflow service</a:t>
            </a:r>
          </a:p>
        </p:txBody>
      </p:sp>
      <p:pic>
        <p:nvPicPr>
          <p:cNvPr id="471048" name="Picture 8" descr="bar"/>
          <p:cNvPicPr>
            <a:picLocks noChangeAspect="1" noChangeArrowheads="1"/>
          </p:cNvPicPr>
          <p:nvPr/>
        </p:nvPicPr>
        <p:blipFill>
          <a:blip r:embed="rId3"/>
          <a:srcRect/>
          <a:stretch>
            <a:fillRect/>
          </a:stretch>
        </p:blipFill>
        <p:spPr bwMode="auto">
          <a:xfrm>
            <a:off x="274320" y="4826000"/>
            <a:ext cx="9010650" cy="1290638"/>
          </a:xfrm>
          <a:prstGeom prst="rect">
            <a:avLst/>
          </a:prstGeom>
          <a:noFill/>
          <a:ln w="9525">
            <a:noFill/>
            <a:miter lim="800000"/>
            <a:headEnd/>
            <a:tailEnd/>
          </a:ln>
        </p:spPr>
      </p:pic>
      <p:sp>
        <p:nvSpPr>
          <p:cNvPr id="471049" name="Rectangle 9"/>
          <p:cNvSpPr>
            <a:spLocks noChangeArrowheads="1"/>
          </p:cNvSpPr>
          <p:nvPr/>
        </p:nvSpPr>
        <p:spPr bwMode="auto">
          <a:xfrm>
            <a:off x="5905500" y="5362575"/>
            <a:ext cx="3213100" cy="533400"/>
          </a:xfrm>
          <a:prstGeom prst="rect">
            <a:avLst/>
          </a:prstGeom>
          <a:noFill/>
          <a:ln w="9525" algn="ctr">
            <a:noFill/>
            <a:miter lim="800000"/>
            <a:headEnd/>
            <a:tailEnd/>
          </a:ln>
        </p:spPr>
        <p:txBody>
          <a:bodyPr lIns="92075" tIns="46038" rIns="92075" bIns="46038">
            <a:spAutoFit/>
          </a:bodyPr>
          <a:lstStyle/>
          <a:p>
            <a:pPr marL="228600" indent="-228600" algn="l">
              <a:lnSpc>
                <a:spcPct val="90000"/>
              </a:lnSpc>
              <a:spcBef>
                <a:spcPct val="30000"/>
              </a:spcBef>
              <a:buFontTx/>
              <a:buChar char="•"/>
            </a:pPr>
            <a:r>
              <a:rPr lang="en-US" sz="1600" b="0">
                <a:solidFill>
                  <a:schemeClr val="tx2"/>
                </a:solidFill>
                <a:latin typeface="Segoe" pitchFamily="34" charset="0"/>
              </a:rPr>
              <a:t>Personalized system settings across your global operations</a:t>
            </a:r>
          </a:p>
        </p:txBody>
      </p:sp>
      <p:pic>
        <p:nvPicPr>
          <p:cNvPr id="471050" name="Picture 10" descr="Gel - Gel2 arrow MS blue"/>
          <p:cNvPicPr>
            <a:picLocks noChangeAspect="1" noChangeArrowheads="1"/>
          </p:cNvPicPr>
          <p:nvPr/>
        </p:nvPicPr>
        <p:blipFill>
          <a:blip r:embed="rId4"/>
          <a:srcRect/>
          <a:stretch>
            <a:fillRect/>
          </a:stretch>
        </p:blipFill>
        <p:spPr bwMode="auto">
          <a:xfrm>
            <a:off x="4976813" y="5316538"/>
            <a:ext cx="798512" cy="685800"/>
          </a:xfrm>
          <a:prstGeom prst="rect">
            <a:avLst/>
          </a:prstGeom>
          <a:noFill/>
          <a:ln w="9525">
            <a:noFill/>
            <a:miter lim="800000"/>
            <a:headEnd/>
            <a:tailEnd/>
          </a:ln>
        </p:spPr>
      </p:pic>
      <p:sp>
        <p:nvSpPr>
          <p:cNvPr id="471051" name="Rectangle 11"/>
          <p:cNvSpPr>
            <a:spLocks noChangeArrowheads="1"/>
          </p:cNvSpPr>
          <p:nvPr/>
        </p:nvSpPr>
        <p:spPr bwMode="auto">
          <a:xfrm>
            <a:off x="322263" y="4960938"/>
            <a:ext cx="5132387" cy="1052512"/>
          </a:xfrm>
          <a:prstGeom prst="rect">
            <a:avLst/>
          </a:prstGeom>
          <a:noFill/>
          <a:ln w="9525" algn="ctr">
            <a:noFill/>
            <a:miter lim="800000"/>
            <a:headEnd/>
            <a:tailEnd/>
          </a:ln>
          <a:effectLst/>
        </p:spPr>
        <p:txBody>
          <a:bodyPr lIns="92075" tIns="46038" rIns="92075" bIns="46038">
            <a:spAutoFit/>
          </a:bodyPr>
          <a:lstStyle/>
          <a:p>
            <a:pPr marL="231775" indent="-231775" algn="l">
              <a:lnSpc>
                <a:spcPct val="90000"/>
              </a:lnSpc>
              <a:spcBef>
                <a:spcPct val="30000"/>
              </a:spcBef>
              <a:defRPr/>
            </a:pPr>
            <a:r>
              <a:rPr lang="en-US" b="0" dirty="0">
                <a:solidFill>
                  <a:schemeClr val="folHlink"/>
                </a:solidFill>
                <a:effectLst>
                  <a:outerShdw blurRad="38100" dist="38100" dir="2700000" algn="tl">
                    <a:srgbClr val="000000"/>
                  </a:outerShdw>
                </a:effectLst>
                <a:latin typeface="Segoe" pitchFamily="34" charset="0"/>
              </a:rPr>
              <a:t>Regional and locale-based customization</a:t>
            </a:r>
          </a:p>
          <a:p>
            <a:pPr marL="231775" indent="-231775" algn="l">
              <a:lnSpc>
                <a:spcPct val="90000"/>
              </a:lnSpc>
              <a:spcBef>
                <a:spcPct val="30000"/>
              </a:spcBef>
              <a:buFontTx/>
              <a:buChar char="•"/>
              <a:defRPr/>
            </a:pPr>
            <a:r>
              <a:rPr lang="en-US" sz="1400" b="0" dirty="0">
                <a:solidFill>
                  <a:schemeClr val="tx2"/>
                </a:solidFill>
                <a:latin typeface="Segoe" pitchFamily="34" charset="0"/>
              </a:rPr>
              <a:t>Data object and form-based translation settings</a:t>
            </a:r>
          </a:p>
          <a:p>
            <a:pPr marL="231775" indent="-231775" algn="l">
              <a:lnSpc>
                <a:spcPct val="90000"/>
              </a:lnSpc>
              <a:spcBef>
                <a:spcPct val="30000"/>
              </a:spcBef>
              <a:buFontTx/>
              <a:buChar char="•"/>
              <a:defRPr/>
            </a:pPr>
            <a:r>
              <a:rPr lang="en-US" sz="1400" b="0" dirty="0">
                <a:solidFill>
                  <a:schemeClr val="tx2"/>
                </a:solidFill>
                <a:latin typeface="Segoe" pitchFamily="34" charset="0"/>
              </a:rPr>
              <a:t>Ability to import and export system-based translations per language</a:t>
            </a:r>
          </a:p>
        </p:txBody>
      </p:sp>
      <p:pic>
        <p:nvPicPr>
          <p:cNvPr id="471052" name="Picture 12" descr="bar"/>
          <p:cNvPicPr>
            <a:picLocks noChangeAspect="1" noChangeArrowheads="1"/>
          </p:cNvPicPr>
          <p:nvPr/>
        </p:nvPicPr>
        <p:blipFill>
          <a:blip r:embed="rId3"/>
          <a:srcRect/>
          <a:stretch>
            <a:fillRect/>
          </a:stretch>
        </p:blipFill>
        <p:spPr bwMode="auto">
          <a:xfrm>
            <a:off x="274320" y="1393825"/>
            <a:ext cx="9010650" cy="1290638"/>
          </a:xfrm>
          <a:prstGeom prst="rect">
            <a:avLst/>
          </a:prstGeom>
          <a:noFill/>
          <a:ln w="9525">
            <a:noFill/>
            <a:miter lim="800000"/>
            <a:headEnd/>
            <a:tailEnd/>
          </a:ln>
        </p:spPr>
      </p:pic>
      <p:sp>
        <p:nvSpPr>
          <p:cNvPr id="471053" name="Rectangle 13"/>
          <p:cNvSpPr>
            <a:spLocks noChangeArrowheads="1"/>
          </p:cNvSpPr>
          <p:nvPr/>
        </p:nvSpPr>
        <p:spPr bwMode="auto">
          <a:xfrm>
            <a:off x="5905500" y="1930400"/>
            <a:ext cx="3213100" cy="533400"/>
          </a:xfrm>
          <a:prstGeom prst="rect">
            <a:avLst/>
          </a:prstGeom>
          <a:noFill/>
          <a:ln w="9525" algn="ctr">
            <a:noFill/>
            <a:miter lim="800000"/>
            <a:headEnd/>
            <a:tailEnd/>
          </a:ln>
        </p:spPr>
        <p:txBody>
          <a:bodyPr lIns="92075" tIns="46038" rIns="92075" bIns="46038">
            <a:spAutoFit/>
          </a:bodyPr>
          <a:lstStyle/>
          <a:p>
            <a:pPr marL="228600" indent="-228600" algn="l">
              <a:lnSpc>
                <a:spcPct val="90000"/>
              </a:lnSpc>
              <a:spcBef>
                <a:spcPct val="30000"/>
              </a:spcBef>
              <a:buFontTx/>
              <a:buChar char="•"/>
            </a:pPr>
            <a:r>
              <a:rPr lang="en-US" sz="1600" b="0">
                <a:solidFill>
                  <a:schemeClr val="tx2"/>
                </a:solidFill>
                <a:latin typeface="Segoe" pitchFamily="34" charset="0"/>
              </a:rPr>
              <a:t>Data modeling maps more closely to business realities</a:t>
            </a:r>
          </a:p>
        </p:txBody>
      </p:sp>
      <p:pic>
        <p:nvPicPr>
          <p:cNvPr id="471054" name="Picture 14" descr="Gel - Gel2 arrow MS blue"/>
          <p:cNvPicPr>
            <a:picLocks noChangeAspect="1" noChangeArrowheads="1"/>
          </p:cNvPicPr>
          <p:nvPr/>
        </p:nvPicPr>
        <p:blipFill>
          <a:blip r:embed="rId4"/>
          <a:srcRect/>
          <a:stretch>
            <a:fillRect/>
          </a:stretch>
        </p:blipFill>
        <p:spPr bwMode="auto">
          <a:xfrm>
            <a:off x="4976813" y="1884363"/>
            <a:ext cx="798512" cy="685800"/>
          </a:xfrm>
          <a:prstGeom prst="rect">
            <a:avLst/>
          </a:prstGeom>
          <a:noFill/>
          <a:ln w="9525">
            <a:noFill/>
            <a:miter lim="800000"/>
            <a:headEnd/>
            <a:tailEnd/>
          </a:ln>
        </p:spPr>
      </p:pic>
      <p:sp>
        <p:nvSpPr>
          <p:cNvPr id="471055" name="Rectangle 15"/>
          <p:cNvSpPr>
            <a:spLocks noChangeArrowheads="1"/>
          </p:cNvSpPr>
          <p:nvPr/>
        </p:nvSpPr>
        <p:spPr bwMode="auto">
          <a:xfrm>
            <a:off x="322263" y="1528763"/>
            <a:ext cx="5132387" cy="1298575"/>
          </a:xfrm>
          <a:prstGeom prst="rect">
            <a:avLst/>
          </a:prstGeom>
          <a:noFill/>
          <a:ln w="9525" algn="ctr">
            <a:noFill/>
            <a:miter lim="800000"/>
            <a:headEnd/>
            <a:tailEnd/>
          </a:ln>
          <a:effectLst/>
        </p:spPr>
        <p:txBody>
          <a:bodyPr lIns="92075" tIns="46038" rIns="92075" bIns="46038">
            <a:spAutoFit/>
          </a:bodyPr>
          <a:lstStyle/>
          <a:p>
            <a:pPr marL="231775" indent="-231775" algn="l">
              <a:lnSpc>
                <a:spcPct val="90000"/>
              </a:lnSpc>
              <a:spcBef>
                <a:spcPct val="30000"/>
              </a:spcBef>
              <a:defRPr/>
            </a:pPr>
            <a:r>
              <a:rPr lang="en-US" b="0" dirty="0">
                <a:solidFill>
                  <a:schemeClr val="folHlink"/>
                </a:solidFill>
                <a:effectLst>
                  <a:outerShdw blurRad="38100" dist="38100" dir="2700000" algn="tl">
                    <a:srgbClr val="000000"/>
                  </a:outerShdw>
                </a:effectLst>
                <a:latin typeface="Segoe" pitchFamily="34" charset="0"/>
              </a:rPr>
              <a:t>Enhanced application &amp; platform customization</a:t>
            </a:r>
          </a:p>
          <a:p>
            <a:pPr marL="231775" indent="-231775" algn="l">
              <a:lnSpc>
                <a:spcPct val="90000"/>
              </a:lnSpc>
              <a:spcBef>
                <a:spcPct val="30000"/>
              </a:spcBef>
              <a:buFontTx/>
              <a:buChar char="•"/>
              <a:defRPr/>
            </a:pPr>
            <a:r>
              <a:rPr lang="en-US" sz="1400" b="0" dirty="0" err="1">
                <a:solidFill>
                  <a:schemeClr val="tx2"/>
                </a:solidFill>
                <a:latin typeface="Segoe" pitchFamily="34" charset="0"/>
              </a:rPr>
              <a:t>Many:Many</a:t>
            </a:r>
            <a:r>
              <a:rPr lang="en-US" sz="1400" b="0" dirty="0">
                <a:solidFill>
                  <a:schemeClr val="tx2"/>
                </a:solidFill>
                <a:latin typeface="Segoe" pitchFamily="34" charset="0"/>
              </a:rPr>
              <a:t> relationships across standard and custom objects</a:t>
            </a:r>
          </a:p>
          <a:p>
            <a:pPr marL="231775" indent="-231775" algn="l">
              <a:lnSpc>
                <a:spcPct val="90000"/>
              </a:lnSpc>
              <a:spcBef>
                <a:spcPct val="30000"/>
              </a:spcBef>
              <a:buFontTx/>
              <a:buChar char="•"/>
              <a:defRPr/>
            </a:pPr>
            <a:r>
              <a:rPr lang="en-US" sz="1400" b="0" dirty="0">
                <a:solidFill>
                  <a:schemeClr val="tx2"/>
                </a:solidFill>
                <a:latin typeface="Segoe" pitchFamily="34" charset="0"/>
              </a:rPr>
              <a:t>Multiple relationships between entities </a:t>
            </a:r>
          </a:p>
          <a:p>
            <a:pPr marL="231775" indent="-231775" algn="l">
              <a:lnSpc>
                <a:spcPct val="90000"/>
              </a:lnSpc>
              <a:spcBef>
                <a:spcPct val="30000"/>
              </a:spcBef>
              <a:buFontTx/>
              <a:buChar char="•"/>
              <a:defRPr/>
            </a:pPr>
            <a:r>
              <a:rPr lang="en-US" sz="1400" b="0" dirty="0">
                <a:solidFill>
                  <a:schemeClr val="tx2"/>
                </a:solidFill>
                <a:latin typeface="Segoe" pitchFamily="34" charset="0"/>
              </a:rPr>
              <a:t>Create new relationships between system entities</a:t>
            </a:r>
          </a:p>
        </p:txBody>
      </p:sp>
      <p:sp>
        <p:nvSpPr>
          <p:cNvPr id="17" name="Title 16"/>
          <p:cNvSpPr>
            <a:spLocks noGrp="1"/>
          </p:cNvSpPr>
          <p:nvPr>
            <p:ph type="title"/>
          </p:nvPr>
        </p:nvSpPr>
        <p:spPr/>
        <p:txBody>
          <a:bodyPr/>
          <a:lstStyle/>
          <a:p>
            <a:r>
              <a:rPr lang="en-US" dirty="0" smtClean="0"/>
              <a:t>Rich Business Modeling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1052"/>
                                        </p:tgtEl>
                                        <p:attrNameLst>
                                          <p:attrName>style.visibility</p:attrName>
                                        </p:attrNameLst>
                                      </p:cBhvr>
                                      <p:to>
                                        <p:strVal val="visible"/>
                                      </p:to>
                                    </p:set>
                                    <p:animEffect transition="in" filter="wipe(left)">
                                      <p:cBhvr>
                                        <p:cTn id="7" dur="500"/>
                                        <p:tgtEl>
                                          <p:spTgt spid="47105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1053"/>
                                        </p:tgtEl>
                                        <p:attrNameLst>
                                          <p:attrName>style.visibility</p:attrName>
                                        </p:attrNameLst>
                                      </p:cBhvr>
                                      <p:to>
                                        <p:strVal val="visible"/>
                                      </p:to>
                                    </p:set>
                                    <p:animEffect transition="in" filter="fade">
                                      <p:cBhvr>
                                        <p:cTn id="10" dur="1000"/>
                                        <p:tgtEl>
                                          <p:spTgt spid="471053"/>
                                        </p:tgtEl>
                                      </p:cBhvr>
                                    </p:animEffect>
                                    <p:anim calcmode="lin" valueType="num">
                                      <p:cBhvr>
                                        <p:cTn id="11" dur="1000" fill="hold"/>
                                        <p:tgtEl>
                                          <p:spTgt spid="471053"/>
                                        </p:tgtEl>
                                        <p:attrNameLst>
                                          <p:attrName>ppt_x</p:attrName>
                                        </p:attrNameLst>
                                      </p:cBhvr>
                                      <p:tavLst>
                                        <p:tav tm="0">
                                          <p:val>
                                            <p:strVal val="#ppt_x"/>
                                          </p:val>
                                        </p:tav>
                                        <p:tav tm="100000">
                                          <p:val>
                                            <p:strVal val="#ppt_x"/>
                                          </p:val>
                                        </p:tav>
                                      </p:tavLst>
                                    </p:anim>
                                    <p:anim calcmode="lin" valueType="num">
                                      <p:cBhvr>
                                        <p:cTn id="12" dur="1000" fill="hold"/>
                                        <p:tgtEl>
                                          <p:spTgt spid="471053"/>
                                        </p:tgtEl>
                                        <p:attrNameLst>
                                          <p:attrName>ppt_y</p:attrName>
                                        </p:attrNameLst>
                                      </p:cBhvr>
                                      <p:tavLst>
                                        <p:tav tm="0">
                                          <p:val>
                                            <p:strVal val="#ppt_y-.1"/>
                                          </p:val>
                                        </p:tav>
                                        <p:tav tm="100000">
                                          <p:val>
                                            <p:strVal val="#ppt_y"/>
                                          </p:val>
                                        </p:tav>
                                      </p:tavLst>
                                    </p:anim>
                                  </p:childTnLst>
                                </p:cTn>
                              </p:par>
                              <p:par>
                                <p:cTn id="13" presetID="54" presetClass="entr" presetSubtype="0" accel="100000" fill="hold" nodeType="withEffect">
                                  <p:stCondLst>
                                    <p:cond delay="0"/>
                                  </p:stCondLst>
                                  <p:childTnLst>
                                    <p:set>
                                      <p:cBhvr>
                                        <p:cTn id="14" dur="1" fill="hold">
                                          <p:stCondLst>
                                            <p:cond delay="0"/>
                                          </p:stCondLst>
                                        </p:cTn>
                                        <p:tgtEl>
                                          <p:spTgt spid="471054"/>
                                        </p:tgtEl>
                                        <p:attrNameLst>
                                          <p:attrName>style.visibility</p:attrName>
                                        </p:attrNameLst>
                                      </p:cBhvr>
                                      <p:to>
                                        <p:strVal val="visible"/>
                                      </p:to>
                                    </p:set>
                                    <p:anim calcmode="lin" valueType="num">
                                      <p:cBhvr>
                                        <p:cTn id="15" dur="1000" fill="hold"/>
                                        <p:tgtEl>
                                          <p:spTgt spid="471054"/>
                                        </p:tgtEl>
                                        <p:attrNameLst>
                                          <p:attrName>ppt_w</p:attrName>
                                        </p:attrNameLst>
                                      </p:cBhvr>
                                      <p:tavLst>
                                        <p:tav tm="0">
                                          <p:val>
                                            <p:strVal val="#ppt_w*0.05"/>
                                          </p:val>
                                        </p:tav>
                                        <p:tav tm="100000">
                                          <p:val>
                                            <p:strVal val="#ppt_w"/>
                                          </p:val>
                                        </p:tav>
                                      </p:tavLst>
                                    </p:anim>
                                    <p:anim calcmode="lin" valueType="num">
                                      <p:cBhvr>
                                        <p:cTn id="16" dur="1000" fill="hold"/>
                                        <p:tgtEl>
                                          <p:spTgt spid="471054"/>
                                        </p:tgtEl>
                                        <p:attrNameLst>
                                          <p:attrName>ppt_h</p:attrName>
                                        </p:attrNameLst>
                                      </p:cBhvr>
                                      <p:tavLst>
                                        <p:tav tm="0">
                                          <p:val>
                                            <p:strVal val="#ppt_h"/>
                                          </p:val>
                                        </p:tav>
                                        <p:tav tm="100000">
                                          <p:val>
                                            <p:strVal val="#ppt_h"/>
                                          </p:val>
                                        </p:tav>
                                      </p:tavLst>
                                    </p:anim>
                                    <p:anim calcmode="lin" valueType="num">
                                      <p:cBhvr>
                                        <p:cTn id="17" dur="1000" fill="hold"/>
                                        <p:tgtEl>
                                          <p:spTgt spid="471054"/>
                                        </p:tgtEl>
                                        <p:attrNameLst>
                                          <p:attrName>ppt_x</p:attrName>
                                        </p:attrNameLst>
                                      </p:cBhvr>
                                      <p:tavLst>
                                        <p:tav tm="0">
                                          <p:val>
                                            <p:strVal val="#ppt_x-.2"/>
                                          </p:val>
                                        </p:tav>
                                        <p:tav tm="100000">
                                          <p:val>
                                            <p:strVal val="#ppt_x"/>
                                          </p:val>
                                        </p:tav>
                                      </p:tavLst>
                                    </p:anim>
                                    <p:anim calcmode="lin" valueType="num">
                                      <p:cBhvr>
                                        <p:cTn id="18" dur="1000" fill="hold"/>
                                        <p:tgtEl>
                                          <p:spTgt spid="471054"/>
                                        </p:tgtEl>
                                        <p:attrNameLst>
                                          <p:attrName>ppt_y</p:attrName>
                                        </p:attrNameLst>
                                      </p:cBhvr>
                                      <p:tavLst>
                                        <p:tav tm="0">
                                          <p:val>
                                            <p:strVal val="#ppt_y"/>
                                          </p:val>
                                        </p:tav>
                                        <p:tav tm="100000">
                                          <p:val>
                                            <p:strVal val="#ppt_y"/>
                                          </p:val>
                                        </p:tav>
                                      </p:tavLst>
                                    </p:anim>
                                    <p:animEffect transition="in" filter="fade">
                                      <p:cBhvr>
                                        <p:cTn id="19" dur="1000"/>
                                        <p:tgtEl>
                                          <p:spTgt spid="471054"/>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471055"/>
                                        </p:tgtEl>
                                        <p:attrNameLst>
                                          <p:attrName>style.visibility</p:attrName>
                                        </p:attrNameLst>
                                      </p:cBhvr>
                                      <p:to>
                                        <p:strVal val="visible"/>
                                      </p:to>
                                    </p:set>
                                    <p:animEffect transition="in" filter="fade">
                                      <p:cBhvr>
                                        <p:cTn id="22" dur="1000"/>
                                        <p:tgtEl>
                                          <p:spTgt spid="471055"/>
                                        </p:tgtEl>
                                      </p:cBhvr>
                                    </p:animEffect>
                                    <p:anim calcmode="lin" valueType="num">
                                      <p:cBhvr>
                                        <p:cTn id="23" dur="1000" fill="hold"/>
                                        <p:tgtEl>
                                          <p:spTgt spid="471055"/>
                                        </p:tgtEl>
                                        <p:attrNameLst>
                                          <p:attrName>ppt_x</p:attrName>
                                        </p:attrNameLst>
                                      </p:cBhvr>
                                      <p:tavLst>
                                        <p:tav tm="0">
                                          <p:val>
                                            <p:strVal val="#ppt_x"/>
                                          </p:val>
                                        </p:tav>
                                        <p:tav tm="100000">
                                          <p:val>
                                            <p:strVal val="#ppt_x"/>
                                          </p:val>
                                        </p:tav>
                                      </p:tavLst>
                                    </p:anim>
                                    <p:anim calcmode="lin" valueType="num">
                                      <p:cBhvr>
                                        <p:cTn id="24" dur="1000" fill="hold"/>
                                        <p:tgtEl>
                                          <p:spTgt spid="47105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71043"/>
                                        </p:tgtEl>
                                        <p:attrNameLst>
                                          <p:attrName>style.visibility</p:attrName>
                                        </p:attrNameLst>
                                      </p:cBhvr>
                                      <p:to>
                                        <p:strVal val="visible"/>
                                      </p:to>
                                    </p:set>
                                    <p:animEffect transition="in" filter="wipe(left)">
                                      <p:cBhvr>
                                        <p:cTn id="28" dur="500"/>
                                        <p:tgtEl>
                                          <p:spTgt spid="471043"/>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471044"/>
                                        </p:tgtEl>
                                        <p:attrNameLst>
                                          <p:attrName>style.visibility</p:attrName>
                                        </p:attrNameLst>
                                      </p:cBhvr>
                                      <p:to>
                                        <p:strVal val="visible"/>
                                      </p:to>
                                    </p:set>
                                    <p:animEffect transition="in" filter="fade">
                                      <p:cBhvr>
                                        <p:cTn id="31" dur="1000"/>
                                        <p:tgtEl>
                                          <p:spTgt spid="471044"/>
                                        </p:tgtEl>
                                      </p:cBhvr>
                                    </p:animEffect>
                                    <p:anim calcmode="lin" valueType="num">
                                      <p:cBhvr>
                                        <p:cTn id="32" dur="1000" fill="hold"/>
                                        <p:tgtEl>
                                          <p:spTgt spid="471044"/>
                                        </p:tgtEl>
                                        <p:attrNameLst>
                                          <p:attrName>ppt_x</p:attrName>
                                        </p:attrNameLst>
                                      </p:cBhvr>
                                      <p:tavLst>
                                        <p:tav tm="0">
                                          <p:val>
                                            <p:strVal val="#ppt_x"/>
                                          </p:val>
                                        </p:tav>
                                        <p:tav tm="100000">
                                          <p:val>
                                            <p:strVal val="#ppt_x"/>
                                          </p:val>
                                        </p:tav>
                                      </p:tavLst>
                                    </p:anim>
                                    <p:anim calcmode="lin" valueType="num">
                                      <p:cBhvr>
                                        <p:cTn id="33" dur="1000" fill="hold"/>
                                        <p:tgtEl>
                                          <p:spTgt spid="471044"/>
                                        </p:tgtEl>
                                        <p:attrNameLst>
                                          <p:attrName>ppt_y</p:attrName>
                                        </p:attrNameLst>
                                      </p:cBhvr>
                                      <p:tavLst>
                                        <p:tav tm="0">
                                          <p:val>
                                            <p:strVal val="#ppt_y-.1"/>
                                          </p:val>
                                        </p:tav>
                                        <p:tav tm="100000">
                                          <p:val>
                                            <p:strVal val="#ppt_y"/>
                                          </p:val>
                                        </p:tav>
                                      </p:tavLst>
                                    </p:anim>
                                  </p:childTnLst>
                                </p:cTn>
                              </p:par>
                              <p:par>
                                <p:cTn id="34" presetID="54" presetClass="entr" presetSubtype="0" accel="100000" fill="hold" nodeType="withEffect">
                                  <p:stCondLst>
                                    <p:cond delay="0"/>
                                  </p:stCondLst>
                                  <p:childTnLst>
                                    <p:set>
                                      <p:cBhvr>
                                        <p:cTn id="35" dur="1" fill="hold">
                                          <p:stCondLst>
                                            <p:cond delay="0"/>
                                          </p:stCondLst>
                                        </p:cTn>
                                        <p:tgtEl>
                                          <p:spTgt spid="471045"/>
                                        </p:tgtEl>
                                        <p:attrNameLst>
                                          <p:attrName>style.visibility</p:attrName>
                                        </p:attrNameLst>
                                      </p:cBhvr>
                                      <p:to>
                                        <p:strVal val="visible"/>
                                      </p:to>
                                    </p:set>
                                    <p:anim calcmode="lin" valueType="num">
                                      <p:cBhvr>
                                        <p:cTn id="36" dur="1000" fill="hold"/>
                                        <p:tgtEl>
                                          <p:spTgt spid="471045"/>
                                        </p:tgtEl>
                                        <p:attrNameLst>
                                          <p:attrName>ppt_w</p:attrName>
                                        </p:attrNameLst>
                                      </p:cBhvr>
                                      <p:tavLst>
                                        <p:tav tm="0">
                                          <p:val>
                                            <p:strVal val="#ppt_w*0.05"/>
                                          </p:val>
                                        </p:tav>
                                        <p:tav tm="100000">
                                          <p:val>
                                            <p:strVal val="#ppt_w"/>
                                          </p:val>
                                        </p:tav>
                                      </p:tavLst>
                                    </p:anim>
                                    <p:anim calcmode="lin" valueType="num">
                                      <p:cBhvr>
                                        <p:cTn id="37" dur="1000" fill="hold"/>
                                        <p:tgtEl>
                                          <p:spTgt spid="471045"/>
                                        </p:tgtEl>
                                        <p:attrNameLst>
                                          <p:attrName>ppt_h</p:attrName>
                                        </p:attrNameLst>
                                      </p:cBhvr>
                                      <p:tavLst>
                                        <p:tav tm="0">
                                          <p:val>
                                            <p:strVal val="#ppt_h"/>
                                          </p:val>
                                        </p:tav>
                                        <p:tav tm="100000">
                                          <p:val>
                                            <p:strVal val="#ppt_h"/>
                                          </p:val>
                                        </p:tav>
                                      </p:tavLst>
                                    </p:anim>
                                    <p:anim calcmode="lin" valueType="num">
                                      <p:cBhvr>
                                        <p:cTn id="38" dur="1000" fill="hold"/>
                                        <p:tgtEl>
                                          <p:spTgt spid="471045"/>
                                        </p:tgtEl>
                                        <p:attrNameLst>
                                          <p:attrName>ppt_x</p:attrName>
                                        </p:attrNameLst>
                                      </p:cBhvr>
                                      <p:tavLst>
                                        <p:tav tm="0">
                                          <p:val>
                                            <p:strVal val="#ppt_x-.2"/>
                                          </p:val>
                                        </p:tav>
                                        <p:tav tm="100000">
                                          <p:val>
                                            <p:strVal val="#ppt_x"/>
                                          </p:val>
                                        </p:tav>
                                      </p:tavLst>
                                    </p:anim>
                                    <p:anim calcmode="lin" valueType="num">
                                      <p:cBhvr>
                                        <p:cTn id="39" dur="1000" fill="hold"/>
                                        <p:tgtEl>
                                          <p:spTgt spid="471045"/>
                                        </p:tgtEl>
                                        <p:attrNameLst>
                                          <p:attrName>ppt_y</p:attrName>
                                        </p:attrNameLst>
                                      </p:cBhvr>
                                      <p:tavLst>
                                        <p:tav tm="0">
                                          <p:val>
                                            <p:strVal val="#ppt_y"/>
                                          </p:val>
                                        </p:tav>
                                        <p:tav tm="100000">
                                          <p:val>
                                            <p:strVal val="#ppt_y"/>
                                          </p:val>
                                        </p:tav>
                                      </p:tavLst>
                                    </p:anim>
                                    <p:animEffect transition="in" filter="fade">
                                      <p:cBhvr>
                                        <p:cTn id="40" dur="1000"/>
                                        <p:tgtEl>
                                          <p:spTgt spid="471045"/>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471047"/>
                                        </p:tgtEl>
                                        <p:attrNameLst>
                                          <p:attrName>style.visibility</p:attrName>
                                        </p:attrNameLst>
                                      </p:cBhvr>
                                      <p:to>
                                        <p:strVal val="visible"/>
                                      </p:to>
                                    </p:set>
                                    <p:animEffect transition="in" filter="fade">
                                      <p:cBhvr>
                                        <p:cTn id="43" dur="1000"/>
                                        <p:tgtEl>
                                          <p:spTgt spid="471047"/>
                                        </p:tgtEl>
                                      </p:cBhvr>
                                    </p:animEffect>
                                    <p:anim calcmode="lin" valueType="num">
                                      <p:cBhvr>
                                        <p:cTn id="44" dur="1000" fill="hold"/>
                                        <p:tgtEl>
                                          <p:spTgt spid="471047"/>
                                        </p:tgtEl>
                                        <p:attrNameLst>
                                          <p:attrName>ppt_x</p:attrName>
                                        </p:attrNameLst>
                                      </p:cBhvr>
                                      <p:tavLst>
                                        <p:tav tm="0">
                                          <p:val>
                                            <p:strVal val="#ppt_x"/>
                                          </p:val>
                                        </p:tav>
                                        <p:tav tm="100000">
                                          <p:val>
                                            <p:strVal val="#ppt_x"/>
                                          </p:val>
                                        </p:tav>
                                      </p:tavLst>
                                    </p:anim>
                                    <p:anim calcmode="lin" valueType="num">
                                      <p:cBhvr>
                                        <p:cTn id="45" dur="1000" fill="hold"/>
                                        <p:tgtEl>
                                          <p:spTgt spid="471047"/>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71048"/>
                                        </p:tgtEl>
                                        <p:attrNameLst>
                                          <p:attrName>style.visibility</p:attrName>
                                        </p:attrNameLst>
                                      </p:cBhvr>
                                      <p:to>
                                        <p:strVal val="visible"/>
                                      </p:to>
                                    </p:set>
                                    <p:animEffect transition="in" filter="wipe(left)">
                                      <p:cBhvr>
                                        <p:cTn id="49" dur="500"/>
                                        <p:tgtEl>
                                          <p:spTgt spid="471048"/>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471049"/>
                                        </p:tgtEl>
                                        <p:attrNameLst>
                                          <p:attrName>style.visibility</p:attrName>
                                        </p:attrNameLst>
                                      </p:cBhvr>
                                      <p:to>
                                        <p:strVal val="visible"/>
                                      </p:to>
                                    </p:set>
                                    <p:animEffect transition="in" filter="fade">
                                      <p:cBhvr>
                                        <p:cTn id="52" dur="1000"/>
                                        <p:tgtEl>
                                          <p:spTgt spid="471049"/>
                                        </p:tgtEl>
                                      </p:cBhvr>
                                    </p:animEffect>
                                    <p:anim calcmode="lin" valueType="num">
                                      <p:cBhvr>
                                        <p:cTn id="53" dur="1000" fill="hold"/>
                                        <p:tgtEl>
                                          <p:spTgt spid="471049"/>
                                        </p:tgtEl>
                                        <p:attrNameLst>
                                          <p:attrName>ppt_x</p:attrName>
                                        </p:attrNameLst>
                                      </p:cBhvr>
                                      <p:tavLst>
                                        <p:tav tm="0">
                                          <p:val>
                                            <p:strVal val="#ppt_x"/>
                                          </p:val>
                                        </p:tav>
                                        <p:tav tm="100000">
                                          <p:val>
                                            <p:strVal val="#ppt_x"/>
                                          </p:val>
                                        </p:tav>
                                      </p:tavLst>
                                    </p:anim>
                                    <p:anim calcmode="lin" valueType="num">
                                      <p:cBhvr>
                                        <p:cTn id="54" dur="1000" fill="hold"/>
                                        <p:tgtEl>
                                          <p:spTgt spid="471049"/>
                                        </p:tgtEl>
                                        <p:attrNameLst>
                                          <p:attrName>ppt_y</p:attrName>
                                        </p:attrNameLst>
                                      </p:cBhvr>
                                      <p:tavLst>
                                        <p:tav tm="0">
                                          <p:val>
                                            <p:strVal val="#ppt_y-.1"/>
                                          </p:val>
                                        </p:tav>
                                        <p:tav tm="100000">
                                          <p:val>
                                            <p:strVal val="#ppt_y"/>
                                          </p:val>
                                        </p:tav>
                                      </p:tavLst>
                                    </p:anim>
                                  </p:childTnLst>
                                </p:cTn>
                              </p:par>
                              <p:par>
                                <p:cTn id="55" presetID="54" presetClass="entr" presetSubtype="0" accel="100000" fill="hold" nodeType="withEffect">
                                  <p:stCondLst>
                                    <p:cond delay="0"/>
                                  </p:stCondLst>
                                  <p:childTnLst>
                                    <p:set>
                                      <p:cBhvr>
                                        <p:cTn id="56" dur="1" fill="hold">
                                          <p:stCondLst>
                                            <p:cond delay="0"/>
                                          </p:stCondLst>
                                        </p:cTn>
                                        <p:tgtEl>
                                          <p:spTgt spid="471050"/>
                                        </p:tgtEl>
                                        <p:attrNameLst>
                                          <p:attrName>style.visibility</p:attrName>
                                        </p:attrNameLst>
                                      </p:cBhvr>
                                      <p:to>
                                        <p:strVal val="visible"/>
                                      </p:to>
                                    </p:set>
                                    <p:anim calcmode="lin" valueType="num">
                                      <p:cBhvr>
                                        <p:cTn id="57" dur="1000" fill="hold"/>
                                        <p:tgtEl>
                                          <p:spTgt spid="471050"/>
                                        </p:tgtEl>
                                        <p:attrNameLst>
                                          <p:attrName>ppt_w</p:attrName>
                                        </p:attrNameLst>
                                      </p:cBhvr>
                                      <p:tavLst>
                                        <p:tav tm="0">
                                          <p:val>
                                            <p:strVal val="#ppt_w*0.05"/>
                                          </p:val>
                                        </p:tav>
                                        <p:tav tm="100000">
                                          <p:val>
                                            <p:strVal val="#ppt_w"/>
                                          </p:val>
                                        </p:tav>
                                      </p:tavLst>
                                    </p:anim>
                                    <p:anim calcmode="lin" valueType="num">
                                      <p:cBhvr>
                                        <p:cTn id="58" dur="1000" fill="hold"/>
                                        <p:tgtEl>
                                          <p:spTgt spid="471050"/>
                                        </p:tgtEl>
                                        <p:attrNameLst>
                                          <p:attrName>ppt_h</p:attrName>
                                        </p:attrNameLst>
                                      </p:cBhvr>
                                      <p:tavLst>
                                        <p:tav tm="0">
                                          <p:val>
                                            <p:strVal val="#ppt_h"/>
                                          </p:val>
                                        </p:tav>
                                        <p:tav tm="100000">
                                          <p:val>
                                            <p:strVal val="#ppt_h"/>
                                          </p:val>
                                        </p:tav>
                                      </p:tavLst>
                                    </p:anim>
                                    <p:anim calcmode="lin" valueType="num">
                                      <p:cBhvr>
                                        <p:cTn id="59" dur="1000" fill="hold"/>
                                        <p:tgtEl>
                                          <p:spTgt spid="471050"/>
                                        </p:tgtEl>
                                        <p:attrNameLst>
                                          <p:attrName>ppt_x</p:attrName>
                                        </p:attrNameLst>
                                      </p:cBhvr>
                                      <p:tavLst>
                                        <p:tav tm="0">
                                          <p:val>
                                            <p:strVal val="#ppt_x-.2"/>
                                          </p:val>
                                        </p:tav>
                                        <p:tav tm="100000">
                                          <p:val>
                                            <p:strVal val="#ppt_x"/>
                                          </p:val>
                                        </p:tav>
                                      </p:tavLst>
                                    </p:anim>
                                    <p:anim calcmode="lin" valueType="num">
                                      <p:cBhvr>
                                        <p:cTn id="60" dur="1000" fill="hold"/>
                                        <p:tgtEl>
                                          <p:spTgt spid="471050"/>
                                        </p:tgtEl>
                                        <p:attrNameLst>
                                          <p:attrName>ppt_y</p:attrName>
                                        </p:attrNameLst>
                                      </p:cBhvr>
                                      <p:tavLst>
                                        <p:tav tm="0">
                                          <p:val>
                                            <p:strVal val="#ppt_y"/>
                                          </p:val>
                                        </p:tav>
                                        <p:tav tm="100000">
                                          <p:val>
                                            <p:strVal val="#ppt_y"/>
                                          </p:val>
                                        </p:tav>
                                      </p:tavLst>
                                    </p:anim>
                                    <p:animEffect transition="in" filter="fade">
                                      <p:cBhvr>
                                        <p:cTn id="61" dur="1000"/>
                                        <p:tgtEl>
                                          <p:spTgt spid="471050"/>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471051"/>
                                        </p:tgtEl>
                                        <p:attrNameLst>
                                          <p:attrName>style.visibility</p:attrName>
                                        </p:attrNameLst>
                                      </p:cBhvr>
                                      <p:to>
                                        <p:strVal val="visible"/>
                                      </p:to>
                                    </p:set>
                                    <p:animEffect transition="in" filter="fade">
                                      <p:cBhvr>
                                        <p:cTn id="64" dur="1000"/>
                                        <p:tgtEl>
                                          <p:spTgt spid="471051"/>
                                        </p:tgtEl>
                                      </p:cBhvr>
                                    </p:animEffect>
                                    <p:anim calcmode="lin" valueType="num">
                                      <p:cBhvr>
                                        <p:cTn id="65" dur="1000" fill="hold"/>
                                        <p:tgtEl>
                                          <p:spTgt spid="471051"/>
                                        </p:tgtEl>
                                        <p:attrNameLst>
                                          <p:attrName>ppt_x</p:attrName>
                                        </p:attrNameLst>
                                      </p:cBhvr>
                                      <p:tavLst>
                                        <p:tav tm="0">
                                          <p:val>
                                            <p:strVal val="#ppt_x"/>
                                          </p:val>
                                        </p:tav>
                                        <p:tav tm="100000">
                                          <p:val>
                                            <p:strVal val="#ppt_x"/>
                                          </p:val>
                                        </p:tav>
                                      </p:tavLst>
                                    </p:anim>
                                    <p:anim calcmode="lin" valueType="num">
                                      <p:cBhvr>
                                        <p:cTn id="66" dur="1000" fill="hold"/>
                                        <p:tgtEl>
                                          <p:spTgt spid="471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4" grpId="0"/>
      <p:bldP spid="471047" grpId="0"/>
      <p:bldP spid="471049" grpId="0"/>
      <p:bldP spid="471051" grpId="0"/>
      <p:bldP spid="471053" grpId="0"/>
      <p:bldP spid="4710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1" name="Picture 3" descr="bar"/>
          <p:cNvPicPr>
            <a:picLocks noChangeAspect="1" noChangeArrowheads="1"/>
          </p:cNvPicPr>
          <p:nvPr/>
        </p:nvPicPr>
        <p:blipFill>
          <a:blip r:embed="rId3"/>
          <a:srcRect/>
          <a:stretch>
            <a:fillRect/>
          </a:stretch>
        </p:blipFill>
        <p:spPr bwMode="auto">
          <a:xfrm>
            <a:off x="274320" y="2873375"/>
            <a:ext cx="9010650" cy="1290638"/>
          </a:xfrm>
          <a:prstGeom prst="rect">
            <a:avLst/>
          </a:prstGeom>
          <a:noFill/>
          <a:ln w="9525">
            <a:noFill/>
            <a:miter lim="800000"/>
            <a:headEnd/>
            <a:tailEnd/>
          </a:ln>
        </p:spPr>
      </p:pic>
      <p:sp>
        <p:nvSpPr>
          <p:cNvPr id="473092" name="Rectangle 4"/>
          <p:cNvSpPr>
            <a:spLocks noChangeArrowheads="1"/>
          </p:cNvSpPr>
          <p:nvPr/>
        </p:nvSpPr>
        <p:spPr bwMode="auto">
          <a:xfrm>
            <a:off x="5905500" y="3151188"/>
            <a:ext cx="3194050" cy="533400"/>
          </a:xfrm>
          <a:prstGeom prst="rect">
            <a:avLst/>
          </a:prstGeom>
          <a:noFill/>
          <a:ln w="9525" algn="ctr">
            <a:noFill/>
            <a:miter lim="800000"/>
            <a:headEnd/>
            <a:tailEnd/>
          </a:ln>
        </p:spPr>
        <p:txBody>
          <a:bodyPr lIns="92075" tIns="46038" rIns="92075" bIns="46038">
            <a:spAutoFit/>
          </a:bodyPr>
          <a:lstStyle/>
          <a:p>
            <a:pPr marL="228600" indent="-228600" algn="l">
              <a:lnSpc>
                <a:spcPct val="90000"/>
              </a:lnSpc>
              <a:spcBef>
                <a:spcPct val="30000"/>
              </a:spcBef>
              <a:buFontTx/>
              <a:buChar char="•"/>
            </a:pPr>
            <a:r>
              <a:rPr lang="en-US" sz="1600" b="0">
                <a:solidFill>
                  <a:schemeClr val="tx2"/>
                </a:solidFill>
                <a:latin typeface="Segoe" pitchFamily="34" charset="0"/>
              </a:rPr>
              <a:t>Improved developer productivity</a:t>
            </a:r>
          </a:p>
        </p:txBody>
      </p:sp>
      <p:pic>
        <p:nvPicPr>
          <p:cNvPr id="473093" name="Picture 5" descr="Gel - Gel2 arrow MS blue"/>
          <p:cNvPicPr>
            <a:picLocks noChangeAspect="1" noChangeArrowheads="1"/>
          </p:cNvPicPr>
          <p:nvPr/>
        </p:nvPicPr>
        <p:blipFill>
          <a:blip r:embed="rId4"/>
          <a:srcRect/>
          <a:stretch>
            <a:fillRect/>
          </a:stretch>
        </p:blipFill>
        <p:spPr bwMode="auto">
          <a:xfrm>
            <a:off x="4976813" y="3035300"/>
            <a:ext cx="798512" cy="685800"/>
          </a:xfrm>
          <a:prstGeom prst="rect">
            <a:avLst/>
          </a:prstGeom>
          <a:noFill/>
          <a:ln w="9525">
            <a:noFill/>
            <a:miter lim="800000"/>
            <a:headEnd/>
            <a:tailEnd/>
          </a:ln>
        </p:spPr>
      </p:pic>
      <p:sp>
        <p:nvSpPr>
          <p:cNvPr id="473095" name="Rectangle 7"/>
          <p:cNvSpPr>
            <a:spLocks noChangeArrowheads="1"/>
          </p:cNvSpPr>
          <p:nvPr/>
        </p:nvSpPr>
        <p:spPr bwMode="auto">
          <a:xfrm>
            <a:off x="322263" y="3008313"/>
            <a:ext cx="4660900" cy="1117871"/>
          </a:xfrm>
          <a:prstGeom prst="rect">
            <a:avLst/>
          </a:prstGeom>
          <a:noFill/>
          <a:ln w="9525" algn="ctr">
            <a:noFill/>
            <a:miter lim="800000"/>
            <a:headEnd/>
            <a:tailEnd/>
          </a:ln>
          <a:effectLst/>
        </p:spPr>
        <p:txBody>
          <a:bodyPr lIns="92075" tIns="46038" rIns="92075" bIns="46038">
            <a:spAutoFit/>
          </a:bodyPr>
          <a:lstStyle/>
          <a:p>
            <a:pPr marL="231775" indent="-231775" algn="l">
              <a:lnSpc>
                <a:spcPct val="90000"/>
              </a:lnSpc>
              <a:spcBef>
                <a:spcPct val="30000"/>
              </a:spcBef>
              <a:defRPr/>
            </a:pPr>
            <a:r>
              <a:rPr lang="en-US" b="0" dirty="0">
                <a:solidFill>
                  <a:schemeClr val="folHlink"/>
                </a:solidFill>
                <a:effectLst>
                  <a:outerShdw blurRad="38100" dist="38100" dir="2700000" algn="tl">
                    <a:srgbClr val="000000"/>
                  </a:outerShdw>
                </a:effectLst>
                <a:latin typeface="Segoe" pitchFamily="34" charset="0"/>
              </a:rPr>
              <a:t>Deep Visual Studio Integration </a:t>
            </a:r>
          </a:p>
          <a:p>
            <a:pPr marL="231775" indent="-231775" algn="l">
              <a:lnSpc>
                <a:spcPct val="90000"/>
              </a:lnSpc>
              <a:spcBef>
                <a:spcPct val="30000"/>
              </a:spcBef>
              <a:buFontTx/>
              <a:buChar char="•"/>
              <a:defRPr/>
            </a:pPr>
            <a:r>
              <a:rPr lang="en-US" sz="1400" b="0" dirty="0">
                <a:solidFill>
                  <a:schemeClr val="tx2"/>
                </a:solidFill>
                <a:latin typeface="Segoe" pitchFamily="34" charset="0"/>
              </a:rPr>
              <a:t>Support for Windows Workflow </a:t>
            </a:r>
            <a:r>
              <a:rPr lang="en-US" sz="1400" b="0" dirty="0" smtClean="0">
                <a:solidFill>
                  <a:schemeClr val="tx2"/>
                </a:solidFill>
                <a:latin typeface="Segoe" pitchFamily="34" charset="0"/>
              </a:rPr>
              <a:t>Foundation</a:t>
            </a:r>
            <a:endParaRPr lang="en-US" sz="1400" b="0" dirty="0">
              <a:solidFill>
                <a:schemeClr val="tx2"/>
              </a:solidFill>
              <a:latin typeface="Segoe" pitchFamily="34" charset="0"/>
            </a:endParaRPr>
          </a:p>
          <a:p>
            <a:pPr marL="231775" indent="-231775" algn="l">
              <a:lnSpc>
                <a:spcPct val="90000"/>
              </a:lnSpc>
              <a:spcBef>
                <a:spcPct val="30000"/>
              </a:spcBef>
              <a:buFontTx/>
              <a:buChar char="•"/>
              <a:defRPr/>
            </a:pPr>
            <a:r>
              <a:rPr lang="en-US" sz="1400" b="0" dirty="0">
                <a:solidFill>
                  <a:schemeClr val="tx2"/>
                </a:solidFill>
                <a:latin typeface="Segoe" pitchFamily="34" charset="0"/>
              </a:rPr>
              <a:t>Enhanced programmatic management for </a:t>
            </a:r>
            <a:r>
              <a:rPr lang="en-US" sz="1400" b="0" dirty="0" smtClean="0">
                <a:solidFill>
                  <a:schemeClr val="tx2"/>
                </a:solidFill>
                <a:latin typeface="Segoe" pitchFamily="34" charset="0"/>
              </a:rPr>
              <a:t>metadata</a:t>
            </a:r>
          </a:p>
          <a:p>
            <a:pPr marL="231775" indent="-231775" algn="l">
              <a:lnSpc>
                <a:spcPct val="90000"/>
              </a:lnSpc>
              <a:spcBef>
                <a:spcPct val="30000"/>
              </a:spcBef>
              <a:buFontTx/>
              <a:buChar char="•"/>
              <a:defRPr/>
            </a:pPr>
            <a:r>
              <a:rPr lang="en-US" sz="1400" b="0" dirty="0" smtClean="0">
                <a:solidFill>
                  <a:schemeClr val="tx2"/>
                </a:solidFill>
                <a:latin typeface="Segoe" pitchFamily="34" charset="0"/>
              </a:rPr>
              <a:t>Visual Studio Add-in for deployment of plug-ins</a:t>
            </a:r>
          </a:p>
        </p:txBody>
      </p:sp>
      <p:pic>
        <p:nvPicPr>
          <p:cNvPr id="473096" name="Picture 8" descr="bar"/>
          <p:cNvPicPr>
            <a:picLocks noChangeAspect="1" noChangeArrowheads="1"/>
          </p:cNvPicPr>
          <p:nvPr/>
        </p:nvPicPr>
        <p:blipFill>
          <a:blip r:embed="rId3"/>
          <a:srcRect/>
          <a:stretch>
            <a:fillRect/>
          </a:stretch>
        </p:blipFill>
        <p:spPr bwMode="auto">
          <a:xfrm>
            <a:off x="274320" y="4576763"/>
            <a:ext cx="9010650" cy="1290637"/>
          </a:xfrm>
          <a:prstGeom prst="rect">
            <a:avLst/>
          </a:prstGeom>
          <a:noFill/>
          <a:ln w="9525">
            <a:noFill/>
            <a:miter lim="800000"/>
            <a:headEnd/>
            <a:tailEnd/>
          </a:ln>
        </p:spPr>
      </p:pic>
      <p:sp>
        <p:nvSpPr>
          <p:cNvPr id="473097" name="Rectangle 9"/>
          <p:cNvSpPr>
            <a:spLocks noChangeArrowheads="1"/>
          </p:cNvSpPr>
          <p:nvPr/>
        </p:nvSpPr>
        <p:spPr bwMode="auto">
          <a:xfrm>
            <a:off x="5905500" y="4856163"/>
            <a:ext cx="3213100" cy="314325"/>
          </a:xfrm>
          <a:prstGeom prst="rect">
            <a:avLst/>
          </a:prstGeom>
          <a:noFill/>
          <a:ln w="9525" algn="ctr">
            <a:noFill/>
            <a:miter lim="800000"/>
            <a:headEnd/>
            <a:tailEnd/>
          </a:ln>
        </p:spPr>
        <p:txBody>
          <a:bodyPr lIns="92075" tIns="46038" rIns="92075" bIns="46038">
            <a:spAutoFit/>
          </a:bodyPr>
          <a:lstStyle/>
          <a:p>
            <a:pPr marL="228600" indent="-228600" algn="l">
              <a:lnSpc>
                <a:spcPct val="90000"/>
              </a:lnSpc>
              <a:spcBef>
                <a:spcPct val="30000"/>
              </a:spcBef>
              <a:buFontTx/>
              <a:buChar char="•"/>
            </a:pPr>
            <a:r>
              <a:rPr lang="en-US" sz="1600" b="0" dirty="0">
                <a:solidFill>
                  <a:schemeClr val="tx2"/>
                </a:solidFill>
                <a:latin typeface="Segoe" pitchFamily="34" charset="0"/>
              </a:rPr>
              <a:t>Deliver symmetric experience</a:t>
            </a:r>
          </a:p>
        </p:txBody>
      </p:sp>
      <p:pic>
        <p:nvPicPr>
          <p:cNvPr id="473098" name="Picture 10" descr="Gel - Gel2 arrow MS blue"/>
          <p:cNvPicPr>
            <a:picLocks noChangeAspect="1" noChangeArrowheads="1"/>
          </p:cNvPicPr>
          <p:nvPr/>
        </p:nvPicPr>
        <p:blipFill>
          <a:blip r:embed="rId4"/>
          <a:srcRect/>
          <a:stretch>
            <a:fillRect/>
          </a:stretch>
        </p:blipFill>
        <p:spPr bwMode="auto">
          <a:xfrm>
            <a:off x="4976813" y="4756150"/>
            <a:ext cx="798512" cy="685800"/>
          </a:xfrm>
          <a:prstGeom prst="rect">
            <a:avLst/>
          </a:prstGeom>
          <a:noFill/>
          <a:ln w="9525">
            <a:noFill/>
            <a:miter lim="800000"/>
            <a:headEnd/>
            <a:tailEnd/>
          </a:ln>
        </p:spPr>
      </p:pic>
      <p:sp>
        <p:nvSpPr>
          <p:cNvPr id="473099" name="Rectangle 11"/>
          <p:cNvSpPr>
            <a:spLocks noChangeArrowheads="1"/>
          </p:cNvSpPr>
          <p:nvPr/>
        </p:nvSpPr>
        <p:spPr bwMode="auto">
          <a:xfrm>
            <a:off x="322263" y="4711700"/>
            <a:ext cx="4313237" cy="1042988"/>
          </a:xfrm>
          <a:prstGeom prst="rect">
            <a:avLst/>
          </a:prstGeom>
          <a:noFill/>
          <a:ln w="9525" algn="ctr">
            <a:noFill/>
            <a:miter lim="800000"/>
            <a:headEnd/>
            <a:tailEnd/>
          </a:ln>
          <a:effectLst/>
        </p:spPr>
        <p:txBody>
          <a:bodyPr lIns="92075" tIns="46038" rIns="92075" bIns="46038">
            <a:spAutoFit/>
          </a:bodyPr>
          <a:lstStyle/>
          <a:p>
            <a:pPr marL="231775" indent="-231775" algn="l">
              <a:lnSpc>
                <a:spcPct val="90000"/>
              </a:lnSpc>
              <a:spcBef>
                <a:spcPct val="30000"/>
              </a:spcBef>
              <a:defRPr/>
            </a:pPr>
            <a:r>
              <a:rPr lang="en-US" b="0">
                <a:solidFill>
                  <a:schemeClr val="folHlink"/>
                </a:solidFill>
                <a:effectLst>
                  <a:outerShdw blurRad="38100" dist="38100" dir="2700000" algn="tl">
                    <a:srgbClr val="000000"/>
                  </a:outerShdw>
                </a:effectLst>
                <a:latin typeface="Segoe" pitchFamily="34" charset="0"/>
              </a:rPr>
              <a:t>Enhanced Smart Client Support</a:t>
            </a:r>
          </a:p>
          <a:p>
            <a:pPr marL="231775" indent="-231775" algn="l">
              <a:lnSpc>
                <a:spcPct val="90000"/>
              </a:lnSpc>
              <a:spcBef>
                <a:spcPct val="30000"/>
              </a:spcBef>
              <a:buFontTx/>
              <a:buChar char="•"/>
              <a:defRPr/>
            </a:pPr>
            <a:r>
              <a:rPr lang="en-US" sz="1400" b="0">
                <a:solidFill>
                  <a:schemeClr val="tx2"/>
                </a:solidFill>
                <a:latin typeface="Segoe" pitchFamily="34" charset="0"/>
              </a:rPr>
              <a:t>Full SDK available while offline</a:t>
            </a:r>
          </a:p>
          <a:p>
            <a:pPr marL="231775" indent="-231775" algn="l">
              <a:lnSpc>
                <a:spcPct val="90000"/>
              </a:lnSpc>
              <a:spcBef>
                <a:spcPct val="30000"/>
              </a:spcBef>
              <a:buFontTx/>
              <a:buChar char="•"/>
              <a:defRPr/>
            </a:pPr>
            <a:r>
              <a:rPr lang="en-US" sz="1400" b="0">
                <a:solidFill>
                  <a:schemeClr val="tx2"/>
                </a:solidFill>
                <a:latin typeface="Segoe" pitchFamily="34" charset="0"/>
              </a:rPr>
              <a:t>Option to automatically deploy registered assemblies </a:t>
            </a:r>
          </a:p>
        </p:txBody>
      </p:sp>
      <p:pic>
        <p:nvPicPr>
          <p:cNvPr id="473100" name="Picture 12" descr="bar"/>
          <p:cNvPicPr>
            <a:picLocks noChangeAspect="1" noChangeArrowheads="1"/>
          </p:cNvPicPr>
          <p:nvPr/>
        </p:nvPicPr>
        <p:blipFill>
          <a:blip r:embed="rId3"/>
          <a:srcRect/>
          <a:stretch>
            <a:fillRect/>
          </a:stretch>
        </p:blipFill>
        <p:spPr bwMode="auto">
          <a:xfrm>
            <a:off x="274320" y="1393825"/>
            <a:ext cx="9010650" cy="1290638"/>
          </a:xfrm>
          <a:prstGeom prst="rect">
            <a:avLst/>
          </a:prstGeom>
          <a:noFill/>
          <a:ln w="9525">
            <a:noFill/>
            <a:miter lim="800000"/>
            <a:headEnd/>
            <a:tailEnd/>
          </a:ln>
        </p:spPr>
      </p:pic>
      <p:sp>
        <p:nvSpPr>
          <p:cNvPr id="473101" name="Rectangle 13"/>
          <p:cNvSpPr>
            <a:spLocks noChangeArrowheads="1"/>
          </p:cNvSpPr>
          <p:nvPr/>
        </p:nvSpPr>
        <p:spPr bwMode="auto">
          <a:xfrm>
            <a:off x="5905500" y="1673225"/>
            <a:ext cx="3213100" cy="533400"/>
          </a:xfrm>
          <a:prstGeom prst="rect">
            <a:avLst/>
          </a:prstGeom>
          <a:noFill/>
          <a:ln w="9525" algn="ctr">
            <a:noFill/>
            <a:miter lim="800000"/>
            <a:headEnd/>
            <a:tailEnd/>
          </a:ln>
        </p:spPr>
        <p:txBody>
          <a:bodyPr lIns="92075" tIns="46038" rIns="92075" bIns="46038">
            <a:spAutoFit/>
          </a:bodyPr>
          <a:lstStyle/>
          <a:p>
            <a:pPr marL="228600" indent="-228600" algn="l">
              <a:lnSpc>
                <a:spcPct val="90000"/>
              </a:lnSpc>
              <a:spcBef>
                <a:spcPct val="30000"/>
              </a:spcBef>
              <a:buFontTx/>
              <a:buChar char="•"/>
            </a:pPr>
            <a:r>
              <a:rPr lang="en-US" sz="1600" b="0">
                <a:solidFill>
                  <a:schemeClr val="tx2"/>
                </a:solidFill>
                <a:latin typeface="Segoe" pitchFamily="34" charset="0"/>
              </a:rPr>
              <a:t>Leverage development investments across solutions</a:t>
            </a:r>
          </a:p>
        </p:txBody>
      </p:sp>
      <p:pic>
        <p:nvPicPr>
          <p:cNvPr id="473102" name="Picture 14" descr="Gel - Gel2 arrow MS blue"/>
          <p:cNvPicPr>
            <a:picLocks noChangeAspect="1" noChangeArrowheads="1"/>
          </p:cNvPicPr>
          <p:nvPr/>
        </p:nvPicPr>
        <p:blipFill>
          <a:blip r:embed="rId4"/>
          <a:srcRect/>
          <a:stretch>
            <a:fillRect/>
          </a:stretch>
        </p:blipFill>
        <p:spPr bwMode="auto">
          <a:xfrm>
            <a:off x="4976813" y="1573213"/>
            <a:ext cx="798512" cy="685800"/>
          </a:xfrm>
          <a:prstGeom prst="rect">
            <a:avLst/>
          </a:prstGeom>
          <a:noFill/>
          <a:ln w="9525">
            <a:noFill/>
            <a:miter lim="800000"/>
            <a:headEnd/>
            <a:tailEnd/>
          </a:ln>
        </p:spPr>
      </p:pic>
      <p:sp>
        <p:nvSpPr>
          <p:cNvPr id="473103" name="Rectangle 15"/>
          <p:cNvSpPr>
            <a:spLocks noChangeArrowheads="1"/>
          </p:cNvSpPr>
          <p:nvPr/>
        </p:nvSpPr>
        <p:spPr bwMode="auto">
          <a:xfrm>
            <a:off x="322263" y="1528763"/>
            <a:ext cx="4660900" cy="1106487"/>
          </a:xfrm>
          <a:prstGeom prst="rect">
            <a:avLst/>
          </a:prstGeom>
          <a:noFill/>
          <a:ln w="9525" algn="ctr">
            <a:noFill/>
            <a:miter lim="800000"/>
            <a:headEnd/>
            <a:tailEnd/>
          </a:ln>
          <a:effectLst/>
        </p:spPr>
        <p:txBody>
          <a:bodyPr lIns="92075" tIns="46038" rIns="92075" bIns="46038">
            <a:spAutoFit/>
          </a:bodyPr>
          <a:lstStyle/>
          <a:p>
            <a:pPr marL="231775" indent="-231775" algn="l">
              <a:lnSpc>
                <a:spcPct val="90000"/>
              </a:lnSpc>
              <a:spcBef>
                <a:spcPct val="30000"/>
              </a:spcBef>
              <a:defRPr/>
            </a:pPr>
            <a:r>
              <a:rPr lang="en-US" b="0" dirty="0">
                <a:solidFill>
                  <a:schemeClr val="folHlink"/>
                </a:solidFill>
                <a:effectLst>
                  <a:outerShdw blurRad="38100" dist="38100" dir="2700000" algn="tl">
                    <a:srgbClr val="000000"/>
                  </a:outerShdw>
                </a:effectLst>
                <a:latin typeface="Segoe" pitchFamily="34" charset="0"/>
              </a:rPr>
              <a:t>Enhanced Event and Plug-in Infrastructure </a:t>
            </a:r>
          </a:p>
          <a:p>
            <a:pPr marL="231775" indent="-231775" algn="l">
              <a:lnSpc>
                <a:spcPct val="90000"/>
              </a:lnSpc>
              <a:spcBef>
                <a:spcPct val="30000"/>
              </a:spcBef>
              <a:buFontTx/>
              <a:buChar char="•"/>
              <a:defRPr/>
            </a:pPr>
            <a:r>
              <a:rPr lang="en-US" sz="1400" b="0" dirty="0">
                <a:solidFill>
                  <a:schemeClr val="tx2"/>
                </a:solidFill>
                <a:latin typeface="Segoe" pitchFamily="34" charset="0"/>
              </a:rPr>
              <a:t>Unified event pipeline</a:t>
            </a:r>
          </a:p>
          <a:p>
            <a:pPr marL="231775" indent="-231775" algn="l">
              <a:lnSpc>
                <a:spcPct val="90000"/>
              </a:lnSpc>
              <a:spcBef>
                <a:spcPct val="30000"/>
              </a:spcBef>
              <a:buFontTx/>
              <a:buChar char="•"/>
              <a:defRPr/>
            </a:pPr>
            <a:r>
              <a:rPr lang="en-US" sz="1400" b="0" dirty="0">
                <a:solidFill>
                  <a:schemeClr val="tx2"/>
                </a:solidFill>
                <a:latin typeface="Segoe" pitchFamily="34" charset="0"/>
              </a:rPr>
              <a:t>Streamlined plug-in registration and deployment </a:t>
            </a:r>
          </a:p>
          <a:p>
            <a:pPr marL="231775" indent="-231775" algn="l">
              <a:lnSpc>
                <a:spcPct val="90000"/>
              </a:lnSpc>
              <a:spcBef>
                <a:spcPct val="30000"/>
              </a:spcBef>
              <a:buFontTx/>
              <a:buChar char="•"/>
              <a:defRPr/>
            </a:pPr>
            <a:r>
              <a:rPr lang="en-US" sz="1400" b="0" dirty="0">
                <a:solidFill>
                  <a:schemeClr val="tx2"/>
                </a:solidFill>
                <a:latin typeface="Segoe" pitchFamily="34" charset="0"/>
              </a:rPr>
              <a:t>Offline system SDK</a:t>
            </a:r>
          </a:p>
        </p:txBody>
      </p:sp>
      <p:sp>
        <p:nvSpPr>
          <p:cNvPr id="17" name="Title 16"/>
          <p:cNvSpPr>
            <a:spLocks noGrp="1"/>
          </p:cNvSpPr>
          <p:nvPr>
            <p:ph type="title"/>
          </p:nvPr>
        </p:nvSpPr>
        <p:spPr/>
        <p:txBody>
          <a:bodyPr/>
          <a:lstStyle/>
          <a:p>
            <a:r>
              <a:rPr lang="en-US" dirty="0" smtClean="0"/>
              <a:t>Robust Developer Experience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3100"/>
                                        </p:tgtEl>
                                        <p:attrNameLst>
                                          <p:attrName>style.visibility</p:attrName>
                                        </p:attrNameLst>
                                      </p:cBhvr>
                                      <p:to>
                                        <p:strVal val="visible"/>
                                      </p:to>
                                    </p:set>
                                    <p:animEffect transition="in" filter="wipe(left)">
                                      <p:cBhvr>
                                        <p:cTn id="7" dur="500"/>
                                        <p:tgtEl>
                                          <p:spTgt spid="473100"/>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3101"/>
                                        </p:tgtEl>
                                        <p:attrNameLst>
                                          <p:attrName>style.visibility</p:attrName>
                                        </p:attrNameLst>
                                      </p:cBhvr>
                                      <p:to>
                                        <p:strVal val="visible"/>
                                      </p:to>
                                    </p:set>
                                    <p:animEffect transition="in" filter="fade">
                                      <p:cBhvr>
                                        <p:cTn id="10" dur="1000"/>
                                        <p:tgtEl>
                                          <p:spTgt spid="473101"/>
                                        </p:tgtEl>
                                      </p:cBhvr>
                                    </p:animEffect>
                                    <p:anim calcmode="lin" valueType="num">
                                      <p:cBhvr>
                                        <p:cTn id="11" dur="1000" fill="hold"/>
                                        <p:tgtEl>
                                          <p:spTgt spid="473101"/>
                                        </p:tgtEl>
                                        <p:attrNameLst>
                                          <p:attrName>ppt_x</p:attrName>
                                        </p:attrNameLst>
                                      </p:cBhvr>
                                      <p:tavLst>
                                        <p:tav tm="0">
                                          <p:val>
                                            <p:strVal val="#ppt_x"/>
                                          </p:val>
                                        </p:tav>
                                        <p:tav tm="100000">
                                          <p:val>
                                            <p:strVal val="#ppt_x"/>
                                          </p:val>
                                        </p:tav>
                                      </p:tavLst>
                                    </p:anim>
                                    <p:anim calcmode="lin" valueType="num">
                                      <p:cBhvr>
                                        <p:cTn id="12" dur="1000" fill="hold"/>
                                        <p:tgtEl>
                                          <p:spTgt spid="473101"/>
                                        </p:tgtEl>
                                        <p:attrNameLst>
                                          <p:attrName>ppt_y</p:attrName>
                                        </p:attrNameLst>
                                      </p:cBhvr>
                                      <p:tavLst>
                                        <p:tav tm="0">
                                          <p:val>
                                            <p:strVal val="#ppt_y-.1"/>
                                          </p:val>
                                        </p:tav>
                                        <p:tav tm="100000">
                                          <p:val>
                                            <p:strVal val="#ppt_y"/>
                                          </p:val>
                                        </p:tav>
                                      </p:tavLst>
                                    </p:anim>
                                  </p:childTnLst>
                                </p:cTn>
                              </p:par>
                              <p:par>
                                <p:cTn id="13" presetID="54" presetClass="entr" presetSubtype="0" accel="100000" fill="hold" nodeType="withEffect">
                                  <p:stCondLst>
                                    <p:cond delay="0"/>
                                  </p:stCondLst>
                                  <p:childTnLst>
                                    <p:set>
                                      <p:cBhvr>
                                        <p:cTn id="14" dur="1" fill="hold">
                                          <p:stCondLst>
                                            <p:cond delay="0"/>
                                          </p:stCondLst>
                                        </p:cTn>
                                        <p:tgtEl>
                                          <p:spTgt spid="473102"/>
                                        </p:tgtEl>
                                        <p:attrNameLst>
                                          <p:attrName>style.visibility</p:attrName>
                                        </p:attrNameLst>
                                      </p:cBhvr>
                                      <p:to>
                                        <p:strVal val="visible"/>
                                      </p:to>
                                    </p:set>
                                    <p:anim calcmode="lin" valueType="num">
                                      <p:cBhvr>
                                        <p:cTn id="15" dur="1000" fill="hold"/>
                                        <p:tgtEl>
                                          <p:spTgt spid="473102"/>
                                        </p:tgtEl>
                                        <p:attrNameLst>
                                          <p:attrName>ppt_w</p:attrName>
                                        </p:attrNameLst>
                                      </p:cBhvr>
                                      <p:tavLst>
                                        <p:tav tm="0">
                                          <p:val>
                                            <p:strVal val="#ppt_w*0.05"/>
                                          </p:val>
                                        </p:tav>
                                        <p:tav tm="100000">
                                          <p:val>
                                            <p:strVal val="#ppt_w"/>
                                          </p:val>
                                        </p:tav>
                                      </p:tavLst>
                                    </p:anim>
                                    <p:anim calcmode="lin" valueType="num">
                                      <p:cBhvr>
                                        <p:cTn id="16" dur="1000" fill="hold"/>
                                        <p:tgtEl>
                                          <p:spTgt spid="473102"/>
                                        </p:tgtEl>
                                        <p:attrNameLst>
                                          <p:attrName>ppt_h</p:attrName>
                                        </p:attrNameLst>
                                      </p:cBhvr>
                                      <p:tavLst>
                                        <p:tav tm="0">
                                          <p:val>
                                            <p:strVal val="#ppt_h"/>
                                          </p:val>
                                        </p:tav>
                                        <p:tav tm="100000">
                                          <p:val>
                                            <p:strVal val="#ppt_h"/>
                                          </p:val>
                                        </p:tav>
                                      </p:tavLst>
                                    </p:anim>
                                    <p:anim calcmode="lin" valueType="num">
                                      <p:cBhvr>
                                        <p:cTn id="17" dur="1000" fill="hold"/>
                                        <p:tgtEl>
                                          <p:spTgt spid="473102"/>
                                        </p:tgtEl>
                                        <p:attrNameLst>
                                          <p:attrName>ppt_x</p:attrName>
                                        </p:attrNameLst>
                                      </p:cBhvr>
                                      <p:tavLst>
                                        <p:tav tm="0">
                                          <p:val>
                                            <p:strVal val="#ppt_x-.2"/>
                                          </p:val>
                                        </p:tav>
                                        <p:tav tm="100000">
                                          <p:val>
                                            <p:strVal val="#ppt_x"/>
                                          </p:val>
                                        </p:tav>
                                      </p:tavLst>
                                    </p:anim>
                                    <p:anim calcmode="lin" valueType="num">
                                      <p:cBhvr>
                                        <p:cTn id="18" dur="1000" fill="hold"/>
                                        <p:tgtEl>
                                          <p:spTgt spid="473102"/>
                                        </p:tgtEl>
                                        <p:attrNameLst>
                                          <p:attrName>ppt_y</p:attrName>
                                        </p:attrNameLst>
                                      </p:cBhvr>
                                      <p:tavLst>
                                        <p:tav tm="0">
                                          <p:val>
                                            <p:strVal val="#ppt_y"/>
                                          </p:val>
                                        </p:tav>
                                        <p:tav tm="100000">
                                          <p:val>
                                            <p:strVal val="#ppt_y"/>
                                          </p:val>
                                        </p:tav>
                                      </p:tavLst>
                                    </p:anim>
                                    <p:animEffect transition="in" filter="fade">
                                      <p:cBhvr>
                                        <p:cTn id="19" dur="1000"/>
                                        <p:tgtEl>
                                          <p:spTgt spid="473102"/>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473103"/>
                                        </p:tgtEl>
                                        <p:attrNameLst>
                                          <p:attrName>style.visibility</p:attrName>
                                        </p:attrNameLst>
                                      </p:cBhvr>
                                      <p:to>
                                        <p:strVal val="visible"/>
                                      </p:to>
                                    </p:set>
                                    <p:animEffect transition="in" filter="fade">
                                      <p:cBhvr>
                                        <p:cTn id="22" dur="1000"/>
                                        <p:tgtEl>
                                          <p:spTgt spid="473103"/>
                                        </p:tgtEl>
                                      </p:cBhvr>
                                    </p:animEffect>
                                    <p:anim calcmode="lin" valueType="num">
                                      <p:cBhvr>
                                        <p:cTn id="23" dur="1000" fill="hold"/>
                                        <p:tgtEl>
                                          <p:spTgt spid="473103"/>
                                        </p:tgtEl>
                                        <p:attrNameLst>
                                          <p:attrName>ppt_x</p:attrName>
                                        </p:attrNameLst>
                                      </p:cBhvr>
                                      <p:tavLst>
                                        <p:tav tm="0">
                                          <p:val>
                                            <p:strVal val="#ppt_x"/>
                                          </p:val>
                                        </p:tav>
                                        <p:tav tm="100000">
                                          <p:val>
                                            <p:strVal val="#ppt_x"/>
                                          </p:val>
                                        </p:tav>
                                      </p:tavLst>
                                    </p:anim>
                                    <p:anim calcmode="lin" valueType="num">
                                      <p:cBhvr>
                                        <p:cTn id="24" dur="1000" fill="hold"/>
                                        <p:tgtEl>
                                          <p:spTgt spid="47310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73091"/>
                                        </p:tgtEl>
                                        <p:attrNameLst>
                                          <p:attrName>style.visibility</p:attrName>
                                        </p:attrNameLst>
                                      </p:cBhvr>
                                      <p:to>
                                        <p:strVal val="visible"/>
                                      </p:to>
                                    </p:set>
                                    <p:animEffect transition="in" filter="wipe(left)">
                                      <p:cBhvr>
                                        <p:cTn id="28" dur="500"/>
                                        <p:tgtEl>
                                          <p:spTgt spid="473091"/>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473092"/>
                                        </p:tgtEl>
                                        <p:attrNameLst>
                                          <p:attrName>style.visibility</p:attrName>
                                        </p:attrNameLst>
                                      </p:cBhvr>
                                      <p:to>
                                        <p:strVal val="visible"/>
                                      </p:to>
                                    </p:set>
                                    <p:animEffect transition="in" filter="fade">
                                      <p:cBhvr>
                                        <p:cTn id="31" dur="1000"/>
                                        <p:tgtEl>
                                          <p:spTgt spid="473092"/>
                                        </p:tgtEl>
                                      </p:cBhvr>
                                    </p:animEffect>
                                    <p:anim calcmode="lin" valueType="num">
                                      <p:cBhvr>
                                        <p:cTn id="32" dur="1000" fill="hold"/>
                                        <p:tgtEl>
                                          <p:spTgt spid="473092"/>
                                        </p:tgtEl>
                                        <p:attrNameLst>
                                          <p:attrName>ppt_x</p:attrName>
                                        </p:attrNameLst>
                                      </p:cBhvr>
                                      <p:tavLst>
                                        <p:tav tm="0">
                                          <p:val>
                                            <p:strVal val="#ppt_x"/>
                                          </p:val>
                                        </p:tav>
                                        <p:tav tm="100000">
                                          <p:val>
                                            <p:strVal val="#ppt_x"/>
                                          </p:val>
                                        </p:tav>
                                      </p:tavLst>
                                    </p:anim>
                                    <p:anim calcmode="lin" valueType="num">
                                      <p:cBhvr>
                                        <p:cTn id="33" dur="1000" fill="hold"/>
                                        <p:tgtEl>
                                          <p:spTgt spid="473092"/>
                                        </p:tgtEl>
                                        <p:attrNameLst>
                                          <p:attrName>ppt_y</p:attrName>
                                        </p:attrNameLst>
                                      </p:cBhvr>
                                      <p:tavLst>
                                        <p:tav tm="0">
                                          <p:val>
                                            <p:strVal val="#ppt_y-.1"/>
                                          </p:val>
                                        </p:tav>
                                        <p:tav tm="100000">
                                          <p:val>
                                            <p:strVal val="#ppt_y"/>
                                          </p:val>
                                        </p:tav>
                                      </p:tavLst>
                                    </p:anim>
                                  </p:childTnLst>
                                </p:cTn>
                              </p:par>
                              <p:par>
                                <p:cTn id="34" presetID="54" presetClass="entr" presetSubtype="0" accel="100000" fill="hold" nodeType="withEffect">
                                  <p:stCondLst>
                                    <p:cond delay="0"/>
                                  </p:stCondLst>
                                  <p:childTnLst>
                                    <p:set>
                                      <p:cBhvr>
                                        <p:cTn id="35" dur="1" fill="hold">
                                          <p:stCondLst>
                                            <p:cond delay="0"/>
                                          </p:stCondLst>
                                        </p:cTn>
                                        <p:tgtEl>
                                          <p:spTgt spid="473093"/>
                                        </p:tgtEl>
                                        <p:attrNameLst>
                                          <p:attrName>style.visibility</p:attrName>
                                        </p:attrNameLst>
                                      </p:cBhvr>
                                      <p:to>
                                        <p:strVal val="visible"/>
                                      </p:to>
                                    </p:set>
                                    <p:anim calcmode="lin" valueType="num">
                                      <p:cBhvr>
                                        <p:cTn id="36" dur="1000" fill="hold"/>
                                        <p:tgtEl>
                                          <p:spTgt spid="473093"/>
                                        </p:tgtEl>
                                        <p:attrNameLst>
                                          <p:attrName>ppt_w</p:attrName>
                                        </p:attrNameLst>
                                      </p:cBhvr>
                                      <p:tavLst>
                                        <p:tav tm="0">
                                          <p:val>
                                            <p:strVal val="#ppt_w*0.05"/>
                                          </p:val>
                                        </p:tav>
                                        <p:tav tm="100000">
                                          <p:val>
                                            <p:strVal val="#ppt_w"/>
                                          </p:val>
                                        </p:tav>
                                      </p:tavLst>
                                    </p:anim>
                                    <p:anim calcmode="lin" valueType="num">
                                      <p:cBhvr>
                                        <p:cTn id="37" dur="1000" fill="hold"/>
                                        <p:tgtEl>
                                          <p:spTgt spid="473093"/>
                                        </p:tgtEl>
                                        <p:attrNameLst>
                                          <p:attrName>ppt_h</p:attrName>
                                        </p:attrNameLst>
                                      </p:cBhvr>
                                      <p:tavLst>
                                        <p:tav tm="0">
                                          <p:val>
                                            <p:strVal val="#ppt_h"/>
                                          </p:val>
                                        </p:tav>
                                        <p:tav tm="100000">
                                          <p:val>
                                            <p:strVal val="#ppt_h"/>
                                          </p:val>
                                        </p:tav>
                                      </p:tavLst>
                                    </p:anim>
                                    <p:anim calcmode="lin" valueType="num">
                                      <p:cBhvr>
                                        <p:cTn id="38" dur="1000" fill="hold"/>
                                        <p:tgtEl>
                                          <p:spTgt spid="473093"/>
                                        </p:tgtEl>
                                        <p:attrNameLst>
                                          <p:attrName>ppt_x</p:attrName>
                                        </p:attrNameLst>
                                      </p:cBhvr>
                                      <p:tavLst>
                                        <p:tav tm="0">
                                          <p:val>
                                            <p:strVal val="#ppt_x-.2"/>
                                          </p:val>
                                        </p:tav>
                                        <p:tav tm="100000">
                                          <p:val>
                                            <p:strVal val="#ppt_x"/>
                                          </p:val>
                                        </p:tav>
                                      </p:tavLst>
                                    </p:anim>
                                    <p:anim calcmode="lin" valueType="num">
                                      <p:cBhvr>
                                        <p:cTn id="39" dur="1000" fill="hold"/>
                                        <p:tgtEl>
                                          <p:spTgt spid="473093"/>
                                        </p:tgtEl>
                                        <p:attrNameLst>
                                          <p:attrName>ppt_y</p:attrName>
                                        </p:attrNameLst>
                                      </p:cBhvr>
                                      <p:tavLst>
                                        <p:tav tm="0">
                                          <p:val>
                                            <p:strVal val="#ppt_y"/>
                                          </p:val>
                                        </p:tav>
                                        <p:tav tm="100000">
                                          <p:val>
                                            <p:strVal val="#ppt_y"/>
                                          </p:val>
                                        </p:tav>
                                      </p:tavLst>
                                    </p:anim>
                                    <p:animEffect transition="in" filter="fade">
                                      <p:cBhvr>
                                        <p:cTn id="40" dur="1000"/>
                                        <p:tgtEl>
                                          <p:spTgt spid="473093"/>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473095"/>
                                        </p:tgtEl>
                                        <p:attrNameLst>
                                          <p:attrName>style.visibility</p:attrName>
                                        </p:attrNameLst>
                                      </p:cBhvr>
                                      <p:to>
                                        <p:strVal val="visible"/>
                                      </p:to>
                                    </p:set>
                                    <p:animEffect transition="in" filter="fade">
                                      <p:cBhvr>
                                        <p:cTn id="43" dur="1000"/>
                                        <p:tgtEl>
                                          <p:spTgt spid="473095"/>
                                        </p:tgtEl>
                                      </p:cBhvr>
                                    </p:animEffect>
                                    <p:anim calcmode="lin" valueType="num">
                                      <p:cBhvr>
                                        <p:cTn id="44" dur="1000" fill="hold"/>
                                        <p:tgtEl>
                                          <p:spTgt spid="473095"/>
                                        </p:tgtEl>
                                        <p:attrNameLst>
                                          <p:attrName>ppt_x</p:attrName>
                                        </p:attrNameLst>
                                      </p:cBhvr>
                                      <p:tavLst>
                                        <p:tav tm="0">
                                          <p:val>
                                            <p:strVal val="#ppt_x"/>
                                          </p:val>
                                        </p:tav>
                                        <p:tav tm="100000">
                                          <p:val>
                                            <p:strVal val="#ppt_x"/>
                                          </p:val>
                                        </p:tav>
                                      </p:tavLst>
                                    </p:anim>
                                    <p:anim calcmode="lin" valueType="num">
                                      <p:cBhvr>
                                        <p:cTn id="45" dur="1000" fill="hold"/>
                                        <p:tgtEl>
                                          <p:spTgt spid="473095"/>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73096"/>
                                        </p:tgtEl>
                                        <p:attrNameLst>
                                          <p:attrName>style.visibility</p:attrName>
                                        </p:attrNameLst>
                                      </p:cBhvr>
                                      <p:to>
                                        <p:strVal val="visible"/>
                                      </p:to>
                                    </p:set>
                                    <p:animEffect transition="in" filter="wipe(left)">
                                      <p:cBhvr>
                                        <p:cTn id="49" dur="500"/>
                                        <p:tgtEl>
                                          <p:spTgt spid="47309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473097"/>
                                        </p:tgtEl>
                                        <p:attrNameLst>
                                          <p:attrName>style.visibility</p:attrName>
                                        </p:attrNameLst>
                                      </p:cBhvr>
                                      <p:to>
                                        <p:strVal val="visible"/>
                                      </p:to>
                                    </p:set>
                                    <p:animEffect transition="in" filter="fade">
                                      <p:cBhvr>
                                        <p:cTn id="52" dur="1000"/>
                                        <p:tgtEl>
                                          <p:spTgt spid="473097"/>
                                        </p:tgtEl>
                                      </p:cBhvr>
                                    </p:animEffect>
                                    <p:anim calcmode="lin" valueType="num">
                                      <p:cBhvr>
                                        <p:cTn id="53" dur="1000" fill="hold"/>
                                        <p:tgtEl>
                                          <p:spTgt spid="473097"/>
                                        </p:tgtEl>
                                        <p:attrNameLst>
                                          <p:attrName>ppt_x</p:attrName>
                                        </p:attrNameLst>
                                      </p:cBhvr>
                                      <p:tavLst>
                                        <p:tav tm="0">
                                          <p:val>
                                            <p:strVal val="#ppt_x"/>
                                          </p:val>
                                        </p:tav>
                                        <p:tav tm="100000">
                                          <p:val>
                                            <p:strVal val="#ppt_x"/>
                                          </p:val>
                                        </p:tav>
                                      </p:tavLst>
                                    </p:anim>
                                    <p:anim calcmode="lin" valueType="num">
                                      <p:cBhvr>
                                        <p:cTn id="54" dur="1000" fill="hold"/>
                                        <p:tgtEl>
                                          <p:spTgt spid="473097"/>
                                        </p:tgtEl>
                                        <p:attrNameLst>
                                          <p:attrName>ppt_y</p:attrName>
                                        </p:attrNameLst>
                                      </p:cBhvr>
                                      <p:tavLst>
                                        <p:tav tm="0">
                                          <p:val>
                                            <p:strVal val="#ppt_y-.1"/>
                                          </p:val>
                                        </p:tav>
                                        <p:tav tm="100000">
                                          <p:val>
                                            <p:strVal val="#ppt_y"/>
                                          </p:val>
                                        </p:tav>
                                      </p:tavLst>
                                    </p:anim>
                                  </p:childTnLst>
                                </p:cTn>
                              </p:par>
                              <p:par>
                                <p:cTn id="55" presetID="54" presetClass="entr" presetSubtype="0" accel="100000" fill="hold" nodeType="withEffect">
                                  <p:stCondLst>
                                    <p:cond delay="0"/>
                                  </p:stCondLst>
                                  <p:childTnLst>
                                    <p:set>
                                      <p:cBhvr>
                                        <p:cTn id="56" dur="1" fill="hold">
                                          <p:stCondLst>
                                            <p:cond delay="0"/>
                                          </p:stCondLst>
                                        </p:cTn>
                                        <p:tgtEl>
                                          <p:spTgt spid="473098"/>
                                        </p:tgtEl>
                                        <p:attrNameLst>
                                          <p:attrName>style.visibility</p:attrName>
                                        </p:attrNameLst>
                                      </p:cBhvr>
                                      <p:to>
                                        <p:strVal val="visible"/>
                                      </p:to>
                                    </p:set>
                                    <p:anim calcmode="lin" valueType="num">
                                      <p:cBhvr>
                                        <p:cTn id="57" dur="1000" fill="hold"/>
                                        <p:tgtEl>
                                          <p:spTgt spid="473098"/>
                                        </p:tgtEl>
                                        <p:attrNameLst>
                                          <p:attrName>ppt_w</p:attrName>
                                        </p:attrNameLst>
                                      </p:cBhvr>
                                      <p:tavLst>
                                        <p:tav tm="0">
                                          <p:val>
                                            <p:strVal val="#ppt_w*0.05"/>
                                          </p:val>
                                        </p:tav>
                                        <p:tav tm="100000">
                                          <p:val>
                                            <p:strVal val="#ppt_w"/>
                                          </p:val>
                                        </p:tav>
                                      </p:tavLst>
                                    </p:anim>
                                    <p:anim calcmode="lin" valueType="num">
                                      <p:cBhvr>
                                        <p:cTn id="58" dur="1000" fill="hold"/>
                                        <p:tgtEl>
                                          <p:spTgt spid="473098"/>
                                        </p:tgtEl>
                                        <p:attrNameLst>
                                          <p:attrName>ppt_h</p:attrName>
                                        </p:attrNameLst>
                                      </p:cBhvr>
                                      <p:tavLst>
                                        <p:tav tm="0">
                                          <p:val>
                                            <p:strVal val="#ppt_h"/>
                                          </p:val>
                                        </p:tav>
                                        <p:tav tm="100000">
                                          <p:val>
                                            <p:strVal val="#ppt_h"/>
                                          </p:val>
                                        </p:tav>
                                      </p:tavLst>
                                    </p:anim>
                                    <p:anim calcmode="lin" valueType="num">
                                      <p:cBhvr>
                                        <p:cTn id="59" dur="1000" fill="hold"/>
                                        <p:tgtEl>
                                          <p:spTgt spid="473098"/>
                                        </p:tgtEl>
                                        <p:attrNameLst>
                                          <p:attrName>ppt_x</p:attrName>
                                        </p:attrNameLst>
                                      </p:cBhvr>
                                      <p:tavLst>
                                        <p:tav tm="0">
                                          <p:val>
                                            <p:strVal val="#ppt_x-.2"/>
                                          </p:val>
                                        </p:tav>
                                        <p:tav tm="100000">
                                          <p:val>
                                            <p:strVal val="#ppt_x"/>
                                          </p:val>
                                        </p:tav>
                                      </p:tavLst>
                                    </p:anim>
                                    <p:anim calcmode="lin" valueType="num">
                                      <p:cBhvr>
                                        <p:cTn id="60" dur="1000" fill="hold"/>
                                        <p:tgtEl>
                                          <p:spTgt spid="473098"/>
                                        </p:tgtEl>
                                        <p:attrNameLst>
                                          <p:attrName>ppt_y</p:attrName>
                                        </p:attrNameLst>
                                      </p:cBhvr>
                                      <p:tavLst>
                                        <p:tav tm="0">
                                          <p:val>
                                            <p:strVal val="#ppt_y"/>
                                          </p:val>
                                        </p:tav>
                                        <p:tav tm="100000">
                                          <p:val>
                                            <p:strVal val="#ppt_y"/>
                                          </p:val>
                                        </p:tav>
                                      </p:tavLst>
                                    </p:anim>
                                    <p:animEffect transition="in" filter="fade">
                                      <p:cBhvr>
                                        <p:cTn id="61" dur="1000"/>
                                        <p:tgtEl>
                                          <p:spTgt spid="473098"/>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473099"/>
                                        </p:tgtEl>
                                        <p:attrNameLst>
                                          <p:attrName>style.visibility</p:attrName>
                                        </p:attrNameLst>
                                      </p:cBhvr>
                                      <p:to>
                                        <p:strVal val="visible"/>
                                      </p:to>
                                    </p:set>
                                    <p:animEffect transition="in" filter="fade">
                                      <p:cBhvr>
                                        <p:cTn id="64" dur="1000"/>
                                        <p:tgtEl>
                                          <p:spTgt spid="473099"/>
                                        </p:tgtEl>
                                      </p:cBhvr>
                                    </p:animEffect>
                                    <p:anim calcmode="lin" valueType="num">
                                      <p:cBhvr>
                                        <p:cTn id="65" dur="1000" fill="hold"/>
                                        <p:tgtEl>
                                          <p:spTgt spid="473099"/>
                                        </p:tgtEl>
                                        <p:attrNameLst>
                                          <p:attrName>ppt_x</p:attrName>
                                        </p:attrNameLst>
                                      </p:cBhvr>
                                      <p:tavLst>
                                        <p:tav tm="0">
                                          <p:val>
                                            <p:strVal val="#ppt_x"/>
                                          </p:val>
                                        </p:tav>
                                        <p:tav tm="100000">
                                          <p:val>
                                            <p:strVal val="#ppt_x"/>
                                          </p:val>
                                        </p:tav>
                                      </p:tavLst>
                                    </p:anim>
                                    <p:anim calcmode="lin" valueType="num">
                                      <p:cBhvr>
                                        <p:cTn id="66" dur="1000" fill="hold"/>
                                        <p:tgtEl>
                                          <p:spTgt spid="473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2" grpId="0"/>
      <p:bldP spid="473095" grpId="0"/>
      <p:bldP spid="473097" grpId="0"/>
      <p:bldP spid="473099" grpId="0"/>
      <p:bldP spid="473101" grpId="0"/>
      <p:bldP spid="473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prstGeom prst="rect">
            <a:avLst/>
          </a:prstGeom>
        </p:spPr>
        <p:txBody>
          <a:bodyPr/>
          <a:lstStyle/>
          <a:p>
            <a:r>
              <a:rPr lang="en-US" dirty="0" smtClean="0"/>
              <a:t>Callout Changes, now Plug-ins</a:t>
            </a:r>
          </a:p>
        </p:txBody>
      </p:sp>
      <p:sp>
        <p:nvSpPr>
          <p:cNvPr id="11267" name="Text Placeholder 2"/>
          <p:cNvSpPr>
            <a:spLocks noGrp="1"/>
          </p:cNvSpPr>
          <p:nvPr>
            <p:ph type="body" idx="1"/>
          </p:nvPr>
        </p:nvSpPr>
        <p:spPr>
          <a:prstGeom prst="rect">
            <a:avLst/>
          </a:prstGeom>
        </p:spPr>
        <p:txBody>
          <a:bodyPr/>
          <a:lstStyle/>
          <a:p>
            <a:r>
              <a:rPr lang="en-US" b="1" dirty="0" smtClean="0">
                <a:solidFill>
                  <a:schemeClr val="accent1"/>
                </a:solidFill>
              </a:rPr>
              <a:t>Callout</a:t>
            </a:r>
            <a:r>
              <a:rPr lang="en-US" b="1" dirty="0" smtClean="0"/>
              <a:t> </a:t>
            </a:r>
            <a:r>
              <a:rPr lang="en-US" dirty="0" smtClean="0"/>
              <a:t>– Shorthand for ‘Business Logic Extension’; a v3 extensibility feature whereby 3</a:t>
            </a:r>
            <a:r>
              <a:rPr lang="en-US" baseline="30000" dirty="0" smtClean="0"/>
              <a:t>rd</a:t>
            </a:r>
            <a:r>
              <a:rPr lang="en-US" dirty="0" smtClean="0"/>
              <a:t> party code can be integrated synchronously within the platform</a:t>
            </a:r>
          </a:p>
          <a:p>
            <a:r>
              <a:rPr lang="en-US" b="1" dirty="0" smtClean="0">
                <a:solidFill>
                  <a:schemeClr val="accent1"/>
                </a:solidFill>
              </a:rPr>
              <a:t>Plug-in</a:t>
            </a:r>
            <a:r>
              <a:rPr lang="en-US" b="1" dirty="0" smtClean="0"/>
              <a:t> </a:t>
            </a:r>
            <a:r>
              <a:rPr lang="en-US" dirty="0" smtClean="0"/>
              <a:t>– Mechanism for defining business logic; used to implement built in behavior as well as offer 3</a:t>
            </a:r>
            <a:r>
              <a:rPr lang="en-US" baseline="30000" dirty="0" smtClean="0"/>
              <a:t>rd</a:t>
            </a:r>
            <a:r>
              <a:rPr lang="en-US" dirty="0" smtClean="0"/>
              <a:t> parties the ability to add their own functionality, synchronously or asynchronously</a:t>
            </a:r>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prstGeom prst="rect">
            <a:avLst/>
          </a:prstGeom>
        </p:spPr>
        <p:txBody>
          <a:bodyPr/>
          <a:lstStyle/>
          <a:p>
            <a:r>
              <a:rPr lang="en-US" dirty="0" smtClean="0"/>
              <a:t>Offline API</a:t>
            </a:r>
          </a:p>
        </p:txBody>
      </p:sp>
      <p:sp>
        <p:nvSpPr>
          <p:cNvPr id="12291" name="Text Placeholder 2"/>
          <p:cNvSpPr>
            <a:spLocks noGrp="1"/>
          </p:cNvSpPr>
          <p:nvPr>
            <p:ph type="body" idx="1"/>
          </p:nvPr>
        </p:nvSpPr>
        <p:spPr>
          <a:prstGeom prst="rect">
            <a:avLst/>
          </a:prstGeom>
        </p:spPr>
        <p:txBody>
          <a:bodyPr/>
          <a:lstStyle/>
          <a:p>
            <a:pPr marL="231775" indent="-231775"/>
            <a:r>
              <a:rPr lang="en-US" dirty="0" smtClean="0"/>
              <a:t>Web service APIs in offline mode</a:t>
            </a:r>
          </a:p>
          <a:p>
            <a:pPr marL="231775" indent="-231775"/>
            <a:r>
              <a:rPr lang="en-US" dirty="0" smtClean="0"/>
              <a:t>Access to CRM data and major operations while CRM Outlook client is offline</a:t>
            </a:r>
          </a:p>
          <a:p>
            <a:pPr marL="231775" indent="-231775"/>
            <a:r>
              <a:rPr lang="en-US" dirty="0" smtClean="0"/>
              <a:t>Offline programmability for plug-ins and custom CRM code</a:t>
            </a:r>
          </a:p>
          <a:p>
            <a:pPr marL="231775" indent="-231775"/>
            <a:r>
              <a:rPr lang="en-US" dirty="0" smtClean="0"/>
              <a:t>Offline changes are automatically synced back when going online</a:t>
            </a:r>
          </a:p>
          <a:p>
            <a:pPr marL="231775" indent="-231775"/>
            <a:r>
              <a:rPr lang="en-US" dirty="0" smtClean="0"/>
              <a:t>The offline endpoint is 100% compatible with the online endpoint, although only a sub-set of classes will be available.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4000500" y="1104899"/>
            <a:ext cx="4860926" cy="346250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Application</a:t>
            </a:r>
            <a:endParaRPr lang="en-US" dirty="0"/>
          </a:p>
        </p:txBody>
      </p:sp>
      <p:sp>
        <p:nvSpPr>
          <p:cNvPr id="3" name="Text Placeholder 2"/>
          <p:cNvSpPr>
            <a:spLocks noGrp="1"/>
          </p:cNvSpPr>
          <p:nvPr>
            <p:ph type="body" idx="1"/>
          </p:nvPr>
        </p:nvSpPr>
        <p:spPr>
          <a:xfrm>
            <a:off x="381000" y="1104899"/>
            <a:ext cx="3619499" cy="5444485"/>
          </a:xfrm>
        </p:spPr>
        <p:txBody>
          <a:bodyPr/>
          <a:lstStyle/>
          <a:p>
            <a:r>
              <a:rPr lang="en-US" sz="2600" dirty="0" smtClean="0"/>
              <a:t>Resource Center</a:t>
            </a:r>
            <a:br>
              <a:rPr lang="en-US" sz="2600" dirty="0" smtClean="0"/>
            </a:br>
            <a:r>
              <a:rPr lang="en-US" sz="2600" dirty="0" smtClean="0"/>
              <a:t>Online help and </a:t>
            </a:r>
            <a:br>
              <a:rPr lang="en-US" sz="2600" dirty="0" smtClean="0"/>
            </a:br>
            <a:r>
              <a:rPr lang="en-US" sz="2600" dirty="0" smtClean="0"/>
              <a:t>solution center.</a:t>
            </a:r>
          </a:p>
          <a:p>
            <a:pPr lvl="1"/>
            <a:r>
              <a:rPr lang="en-US" sz="2000" dirty="0" smtClean="0"/>
              <a:t>Continuously updating</a:t>
            </a:r>
          </a:p>
          <a:p>
            <a:pPr lvl="1"/>
            <a:r>
              <a:rPr lang="en-US" sz="2000" dirty="0" smtClean="0"/>
              <a:t>Language specific</a:t>
            </a:r>
          </a:p>
          <a:p>
            <a:pPr lvl="1"/>
            <a:r>
              <a:rPr lang="en-US" sz="2000" dirty="0" smtClean="0"/>
              <a:t>Can be disabled via </a:t>
            </a:r>
            <a:r>
              <a:rPr lang="en-US" sz="2000" dirty="0" err="1" smtClean="0"/>
              <a:t>SiteMap</a:t>
            </a:r>
            <a:endParaRPr lang="en-US" sz="2000" dirty="0" smtClean="0"/>
          </a:p>
          <a:p>
            <a:r>
              <a:rPr lang="en-US" sz="2600" dirty="0" smtClean="0"/>
              <a:t>Updated User Interface</a:t>
            </a:r>
          </a:p>
          <a:p>
            <a:r>
              <a:rPr lang="en-US" sz="2600" dirty="0" smtClean="0"/>
              <a:t>More system settings moved to the application</a:t>
            </a:r>
          </a:p>
          <a:p>
            <a:r>
              <a:rPr lang="en-US" sz="2600" dirty="0" smtClean="0"/>
              <a:t>New auto-complete support on Lookups</a:t>
            </a:r>
          </a:p>
        </p:txBody>
      </p:sp>
      <p:pic>
        <p:nvPicPr>
          <p:cNvPr id="3074" name="Picture 2"/>
          <p:cNvPicPr>
            <a:picLocks noChangeAspect="1" noChangeArrowheads="1"/>
          </p:cNvPicPr>
          <p:nvPr/>
        </p:nvPicPr>
        <p:blipFill>
          <a:blip r:embed="rId4"/>
          <a:srcRect/>
          <a:stretch>
            <a:fillRect/>
          </a:stretch>
        </p:blipFill>
        <p:spPr bwMode="auto">
          <a:xfrm>
            <a:off x="5334000" y="3194984"/>
            <a:ext cx="2933700" cy="265753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Setup</a:t>
            </a:r>
            <a:endParaRPr lang="en-US" dirty="0"/>
          </a:p>
        </p:txBody>
      </p:sp>
      <p:sp>
        <p:nvSpPr>
          <p:cNvPr id="4" name="Subtitle 3"/>
          <p:cNvSpPr>
            <a:spLocks noGrp="1"/>
          </p:cNvSpPr>
          <p:nvPr>
            <p:ph type="subTitle" idx="1"/>
          </p:nvPr>
        </p:nvSpPr>
        <p:spPr/>
        <p:txBody>
          <a:bodyPr/>
          <a:lstStyle/>
          <a:p>
            <a:r>
              <a:rPr lang="en-US" dirty="0" smtClean="0"/>
              <a:t>Getting CRM installed</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Features</a:t>
            </a:r>
            <a:endParaRPr lang="en-US" dirty="0"/>
          </a:p>
        </p:txBody>
      </p:sp>
      <p:sp>
        <p:nvSpPr>
          <p:cNvPr id="3" name="Text Placeholder 2"/>
          <p:cNvSpPr>
            <a:spLocks noGrp="1"/>
          </p:cNvSpPr>
          <p:nvPr>
            <p:ph type="body" idx="1"/>
          </p:nvPr>
        </p:nvSpPr>
        <p:spPr/>
        <p:txBody>
          <a:bodyPr/>
          <a:lstStyle/>
          <a:p>
            <a:r>
              <a:rPr lang="en-US" dirty="0" smtClean="0"/>
              <a:t>Scriptable via command-line arguments and a installation XML file</a:t>
            </a:r>
          </a:p>
          <a:p>
            <a:r>
              <a:rPr lang="en-US" dirty="0" smtClean="0"/>
              <a:t>Supports both repairing an installation and uninstalling it</a:t>
            </a:r>
          </a:p>
          <a:p>
            <a:r>
              <a:rPr lang="en-US" dirty="0" smtClean="0"/>
              <a:t>Uninstalling CRM does not remove the databases</a:t>
            </a:r>
          </a:p>
          <a:p>
            <a:r>
              <a:rPr lang="en-US" dirty="0" smtClean="0"/>
              <a:t>Prerequisite checks</a:t>
            </a:r>
          </a:p>
          <a:p>
            <a:r>
              <a:rPr lang="en-US" dirty="0" smtClean="0"/>
              <a:t>Includes the Environment Diagnostic Wizard (EDW)</a:t>
            </a:r>
          </a:p>
          <a:p>
            <a:pPr lvl="1"/>
            <a:r>
              <a:rPr lang="en-US" dirty="0" smtClean="0"/>
              <a:t>Tests the environment and user input for the most common problems that might occur during setup</a:t>
            </a:r>
          </a:p>
          <a:p>
            <a:pPr lvl="1"/>
            <a:r>
              <a:rPr lang="en-US" dirty="0" smtClean="0"/>
              <a:t>New feature in CRM 3.0 and greatly reduced setup issues and support calls</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Agenda</a:t>
            </a:r>
            <a:endParaRPr lang="en-US" dirty="0"/>
          </a:p>
        </p:txBody>
      </p:sp>
      <p:sp>
        <p:nvSpPr>
          <p:cNvPr id="4" name="Text Placeholder 3"/>
          <p:cNvSpPr>
            <a:spLocks noGrp="1"/>
          </p:cNvSpPr>
          <p:nvPr>
            <p:ph type="body" idx="1"/>
          </p:nvPr>
        </p:nvSpPr>
        <p:spPr/>
        <p:txBody>
          <a:bodyPr/>
          <a:lstStyle/>
          <a:p>
            <a:r>
              <a:rPr lang="en-US" dirty="0" smtClean="0"/>
              <a:t>What is Microsoft CRM</a:t>
            </a:r>
          </a:p>
          <a:p>
            <a:r>
              <a:rPr lang="en-US" dirty="0" smtClean="0"/>
              <a:t>The CRM Clients</a:t>
            </a:r>
          </a:p>
          <a:p>
            <a:r>
              <a:rPr lang="en-US" dirty="0" smtClean="0"/>
              <a:t>Setup</a:t>
            </a:r>
          </a:p>
          <a:p>
            <a:r>
              <a:rPr lang="en-US" dirty="0" smtClean="0"/>
              <a:t>The evolution of CRM Extensibility</a:t>
            </a:r>
          </a:p>
          <a:p>
            <a:r>
              <a:rPr lang="en-US" dirty="0" smtClean="0"/>
              <a:t>What’s new in CRM 4.0</a:t>
            </a:r>
          </a:p>
          <a:p>
            <a:pPr lvl="1"/>
            <a:r>
              <a:rPr lang="en-US" dirty="0" smtClean="0"/>
              <a:t>Online, Hosted, On Premise</a:t>
            </a:r>
          </a:p>
          <a:p>
            <a:pPr lvl="1"/>
            <a:r>
              <a:rPr lang="en-US" dirty="0" smtClean="0"/>
              <a:t>Multi-Language / Multi-Region</a:t>
            </a:r>
          </a:p>
          <a:p>
            <a:pPr lvl="1"/>
            <a:r>
              <a:rPr lang="en-US" dirty="0" smtClean="0"/>
              <a:t>More</a:t>
            </a:r>
          </a:p>
          <a:p>
            <a:r>
              <a:rPr lang="en-US" dirty="0" smtClean="0"/>
              <a:t>What are we going to build in the labs? </a:t>
            </a:r>
          </a:p>
          <a:p>
            <a:r>
              <a:rPr lang="en-US" dirty="0" smtClean="0"/>
              <a:t>Basic Customizations Features</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Diagnostic Wizard</a:t>
            </a:r>
            <a:endParaRPr lang="en-US" dirty="0"/>
          </a:p>
        </p:txBody>
      </p:sp>
      <p:sp>
        <p:nvSpPr>
          <p:cNvPr id="3" name="Text Placeholder 2"/>
          <p:cNvSpPr>
            <a:spLocks noGrp="1"/>
          </p:cNvSpPr>
          <p:nvPr>
            <p:ph type="body" idx="1"/>
          </p:nvPr>
        </p:nvSpPr>
        <p:spPr>
          <a:xfrm>
            <a:off x="381001" y="1104900"/>
            <a:ext cx="4641270" cy="5105400"/>
          </a:xfrm>
        </p:spPr>
        <p:txBody>
          <a:bodyPr/>
          <a:lstStyle/>
          <a:p>
            <a:r>
              <a:rPr lang="en-US" dirty="0" smtClean="0"/>
              <a:t>Improved in CRM 4.0</a:t>
            </a:r>
          </a:p>
          <a:p>
            <a:r>
              <a:rPr lang="en-US" dirty="0" smtClean="0"/>
              <a:t>Updated to test for more scenarios and technologies</a:t>
            </a:r>
          </a:p>
          <a:p>
            <a:endParaRPr lang="en-US" dirty="0" smtClean="0"/>
          </a:p>
        </p:txBody>
      </p:sp>
      <p:pic>
        <p:nvPicPr>
          <p:cNvPr id="4" name="Picture 2"/>
          <p:cNvPicPr>
            <a:picLocks noChangeAspect="1" noChangeArrowheads="1"/>
          </p:cNvPicPr>
          <p:nvPr/>
        </p:nvPicPr>
        <p:blipFill>
          <a:blip r:embed="rId3"/>
          <a:srcRect/>
          <a:stretch>
            <a:fillRect/>
          </a:stretch>
        </p:blipFill>
        <p:spPr bwMode="auto">
          <a:xfrm>
            <a:off x="5022270" y="1104900"/>
            <a:ext cx="3853443" cy="32575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Server Support</a:t>
            </a:r>
            <a:endParaRPr lang="en-US" dirty="0"/>
          </a:p>
        </p:txBody>
      </p:sp>
      <p:sp>
        <p:nvSpPr>
          <p:cNvPr id="6" name="&quot;GLASS&quot;; White to Transparent Linear; Shadow; 1pt stroke;"/>
          <p:cNvSpPr/>
          <p:nvPr/>
        </p:nvSpPr>
        <p:spPr bwMode="invGray">
          <a:xfrm>
            <a:off x="604919" y="1194446"/>
            <a:ext cx="2895600" cy="3154679"/>
          </a:xfrm>
          <a:prstGeom prst="roundRect">
            <a:avLst>
              <a:gd name="adj" fmla="val 15831"/>
            </a:avLst>
          </a:prstGeom>
          <a:gradFill flip="none" rotWithShape="1">
            <a:gsLst>
              <a:gs pos="0">
                <a:srgbClr val="FFFFFF">
                  <a:alpha val="92000"/>
                </a:srgbClr>
              </a:gs>
              <a:gs pos="2000">
                <a:srgbClr val="FFFFFF">
                  <a:alpha val="27000"/>
                </a:srgbClr>
              </a:gs>
              <a:gs pos="33000">
                <a:srgbClr val="000000">
                  <a:alpha val="0"/>
                </a:srgbClr>
              </a:gs>
              <a:gs pos="98000">
                <a:srgbClr val="080808">
                  <a:alpha val="20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defRPr/>
            </a:pPr>
            <a:r>
              <a:rPr lang="en-US" altLang="zh-CN" sz="2400" spc="-50" dirty="0" smtClean="0">
                <a:effectLst>
                  <a:outerShdw blurRad="38100" dist="38100" dir="2700000" algn="tl">
                    <a:srgbClr val="000000">
                      <a:alpha val="43137"/>
                    </a:srgbClr>
                  </a:outerShdw>
                </a:effectLst>
                <a:latin typeface="Segoe Semibold" pitchFamily="34" charset="0"/>
              </a:rPr>
              <a:t>Windows Server</a:t>
            </a:r>
          </a:p>
        </p:txBody>
      </p:sp>
      <p:sp>
        <p:nvSpPr>
          <p:cNvPr id="7" name="&quot;GLASS&quot;; White to Transparent Linear; Shadow; 1pt stroke;"/>
          <p:cNvSpPr/>
          <p:nvPr/>
        </p:nvSpPr>
        <p:spPr bwMode="invGray">
          <a:xfrm>
            <a:off x="495300" y="4507335"/>
            <a:ext cx="8102773" cy="1512465"/>
          </a:xfrm>
          <a:prstGeom prst="roundRect">
            <a:avLst>
              <a:gd name="adj" fmla="val 23887"/>
            </a:avLst>
          </a:prstGeom>
          <a:gradFill flip="none" rotWithShape="1">
            <a:gsLst>
              <a:gs pos="0">
                <a:srgbClr val="FFFFFF">
                  <a:alpha val="92000"/>
                </a:srgbClr>
              </a:gs>
              <a:gs pos="5000">
                <a:srgbClr val="FFFFFF">
                  <a:alpha val="27000"/>
                </a:srgbClr>
              </a:gs>
              <a:gs pos="33000">
                <a:srgbClr val="000000">
                  <a:alpha val="0"/>
                </a:srgbClr>
              </a:gs>
              <a:gs pos="96000">
                <a:srgbClr val="080808">
                  <a:alpha val="20000"/>
                </a:srgbClr>
              </a:gs>
              <a:gs pos="100000">
                <a:srgbClr val="FFFFFF"/>
              </a:gs>
            </a:gsLst>
            <a:lin ang="16200000" scaled="1"/>
            <a:tileRect/>
          </a:gradFill>
          <a:ln w="12700" cap="flat" cmpd="sng" algn="ctr">
            <a:gradFill>
              <a:gsLst>
                <a:gs pos="0">
                  <a:srgbClr val="FFFFFF">
                    <a:alpha val="47000"/>
                  </a:srgbClr>
                </a:gs>
                <a:gs pos="50000">
                  <a:srgbClr val="FFFFFF">
                    <a:alpha val="0"/>
                  </a:srgbClr>
                </a:gs>
                <a:gs pos="100000">
                  <a:srgbClr val="000000">
                    <a:alpha val="52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spcAft>
                <a:spcPts val="1799"/>
              </a:spcAft>
              <a:defRPr/>
            </a:pPr>
            <a:r>
              <a:rPr lang="en-US" altLang="zh-CN" sz="2400" spc="-50" dirty="0" smtClean="0">
                <a:effectLst>
                  <a:outerShdw blurRad="38100" dist="38100" dir="2700000" algn="tl">
                    <a:srgbClr val="000000">
                      <a:alpha val="43137"/>
                    </a:srgbClr>
                  </a:outerShdw>
                </a:effectLst>
                <a:latin typeface="Segoe Semibold" pitchFamily="34" charset="0"/>
              </a:rPr>
              <a:t>Platform and Tools</a:t>
            </a:r>
          </a:p>
        </p:txBody>
      </p:sp>
      <p:cxnSp>
        <p:nvCxnSpPr>
          <p:cNvPr id="8" name="Straight Connector 7"/>
          <p:cNvCxnSpPr/>
          <p:nvPr/>
        </p:nvCxnSpPr>
        <p:spPr bwMode="invGray">
          <a:xfrm>
            <a:off x="1103633" y="1802460"/>
            <a:ext cx="1863486"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invGray">
          <a:xfrm>
            <a:off x="2101888" y="4942421"/>
            <a:ext cx="4235197"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Picture 8" descr="\\eventsql\dvd27\Clip_Installer\DVD_ART\BoxShots_Logos\Windows Server 2003 x64 Editions\Windows Server 2003 x64 Editions logo rhoriz.png"/>
          <p:cNvPicPr>
            <a:picLocks noChangeAspect="1" noChangeArrowheads="1"/>
          </p:cNvPicPr>
          <p:nvPr/>
        </p:nvPicPr>
        <p:blipFill>
          <a:blip r:embed="rId3" cstate="print"/>
          <a:srcRect/>
          <a:stretch>
            <a:fillRect/>
          </a:stretch>
        </p:blipFill>
        <p:spPr bwMode="auto">
          <a:xfrm>
            <a:off x="757319" y="2402913"/>
            <a:ext cx="2209800" cy="467933"/>
          </a:xfrm>
          <a:prstGeom prst="rect">
            <a:avLst/>
          </a:prstGeom>
          <a:noFill/>
        </p:spPr>
      </p:pic>
      <p:pic>
        <p:nvPicPr>
          <p:cNvPr id="11" name="Picture 9" descr="\\eventsql\dvd27\Clip_Installer\DVD_ART\BoxShots_Logos\Windows Server 2003\Windows Server 2003 logo h white.png"/>
          <p:cNvPicPr>
            <a:picLocks noChangeAspect="1" noChangeArrowheads="1"/>
          </p:cNvPicPr>
          <p:nvPr/>
        </p:nvPicPr>
        <p:blipFill>
          <a:blip r:embed="rId4" cstate="print"/>
          <a:srcRect/>
          <a:stretch>
            <a:fillRect/>
          </a:stretch>
        </p:blipFill>
        <p:spPr bwMode="auto">
          <a:xfrm>
            <a:off x="757319" y="1956446"/>
            <a:ext cx="2209800" cy="342189"/>
          </a:xfrm>
          <a:prstGeom prst="rect">
            <a:avLst/>
          </a:prstGeom>
          <a:noFill/>
        </p:spPr>
      </p:pic>
      <p:pic>
        <p:nvPicPr>
          <p:cNvPr id="12" name="Picture 11" descr="\\eventsql\dvd27\Clip_Installer\DVD_ART\BoxShots_Logos\Windows Server 2008\Windows Server 2008 logo h r.png"/>
          <p:cNvPicPr>
            <a:picLocks noChangeAspect="1" noChangeArrowheads="1"/>
          </p:cNvPicPr>
          <p:nvPr/>
        </p:nvPicPr>
        <p:blipFill>
          <a:blip r:embed="rId5" cstate="print"/>
          <a:srcRect/>
          <a:stretch>
            <a:fillRect/>
          </a:stretch>
        </p:blipFill>
        <p:spPr bwMode="auto">
          <a:xfrm>
            <a:off x="757319" y="3448697"/>
            <a:ext cx="2133600" cy="336549"/>
          </a:xfrm>
          <a:prstGeom prst="rect">
            <a:avLst/>
          </a:prstGeom>
          <a:noFill/>
        </p:spPr>
      </p:pic>
      <p:pic>
        <p:nvPicPr>
          <p:cNvPr id="13" name="Picture 12" descr="C:\Users\wonsups\Desktop\Windows Server 2008 x64 Editions logo rhoriz.png"/>
          <p:cNvPicPr>
            <a:picLocks noChangeAspect="1" noChangeArrowheads="1"/>
          </p:cNvPicPr>
          <p:nvPr/>
        </p:nvPicPr>
        <p:blipFill>
          <a:blip r:embed="rId6" cstate="print"/>
          <a:srcRect/>
          <a:stretch>
            <a:fillRect/>
          </a:stretch>
        </p:blipFill>
        <p:spPr bwMode="auto">
          <a:xfrm>
            <a:off x="757319" y="3866848"/>
            <a:ext cx="2057400" cy="435662"/>
          </a:xfrm>
          <a:prstGeom prst="rect">
            <a:avLst/>
          </a:prstGeom>
          <a:noFill/>
        </p:spPr>
      </p:pic>
      <p:sp>
        <p:nvSpPr>
          <p:cNvPr id="14" name="&quot;GLASS&quot;; White to Transparent Linear; Shadow; 1pt stroke;"/>
          <p:cNvSpPr/>
          <p:nvPr/>
        </p:nvSpPr>
        <p:spPr bwMode="invGray">
          <a:xfrm>
            <a:off x="3576719" y="1194446"/>
            <a:ext cx="2514600" cy="3154679"/>
          </a:xfrm>
          <a:prstGeom prst="roundRect">
            <a:avLst>
              <a:gd name="adj" fmla="val 15831"/>
            </a:avLst>
          </a:prstGeom>
          <a:gradFill flip="none" rotWithShape="1">
            <a:gsLst>
              <a:gs pos="0">
                <a:srgbClr val="FFFFFF">
                  <a:alpha val="92000"/>
                </a:srgbClr>
              </a:gs>
              <a:gs pos="2000">
                <a:srgbClr val="FFFFFF">
                  <a:alpha val="27000"/>
                </a:srgbClr>
              </a:gs>
              <a:gs pos="33000">
                <a:srgbClr val="000000">
                  <a:alpha val="0"/>
                </a:srgbClr>
              </a:gs>
              <a:gs pos="98000">
                <a:srgbClr val="080808">
                  <a:alpha val="20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defRPr/>
            </a:pPr>
            <a:r>
              <a:rPr lang="en-US" altLang="zh-CN" sz="2400" spc="-50" dirty="0" smtClean="0">
                <a:effectLst>
                  <a:outerShdw blurRad="38100" dist="38100" dir="2700000" algn="tl">
                    <a:srgbClr val="000000">
                      <a:alpha val="43137"/>
                    </a:srgbClr>
                  </a:outerShdw>
                </a:effectLst>
                <a:latin typeface="Segoe Semibold" pitchFamily="34" charset="0"/>
              </a:rPr>
              <a:t>SQL Server</a:t>
            </a:r>
          </a:p>
        </p:txBody>
      </p:sp>
      <p:cxnSp>
        <p:nvCxnSpPr>
          <p:cNvPr id="15" name="Straight Connector 14"/>
          <p:cNvCxnSpPr/>
          <p:nvPr/>
        </p:nvCxnSpPr>
        <p:spPr bwMode="invGray">
          <a:xfrm>
            <a:off x="3923033" y="1802460"/>
            <a:ext cx="1863486"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6" name="Picture 13" descr="\\eventsql\dvd27\Clip_Installer\DVD_ART\BoxShots_Logos\SQL Server 2005 - Generic\SQL Server 2005 white.png"/>
          <p:cNvPicPr>
            <a:picLocks noChangeAspect="1" noChangeArrowheads="1"/>
          </p:cNvPicPr>
          <p:nvPr/>
        </p:nvPicPr>
        <p:blipFill>
          <a:blip r:embed="rId7" cstate="print"/>
          <a:srcRect/>
          <a:stretch>
            <a:fillRect/>
          </a:stretch>
        </p:blipFill>
        <p:spPr bwMode="auto">
          <a:xfrm>
            <a:off x="3881520" y="1956447"/>
            <a:ext cx="1600199" cy="384350"/>
          </a:xfrm>
          <a:prstGeom prst="rect">
            <a:avLst/>
          </a:prstGeom>
          <a:noFill/>
        </p:spPr>
      </p:pic>
      <p:pic>
        <p:nvPicPr>
          <p:cNvPr id="17" name="Picture 14" descr="C:\Users\wonsups\Desktop\SQL Server 2005 Standardx64 logo r.png"/>
          <p:cNvPicPr>
            <a:picLocks noChangeAspect="1" noChangeArrowheads="1"/>
          </p:cNvPicPr>
          <p:nvPr/>
        </p:nvPicPr>
        <p:blipFill>
          <a:blip r:embed="rId8" cstate="print"/>
          <a:srcRect/>
          <a:stretch>
            <a:fillRect/>
          </a:stretch>
        </p:blipFill>
        <p:spPr bwMode="auto">
          <a:xfrm>
            <a:off x="3881520" y="2411747"/>
            <a:ext cx="1600199" cy="510967"/>
          </a:xfrm>
          <a:prstGeom prst="rect">
            <a:avLst/>
          </a:prstGeom>
          <a:noFill/>
        </p:spPr>
      </p:pic>
      <p:pic>
        <p:nvPicPr>
          <p:cNvPr id="18" name="Picture 15" descr="C:\Users\wonsups\Desktop\SQL-katmai_bL_r.png"/>
          <p:cNvPicPr>
            <a:picLocks noChangeAspect="1" noChangeArrowheads="1"/>
          </p:cNvPicPr>
          <p:nvPr/>
        </p:nvPicPr>
        <p:blipFill>
          <a:blip r:embed="rId9" cstate="print"/>
          <a:srcRect/>
          <a:stretch>
            <a:fillRect/>
          </a:stretch>
        </p:blipFill>
        <p:spPr bwMode="auto">
          <a:xfrm>
            <a:off x="3851091" y="3023246"/>
            <a:ext cx="1706828" cy="553669"/>
          </a:xfrm>
          <a:prstGeom prst="rect">
            <a:avLst/>
          </a:prstGeom>
          <a:noFill/>
        </p:spPr>
      </p:pic>
      <p:sp>
        <p:nvSpPr>
          <p:cNvPr id="19" name="&quot;GLASS&quot;; White to Transparent Linear; Shadow; 1pt stroke;"/>
          <p:cNvSpPr/>
          <p:nvPr/>
        </p:nvSpPr>
        <p:spPr bwMode="invGray">
          <a:xfrm>
            <a:off x="6167519" y="1194446"/>
            <a:ext cx="2362200" cy="3154679"/>
          </a:xfrm>
          <a:prstGeom prst="roundRect">
            <a:avLst>
              <a:gd name="adj" fmla="val 15831"/>
            </a:avLst>
          </a:prstGeom>
          <a:gradFill flip="none" rotWithShape="1">
            <a:gsLst>
              <a:gs pos="0">
                <a:srgbClr val="FFFFFF">
                  <a:alpha val="92000"/>
                </a:srgbClr>
              </a:gs>
              <a:gs pos="2000">
                <a:srgbClr val="FFFFFF">
                  <a:alpha val="27000"/>
                </a:srgbClr>
              </a:gs>
              <a:gs pos="33000">
                <a:srgbClr val="000000">
                  <a:alpha val="0"/>
                </a:srgbClr>
              </a:gs>
              <a:gs pos="98000">
                <a:srgbClr val="080808">
                  <a:alpha val="20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defRPr/>
            </a:pPr>
            <a:r>
              <a:rPr lang="en-US" altLang="zh-CN" sz="2400" spc="-50" dirty="0" smtClean="0">
                <a:effectLst>
                  <a:outerShdw blurRad="38100" dist="38100" dir="2700000" algn="tl">
                    <a:srgbClr val="000000">
                      <a:alpha val="43137"/>
                    </a:srgbClr>
                  </a:outerShdw>
                </a:effectLst>
                <a:latin typeface="Segoe Semibold" pitchFamily="34" charset="0"/>
              </a:rPr>
              <a:t>Exchange</a:t>
            </a:r>
          </a:p>
        </p:txBody>
      </p:sp>
      <p:cxnSp>
        <p:nvCxnSpPr>
          <p:cNvPr id="20" name="Straight Connector 19"/>
          <p:cNvCxnSpPr/>
          <p:nvPr/>
        </p:nvCxnSpPr>
        <p:spPr bwMode="invGray">
          <a:xfrm>
            <a:off x="6361433" y="1804046"/>
            <a:ext cx="1863486"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1" name="Picture 18" descr="C:\Users\wonsups\Desktop\Visual Studio (generic) -r h.png"/>
          <p:cNvPicPr>
            <a:picLocks noChangeAspect="1" noChangeArrowheads="1"/>
          </p:cNvPicPr>
          <p:nvPr/>
        </p:nvPicPr>
        <p:blipFill>
          <a:blip r:embed="rId10" cstate="print"/>
          <a:srcRect/>
          <a:stretch>
            <a:fillRect/>
          </a:stretch>
        </p:blipFill>
        <p:spPr bwMode="auto">
          <a:xfrm>
            <a:off x="782892" y="5156846"/>
            <a:ext cx="1981200" cy="460378"/>
          </a:xfrm>
          <a:prstGeom prst="rect">
            <a:avLst/>
          </a:prstGeom>
          <a:noFill/>
        </p:spPr>
      </p:pic>
      <p:pic>
        <p:nvPicPr>
          <p:cNvPr id="22" name="Picture 19" descr="\\eventsql\dvd27\Clip_Installer\DVD_ART\BoxShots_Logos\Visual Studio 2005\Visual Studio 2005 logo h white.png"/>
          <p:cNvPicPr>
            <a:picLocks noChangeAspect="1" noChangeArrowheads="1"/>
          </p:cNvPicPr>
          <p:nvPr/>
        </p:nvPicPr>
        <p:blipFill>
          <a:blip r:embed="rId11" cstate="print"/>
          <a:srcRect/>
          <a:stretch>
            <a:fillRect/>
          </a:stretch>
        </p:blipFill>
        <p:spPr bwMode="auto">
          <a:xfrm>
            <a:off x="3221292" y="5233046"/>
            <a:ext cx="2133600" cy="277969"/>
          </a:xfrm>
          <a:prstGeom prst="rect">
            <a:avLst/>
          </a:prstGeom>
          <a:noFill/>
        </p:spPr>
      </p:pic>
      <p:pic>
        <p:nvPicPr>
          <p:cNvPr id="23" name="Picture 21" descr="C:\Users\wonsups\Desktop\Visual Studio 2008 Standard Logo h cl rv.png"/>
          <p:cNvPicPr>
            <a:picLocks noChangeAspect="1" noChangeArrowheads="1"/>
          </p:cNvPicPr>
          <p:nvPr/>
        </p:nvPicPr>
        <p:blipFill>
          <a:blip r:embed="rId12" cstate="print"/>
          <a:srcRect/>
          <a:stretch>
            <a:fillRect/>
          </a:stretch>
        </p:blipFill>
        <p:spPr bwMode="auto">
          <a:xfrm>
            <a:off x="5804155" y="5233748"/>
            <a:ext cx="2141537" cy="304098"/>
          </a:xfrm>
          <a:prstGeom prst="rect">
            <a:avLst/>
          </a:prstGeom>
          <a:noFill/>
        </p:spPr>
      </p:pic>
      <p:pic>
        <p:nvPicPr>
          <p:cNvPr id="24" name="Picture 22" descr="\\eventsql\dvd27\Clip_Installer\DVD_ART\BoxShots_Logos\Exchange Server 2003\Exchange Serve 2003 white.png"/>
          <p:cNvPicPr>
            <a:picLocks noChangeAspect="1" noChangeArrowheads="1"/>
          </p:cNvPicPr>
          <p:nvPr/>
        </p:nvPicPr>
        <p:blipFill>
          <a:blip r:embed="rId13" cstate="print"/>
          <a:srcRect/>
          <a:stretch>
            <a:fillRect/>
          </a:stretch>
        </p:blipFill>
        <p:spPr bwMode="auto">
          <a:xfrm>
            <a:off x="6396119" y="1940860"/>
            <a:ext cx="1905000" cy="320386"/>
          </a:xfrm>
          <a:prstGeom prst="rect">
            <a:avLst/>
          </a:prstGeom>
          <a:noFill/>
        </p:spPr>
      </p:pic>
      <p:pic>
        <p:nvPicPr>
          <p:cNvPr id="25" name="Picture 23" descr="\\eventsql\dvd27\Clip_Installer\DVD_ART\BoxShots_Logos\Exchange Server 2007\Exchange Server 2007 logo rev.png"/>
          <p:cNvPicPr>
            <a:picLocks noChangeAspect="1" noChangeArrowheads="1"/>
          </p:cNvPicPr>
          <p:nvPr/>
        </p:nvPicPr>
        <p:blipFill>
          <a:blip r:embed="rId14" cstate="print"/>
          <a:srcRect/>
          <a:stretch>
            <a:fillRect/>
          </a:stretch>
        </p:blipFill>
        <p:spPr bwMode="auto">
          <a:xfrm>
            <a:off x="6396119" y="2337446"/>
            <a:ext cx="1981200" cy="332446"/>
          </a:xfrm>
          <a:prstGeom prst="rect">
            <a:avLst/>
          </a:prstGeom>
          <a:noFill/>
        </p:spPr>
      </p:pic>
      <p:pic>
        <p:nvPicPr>
          <p:cNvPr id="26" name="Picture 24" descr="\\eventsql\dvd27\Clip_Installer\DVD_ART\BoxShots_Logos\Windows Small Business Server 2003 R2\Windows small business server 2003 r rev h.png"/>
          <p:cNvPicPr>
            <a:picLocks noChangeAspect="1" noChangeArrowheads="1"/>
          </p:cNvPicPr>
          <p:nvPr/>
        </p:nvPicPr>
        <p:blipFill>
          <a:blip r:embed="rId15" cstate="print"/>
          <a:srcRect/>
          <a:stretch>
            <a:fillRect/>
          </a:stretch>
        </p:blipFill>
        <p:spPr bwMode="auto">
          <a:xfrm>
            <a:off x="753755" y="2948816"/>
            <a:ext cx="2670564" cy="4554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0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20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0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Client Support</a:t>
            </a:r>
            <a:endParaRPr lang="en-US" dirty="0"/>
          </a:p>
        </p:txBody>
      </p:sp>
      <p:sp>
        <p:nvSpPr>
          <p:cNvPr id="5" name="&quot;GLASS&quot;; White to Transparent Linear; Shadow; 1pt stroke;"/>
          <p:cNvSpPr/>
          <p:nvPr/>
        </p:nvSpPr>
        <p:spPr bwMode="invGray">
          <a:xfrm>
            <a:off x="584027" y="1181100"/>
            <a:ext cx="2895600" cy="3154679"/>
          </a:xfrm>
          <a:prstGeom prst="roundRect">
            <a:avLst>
              <a:gd name="adj" fmla="val 15831"/>
            </a:avLst>
          </a:prstGeom>
          <a:gradFill flip="none" rotWithShape="1">
            <a:gsLst>
              <a:gs pos="0">
                <a:srgbClr val="FFFFFF">
                  <a:alpha val="92000"/>
                </a:srgbClr>
              </a:gs>
              <a:gs pos="2000">
                <a:srgbClr val="FFFFFF">
                  <a:alpha val="27000"/>
                </a:srgbClr>
              </a:gs>
              <a:gs pos="33000">
                <a:srgbClr val="000000">
                  <a:alpha val="0"/>
                </a:srgbClr>
              </a:gs>
              <a:gs pos="98000">
                <a:srgbClr val="080808">
                  <a:alpha val="20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defRPr/>
            </a:pPr>
            <a:r>
              <a:rPr lang="en-US" altLang="zh-CN" sz="2400" spc="-50" dirty="0" smtClean="0">
                <a:effectLst>
                  <a:outerShdw blurRad="38100" dist="38100" dir="2700000" algn="tl">
                    <a:srgbClr val="000000">
                      <a:alpha val="43137"/>
                    </a:srgbClr>
                  </a:outerShdw>
                </a:effectLst>
                <a:latin typeface="Segoe Semibold" pitchFamily="34" charset="0"/>
              </a:rPr>
              <a:t>Windows Client</a:t>
            </a:r>
          </a:p>
        </p:txBody>
      </p:sp>
      <p:sp>
        <p:nvSpPr>
          <p:cNvPr id="6" name="&quot;GLASS&quot;; White to Transparent Linear; Shadow; 1pt stroke;"/>
          <p:cNvSpPr/>
          <p:nvPr/>
        </p:nvSpPr>
        <p:spPr bwMode="invGray">
          <a:xfrm>
            <a:off x="507827" y="4493989"/>
            <a:ext cx="8102773" cy="1512465"/>
          </a:xfrm>
          <a:prstGeom prst="roundRect">
            <a:avLst>
              <a:gd name="adj" fmla="val 23887"/>
            </a:avLst>
          </a:prstGeom>
          <a:gradFill flip="none" rotWithShape="1">
            <a:gsLst>
              <a:gs pos="0">
                <a:srgbClr val="FFFFFF">
                  <a:alpha val="92000"/>
                </a:srgbClr>
              </a:gs>
              <a:gs pos="5000">
                <a:srgbClr val="FFFFFF">
                  <a:alpha val="27000"/>
                </a:srgbClr>
              </a:gs>
              <a:gs pos="33000">
                <a:srgbClr val="000000">
                  <a:alpha val="0"/>
                </a:srgbClr>
              </a:gs>
              <a:gs pos="96000">
                <a:srgbClr val="080808">
                  <a:alpha val="20000"/>
                </a:srgbClr>
              </a:gs>
              <a:gs pos="100000">
                <a:srgbClr val="FFFFFF"/>
              </a:gs>
            </a:gsLst>
            <a:lin ang="16200000" scaled="1"/>
            <a:tileRect/>
          </a:gradFill>
          <a:ln w="12700" cap="flat" cmpd="sng" algn="ctr">
            <a:gradFill>
              <a:gsLst>
                <a:gs pos="0">
                  <a:srgbClr val="FFFFFF">
                    <a:alpha val="47000"/>
                  </a:srgbClr>
                </a:gs>
                <a:gs pos="50000">
                  <a:srgbClr val="FFFFFF">
                    <a:alpha val="0"/>
                  </a:srgbClr>
                </a:gs>
                <a:gs pos="100000">
                  <a:srgbClr val="000000">
                    <a:alpha val="52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spcAft>
                <a:spcPts val="1799"/>
              </a:spcAft>
              <a:defRPr/>
            </a:pPr>
            <a:r>
              <a:rPr lang="en-US" altLang="zh-CN" sz="2400" spc="-50" dirty="0" smtClean="0">
                <a:effectLst>
                  <a:outerShdw blurRad="38100" dist="38100" dir="2700000" algn="tl">
                    <a:srgbClr val="000000">
                      <a:alpha val="43137"/>
                    </a:srgbClr>
                  </a:outerShdw>
                </a:effectLst>
                <a:latin typeface="Segoe Semibold" pitchFamily="34" charset="0"/>
              </a:rPr>
              <a:t>Platform and Database</a:t>
            </a:r>
          </a:p>
        </p:txBody>
      </p:sp>
      <p:cxnSp>
        <p:nvCxnSpPr>
          <p:cNvPr id="7" name="Straight Connector 6"/>
          <p:cNvCxnSpPr/>
          <p:nvPr/>
        </p:nvCxnSpPr>
        <p:spPr bwMode="invGray">
          <a:xfrm>
            <a:off x="1082741" y="1789114"/>
            <a:ext cx="1863486"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invGray">
          <a:xfrm>
            <a:off x="2207823" y="4929075"/>
            <a:ext cx="4235197"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quot;GLASS&quot;; White to Transparent Linear; Shadow; 1pt stroke;"/>
          <p:cNvSpPr/>
          <p:nvPr/>
        </p:nvSpPr>
        <p:spPr bwMode="invGray">
          <a:xfrm>
            <a:off x="3555827" y="1181100"/>
            <a:ext cx="2514600" cy="3154679"/>
          </a:xfrm>
          <a:prstGeom prst="roundRect">
            <a:avLst>
              <a:gd name="adj" fmla="val 15831"/>
            </a:avLst>
          </a:prstGeom>
          <a:gradFill flip="none" rotWithShape="1">
            <a:gsLst>
              <a:gs pos="0">
                <a:srgbClr val="FFFFFF">
                  <a:alpha val="92000"/>
                </a:srgbClr>
              </a:gs>
              <a:gs pos="2000">
                <a:srgbClr val="FFFFFF">
                  <a:alpha val="27000"/>
                </a:srgbClr>
              </a:gs>
              <a:gs pos="33000">
                <a:srgbClr val="000000">
                  <a:alpha val="0"/>
                </a:srgbClr>
              </a:gs>
              <a:gs pos="98000">
                <a:srgbClr val="080808">
                  <a:alpha val="20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defRPr/>
            </a:pPr>
            <a:r>
              <a:rPr lang="en-US" altLang="zh-CN" sz="2400" spc="-50" dirty="0" smtClean="0">
                <a:effectLst>
                  <a:outerShdw blurRad="38100" dist="38100" dir="2700000" algn="tl">
                    <a:srgbClr val="000000">
                      <a:alpha val="43137"/>
                    </a:srgbClr>
                  </a:outerShdw>
                </a:effectLst>
                <a:latin typeface="Segoe Semibold" pitchFamily="34" charset="0"/>
              </a:rPr>
              <a:t>Office</a:t>
            </a:r>
          </a:p>
        </p:txBody>
      </p:sp>
      <p:cxnSp>
        <p:nvCxnSpPr>
          <p:cNvPr id="10" name="Straight Connector 9"/>
          <p:cNvCxnSpPr/>
          <p:nvPr/>
        </p:nvCxnSpPr>
        <p:spPr bwMode="invGray">
          <a:xfrm>
            <a:off x="3902141" y="1789114"/>
            <a:ext cx="1863486"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quot;GLASS&quot;; White to Transparent Linear; Shadow; 1pt stroke;"/>
          <p:cNvSpPr/>
          <p:nvPr/>
        </p:nvSpPr>
        <p:spPr bwMode="invGray">
          <a:xfrm>
            <a:off x="6146627" y="1181100"/>
            <a:ext cx="2362200" cy="3154679"/>
          </a:xfrm>
          <a:prstGeom prst="roundRect">
            <a:avLst>
              <a:gd name="adj" fmla="val 15831"/>
            </a:avLst>
          </a:prstGeom>
          <a:gradFill flip="none" rotWithShape="1">
            <a:gsLst>
              <a:gs pos="0">
                <a:srgbClr val="FFFFFF">
                  <a:alpha val="92000"/>
                </a:srgbClr>
              </a:gs>
              <a:gs pos="2000">
                <a:srgbClr val="FFFFFF">
                  <a:alpha val="27000"/>
                </a:srgbClr>
              </a:gs>
              <a:gs pos="33000">
                <a:srgbClr val="000000">
                  <a:alpha val="0"/>
                </a:srgbClr>
              </a:gs>
              <a:gs pos="98000">
                <a:srgbClr val="080808">
                  <a:alpha val="20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30" tIns="45715" rIns="91430" bIns="45715" numCol="1" rtlCol="0" anchor="t" anchorCtr="0" compatLnSpc="1">
            <a:prstTxWarp prst="textNoShape">
              <a:avLst/>
            </a:prstTxWarp>
          </a:bodyPr>
          <a:lstStyle/>
          <a:p>
            <a:pPr algn="ctr" fontAlgn="base">
              <a:lnSpc>
                <a:spcPct val="80000"/>
              </a:lnSpc>
              <a:spcBef>
                <a:spcPct val="0"/>
              </a:spcBef>
              <a:defRPr/>
            </a:pPr>
            <a:r>
              <a:rPr lang="en-US" altLang="zh-CN" sz="2400" spc="-50" dirty="0" smtClean="0">
                <a:effectLst>
                  <a:outerShdw blurRad="38100" dist="38100" dir="2700000" algn="tl">
                    <a:srgbClr val="000000">
                      <a:alpha val="43137"/>
                    </a:srgbClr>
                  </a:outerShdw>
                </a:effectLst>
                <a:latin typeface="Segoe Semibold" pitchFamily="34" charset="0"/>
              </a:rPr>
              <a:t>Web Client</a:t>
            </a:r>
          </a:p>
        </p:txBody>
      </p:sp>
      <p:cxnSp>
        <p:nvCxnSpPr>
          <p:cNvPr id="12" name="Straight Connector 11"/>
          <p:cNvCxnSpPr/>
          <p:nvPr/>
        </p:nvCxnSpPr>
        <p:spPr bwMode="invGray">
          <a:xfrm>
            <a:off x="6340541" y="1790700"/>
            <a:ext cx="1863486" cy="2390"/>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3" name="Picture 18" descr="C:\Users\wonsups\Desktop\Visual Studio (generic) -r h.png"/>
          <p:cNvPicPr>
            <a:picLocks noChangeAspect="1" noChangeArrowheads="1"/>
          </p:cNvPicPr>
          <p:nvPr/>
        </p:nvPicPr>
        <p:blipFill>
          <a:blip r:embed="rId3" cstate="print"/>
          <a:srcRect/>
          <a:stretch>
            <a:fillRect/>
          </a:stretch>
        </p:blipFill>
        <p:spPr bwMode="auto">
          <a:xfrm>
            <a:off x="888827" y="5143500"/>
            <a:ext cx="1981200" cy="460378"/>
          </a:xfrm>
          <a:prstGeom prst="rect">
            <a:avLst/>
          </a:prstGeom>
          <a:noFill/>
        </p:spPr>
      </p:pic>
      <p:pic>
        <p:nvPicPr>
          <p:cNvPr id="14" name="Picture 2" descr="\\eventsql\dvd27\Clip_Installer\DVD_ART\BoxShots_Logos\Windows Vista\Windows Vista logo rev h.png"/>
          <p:cNvPicPr>
            <a:picLocks noChangeAspect="1" noChangeArrowheads="1"/>
          </p:cNvPicPr>
          <p:nvPr/>
        </p:nvPicPr>
        <p:blipFill>
          <a:blip r:embed="rId4" cstate="print"/>
          <a:srcRect/>
          <a:stretch>
            <a:fillRect/>
          </a:stretch>
        </p:blipFill>
        <p:spPr bwMode="auto">
          <a:xfrm>
            <a:off x="812627" y="3619500"/>
            <a:ext cx="2286000" cy="457200"/>
          </a:xfrm>
          <a:prstGeom prst="rect">
            <a:avLst/>
          </a:prstGeom>
          <a:noFill/>
        </p:spPr>
      </p:pic>
      <p:pic>
        <p:nvPicPr>
          <p:cNvPr id="15" name="Picture 3" descr="\\eventsql\dvd27\Clip_Installer\DVD_ART\BoxShots_Logos\Windows XP\Windows XP logo horiz rev.png"/>
          <p:cNvPicPr>
            <a:picLocks noChangeAspect="1" noChangeArrowheads="1"/>
          </p:cNvPicPr>
          <p:nvPr/>
        </p:nvPicPr>
        <p:blipFill>
          <a:blip r:embed="rId5" cstate="print"/>
          <a:srcRect/>
          <a:stretch>
            <a:fillRect/>
          </a:stretch>
        </p:blipFill>
        <p:spPr bwMode="auto">
          <a:xfrm>
            <a:off x="812627" y="1943100"/>
            <a:ext cx="2282755" cy="457200"/>
          </a:xfrm>
          <a:prstGeom prst="rect">
            <a:avLst/>
          </a:prstGeom>
          <a:noFill/>
        </p:spPr>
      </p:pic>
      <p:pic>
        <p:nvPicPr>
          <p:cNvPr id="16" name="Picture 4" descr="\\eventsql\dvd27\Clip_Installer\DVD_ART\BoxShots_Logos\Windows XP 64-bit Edition\Windows XP 64 bit logo hori.png"/>
          <p:cNvPicPr>
            <a:picLocks noChangeAspect="1" noChangeArrowheads="1"/>
          </p:cNvPicPr>
          <p:nvPr/>
        </p:nvPicPr>
        <p:blipFill>
          <a:blip r:embed="rId6" cstate="print"/>
          <a:srcRect/>
          <a:stretch>
            <a:fillRect/>
          </a:stretch>
        </p:blipFill>
        <p:spPr bwMode="auto">
          <a:xfrm>
            <a:off x="812627" y="2497604"/>
            <a:ext cx="1752600" cy="485421"/>
          </a:xfrm>
          <a:prstGeom prst="rect">
            <a:avLst/>
          </a:prstGeom>
          <a:noFill/>
        </p:spPr>
      </p:pic>
      <p:pic>
        <p:nvPicPr>
          <p:cNvPr id="17" name="Picture 5" descr="\\eventsql\dvd27\Clip_Installer\DVD_ART\BoxShots_Logos\Windows XP Tablet PC Edition\Windows xp Tablet pc Editon logo reverse horiz old.png"/>
          <p:cNvPicPr>
            <a:picLocks noChangeAspect="1" noChangeArrowheads="1"/>
          </p:cNvPicPr>
          <p:nvPr/>
        </p:nvPicPr>
        <p:blipFill>
          <a:blip r:embed="rId7" cstate="print"/>
          <a:srcRect/>
          <a:stretch>
            <a:fillRect/>
          </a:stretch>
        </p:blipFill>
        <p:spPr bwMode="auto">
          <a:xfrm>
            <a:off x="812627" y="3086100"/>
            <a:ext cx="1699787" cy="457200"/>
          </a:xfrm>
          <a:prstGeom prst="rect">
            <a:avLst/>
          </a:prstGeom>
          <a:noFill/>
        </p:spPr>
      </p:pic>
      <p:pic>
        <p:nvPicPr>
          <p:cNvPr id="18" name="Picture 9" descr="\\eventsql\dvd27\Clip_Installer\DVD_ART\BoxShots_Logos\Office 2003 Standard Edition\Office 2003 Standard Edition w.png"/>
          <p:cNvPicPr>
            <a:picLocks noChangeAspect="1" noChangeArrowheads="1"/>
          </p:cNvPicPr>
          <p:nvPr/>
        </p:nvPicPr>
        <p:blipFill>
          <a:blip r:embed="rId8" cstate="print"/>
          <a:srcRect/>
          <a:stretch>
            <a:fillRect/>
          </a:stretch>
        </p:blipFill>
        <p:spPr bwMode="auto">
          <a:xfrm>
            <a:off x="3708227" y="1964154"/>
            <a:ext cx="1905000" cy="526346"/>
          </a:xfrm>
          <a:prstGeom prst="rect">
            <a:avLst/>
          </a:prstGeom>
          <a:noFill/>
        </p:spPr>
      </p:pic>
      <p:pic>
        <p:nvPicPr>
          <p:cNvPr id="19" name="Picture 10" descr="\\eventsql\dvd27\Clip_Installer\DVD_ART\BoxShots_Logos\Office Standard 2007\Office Standard 2007 logo rev.png"/>
          <p:cNvPicPr>
            <a:picLocks noChangeAspect="1" noChangeArrowheads="1"/>
          </p:cNvPicPr>
          <p:nvPr/>
        </p:nvPicPr>
        <p:blipFill>
          <a:blip r:embed="rId9" cstate="print"/>
          <a:srcRect/>
          <a:stretch>
            <a:fillRect/>
          </a:stretch>
        </p:blipFill>
        <p:spPr bwMode="auto">
          <a:xfrm>
            <a:off x="3708227" y="2628900"/>
            <a:ext cx="2286000" cy="367484"/>
          </a:xfrm>
          <a:prstGeom prst="rect">
            <a:avLst/>
          </a:prstGeom>
          <a:noFill/>
        </p:spPr>
      </p:pic>
      <p:pic>
        <p:nvPicPr>
          <p:cNvPr id="20" name="Picture 12" descr="\\eventsql\dvd27\Clip_Installer\DVD_ART\BoxShots_Logos\Internet Explorer\Internet Exlorer 7 logo rev vert.png"/>
          <p:cNvPicPr>
            <a:picLocks noChangeAspect="1" noChangeArrowheads="1"/>
          </p:cNvPicPr>
          <p:nvPr/>
        </p:nvPicPr>
        <p:blipFill>
          <a:blip r:embed="rId10" cstate="print"/>
          <a:srcRect/>
          <a:stretch>
            <a:fillRect/>
          </a:stretch>
        </p:blipFill>
        <p:spPr bwMode="auto">
          <a:xfrm>
            <a:off x="6375227" y="2476500"/>
            <a:ext cx="1371600" cy="467490"/>
          </a:xfrm>
          <a:prstGeom prst="rect">
            <a:avLst/>
          </a:prstGeom>
          <a:noFill/>
        </p:spPr>
      </p:pic>
      <p:pic>
        <p:nvPicPr>
          <p:cNvPr id="21" name="Picture 14" descr="C:\Users\wonsups\Desktop\Internet Explorer 6 logo Illuminated horiz reverse.png"/>
          <p:cNvPicPr>
            <a:picLocks noChangeAspect="1" noChangeArrowheads="1"/>
          </p:cNvPicPr>
          <p:nvPr/>
        </p:nvPicPr>
        <p:blipFill>
          <a:blip r:embed="rId11" cstate="print"/>
          <a:srcRect/>
          <a:stretch>
            <a:fillRect/>
          </a:stretch>
        </p:blipFill>
        <p:spPr bwMode="auto">
          <a:xfrm>
            <a:off x="6451428" y="1943101"/>
            <a:ext cx="1295400" cy="434478"/>
          </a:xfrm>
          <a:prstGeom prst="rect">
            <a:avLst/>
          </a:prstGeom>
          <a:noFill/>
        </p:spPr>
      </p:pic>
      <p:pic>
        <p:nvPicPr>
          <p:cNvPr id="22" name="Picture 15" descr="\\eventsql\dvd27\Clip_Installer\DVD_ART\BoxShots_Logos\SQL Server 2005 Express Edition\SQL Server 2005 Express Edition logo reverse.png"/>
          <p:cNvPicPr>
            <a:picLocks noChangeAspect="1" noChangeArrowheads="1"/>
          </p:cNvPicPr>
          <p:nvPr/>
        </p:nvPicPr>
        <p:blipFill>
          <a:blip r:embed="rId12" cstate="print"/>
          <a:srcRect/>
          <a:stretch>
            <a:fillRect/>
          </a:stretch>
        </p:blipFill>
        <p:spPr bwMode="auto">
          <a:xfrm>
            <a:off x="3327228" y="5067300"/>
            <a:ext cx="1752599" cy="612720"/>
          </a:xfrm>
          <a:prstGeom prst="rect">
            <a:avLst/>
          </a:prstGeom>
          <a:noFill/>
        </p:spPr>
      </p:pic>
      <p:pic>
        <p:nvPicPr>
          <p:cNvPr id="23" name="Picture 19" descr="\\eventsql\dvd27\Clip_Installer\DVD_ART\BoxShots_Logos\Visual Studio 2005\Visual Studio 2005 logo h white.png"/>
          <p:cNvPicPr>
            <a:picLocks noChangeAspect="1" noChangeArrowheads="1"/>
          </p:cNvPicPr>
          <p:nvPr/>
        </p:nvPicPr>
        <p:blipFill>
          <a:blip r:embed="rId13" cstate="print"/>
          <a:srcRect/>
          <a:stretch>
            <a:fillRect/>
          </a:stretch>
        </p:blipFill>
        <p:spPr bwMode="auto">
          <a:xfrm>
            <a:off x="5765627" y="5094131"/>
            <a:ext cx="2133600" cy="277969"/>
          </a:xfrm>
          <a:prstGeom prst="rect">
            <a:avLst/>
          </a:prstGeom>
          <a:noFill/>
        </p:spPr>
      </p:pic>
      <p:pic>
        <p:nvPicPr>
          <p:cNvPr id="24" name="Picture 21" descr="C:\Users\wonsups\Desktop\Visual Studio 2008 Standard Logo h cl rv.png"/>
          <p:cNvPicPr>
            <a:picLocks noChangeAspect="1" noChangeArrowheads="1"/>
          </p:cNvPicPr>
          <p:nvPr/>
        </p:nvPicPr>
        <p:blipFill>
          <a:blip r:embed="rId14" cstate="print"/>
          <a:srcRect/>
          <a:stretch>
            <a:fillRect/>
          </a:stretch>
        </p:blipFill>
        <p:spPr bwMode="auto">
          <a:xfrm>
            <a:off x="5765627" y="5448300"/>
            <a:ext cx="2141537" cy="30409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0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20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0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par>
                                <p:cTn id="63" presetID="10"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000"/>
                                        <p:tgtEl>
                                          <p:spTgt spid="20"/>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64-Bit Support</a:t>
            </a:r>
            <a:endParaRPr lang="en-US" dirty="0"/>
          </a:p>
        </p:txBody>
      </p:sp>
      <p:sp>
        <p:nvSpPr>
          <p:cNvPr id="8" name="Text Placeholder 7"/>
          <p:cNvSpPr>
            <a:spLocks noGrp="1"/>
          </p:cNvSpPr>
          <p:nvPr>
            <p:ph type="body" idx="1"/>
          </p:nvPr>
        </p:nvSpPr>
        <p:spPr/>
        <p:txBody>
          <a:bodyPr/>
          <a:lstStyle/>
          <a:p>
            <a:pPr lvl="0">
              <a:defRPr/>
            </a:pPr>
            <a:r>
              <a:rPr lang="en-US" dirty="0" smtClean="0"/>
              <a:t>Server</a:t>
            </a:r>
          </a:p>
          <a:p>
            <a:pPr marL="800100" lvl="1" indent="-342900">
              <a:buFontTx/>
              <a:buChar char="•"/>
            </a:pPr>
            <a:r>
              <a:rPr lang="en-US" dirty="0" smtClean="0"/>
              <a:t>32-Bit and 64-Bit Support for both Database and Application Servers</a:t>
            </a:r>
          </a:p>
          <a:p>
            <a:pPr marL="800100" lvl="1" indent="-342900">
              <a:buFontTx/>
              <a:buChar char="•"/>
            </a:pPr>
            <a:endParaRPr lang="en-US" dirty="0" smtClean="0"/>
          </a:p>
          <a:p>
            <a:r>
              <a:rPr lang="en-US" dirty="0" smtClean="0"/>
              <a:t>Client</a:t>
            </a:r>
          </a:p>
          <a:p>
            <a:pPr lvl="1">
              <a:buFont typeface="Arial" pitchFamily="34" charset="0"/>
              <a:buChar char="•"/>
            </a:pPr>
            <a:r>
              <a:rPr lang="en-US" dirty="0" smtClean="0"/>
              <a:t>Supported under 64-Bit Vista using WOW64</a:t>
            </a:r>
          </a:p>
          <a:p>
            <a:endParaRPr lang="en-US" sz="2400" dirty="0" smtClean="0"/>
          </a:p>
          <a:p>
            <a:pPr marL="800100" lvl="1" indent="-342900"/>
            <a:endParaRPr lang="en-US" dirty="0" smtClean="0"/>
          </a:p>
          <a:p>
            <a:pPr lvl="0">
              <a:defRPr/>
            </a:pP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Server Setup</a:t>
            </a:r>
            <a:endParaRPr lang="en-US" dirty="0"/>
          </a:p>
        </p:txBody>
      </p:sp>
      <p:sp>
        <p:nvSpPr>
          <p:cNvPr id="4" name="Subtitle 3"/>
          <p:cNvSpPr>
            <a:spLocks noGrp="1"/>
          </p:cNvSpPr>
          <p:nvPr>
            <p:ph type="subTitle" idx="1"/>
          </p:nvPr>
        </p:nvSpPr>
        <p:spPr/>
        <p:txBody>
          <a:bodyPr/>
          <a:lstStyle/>
          <a:p>
            <a:r>
              <a:rPr lang="en-US" dirty="0" smtClean="0"/>
              <a:t>Installing the server</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 Server Setup</a:t>
            </a:r>
            <a:endParaRPr lang="en-US" dirty="0"/>
          </a:p>
        </p:txBody>
      </p:sp>
      <p:sp>
        <p:nvSpPr>
          <p:cNvPr id="3" name="Text Placeholder 2"/>
          <p:cNvSpPr>
            <a:spLocks noGrp="1"/>
          </p:cNvSpPr>
          <p:nvPr>
            <p:ph type="body" idx="1"/>
          </p:nvPr>
        </p:nvSpPr>
        <p:spPr>
          <a:xfrm>
            <a:off x="381001" y="1104900"/>
            <a:ext cx="3924299" cy="5105400"/>
          </a:xfrm>
        </p:spPr>
        <p:txBody>
          <a:bodyPr/>
          <a:lstStyle/>
          <a:p>
            <a:r>
              <a:rPr lang="en-US" sz="2400" dirty="0" smtClean="0"/>
              <a:t>Pre-installation Hot fix Support</a:t>
            </a:r>
          </a:p>
          <a:p>
            <a:pPr lvl="1"/>
            <a:r>
              <a:rPr lang="en-US" sz="2000" dirty="0" smtClean="0"/>
              <a:t>Setup can now update itself prior to running</a:t>
            </a:r>
          </a:p>
          <a:p>
            <a:pPr lvl="1"/>
            <a:r>
              <a:rPr lang="en-US" sz="2000" dirty="0" smtClean="0"/>
              <a:t>This prevents the need for re-releases and allows for slip-streaming of roll ups.</a:t>
            </a:r>
          </a:p>
          <a:p>
            <a:pPr lvl="1"/>
            <a:endParaRPr lang="en-US" sz="2000" dirty="0" smtClean="0"/>
          </a:p>
          <a:p>
            <a:r>
              <a:rPr lang="en-US" sz="2400" dirty="0" smtClean="0"/>
              <a:t>Default organization currency configuration</a:t>
            </a:r>
            <a:r>
              <a:rPr lang="en-US" sz="2400" dirty="0"/>
              <a:t/>
            </a:r>
            <a:br>
              <a:rPr lang="en-US" sz="2400" dirty="0"/>
            </a:br>
            <a:endParaRPr lang="en-US" sz="2400" dirty="0" smtClean="0"/>
          </a:p>
          <a:p>
            <a:r>
              <a:rPr lang="en-US" sz="2400" dirty="0" smtClean="0"/>
              <a:t>Simplified licensing</a:t>
            </a:r>
          </a:p>
          <a:p>
            <a:pPr lvl="1"/>
            <a:r>
              <a:rPr lang="en-US" sz="2000" dirty="0" smtClean="0"/>
              <a:t>Single key license</a:t>
            </a:r>
          </a:p>
          <a:p>
            <a:pPr lvl="1"/>
            <a:r>
              <a:rPr lang="en-US" sz="2000" dirty="0" smtClean="0"/>
              <a:t>Pre-keyed media available</a:t>
            </a:r>
          </a:p>
        </p:txBody>
      </p:sp>
      <p:pic>
        <p:nvPicPr>
          <p:cNvPr id="1026" name="Picture 2"/>
          <p:cNvPicPr>
            <a:picLocks noChangeAspect="1" noChangeArrowheads="1"/>
          </p:cNvPicPr>
          <p:nvPr/>
        </p:nvPicPr>
        <p:blipFill>
          <a:blip r:embed="rId3"/>
          <a:srcRect/>
          <a:stretch>
            <a:fillRect/>
          </a:stretch>
        </p:blipFill>
        <p:spPr bwMode="auto">
          <a:xfrm>
            <a:off x="5791200" y="1104900"/>
            <a:ext cx="3070225" cy="215321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4"/>
          <a:srcRect/>
          <a:stretch>
            <a:fillRect/>
          </a:stretch>
        </p:blipFill>
        <p:spPr bwMode="auto">
          <a:xfrm>
            <a:off x="4612346" y="2601536"/>
            <a:ext cx="2819400" cy="211212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3"/>
          <p:cNvPicPr>
            <a:picLocks noChangeAspect="1" noChangeArrowheads="1"/>
          </p:cNvPicPr>
          <p:nvPr/>
        </p:nvPicPr>
        <p:blipFill>
          <a:blip r:embed="rId5"/>
          <a:srcRect/>
          <a:stretch>
            <a:fillRect/>
          </a:stretch>
        </p:blipFill>
        <p:spPr bwMode="auto">
          <a:xfrm>
            <a:off x="6022046" y="3657600"/>
            <a:ext cx="2839379" cy="24003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 Server Setup</a:t>
            </a:r>
            <a:endParaRPr lang="en-US" dirty="0"/>
          </a:p>
        </p:txBody>
      </p:sp>
      <p:sp>
        <p:nvSpPr>
          <p:cNvPr id="3" name="Text Placeholder 2"/>
          <p:cNvSpPr>
            <a:spLocks noGrp="1"/>
          </p:cNvSpPr>
          <p:nvPr>
            <p:ph type="body" idx="1"/>
          </p:nvPr>
        </p:nvSpPr>
        <p:spPr>
          <a:xfrm>
            <a:off x="381001" y="1104900"/>
            <a:ext cx="4190999" cy="5105400"/>
          </a:xfrm>
        </p:spPr>
        <p:txBody>
          <a:bodyPr/>
          <a:lstStyle/>
          <a:p>
            <a:r>
              <a:rPr lang="en-US" dirty="0" smtClean="0"/>
              <a:t>Server Role Support</a:t>
            </a:r>
          </a:p>
          <a:p>
            <a:pPr lvl="1"/>
            <a:r>
              <a:rPr lang="en-US" dirty="0" smtClean="0"/>
              <a:t>Application Only</a:t>
            </a:r>
          </a:p>
          <a:p>
            <a:pPr lvl="1"/>
            <a:r>
              <a:rPr lang="en-US" dirty="0" smtClean="0"/>
              <a:t>Platform Only</a:t>
            </a:r>
          </a:p>
          <a:p>
            <a:pPr lvl="2">
              <a:buNone/>
            </a:pPr>
            <a:endParaRPr lang="en-US" dirty="0" smtClean="0"/>
          </a:p>
          <a:p>
            <a:r>
              <a:rPr lang="en-US" dirty="0" smtClean="0"/>
              <a:t>“Typical” installs both</a:t>
            </a:r>
            <a:br>
              <a:rPr lang="en-US" dirty="0" smtClean="0"/>
            </a:br>
            <a:r>
              <a:rPr lang="en-US" dirty="0" smtClean="0"/>
              <a:t>platform and application</a:t>
            </a:r>
            <a:br>
              <a:rPr lang="en-US" dirty="0" smtClean="0"/>
            </a:br>
            <a:r>
              <a:rPr lang="en-US" dirty="0" smtClean="0"/>
              <a:t>on the same server</a:t>
            </a:r>
            <a:br>
              <a:rPr lang="en-US" dirty="0" smtClean="0"/>
            </a:br>
            <a:endParaRPr lang="en-US" dirty="0" smtClean="0"/>
          </a:p>
          <a:p>
            <a:r>
              <a:rPr lang="en-US" dirty="0" smtClean="0"/>
              <a:t>Setup can now be run off of network shares.</a:t>
            </a:r>
          </a:p>
          <a:p>
            <a:endParaRPr lang="en-US" sz="2000" dirty="0" smtClean="0"/>
          </a:p>
          <a:p>
            <a:endParaRPr lang="en-US" dirty="0"/>
          </a:p>
        </p:txBody>
      </p:sp>
      <p:pic>
        <p:nvPicPr>
          <p:cNvPr id="6" name="Picture 2"/>
          <p:cNvPicPr>
            <a:picLocks noChangeAspect="1" noChangeArrowheads="1"/>
          </p:cNvPicPr>
          <p:nvPr/>
        </p:nvPicPr>
        <p:blipFill>
          <a:blip r:embed="rId3"/>
          <a:srcRect/>
          <a:stretch>
            <a:fillRect/>
          </a:stretch>
        </p:blipFill>
        <p:spPr bwMode="auto">
          <a:xfrm>
            <a:off x="4724400" y="1104900"/>
            <a:ext cx="3810000" cy="32208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4"/>
          <a:srcRect/>
          <a:stretch>
            <a:fillRect/>
          </a:stretch>
        </p:blipFill>
        <p:spPr bwMode="auto">
          <a:xfrm>
            <a:off x="5088731" y="2855192"/>
            <a:ext cx="3772693" cy="3189287"/>
          </a:xfrm>
          <a:prstGeom prst="rect">
            <a:avLst/>
          </a:prstGeom>
          <a:noFill/>
          <a:ln w="9525">
            <a:noFill/>
            <a:miter lim="800000"/>
            <a:headEnd/>
            <a:tailEnd/>
          </a:ln>
          <a:effectLst>
            <a:outerShdw blurRad="76200" dist="635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Scaling CRM Deployments</a:t>
            </a:r>
            <a:endParaRPr lang="en-US" dirty="0"/>
          </a:p>
        </p:txBody>
      </p:sp>
      <p:sp>
        <p:nvSpPr>
          <p:cNvPr id="4" name="Subtitle 3"/>
          <p:cNvSpPr>
            <a:spLocks noGrp="1"/>
          </p:cNvSpPr>
          <p:nvPr>
            <p:ph type="subTitle" idx="1"/>
          </p:nvPr>
        </p:nvSpPr>
        <p:spPr/>
        <p:txBody>
          <a:bodyPr/>
          <a:lstStyle/>
          <a:p>
            <a:r>
              <a:rPr lang="en-US" dirty="0" smtClean="0"/>
              <a:t>Server Roles and more…</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Roles</a:t>
            </a:r>
            <a:endParaRPr lang="en-US" dirty="0"/>
          </a:p>
        </p:txBody>
      </p:sp>
      <p:sp>
        <p:nvSpPr>
          <p:cNvPr id="3" name="Text Placeholder 2"/>
          <p:cNvSpPr>
            <a:spLocks noGrp="1"/>
          </p:cNvSpPr>
          <p:nvPr>
            <p:ph type="body" idx="1"/>
          </p:nvPr>
        </p:nvSpPr>
        <p:spPr/>
        <p:txBody>
          <a:bodyPr/>
          <a:lstStyle/>
          <a:p>
            <a:r>
              <a:rPr lang="en-US" dirty="0" smtClean="0"/>
              <a:t>Enable a range of scalable configurations</a:t>
            </a:r>
            <a:endParaRPr lang="en-US" dirty="0"/>
          </a:p>
        </p:txBody>
      </p:sp>
      <p:pic>
        <p:nvPicPr>
          <p:cNvPr id="8" name="Picture 7" descr="Scaling Design with Roles.png"/>
          <p:cNvPicPr>
            <a:picLocks noChangeAspect="1"/>
          </p:cNvPicPr>
          <p:nvPr/>
        </p:nvPicPr>
        <p:blipFill>
          <a:blip r:embed="rId3"/>
          <a:stretch>
            <a:fillRect/>
          </a:stretch>
        </p:blipFill>
        <p:spPr>
          <a:xfrm>
            <a:off x="571500" y="1640277"/>
            <a:ext cx="7772400" cy="5027223"/>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Roles</a:t>
            </a:r>
            <a:endParaRPr lang="en-US" dirty="0"/>
          </a:p>
        </p:txBody>
      </p:sp>
      <p:sp>
        <p:nvSpPr>
          <p:cNvPr id="3" name="Text Placeholder 2"/>
          <p:cNvSpPr>
            <a:spLocks noGrp="1"/>
          </p:cNvSpPr>
          <p:nvPr>
            <p:ph type="body" idx="1"/>
          </p:nvPr>
        </p:nvSpPr>
        <p:spPr/>
        <p:txBody>
          <a:bodyPr/>
          <a:lstStyle/>
          <a:p>
            <a:r>
              <a:rPr lang="en-US" dirty="0" smtClean="0"/>
              <a:t>Server Roles provide:</a:t>
            </a:r>
          </a:p>
          <a:p>
            <a:pPr lvl="1"/>
            <a:r>
              <a:rPr lang="en-US" dirty="0" smtClean="0"/>
              <a:t>Scaling</a:t>
            </a:r>
          </a:p>
          <a:p>
            <a:pPr lvl="1"/>
            <a:r>
              <a:rPr lang="en-US" dirty="0" smtClean="0"/>
              <a:t>Reliability</a:t>
            </a:r>
          </a:p>
          <a:p>
            <a:pPr lvl="1"/>
            <a:r>
              <a:rPr lang="en-US" dirty="0" smtClean="0"/>
              <a:t>Performance</a:t>
            </a:r>
          </a:p>
          <a:p>
            <a:pPr>
              <a:buNone/>
            </a:pPr>
            <a:endParaRPr lang="en-US" dirty="0" smtClean="0"/>
          </a:p>
          <a:p>
            <a:r>
              <a:rPr lang="en-US" dirty="0" smtClean="0"/>
              <a:t>Role-based and Service-based deployments</a:t>
            </a:r>
            <a:br>
              <a:rPr lang="en-US" dirty="0" smtClean="0"/>
            </a:br>
            <a:endParaRPr lang="en-US" dirty="0" smtClean="0"/>
          </a:p>
          <a:p>
            <a:r>
              <a:rPr lang="en-US" dirty="0" smtClean="0"/>
              <a:t>The CRM Asynchronous Service can be spread across any number of servers and as such asynchronous plug-ins and workflows can easily scaled horizontally.</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Microsoft CRM?</a:t>
            </a:r>
            <a:endParaRPr lang="en-US" dirty="0"/>
          </a:p>
        </p:txBody>
      </p:sp>
      <p:sp>
        <p:nvSpPr>
          <p:cNvPr id="3" name="Text Placeholder 2"/>
          <p:cNvSpPr>
            <a:spLocks noGrp="1"/>
          </p:cNvSpPr>
          <p:nvPr>
            <p:ph type="body" idx="1"/>
          </p:nvPr>
        </p:nvSpPr>
        <p:spPr/>
        <p:txBody>
          <a:bodyPr/>
          <a:lstStyle/>
          <a:p>
            <a:r>
              <a:rPr lang="en-US" b="1" dirty="0" smtClean="0"/>
              <a:t>“</a:t>
            </a:r>
            <a:r>
              <a:rPr lang="en-US" dirty="0" smtClean="0"/>
              <a:t>Microsoft CRM redefines customer relationship management with a fast, flexible, and affordable solution for driving consistent and measurable improvements in all of your customer business processes using tools and technology like Microsoft Office and Outlook that you already know and use.”</a:t>
            </a:r>
          </a:p>
          <a:p>
            <a:pPr>
              <a:buNone/>
            </a:pPr>
            <a:endParaRPr lang="en-US" sz="1800" dirty="0" smtClean="0"/>
          </a:p>
          <a:p>
            <a:pPr lvl="1"/>
            <a:r>
              <a:rPr lang="en-US" sz="2000" b="1" dirty="0" smtClean="0"/>
              <a:t>Works the way you do</a:t>
            </a:r>
          </a:p>
          <a:p>
            <a:pPr lvl="1"/>
            <a:r>
              <a:rPr lang="en-US" sz="2000" b="1" dirty="0" smtClean="0"/>
              <a:t>Works the way your business does</a:t>
            </a:r>
          </a:p>
          <a:p>
            <a:pPr lvl="1"/>
            <a:r>
              <a:rPr lang="en-US" sz="2000" b="1" dirty="0" smtClean="0"/>
              <a:t>Works the way your IT staff wants it to</a:t>
            </a:r>
          </a:p>
          <a:p>
            <a:pPr lvl="1"/>
            <a:r>
              <a:rPr lang="en-US" sz="2000" b="1" dirty="0" smtClean="0"/>
              <a:t>CRM 4.0 – The power of choice</a:t>
            </a:r>
          </a:p>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Server Roles</a:t>
            </a:r>
            <a:endParaRPr lang="en-US" dirty="0"/>
          </a:p>
        </p:txBody>
      </p:sp>
      <p:sp>
        <p:nvSpPr>
          <p:cNvPr id="5" name="Rounded Rectangle 4"/>
          <p:cNvSpPr/>
          <p:nvPr/>
        </p:nvSpPr>
        <p:spPr bwMode="auto">
          <a:xfrm>
            <a:off x="6019801" y="1143000"/>
            <a:ext cx="2819400" cy="5105400"/>
          </a:xfrm>
          <a:prstGeom prst="roundRect">
            <a:avLst>
              <a:gd name="adj" fmla="val 845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a:r>
              <a:rPr lang="en-US" dirty="0" smtClean="0">
                <a:solidFill>
                  <a:schemeClr val="bg1"/>
                </a:solidFill>
                <a:effectLst>
                  <a:outerShdw blurRad="38100" dist="38100" dir="2700000" algn="tl">
                    <a:srgbClr val="000000">
                      <a:alpha val="43137"/>
                    </a:srgbClr>
                  </a:outerShdw>
                </a:effectLst>
                <a:latin typeface="Segoe" pitchFamily="34" charset="0"/>
              </a:rPr>
              <a:t>      Platform Server  </a:t>
            </a:r>
          </a:p>
        </p:txBody>
      </p:sp>
      <p:sp>
        <p:nvSpPr>
          <p:cNvPr id="6" name="Rounded Rectangle 5"/>
          <p:cNvSpPr/>
          <p:nvPr/>
        </p:nvSpPr>
        <p:spPr bwMode="auto">
          <a:xfrm>
            <a:off x="3200400" y="1143000"/>
            <a:ext cx="2760617" cy="5105400"/>
          </a:xfrm>
          <a:prstGeom prst="roundRect">
            <a:avLst>
              <a:gd name="adj" fmla="val 736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a:r>
              <a:rPr lang="en-US" dirty="0" smtClean="0">
                <a:solidFill>
                  <a:schemeClr val="bg1"/>
                </a:solidFill>
                <a:effectLst>
                  <a:outerShdw blurRad="38100" dist="38100" dir="2700000" algn="tl">
                    <a:srgbClr val="000000">
                      <a:alpha val="43137"/>
                    </a:srgbClr>
                  </a:outerShdw>
                </a:effectLst>
                <a:latin typeface="Segoe" pitchFamily="34" charset="0"/>
              </a:rPr>
              <a:t>Application Server</a:t>
            </a:r>
          </a:p>
        </p:txBody>
      </p:sp>
      <p:sp>
        <p:nvSpPr>
          <p:cNvPr id="7" name="Rounded Rectangle 6"/>
          <p:cNvSpPr/>
          <p:nvPr/>
        </p:nvSpPr>
        <p:spPr bwMode="auto">
          <a:xfrm>
            <a:off x="76200" y="5562600"/>
            <a:ext cx="8763000" cy="6858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8" name="Rounded Rectangle 7"/>
          <p:cNvSpPr/>
          <p:nvPr/>
        </p:nvSpPr>
        <p:spPr bwMode="auto">
          <a:xfrm>
            <a:off x="76200" y="4800600"/>
            <a:ext cx="8763000" cy="6858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9" name="Rounded Rectangle 8"/>
          <p:cNvSpPr/>
          <p:nvPr/>
        </p:nvSpPr>
        <p:spPr bwMode="auto">
          <a:xfrm>
            <a:off x="76200" y="4038600"/>
            <a:ext cx="8763000" cy="6858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0" name="Rounded Rectangle 9"/>
          <p:cNvSpPr/>
          <p:nvPr/>
        </p:nvSpPr>
        <p:spPr bwMode="auto">
          <a:xfrm>
            <a:off x="76200" y="3276600"/>
            <a:ext cx="8763000" cy="6858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1" name="Rounded Rectangle 10"/>
          <p:cNvSpPr/>
          <p:nvPr/>
        </p:nvSpPr>
        <p:spPr bwMode="auto">
          <a:xfrm>
            <a:off x="76200" y="2514600"/>
            <a:ext cx="8763000" cy="6858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2" name="Rounded Rectangle 11"/>
          <p:cNvSpPr/>
          <p:nvPr/>
        </p:nvSpPr>
        <p:spPr bwMode="auto">
          <a:xfrm>
            <a:off x="76200" y="1752600"/>
            <a:ext cx="8763000" cy="685800"/>
          </a:xfrm>
          <a:prstGeom prst="roundRect">
            <a:avLst/>
          </a:prstGeom>
          <a:gradFill>
            <a:gsLst>
              <a:gs pos="0">
                <a:srgbClr val="5E9EFF">
                  <a:alpha val="0"/>
                </a:srgbClr>
              </a:gs>
              <a:gs pos="39999">
                <a:srgbClr val="85C2FF">
                  <a:alpha val="41000"/>
                </a:srgbClr>
              </a:gs>
              <a:gs pos="84000">
                <a:srgbClr val="FFEBFA">
                  <a:alpha val="50000"/>
                </a:srgbClr>
              </a:gs>
            </a:gsLst>
            <a:lin ang="2700000" scaled="0"/>
          </a:gradFill>
          <a:ln w="12700" cap="flat" cmpd="sng" algn="ctr">
            <a:noFill/>
            <a:prstDash val="solid"/>
            <a:round/>
            <a:headEnd type="none" w="med" len="med"/>
            <a:tailEnd type="none" w="med" len="me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wrap="square" lIns="91402" tIns="45703" rIns="91402" bIns="45703" numCol="1" rtlCol="0" anchor="ctr" anchorCtr="0" compatLnSpc="1">
            <a:prstTxWarp prst="textNoShape">
              <a:avLst/>
            </a:prstTxWarp>
          </a:bodyPr>
          <a:lstStyle/>
          <a:p>
            <a:pPr algn="ctr" fontAlgn="base">
              <a:lnSpc>
                <a:spcPct val="85000"/>
              </a:lnSpc>
              <a:spcBef>
                <a:spcPct val="20000"/>
              </a:spcBef>
              <a:spcAft>
                <a:spcPct val="0"/>
              </a:spcAft>
            </a:pPr>
            <a:endParaRPr lang="en-US" sz="1100" b="1" dirty="0">
              <a:solidFill>
                <a:srgbClr val="FFFFFF"/>
              </a:solidFill>
            </a:endParaRPr>
          </a:p>
        </p:txBody>
      </p:sp>
      <p:sp>
        <p:nvSpPr>
          <p:cNvPr id="13" name="TextBox 12"/>
          <p:cNvSpPr txBox="1"/>
          <p:nvPr/>
        </p:nvSpPr>
        <p:spPr>
          <a:xfrm>
            <a:off x="228600" y="5695925"/>
            <a:ext cx="3048000" cy="353909"/>
          </a:xfrm>
          <a:prstGeom prst="rect">
            <a:avLst/>
          </a:prstGeom>
          <a:noFill/>
        </p:spPr>
        <p:txBody>
          <a:bodyPr wrap="square" lIns="91402" tIns="45703" rIns="91402" bIns="45703" rtlCol="0">
            <a:spAutoFit/>
          </a:bodyPr>
          <a:lstStyle/>
          <a:p>
            <a:pPr algn="l"/>
            <a:r>
              <a:rPr lang="en-US" sz="2000" dirty="0" smtClean="0">
                <a:solidFill>
                  <a:srgbClr val="FFFFFF"/>
                </a:solidFill>
                <a:effectLst>
                  <a:outerShdw blurRad="38100" dist="38100" dir="2700000" algn="tl">
                    <a:srgbClr val="000000">
                      <a:alpha val="43137"/>
                    </a:srgbClr>
                  </a:outerShdw>
                </a:effectLst>
              </a:rPr>
              <a:t>Deployment Service</a:t>
            </a:r>
            <a:endParaRPr lang="en-US" sz="2000" dirty="0">
              <a:solidFill>
                <a:srgbClr val="FFFFFF"/>
              </a:solidFill>
              <a:effectLst>
                <a:outerShdw blurRad="38100" dist="38100" dir="2700000" algn="tl">
                  <a:srgbClr val="000000">
                    <a:alpha val="43137"/>
                  </a:srgbClr>
                </a:outerShdw>
              </a:effectLst>
            </a:endParaRPr>
          </a:p>
        </p:txBody>
      </p:sp>
      <p:sp>
        <p:nvSpPr>
          <p:cNvPr id="14" name="TextBox 13"/>
          <p:cNvSpPr txBox="1"/>
          <p:nvPr/>
        </p:nvSpPr>
        <p:spPr>
          <a:xfrm>
            <a:off x="228600" y="4933925"/>
            <a:ext cx="3048000" cy="353909"/>
          </a:xfrm>
          <a:prstGeom prst="rect">
            <a:avLst/>
          </a:prstGeom>
          <a:noFill/>
        </p:spPr>
        <p:txBody>
          <a:bodyPr wrap="square" lIns="91402" tIns="45703" rIns="91402" bIns="45703" rtlCol="0">
            <a:spAutoFit/>
          </a:bodyPr>
          <a:lstStyle/>
          <a:p>
            <a:pPr algn="l"/>
            <a:r>
              <a:rPr lang="en-US" sz="2000" dirty="0" smtClean="0">
                <a:solidFill>
                  <a:srgbClr val="FFFFFF"/>
                </a:solidFill>
                <a:effectLst>
                  <a:outerShdw blurRad="38100" dist="38100" dir="2700000" algn="tl">
                    <a:srgbClr val="000000">
                      <a:alpha val="43137"/>
                    </a:srgbClr>
                  </a:outerShdw>
                </a:effectLst>
              </a:rPr>
              <a:t>Discovery Service</a:t>
            </a:r>
            <a:endParaRPr lang="en-US" sz="2000" dirty="0">
              <a:solidFill>
                <a:srgbClr val="FFFFFF"/>
              </a:solidFill>
              <a:effectLst>
                <a:outerShdw blurRad="38100" dist="38100" dir="2700000" algn="tl">
                  <a:srgbClr val="000000">
                    <a:alpha val="43137"/>
                  </a:srgbClr>
                </a:outerShdw>
              </a:effectLst>
            </a:endParaRPr>
          </a:p>
        </p:txBody>
      </p:sp>
      <p:sp>
        <p:nvSpPr>
          <p:cNvPr id="15" name="TextBox 14"/>
          <p:cNvSpPr txBox="1"/>
          <p:nvPr/>
        </p:nvSpPr>
        <p:spPr>
          <a:xfrm>
            <a:off x="228600" y="4191000"/>
            <a:ext cx="3048000" cy="353909"/>
          </a:xfrm>
          <a:prstGeom prst="rect">
            <a:avLst/>
          </a:prstGeom>
          <a:noFill/>
        </p:spPr>
        <p:txBody>
          <a:bodyPr wrap="square" lIns="91402" tIns="45703" rIns="91402" bIns="45703" rtlCol="0">
            <a:spAutoFit/>
          </a:bodyPr>
          <a:lstStyle/>
          <a:p>
            <a:pPr algn="l"/>
            <a:r>
              <a:rPr lang="en-US" sz="2000" dirty="0" smtClean="0">
                <a:solidFill>
                  <a:srgbClr val="FFFFFF"/>
                </a:solidFill>
                <a:effectLst>
                  <a:outerShdw blurRad="38100" dist="38100" dir="2700000" algn="tl">
                    <a:srgbClr val="000000">
                      <a:alpha val="43137"/>
                    </a:srgbClr>
                  </a:outerShdw>
                </a:effectLst>
              </a:rPr>
              <a:t>Asynchronous Service</a:t>
            </a:r>
            <a:endParaRPr lang="en-US" sz="2000" dirty="0">
              <a:solidFill>
                <a:srgbClr val="FFFFFF"/>
              </a:solidFill>
              <a:effectLst>
                <a:outerShdw blurRad="38100" dist="38100" dir="2700000" algn="tl">
                  <a:srgbClr val="000000">
                    <a:alpha val="43137"/>
                  </a:srgbClr>
                </a:outerShdw>
              </a:effectLst>
            </a:endParaRPr>
          </a:p>
        </p:txBody>
      </p:sp>
      <p:sp>
        <p:nvSpPr>
          <p:cNvPr id="16" name="TextBox 15"/>
          <p:cNvSpPr txBox="1"/>
          <p:nvPr/>
        </p:nvSpPr>
        <p:spPr>
          <a:xfrm>
            <a:off x="228600" y="3409925"/>
            <a:ext cx="3048000" cy="353909"/>
          </a:xfrm>
          <a:prstGeom prst="rect">
            <a:avLst/>
          </a:prstGeom>
          <a:noFill/>
        </p:spPr>
        <p:txBody>
          <a:bodyPr wrap="square" lIns="91402" tIns="45703" rIns="91402" bIns="45703" rtlCol="0">
            <a:spAutoFit/>
          </a:bodyPr>
          <a:lstStyle/>
          <a:p>
            <a:pPr algn="l"/>
            <a:r>
              <a:rPr lang="en-US" sz="2000" dirty="0" smtClean="0">
                <a:solidFill>
                  <a:srgbClr val="FFFFFF"/>
                </a:solidFill>
                <a:effectLst>
                  <a:outerShdw blurRad="38100" dist="38100" dir="2700000" algn="tl">
                    <a:srgbClr val="000000">
                      <a:alpha val="43137"/>
                    </a:srgbClr>
                  </a:outerShdw>
                </a:effectLst>
              </a:rPr>
              <a:t>SDK Service</a:t>
            </a:r>
            <a:endParaRPr lang="en-US" sz="2000" dirty="0">
              <a:solidFill>
                <a:srgbClr val="FFFFFF"/>
              </a:solidFill>
              <a:effectLst>
                <a:outerShdw blurRad="38100" dist="38100" dir="2700000" algn="tl">
                  <a:srgbClr val="000000">
                    <a:alpha val="43137"/>
                  </a:srgbClr>
                </a:outerShdw>
              </a:effectLst>
            </a:endParaRPr>
          </a:p>
        </p:txBody>
      </p:sp>
      <p:sp>
        <p:nvSpPr>
          <p:cNvPr id="17" name="TextBox 16"/>
          <p:cNvSpPr txBox="1"/>
          <p:nvPr/>
        </p:nvSpPr>
        <p:spPr>
          <a:xfrm>
            <a:off x="228600" y="2667000"/>
            <a:ext cx="3048000" cy="353909"/>
          </a:xfrm>
          <a:prstGeom prst="rect">
            <a:avLst/>
          </a:prstGeom>
          <a:noFill/>
        </p:spPr>
        <p:txBody>
          <a:bodyPr wrap="square" lIns="91402" tIns="45703" rIns="91402" bIns="45703" rtlCol="0">
            <a:spAutoFit/>
          </a:bodyPr>
          <a:lstStyle/>
          <a:p>
            <a:pPr algn="l"/>
            <a:r>
              <a:rPr lang="en-US" sz="2000" dirty="0" smtClean="0">
                <a:solidFill>
                  <a:srgbClr val="FFFFFF"/>
                </a:solidFill>
                <a:effectLst>
                  <a:outerShdw blurRad="38100" dist="38100" dir="2700000" algn="tl">
                    <a:srgbClr val="000000">
                      <a:alpha val="43137"/>
                    </a:srgbClr>
                  </a:outerShdw>
                </a:effectLst>
              </a:rPr>
              <a:t>Help Content Service</a:t>
            </a:r>
            <a:endParaRPr lang="en-US" sz="2000" dirty="0">
              <a:solidFill>
                <a:srgbClr val="FFFFFF"/>
              </a:solidFill>
              <a:effectLst>
                <a:outerShdw blurRad="38100" dist="38100" dir="2700000" algn="tl">
                  <a:srgbClr val="000000">
                    <a:alpha val="43137"/>
                  </a:srgbClr>
                </a:outerShdw>
              </a:effectLst>
            </a:endParaRPr>
          </a:p>
        </p:txBody>
      </p:sp>
      <p:sp>
        <p:nvSpPr>
          <p:cNvPr id="18" name="TextBox 17"/>
          <p:cNvSpPr txBox="1"/>
          <p:nvPr/>
        </p:nvSpPr>
        <p:spPr>
          <a:xfrm>
            <a:off x="228600" y="1905000"/>
            <a:ext cx="3048000" cy="327748"/>
          </a:xfrm>
          <a:prstGeom prst="rect">
            <a:avLst/>
          </a:prstGeom>
          <a:noFill/>
        </p:spPr>
        <p:txBody>
          <a:bodyPr wrap="square" lIns="91402" tIns="45703" rIns="91402" bIns="45703" rtlCol="0">
            <a:spAutoFit/>
          </a:bodyPr>
          <a:lstStyle/>
          <a:p>
            <a:pPr algn="l"/>
            <a:r>
              <a:rPr lang="en-US" dirty="0" smtClean="0">
                <a:solidFill>
                  <a:srgbClr val="FFFFFF"/>
                </a:solidFill>
                <a:effectLst>
                  <a:outerShdw blurRad="38100" dist="38100" dir="2700000" algn="tl">
                    <a:srgbClr val="000000">
                      <a:alpha val="43137"/>
                    </a:srgbClr>
                  </a:outerShdw>
                </a:effectLst>
              </a:rPr>
              <a:t>Web Application Service</a:t>
            </a:r>
            <a:endParaRPr lang="en-US" dirty="0">
              <a:solidFill>
                <a:srgbClr val="FFFFFF"/>
              </a:solidFill>
              <a:effectLst>
                <a:outerShdw blurRad="38100" dist="38100" dir="2700000" algn="tl">
                  <a:srgbClr val="000000">
                    <a:alpha val="43137"/>
                  </a:srgbClr>
                </a:outerShdw>
              </a:effectLst>
            </a:endParaRPr>
          </a:p>
        </p:txBody>
      </p:sp>
      <p:pic>
        <p:nvPicPr>
          <p:cNvPr id="19" name="Picture 8"/>
          <p:cNvPicPr>
            <a:picLocks noChangeAspect="1" noChangeArrowheads="1"/>
          </p:cNvPicPr>
          <p:nvPr/>
        </p:nvPicPr>
        <p:blipFill>
          <a:blip r:embed="rId3"/>
          <a:srcRect/>
          <a:stretch>
            <a:fillRect/>
          </a:stretch>
        </p:blipFill>
        <p:spPr bwMode="auto">
          <a:xfrm>
            <a:off x="3365725" y="1204969"/>
            <a:ext cx="329975" cy="433331"/>
          </a:xfrm>
          <a:prstGeom prst="rect">
            <a:avLst/>
          </a:prstGeom>
          <a:noFill/>
          <a:ln w="9525">
            <a:noFill/>
            <a:miter lim="800000"/>
            <a:headEnd/>
            <a:tailEnd/>
          </a:ln>
          <a:effectLst/>
        </p:spPr>
      </p:pic>
      <p:pic>
        <p:nvPicPr>
          <p:cNvPr id="20" name="Picture 13" descr="C:\Program Files\Microsoft Resource DVD Artwork\DVD_ART\Artwork_Imagery\HARDWARE_IMAGERY\Illustration - Misc Hardware\eHome icons\Supercomputer2.png"/>
          <p:cNvPicPr>
            <a:picLocks noChangeAspect="1" noChangeArrowheads="1"/>
          </p:cNvPicPr>
          <p:nvPr/>
        </p:nvPicPr>
        <p:blipFill>
          <a:blip r:embed="rId4" cstate="print"/>
          <a:srcRect/>
          <a:stretch>
            <a:fillRect/>
          </a:stretch>
        </p:blipFill>
        <p:spPr bwMode="auto">
          <a:xfrm>
            <a:off x="6248400" y="1219200"/>
            <a:ext cx="344289" cy="457200"/>
          </a:xfrm>
          <a:prstGeom prst="rect">
            <a:avLst/>
          </a:prstGeom>
          <a:noFill/>
        </p:spPr>
      </p:pic>
      <p:pic>
        <p:nvPicPr>
          <p:cNvPr id="21" name="Picture 5" descr="green"/>
          <p:cNvPicPr>
            <a:picLocks noChangeAspect="1" noChangeArrowheads="1"/>
          </p:cNvPicPr>
          <p:nvPr/>
        </p:nvPicPr>
        <p:blipFill>
          <a:blip r:embed="rId5"/>
          <a:srcRect/>
          <a:stretch>
            <a:fillRect/>
          </a:stretch>
        </p:blipFill>
        <p:spPr bwMode="auto">
          <a:xfrm>
            <a:off x="4419600" y="1905000"/>
            <a:ext cx="381000" cy="381000"/>
          </a:xfrm>
          <a:prstGeom prst="rect">
            <a:avLst/>
          </a:prstGeom>
          <a:noFill/>
        </p:spPr>
      </p:pic>
      <p:pic>
        <p:nvPicPr>
          <p:cNvPr id="22" name="Picture 5" descr="green"/>
          <p:cNvPicPr>
            <a:picLocks noChangeAspect="1" noChangeArrowheads="1"/>
          </p:cNvPicPr>
          <p:nvPr/>
        </p:nvPicPr>
        <p:blipFill>
          <a:blip r:embed="rId5"/>
          <a:srcRect/>
          <a:stretch>
            <a:fillRect/>
          </a:stretch>
        </p:blipFill>
        <p:spPr bwMode="auto">
          <a:xfrm>
            <a:off x="4419600" y="2667000"/>
            <a:ext cx="381000" cy="381000"/>
          </a:xfrm>
          <a:prstGeom prst="rect">
            <a:avLst/>
          </a:prstGeom>
          <a:noFill/>
        </p:spPr>
      </p:pic>
      <p:pic>
        <p:nvPicPr>
          <p:cNvPr id="23" name="Picture 5" descr="green"/>
          <p:cNvPicPr>
            <a:picLocks noChangeAspect="1" noChangeArrowheads="1"/>
          </p:cNvPicPr>
          <p:nvPr/>
        </p:nvPicPr>
        <p:blipFill>
          <a:blip r:embed="rId5"/>
          <a:srcRect/>
          <a:stretch>
            <a:fillRect/>
          </a:stretch>
        </p:blipFill>
        <p:spPr bwMode="auto">
          <a:xfrm>
            <a:off x="7239000" y="3429000"/>
            <a:ext cx="381000" cy="381000"/>
          </a:xfrm>
          <a:prstGeom prst="rect">
            <a:avLst/>
          </a:prstGeom>
          <a:noFill/>
        </p:spPr>
      </p:pic>
      <p:pic>
        <p:nvPicPr>
          <p:cNvPr id="24" name="Picture 5" descr="green"/>
          <p:cNvPicPr>
            <a:picLocks noChangeAspect="1" noChangeArrowheads="1"/>
          </p:cNvPicPr>
          <p:nvPr/>
        </p:nvPicPr>
        <p:blipFill>
          <a:blip r:embed="rId5"/>
          <a:srcRect/>
          <a:stretch>
            <a:fillRect/>
          </a:stretch>
        </p:blipFill>
        <p:spPr bwMode="auto">
          <a:xfrm>
            <a:off x="7239000" y="4191000"/>
            <a:ext cx="381000" cy="381000"/>
          </a:xfrm>
          <a:prstGeom prst="rect">
            <a:avLst/>
          </a:prstGeom>
          <a:noFill/>
        </p:spPr>
      </p:pic>
      <p:pic>
        <p:nvPicPr>
          <p:cNvPr id="25" name="Picture 5" descr="green"/>
          <p:cNvPicPr>
            <a:picLocks noChangeAspect="1" noChangeArrowheads="1"/>
          </p:cNvPicPr>
          <p:nvPr/>
        </p:nvPicPr>
        <p:blipFill>
          <a:blip r:embed="rId5"/>
          <a:srcRect/>
          <a:stretch>
            <a:fillRect/>
          </a:stretch>
        </p:blipFill>
        <p:spPr bwMode="auto">
          <a:xfrm>
            <a:off x="7239000" y="4953000"/>
            <a:ext cx="381000" cy="381000"/>
          </a:xfrm>
          <a:prstGeom prst="rect">
            <a:avLst/>
          </a:prstGeom>
          <a:noFill/>
        </p:spPr>
      </p:pic>
      <p:pic>
        <p:nvPicPr>
          <p:cNvPr id="26" name="Picture 5" descr="green"/>
          <p:cNvPicPr>
            <a:picLocks noChangeAspect="1" noChangeArrowheads="1"/>
          </p:cNvPicPr>
          <p:nvPr/>
        </p:nvPicPr>
        <p:blipFill>
          <a:blip r:embed="rId5"/>
          <a:srcRect/>
          <a:stretch>
            <a:fillRect/>
          </a:stretch>
        </p:blipFill>
        <p:spPr bwMode="auto">
          <a:xfrm>
            <a:off x="7239000" y="5715000"/>
            <a:ext cx="381000" cy="381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Client Setup</a:t>
            </a:r>
            <a:endParaRPr lang="en-US" dirty="0"/>
          </a:p>
        </p:txBody>
      </p:sp>
      <p:sp>
        <p:nvSpPr>
          <p:cNvPr id="4" name="Subtitle 3"/>
          <p:cNvSpPr>
            <a:spLocks noGrp="1"/>
          </p:cNvSpPr>
          <p:nvPr>
            <p:ph type="subTitle" idx="1"/>
          </p:nvPr>
        </p:nvSpPr>
        <p:spPr/>
        <p:txBody>
          <a:bodyPr/>
          <a:lstStyle/>
          <a:p>
            <a:r>
              <a:rPr lang="en-US" dirty="0" smtClean="0"/>
              <a:t>Installing the Outlook Client</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 Client Setup</a:t>
            </a:r>
            <a:endParaRPr lang="en-US" dirty="0"/>
          </a:p>
        </p:txBody>
      </p:sp>
      <p:sp>
        <p:nvSpPr>
          <p:cNvPr id="3" name="Text Placeholder 2"/>
          <p:cNvSpPr>
            <a:spLocks noGrp="1"/>
          </p:cNvSpPr>
          <p:nvPr>
            <p:ph type="body" idx="1"/>
          </p:nvPr>
        </p:nvSpPr>
        <p:spPr>
          <a:xfrm>
            <a:off x="381001" y="1104900"/>
            <a:ext cx="4760911" cy="5105400"/>
          </a:xfrm>
        </p:spPr>
        <p:txBody>
          <a:bodyPr/>
          <a:lstStyle/>
          <a:p>
            <a:r>
              <a:rPr lang="en-US" dirty="0" smtClean="0"/>
              <a:t>Installation is significantly faster as the installation and configuration are now two separate steps</a:t>
            </a:r>
          </a:p>
          <a:p>
            <a:r>
              <a:rPr lang="en-US" dirty="0" smtClean="0"/>
              <a:t>Once the client is installed on the machine, different users can “configure” their copy.</a:t>
            </a:r>
          </a:p>
          <a:p>
            <a:r>
              <a:rPr lang="en-US" dirty="0" smtClean="0"/>
              <a:t>Users can re-configure</a:t>
            </a:r>
            <a:br>
              <a:rPr lang="en-US" dirty="0" smtClean="0"/>
            </a:br>
            <a:r>
              <a:rPr lang="en-US" dirty="0" smtClean="0"/>
              <a:t>their client at any point</a:t>
            </a:r>
            <a:br>
              <a:rPr lang="en-US" dirty="0" smtClean="0"/>
            </a:br>
            <a:r>
              <a:rPr lang="en-US" dirty="0" smtClean="0"/>
              <a:t>in the future</a:t>
            </a:r>
          </a:p>
          <a:p>
            <a:r>
              <a:rPr lang="en-US" dirty="0" smtClean="0"/>
              <a:t>Support for on-premise,</a:t>
            </a:r>
            <a:br>
              <a:rPr lang="en-US" dirty="0" smtClean="0"/>
            </a:br>
            <a:r>
              <a:rPr lang="en-US" dirty="0" smtClean="0"/>
              <a:t>online and SPLA hosted</a:t>
            </a:r>
          </a:p>
          <a:p>
            <a:endParaRPr lang="en-US" dirty="0"/>
          </a:p>
        </p:txBody>
      </p:sp>
      <p:pic>
        <p:nvPicPr>
          <p:cNvPr id="12" name="Picture 11" descr="Untitled-1 copy.png"/>
          <p:cNvPicPr>
            <a:picLocks noChangeAspect="1"/>
          </p:cNvPicPr>
          <p:nvPr/>
        </p:nvPicPr>
        <p:blipFill>
          <a:blip r:embed="rId3"/>
          <a:stretch>
            <a:fillRect/>
          </a:stretch>
        </p:blipFill>
        <p:spPr>
          <a:xfrm>
            <a:off x="5334000" y="1104900"/>
            <a:ext cx="3125788" cy="2041566"/>
          </a:xfrm>
          <a:prstGeom prst="rect">
            <a:avLst/>
          </a:prstGeom>
        </p:spPr>
      </p:pic>
      <p:pic>
        <p:nvPicPr>
          <p:cNvPr id="13" name="Picture 12" descr="Untitled-1.png"/>
          <p:cNvPicPr>
            <a:picLocks noChangeAspect="1"/>
          </p:cNvPicPr>
          <p:nvPr/>
        </p:nvPicPr>
        <p:blipFill>
          <a:blip r:embed="rId4"/>
          <a:stretch>
            <a:fillRect/>
          </a:stretch>
        </p:blipFill>
        <p:spPr>
          <a:xfrm>
            <a:off x="5334000" y="3352800"/>
            <a:ext cx="3527425" cy="2636477"/>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 Outlook Client Setup</a:t>
            </a:r>
            <a:endParaRPr lang="en-US" dirty="0"/>
          </a:p>
        </p:txBody>
      </p:sp>
      <p:sp>
        <p:nvSpPr>
          <p:cNvPr id="3" name="Text Placeholder 2"/>
          <p:cNvSpPr>
            <a:spLocks noGrp="1"/>
          </p:cNvSpPr>
          <p:nvPr>
            <p:ph type="body" idx="1"/>
          </p:nvPr>
        </p:nvSpPr>
        <p:spPr>
          <a:xfrm>
            <a:off x="381001" y="1104900"/>
            <a:ext cx="4762500" cy="5105400"/>
          </a:xfrm>
        </p:spPr>
        <p:txBody>
          <a:bodyPr/>
          <a:lstStyle/>
          <a:p>
            <a:r>
              <a:rPr lang="en-US" dirty="0" smtClean="0"/>
              <a:t>New “internal” and</a:t>
            </a:r>
            <a:br>
              <a:rPr lang="en-US" dirty="0" smtClean="0"/>
            </a:br>
            <a:r>
              <a:rPr lang="en-US" dirty="0" smtClean="0"/>
              <a:t>“external” connection</a:t>
            </a:r>
            <a:br>
              <a:rPr lang="en-US" dirty="0" smtClean="0"/>
            </a:br>
            <a:r>
              <a:rPr lang="en-US" dirty="0" smtClean="0"/>
              <a:t>URLs</a:t>
            </a:r>
          </a:p>
          <a:p>
            <a:r>
              <a:rPr lang="en-US" dirty="0" smtClean="0"/>
              <a:t>Multi-org aware (connect</a:t>
            </a:r>
            <a:br>
              <a:rPr lang="en-US" dirty="0" smtClean="0"/>
            </a:br>
            <a:r>
              <a:rPr lang="en-US" dirty="0" smtClean="0"/>
              <a:t>to one)</a:t>
            </a:r>
          </a:p>
          <a:p>
            <a:r>
              <a:rPr lang="en-US" dirty="0" smtClean="0"/>
              <a:t>Check for updates</a:t>
            </a:r>
          </a:p>
          <a:p>
            <a:r>
              <a:rPr lang="en-US" dirty="0" smtClean="0"/>
              <a:t>Configuring the client is now separate from setup and is used to “connect” the user’s client to a CRM installation and organization.</a:t>
            </a:r>
          </a:p>
        </p:txBody>
      </p:sp>
      <p:pic>
        <p:nvPicPr>
          <p:cNvPr id="1030" name="Picture 6"/>
          <p:cNvPicPr>
            <a:picLocks noChangeAspect="1" noChangeArrowheads="1"/>
          </p:cNvPicPr>
          <p:nvPr/>
        </p:nvPicPr>
        <p:blipFill>
          <a:blip r:embed="rId3"/>
          <a:srcRect/>
          <a:stretch>
            <a:fillRect/>
          </a:stretch>
        </p:blipFill>
        <p:spPr bwMode="auto">
          <a:xfrm>
            <a:off x="5410200" y="3657600"/>
            <a:ext cx="3124200" cy="233509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4"/>
          <a:srcRect/>
          <a:stretch>
            <a:fillRect/>
          </a:stretch>
        </p:blipFill>
        <p:spPr bwMode="auto">
          <a:xfrm>
            <a:off x="5410199" y="1104901"/>
            <a:ext cx="3124201" cy="233509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Setup</a:t>
            </a:r>
            <a:endParaRPr lang="en-US" dirty="0"/>
          </a:p>
        </p:txBody>
      </p:sp>
      <p:sp>
        <p:nvSpPr>
          <p:cNvPr id="3" name="Text Placeholder 2"/>
          <p:cNvSpPr>
            <a:spLocks noGrp="1"/>
          </p:cNvSpPr>
          <p:nvPr>
            <p:ph type="body" idx="1"/>
          </p:nvPr>
        </p:nvSpPr>
        <p:spPr>
          <a:xfrm>
            <a:off x="381001" y="1104900"/>
            <a:ext cx="4191000" cy="5105400"/>
          </a:xfrm>
        </p:spPr>
        <p:txBody>
          <a:bodyPr/>
          <a:lstStyle/>
          <a:p>
            <a:r>
              <a:rPr lang="en-US" dirty="0" smtClean="0"/>
              <a:t>New “Client Diagnostic Wizard” that can be used to find and fix common issues</a:t>
            </a:r>
            <a:br>
              <a:rPr lang="en-US" dirty="0" smtClean="0"/>
            </a:br>
            <a:endParaRPr lang="en-US" dirty="0" smtClean="0"/>
          </a:p>
          <a:p>
            <a:r>
              <a:rPr lang="en-US" dirty="0" smtClean="0"/>
              <a:t>Also useful when calling support, allows easy enabling of tracing plus the creation of “Troubleshooting File” that can be used by Microsoft support.</a:t>
            </a:r>
            <a:endParaRPr lang="en-US" dirty="0"/>
          </a:p>
        </p:txBody>
      </p:sp>
      <p:pic>
        <p:nvPicPr>
          <p:cNvPr id="3076" name="Picture 4"/>
          <p:cNvPicPr>
            <a:picLocks noChangeAspect="1" noChangeArrowheads="1"/>
          </p:cNvPicPr>
          <p:nvPr/>
        </p:nvPicPr>
        <p:blipFill>
          <a:blip r:embed="rId3"/>
          <a:srcRect/>
          <a:stretch>
            <a:fillRect/>
          </a:stretch>
        </p:blipFill>
        <p:spPr bwMode="auto">
          <a:xfrm>
            <a:off x="4724400" y="1104900"/>
            <a:ext cx="3011488" cy="26651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a:srcRect/>
          <a:stretch>
            <a:fillRect/>
          </a:stretch>
        </p:blipFill>
        <p:spPr bwMode="auto">
          <a:xfrm>
            <a:off x="5849938" y="2324100"/>
            <a:ext cx="3011487" cy="26651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4" name="Picture 2"/>
          <p:cNvPicPr>
            <a:picLocks noChangeAspect="1" noChangeArrowheads="1"/>
          </p:cNvPicPr>
          <p:nvPr/>
        </p:nvPicPr>
        <p:blipFill>
          <a:blip r:embed="rId5"/>
          <a:srcRect/>
          <a:stretch>
            <a:fillRect/>
          </a:stretch>
        </p:blipFill>
        <p:spPr bwMode="auto">
          <a:xfrm>
            <a:off x="4724400" y="4572000"/>
            <a:ext cx="3467100" cy="146196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Setup</a:t>
            </a:r>
            <a:endParaRPr lang="en-US" dirty="0"/>
          </a:p>
        </p:txBody>
      </p:sp>
      <p:sp>
        <p:nvSpPr>
          <p:cNvPr id="3" name="Text Placeholder 2"/>
          <p:cNvSpPr>
            <a:spLocks noGrp="1"/>
          </p:cNvSpPr>
          <p:nvPr>
            <p:ph type="body" idx="1"/>
          </p:nvPr>
        </p:nvSpPr>
        <p:spPr/>
        <p:txBody>
          <a:bodyPr/>
          <a:lstStyle/>
          <a:p>
            <a:r>
              <a:rPr lang="en-US" dirty="0" smtClean="0"/>
              <a:t>The Outlook client also now supports an “automatic update”, which can deploy rollups and hot fixes automatically.</a:t>
            </a:r>
          </a:p>
          <a:p>
            <a:endParaRPr lang="en-US" dirty="0" smtClean="0"/>
          </a:p>
          <a:p>
            <a:r>
              <a:rPr lang="en-US" dirty="0" smtClean="0"/>
              <a:t>This can be disabled if required via the following registry key:</a:t>
            </a:r>
            <a:br>
              <a:rPr lang="en-US" dirty="0" smtClean="0"/>
            </a:br>
            <a:r>
              <a:rPr lang="en-US" dirty="0" smtClean="0"/>
              <a:t/>
            </a:r>
            <a:br>
              <a:rPr lang="en-US" dirty="0" smtClean="0"/>
            </a:br>
            <a:r>
              <a:rPr lang="en-US" sz="1900" dirty="0" smtClean="0">
                <a:latin typeface="Courier New" pitchFamily="49" charset="0"/>
                <a:cs typeface="Courier New" pitchFamily="49" charset="0"/>
              </a:rPr>
              <a:t>HKLM\Software\Microsoft\</a:t>
            </a:r>
            <a:r>
              <a:rPr lang="en-US" sz="1900" dirty="0" err="1" smtClean="0">
                <a:latin typeface="Courier New" pitchFamily="49" charset="0"/>
                <a:cs typeface="Courier New" pitchFamily="49" charset="0"/>
              </a:rPr>
              <a:t>MSCRMClient</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AutoUpdateDisabled</a:t>
            </a:r>
            <a:r>
              <a:rPr lang="en-US" sz="1900" dirty="0" smtClean="0">
                <a:latin typeface="Courier New" pitchFamily="49" charset="0"/>
                <a:cs typeface="Courier New" pitchFamily="49" charset="0"/>
              </a:rPr>
              <a:t> DWORD 1 (to disable)</a:t>
            </a:r>
            <a:endParaRPr lang="en-US" sz="1900" dirty="0">
              <a:latin typeface="Courier New" pitchFamily="49" charset="0"/>
              <a:cs typeface="Courier New" pitchFamily="49" charset="0"/>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Basic Customizations</a:t>
            </a:r>
            <a:endParaRPr lang="en-US" dirty="0"/>
          </a:p>
        </p:txBody>
      </p:sp>
      <p:sp>
        <p:nvSpPr>
          <p:cNvPr id="4" name="Subtitle 3"/>
          <p:cNvSpPr>
            <a:spLocks noGrp="1"/>
          </p:cNvSpPr>
          <p:nvPr>
            <p:ph type="subTitle" idx="1"/>
          </p:nvPr>
        </p:nvSpPr>
        <p:spPr/>
        <p:txBody>
          <a:bodyPr/>
          <a:lstStyle/>
          <a:p>
            <a:r>
              <a:rPr lang="en-US" dirty="0" smtClean="0"/>
              <a:t>Customizing CRM…</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991100" y="2514600"/>
            <a:ext cx="3695700" cy="296293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Customizations – Schema Changes</a:t>
            </a:r>
            <a:endParaRPr lang="en-US" dirty="0"/>
          </a:p>
        </p:txBody>
      </p:sp>
      <p:sp>
        <p:nvSpPr>
          <p:cNvPr id="3" name="Text Placeholder 2"/>
          <p:cNvSpPr>
            <a:spLocks noGrp="1"/>
          </p:cNvSpPr>
          <p:nvPr>
            <p:ph type="body" idx="1"/>
          </p:nvPr>
        </p:nvSpPr>
        <p:spPr/>
        <p:txBody>
          <a:bodyPr/>
          <a:lstStyle/>
          <a:p>
            <a:r>
              <a:rPr lang="en-US" sz="2400" dirty="0" smtClean="0"/>
              <a:t>All “customizable” and “custom” entities support schema customizations</a:t>
            </a:r>
          </a:p>
          <a:p>
            <a:r>
              <a:rPr lang="en-US" sz="2400" dirty="0" smtClean="0"/>
              <a:t>You can add, remove and manage your own attributes</a:t>
            </a:r>
          </a:p>
          <a:p>
            <a:r>
              <a:rPr lang="en-US" sz="2400" b="1" dirty="0" smtClean="0"/>
              <a:t>Supported Types:</a:t>
            </a:r>
            <a:r>
              <a:rPr lang="en-US" sz="2400" dirty="0" smtClean="0"/>
              <a:t/>
            </a:r>
            <a:br>
              <a:rPr lang="en-US" sz="2400" dirty="0" smtClean="0"/>
            </a:br>
            <a:r>
              <a:rPr lang="en-US" sz="2000" dirty="0" err="1" smtClean="0"/>
              <a:t>NVarChar</a:t>
            </a:r>
            <a:r>
              <a:rPr lang="en-US" sz="2000" dirty="0" smtClean="0"/>
              <a:t>, </a:t>
            </a:r>
            <a:r>
              <a:rPr lang="en-US" sz="2000" dirty="0" err="1" smtClean="0"/>
              <a:t>Picklist</a:t>
            </a:r>
            <a:r>
              <a:rPr lang="en-US" sz="2000" dirty="0" smtClean="0"/>
              <a:t>, Bit,</a:t>
            </a:r>
            <a:br>
              <a:rPr lang="en-US" sz="2000" dirty="0" smtClean="0"/>
            </a:br>
            <a:r>
              <a:rPr lang="en-US" sz="2000" dirty="0" smtClean="0"/>
              <a:t>Integer, Float, Money,</a:t>
            </a:r>
            <a:br>
              <a:rPr lang="en-US" sz="2000" dirty="0" smtClean="0"/>
            </a:br>
            <a:r>
              <a:rPr lang="en-US" sz="2000" dirty="0" err="1" smtClean="0"/>
              <a:t>NText</a:t>
            </a:r>
            <a:r>
              <a:rPr lang="en-US" sz="2000" dirty="0" smtClean="0"/>
              <a:t>, </a:t>
            </a:r>
            <a:r>
              <a:rPr lang="en-US" sz="2000" dirty="0" err="1" smtClean="0"/>
              <a:t>Datetime</a:t>
            </a:r>
            <a:r>
              <a:rPr lang="en-US" sz="2000" dirty="0" smtClean="0"/>
              <a:t>, Lookup</a:t>
            </a:r>
            <a:br>
              <a:rPr lang="en-US" sz="2000" dirty="0" smtClean="0"/>
            </a:br>
            <a:r>
              <a:rPr lang="en-US" sz="2000" dirty="0" smtClean="0"/>
              <a:t>via relationships)</a:t>
            </a:r>
            <a:br>
              <a:rPr lang="en-US" sz="2000" dirty="0" smtClean="0"/>
            </a:br>
            <a:endParaRPr lang="en-US" sz="2000" dirty="0" smtClean="0"/>
          </a:p>
          <a:p>
            <a:r>
              <a:rPr lang="en-US" sz="2400" dirty="0" smtClean="0"/>
              <a:t>Schema changes</a:t>
            </a:r>
            <a:br>
              <a:rPr lang="en-US" sz="2400" dirty="0" smtClean="0"/>
            </a:br>
            <a:r>
              <a:rPr lang="en-US" sz="2400" dirty="0" smtClean="0"/>
              <a:t>happen right-away,</a:t>
            </a:r>
            <a:br>
              <a:rPr lang="en-US" sz="2400" dirty="0" smtClean="0"/>
            </a:br>
            <a:r>
              <a:rPr lang="en-US" sz="2400" dirty="0" smtClean="0"/>
              <a:t>there is no need to</a:t>
            </a:r>
            <a:br>
              <a:rPr lang="en-US" sz="2400" dirty="0" smtClean="0"/>
            </a:br>
            <a:r>
              <a:rPr lang="en-US" sz="2400" dirty="0" smtClean="0"/>
              <a:t>“Publish”.</a:t>
            </a:r>
          </a:p>
          <a:p>
            <a:pPr lvl="1"/>
            <a:endParaRPr lang="en-US" sz="2000" dirty="0"/>
          </a:p>
        </p:txBody>
      </p:sp>
      <p:pic>
        <p:nvPicPr>
          <p:cNvPr id="4099" name="Picture 3"/>
          <p:cNvPicPr>
            <a:picLocks noChangeAspect="1" noChangeArrowheads="1"/>
          </p:cNvPicPr>
          <p:nvPr/>
        </p:nvPicPr>
        <p:blipFill>
          <a:blip r:embed="rId4"/>
          <a:srcRect/>
          <a:stretch>
            <a:fillRect/>
          </a:stretch>
        </p:blipFill>
        <p:spPr bwMode="auto">
          <a:xfrm>
            <a:off x="3848100" y="3695700"/>
            <a:ext cx="3687977" cy="23526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 – Form Design</a:t>
            </a:r>
            <a:endParaRPr lang="en-US" dirty="0"/>
          </a:p>
        </p:txBody>
      </p:sp>
      <p:sp>
        <p:nvSpPr>
          <p:cNvPr id="3" name="Text Placeholder 2"/>
          <p:cNvSpPr>
            <a:spLocks noGrp="1"/>
          </p:cNvSpPr>
          <p:nvPr>
            <p:ph type="body" idx="1"/>
          </p:nvPr>
        </p:nvSpPr>
        <p:spPr/>
        <p:txBody>
          <a:bodyPr/>
          <a:lstStyle/>
          <a:p>
            <a:r>
              <a:rPr lang="en-US" sz="2400" dirty="0" smtClean="0"/>
              <a:t>All Form customizations are done </a:t>
            </a:r>
            <a:br>
              <a:rPr lang="en-US" sz="2400" dirty="0" smtClean="0"/>
            </a:br>
            <a:r>
              <a:rPr lang="en-US" sz="2400" dirty="0" smtClean="0"/>
              <a:t>via the Form Editor</a:t>
            </a:r>
          </a:p>
          <a:p>
            <a:r>
              <a:rPr lang="en-US" sz="2400" dirty="0" smtClean="0"/>
              <a:t>Add / Remove / Modify:</a:t>
            </a:r>
          </a:p>
          <a:p>
            <a:pPr lvl="1"/>
            <a:r>
              <a:rPr lang="en-US" sz="2000" dirty="0" smtClean="0"/>
              <a:t>Tabs</a:t>
            </a:r>
          </a:p>
          <a:p>
            <a:pPr lvl="1"/>
            <a:r>
              <a:rPr lang="en-US" sz="2000" dirty="0" smtClean="0"/>
              <a:t>Sections</a:t>
            </a:r>
          </a:p>
          <a:p>
            <a:pPr lvl="1"/>
            <a:r>
              <a:rPr lang="en-US" sz="2000" dirty="0" smtClean="0"/>
              <a:t>Available Fields</a:t>
            </a:r>
          </a:p>
          <a:p>
            <a:pPr lvl="1"/>
            <a:r>
              <a:rPr lang="en-US" sz="2000" dirty="0" smtClean="0"/>
              <a:t>Client-Side Events</a:t>
            </a:r>
          </a:p>
          <a:p>
            <a:r>
              <a:rPr lang="en-US" sz="2400" dirty="0" smtClean="0"/>
              <a:t>Change the Form Layout</a:t>
            </a:r>
          </a:p>
          <a:p>
            <a:r>
              <a:rPr lang="en-US" sz="2400" dirty="0" smtClean="0"/>
              <a:t>Enable / Disable the Form </a:t>
            </a:r>
            <a:br>
              <a:rPr lang="en-US" sz="2400" dirty="0" smtClean="0"/>
            </a:br>
            <a:r>
              <a:rPr lang="en-US" sz="2400" dirty="0" smtClean="0"/>
              <a:t>Assistant (New in CRM 4.0)</a:t>
            </a:r>
          </a:p>
          <a:p>
            <a:r>
              <a:rPr lang="en-US" sz="2400" dirty="0" smtClean="0"/>
              <a:t>Changes are not seen by users</a:t>
            </a:r>
            <a:br>
              <a:rPr lang="en-US" sz="2400" dirty="0" smtClean="0"/>
            </a:br>
            <a:r>
              <a:rPr lang="en-US" sz="2400" dirty="0" smtClean="0"/>
              <a:t>until they are “Published”</a:t>
            </a:r>
            <a:endParaRPr lang="en-US" sz="2400" dirty="0"/>
          </a:p>
        </p:txBody>
      </p:sp>
      <p:pic>
        <p:nvPicPr>
          <p:cNvPr id="5122" name="Picture 2"/>
          <p:cNvPicPr>
            <a:picLocks noChangeAspect="1" noChangeArrowheads="1"/>
          </p:cNvPicPr>
          <p:nvPr/>
        </p:nvPicPr>
        <p:blipFill>
          <a:blip r:embed="rId3"/>
          <a:srcRect/>
          <a:stretch>
            <a:fillRect/>
          </a:stretch>
        </p:blipFill>
        <p:spPr bwMode="auto">
          <a:xfrm>
            <a:off x="5018088" y="1600200"/>
            <a:ext cx="3857625" cy="29413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23" name="Picture 3"/>
          <p:cNvPicPr>
            <a:picLocks noChangeAspect="1" noChangeArrowheads="1"/>
          </p:cNvPicPr>
          <p:nvPr/>
        </p:nvPicPr>
        <p:blipFill>
          <a:blip r:embed="rId4"/>
          <a:srcRect/>
          <a:stretch>
            <a:fillRect/>
          </a:stretch>
        </p:blipFill>
        <p:spPr bwMode="auto">
          <a:xfrm>
            <a:off x="5600700" y="2938463"/>
            <a:ext cx="2690334" cy="311943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 – View Design</a:t>
            </a:r>
            <a:endParaRPr lang="en-US" dirty="0"/>
          </a:p>
        </p:txBody>
      </p:sp>
      <p:sp>
        <p:nvSpPr>
          <p:cNvPr id="3" name="Text Placeholder 2"/>
          <p:cNvSpPr>
            <a:spLocks noGrp="1"/>
          </p:cNvSpPr>
          <p:nvPr>
            <p:ph type="body" idx="1"/>
          </p:nvPr>
        </p:nvSpPr>
        <p:spPr/>
        <p:txBody>
          <a:bodyPr/>
          <a:lstStyle/>
          <a:p>
            <a:r>
              <a:rPr lang="en-US" sz="2200" dirty="0" smtClean="0"/>
              <a:t>A View represents the layout and query behind a grid.</a:t>
            </a:r>
          </a:p>
          <a:p>
            <a:r>
              <a:rPr lang="en-US" sz="2200" dirty="0" smtClean="0"/>
              <a:t>System Views, are designed by administers or ship with Microsoft CRM</a:t>
            </a:r>
          </a:p>
          <a:p>
            <a:r>
              <a:rPr lang="en-US" sz="2200" dirty="0" smtClean="0"/>
              <a:t>User Views are designed</a:t>
            </a:r>
            <a:br>
              <a:rPr lang="en-US" sz="2200" dirty="0" smtClean="0"/>
            </a:br>
            <a:r>
              <a:rPr lang="en-US" sz="2200" dirty="0" smtClean="0"/>
              <a:t>by and shared amongst users</a:t>
            </a:r>
          </a:p>
          <a:p>
            <a:r>
              <a:rPr lang="en-US" sz="2200" dirty="0" smtClean="0"/>
              <a:t>The View Editor enables:</a:t>
            </a:r>
          </a:p>
          <a:p>
            <a:pPr lvl="1"/>
            <a:r>
              <a:rPr lang="en-US" sz="1800" dirty="0" smtClean="0"/>
              <a:t>Adding / removing columns</a:t>
            </a:r>
          </a:p>
          <a:p>
            <a:pPr lvl="1"/>
            <a:r>
              <a:rPr lang="en-US" sz="1800" dirty="0" smtClean="0"/>
              <a:t>Defining the query</a:t>
            </a:r>
          </a:p>
          <a:p>
            <a:pPr lvl="1"/>
            <a:r>
              <a:rPr lang="en-US" sz="1800" dirty="0" smtClean="0"/>
              <a:t>Define Sort Order</a:t>
            </a:r>
          </a:p>
          <a:p>
            <a:pPr lvl="1"/>
            <a:r>
              <a:rPr lang="en-US" sz="1800" dirty="0" smtClean="0"/>
              <a:t>Defined column widths</a:t>
            </a:r>
            <a:r>
              <a:rPr lang="en-US" sz="2000" dirty="0" smtClean="0"/>
              <a:t/>
            </a:r>
            <a:br>
              <a:rPr lang="en-US" sz="2000" dirty="0" smtClean="0"/>
            </a:br>
            <a:endParaRPr lang="en-US" sz="2000" dirty="0" smtClean="0"/>
          </a:p>
          <a:p>
            <a:r>
              <a:rPr lang="en-US" sz="2200" dirty="0" smtClean="0"/>
              <a:t>Changes to System Views are </a:t>
            </a:r>
            <a:br>
              <a:rPr lang="en-US" sz="2200" dirty="0" smtClean="0"/>
            </a:br>
            <a:r>
              <a:rPr lang="en-US" sz="2200" dirty="0" smtClean="0"/>
              <a:t>only visible after they are “Published</a:t>
            </a:r>
            <a:r>
              <a:rPr lang="en-US" sz="2400" dirty="0" smtClean="0"/>
              <a:t>”</a:t>
            </a:r>
          </a:p>
          <a:p>
            <a:r>
              <a:rPr lang="en-US" sz="2200" dirty="0" smtClean="0"/>
              <a:t>Grids can now display data from more than one entity (TAP3)</a:t>
            </a:r>
            <a:endParaRPr lang="en-US" sz="2200" dirty="0"/>
          </a:p>
        </p:txBody>
      </p:sp>
      <p:pic>
        <p:nvPicPr>
          <p:cNvPr id="6146" name="Picture 2"/>
          <p:cNvPicPr>
            <a:picLocks noChangeAspect="1" noChangeArrowheads="1"/>
          </p:cNvPicPr>
          <p:nvPr/>
        </p:nvPicPr>
        <p:blipFill>
          <a:blip r:embed="rId3"/>
          <a:srcRect/>
          <a:stretch>
            <a:fillRect/>
          </a:stretch>
        </p:blipFill>
        <p:spPr bwMode="auto">
          <a:xfrm>
            <a:off x="4748213" y="1975932"/>
            <a:ext cx="4167187" cy="213886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7" name="Picture 3"/>
          <p:cNvPicPr>
            <a:picLocks noChangeAspect="1" noChangeArrowheads="1"/>
          </p:cNvPicPr>
          <p:nvPr/>
        </p:nvPicPr>
        <p:blipFill>
          <a:blip r:embed="rId4"/>
          <a:srcRect/>
          <a:stretch>
            <a:fillRect/>
          </a:stretch>
        </p:blipFill>
        <p:spPr bwMode="auto">
          <a:xfrm>
            <a:off x="5372100" y="2895600"/>
            <a:ext cx="2377571" cy="20432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CRM Clients</a:t>
            </a:r>
            <a:endParaRPr lang="en-US" dirty="0"/>
          </a:p>
        </p:txBody>
      </p:sp>
      <p:sp>
        <p:nvSpPr>
          <p:cNvPr id="4" name="Subtitle 3"/>
          <p:cNvSpPr>
            <a:spLocks noGrp="1"/>
          </p:cNvSpPr>
          <p:nvPr>
            <p:ph type="subTitle" idx="1"/>
          </p:nvPr>
        </p:nvSpPr>
        <p:spPr/>
        <p:txBody>
          <a:bodyPr/>
          <a:lstStyle/>
          <a:p>
            <a:r>
              <a:rPr lang="en-US" dirty="0" smtClean="0"/>
              <a:t>Available Anywhere</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 – Add Entity</a:t>
            </a:r>
            <a:endParaRPr lang="en-US" dirty="0"/>
          </a:p>
        </p:txBody>
      </p:sp>
      <p:sp>
        <p:nvSpPr>
          <p:cNvPr id="3" name="Text Placeholder 2"/>
          <p:cNvSpPr>
            <a:spLocks noGrp="1"/>
          </p:cNvSpPr>
          <p:nvPr>
            <p:ph type="body" idx="1"/>
          </p:nvPr>
        </p:nvSpPr>
        <p:spPr/>
        <p:txBody>
          <a:bodyPr/>
          <a:lstStyle/>
          <a:p>
            <a:r>
              <a:rPr lang="en-US" sz="2400" dirty="0" smtClean="0"/>
              <a:t>Enables endless business scenarios</a:t>
            </a:r>
          </a:p>
          <a:p>
            <a:r>
              <a:rPr lang="en-US" sz="2400" dirty="0" smtClean="0"/>
              <a:t>A custom entity could represent anything.</a:t>
            </a:r>
            <a:br>
              <a:rPr lang="en-US" sz="2400" dirty="0" smtClean="0"/>
            </a:br>
            <a:r>
              <a:rPr lang="en-US" sz="2400" dirty="0" smtClean="0"/>
              <a:t>Example: Project, Marketing Event, Work Item, Bug, etc.</a:t>
            </a:r>
          </a:p>
          <a:p>
            <a:r>
              <a:rPr lang="en-US" sz="2400" dirty="0" smtClean="0"/>
              <a:t>You define:</a:t>
            </a:r>
          </a:p>
          <a:p>
            <a:pPr lvl="1"/>
            <a:r>
              <a:rPr lang="en-US" sz="2000" dirty="0" smtClean="0"/>
              <a:t>Entity Name</a:t>
            </a:r>
          </a:p>
          <a:p>
            <a:pPr lvl="1"/>
            <a:r>
              <a:rPr lang="en-US" sz="2000" dirty="0" smtClean="0"/>
              <a:t>Offline availability</a:t>
            </a:r>
          </a:p>
          <a:p>
            <a:pPr lvl="1"/>
            <a:r>
              <a:rPr lang="en-US" sz="2000" dirty="0" smtClean="0"/>
              <a:t>Permissions</a:t>
            </a:r>
          </a:p>
          <a:p>
            <a:pPr lvl="1"/>
            <a:r>
              <a:rPr lang="en-US" sz="2000" dirty="0" smtClean="0"/>
              <a:t>Duplicate Detection</a:t>
            </a:r>
          </a:p>
          <a:p>
            <a:pPr lvl="1"/>
            <a:r>
              <a:rPr lang="en-US" sz="2000" dirty="0" smtClean="0"/>
              <a:t>Ownership (User vs. Org)</a:t>
            </a:r>
          </a:p>
          <a:p>
            <a:pPr lvl="1"/>
            <a:r>
              <a:rPr lang="en-US" sz="2000" dirty="0" smtClean="0"/>
              <a:t>Note / Activity support</a:t>
            </a:r>
          </a:p>
          <a:p>
            <a:pPr lvl="1"/>
            <a:r>
              <a:rPr lang="en-US" sz="2000" dirty="0" smtClean="0"/>
              <a:t>Schema</a:t>
            </a:r>
          </a:p>
          <a:p>
            <a:pPr lvl="1"/>
            <a:r>
              <a:rPr lang="en-US" sz="2000" dirty="0" smtClean="0"/>
              <a:t>Icons</a:t>
            </a:r>
          </a:p>
          <a:p>
            <a:pPr lvl="1">
              <a:buNone/>
            </a:pPr>
            <a:endParaRPr lang="en-US" sz="2000" dirty="0" smtClean="0"/>
          </a:p>
        </p:txBody>
      </p:sp>
      <p:pic>
        <p:nvPicPr>
          <p:cNvPr id="7170" name="Picture 2"/>
          <p:cNvPicPr>
            <a:picLocks noChangeAspect="1" noChangeArrowheads="1"/>
          </p:cNvPicPr>
          <p:nvPr/>
        </p:nvPicPr>
        <p:blipFill>
          <a:blip r:embed="rId3"/>
          <a:srcRect/>
          <a:stretch>
            <a:fillRect/>
          </a:stretch>
        </p:blipFill>
        <p:spPr bwMode="auto">
          <a:xfrm>
            <a:off x="4495800" y="2484506"/>
            <a:ext cx="4379913" cy="351148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 – Delete Entity</a:t>
            </a:r>
            <a:endParaRPr lang="en-US" dirty="0"/>
          </a:p>
        </p:txBody>
      </p:sp>
      <p:sp>
        <p:nvSpPr>
          <p:cNvPr id="3" name="Text Placeholder 2"/>
          <p:cNvSpPr>
            <a:spLocks noGrp="1"/>
          </p:cNvSpPr>
          <p:nvPr>
            <p:ph type="body" idx="1"/>
          </p:nvPr>
        </p:nvSpPr>
        <p:spPr/>
        <p:txBody>
          <a:bodyPr/>
          <a:lstStyle/>
          <a:p>
            <a:pPr>
              <a:lnSpc>
                <a:spcPct val="80000"/>
              </a:lnSpc>
            </a:pPr>
            <a:r>
              <a:rPr lang="en-US" dirty="0" smtClean="0"/>
              <a:t>Results in:</a:t>
            </a:r>
          </a:p>
          <a:p>
            <a:pPr lvl="1"/>
            <a:r>
              <a:rPr lang="en-US" dirty="0" smtClean="0"/>
              <a:t>Loss of all data stored in instances</a:t>
            </a:r>
          </a:p>
          <a:p>
            <a:pPr lvl="1"/>
            <a:r>
              <a:rPr lang="en-US" dirty="0" smtClean="0"/>
              <a:t>Deletion of all relationships</a:t>
            </a:r>
          </a:p>
          <a:p>
            <a:pPr lvl="1"/>
            <a:r>
              <a:rPr lang="en-US" dirty="0" smtClean="0"/>
              <a:t>Deletion of all Activities and Notes</a:t>
            </a:r>
          </a:p>
          <a:p>
            <a:pPr>
              <a:lnSpc>
                <a:spcPct val="80000"/>
              </a:lnSpc>
            </a:pPr>
            <a:r>
              <a:rPr lang="en-US" dirty="0" smtClean="0"/>
              <a:t>Entity cannot be deleted if another entity references it</a:t>
            </a:r>
          </a:p>
          <a:p>
            <a:pPr lvl="1"/>
            <a:r>
              <a:rPr lang="en-US" dirty="0" smtClean="0"/>
              <a:t>When the entity is the primary entity in a relationship, the related entity may have a lookup field to store a link to the custom entity</a:t>
            </a:r>
          </a:p>
          <a:p>
            <a:pPr lvl="1"/>
            <a:r>
              <a:rPr lang="en-US" dirty="0" smtClean="0"/>
              <a:t>The lookup field must be removed from the published related entity form before you can delete the custom entity</a:t>
            </a:r>
          </a:p>
          <a:p>
            <a:endParaRPr lang="en-US" dirty="0"/>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 – Rename Entity</a:t>
            </a:r>
            <a:endParaRPr lang="en-US" dirty="0"/>
          </a:p>
        </p:txBody>
      </p:sp>
      <p:sp>
        <p:nvSpPr>
          <p:cNvPr id="3" name="Text Placeholder 2"/>
          <p:cNvSpPr>
            <a:spLocks noGrp="1"/>
          </p:cNvSpPr>
          <p:nvPr>
            <p:ph type="body" idx="1"/>
          </p:nvPr>
        </p:nvSpPr>
        <p:spPr/>
        <p:txBody>
          <a:bodyPr/>
          <a:lstStyle/>
          <a:p>
            <a:r>
              <a:rPr lang="en-US" sz="2400" dirty="0" smtClean="0"/>
              <a:t>Entities and easily be renamed</a:t>
            </a:r>
          </a:p>
          <a:p>
            <a:r>
              <a:rPr lang="en-US" sz="2400" dirty="0" smtClean="0"/>
              <a:t>You define both the singular and plural names</a:t>
            </a:r>
          </a:p>
          <a:p>
            <a:r>
              <a:rPr lang="en-US" sz="2400" dirty="0" smtClean="0"/>
              <a:t>Entity names must be unique</a:t>
            </a:r>
            <a:br>
              <a:rPr lang="en-US" sz="2400" dirty="0" smtClean="0"/>
            </a:br>
            <a:r>
              <a:rPr lang="en-US" sz="2400" dirty="0" smtClean="0"/>
              <a:t>within the system</a:t>
            </a:r>
          </a:p>
          <a:p>
            <a:r>
              <a:rPr lang="en-US" sz="2400" dirty="0" smtClean="0"/>
              <a:t>Renaming is done via</a:t>
            </a:r>
            <a:br>
              <a:rPr lang="en-US" sz="2400" dirty="0" smtClean="0"/>
            </a:br>
            <a:r>
              <a:rPr lang="en-US" sz="2400" dirty="0" smtClean="0"/>
              <a:t>the Web Client</a:t>
            </a:r>
            <a:br>
              <a:rPr lang="en-US" sz="2400" dirty="0" smtClean="0"/>
            </a:br>
            <a:endParaRPr lang="en-US" sz="2400" dirty="0" smtClean="0"/>
          </a:p>
          <a:p>
            <a:r>
              <a:rPr lang="en-US" sz="2400" b="1" dirty="0" smtClean="0"/>
              <a:t>Example:</a:t>
            </a:r>
            <a:r>
              <a:rPr lang="en-US" sz="2400" dirty="0" smtClean="0"/>
              <a:t/>
            </a:r>
            <a:br>
              <a:rPr lang="en-US" sz="2400" dirty="0" smtClean="0"/>
            </a:br>
            <a:r>
              <a:rPr lang="en-US" sz="2400" dirty="0" smtClean="0"/>
              <a:t>A healthcare provider</a:t>
            </a:r>
            <a:br>
              <a:rPr lang="en-US" sz="2400" dirty="0" smtClean="0"/>
            </a:br>
            <a:r>
              <a:rPr lang="en-US" sz="2400" dirty="0" smtClean="0"/>
              <a:t>may want to rename </a:t>
            </a:r>
            <a:br>
              <a:rPr lang="en-US" sz="2400" dirty="0" smtClean="0"/>
            </a:br>
            <a:r>
              <a:rPr lang="en-US" sz="2400" dirty="0" smtClean="0"/>
              <a:t>“Account” to “Hospital”</a:t>
            </a:r>
            <a:br>
              <a:rPr lang="en-US" sz="2400" dirty="0" smtClean="0"/>
            </a:br>
            <a:r>
              <a:rPr lang="en-US" sz="2400" dirty="0" smtClean="0"/>
              <a:t>and “Contact” to “Patient”</a:t>
            </a:r>
          </a:p>
        </p:txBody>
      </p:sp>
      <p:pic>
        <p:nvPicPr>
          <p:cNvPr id="8194" name="Picture 2"/>
          <p:cNvPicPr>
            <a:picLocks noChangeAspect="1" noChangeArrowheads="1"/>
          </p:cNvPicPr>
          <p:nvPr/>
        </p:nvPicPr>
        <p:blipFill>
          <a:blip r:embed="rId3"/>
          <a:srcRect/>
          <a:stretch>
            <a:fillRect/>
          </a:stretch>
        </p:blipFill>
        <p:spPr bwMode="auto">
          <a:xfrm>
            <a:off x="4495800" y="2484178"/>
            <a:ext cx="4379913" cy="351148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Basic Customizations</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Customization Portability</a:t>
            </a:r>
            <a:endParaRPr lang="en-US" dirty="0"/>
          </a:p>
        </p:txBody>
      </p:sp>
      <p:sp>
        <p:nvSpPr>
          <p:cNvPr id="4" name="Text Placeholder 3"/>
          <p:cNvSpPr>
            <a:spLocks noGrp="1"/>
          </p:cNvSpPr>
          <p:nvPr>
            <p:ph type="body" idx="1"/>
          </p:nvPr>
        </p:nvSpPr>
        <p:spPr/>
        <p:txBody>
          <a:bodyPr/>
          <a:lstStyle/>
          <a:p>
            <a:r>
              <a:rPr lang="en-US" sz="2400" dirty="0" smtClean="0"/>
              <a:t>Design, develop and test customizations in one environment and easily export and them import them into another.</a:t>
            </a:r>
          </a:p>
          <a:p>
            <a:r>
              <a:rPr lang="en-US" sz="2400" dirty="0" smtClean="0"/>
              <a:t>Export / Import between Online, Hosted and On Premise</a:t>
            </a:r>
          </a:p>
          <a:p>
            <a:r>
              <a:rPr lang="en-US" sz="2400" dirty="0" smtClean="0"/>
              <a:t>API support to enable programmatic customizations.  Useful for plug-in setups.</a:t>
            </a:r>
          </a:p>
          <a:p>
            <a:r>
              <a:rPr lang="en-US" sz="2400" dirty="0" smtClean="0"/>
              <a:t>The following customizations are exportable:</a:t>
            </a:r>
          </a:p>
          <a:p>
            <a:pPr lvl="1"/>
            <a:r>
              <a:rPr lang="en-US" sz="1600" dirty="0" smtClean="0"/>
              <a:t>Entity customizations (Custom and system)</a:t>
            </a:r>
          </a:p>
          <a:p>
            <a:pPr lvl="1"/>
            <a:r>
              <a:rPr lang="en-US" sz="1600" dirty="0" smtClean="0"/>
              <a:t>Email, KB and Contract Templates</a:t>
            </a:r>
          </a:p>
          <a:p>
            <a:pPr lvl="1"/>
            <a:r>
              <a:rPr lang="en-US" sz="1600" dirty="0" smtClean="0"/>
              <a:t>Relationship Roles</a:t>
            </a:r>
          </a:p>
          <a:p>
            <a:pPr lvl="1"/>
            <a:r>
              <a:rPr lang="en-US" sz="1600" dirty="0" smtClean="0">
                <a:solidFill>
                  <a:srgbClr val="FFFF00"/>
                </a:solidFill>
              </a:rPr>
              <a:t>Roles (New)</a:t>
            </a:r>
            <a:endParaRPr lang="en-US" sz="1600" dirty="0" smtClean="0"/>
          </a:p>
          <a:p>
            <a:pPr lvl="1"/>
            <a:r>
              <a:rPr lang="en-US" sz="1600" dirty="0" smtClean="0"/>
              <a:t>Entity relationships and behavior</a:t>
            </a:r>
          </a:p>
          <a:p>
            <a:pPr lvl="1"/>
            <a:r>
              <a:rPr lang="en-US" sz="1600" dirty="0" smtClean="0"/>
              <a:t>Schema changes</a:t>
            </a:r>
          </a:p>
          <a:p>
            <a:pPr lvl="1"/>
            <a:r>
              <a:rPr lang="en-US" sz="1600" dirty="0" smtClean="0"/>
              <a:t>Entity renames</a:t>
            </a:r>
          </a:p>
          <a:p>
            <a:pPr lvl="1"/>
            <a:r>
              <a:rPr lang="en-US" sz="1600" dirty="0" smtClean="0">
                <a:solidFill>
                  <a:srgbClr val="FFFF00"/>
                </a:solidFill>
              </a:rPr>
              <a:t>Workflows (New)</a:t>
            </a:r>
          </a:p>
          <a:p>
            <a:pPr lvl="1"/>
            <a:r>
              <a:rPr lang="en-US" sz="1600" dirty="0" smtClean="0">
                <a:solidFill>
                  <a:srgbClr val="FFFF00"/>
                </a:solidFill>
              </a:rPr>
              <a:t>System Settings  (New)</a:t>
            </a:r>
          </a:p>
          <a:p>
            <a:pPr lvl="1">
              <a:buNone/>
            </a:pPr>
            <a:endParaRPr lang="en-US" sz="2000" dirty="0" smtClean="0"/>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Import / Export of Customizations</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What are we going to build in the labs?</a:t>
            </a:r>
            <a:endParaRPr lang="en-US" dirty="0"/>
          </a:p>
        </p:txBody>
      </p:sp>
      <p:sp>
        <p:nvSpPr>
          <p:cNvPr id="4" name="Text Placeholder 3"/>
          <p:cNvSpPr txBox="1">
            <a:spLocks/>
          </p:cNvSpPr>
          <p:nvPr/>
        </p:nvSpPr>
        <p:spPr>
          <a:xfrm>
            <a:off x="381000" y="1104900"/>
            <a:ext cx="8494713" cy="4876800"/>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Tx/>
              <a:buFontTx/>
              <a:buChar char="•"/>
              <a:tabLst/>
              <a:defRPr/>
            </a:pPr>
            <a:r>
              <a:rPr kumimoji="0" lang="en-US" sz="2400" b="0" i="0" u="none" strike="noStrike" kern="0" cap="none" spc="0" normalizeH="0" baseline="0" noProof="0" dirty="0" smtClean="0">
                <a:ln>
                  <a:noFill/>
                </a:ln>
                <a:solidFill>
                  <a:schemeClr val="tx2"/>
                </a:solidFill>
                <a:effectLst/>
                <a:uLnTx/>
                <a:uFillTx/>
                <a:latin typeface="+mn-lt"/>
              </a:rPr>
              <a:t>Professional</a:t>
            </a:r>
            <a:r>
              <a:rPr kumimoji="0" lang="en-US" sz="2400" b="0" i="0" u="none" strike="noStrike" kern="0" cap="none" spc="0" normalizeH="0" noProof="0" dirty="0" smtClean="0">
                <a:ln>
                  <a:noFill/>
                </a:ln>
                <a:solidFill>
                  <a:schemeClr val="tx2"/>
                </a:solidFill>
                <a:effectLst/>
                <a:uLnTx/>
                <a:uFillTx/>
                <a:latin typeface="+mn-lt"/>
              </a:rPr>
              <a:t> Service department for Trey Research</a:t>
            </a:r>
            <a:br>
              <a:rPr kumimoji="0" lang="en-US" sz="2400" b="0" i="0" u="none" strike="noStrike" kern="0" cap="none" spc="0" normalizeH="0" noProof="0" dirty="0" smtClean="0">
                <a:ln>
                  <a:noFill/>
                </a:ln>
                <a:solidFill>
                  <a:schemeClr val="tx2"/>
                </a:solidFill>
                <a:effectLst/>
                <a:uLnTx/>
                <a:uFillTx/>
                <a:latin typeface="+mn-lt"/>
              </a:rPr>
            </a:br>
            <a:endParaRPr kumimoji="0" lang="en-US" sz="2400" b="0" i="0" u="none" strike="noStrike" kern="0" cap="none" spc="0" normalizeH="0" noProof="0" dirty="0" smtClean="0">
              <a:ln>
                <a:noFill/>
              </a:ln>
              <a:solidFill>
                <a:schemeClr val="tx2"/>
              </a:solidFill>
              <a:effectLst/>
              <a:uLnTx/>
              <a:uFillTx/>
              <a:latin typeface="+mn-lt"/>
            </a:endParaRPr>
          </a:p>
          <a:p>
            <a:pPr marL="342900" marR="0" lvl="0" indent="-342900" algn="l" defTabSz="914400" rtl="0" eaLnBrk="1" fontAlgn="base" latinLnBrk="0" hangingPunct="1">
              <a:lnSpc>
                <a:spcPct val="90000"/>
              </a:lnSpc>
              <a:spcBef>
                <a:spcPct val="30000"/>
              </a:spcBef>
              <a:spcAft>
                <a:spcPct val="0"/>
              </a:spcAft>
              <a:buClrTx/>
              <a:buSzTx/>
              <a:buFontTx/>
              <a:buChar char="•"/>
              <a:tabLst/>
              <a:defRPr/>
            </a:pPr>
            <a:r>
              <a:rPr kumimoji="0" lang="en-US" sz="2400" b="0" i="0" u="none" strike="noStrike" kern="0" cap="none" spc="0" normalizeH="0" noProof="0" dirty="0" smtClean="0">
                <a:ln>
                  <a:noFill/>
                </a:ln>
                <a:solidFill>
                  <a:schemeClr val="tx2"/>
                </a:solidFill>
                <a:effectLst/>
                <a:uLnTx/>
                <a:uFillTx/>
                <a:latin typeface="+mn-lt"/>
              </a:rPr>
              <a:t>Manage company’s projects and time keeping</a:t>
            </a:r>
            <a:br>
              <a:rPr kumimoji="0" lang="en-US" sz="2400" b="0" i="0" u="none" strike="noStrike" kern="0" cap="none" spc="0" normalizeH="0" noProof="0" dirty="0" smtClean="0">
                <a:ln>
                  <a:noFill/>
                </a:ln>
                <a:solidFill>
                  <a:schemeClr val="tx2"/>
                </a:solidFill>
                <a:effectLst/>
                <a:uLnTx/>
                <a:uFillTx/>
                <a:latin typeface="+mn-lt"/>
              </a:rPr>
            </a:br>
            <a:endParaRPr kumimoji="0" lang="en-US" sz="2400" b="0" i="0" u="none" strike="noStrike" kern="0" cap="none" spc="0" normalizeH="0" noProof="0" dirty="0" smtClean="0">
              <a:ln>
                <a:noFill/>
              </a:ln>
              <a:solidFill>
                <a:schemeClr val="tx2"/>
              </a:solidFill>
              <a:effectLst/>
              <a:uLnTx/>
              <a:uFillTx/>
              <a:latin typeface="+mn-lt"/>
            </a:endParaRPr>
          </a:p>
          <a:p>
            <a:pPr marL="342900" marR="0" lvl="0" indent="-342900" algn="l" defTabSz="914400" rtl="0" eaLnBrk="1" fontAlgn="base" latinLnBrk="0" hangingPunct="1">
              <a:lnSpc>
                <a:spcPct val="90000"/>
              </a:lnSpc>
              <a:spcBef>
                <a:spcPct val="30000"/>
              </a:spcBef>
              <a:spcAft>
                <a:spcPct val="0"/>
              </a:spcAft>
              <a:buClrTx/>
              <a:buSzTx/>
              <a:buFontTx/>
              <a:buChar char="•"/>
              <a:tabLst/>
              <a:defRPr/>
            </a:pPr>
            <a:r>
              <a:rPr lang="en-US" sz="2400" b="0" kern="0" baseline="0" dirty="0" smtClean="0">
                <a:solidFill>
                  <a:schemeClr val="tx2"/>
                </a:solidFill>
                <a:latin typeface="+mn-lt"/>
              </a:rPr>
              <a:t>Labs</a:t>
            </a:r>
            <a:r>
              <a:rPr lang="en-US" sz="2400" b="0" kern="0" dirty="0" smtClean="0">
                <a:solidFill>
                  <a:schemeClr val="tx2"/>
                </a:solidFill>
                <a:latin typeface="+mn-lt"/>
              </a:rPr>
              <a:t> will build out a complete CRM Solution</a:t>
            </a:r>
          </a:p>
          <a:p>
            <a:pPr marL="800100" lvl="1" indent="-342900" algn="l">
              <a:lnSpc>
                <a:spcPct val="90000"/>
              </a:lnSpc>
              <a:spcBef>
                <a:spcPct val="30000"/>
              </a:spcBef>
              <a:buFontTx/>
              <a:buChar char="•"/>
            </a:pPr>
            <a:r>
              <a:rPr kumimoji="0" lang="en-US" sz="2000" b="0" i="0" u="none" strike="noStrike" kern="0" cap="none" spc="0" normalizeH="0" baseline="0" noProof="0" dirty="0" smtClean="0">
                <a:ln>
                  <a:noFill/>
                </a:ln>
                <a:solidFill>
                  <a:schemeClr val="tx2"/>
                </a:solidFill>
                <a:effectLst/>
                <a:uLnTx/>
                <a:uFillTx/>
                <a:latin typeface="+mn-lt"/>
              </a:rPr>
              <a:t>Multiple</a:t>
            </a:r>
            <a:r>
              <a:rPr kumimoji="0" lang="en-US" sz="2000" b="0" i="0" u="none" strike="noStrike" kern="0" cap="none" spc="0" normalizeH="0" noProof="0" dirty="0" smtClean="0">
                <a:ln>
                  <a:noFill/>
                </a:ln>
                <a:solidFill>
                  <a:schemeClr val="tx2"/>
                </a:solidFill>
                <a:effectLst/>
                <a:uLnTx/>
                <a:uFillTx/>
                <a:latin typeface="+mn-lt"/>
              </a:rPr>
              <a:t> Organization Support</a:t>
            </a:r>
          </a:p>
          <a:p>
            <a:pPr marL="800100" lvl="1" indent="-342900" algn="l">
              <a:lnSpc>
                <a:spcPct val="90000"/>
              </a:lnSpc>
              <a:spcBef>
                <a:spcPct val="30000"/>
              </a:spcBef>
              <a:buFontTx/>
              <a:buChar char="•"/>
            </a:pPr>
            <a:r>
              <a:rPr lang="en-US" sz="2000" b="0" kern="0" baseline="0" dirty="0" smtClean="0">
                <a:solidFill>
                  <a:schemeClr val="tx2"/>
                </a:solidFill>
                <a:latin typeface="+mn-lt"/>
              </a:rPr>
              <a:t>Custom</a:t>
            </a:r>
            <a:r>
              <a:rPr lang="en-US" sz="2000" b="0" kern="0" dirty="0" smtClean="0">
                <a:solidFill>
                  <a:schemeClr val="tx2"/>
                </a:solidFill>
                <a:latin typeface="+mn-lt"/>
              </a:rPr>
              <a:t> Workflows</a:t>
            </a:r>
          </a:p>
          <a:p>
            <a:pPr marL="800100" lvl="1" indent="-342900" algn="l">
              <a:lnSpc>
                <a:spcPct val="90000"/>
              </a:lnSpc>
              <a:spcBef>
                <a:spcPct val="30000"/>
              </a:spcBef>
              <a:buFontTx/>
              <a:buChar char="•"/>
            </a:pPr>
            <a:r>
              <a:rPr kumimoji="0" lang="en-US" sz="2000" b="0" i="0" u="none" strike="noStrike" kern="0" cap="none" spc="0" normalizeH="0" baseline="0" noProof="0" dirty="0" smtClean="0">
                <a:ln>
                  <a:noFill/>
                </a:ln>
                <a:solidFill>
                  <a:schemeClr val="tx2"/>
                </a:solidFill>
                <a:effectLst/>
                <a:uLnTx/>
                <a:uFillTx/>
                <a:latin typeface="+mn-lt"/>
              </a:rPr>
              <a:t>Plug-Ins</a:t>
            </a:r>
          </a:p>
          <a:p>
            <a:pPr marL="800100" lvl="1" indent="-342900" algn="l">
              <a:lnSpc>
                <a:spcPct val="90000"/>
              </a:lnSpc>
              <a:spcBef>
                <a:spcPct val="30000"/>
              </a:spcBef>
              <a:buFontTx/>
              <a:buChar char="•"/>
            </a:pPr>
            <a:r>
              <a:rPr lang="en-US" sz="2000" b="0" kern="0" dirty="0" smtClean="0">
                <a:solidFill>
                  <a:schemeClr val="tx2"/>
                </a:solidFill>
                <a:latin typeface="+mn-lt"/>
              </a:rPr>
              <a:t>Reporting</a:t>
            </a:r>
          </a:p>
          <a:p>
            <a:pPr marL="800100" lvl="1" indent="-342900" algn="l">
              <a:lnSpc>
                <a:spcPct val="90000"/>
              </a:lnSpc>
              <a:spcBef>
                <a:spcPct val="30000"/>
              </a:spcBef>
              <a:buFontTx/>
              <a:buChar char="•"/>
            </a:pPr>
            <a:r>
              <a:rPr lang="en-US" sz="2000" b="0" kern="0" smtClean="0">
                <a:solidFill>
                  <a:schemeClr val="tx2"/>
                </a:solidFill>
                <a:latin typeface="+mn-lt"/>
              </a:rPr>
              <a:t>Offline SDK</a:t>
            </a:r>
            <a:endParaRPr lang="en-US" sz="2000" b="0" kern="0" dirty="0" smtClean="0">
              <a:solidFill>
                <a:schemeClr val="tx2"/>
              </a:solidFill>
              <a:latin typeface="+mn-lt"/>
            </a:endParaRPr>
          </a:p>
          <a:p>
            <a:pPr marL="800100" lvl="1" indent="-342900" algn="l">
              <a:lnSpc>
                <a:spcPct val="90000"/>
              </a:lnSpc>
              <a:spcBef>
                <a:spcPct val="30000"/>
              </a:spcBef>
              <a:buFontTx/>
              <a:buChar char="•"/>
            </a:pPr>
            <a:r>
              <a:rPr lang="en-US" sz="2000" b="0" kern="0" dirty="0" smtClean="0">
                <a:solidFill>
                  <a:schemeClr val="tx2"/>
                </a:solidFill>
                <a:latin typeface="+mn-lt"/>
              </a:rPr>
              <a:t>Business Intelligence using a cube</a:t>
            </a:r>
          </a:p>
          <a:p>
            <a:pPr marL="800100" lvl="1" indent="-342900" algn="l">
              <a:lnSpc>
                <a:spcPct val="90000"/>
              </a:lnSpc>
              <a:spcBef>
                <a:spcPct val="30000"/>
              </a:spcBef>
              <a:buFontTx/>
              <a:buChar char="•"/>
            </a:pPr>
            <a:r>
              <a:rPr kumimoji="0" lang="en-US" sz="2000" b="0" i="0" u="none" strike="noStrike" kern="0" cap="none" spc="0" normalizeH="0" baseline="0" noProof="0" dirty="0" smtClean="0">
                <a:ln>
                  <a:noFill/>
                </a:ln>
                <a:solidFill>
                  <a:schemeClr val="tx2"/>
                </a:solidFill>
                <a:effectLst/>
                <a:uLnTx/>
                <a:uFillTx/>
                <a:latin typeface="+mn-lt"/>
              </a:rPr>
              <a:t>Metadata</a:t>
            </a:r>
            <a:r>
              <a:rPr kumimoji="0" lang="en-US" sz="2000" b="0" i="0" u="none" strike="noStrike" kern="0" cap="none" spc="0" normalizeH="0" noProof="0" dirty="0" smtClean="0">
                <a:ln>
                  <a:noFill/>
                </a:ln>
                <a:solidFill>
                  <a:schemeClr val="tx2"/>
                </a:solidFill>
                <a:effectLst/>
                <a:uLnTx/>
                <a:uFillTx/>
                <a:latin typeface="+mn-lt"/>
              </a:rPr>
              <a:t> API’s</a:t>
            </a:r>
          </a:p>
          <a:p>
            <a:pPr marL="800100" lvl="1" indent="-342900" algn="l">
              <a:lnSpc>
                <a:spcPct val="90000"/>
              </a:lnSpc>
              <a:spcBef>
                <a:spcPct val="30000"/>
              </a:spcBef>
              <a:buFontTx/>
              <a:buChar char="•"/>
            </a:pPr>
            <a:r>
              <a:rPr lang="en-US" sz="2000" b="0" kern="0" baseline="0" dirty="0" smtClean="0">
                <a:solidFill>
                  <a:schemeClr val="tx2"/>
                </a:solidFill>
                <a:latin typeface="+mn-lt"/>
              </a:rPr>
              <a:t>Office and SharePoint</a:t>
            </a:r>
            <a:r>
              <a:rPr lang="en-US" sz="2000" b="0" kern="0" dirty="0" smtClean="0">
                <a:solidFill>
                  <a:schemeClr val="tx2"/>
                </a:solidFill>
                <a:latin typeface="+mn-lt"/>
              </a:rPr>
              <a:t> 2007 Integration</a:t>
            </a:r>
            <a:endParaRPr kumimoji="0" lang="en-US" sz="2000" b="0" i="0" u="none" strike="noStrike" kern="0" cap="none" spc="0" normalizeH="0" baseline="0" noProof="0" dirty="0" smtClean="0">
              <a:ln>
                <a:noFill/>
              </a:ln>
              <a:solidFill>
                <a:schemeClr val="tx2"/>
              </a:solidFill>
              <a:effectLst/>
              <a:uLnTx/>
              <a:uFillTx/>
              <a:latin typeface="+mn-lt"/>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 Overview</a:t>
            </a:r>
            <a:endParaRPr lang="en-US" dirty="0"/>
          </a:p>
        </p:txBody>
      </p:sp>
      <p:sp>
        <p:nvSpPr>
          <p:cNvPr id="7" name="Text Placeholder 6"/>
          <p:cNvSpPr>
            <a:spLocks noGrp="1"/>
          </p:cNvSpPr>
          <p:nvPr>
            <p:ph type="body" idx="1"/>
          </p:nvPr>
        </p:nvSpPr>
        <p:spPr/>
        <p:txBody>
          <a:bodyPr/>
          <a:lstStyle/>
          <a:p>
            <a:pPr lvl="0">
              <a:defRPr/>
            </a:pPr>
            <a:r>
              <a:rPr lang="en-US" b="1" dirty="0" smtClean="0"/>
              <a:t>In this lab you will:</a:t>
            </a:r>
          </a:p>
          <a:p>
            <a:pPr lvl="1">
              <a:defRPr/>
            </a:pPr>
            <a:r>
              <a:rPr lang="en-US" dirty="0" smtClean="0"/>
              <a:t>Create Project, Work Item and Timesheet Entities</a:t>
            </a:r>
          </a:p>
          <a:p>
            <a:pPr lvl="1">
              <a:defRPr/>
            </a:pPr>
            <a:r>
              <a:rPr lang="en-US" dirty="0" smtClean="0"/>
              <a:t>Define attributes of these entities</a:t>
            </a:r>
          </a:p>
          <a:p>
            <a:pPr lvl="1">
              <a:defRPr/>
            </a:pPr>
            <a:r>
              <a:rPr lang="en-US" dirty="0" smtClean="0"/>
              <a:t>Test your work</a:t>
            </a:r>
            <a:br>
              <a:rPr lang="en-US" dirty="0" smtClean="0"/>
            </a:br>
            <a:endParaRPr lang="en-US" dirty="0" smtClean="0"/>
          </a:p>
          <a:p>
            <a:pPr>
              <a:defRPr/>
            </a:pPr>
            <a:r>
              <a:rPr lang="en-US" b="1" dirty="0" smtClean="0"/>
              <a:t>Finished Early?  Already done this lab?</a:t>
            </a:r>
          </a:p>
          <a:p>
            <a:pPr lvl="1"/>
            <a:r>
              <a:rPr lang="en-US" sz="2200" dirty="0" smtClean="0"/>
              <a:t>Try the new </a:t>
            </a:r>
            <a:r>
              <a:rPr lang="en-US" sz="2200" b="1" dirty="0" smtClean="0"/>
              <a:t>auto-complete on lookup fields</a:t>
            </a:r>
            <a:r>
              <a:rPr lang="en-US" sz="2200" dirty="0" smtClean="0"/>
              <a:t>.  Create a few Accounts, on your 2</a:t>
            </a:r>
            <a:r>
              <a:rPr lang="en-US" sz="2200" baseline="30000" dirty="0" smtClean="0"/>
              <a:t>nd</a:t>
            </a:r>
            <a:r>
              <a:rPr lang="en-US" sz="2200" dirty="0" smtClean="0"/>
              <a:t> account create and use the auto-complete lookup to set the </a:t>
            </a:r>
            <a:r>
              <a:rPr lang="en-US" sz="2200" b="1" dirty="0" smtClean="0"/>
              <a:t>Parent Account</a:t>
            </a:r>
            <a:r>
              <a:rPr lang="en-US" sz="2200" dirty="0" smtClean="0"/>
              <a:t> to the 1</a:t>
            </a:r>
            <a:r>
              <a:rPr lang="en-US" sz="2200" baseline="30000" dirty="0" smtClean="0"/>
              <a:t>st</a:t>
            </a:r>
            <a:r>
              <a:rPr lang="en-US" sz="2200" dirty="0" smtClean="0"/>
              <a:t> account you created.</a:t>
            </a:r>
          </a:p>
          <a:p>
            <a:pPr lvl="1"/>
            <a:r>
              <a:rPr lang="en-US" sz="2200" dirty="0" smtClean="0"/>
              <a:t>Try creating additional entities and have fun exploring the other areas of CRM 4.0.</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4300" y="6324600"/>
            <a:ext cx="8148637" cy="350837"/>
          </a:xfrm>
          <a:prstGeom prst="rect">
            <a:avLst/>
          </a:prstGeom>
          <a:noFill/>
          <a:ln w="12700">
            <a:noFill/>
            <a:miter lim="800000"/>
            <a:headEnd type="none" w="sm" len="sm"/>
            <a:tailEnd type="none" w="sm" len="sm"/>
          </a:ln>
        </p:spPr>
        <p:txBody>
          <a:bodyPr>
            <a:spAutoFit/>
          </a:bodyPr>
          <a:lstStyle/>
          <a:p>
            <a:pPr algn="l" eaLnBrk="0" hangingPunct="0"/>
            <a:r>
              <a:rPr lang="en-US" sz="900" b="0" dirty="0"/>
              <a:t>© </a:t>
            </a:r>
            <a:r>
              <a:rPr lang="en-US" sz="900" b="0" dirty="0" smtClean="0"/>
              <a:t>2008 </a:t>
            </a:r>
            <a:r>
              <a:rPr lang="en-US" sz="900" b="0" dirty="0"/>
              <a:t>Microsoft Corporation. All rights reserved.</a:t>
            </a:r>
          </a:p>
          <a:p>
            <a:pPr algn="l" eaLnBrk="0" hangingPunct="0"/>
            <a:r>
              <a:rPr lang="en-US" sz="800" b="0" dirty="0"/>
              <a:t>This presentation is for informational purposes only. Microsoft makes no warranties, express or implied, in this summary.</a:t>
            </a:r>
          </a:p>
        </p:txBody>
      </p:sp>
      <p:pic>
        <p:nvPicPr>
          <p:cNvPr id="24579" name="Picture 3" descr="Microsoft logo and tagline"/>
          <p:cNvPicPr>
            <a:picLocks noChangeAspect="1" noChangeArrowheads="1"/>
          </p:cNvPicPr>
          <p:nvPr/>
        </p:nvPicPr>
        <p:blipFill>
          <a:blip r:embed="rId3"/>
          <a:srcRect/>
          <a:stretch>
            <a:fillRect/>
          </a:stretch>
        </p:blipFill>
        <p:spPr bwMode="black">
          <a:xfrm>
            <a:off x="1589088" y="2759075"/>
            <a:ext cx="5913437" cy="12763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 Clients</a:t>
            </a:r>
            <a:endParaRPr lang="en-US" dirty="0"/>
          </a:p>
        </p:txBody>
      </p:sp>
      <p:sp>
        <p:nvSpPr>
          <p:cNvPr id="4" name="Rectangle 3"/>
          <p:cNvSpPr txBox="1">
            <a:spLocks noChangeArrowheads="1"/>
          </p:cNvSpPr>
          <p:nvPr/>
        </p:nvSpPr>
        <p:spPr>
          <a:xfrm>
            <a:off x="228600" y="1219200"/>
            <a:ext cx="2286000" cy="4895850"/>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Web Client</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“Zero Foot Print”</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Used for all administrative functions</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Only requires Microsoft Internet Explorer 6.0 SP1+</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Requires minimal hardware (64MBs RAM)</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Works with IE7</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Limited Office integration</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Fastest</a:t>
            </a:r>
            <a:endParaRPr lang="en-US" b="0" kern="0" dirty="0">
              <a:solidFill>
                <a:schemeClr val="tx2"/>
              </a:solidFill>
              <a:latin typeface="+mn-lt"/>
            </a:endParaRP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Support</a:t>
            </a:r>
            <a:r>
              <a:rPr kumimoji="0" lang="en-US" b="0" i="0" u="none" strike="noStrike" kern="0" cap="none" spc="0" normalizeH="0" noProof="0" dirty="0" smtClean="0">
                <a:ln>
                  <a:noFill/>
                </a:ln>
                <a:solidFill>
                  <a:schemeClr val="tx2"/>
                </a:solidFill>
                <a:effectLst/>
                <a:uLnTx/>
                <a:uFillTx/>
                <a:latin typeface="+mn-lt"/>
              </a:rPr>
              <a:t> for CRM Online</a:t>
            </a:r>
            <a:endParaRPr kumimoji="0" lang="en-US" b="0" i="0" u="none" strike="noStrike" kern="0" cap="none" spc="0" normalizeH="0" baseline="0" noProof="0" dirty="0" smtClean="0">
              <a:ln>
                <a:noFill/>
              </a:ln>
              <a:solidFill>
                <a:schemeClr val="tx2"/>
              </a:solidFill>
              <a:effectLst/>
              <a:uLnTx/>
              <a:uFillTx/>
              <a:latin typeface="+mn-lt"/>
            </a:endParaRPr>
          </a:p>
        </p:txBody>
      </p:sp>
      <p:sp>
        <p:nvSpPr>
          <p:cNvPr id="5" name="Rectangle 4"/>
          <p:cNvSpPr txBox="1">
            <a:spLocks noChangeArrowheads="1"/>
          </p:cNvSpPr>
          <p:nvPr/>
        </p:nvSpPr>
        <p:spPr>
          <a:xfrm>
            <a:off x="5562600" y="1265237"/>
            <a:ext cx="3467100" cy="4906963"/>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Outlook Desktop Client</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Medium installation (up to 50MBs)</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Requires Microsoft Office 2003+, IE6SP1+, .NET Framework v2.0</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Requires good hardware (512MBs RAM min.)</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Extensive Office integration</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Major</a:t>
            </a:r>
            <a:r>
              <a:rPr kumimoji="0" lang="en-US" b="0" i="0" u="none" strike="noStrike" kern="0" cap="none" spc="0" normalizeH="0" noProof="0" dirty="0" smtClean="0">
                <a:ln>
                  <a:noFill/>
                </a:ln>
                <a:solidFill>
                  <a:schemeClr val="tx2"/>
                </a:solidFill>
                <a:effectLst/>
                <a:uLnTx/>
                <a:uFillTx/>
                <a:latin typeface="+mn-lt"/>
              </a:rPr>
              <a:t> Improvements from CRM 3.0</a:t>
            </a:r>
            <a:endParaRPr kumimoji="0" lang="en-US" b="0" i="0" u="none" strike="noStrike" kern="0" cap="none" spc="0" normalizeH="0" baseline="0" noProof="0" dirty="0" smtClean="0">
              <a:ln>
                <a:noFill/>
              </a:ln>
              <a:solidFill>
                <a:schemeClr val="tx2"/>
              </a:solidFill>
              <a:effectLst/>
              <a:uLnTx/>
              <a:uFillTx/>
              <a:latin typeface="+mn-lt"/>
            </a:endParaRP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Online only</a:t>
            </a:r>
          </a:p>
          <a:p>
            <a:pPr marL="409575" lvl="1" indent="-341313" algn="l">
              <a:lnSpc>
                <a:spcPct val="90000"/>
              </a:lnSpc>
              <a:spcBef>
                <a:spcPct val="30000"/>
              </a:spcBef>
              <a:buFontTx/>
              <a:buChar char="–"/>
              <a:defRPr/>
            </a:pPr>
            <a:r>
              <a:rPr lang="en-US" b="0" dirty="0" smtClean="0"/>
              <a:t>Support for CRM Online</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endParaRPr kumimoji="0" lang="en-US" b="0" i="0" u="none" strike="noStrike" kern="0" cap="none" spc="0" normalizeH="0" baseline="0" noProof="0" dirty="0">
              <a:ln>
                <a:noFill/>
              </a:ln>
              <a:solidFill>
                <a:schemeClr val="tx2"/>
              </a:solidFill>
              <a:effectLst/>
              <a:uLnTx/>
              <a:uFillTx/>
              <a:latin typeface="+mn-lt"/>
            </a:endParaRPr>
          </a:p>
        </p:txBody>
      </p:sp>
      <p:sp>
        <p:nvSpPr>
          <p:cNvPr id="6" name="Rectangle 7"/>
          <p:cNvSpPr>
            <a:spLocks noChangeArrowheads="1"/>
          </p:cNvSpPr>
          <p:nvPr/>
        </p:nvSpPr>
        <p:spPr bwMode="auto">
          <a:xfrm>
            <a:off x="2514600" y="1265237"/>
            <a:ext cx="2971800" cy="4906963"/>
          </a:xfrm>
          <a:prstGeom prst="rect">
            <a:avLst/>
          </a:prstGeom>
          <a:noFill/>
          <a:ln w="9525">
            <a:noFill/>
            <a:miter lim="800000"/>
            <a:headEnd/>
            <a:tailEnd/>
          </a:ln>
          <a:effectLst/>
        </p:spPr>
        <p:txBody>
          <a:bodyPr/>
          <a:lstStyle/>
          <a:p>
            <a:pPr marL="342900" indent="-342900" algn="l" eaLnBrk="1" hangingPunct="1">
              <a:spcBef>
                <a:spcPct val="20000"/>
              </a:spcBef>
            </a:pPr>
            <a:r>
              <a:rPr lang="en-US" sz="2000" dirty="0"/>
              <a:t>Outlook Laptop Client</a:t>
            </a:r>
          </a:p>
          <a:p>
            <a:pPr marL="342900" lvl="1" indent="-342900" algn="l" eaLnBrk="1" hangingPunct="1">
              <a:spcBef>
                <a:spcPct val="20000"/>
              </a:spcBef>
              <a:buFontTx/>
              <a:buChar char="–"/>
            </a:pPr>
            <a:r>
              <a:rPr lang="en-US" b="0" dirty="0"/>
              <a:t>Large installation (up to 200MBs)</a:t>
            </a:r>
          </a:p>
          <a:p>
            <a:pPr marL="342900" lvl="1" indent="-342900" algn="l" eaLnBrk="1" hangingPunct="1">
              <a:spcBef>
                <a:spcPct val="20000"/>
              </a:spcBef>
              <a:buFontTx/>
              <a:buChar char="–"/>
            </a:pPr>
            <a:r>
              <a:rPr lang="en-US" b="0" dirty="0"/>
              <a:t>Requires Microsoft Office </a:t>
            </a:r>
            <a:r>
              <a:rPr lang="en-US" b="0" dirty="0" smtClean="0"/>
              <a:t>2003+, SQL Express, IE6SP1+, </a:t>
            </a:r>
            <a:r>
              <a:rPr lang="en-US" b="0" dirty="0"/>
              <a:t>.NET Framework </a:t>
            </a:r>
            <a:r>
              <a:rPr lang="en-US" b="0" dirty="0" smtClean="0"/>
              <a:t>v2.0</a:t>
            </a:r>
            <a:endParaRPr lang="en-US" b="0" dirty="0"/>
          </a:p>
          <a:p>
            <a:pPr marL="342900" lvl="1" indent="-342900" algn="l" eaLnBrk="1" hangingPunct="1">
              <a:spcBef>
                <a:spcPct val="20000"/>
              </a:spcBef>
              <a:buFontTx/>
              <a:buChar char="–"/>
            </a:pPr>
            <a:r>
              <a:rPr lang="en-US" b="0" dirty="0"/>
              <a:t>Requires </a:t>
            </a:r>
            <a:r>
              <a:rPr lang="en-US" b="0" dirty="0" smtClean="0"/>
              <a:t>better </a:t>
            </a:r>
            <a:r>
              <a:rPr lang="en-US" b="0" dirty="0"/>
              <a:t>hardware (700 RAM min.)</a:t>
            </a:r>
          </a:p>
          <a:p>
            <a:pPr marL="342900" lvl="1" indent="-342900" algn="l" eaLnBrk="1" hangingPunct="1">
              <a:spcBef>
                <a:spcPct val="20000"/>
              </a:spcBef>
              <a:buFontTx/>
              <a:buChar char="–"/>
            </a:pPr>
            <a:r>
              <a:rPr lang="en-US" b="0" dirty="0"/>
              <a:t>Extensive Office integration</a:t>
            </a:r>
          </a:p>
          <a:p>
            <a:pPr marL="342900" lvl="1" indent="-342900" algn="l" eaLnBrk="1" hangingPunct="1">
              <a:spcBef>
                <a:spcPct val="20000"/>
              </a:spcBef>
              <a:buFontTx/>
              <a:buChar char="–"/>
            </a:pPr>
            <a:r>
              <a:rPr lang="en-US" b="0" dirty="0" smtClean="0"/>
              <a:t>Major improvements from CRM 3.0</a:t>
            </a:r>
            <a:endParaRPr lang="en-US" b="0" dirty="0"/>
          </a:p>
          <a:p>
            <a:pPr marL="342900" lvl="1" indent="-342900" algn="l" eaLnBrk="1" hangingPunct="1">
              <a:spcBef>
                <a:spcPct val="20000"/>
              </a:spcBef>
              <a:buFontTx/>
              <a:buChar char="–"/>
            </a:pPr>
            <a:r>
              <a:rPr lang="en-US" b="0" dirty="0"/>
              <a:t>Can go </a:t>
            </a:r>
            <a:r>
              <a:rPr lang="en-US" b="0" dirty="0" smtClean="0"/>
              <a:t>offline</a:t>
            </a:r>
          </a:p>
          <a:p>
            <a:pPr marL="342900" lvl="1" indent="-342900" algn="l" eaLnBrk="1" hangingPunct="1">
              <a:spcBef>
                <a:spcPct val="20000"/>
              </a:spcBef>
              <a:buFontTx/>
              <a:buChar char="–"/>
            </a:pPr>
            <a:r>
              <a:rPr lang="en-US" b="0" dirty="0" smtClean="0"/>
              <a:t>Support for CRM Online</a:t>
            </a:r>
            <a:endParaRPr lang="en-US" b="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 Clients – Mobile Device</a:t>
            </a:r>
            <a:endParaRPr lang="en-US" dirty="0"/>
          </a:p>
        </p:txBody>
      </p:sp>
      <p:sp>
        <p:nvSpPr>
          <p:cNvPr id="4" name="Rectangle 3"/>
          <p:cNvSpPr txBox="1">
            <a:spLocks noChangeArrowheads="1"/>
          </p:cNvSpPr>
          <p:nvPr/>
        </p:nvSpPr>
        <p:spPr>
          <a:xfrm>
            <a:off x="647700" y="1227137"/>
            <a:ext cx="3619500" cy="4895850"/>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Windows Mobile Client</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Offline enabled</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lang="en-US" b="0" kern="0" dirty="0" smtClean="0">
                <a:solidFill>
                  <a:schemeClr val="tx2"/>
                </a:solidFill>
                <a:latin typeface="+mn-lt"/>
              </a:rPr>
              <a:t>Works with most Windows Mobile 2003+ Devices</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Uses the .NET Compact Framework</a:t>
            </a:r>
          </a:p>
          <a:p>
            <a:pPr marL="352425" marR="0" lvl="1" indent="-341313" algn="l" defTabSz="914400" rtl="0" eaLnBrk="1" fontAlgn="base" latinLnBrk="0" hangingPunct="1">
              <a:lnSpc>
                <a:spcPct val="90000"/>
              </a:lnSpc>
              <a:spcBef>
                <a:spcPct val="30000"/>
              </a:spcBef>
              <a:spcAft>
                <a:spcPct val="0"/>
              </a:spcAft>
              <a:buClrTx/>
              <a:buSzTx/>
              <a:buFontTx/>
              <a:buChar char="–"/>
              <a:tabLst/>
              <a:defRPr/>
            </a:pPr>
            <a:r>
              <a:rPr lang="en-US" b="0" kern="0" dirty="0" smtClean="0">
                <a:solidFill>
                  <a:schemeClr val="tx2"/>
                </a:solidFill>
                <a:latin typeface="+mn-lt"/>
              </a:rPr>
              <a:t>Not able to support Form </a:t>
            </a:r>
            <a:r>
              <a:rPr lang="en-US" b="0" kern="0" dirty="0" err="1" smtClean="0">
                <a:solidFill>
                  <a:schemeClr val="tx2"/>
                </a:solidFill>
                <a:latin typeface="+mn-lt"/>
              </a:rPr>
              <a:t>JScript</a:t>
            </a:r>
            <a:r>
              <a:rPr lang="en-US" b="0" kern="0" dirty="0" smtClean="0">
                <a:solidFill>
                  <a:schemeClr val="tx2"/>
                </a:solidFill>
                <a:latin typeface="+mn-lt"/>
              </a:rPr>
              <a:t> events</a:t>
            </a:r>
            <a:endParaRPr kumimoji="0" lang="en-US" b="0" i="0" u="none" strike="noStrike" kern="0" cap="none" spc="0" normalizeH="0" baseline="0" noProof="0" dirty="0">
              <a:ln>
                <a:noFill/>
              </a:ln>
              <a:solidFill>
                <a:schemeClr val="tx2"/>
              </a:solidFill>
              <a:effectLst/>
              <a:uLnTx/>
              <a:uFillTx/>
              <a:latin typeface="+mn-lt"/>
            </a:endParaRPr>
          </a:p>
        </p:txBody>
      </p:sp>
      <p:sp>
        <p:nvSpPr>
          <p:cNvPr id="5" name="Rectangle 4"/>
          <p:cNvSpPr txBox="1">
            <a:spLocks noChangeArrowheads="1"/>
          </p:cNvSpPr>
          <p:nvPr/>
        </p:nvSpPr>
        <p:spPr>
          <a:xfrm>
            <a:off x="4114800" y="1227137"/>
            <a:ext cx="3467100" cy="4906963"/>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Mobile</a:t>
            </a:r>
            <a:r>
              <a:rPr kumimoji="0" lang="en-US" sz="2000" b="1" i="0" u="none" strike="noStrike" kern="0" cap="none" spc="0" normalizeH="0" noProof="0" dirty="0" smtClean="0">
                <a:ln>
                  <a:noFill/>
                </a:ln>
                <a:solidFill>
                  <a:schemeClr val="tx2"/>
                </a:solidFill>
                <a:effectLst/>
                <a:uLnTx/>
                <a:uFillTx/>
                <a:latin typeface="+mn-lt"/>
                <a:ea typeface="+mn-ea"/>
                <a:cs typeface="+mn-cs"/>
              </a:rPr>
              <a:t> Express Client</a:t>
            </a: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lang="en-US" b="0" kern="0" dirty="0" smtClean="0">
                <a:solidFill>
                  <a:schemeClr val="tx2"/>
                </a:solidFill>
                <a:latin typeface="+mn-lt"/>
              </a:rPr>
              <a:t>Online only</a:t>
            </a:r>
          </a:p>
          <a:p>
            <a:pPr marL="409575" marR="0" lvl="1" indent="-341313" algn="l" defTabSz="914400" rtl="0" eaLnBrk="1" fontAlgn="base" latinLnBrk="0" hangingPunct="1">
              <a:lnSpc>
                <a:spcPct val="90000"/>
              </a:lnSpc>
              <a:spcBef>
                <a:spcPct val="30000"/>
              </a:spcBef>
              <a:spcAft>
                <a:spcPct val="0"/>
              </a:spcAft>
              <a:buClrTx/>
              <a:buSzTx/>
              <a:buFontTx/>
              <a:buChar char="–"/>
              <a:tabLst/>
              <a:defRPr/>
            </a:pPr>
            <a:r>
              <a:rPr kumimoji="0" lang="en-US" b="0" i="0" u="none" strike="noStrike" kern="0" cap="none" spc="0" normalizeH="0" baseline="0" noProof="0" dirty="0" smtClean="0">
                <a:ln>
                  <a:noFill/>
                </a:ln>
                <a:solidFill>
                  <a:schemeClr val="tx2"/>
                </a:solidFill>
                <a:effectLst/>
                <a:uLnTx/>
                <a:uFillTx/>
                <a:latin typeface="+mn-lt"/>
              </a:rPr>
              <a:t>Works with any device with a HTML 4.0 compliant browser:</a:t>
            </a:r>
          </a:p>
          <a:p>
            <a:pPr marL="866775" lvl="2" indent="-341313" algn="l">
              <a:lnSpc>
                <a:spcPct val="90000"/>
              </a:lnSpc>
              <a:spcBef>
                <a:spcPct val="30000"/>
              </a:spcBef>
              <a:buFontTx/>
              <a:buChar char="–"/>
            </a:pPr>
            <a:r>
              <a:rPr lang="en-US" b="0" kern="0" dirty="0" smtClean="0">
                <a:solidFill>
                  <a:schemeClr val="tx2"/>
                </a:solidFill>
                <a:latin typeface="+mn-lt"/>
              </a:rPr>
              <a:t>Pocket PC</a:t>
            </a:r>
          </a:p>
          <a:p>
            <a:pPr marL="866775" lvl="2" indent="-341313" algn="l">
              <a:lnSpc>
                <a:spcPct val="90000"/>
              </a:lnSpc>
              <a:spcBef>
                <a:spcPct val="30000"/>
              </a:spcBef>
              <a:buFontTx/>
              <a:buChar char="–"/>
            </a:pPr>
            <a:r>
              <a:rPr kumimoji="0" lang="en-US" b="0" i="0" u="none" strike="noStrike" kern="0" cap="none" spc="0" normalizeH="0" baseline="0" noProof="0" dirty="0" smtClean="0">
                <a:ln>
                  <a:noFill/>
                </a:ln>
                <a:solidFill>
                  <a:schemeClr val="tx2"/>
                </a:solidFill>
                <a:effectLst/>
                <a:uLnTx/>
                <a:uFillTx/>
                <a:latin typeface="+mn-lt"/>
              </a:rPr>
              <a:t>BlackBerry</a:t>
            </a:r>
          </a:p>
          <a:p>
            <a:pPr marL="866775" lvl="2" indent="-341313" algn="l">
              <a:lnSpc>
                <a:spcPct val="90000"/>
              </a:lnSpc>
              <a:spcBef>
                <a:spcPct val="30000"/>
              </a:spcBef>
              <a:buFontTx/>
              <a:buChar char="–"/>
            </a:pPr>
            <a:r>
              <a:rPr lang="en-US" b="0" kern="0" dirty="0" smtClean="0">
                <a:solidFill>
                  <a:schemeClr val="tx2"/>
                </a:solidFill>
                <a:latin typeface="+mn-lt"/>
              </a:rPr>
              <a:t>Palm</a:t>
            </a:r>
            <a:endParaRPr kumimoji="0" lang="en-US" b="0" i="0" u="none" strike="noStrike" kern="0" cap="none" spc="0" normalizeH="0" baseline="0" noProof="0" dirty="0" smtClean="0">
              <a:ln>
                <a:noFill/>
              </a:ln>
              <a:solidFill>
                <a:schemeClr val="tx2"/>
              </a:solidFill>
              <a:effectLst/>
              <a:uLnTx/>
              <a:uFillTx/>
              <a:latin typeface="+mn-lt"/>
            </a:endParaRPr>
          </a:p>
          <a:p>
            <a:pPr marL="866775" lvl="2" indent="-341313" algn="l">
              <a:lnSpc>
                <a:spcPct val="90000"/>
              </a:lnSpc>
              <a:spcBef>
                <a:spcPct val="30000"/>
              </a:spcBef>
              <a:buFontTx/>
              <a:buChar char="–"/>
            </a:pPr>
            <a:r>
              <a:rPr lang="en-US" b="0" kern="0" dirty="0" smtClean="0">
                <a:solidFill>
                  <a:schemeClr val="tx2"/>
                </a:solidFill>
                <a:latin typeface="+mn-lt"/>
              </a:rPr>
              <a:t>Many cell phones</a:t>
            </a:r>
            <a:br>
              <a:rPr lang="en-US" b="0" kern="0" dirty="0" smtClean="0">
                <a:solidFill>
                  <a:schemeClr val="tx2"/>
                </a:solidFill>
                <a:latin typeface="+mn-lt"/>
              </a:rPr>
            </a:br>
            <a:endParaRPr lang="en-US" b="0" kern="0" dirty="0" smtClean="0">
              <a:solidFill>
                <a:schemeClr val="tx2"/>
              </a:solidFill>
              <a:latin typeface="+mn-lt"/>
            </a:endParaRPr>
          </a:p>
          <a:p>
            <a:pPr marL="409575" lvl="1" indent="-341313" algn="l">
              <a:lnSpc>
                <a:spcPct val="90000"/>
              </a:lnSpc>
              <a:spcBef>
                <a:spcPct val="30000"/>
              </a:spcBef>
              <a:buFontTx/>
              <a:buChar char="–"/>
            </a:pPr>
            <a:r>
              <a:rPr kumimoji="0" lang="en-US" b="0" i="0" u="none" strike="noStrike" kern="0" cap="none" spc="0" normalizeH="0" baseline="0" noProof="0" dirty="0" smtClean="0">
                <a:ln>
                  <a:noFill/>
                </a:ln>
                <a:solidFill>
                  <a:schemeClr val="tx2"/>
                </a:solidFill>
                <a:effectLst/>
                <a:uLnTx/>
                <a:uFillTx/>
                <a:latin typeface="+mn-lt"/>
              </a:rPr>
              <a:t>Open source, </a:t>
            </a:r>
            <a:br>
              <a:rPr kumimoji="0" lang="en-US" b="0" i="0" u="none" strike="noStrike" kern="0" cap="none" spc="0" normalizeH="0" baseline="0" noProof="0" dirty="0" smtClean="0">
                <a:ln>
                  <a:noFill/>
                </a:ln>
                <a:solidFill>
                  <a:schemeClr val="tx2"/>
                </a:solidFill>
                <a:effectLst/>
                <a:uLnTx/>
                <a:uFillTx/>
                <a:latin typeface="+mn-lt"/>
              </a:rPr>
            </a:br>
            <a:r>
              <a:rPr kumimoji="0" lang="en-US" b="0" i="0" u="none" strike="noStrike" kern="0" cap="none" spc="0" normalizeH="0" baseline="0" noProof="0" dirty="0" smtClean="0">
                <a:ln>
                  <a:noFill/>
                </a:ln>
                <a:solidFill>
                  <a:schemeClr val="tx2"/>
                </a:solidFill>
                <a:effectLst/>
                <a:uLnTx/>
                <a:uFillTx/>
                <a:latin typeface="+mn-lt"/>
              </a:rPr>
              <a:t>available</a:t>
            </a:r>
            <a:r>
              <a:rPr kumimoji="0" lang="en-US" b="0" i="0" u="none" strike="noStrike" kern="0" cap="none" spc="0" normalizeH="0" noProof="0" dirty="0" smtClean="0">
                <a:ln>
                  <a:noFill/>
                </a:ln>
                <a:solidFill>
                  <a:schemeClr val="tx2"/>
                </a:solidFill>
                <a:effectLst/>
                <a:uLnTx/>
                <a:uFillTx/>
                <a:latin typeface="+mn-lt"/>
              </a:rPr>
              <a:t> and </a:t>
            </a:r>
            <a:br>
              <a:rPr kumimoji="0" lang="en-US" b="0" i="0" u="none" strike="noStrike" kern="0" cap="none" spc="0" normalizeH="0" noProof="0" dirty="0" smtClean="0">
                <a:ln>
                  <a:noFill/>
                </a:ln>
                <a:solidFill>
                  <a:schemeClr val="tx2"/>
                </a:solidFill>
                <a:effectLst/>
                <a:uLnTx/>
                <a:uFillTx/>
                <a:latin typeface="+mn-lt"/>
              </a:rPr>
            </a:br>
            <a:r>
              <a:rPr kumimoji="0" lang="en-US" b="0" i="0" u="none" strike="noStrike" kern="0" cap="none" spc="0" normalizeH="0" noProof="0" dirty="0" smtClean="0">
                <a:ln>
                  <a:noFill/>
                </a:ln>
                <a:solidFill>
                  <a:schemeClr val="tx2"/>
                </a:solidFill>
                <a:effectLst/>
                <a:uLnTx/>
                <a:uFillTx/>
                <a:latin typeface="+mn-lt"/>
              </a:rPr>
              <a:t>supported via CRM Sandbox</a:t>
            </a:r>
          </a:p>
          <a:p>
            <a:pPr marL="409575" lvl="1" indent="-341313" algn="l">
              <a:lnSpc>
                <a:spcPct val="90000"/>
              </a:lnSpc>
              <a:spcBef>
                <a:spcPct val="30000"/>
              </a:spcBef>
              <a:buFontTx/>
              <a:buChar char="–"/>
            </a:pPr>
            <a:r>
              <a:rPr lang="en-US" b="0" kern="0" dirty="0" smtClean="0">
                <a:solidFill>
                  <a:schemeClr val="tx2"/>
                </a:solidFill>
              </a:rPr>
              <a:t>OTB: Does not support Form </a:t>
            </a:r>
            <a:r>
              <a:rPr lang="en-US" b="0" kern="0" dirty="0" err="1" smtClean="0">
                <a:solidFill>
                  <a:schemeClr val="tx2"/>
                </a:solidFill>
              </a:rPr>
              <a:t>JScript</a:t>
            </a:r>
            <a:r>
              <a:rPr lang="en-US" b="0" kern="0" dirty="0" smtClean="0">
                <a:solidFill>
                  <a:schemeClr val="tx2"/>
                </a:solidFill>
              </a:rPr>
              <a:t> events</a:t>
            </a:r>
          </a:p>
          <a:p>
            <a:pPr marL="409575" lvl="1" indent="-341313" algn="l">
              <a:lnSpc>
                <a:spcPct val="90000"/>
              </a:lnSpc>
              <a:spcBef>
                <a:spcPct val="30000"/>
              </a:spcBef>
            </a:pPr>
            <a:r>
              <a:rPr kumimoji="0" lang="en-US" b="0" i="0" u="none" strike="noStrike" kern="0" cap="none" spc="0" normalizeH="0" noProof="0" dirty="0" smtClean="0">
                <a:ln>
                  <a:noFill/>
                </a:ln>
                <a:solidFill>
                  <a:schemeClr val="tx2"/>
                </a:solidFill>
                <a:effectLst/>
                <a:uLnTx/>
                <a:uFillTx/>
                <a:latin typeface="+mn-lt"/>
              </a:rPr>
              <a:t/>
            </a:r>
            <a:br>
              <a:rPr kumimoji="0" lang="en-US" b="0" i="0" u="none" strike="noStrike" kern="0" cap="none" spc="0" normalizeH="0" noProof="0" dirty="0" smtClean="0">
                <a:ln>
                  <a:noFill/>
                </a:ln>
                <a:solidFill>
                  <a:schemeClr val="tx2"/>
                </a:solidFill>
                <a:effectLst/>
                <a:uLnTx/>
                <a:uFillTx/>
                <a:latin typeface="+mn-lt"/>
              </a:rPr>
            </a:br>
            <a:endParaRPr kumimoji="0" lang="en-US" b="0" i="0" u="none" strike="noStrike" kern="0" cap="none" spc="0" normalizeH="0" noProof="0" dirty="0" smtClean="0">
              <a:ln>
                <a:noFill/>
              </a:ln>
              <a:solidFill>
                <a:schemeClr val="tx2"/>
              </a:solidFill>
              <a:effectLst/>
              <a:uLnTx/>
              <a:uFillTx/>
              <a:latin typeface="+mn-lt"/>
            </a:endParaRPr>
          </a:p>
          <a:p>
            <a:pPr marL="409575" lvl="1" indent="-341313" algn="l">
              <a:lnSpc>
                <a:spcPct val="90000"/>
              </a:lnSpc>
              <a:spcBef>
                <a:spcPct val="30000"/>
              </a:spcBef>
              <a:buFontTx/>
              <a:buChar char="–"/>
            </a:pPr>
            <a:endParaRPr kumimoji="0" lang="en-US" b="0" i="0" u="none" strike="noStrike" kern="0" cap="none" spc="0" normalizeH="0" baseline="0" noProof="0" dirty="0">
              <a:ln>
                <a:noFill/>
              </a:ln>
              <a:solidFill>
                <a:schemeClr val="tx2"/>
              </a:solidFill>
              <a:effectLst/>
              <a:uLnTx/>
              <a:uFillTx/>
              <a:latin typeface="+mn-lt"/>
            </a:endParaRPr>
          </a:p>
        </p:txBody>
      </p:sp>
      <p:pic>
        <p:nvPicPr>
          <p:cNvPr id="8" name="Picture 7" descr="Untitled-1 copy.png"/>
          <p:cNvPicPr>
            <a:picLocks noChangeAspect="1"/>
          </p:cNvPicPr>
          <p:nvPr/>
        </p:nvPicPr>
        <p:blipFill>
          <a:blip r:embed="rId3"/>
          <a:stretch>
            <a:fillRect/>
          </a:stretch>
        </p:blipFill>
        <p:spPr>
          <a:xfrm>
            <a:off x="7319076" y="2971800"/>
            <a:ext cx="1542348" cy="31623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Evolution CRM</a:t>
            </a:r>
            <a:endParaRPr lang="en-US" dirty="0"/>
          </a:p>
        </p:txBody>
      </p:sp>
      <p:sp>
        <p:nvSpPr>
          <p:cNvPr id="4" name="Subtitle 3"/>
          <p:cNvSpPr>
            <a:spLocks noGrp="1"/>
          </p:cNvSpPr>
          <p:nvPr>
            <p:ph type="subTitle" idx="1"/>
          </p:nvPr>
        </p:nvSpPr>
        <p:spPr/>
        <p:txBody>
          <a:bodyPr/>
          <a:lstStyle/>
          <a:p>
            <a:r>
              <a:rPr lang="en-US" dirty="0" smtClean="0"/>
              <a:t>CRM v1.x and CRM 3.0</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act Form.jpg"/>
          <p:cNvPicPr>
            <a:picLocks noChangeAspect="1"/>
          </p:cNvPicPr>
          <p:nvPr/>
        </p:nvPicPr>
        <p:blipFill>
          <a:blip r:embed="rId3"/>
          <a:stretch>
            <a:fillRect/>
          </a:stretch>
        </p:blipFill>
        <p:spPr>
          <a:xfrm>
            <a:off x="5448300" y="1143000"/>
            <a:ext cx="3226479" cy="2375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The Evolution of Microsoft CRM</a:t>
            </a:r>
            <a:endParaRPr lang="en-US" dirty="0"/>
          </a:p>
        </p:txBody>
      </p:sp>
      <p:sp>
        <p:nvSpPr>
          <p:cNvPr id="3" name="Text Placeholder 2"/>
          <p:cNvSpPr>
            <a:spLocks noGrp="1"/>
          </p:cNvSpPr>
          <p:nvPr>
            <p:ph type="body" idx="1"/>
          </p:nvPr>
        </p:nvSpPr>
        <p:spPr>
          <a:xfrm>
            <a:off x="381000" y="1104900"/>
            <a:ext cx="8267699" cy="5105400"/>
          </a:xfrm>
        </p:spPr>
        <p:txBody>
          <a:bodyPr/>
          <a:lstStyle/>
          <a:p>
            <a:r>
              <a:rPr lang="en-US" sz="2000" b="1" dirty="0" smtClean="0"/>
              <a:t>CRM v1.0 (“Get it out”)</a:t>
            </a:r>
          </a:p>
          <a:p>
            <a:pPr lvl="1"/>
            <a:r>
              <a:rPr lang="en-US" sz="2000" dirty="0" smtClean="0"/>
              <a:t>Initial version</a:t>
            </a:r>
          </a:p>
          <a:p>
            <a:pPr lvl="1"/>
            <a:r>
              <a:rPr lang="en-US" sz="2000" dirty="0" smtClean="0"/>
              <a:t>Core features + SFA + CS</a:t>
            </a:r>
            <a:br>
              <a:rPr lang="en-US" sz="2000" dirty="0" smtClean="0"/>
            </a:br>
            <a:endParaRPr lang="en-US" sz="2000" dirty="0" smtClean="0"/>
          </a:p>
          <a:p>
            <a:r>
              <a:rPr lang="en-US" sz="2400" b="1" dirty="0" smtClean="0"/>
              <a:t>CRM v1.2 (“Refresh it”)</a:t>
            </a:r>
          </a:p>
          <a:p>
            <a:pPr lvl="1"/>
            <a:r>
              <a:rPr lang="en-US" sz="2000" dirty="0" smtClean="0"/>
              <a:t>Minor improvements</a:t>
            </a:r>
          </a:p>
          <a:p>
            <a:pPr lvl="1"/>
            <a:r>
              <a:rPr lang="en-US" sz="2000" dirty="0" smtClean="0"/>
              <a:t>Internationalization push</a:t>
            </a:r>
            <a:br>
              <a:rPr lang="en-US" sz="2000" dirty="0" smtClean="0"/>
            </a:br>
            <a:endParaRPr lang="en-US" sz="2000" dirty="0" smtClean="0"/>
          </a:p>
          <a:p>
            <a:r>
              <a:rPr lang="en-US" sz="2400" b="1" dirty="0" smtClean="0"/>
              <a:t>CRM v3.0 (“Getting it right”)</a:t>
            </a:r>
          </a:p>
          <a:p>
            <a:pPr lvl="1"/>
            <a:r>
              <a:rPr lang="en-US" sz="2000" dirty="0" smtClean="0"/>
              <a:t>Lots of new core features</a:t>
            </a:r>
          </a:p>
          <a:p>
            <a:pPr lvl="1"/>
            <a:r>
              <a:rPr lang="en-US" sz="2000" dirty="0" smtClean="0"/>
              <a:t>Focus on extensibility (Add Entity)</a:t>
            </a:r>
          </a:p>
          <a:p>
            <a:pPr lvl="1"/>
            <a:r>
              <a:rPr lang="en-US" sz="2000" dirty="0" smtClean="0"/>
              <a:t>Focus on user experience</a:t>
            </a:r>
          </a:p>
          <a:p>
            <a:pPr lvl="1"/>
            <a:r>
              <a:rPr lang="en-US" sz="2000" dirty="0" smtClean="0"/>
              <a:t>Service Management</a:t>
            </a:r>
          </a:p>
          <a:p>
            <a:pPr lvl="1"/>
            <a:r>
              <a:rPr lang="en-US" sz="2000" dirty="0" smtClean="0"/>
              <a:t>Marketing Automation</a:t>
            </a:r>
          </a:p>
          <a:p>
            <a:endParaRPr lang="en-US" sz="3200" dirty="0"/>
          </a:p>
        </p:txBody>
      </p:sp>
      <p:pic>
        <p:nvPicPr>
          <p:cNvPr id="1026" name="Picture 2"/>
          <p:cNvPicPr>
            <a:picLocks noChangeAspect="1" noChangeArrowheads="1"/>
          </p:cNvPicPr>
          <p:nvPr/>
        </p:nvPicPr>
        <p:blipFill>
          <a:blip r:embed="rId4"/>
          <a:srcRect/>
          <a:stretch>
            <a:fillRect/>
          </a:stretch>
        </p:blipFill>
        <p:spPr bwMode="auto">
          <a:xfrm>
            <a:off x="5219700" y="3086100"/>
            <a:ext cx="3695700" cy="254621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 Titan">
  <a:themeElements>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fontScheme name="7-00029_template_v02color_Final">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solidFill>
              <a:schemeClr val="tx1"/>
            </a:solidFill>
            <a:effectLst/>
            <a:latin typeface="Segoe Semibold" pitchFamily="34" charset="0"/>
          </a:defRPr>
        </a:defPPr>
      </a:lstStyle>
    </a:lnDef>
  </a:objectDefaults>
  <a:extraClrSchemeLst>
    <a:extraClrScheme>
      <a:clrScheme name="7-00029_template_v02color_Final 1">
        <a:dk1>
          <a:srgbClr val="000000"/>
        </a:dk1>
        <a:lt1>
          <a:srgbClr val="FFFFFF"/>
        </a:lt1>
        <a:dk2>
          <a:srgbClr val="30237F"/>
        </a:dk2>
        <a:lt2>
          <a:srgbClr val="FFFFFF"/>
        </a:lt2>
        <a:accent1>
          <a:srgbClr val="FFFFCC"/>
        </a:accent1>
        <a:accent2>
          <a:srgbClr val="66CC33"/>
        </a:accent2>
        <a:accent3>
          <a:srgbClr val="ADACC0"/>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 Titan</Template>
  <TotalTime>0</TotalTime>
  <Words>6285</Words>
  <Application>Microsoft PowerPoint</Application>
  <PresentationFormat>On-screen Show (4:3)</PresentationFormat>
  <Paragraphs>895</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Microsoft Titan</vt:lpstr>
      <vt:lpstr>Microsoft Dynamics CRM 4.0</vt:lpstr>
      <vt:lpstr>Caveats &amp; Disclaimer</vt:lpstr>
      <vt:lpstr>Agenda</vt:lpstr>
      <vt:lpstr>What is Microsoft CRM?</vt:lpstr>
      <vt:lpstr>The CRM Clients</vt:lpstr>
      <vt:lpstr>CRM Clients</vt:lpstr>
      <vt:lpstr>CRM Clients – Mobile Device</vt:lpstr>
      <vt:lpstr>The Evolution CRM</vt:lpstr>
      <vt:lpstr>The Evolution of Microsoft CRM</vt:lpstr>
      <vt:lpstr>What’s New</vt:lpstr>
      <vt:lpstr>The Evolution Continues – 4.0</vt:lpstr>
      <vt:lpstr>Dynamics CRM: The Power of Choice</vt:lpstr>
      <vt:lpstr>CRM Online vs. On-Premise</vt:lpstr>
      <vt:lpstr>Partner Hosted vs. On-Premise</vt:lpstr>
      <vt:lpstr>Multi-Language / Multi-Region Support</vt:lpstr>
      <vt:lpstr>Multi-Lingual Overview</vt:lpstr>
      <vt:lpstr>Multi-Lingual Overview</vt:lpstr>
      <vt:lpstr>Multi-Currency: Overview</vt:lpstr>
      <vt:lpstr>Multi-Plex User Options</vt:lpstr>
      <vt:lpstr>Scale up and out easily</vt:lpstr>
      <vt:lpstr>Built on the Microsoft Office Experience</vt:lpstr>
      <vt:lpstr>Workflow Changes</vt:lpstr>
      <vt:lpstr>Rich Business Modeling</vt:lpstr>
      <vt:lpstr>Robust Developer Experience</vt:lpstr>
      <vt:lpstr>Callout Changes, now Plug-ins</vt:lpstr>
      <vt:lpstr>Offline API</vt:lpstr>
      <vt:lpstr>Application</vt:lpstr>
      <vt:lpstr>Setup</vt:lpstr>
      <vt:lpstr>Basic Features</vt:lpstr>
      <vt:lpstr>Environment Diagnostic Wizard</vt:lpstr>
      <vt:lpstr>Server Support</vt:lpstr>
      <vt:lpstr>Client Support</vt:lpstr>
      <vt:lpstr>64-Bit Support</vt:lpstr>
      <vt:lpstr>Server Setup</vt:lpstr>
      <vt:lpstr>What’s New – Server Setup</vt:lpstr>
      <vt:lpstr>What’s New – Server Setup</vt:lpstr>
      <vt:lpstr>Scaling CRM Deployments</vt:lpstr>
      <vt:lpstr>Server Roles</vt:lpstr>
      <vt:lpstr>Server Roles</vt:lpstr>
      <vt:lpstr>Server Roles</vt:lpstr>
      <vt:lpstr>Client Setup</vt:lpstr>
      <vt:lpstr>What’s New – Client Setup</vt:lpstr>
      <vt:lpstr>What’s New – Outlook Client Setup</vt:lpstr>
      <vt:lpstr>Client Setup</vt:lpstr>
      <vt:lpstr>Client Setup</vt:lpstr>
      <vt:lpstr>Basic Customizations</vt:lpstr>
      <vt:lpstr>Customizations – Schema Changes</vt:lpstr>
      <vt:lpstr>Customizations – Form Design</vt:lpstr>
      <vt:lpstr>Customizations – View Design</vt:lpstr>
      <vt:lpstr>Customizations – Add Entity</vt:lpstr>
      <vt:lpstr>Customizations – Delete Entity</vt:lpstr>
      <vt:lpstr>Customization – Rename Entity</vt:lpstr>
      <vt:lpstr>Demo</vt:lpstr>
      <vt:lpstr>Customization Portability</vt:lpstr>
      <vt:lpstr>Demo</vt:lpstr>
      <vt:lpstr>What are we going to build in the labs?</vt:lpstr>
      <vt:lpstr>Lab - Overview</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dcterms:created xsi:type="dcterms:W3CDTF">2008-05-05T04:48:51Z</dcterms:created>
  <dcterms:modified xsi:type="dcterms:W3CDTF">2008-05-05T04:48:56Z</dcterms:modified>
</cp:coreProperties>
</file>