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Layouts/slideLayout48.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4047" r:id="rId5"/>
    <p:sldMasterId id="2147484065" r:id="rId6"/>
    <p:sldMasterId id="2147484067" r:id="rId7"/>
    <p:sldMasterId id="2147484093" r:id="rId8"/>
    <p:sldMasterId id="2147484107" r:id="rId9"/>
    <p:sldMasterId id="2147484109" r:id="rId10"/>
  </p:sldMasterIdLst>
  <p:notesMasterIdLst>
    <p:notesMasterId r:id="rId134"/>
  </p:notesMasterIdLst>
  <p:handoutMasterIdLst>
    <p:handoutMasterId r:id="rId135"/>
  </p:handoutMasterIdLst>
  <p:sldIdLst>
    <p:sldId id="257" r:id="rId11"/>
    <p:sldId id="509" r:id="rId12"/>
    <p:sldId id="297" r:id="rId13"/>
    <p:sldId id="298" r:id="rId14"/>
    <p:sldId id="333" r:id="rId15"/>
    <p:sldId id="334" r:id="rId16"/>
    <p:sldId id="335" r:id="rId17"/>
    <p:sldId id="339" r:id="rId18"/>
    <p:sldId id="416" r:id="rId19"/>
    <p:sldId id="304" r:id="rId20"/>
    <p:sldId id="305" r:id="rId21"/>
    <p:sldId id="364" r:id="rId22"/>
    <p:sldId id="374" r:id="rId23"/>
    <p:sldId id="373" r:id="rId24"/>
    <p:sldId id="324" r:id="rId25"/>
    <p:sldId id="378" r:id="rId26"/>
    <p:sldId id="417" r:id="rId27"/>
    <p:sldId id="377" r:id="rId28"/>
    <p:sldId id="368" r:id="rId29"/>
    <p:sldId id="365" r:id="rId30"/>
    <p:sldId id="310" r:id="rId31"/>
    <p:sldId id="366" r:id="rId32"/>
    <p:sldId id="433" r:id="rId33"/>
    <p:sldId id="518" r:id="rId34"/>
    <p:sldId id="371" r:id="rId35"/>
    <p:sldId id="338" r:id="rId36"/>
    <p:sldId id="312" r:id="rId37"/>
    <p:sldId id="314" r:id="rId38"/>
    <p:sldId id="363" r:id="rId39"/>
    <p:sldId id="530" r:id="rId40"/>
    <p:sldId id="381" r:id="rId41"/>
    <p:sldId id="382" r:id="rId42"/>
    <p:sldId id="434" r:id="rId43"/>
    <p:sldId id="384" r:id="rId44"/>
    <p:sldId id="385" r:id="rId45"/>
    <p:sldId id="326" r:id="rId46"/>
    <p:sldId id="531" r:id="rId47"/>
    <p:sldId id="527" r:id="rId48"/>
    <p:sldId id="534" r:id="rId49"/>
    <p:sldId id="535" r:id="rId50"/>
    <p:sldId id="387" r:id="rId51"/>
    <p:sldId id="388" r:id="rId52"/>
    <p:sldId id="528" r:id="rId53"/>
    <p:sldId id="529" r:id="rId54"/>
    <p:sldId id="532" r:id="rId55"/>
    <p:sldId id="521" r:id="rId56"/>
    <p:sldId id="522" r:id="rId57"/>
    <p:sldId id="523" r:id="rId58"/>
    <p:sldId id="420" r:id="rId59"/>
    <p:sldId id="325" r:id="rId60"/>
    <p:sldId id="391" r:id="rId61"/>
    <p:sldId id="392" r:id="rId62"/>
    <p:sldId id="393" r:id="rId63"/>
    <p:sldId id="394" r:id="rId64"/>
    <p:sldId id="395" r:id="rId65"/>
    <p:sldId id="396" r:id="rId66"/>
    <p:sldId id="398" r:id="rId67"/>
    <p:sldId id="400" r:id="rId68"/>
    <p:sldId id="524" r:id="rId69"/>
    <p:sldId id="404" r:id="rId70"/>
    <p:sldId id="410" r:id="rId71"/>
    <p:sldId id="533" r:id="rId72"/>
    <p:sldId id="437" r:id="rId73"/>
    <p:sldId id="438" r:id="rId74"/>
    <p:sldId id="439" r:id="rId75"/>
    <p:sldId id="440" r:id="rId76"/>
    <p:sldId id="441" r:id="rId77"/>
    <p:sldId id="442" r:id="rId78"/>
    <p:sldId id="443" r:id="rId79"/>
    <p:sldId id="444" r:id="rId80"/>
    <p:sldId id="513" r:id="rId81"/>
    <p:sldId id="446" r:id="rId82"/>
    <p:sldId id="447" r:id="rId83"/>
    <p:sldId id="448" r:id="rId84"/>
    <p:sldId id="449" r:id="rId85"/>
    <p:sldId id="450" r:id="rId86"/>
    <p:sldId id="451" r:id="rId87"/>
    <p:sldId id="452" r:id="rId88"/>
    <p:sldId id="453" r:id="rId89"/>
    <p:sldId id="454" r:id="rId90"/>
    <p:sldId id="455" r:id="rId91"/>
    <p:sldId id="456" r:id="rId92"/>
    <p:sldId id="457" r:id="rId93"/>
    <p:sldId id="458" r:id="rId94"/>
    <p:sldId id="459" r:id="rId95"/>
    <p:sldId id="460" r:id="rId96"/>
    <p:sldId id="461" r:id="rId97"/>
    <p:sldId id="462" r:id="rId98"/>
    <p:sldId id="463" r:id="rId99"/>
    <p:sldId id="514" r:id="rId100"/>
    <p:sldId id="465" r:id="rId101"/>
    <p:sldId id="466" r:id="rId102"/>
    <p:sldId id="467" r:id="rId103"/>
    <p:sldId id="468" r:id="rId104"/>
    <p:sldId id="469" r:id="rId105"/>
    <p:sldId id="470" r:id="rId106"/>
    <p:sldId id="471" r:id="rId107"/>
    <p:sldId id="472" r:id="rId108"/>
    <p:sldId id="473" r:id="rId109"/>
    <p:sldId id="515" r:id="rId110"/>
    <p:sldId id="475" r:id="rId111"/>
    <p:sldId id="476" r:id="rId112"/>
    <p:sldId id="477" r:id="rId113"/>
    <p:sldId id="478" r:id="rId114"/>
    <p:sldId id="479" r:id="rId115"/>
    <p:sldId id="480" r:id="rId116"/>
    <p:sldId id="516" r:id="rId117"/>
    <p:sldId id="481" r:id="rId118"/>
    <p:sldId id="483" r:id="rId119"/>
    <p:sldId id="484" r:id="rId120"/>
    <p:sldId id="526" r:id="rId121"/>
    <p:sldId id="493" r:id="rId122"/>
    <p:sldId id="495" r:id="rId123"/>
    <p:sldId id="496" r:id="rId124"/>
    <p:sldId id="498" r:id="rId125"/>
    <p:sldId id="501" r:id="rId126"/>
    <p:sldId id="502" r:id="rId127"/>
    <p:sldId id="503" r:id="rId128"/>
    <p:sldId id="504" r:id="rId129"/>
    <p:sldId id="505" r:id="rId130"/>
    <p:sldId id="506" r:id="rId131"/>
    <p:sldId id="487" r:id="rId132"/>
    <p:sldId id="525" r:id="rId1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DDDDDD"/>
    <a:srgbClr val="777777"/>
    <a:srgbClr val="FFFFFF"/>
    <a:srgbClr val="D06800"/>
    <a:srgbClr val="BC5E00"/>
    <a:srgbClr val="FF9933"/>
    <a:srgbClr val="22233A"/>
    <a:srgbClr val="DA4B24"/>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92" autoAdjust="0"/>
    <p:restoredTop sz="90898" autoAdjust="0"/>
  </p:normalViewPr>
  <p:slideViewPr>
    <p:cSldViewPr snapToGrid="0">
      <p:cViewPr varScale="1">
        <p:scale>
          <a:sx n="100" d="100"/>
          <a:sy n="100" d="100"/>
        </p:scale>
        <p:origin x="-312" y="-84"/>
      </p:cViewPr>
      <p:guideLst>
        <p:guide orient="horz" pos="2160"/>
        <p:guide orient="horz" pos="1488"/>
        <p:guide orient="horz" pos="1200"/>
        <p:guide orient="horz" pos="893"/>
        <p:guide orient="horz" pos="144"/>
        <p:guide orient="horz" pos="4176"/>
        <p:guide pos="2880"/>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582"/>
    </p:cViewPr>
  </p:sorterViewPr>
  <p:notesViewPr>
    <p:cSldViewPr snapToGrid="0">
      <p:cViewPr varScale="1">
        <p:scale>
          <a:sx n="47" d="100"/>
          <a:sy n="47" d="100"/>
        </p:scale>
        <p:origin x="-2366" y="-10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theme" Target="theme/theme1.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slide" Target="slides/slide119.xml"/><Relationship Id="rId13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Header Placeholder 60417"/>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b="1">
                <a:latin typeface="Segoe"/>
              </a:defRPr>
            </a:lvl1pPr>
          </a:lstStyle>
          <a:p>
            <a:pPr>
              <a:defRPr/>
            </a:pPr>
            <a:endParaRPr lang="en-US"/>
          </a:p>
        </p:txBody>
      </p:sp>
      <p:sp>
        <p:nvSpPr>
          <p:cNvPr id="19459" name="Date Placeholder 19458"/>
          <p:cNvSpPr>
            <a:spLocks noGrp="1" noChangeArrowheads="1"/>
          </p:cNvSpPr>
          <p:nvPr>
            <p:ph type="dt" sz="quarter" idx="1"/>
          </p:nvPr>
        </p:nvSpPr>
        <p:spPr bwMode="auto">
          <a:xfrm>
            <a:off x="3971925" y="0"/>
            <a:ext cx="3038475"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t" anchorCtr="0" compatLnSpc="1">
            <a:prstTxWarp prst="textNoShape">
              <a:avLst/>
            </a:prstTxWarp>
          </a:bodyPr>
          <a:lstStyle>
            <a:lvl1pPr algn="r">
              <a:defRPr sz="1000">
                <a:latin typeface="Segoe"/>
              </a:defRPr>
            </a:lvl1pPr>
          </a:lstStyle>
          <a:p>
            <a:pPr>
              <a:defRPr/>
            </a:pPr>
            <a:fld id="{4AB058A2-0702-42AE-98C1-7E0017A90E75}" type="datetime8">
              <a:rPr lang="en-US"/>
              <a:pPr>
                <a:defRPr/>
              </a:pPr>
              <a:t>1/31/2008 12:25 PM</a:t>
            </a:fld>
            <a:endParaRPr lang="en-US"/>
          </a:p>
        </p:txBody>
      </p:sp>
      <p:sp>
        <p:nvSpPr>
          <p:cNvPr id="19460" name="Footer Placeholder 19459"/>
          <p:cNvSpPr>
            <a:spLocks noGrp="1" noChangeArrowheads="1"/>
          </p:cNvSpPr>
          <p:nvPr>
            <p:ph type="ftr" sz="quarter" idx="2"/>
          </p:nvPr>
        </p:nvSpPr>
        <p:spPr bwMode="auto">
          <a:xfrm>
            <a:off x="0" y="8831263"/>
            <a:ext cx="6323013" cy="465137"/>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eaLnBrk="0" hangingPunct="0">
              <a:defRPr sz="800">
                <a:latin typeface="Segoe"/>
              </a:defRPr>
            </a:lvl1pPr>
          </a:lstStyle>
          <a:p>
            <a:pPr>
              <a:defRPr/>
            </a:pPr>
            <a:r>
              <a:rPr lang="en-US"/>
              <a:t>© 2005 Microsoft Corporation. All rights reserved.</a:t>
            </a:r>
          </a:p>
          <a:p>
            <a:pPr>
              <a:defRPr/>
            </a:pPr>
            <a:r>
              <a:rPr lang="en-US"/>
              <a:t>This presentation is for informational purposes only. Microsoft makes no warranties, express or implied, in this summary.</a:t>
            </a:r>
          </a:p>
        </p:txBody>
      </p:sp>
      <p:sp>
        <p:nvSpPr>
          <p:cNvPr id="19461" name="Slide Number Placeholder 19460"/>
          <p:cNvSpPr>
            <a:spLocks noGrp="1" noChangeArrowheads="1"/>
          </p:cNvSpPr>
          <p:nvPr>
            <p:ph type="sldNum" sz="quarter" idx="3"/>
          </p:nvPr>
        </p:nvSpPr>
        <p:spPr bwMode="auto">
          <a:xfrm>
            <a:off x="6384925" y="8831263"/>
            <a:ext cx="625475" cy="465137"/>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algn="r">
              <a:defRPr sz="1200" b="1">
                <a:latin typeface="Segoe"/>
              </a:defRPr>
            </a:lvl1pPr>
          </a:lstStyle>
          <a:p>
            <a:pPr>
              <a:defRPr/>
            </a:pPr>
            <a:fld id="{45967593-C8F4-4235-8E56-254B0252964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Header Placeholder 36865"/>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29699" name="Date Placeholder 29698"/>
          <p:cNvSpPr>
            <a:spLocks noGrp="1" noChangeArrowheads="1"/>
          </p:cNvSpPr>
          <p:nvPr>
            <p:ph type="dt" idx="1"/>
          </p:nvPr>
        </p:nvSpPr>
        <p:spPr bwMode="auto">
          <a:xfrm>
            <a:off x="3970338" y="0"/>
            <a:ext cx="3038475"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fld id="{03782FA2-8576-4C7E-9A48-C3117AB6F449}" type="datetime8">
              <a:rPr lang="en-US"/>
              <a:pPr>
                <a:defRPr/>
              </a:pPr>
              <a:t>1/31/2008 12:25 PM</a:t>
            </a:fld>
            <a:endParaRPr lang="en-US"/>
          </a:p>
        </p:txBody>
      </p:sp>
      <p:sp>
        <p:nvSpPr>
          <p:cNvPr id="36868" name="Slide Image Placeholder 36867"/>
          <p:cNvSpPr>
            <a:spLocks noGrp="1" noRot="1" noChangeAspect="1" noChangeArrowheads="1" noTextEdit="1"/>
          </p:cNvSpPr>
          <p:nvPr>
            <p:ph type="sldImg" idx="2"/>
          </p:nvPr>
        </p:nvSpPr>
        <p:spPr bwMode="auto">
          <a:xfrm>
            <a:off x="1181100" y="696913"/>
            <a:ext cx="4648200" cy="3486150"/>
          </a:xfrm>
          <a:prstGeom prst="rect">
            <a:avLst/>
          </a:prstGeom>
          <a:noFill/>
          <a:ln w="12700">
            <a:solidFill>
              <a:srgbClr val="000000"/>
            </a:solidFill>
            <a:miter lim="800000"/>
            <a:headEnd/>
            <a:tailEnd/>
          </a:ln>
        </p:spPr>
      </p:sp>
      <p:sp>
        <p:nvSpPr>
          <p:cNvPr id="47109" name="Rectangle 29700"/>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Footer Placeholder 29701"/>
          <p:cNvSpPr>
            <a:spLocks noGrp="1" noChangeArrowheads="1"/>
          </p:cNvSpPr>
          <p:nvPr>
            <p:ph type="ftr" sz="quarter" idx="4"/>
          </p:nvPr>
        </p:nvSpPr>
        <p:spPr bwMode="auto">
          <a:xfrm>
            <a:off x="0" y="8937625"/>
            <a:ext cx="5792788" cy="35718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eaLnBrk="0" hangingPunct="0">
              <a:defRPr sz="800">
                <a:latin typeface="Segoe"/>
              </a:defRPr>
            </a:lvl1pPr>
          </a:lstStyle>
          <a:p>
            <a:pPr>
              <a:defRPr/>
            </a:pPr>
            <a:r>
              <a:rPr lang="en-US"/>
              <a:t>© 2005 Microsoft Corporation. All rights reserved.</a:t>
            </a:r>
          </a:p>
          <a:p>
            <a:pPr>
              <a:defRPr/>
            </a:pPr>
            <a:r>
              <a:rPr lang="en-US"/>
              <a:t>This presentation is for informational purposes only. Microsoft makes no warranties, express or implied, in this summary.</a:t>
            </a:r>
          </a:p>
        </p:txBody>
      </p:sp>
      <p:sp>
        <p:nvSpPr>
          <p:cNvPr id="29703" name="Slide Number Placeholder 29702"/>
          <p:cNvSpPr>
            <a:spLocks noGrp="1" noChangeArrowheads="1"/>
          </p:cNvSpPr>
          <p:nvPr>
            <p:ph type="sldNum" sz="quarter" idx="5"/>
          </p:nvPr>
        </p:nvSpPr>
        <p:spPr bwMode="auto">
          <a:xfrm>
            <a:off x="5707063" y="8829675"/>
            <a:ext cx="1301750" cy="465138"/>
          </a:xfrm>
          <a:prstGeom prst="rect">
            <a:avLst/>
          </a:prstGeom>
          <a:noFill/>
          <a:ln w="9525" cap="flat" cmpd="sng" algn="ctr">
            <a:noFill/>
            <a:prstDash val="solid"/>
            <a:miter lim="800000"/>
            <a:headEnd type="none" w="med" len="med"/>
            <a:tailEnd type="none" w="med" len="me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21888F20-2D99-4625-A2DC-AC9BD0793244}" type="slidenum">
              <a:rPr lang="en-US"/>
              <a:pPr>
                <a:defRPr/>
              </a:pPr>
              <a:t>‹#›</a:t>
            </a:fld>
            <a:endParaRPr 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3"/>
          <p:cNvSpPr>
            <a:spLocks noGrp="1" noChangeArrowheads="1"/>
          </p:cNvSpPr>
          <p:nvPr>
            <p:ph type="dt" sz="quarter" idx="1"/>
          </p:nvPr>
        </p:nvSpPr>
        <p:spPr>
          <a:noFill/>
          <a:ln>
            <a:headEnd/>
            <a:tailEnd/>
          </a:ln>
        </p:spPr>
        <p:txBody>
          <a:bodyPr/>
          <a:lstStyle/>
          <a:p>
            <a:fld id="{99D3C02C-2B86-4FB9-A191-223115CE29A1}" type="datetime8">
              <a:rPr lang="en-US" smtClean="0"/>
              <a:pPr/>
              <a:t>1/31/2008 12:25 PM</a:t>
            </a:fld>
            <a:endParaRPr lang="en-US" smtClean="0"/>
          </a:p>
        </p:txBody>
      </p:sp>
      <p:sp>
        <p:nvSpPr>
          <p:cNvPr id="37891" name="Shape 4"/>
          <p:cNvSpPr>
            <a:spLocks noGrp="1" noChangeArrowheads="1"/>
          </p:cNvSpPr>
          <p:nvPr>
            <p:ph type="sldNum" sz="quarter" idx="5"/>
          </p:nvPr>
        </p:nvSpPr>
        <p:spPr>
          <a:noFill/>
          <a:ln>
            <a:headEnd/>
            <a:tailEnd/>
          </a:ln>
        </p:spPr>
        <p:txBody>
          <a:bodyPr/>
          <a:lstStyle/>
          <a:p>
            <a:fld id="{555C9A30-1BD3-4B20-89AE-A459238B2023}" type="slidenum">
              <a:rPr lang="en-US" smtClean="0"/>
              <a:pPr/>
              <a:t>1</a:t>
            </a:fld>
            <a:endParaRPr lang="en-US" smtClean="0"/>
          </a:p>
        </p:txBody>
      </p:sp>
      <p:sp>
        <p:nvSpPr>
          <p:cNvPr id="37892"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37893" name="Rectangle 37891"/>
          <p:cNvSpPr>
            <a:spLocks noGrp="1" noRot="1" noChangeAspect="1" noChangeArrowheads="1" noTextEdit="1"/>
          </p:cNvSpPr>
          <p:nvPr>
            <p:ph type="sldImg"/>
          </p:nvPr>
        </p:nvSpPr>
        <p:spPr>
          <a:ln>
            <a:noFill/>
          </a:ln>
        </p:spPr>
      </p:sp>
      <p:sp>
        <p:nvSpPr>
          <p:cNvPr id="37894" name="Rectangle 37892"/>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3"/>
          <p:cNvSpPr>
            <a:spLocks noGrp="1" noChangeArrowheads="1"/>
          </p:cNvSpPr>
          <p:nvPr>
            <p:ph type="dt" sz="quarter" idx="1"/>
          </p:nvPr>
        </p:nvSpPr>
        <p:spPr>
          <a:noFill/>
          <a:ln>
            <a:headEnd/>
            <a:tailEnd/>
          </a:ln>
        </p:spPr>
        <p:txBody>
          <a:bodyPr/>
          <a:lstStyle/>
          <a:p>
            <a:fld id="{B33524F7-5652-42F0-8974-3FA906F55085}" type="datetime8">
              <a:rPr lang="en-US" smtClean="0"/>
              <a:pPr/>
              <a:t>1/31/2008 12:25 PM</a:t>
            </a:fld>
            <a:endParaRPr lang="en-US" smtClean="0"/>
          </a:p>
        </p:txBody>
      </p:sp>
      <p:sp>
        <p:nvSpPr>
          <p:cNvPr id="46083" name="Shape 4"/>
          <p:cNvSpPr>
            <a:spLocks noGrp="1" noChangeArrowheads="1"/>
          </p:cNvSpPr>
          <p:nvPr>
            <p:ph type="sldNum" sz="quarter" idx="5"/>
          </p:nvPr>
        </p:nvSpPr>
        <p:spPr>
          <a:noFill/>
          <a:ln>
            <a:headEnd/>
            <a:tailEnd/>
          </a:ln>
        </p:spPr>
        <p:txBody>
          <a:bodyPr/>
          <a:lstStyle/>
          <a:p>
            <a:fld id="{33FF6BF7-9F1E-4CD5-BCA2-8875590F1801}" type="slidenum">
              <a:rPr lang="en-US" smtClean="0"/>
              <a:pPr/>
              <a:t>10</a:t>
            </a:fld>
            <a:endParaRPr lang="en-US" smtClean="0"/>
          </a:p>
        </p:txBody>
      </p:sp>
      <p:sp>
        <p:nvSpPr>
          <p:cNvPr id="46084"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46085" name="Rectangle 47107"/>
          <p:cNvSpPr>
            <a:spLocks noGrp="1" noRot="1" noChangeAspect="1" noChangeArrowheads="1" noTextEdit="1"/>
          </p:cNvSpPr>
          <p:nvPr>
            <p:ph type="sldImg"/>
          </p:nvPr>
        </p:nvSpPr>
        <p:spPr>
          <a:ln>
            <a:noFill/>
          </a:ln>
        </p:spPr>
      </p:sp>
      <p:sp>
        <p:nvSpPr>
          <p:cNvPr id="46086" name="Rectangle 780290"/>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3"/>
          <p:cNvSpPr>
            <a:spLocks noGrp="1" noChangeArrowheads="1"/>
          </p:cNvSpPr>
          <p:nvPr>
            <p:ph type="dt" sz="quarter" idx="1"/>
          </p:nvPr>
        </p:nvSpPr>
        <p:spPr>
          <a:noFill/>
          <a:ln>
            <a:headEnd/>
            <a:tailEnd/>
          </a:ln>
        </p:spPr>
        <p:txBody>
          <a:bodyPr/>
          <a:lstStyle/>
          <a:p>
            <a:fld id="{4AA5C7B7-02F5-4E9B-AA09-8604E06E4C5E}" type="datetime8">
              <a:rPr lang="en-US" smtClean="0"/>
              <a:pPr/>
              <a:t>1/31/2008 12:25 PM</a:t>
            </a:fld>
            <a:endParaRPr lang="en-US" smtClean="0"/>
          </a:p>
        </p:txBody>
      </p:sp>
      <p:sp>
        <p:nvSpPr>
          <p:cNvPr id="47107" name="Shape 4"/>
          <p:cNvSpPr>
            <a:spLocks noGrp="1" noChangeArrowheads="1"/>
          </p:cNvSpPr>
          <p:nvPr>
            <p:ph type="sldNum" sz="quarter" idx="5"/>
          </p:nvPr>
        </p:nvSpPr>
        <p:spPr>
          <a:noFill/>
          <a:ln>
            <a:headEnd/>
            <a:tailEnd/>
          </a:ln>
        </p:spPr>
        <p:txBody>
          <a:bodyPr/>
          <a:lstStyle/>
          <a:p>
            <a:fld id="{6D7A0DB3-69ED-4F78-8A94-BDF7868C67E0}" type="slidenum">
              <a:rPr lang="en-US" smtClean="0"/>
              <a:pPr/>
              <a:t>11</a:t>
            </a:fld>
            <a:endParaRPr lang="en-US" smtClean="0"/>
          </a:p>
        </p:txBody>
      </p:sp>
      <p:sp>
        <p:nvSpPr>
          <p:cNvPr id="47108"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47109" name="Rectangle 48131"/>
          <p:cNvSpPr>
            <a:spLocks noGrp="1" noRot="1" noChangeAspect="1" noChangeArrowheads="1" noTextEdit="1"/>
          </p:cNvSpPr>
          <p:nvPr>
            <p:ph type="sldImg"/>
          </p:nvPr>
        </p:nvSpPr>
        <p:spPr>
          <a:ln>
            <a:noFill/>
          </a:ln>
        </p:spPr>
      </p:sp>
      <p:sp>
        <p:nvSpPr>
          <p:cNvPr id="47110" name="Rectangle 782338"/>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Date Placeholder 3"/>
          <p:cNvSpPr>
            <a:spLocks noGrp="1"/>
          </p:cNvSpPr>
          <p:nvPr>
            <p:ph type="dt" sz="quarter" idx="1"/>
          </p:nvPr>
        </p:nvSpPr>
        <p:spPr>
          <a:noFill/>
          <a:ln>
            <a:headEnd/>
            <a:tailEnd/>
          </a:ln>
        </p:spPr>
        <p:txBody>
          <a:bodyPr/>
          <a:lstStyle/>
          <a:p>
            <a:fld id="{D01FEE40-83BA-4211-9BEF-634D1F16AADD}" type="datetime8">
              <a:rPr lang="en-US" smtClean="0"/>
              <a:pPr/>
              <a:t>1/31/2008 12:25 PM</a:t>
            </a:fld>
            <a:endParaRPr lang="en-US" smtClean="0"/>
          </a:p>
        </p:txBody>
      </p:sp>
      <p:sp>
        <p:nvSpPr>
          <p:cNvPr id="48133" name="Footer Placeholder 4"/>
          <p:cNvSpPr>
            <a:spLocks noGrp="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48134" name="Slide Number Placeholder 5"/>
          <p:cNvSpPr>
            <a:spLocks noGrp="1"/>
          </p:cNvSpPr>
          <p:nvPr>
            <p:ph type="sldNum" sz="quarter" idx="5"/>
          </p:nvPr>
        </p:nvSpPr>
        <p:spPr>
          <a:noFill/>
          <a:ln>
            <a:headEnd/>
            <a:tailEnd/>
          </a:ln>
        </p:spPr>
        <p:txBody>
          <a:bodyPr/>
          <a:lstStyle/>
          <a:p>
            <a:fld id="{C493ACAA-1E4A-4739-B545-E9BCAB7970B6}"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Date Placeholder 3"/>
          <p:cNvSpPr>
            <a:spLocks noGrp="1"/>
          </p:cNvSpPr>
          <p:nvPr>
            <p:ph type="dt" sz="quarter" idx="1"/>
          </p:nvPr>
        </p:nvSpPr>
        <p:spPr>
          <a:noFill/>
          <a:ln>
            <a:headEnd/>
            <a:tailEnd/>
          </a:ln>
        </p:spPr>
        <p:txBody>
          <a:bodyPr/>
          <a:lstStyle/>
          <a:p>
            <a:fld id="{A64EB0D5-460D-4F6D-BC82-4ACF2F29EF93}" type="datetime8">
              <a:rPr lang="en-US" smtClean="0"/>
              <a:pPr/>
              <a:t>1/31/2008 12:25 PM</a:t>
            </a:fld>
            <a:endParaRPr lang="en-US" smtClean="0"/>
          </a:p>
        </p:txBody>
      </p:sp>
      <p:sp>
        <p:nvSpPr>
          <p:cNvPr id="49157" name="Footer Placeholder 4"/>
          <p:cNvSpPr>
            <a:spLocks noGrp="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49158" name="Slide Number Placeholder 5"/>
          <p:cNvSpPr>
            <a:spLocks noGrp="1"/>
          </p:cNvSpPr>
          <p:nvPr>
            <p:ph type="sldNum" sz="quarter" idx="5"/>
          </p:nvPr>
        </p:nvSpPr>
        <p:spPr>
          <a:noFill/>
          <a:ln>
            <a:headEnd/>
            <a:tailEnd/>
          </a:ln>
        </p:spPr>
        <p:txBody>
          <a:bodyPr/>
          <a:lstStyle/>
          <a:p>
            <a:fld id="{B013BF64-AEB9-427D-906D-7363D48A4D2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Date Placeholder 3"/>
          <p:cNvSpPr>
            <a:spLocks noGrp="1"/>
          </p:cNvSpPr>
          <p:nvPr>
            <p:ph type="dt" sz="quarter" idx="1"/>
          </p:nvPr>
        </p:nvSpPr>
        <p:spPr>
          <a:noFill/>
          <a:ln>
            <a:headEnd/>
            <a:tailEnd/>
          </a:ln>
        </p:spPr>
        <p:txBody>
          <a:bodyPr/>
          <a:lstStyle/>
          <a:p>
            <a:fld id="{6B140534-6868-463F-B0D0-8C4512688F8D}" type="datetime8">
              <a:rPr lang="en-US" smtClean="0"/>
              <a:pPr/>
              <a:t>1/31/2008 12:25 PM</a:t>
            </a:fld>
            <a:endParaRPr lang="en-US" smtClean="0"/>
          </a:p>
        </p:txBody>
      </p:sp>
      <p:sp>
        <p:nvSpPr>
          <p:cNvPr id="50181" name="Footer Placeholder 4"/>
          <p:cNvSpPr>
            <a:spLocks noGrp="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0182" name="Slide Number Placeholder 5"/>
          <p:cNvSpPr>
            <a:spLocks noGrp="1"/>
          </p:cNvSpPr>
          <p:nvPr>
            <p:ph type="sldNum" sz="quarter" idx="5"/>
          </p:nvPr>
        </p:nvSpPr>
        <p:spPr>
          <a:noFill/>
          <a:ln>
            <a:headEnd/>
            <a:tailEnd/>
          </a:ln>
        </p:spPr>
        <p:txBody>
          <a:bodyPr/>
          <a:lstStyle/>
          <a:p>
            <a:fld id="{832144CF-9C34-475C-A297-3940DEAE020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3"/>
          <p:cNvSpPr>
            <a:spLocks noGrp="1" noChangeArrowheads="1"/>
          </p:cNvSpPr>
          <p:nvPr>
            <p:ph type="dt" sz="quarter" idx="1"/>
          </p:nvPr>
        </p:nvSpPr>
        <p:spPr>
          <a:noFill/>
          <a:ln>
            <a:headEnd/>
            <a:tailEnd/>
          </a:ln>
        </p:spPr>
        <p:txBody>
          <a:bodyPr/>
          <a:lstStyle/>
          <a:p>
            <a:fld id="{CA14DB63-6E3C-46E0-BC76-3067F3D92043}" type="datetime8">
              <a:rPr lang="en-US" smtClean="0"/>
              <a:pPr/>
              <a:t>1/31/2008 12:25 PM</a:t>
            </a:fld>
            <a:endParaRPr lang="en-US" smtClean="0"/>
          </a:p>
        </p:txBody>
      </p:sp>
      <p:sp>
        <p:nvSpPr>
          <p:cNvPr id="51203" name="Shape 4"/>
          <p:cNvSpPr>
            <a:spLocks noGrp="1" noChangeArrowheads="1"/>
          </p:cNvSpPr>
          <p:nvPr>
            <p:ph type="sldNum" sz="quarter" idx="5"/>
          </p:nvPr>
        </p:nvSpPr>
        <p:spPr>
          <a:noFill/>
          <a:ln>
            <a:headEnd/>
            <a:tailEnd/>
          </a:ln>
        </p:spPr>
        <p:txBody>
          <a:bodyPr/>
          <a:lstStyle/>
          <a:p>
            <a:fld id="{A5795422-A680-4C57-BAEB-0E24EFB808F9}" type="slidenum">
              <a:rPr lang="en-US" smtClean="0"/>
              <a:pPr/>
              <a:t>15</a:t>
            </a:fld>
            <a:endParaRPr lang="en-US" smtClean="0"/>
          </a:p>
        </p:txBody>
      </p:sp>
      <p:sp>
        <p:nvSpPr>
          <p:cNvPr id="51204"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1205" name="Rectangle 50179"/>
          <p:cNvSpPr>
            <a:spLocks noGrp="1" noRot="1" noChangeAspect="1" noChangeArrowheads="1" noTextEdit="1"/>
          </p:cNvSpPr>
          <p:nvPr>
            <p:ph type="sldImg"/>
          </p:nvPr>
        </p:nvSpPr>
        <p:spPr>
          <a:ln>
            <a:noFill/>
          </a:ln>
        </p:spPr>
      </p:sp>
      <p:sp>
        <p:nvSpPr>
          <p:cNvPr id="51206" name="Rectangle 821250"/>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5"/>
          <p:cNvSpPr>
            <a:spLocks noGrp="1" noChangeArrowheads="1"/>
          </p:cNvSpPr>
          <p:nvPr>
            <p:ph type="dt" sz="quarter" idx="1"/>
          </p:nvPr>
        </p:nvSpPr>
        <p:spPr>
          <a:noFill/>
          <a:ln>
            <a:headEnd/>
            <a:tailEnd/>
          </a:ln>
        </p:spPr>
        <p:txBody>
          <a:bodyPr/>
          <a:lstStyle/>
          <a:p>
            <a:fld id="{43D2AE13-8768-4755-9537-7EF81F796986}" type="datetime8">
              <a:rPr lang="en-US" smtClean="0"/>
              <a:pPr/>
              <a:t>1/31/2008 12:25 PM</a:t>
            </a:fld>
            <a:endParaRPr lang="en-US" smtClean="0"/>
          </a:p>
        </p:txBody>
      </p:sp>
      <p:sp>
        <p:nvSpPr>
          <p:cNvPr id="53251" name="Shape 6"/>
          <p:cNvSpPr>
            <a:spLocks noGrp="1" noChangeArrowheads="1"/>
          </p:cNvSpPr>
          <p:nvPr>
            <p:ph type="sldNum" sz="quarter" idx="5"/>
          </p:nvPr>
        </p:nvSpPr>
        <p:spPr>
          <a:noFill/>
          <a:ln>
            <a:headEnd/>
            <a:tailEnd/>
          </a:ln>
        </p:spPr>
        <p:txBody>
          <a:bodyPr/>
          <a:lstStyle/>
          <a:p>
            <a:fld id="{9C5F1758-968A-4539-A941-01A05A887F70}" type="slidenum">
              <a:rPr lang="en-US" smtClean="0"/>
              <a:pPr/>
              <a:t>16</a:t>
            </a:fld>
            <a:endParaRPr lang="en-US" smtClean="0"/>
          </a:p>
        </p:txBody>
      </p:sp>
      <p:sp>
        <p:nvSpPr>
          <p:cNvPr id="53252" name="Shape 7"/>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3253"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defTabSz="947738" eaLnBrk="0" hangingPunct="0"/>
            <a:fld id="{90952A5F-E3F4-4657-B55B-A2772836B292}" type="slidenum">
              <a:rPr lang="en-US" sz="1200">
                <a:latin typeface="Times New Roman" pitchFamily="18" charset="0"/>
              </a:rPr>
              <a:pPr algn="r" defTabSz="947738" eaLnBrk="0" hangingPunct="0"/>
              <a:t>16</a:t>
            </a:fld>
            <a:endParaRPr lang="en-US" sz="1200">
              <a:latin typeface="Times New Roman" pitchFamily="18" charset="0"/>
            </a:endParaRPr>
          </a:p>
        </p:txBody>
      </p:sp>
      <p:sp>
        <p:nvSpPr>
          <p:cNvPr id="53254" name="Rectangle 53252"/>
          <p:cNvSpPr>
            <a:spLocks noGrp="1" noRot="1" noChangeAspect="1" noChangeArrowheads="1" noTextEdit="1"/>
          </p:cNvSpPr>
          <p:nvPr>
            <p:ph type="sldImg"/>
          </p:nvPr>
        </p:nvSpPr>
        <p:spPr>
          <a:ln>
            <a:noFill/>
          </a:ln>
        </p:spPr>
      </p:sp>
      <p:sp>
        <p:nvSpPr>
          <p:cNvPr id="53255" name="Rectangle 5325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5"/>
          <p:cNvSpPr>
            <a:spLocks noGrp="1" noChangeArrowheads="1"/>
          </p:cNvSpPr>
          <p:nvPr>
            <p:ph type="dt" sz="quarter" idx="1"/>
          </p:nvPr>
        </p:nvSpPr>
        <p:spPr>
          <a:noFill/>
          <a:ln>
            <a:headEnd/>
            <a:tailEnd/>
          </a:ln>
        </p:spPr>
        <p:txBody>
          <a:bodyPr/>
          <a:lstStyle/>
          <a:p>
            <a:fld id="{43D2AE13-8768-4755-9537-7EF81F796986}" type="datetime8">
              <a:rPr lang="en-US" smtClean="0"/>
              <a:pPr/>
              <a:t>1/31/2008 12:25 PM</a:t>
            </a:fld>
            <a:endParaRPr lang="en-US" smtClean="0"/>
          </a:p>
        </p:txBody>
      </p:sp>
      <p:sp>
        <p:nvSpPr>
          <p:cNvPr id="53251" name="Shape 6"/>
          <p:cNvSpPr>
            <a:spLocks noGrp="1" noChangeArrowheads="1"/>
          </p:cNvSpPr>
          <p:nvPr>
            <p:ph type="sldNum" sz="quarter" idx="5"/>
          </p:nvPr>
        </p:nvSpPr>
        <p:spPr>
          <a:noFill/>
          <a:ln>
            <a:headEnd/>
            <a:tailEnd/>
          </a:ln>
        </p:spPr>
        <p:txBody>
          <a:bodyPr/>
          <a:lstStyle/>
          <a:p>
            <a:fld id="{9C5F1758-968A-4539-A941-01A05A887F70}" type="slidenum">
              <a:rPr lang="en-US" smtClean="0"/>
              <a:pPr/>
              <a:t>17</a:t>
            </a:fld>
            <a:endParaRPr lang="en-US" smtClean="0"/>
          </a:p>
        </p:txBody>
      </p:sp>
      <p:sp>
        <p:nvSpPr>
          <p:cNvPr id="53252" name="Shape 7"/>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3253"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defTabSz="947738" eaLnBrk="0" hangingPunct="0"/>
            <a:fld id="{90952A5F-E3F4-4657-B55B-A2772836B292}" type="slidenum">
              <a:rPr lang="en-US" sz="1200">
                <a:latin typeface="Times New Roman" pitchFamily="18" charset="0"/>
              </a:rPr>
              <a:pPr algn="r" defTabSz="947738" eaLnBrk="0" hangingPunct="0"/>
              <a:t>17</a:t>
            </a:fld>
            <a:endParaRPr lang="en-US" sz="1200">
              <a:latin typeface="Times New Roman" pitchFamily="18" charset="0"/>
            </a:endParaRPr>
          </a:p>
        </p:txBody>
      </p:sp>
      <p:sp>
        <p:nvSpPr>
          <p:cNvPr id="53254" name="Rectangle 53252"/>
          <p:cNvSpPr>
            <a:spLocks noGrp="1" noRot="1" noChangeAspect="1" noChangeArrowheads="1" noTextEdit="1"/>
          </p:cNvSpPr>
          <p:nvPr>
            <p:ph type="sldImg"/>
          </p:nvPr>
        </p:nvSpPr>
        <p:spPr>
          <a:ln>
            <a:noFill/>
          </a:ln>
        </p:spPr>
      </p:sp>
      <p:sp>
        <p:nvSpPr>
          <p:cNvPr id="53255" name="Rectangle 5325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5"/>
          <p:cNvSpPr>
            <a:spLocks noGrp="1" noChangeArrowheads="1"/>
          </p:cNvSpPr>
          <p:nvPr>
            <p:ph type="dt" sz="quarter" idx="1"/>
          </p:nvPr>
        </p:nvSpPr>
        <p:spPr>
          <a:noFill/>
          <a:ln>
            <a:headEnd/>
            <a:tailEnd/>
          </a:ln>
        </p:spPr>
        <p:txBody>
          <a:bodyPr/>
          <a:lstStyle/>
          <a:p>
            <a:fld id="{8C44FBBF-4A31-4417-87AC-34ED97531B34}" type="datetime8">
              <a:rPr lang="en-US" smtClean="0"/>
              <a:pPr/>
              <a:t>1/31/2008 12:25 PM</a:t>
            </a:fld>
            <a:endParaRPr lang="en-US" smtClean="0"/>
          </a:p>
        </p:txBody>
      </p:sp>
      <p:sp>
        <p:nvSpPr>
          <p:cNvPr id="52227" name="Shape 6"/>
          <p:cNvSpPr>
            <a:spLocks noGrp="1" noChangeArrowheads="1"/>
          </p:cNvSpPr>
          <p:nvPr>
            <p:ph type="sldNum" sz="quarter" idx="5"/>
          </p:nvPr>
        </p:nvSpPr>
        <p:spPr>
          <a:noFill/>
          <a:ln>
            <a:headEnd/>
            <a:tailEnd/>
          </a:ln>
        </p:spPr>
        <p:txBody>
          <a:bodyPr/>
          <a:lstStyle/>
          <a:p>
            <a:fld id="{E2430AD2-FFCC-472D-9599-D5E13D10B586}" type="slidenum">
              <a:rPr lang="en-US" smtClean="0"/>
              <a:pPr/>
              <a:t>18</a:t>
            </a:fld>
            <a:endParaRPr lang="en-US" smtClean="0"/>
          </a:p>
        </p:txBody>
      </p:sp>
      <p:sp>
        <p:nvSpPr>
          <p:cNvPr id="52228" name="Shape 7"/>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2229"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defTabSz="947738" eaLnBrk="0" hangingPunct="0"/>
            <a:fld id="{1D6908EE-9795-4B7A-B717-42C24EB51540}" type="slidenum">
              <a:rPr lang="en-US" sz="1200">
                <a:latin typeface="Times New Roman" pitchFamily="18" charset="0"/>
              </a:rPr>
              <a:pPr algn="r" defTabSz="947738" eaLnBrk="0" hangingPunct="0"/>
              <a:t>18</a:t>
            </a:fld>
            <a:endParaRPr lang="en-US" sz="1200">
              <a:latin typeface="Times New Roman" pitchFamily="18" charset="0"/>
            </a:endParaRPr>
          </a:p>
        </p:txBody>
      </p:sp>
      <p:sp>
        <p:nvSpPr>
          <p:cNvPr id="52230" name="Rectangle 52228"/>
          <p:cNvSpPr>
            <a:spLocks noGrp="1" noRot="1" noChangeAspect="1" noChangeArrowheads="1" noTextEdit="1"/>
          </p:cNvSpPr>
          <p:nvPr>
            <p:ph type="sldImg"/>
          </p:nvPr>
        </p:nvSpPr>
        <p:spPr>
          <a:ln>
            <a:noFill/>
          </a:ln>
        </p:spPr>
      </p:sp>
      <p:sp>
        <p:nvSpPr>
          <p:cNvPr id="52231" name="Rectangle 52229"/>
          <p:cNvSpPr>
            <a:spLocks noGrp="1" noChangeArrowheads="1"/>
          </p:cNvSpPr>
          <p:nvPr>
            <p:ph type="body" idx="1"/>
          </p:nvPr>
        </p:nvSpPr>
        <p:spPr>
          <a:noFill/>
          <a:ln/>
        </p:spPr>
        <p:txBody>
          <a:bodyPr/>
          <a:lstStyle/>
          <a:p>
            <a:pPr marL="231775" indent="-231775"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Date Placeholder 3"/>
          <p:cNvSpPr>
            <a:spLocks noGrp="1"/>
          </p:cNvSpPr>
          <p:nvPr>
            <p:ph type="dt" sz="quarter" idx="1"/>
          </p:nvPr>
        </p:nvSpPr>
        <p:spPr>
          <a:noFill/>
          <a:ln>
            <a:headEnd/>
            <a:tailEnd/>
          </a:ln>
        </p:spPr>
        <p:txBody>
          <a:bodyPr/>
          <a:lstStyle/>
          <a:p>
            <a:fld id="{B145F923-912E-4AD5-8817-BF18F2FACB81}" type="datetime8">
              <a:rPr lang="en-US" smtClean="0"/>
              <a:pPr/>
              <a:t>1/31/2008 12:25 PM</a:t>
            </a:fld>
            <a:endParaRPr lang="en-US" smtClean="0"/>
          </a:p>
        </p:txBody>
      </p:sp>
      <p:sp>
        <p:nvSpPr>
          <p:cNvPr id="54277" name="Footer Placeholder 4"/>
          <p:cNvSpPr>
            <a:spLocks noGrp="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4278" name="Slide Number Placeholder 5"/>
          <p:cNvSpPr>
            <a:spLocks noGrp="1"/>
          </p:cNvSpPr>
          <p:nvPr>
            <p:ph type="sldNum" sz="quarter" idx="5"/>
          </p:nvPr>
        </p:nvSpPr>
        <p:spPr>
          <a:noFill/>
          <a:ln>
            <a:headEnd/>
            <a:tailEnd/>
          </a:ln>
        </p:spPr>
        <p:txBody>
          <a:bodyPr/>
          <a:lstStyle/>
          <a:p>
            <a:fld id="{6904A582-CB12-4E4F-8BA9-ABA65860D5B1}"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9936"/>
          <p:cNvSpPr>
            <a:spLocks noGrp="1" noRot="1" noChangeAspect="1" noTextEdit="1"/>
          </p:cNvSpPr>
          <p:nvPr>
            <p:ph type="sldImg"/>
          </p:nvPr>
        </p:nvSpPr>
        <p:spPr>
          <a:noFill/>
          <a:ln w="9525">
            <a:noFill/>
          </a:ln>
        </p:spPr>
      </p:sp>
      <p:sp>
        <p:nvSpPr>
          <p:cNvPr id="49155" name="Rectangle 39937"/>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
        <p:nvSpPr>
          <p:cNvPr id="49156" name="Shape 3"/>
          <p:cNvSpPr>
            <a:spLocks noGrp="1"/>
          </p:cNvSpPr>
          <p:nvPr>
            <p:ph type="dt" sz="quarter" idx="1"/>
          </p:nvPr>
        </p:nvSpPr>
        <p:spPr>
          <a:noFill/>
          <a:ln>
            <a:headEnd/>
            <a:tailEnd/>
          </a:ln>
        </p:spPr>
        <p:txBody>
          <a:bodyPr numCol="1" anchorCtr="0">
            <a:prstTxWarp prst="textNoShape">
              <a:avLst/>
            </a:prstTxWarp>
          </a:bodyPr>
          <a:lstStyle/>
          <a:p>
            <a:fld id="{BFB43CB0-483F-4DC3-911D-D78A49AD333F}"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49157"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49158" name="Shape 5"/>
          <p:cNvSpPr>
            <a:spLocks noGrp="1"/>
          </p:cNvSpPr>
          <p:nvPr>
            <p:ph type="sldNum" sz="quarter" idx="5"/>
          </p:nvPr>
        </p:nvSpPr>
        <p:spPr>
          <a:noFill/>
          <a:ln>
            <a:headEnd/>
            <a:tailEnd/>
          </a:ln>
        </p:spPr>
        <p:txBody>
          <a:bodyPr numCol="1" anchorCtr="0">
            <a:prstTxWarp prst="textNoShape">
              <a:avLst/>
            </a:prstTxWarp>
          </a:bodyPr>
          <a:lstStyle/>
          <a:p>
            <a:fld id="{516BC23A-3247-4003-B9A2-AEBA14B175E6}" type="slidenum">
              <a:rPr lang="en-US" smtClean="0">
                <a:solidFill>
                  <a:schemeClr val="tx1"/>
                </a:solidFill>
                <a:latin typeface="Times New Roman" pitchFamily="18" charset="0"/>
                <a:cs typeface="Arial" pitchFamily="34" charset="0"/>
              </a:rPr>
              <a:pPr/>
              <a:t>2</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z="1200" b="1" kern="1200" dirty="0" smtClean="0">
                <a:solidFill>
                  <a:schemeClr val="tx1"/>
                </a:solidFill>
                <a:latin typeface="Arial" pitchFamily="34" charset="0"/>
                <a:ea typeface="+mn-ea"/>
                <a:cs typeface="+mn-cs"/>
              </a:rPr>
              <a:t>MIC: </a:t>
            </a:r>
            <a:r>
              <a:rPr lang="en-US" sz="1200" kern="1200" dirty="0" smtClean="0">
                <a:solidFill>
                  <a:schemeClr val="tx1"/>
                </a:solidFill>
                <a:latin typeface="Arial" pitchFamily="34" charset="0"/>
                <a:ea typeface="+mn-ea"/>
                <a:cs typeface="+mn-cs"/>
              </a:rPr>
              <a:t>One purpose of MIC is to help protect elevated/system processes.  Another is to prevent </a:t>
            </a:r>
            <a:r>
              <a:rPr lang="en-US" sz="1200" kern="1200" dirty="0" err="1" smtClean="0">
                <a:solidFill>
                  <a:schemeClr val="tx1"/>
                </a:solidFill>
                <a:latin typeface="Arial" pitchFamily="34" charset="0"/>
                <a:ea typeface="+mn-ea"/>
                <a:cs typeface="+mn-cs"/>
              </a:rPr>
              <a:t>untrusted</a:t>
            </a:r>
            <a:r>
              <a:rPr lang="en-US" sz="1200" kern="1200" dirty="0" smtClean="0">
                <a:solidFill>
                  <a:schemeClr val="tx1"/>
                </a:solidFill>
                <a:latin typeface="Arial" pitchFamily="34" charset="0"/>
                <a:ea typeface="+mn-ea"/>
                <a:cs typeface="+mn-cs"/>
              </a:rPr>
              <a:t> applications from writing to more-trusted locations or interfering with more-trusted applications.  Most users should not have elevated/admin apps running on their desktops, but most WILL be running Protected Mode IE. </a:t>
            </a:r>
            <a:endParaRPr lang="en-US" dirty="0" smtClean="0"/>
          </a:p>
        </p:txBody>
      </p:sp>
      <p:sp>
        <p:nvSpPr>
          <p:cNvPr id="55300" name="Date Placeholder 3"/>
          <p:cNvSpPr>
            <a:spLocks noGrp="1"/>
          </p:cNvSpPr>
          <p:nvPr>
            <p:ph type="dt" sz="quarter" idx="1"/>
          </p:nvPr>
        </p:nvSpPr>
        <p:spPr>
          <a:noFill/>
          <a:ln>
            <a:headEnd/>
            <a:tailEnd/>
          </a:ln>
        </p:spPr>
        <p:txBody>
          <a:bodyPr/>
          <a:lstStyle/>
          <a:p>
            <a:fld id="{75BEC3CA-44AC-47E8-B952-7C14A2901D3E}" type="datetime8">
              <a:rPr lang="en-US" smtClean="0"/>
              <a:pPr/>
              <a:t>1/31/2008 12:25 PM</a:t>
            </a:fld>
            <a:endParaRPr lang="en-US" smtClean="0"/>
          </a:p>
        </p:txBody>
      </p:sp>
      <p:sp>
        <p:nvSpPr>
          <p:cNvPr id="55301" name="Footer Placeholder 4"/>
          <p:cNvSpPr>
            <a:spLocks noGrp="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5302" name="Slide Number Placeholder 5"/>
          <p:cNvSpPr>
            <a:spLocks noGrp="1"/>
          </p:cNvSpPr>
          <p:nvPr>
            <p:ph type="sldNum" sz="quarter" idx="5"/>
          </p:nvPr>
        </p:nvSpPr>
        <p:spPr>
          <a:noFill/>
          <a:ln>
            <a:headEnd/>
            <a:tailEnd/>
          </a:ln>
        </p:spPr>
        <p:txBody>
          <a:bodyPr/>
          <a:lstStyle/>
          <a:p>
            <a:fld id="{F30797E6-2452-4273-9104-9C7E568F2F4B}"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3"/>
          <p:cNvSpPr>
            <a:spLocks noGrp="1" noChangeArrowheads="1"/>
          </p:cNvSpPr>
          <p:nvPr>
            <p:ph type="dt" sz="quarter" idx="1"/>
          </p:nvPr>
        </p:nvSpPr>
        <p:spPr>
          <a:noFill/>
          <a:ln>
            <a:headEnd/>
            <a:tailEnd/>
          </a:ln>
        </p:spPr>
        <p:txBody>
          <a:bodyPr/>
          <a:lstStyle/>
          <a:p>
            <a:fld id="{F13C6C4E-A769-4BCF-B8A4-282962B7978D}" type="datetime8">
              <a:rPr lang="en-US" smtClean="0"/>
              <a:pPr/>
              <a:t>1/31/2008 12:25 PM</a:t>
            </a:fld>
            <a:endParaRPr lang="en-US" smtClean="0"/>
          </a:p>
        </p:txBody>
      </p:sp>
      <p:sp>
        <p:nvSpPr>
          <p:cNvPr id="56323" name="Shape 4"/>
          <p:cNvSpPr>
            <a:spLocks noGrp="1" noChangeArrowheads="1"/>
          </p:cNvSpPr>
          <p:nvPr>
            <p:ph type="sldNum" sz="quarter" idx="5"/>
          </p:nvPr>
        </p:nvSpPr>
        <p:spPr>
          <a:noFill/>
          <a:ln>
            <a:headEnd/>
            <a:tailEnd/>
          </a:ln>
        </p:spPr>
        <p:txBody>
          <a:bodyPr/>
          <a:lstStyle/>
          <a:p>
            <a:fld id="{C785474D-9A6F-455E-91FB-531FBE575277}" type="slidenum">
              <a:rPr lang="en-US" smtClean="0"/>
              <a:pPr/>
              <a:t>21</a:t>
            </a:fld>
            <a:endParaRPr lang="en-US" smtClean="0"/>
          </a:p>
        </p:txBody>
      </p:sp>
      <p:sp>
        <p:nvSpPr>
          <p:cNvPr id="56324"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6325" name="Rectangle 49155"/>
          <p:cNvSpPr>
            <a:spLocks noGrp="1" noRot="1" noChangeAspect="1" noChangeArrowheads="1" noTextEdit="1"/>
          </p:cNvSpPr>
          <p:nvPr>
            <p:ph type="sldImg"/>
          </p:nvPr>
        </p:nvSpPr>
        <p:spPr>
          <a:ln>
            <a:noFill/>
          </a:ln>
        </p:spPr>
      </p:sp>
      <p:sp>
        <p:nvSpPr>
          <p:cNvPr id="56326" name="Rectangle 791554"/>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Date Placeholder 3"/>
          <p:cNvSpPr>
            <a:spLocks noGrp="1"/>
          </p:cNvSpPr>
          <p:nvPr>
            <p:ph type="dt" sz="quarter" idx="1"/>
          </p:nvPr>
        </p:nvSpPr>
        <p:spPr>
          <a:noFill/>
          <a:ln>
            <a:headEnd/>
            <a:tailEnd/>
          </a:ln>
        </p:spPr>
        <p:txBody>
          <a:bodyPr/>
          <a:lstStyle/>
          <a:p>
            <a:fld id="{48F73008-8C49-48E3-9BAB-57AB76828683}" type="datetime8">
              <a:rPr lang="en-US" smtClean="0"/>
              <a:pPr/>
              <a:t>1/31/2008 12:25 PM</a:t>
            </a:fld>
            <a:endParaRPr lang="en-US" smtClean="0"/>
          </a:p>
        </p:txBody>
      </p:sp>
      <p:sp>
        <p:nvSpPr>
          <p:cNvPr id="57349" name="Footer Placeholder 4"/>
          <p:cNvSpPr>
            <a:spLocks noGrp="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57350" name="Slide Number Placeholder 5"/>
          <p:cNvSpPr>
            <a:spLocks noGrp="1"/>
          </p:cNvSpPr>
          <p:nvPr>
            <p:ph type="sldNum" sz="quarter" idx="5"/>
          </p:nvPr>
        </p:nvSpPr>
        <p:spPr>
          <a:noFill/>
          <a:ln>
            <a:headEnd/>
            <a:tailEnd/>
          </a:ln>
        </p:spPr>
        <p:txBody>
          <a:bodyPr/>
          <a:lstStyle/>
          <a:p>
            <a:fld id="{68397ED2-A66F-4240-A841-BB1175682ECF}"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43008"/>
          <p:cNvSpPr>
            <a:spLocks noGrp="1" noChangeArrowheads="1"/>
          </p:cNvSpPr>
          <p:nvPr>
            <p:ph type="dt" sz="quarter" idx="1"/>
          </p:nvPr>
        </p:nvSpPr>
        <p:spPr>
          <a:noFill/>
          <a:ln>
            <a:headEnd/>
            <a:tailEnd/>
          </a:ln>
        </p:spPr>
        <p:txBody>
          <a:bodyPr/>
          <a:lstStyle/>
          <a:p>
            <a:fld id="{6CB9B3BF-71E0-49F7-9D5F-A3F20E4AABAA}" type="datetime8">
              <a:rPr lang="en-US" smtClean="0"/>
              <a:pPr/>
              <a:t>1/31/2008 12:25 PM</a:t>
            </a:fld>
            <a:endParaRPr lang="en-US" smtClean="0"/>
          </a:p>
        </p:txBody>
      </p:sp>
      <p:sp>
        <p:nvSpPr>
          <p:cNvPr id="59395" name="Shape 43009"/>
          <p:cNvSpPr>
            <a:spLocks noGrp="1" noChangeArrowheads="1"/>
          </p:cNvSpPr>
          <p:nvPr>
            <p:ph type="sldNum" sz="quarter" idx="5"/>
          </p:nvPr>
        </p:nvSpPr>
        <p:spPr>
          <a:noFill/>
          <a:ln>
            <a:headEnd/>
            <a:tailEnd/>
          </a:ln>
        </p:spPr>
        <p:txBody>
          <a:bodyPr/>
          <a:lstStyle/>
          <a:p>
            <a:fld id="{C484216C-FEC7-4D1B-BA22-3094674B8F87}" type="slidenum">
              <a:rPr lang="en-US" smtClean="0"/>
              <a:pPr/>
              <a:t>25</a:t>
            </a:fld>
            <a:endParaRPr lang="en-US" smtClean="0"/>
          </a:p>
        </p:txBody>
      </p:sp>
      <p:sp>
        <p:nvSpPr>
          <p:cNvPr id="59396" name="Shape 43010"/>
          <p:cNvSpPr>
            <a:spLocks noGrp="1" noChangeArrowheads="1"/>
          </p:cNvSpPr>
          <p:nvPr>
            <p:ph type="ftr" sz="quarter" idx="4"/>
          </p:nvPr>
        </p:nvSpPr>
        <p:spPr>
          <a:noFill/>
          <a:ln>
            <a:headEnd/>
            <a:tailEnd/>
          </a:ln>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p:txBody>
      </p:sp>
      <p:sp>
        <p:nvSpPr>
          <p:cNvPr id="59397" name="Rectangle 54275"/>
          <p:cNvSpPr>
            <a:spLocks noGrp="1" noRot="1" noChangeAspect="1" noTextEdit="1"/>
          </p:cNvSpPr>
          <p:nvPr>
            <p:ph type="sldImg"/>
          </p:nvPr>
        </p:nvSpPr>
        <p:spPr>
          <a:xfrm>
            <a:off x="1182688" y="696913"/>
            <a:ext cx="4648200" cy="3486150"/>
          </a:xfrm>
          <a:ln>
            <a:noFill/>
          </a:ln>
        </p:spPr>
      </p:sp>
      <p:sp>
        <p:nvSpPr>
          <p:cNvPr id="59398" name="Rectangle 54276"/>
          <p:cNvSpPr>
            <a:spLocks noGrp="1" noChangeArrowheads="1"/>
          </p:cNvSpPr>
          <p:nvPr>
            <p:ph type="body" idx="1"/>
          </p:nvPr>
        </p:nvSpPr>
        <p:spPr>
          <a:noFill/>
          <a:ln/>
        </p:spPr>
        <p:txBody>
          <a:bodyPr lIns="93550" tIns="46775" rIns="93550" bIns="46775"/>
          <a:lstStyle/>
          <a:p>
            <a:pPr eaLnBrk="1" hangingPunct="1"/>
            <a:endParaRPr lang="en-US" smtClean="0"/>
          </a:p>
        </p:txBody>
      </p:sp>
      <p:sp>
        <p:nvSpPr>
          <p:cNvPr id="59399" name="Rectangle 43013"/>
          <p:cNvSpPr>
            <a:spLocks noChangeArrowheads="1"/>
          </p:cNvSpPr>
          <p:nvPr/>
        </p:nvSpPr>
        <p:spPr bwMode="auto">
          <a:xfrm>
            <a:off x="3970338" y="0"/>
            <a:ext cx="3038475" cy="465138"/>
          </a:xfrm>
          <a:prstGeom prst="rect">
            <a:avLst/>
          </a:prstGeom>
          <a:noFill/>
          <a:ln w="9525" algn="ctr">
            <a:noFill/>
            <a:miter lim="800000"/>
            <a:headEnd/>
            <a:tailEnd/>
          </a:ln>
        </p:spPr>
        <p:txBody>
          <a:bodyPr lIns="93550" tIns="46775" rIns="93550" bIns="46775"/>
          <a:lstStyle/>
          <a:p>
            <a:pPr algn="r" defTabSz="901700"/>
            <a:fld id="{9E2B0405-6CE9-40B5-853E-A88E63454B46}" type="datetime8">
              <a:rPr lang="en-US" sz="1200">
                <a:latin typeface="Times New Roman" pitchFamily="18" charset="0"/>
              </a:rPr>
              <a:pPr algn="r" defTabSz="901700"/>
              <a:t>1/31/2008 12:25 PM</a:t>
            </a:fld>
            <a:endParaRPr lang="en-US" sz="1200">
              <a:latin typeface="Times New Roman" pitchFamily="18" charset="0"/>
            </a:endParaRPr>
          </a:p>
        </p:txBody>
      </p:sp>
      <p:sp>
        <p:nvSpPr>
          <p:cNvPr id="59400" name="Rectangle 43014"/>
          <p:cNvSpPr>
            <a:spLocks noChangeArrowheads="1"/>
          </p:cNvSpPr>
          <p:nvPr/>
        </p:nvSpPr>
        <p:spPr bwMode="auto">
          <a:xfrm>
            <a:off x="5891213" y="8829675"/>
            <a:ext cx="1117600" cy="465138"/>
          </a:xfrm>
          <a:prstGeom prst="rect">
            <a:avLst/>
          </a:prstGeom>
          <a:noFill/>
          <a:ln w="9525" algn="ctr">
            <a:noFill/>
            <a:miter lim="800000"/>
            <a:headEnd/>
            <a:tailEnd/>
          </a:ln>
        </p:spPr>
        <p:txBody>
          <a:bodyPr lIns="93550" tIns="46775" rIns="93550" bIns="46775" anchor="b"/>
          <a:lstStyle/>
          <a:p>
            <a:pPr algn="r" defTabSz="901700"/>
            <a:fld id="{1FE022B2-D6F0-45E4-B9E6-711ED81434F7}" type="slidenum">
              <a:rPr lang="en-US" sz="1200">
                <a:latin typeface="Times New Roman" pitchFamily="18" charset="0"/>
              </a:rPr>
              <a:pPr algn="r" defTabSz="901700"/>
              <a:t>25</a:t>
            </a:fld>
            <a:endParaRPr lang="en-US" sz="1200">
              <a:latin typeface="Times New Roman" pitchFamily="18" charset="0"/>
            </a:endParaRPr>
          </a:p>
        </p:txBody>
      </p:sp>
      <p:sp>
        <p:nvSpPr>
          <p:cNvPr id="59401" name="Rectangle 43015"/>
          <p:cNvSpPr>
            <a:spLocks noChangeArrowheads="1"/>
          </p:cNvSpPr>
          <p:nvPr/>
        </p:nvSpPr>
        <p:spPr bwMode="auto">
          <a:xfrm>
            <a:off x="0" y="8829675"/>
            <a:ext cx="5800725" cy="465138"/>
          </a:xfrm>
          <a:prstGeom prst="rect">
            <a:avLst/>
          </a:prstGeom>
          <a:noFill/>
          <a:ln w="9525" algn="ctr">
            <a:noFill/>
            <a:miter lim="800000"/>
            <a:headEnd/>
            <a:tailEnd/>
          </a:ln>
        </p:spPr>
        <p:txBody>
          <a:bodyPr lIns="93550" tIns="46775" rIns="93550" bIns="46775" anchor="b"/>
          <a:lstStyle/>
          <a:p>
            <a:pPr defTabSz="901700"/>
            <a:r>
              <a:rPr lang="en-US" sz="800"/>
              <a:t>© 2005 Microsoft Corporation. All rights reserved.</a:t>
            </a:r>
            <a:endParaRPr lang="en-US">
              <a:latin typeface="Calibri" pitchFamily="34" charset="0"/>
            </a:endParaRPr>
          </a:p>
          <a:p>
            <a:pPr defTabSz="901700" eaLnBrk="0" hangingPunct="0"/>
            <a:r>
              <a:rPr lang="en-US" sz="800"/>
              <a:t>This presentation is for informational purposes only. Microsoft makes no warranties, express or implied, in this summary.</a:t>
            </a:r>
            <a:endParaRPr 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3"/>
          <p:cNvSpPr>
            <a:spLocks noGrp="1" noChangeArrowheads="1"/>
          </p:cNvSpPr>
          <p:nvPr>
            <p:ph type="dt" sz="quarter" idx="1"/>
          </p:nvPr>
        </p:nvSpPr>
        <p:spPr>
          <a:noFill/>
          <a:ln>
            <a:headEnd/>
            <a:tailEnd/>
          </a:ln>
        </p:spPr>
        <p:txBody>
          <a:bodyPr/>
          <a:lstStyle/>
          <a:p>
            <a:fld id="{C243374B-590E-482E-B615-EB17581A3D20}" type="datetime8">
              <a:rPr lang="en-US" smtClean="0"/>
              <a:pPr/>
              <a:t>1/31/2008 12:25 PM</a:t>
            </a:fld>
            <a:endParaRPr lang="en-US" smtClean="0"/>
          </a:p>
        </p:txBody>
      </p:sp>
      <p:sp>
        <p:nvSpPr>
          <p:cNvPr id="62467" name="Shape 4"/>
          <p:cNvSpPr>
            <a:spLocks noGrp="1" noChangeArrowheads="1"/>
          </p:cNvSpPr>
          <p:nvPr>
            <p:ph type="sldNum" sz="quarter" idx="5"/>
          </p:nvPr>
        </p:nvSpPr>
        <p:spPr>
          <a:noFill/>
          <a:ln>
            <a:headEnd/>
            <a:tailEnd/>
          </a:ln>
        </p:spPr>
        <p:txBody>
          <a:bodyPr/>
          <a:lstStyle/>
          <a:p>
            <a:fld id="{2CA14E6E-4923-4B1C-B1AA-491504090498}" type="slidenum">
              <a:rPr lang="en-US" smtClean="0"/>
              <a:pPr/>
              <a:t>26</a:t>
            </a:fld>
            <a:endParaRPr lang="en-US" smtClean="0"/>
          </a:p>
        </p:txBody>
      </p:sp>
      <p:sp>
        <p:nvSpPr>
          <p:cNvPr id="62468"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62469" name="Rectangle 56323"/>
          <p:cNvSpPr>
            <a:spLocks noGrp="1" noRot="1" noChangeAspect="1" noChangeArrowheads="1" noTextEdit="1"/>
          </p:cNvSpPr>
          <p:nvPr>
            <p:ph type="sldImg"/>
          </p:nvPr>
        </p:nvSpPr>
        <p:spPr>
          <a:ln>
            <a:noFill/>
          </a:ln>
        </p:spPr>
      </p:sp>
      <p:sp>
        <p:nvSpPr>
          <p:cNvPr id="62470" name="Rectangle 859138"/>
          <p:cNvSpPr>
            <a:spLocks noGrp="1" noChangeArrowheads="1"/>
          </p:cNvSpPr>
          <p:nvPr>
            <p:ph type="body" idx="1"/>
          </p:nvPr>
        </p:nvSpPr>
        <p:spPr>
          <a:noFill/>
          <a:ln/>
        </p:spPr>
        <p:txBody>
          <a:bodyPr/>
          <a:lstStyle/>
          <a:p>
            <a:pPr marL="231775" indent="-231775" eaLnBrk="1" hangingPunct="1">
              <a:lnSpc>
                <a:spcPct val="80000"/>
              </a:lnSpc>
            </a:pPr>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Date Placeholder 3"/>
          <p:cNvSpPr>
            <a:spLocks noGrp="1"/>
          </p:cNvSpPr>
          <p:nvPr>
            <p:ph type="dt" sz="quarter" idx="1"/>
          </p:nvPr>
        </p:nvSpPr>
        <p:spPr>
          <a:noFill/>
          <a:ln>
            <a:headEnd/>
            <a:tailEnd/>
          </a:ln>
        </p:spPr>
        <p:txBody>
          <a:bodyPr/>
          <a:lstStyle/>
          <a:p>
            <a:fld id="{A0D94FFD-C315-4C15-A01B-DE7BE44EE9C1}" type="datetime8">
              <a:rPr lang="en-US" smtClean="0"/>
              <a:pPr/>
              <a:t>1/31/2008 12:25 PM</a:t>
            </a:fld>
            <a:endParaRPr lang="en-US" smtClean="0"/>
          </a:p>
        </p:txBody>
      </p:sp>
      <p:sp>
        <p:nvSpPr>
          <p:cNvPr id="63493" name="Footer Placeholder 4"/>
          <p:cNvSpPr>
            <a:spLocks noGrp="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63494" name="Slide Number Placeholder 5"/>
          <p:cNvSpPr>
            <a:spLocks noGrp="1"/>
          </p:cNvSpPr>
          <p:nvPr>
            <p:ph type="sldNum" sz="quarter" idx="5"/>
          </p:nvPr>
        </p:nvSpPr>
        <p:spPr>
          <a:noFill/>
          <a:ln>
            <a:headEnd/>
            <a:tailEnd/>
          </a:ln>
        </p:spPr>
        <p:txBody>
          <a:bodyPr/>
          <a:lstStyle/>
          <a:p>
            <a:fld id="{166510A9-B554-40DB-9130-AAC625AF535E}" type="slidenum">
              <a:rPr lang="en-US" smtClean="0"/>
              <a:pPr/>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Date Placeholder 3"/>
          <p:cNvSpPr>
            <a:spLocks noGrp="1"/>
          </p:cNvSpPr>
          <p:nvPr>
            <p:ph type="dt" sz="quarter" idx="1"/>
          </p:nvPr>
        </p:nvSpPr>
        <p:spPr>
          <a:noFill/>
          <a:ln>
            <a:headEnd/>
            <a:tailEnd/>
          </a:ln>
        </p:spPr>
        <p:txBody>
          <a:bodyPr/>
          <a:lstStyle/>
          <a:p>
            <a:fld id="{B3759E07-3C37-4AA5-9B2F-B7C4BCCF1560}" type="datetime8">
              <a:rPr lang="en-US" smtClean="0"/>
              <a:pPr/>
              <a:t>1/31/2008 12:25 PM</a:t>
            </a:fld>
            <a:endParaRPr lang="en-US" smtClean="0"/>
          </a:p>
        </p:txBody>
      </p:sp>
      <p:sp>
        <p:nvSpPr>
          <p:cNvPr id="64517" name="Footer Placeholder 4"/>
          <p:cNvSpPr>
            <a:spLocks noGrp="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64518" name="Slide Number Placeholder 5"/>
          <p:cNvSpPr>
            <a:spLocks noGrp="1"/>
          </p:cNvSpPr>
          <p:nvPr>
            <p:ph type="sldNum" sz="quarter" idx="5"/>
          </p:nvPr>
        </p:nvSpPr>
        <p:spPr>
          <a:noFill/>
          <a:ln>
            <a:headEnd/>
            <a:tailEnd/>
          </a:ln>
        </p:spPr>
        <p:txBody>
          <a:bodyPr/>
          <a:lstStyle/>
          <a:p>
            <a:fld id="{C2C46CC9-17FD-458A-96A6-4C4214C04CE3}" type="slidenum">
              <a:rPr lang="en-US" smtClean="0"/>
              <a:pPr/>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6"/>
          <p:cNvSpPr>
            <a:spLocks noGrp="1" noChangeArrowheads="1"/>
          </p:cNvSpPr>
          <p:nvPr>
            <p:ph type="dt" sz="quarter" idx="1"/>
          </p:nvPr>
        </p:nvSpPr>
        <p:spPr>
          <a:noFill/>
          <a:ln>
            <a:headEnd/>
            <a:tailEnd/>
          </a:ln>
        </p:spPr>
        <p:txBody>
          <a:bodyPr/>
          <a:lstStyle/>
          <a:p>
            <a:fld id="{7FE1026E-1569-4F0F-8AD2-C6C6CCD5811F}" type="datetime8">
              <a:rPr lang="en-US" smtClean="0"/>
              <a:pPr/>
              <a:t>1/31/2008 12:25 PM</a:t>
            </a:fld>
            <a:endParaRPr lang="en-US" smtClean="0"/>
          </a:p>
        </p:txBody>
      </p:sp>
      <p:sp>
        <p:nvSpPr>
          <p:cNvPr id="65539" name="Shape 7"/>
          <p:cNvSpPr>
            <a:spLocks noGrp="1" noChangeArrowheads="1"/>
          </p:cNvSpPr>
          <p:nvPr>
            <p:ph type="sldNum" sz="quarter" idx="5"/>
          </p:nvPr>
        </p:nvSpPr>
        <p:spPr>
          <a:noFill/>
          <a:ln>
            <a:headEnd/>
            <a:tailEnd/>
          </a:ln>
        </p:spPr>
        <p:txBody>
          <a:bodyPr/>
          <a:lstStyle/>
          <a:p>
            <a:fld id="{08563DC4-2893-4B49-990E-6E056BD25B94}" type="slidenum">
              <a:rPr lang="en-US" smtClean="0"/>
              <a:pPr/>
              <a:t>29</a:t>
            </a:fld>
            <a:endParaRPr lang="en-US" smtClean="0"/>
          </a:p>
        </p:txBody>
      </p:sp>
      <p:sp>
        <p:nvSpPr>
          <p:cNvPr id="65540" name="Shape 8"/>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65541" name="TextBox 3"/>
          <p:cNvSpPr txBox="1">
            <a:spLocks noGrp="1" noChangeArrowheads="1"/>
          </p:cNvSpPr>
          <p:nvPr/>
        </p:nvSpPr>
        <p:spPr bwMode="auto">
          <a:xfrm>
            <a:off x="3970338" y="0"/>
            <a:ext cx="3038475" cy="465138"/>
          </a:xfrm>
          <a:prstGeom prst="rect">
            <a:avLst/>
          </a:prstGeom>
          <a:noFill/>
          <a:ln w="9525" algn="ctr">
            <a:noFill/>
            <a:miter lim="800000"/>
            <a:headEnd/>
            <a:tailEnd/>
          </a:ln>
        </p:spPr>
        <p:txBody>
          <a:bodyPr lIns="93177" tIns="46589" rIns="93177" bIns="46589"/>
          <a:lstStyle/>
          <a:p>
            <a:pPr algn="r"/>
            <a:fld id="{C6943085-DE9F-4DD0-8196-DD41835E856A}" type="datetime8">
              <a:rPr lang="en-US" sz="1200">
                <a:latin typeface="Times New Roman" pitchFamily="18" charset="0"/>
              </a:rPr>
              <a:pPr algn="r"/>
              <a:t>1/31/2008 12:25 PM</a:t>
            </a:fld>
            <a:endParaRPr lang="en-US" sz="1200">
              <a:latin typeface="Times New Roman" pitchFamily="18" charset="0"/>
            </a:endParaRPr>
          </a:p>
        </p:txBody>
      </p:sp>
      <p:sp>
        <p:nvSpPr>
          <p:cNvPr id="65542"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a:fld id="{60100436-B5A8-4C5E-9E00-145DB5F72B2C}" type="slidenum">
              <a:rPr lang="en-US" sz="1200">
                <a:latin typeface="Times New Roman" pitchFamily="18" charset="0"/>
              </a:rPr>
              <a:pPr algn="r"/>
              <a:t>29</a:t>
            </a:fld>
            <a:endParaRPr lang="en-US" sz="1200">
              <a:latin typeface="Times New Roman" pitchFamily="18" charset="0"/>
            </a:endParaRPr>
          </a:p>
        </p:txBody>
      </p:sp>
      <p:sp>
        <p:nvSpPr>
          <p:cNvPr id="65543" name="TextBox 5"/>
          <p:cNvSpPr txBox="1">
            <a:spLocks noGrp="1" noChangeArrowheads="1"/>
          </p:cNvSpPr>
          <p:nvPr/>
        </p:nvSpPr>
        <p:spPr bwMode="auto">
          <a:xfrm>
            <a:off x="0" y="8937625"/>
            <a:ext cx="5792788" cy="357188"/>
          </a:xfrm>
          <a:prstGeom prst="rect">
            <a:avLst/>
          </a:prstGeom>
          <a:noFill/>
          <a:ln w="9525" algn="ctr">
            <a:noFill/>
            <a:miter lim="800000"/>
            <a:headEnd/>
            <a:tailEnd/>
          </a:ln>
        </p:spPr>
        <p:txBody>
          <a:bodyPr lIns="93177" tIns="46589" rIns="93177" bIns="46589" anchor="b"/>
          <a:lstStyle/>
          <a:p>
            <a:pPr>
              <a:lnSpc>
                <a:spcPct val="85000"/>
              </a:lnSpc>
              <a:spcBef>
                <a:spcPct val="20000"/>
              </a:spcBef>
            </a:pPr>
            <a:r>
              <a:rPr lang="en-US" sz="700" dirty="0">
                <a:latin typeface="Segoe Semibold"/>
              </a:rPr>
              <a:t>© 2006 Microsoft Corporation. All rights reserved. Microsoft, Windows, Windows Vista and other product names are or may be registered trademarks and/or trademarks in the U.S. and/or other countries.</a:t>
            </a:r>
          </a:p>
          <a:p>
            <a:pPr>
              <a:lnSpc>
                <a:spcPct val="85000"/>
              </a:lnSpc>
              <a:spcBef>
                <a:spcPct val="20000"/>
              </a:spcBef>
            </a:pPr>
            <a:r>
              <a:rPr lang="en-US" sz="700" dirty="0">
                <a:latin typeface="Segoe Semibold"/>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Semibold"/>
              </a:rPr>
            </a:br>
            <a:r>
              <a:rPr lang="en-US" sz="700" dirty="0">
                <a:latin typeface="Segoe Semibold"/>
              </a:rPr>
              <a:t>MICROSOFT MAKES NO WARRANTIES, EXPRESS, IMPLIED OR STATUTORY, AS TO THE INFORMATION IN THIS PRESENTATION.</a:t>
            </a:r>
          </a:p>
        </p:txBody>
      </p:sp>
      <p:sp>
        <p:nvSpPr>
          <p:cNvPr id="65544" name="Rectangle 57350"/>
          <p:cNvSpPr>
            <a:spLocks noGrp="1" noRot="1" noChangeAspect="1" noChangeArrowheads="1" noTextEdit="1"/>
          </p:cNvSpPr>
          <p:nvPr>
            <p:ph type="sldImg"/>
          </p:nvPr>
        </p:nvSpPr>
        <p:spPr>
          <a:ln>
            <a:noFill/>
          </a:ln>
        </p:spPr>
      </p:sp>
      <p:sp>
        <p:nvSpPr>
          <p:cNvPr id="65545" name="Rectangle 57351"/>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9936"/>
          <p:cNvSpPr>
            <a:spLocks noGrp="1" noRot="1" noChangeAspect="1" noTextEdit="1"/>
          </p:cNvSpPr>
          <p:nvPr>
            <p:ph type="sldImg"/>
          </p:nvPr>
        </p:nvSpPr>
        <p:spPr>
          <a:noFill/>
          <a:ln w="9525">
            <a:noFill/>
          </a:ln>
        </p:spPr>
      </p:sp>
      <p:sp>
        <p:nvSpPr>
          <p:cNvPr id="49155" name="Rectangle 39937"/>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
        <p:nvSpPr>
          <p:cNvPr id="49156" name="Shape 3"/>
          <p:cNvSpPr>
            <a:spLocks noGrp="1"/>
          </p:cNvSpPr>
          <p:nvPr>
            <p:ph type="dt" sz="quarter" idx="1"/>
          </p:nvPr>
        </p:nvSpPr>
        <p:spPr>
          <a:noFill/>
          <a:ln>
            <a:headEnd/>
            <a:tailEnd/>
          </a:ln>
        </p:spPr>
        <p:txBody>
          <a:bodyPr numCol="1" anchorCtr="0">
            <a:prstTxWarp prst="textNoShape">
              <a:avLst/>
            </a:prstTxWarp>
          </a:bodyPr>
          <a:lstStyle/>
          <a:p>
            <a:fld id="{BFB43CB0-483F-4DC3-911D-D78A49AD333F}"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49157"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49158" name="Shape 5"/>
          <p:cNvSpPr>
            <a:spLocks noGrp="1"/>
          </p:cNvSpPr>
          <p:nvPr>
            <p:ph type="sldNum" sz="quarter" idx="5"/>
          </p:nvPr>
        </p:nvSpPr>
        <p:spPr>
          <a:noFill/>
          <a:ln>
            <a:headEnd/>
            <a:tailEnd/>
          </a:ln>
        </p:spPr>
        <p:txBody>
          <a:bodyPr numCol="1" anchorCtr="0">
            <a:prstTxWarp prst="textNoShape">
              <a:avLst/>
            </a:prstTxWarp>
          </a:bodyPr>
          <a:lstStyle/>
          <a:p>
            <a:fld id="{516BC23A-3247-4003-B9A2-AEBA14B175E6}" type="slidenum">
              <a:rPr lang="en-US" smtClean="0">
                <a:solidFill>
                  <a:schemeClr val="tx1"/>
                </a:solidFill>
                <a:latin typeface="Times New Roman" pitchFamily="18" charset="0"/>
                <a:cs typeface="Arial" pitchFamily="34" charset="0"/>
              </a:rPr>
              <a:pPr/>
              <a:t>30</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endParaRPr lang="en-US" dirty="0"/>
          </a:p>
        </p:txBody>
      </p:sp>
      <p:sp>
        <p:nvSpPr>
          <p:cNvPr id="50180" name="Date Placeholder 3"/>
          <p:cNvSpPr>
            <a:spLocks noGrp="1"/>
          </p:cNvSpPr>
          <p:nvPr>
            <p:ph type="dt" sz="quarter" idx="1"/>
          </p:nvPr>
        </p:nvSpPr>
        <p:spPr>
          <a:noFill/>
          <a:ln>
            <a:headEnd/>
            <a:tailEnd/>
          </a:ln>
        </p:spPr>
        <p:txBody>
          <a:bodyPr numCol="1" anchorCtr="0">
            <a:prstTxWarp prst="textNoShape">
              <a:avLst/>
            </a:prstTxWarp>
          </a:bodyPr>
          <a:lstStyle/>
          <a:p>
            <a:fld id="{0F3484CD-65B0-45B8-9C68-A369D85632E5}"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50181" name="Footer Placeholder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50182" name="Slide Number Placeholder 5"/>
          <p:cNvSpPr>
            <a:spLocks noGrp="1"/>
          </p:cNvSpPr>
          <p:nvPr>
            <p:ph type="sldNum" sz="quarter" idx="5"/>
          </p:nvPr>
        </p:nvSpPr>
        <p:spPr>
          <a:noFill/>
          <a:ln>
            <a:headEnd/>
            <a:tailEnd/>
          </a:ln>
        </p:spPr>
        <p:txBody>
          <a:bodyPr numCol="1" anchorCtr="0">
            <a:prstTxWarp prst="textNoShape">
              <a:avLst/>
            </a:prstTxWarp>
          </a:bodyPr>
          <a:lstStyle/>
          <a:p>
            <a:fld id="{138C7351-888D-4E01-8CED-853413F1A1FD}" type="slidenum">
              <a:rPr lang="en-US" smtClean="0">
                <a:solidFill>
                  <a:schemeClr val="tx1"/>
                </a:solidFill>
                <a:latin typeface="Times New Roman" pitchFamily="18" charset="0"/>
                <a:cs typeface="Arial" pitchFamily="34" charset="0"/>
              </a:rPr>
              <a:pPr/>
              <a:t>31</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3"/>
          <p:cNvSpPr>
            <a:spLocks noGrp="1" noChangeArrowheads="1"/>
          </p:cNvSpPr>
          <p:nvPr>
            <p:ph type="dt" sz="quarter" idx="1"/>
          </p:nvPr>
        </p:nvSpPr>
        <p:spPr>
          <a:noFill/>
          <a:ln>
            <a:headEnd/>
            <a:tailEnd/>
          </a:ln>
        </p:spPr>
        <p:txBody>
          <a:bodyPr/>
          <a:lstStyle/>
          <a:p>
            <a:fld id="{FDAEE2AC-E208-4724-A42A-24DD518E4170}" type="datetime8">
              <a:rPr lang="en-US" smtClean="0"/>
              <a:pPr/>
              <a:t>1/31/2008 12:25 PM</a:t>
            </a:fld>
            <a:endParaRPr lang="en-US" smtClean="0"/>
          </a:p>
        </p:txBody>
      </p:sp>
      <p:sp>
        <p:nvSpPr>
          <p:cNvPr id="38915" name="Shape 4"/>
          <p:cNvSpPr>
            <a:spLocks noGrp="1" noChangeArrowheads="1"/>
          </p:cNvSpPr>
          <p:nvPr>
            <p:ph type="sldNum" sz="quarter" idx="5"/>
          </p:nvPr>
        </p:nvSpPr>
        <p:spPr>
          <a:noFill/>
          <a:ln>
            <a:headEnd/>
            <a:tailEnd/>
          </a:ln>
        </p:spPr>
        <p:txBody>
          <a:bodyPr/>
          <a:lstStyle/>
          <a:p>
            <a:fld id="{20CD7EBC-E546-41DE-A50D-42C1941B076C}" type="slidenum">
              <a:rPr lang="en-US" smtClean="0"/>
              <a:pPr/>
              <a:t>3</a:t>
            </a:fld>
            <a:endParaRPr lang="en-US" smtClean="0"/>
          </a:p>
        </p:txBody>
      </p:sp>
      <p:sp>
        <p:nvSpPr>
          <p:cNvPr id="38916"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38917" name="Rectangle 38915"/>
          <p:cNvSpPr>
            <a:spLocks noGrp="1" noRot="1" noChangeAspect="1" noChangeArrowheads="1" noTextEdit="1"/>
          </p:cNvSpPr>
          <p:nvPr>
            <p:ph type="sldImg"/>
          </p:nvPr>
        </p:nvSpPr>
        <p:spPr>
          <a:ln>
            <a:noFill/>
          </a:ln>
        </p:spPr>
      </p:sp>
      <p:sp>
        <p:nvSpPr>
          <p:cNvPr id="38918" name="Rectangle 768002"/>
          <p:cNvSpPr>
            <a:spLocks noGrp="1" noChangeArrowheads="1"/>
          </p:cNvSpPr>
          <p:nvPr>
            <p:ph type="body" idx="1"/>
          </p:nvPr>
        </p:nvSpPr>
        <p:spPr>
          <a:noFill/>
          <a:ln/>
        </p:spPr>
        <p:txBody>
          <a:bodyPr/>
          <a:lstStyle/>
          <a:p>
            <a:pPr eaLnBrk="1" hangingPunct="1">
              <a:lnSpc>
                <a:spcPct val="80000"/>
              </a:lnSpc>
            </a:pPr>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4032"/>
          <p:cNvSpPr>
            <a:spLocks noGrp="1" noRot="1" noChangeAspect="1" noTextEdit="1"/>
          </p:cNvSpPr>
          <p:nvPr>
            <p:ph type="sldImg"/>
          </p:nvPr>
        </p:nvSpPr>
        <p:spPr>
          <a:noFill/>
          <a:ln w="9525">
            <a:noFill/>
          </a:ln>
        </p:spPr>
      </p:sp>
      <p:sp>
        <p:nvSpPr>
          <p:cNvPr id="51203" name="Rectangle 44033"/>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
        <p:nvSpPr>
          <p:cNvPr id="51204" name="Shape 3"/>
          <p:cNvSpPr>
            <a:spLocks noGrp="1"/>
          </p:cNvSpPr>
          <p:nvPr>
            <p:ph type="dt" sz="quarter" idx="1"/>
          </p:nvPr>
        </p:nvSpPr>
        <p:spPr>
          <a:noFill/>
          <a:ln>
            <a:headEnd/>
            <a:tailEnd/>
          </a:ln>
        </p:spPr>
        <p:txBody>
          <a:bodyPr numCol="1" anchorCtr="0">
            <a:prstTxWarp prst="textNoShape">
              <a:avLst/>
            </a:prstTxWarp>
          </a:bodyPr>
          <a:lstStyle/>
          <a:p>
            <a:fld id="{3AF316FE-6B13-4940-A0AE-AC7A25F43AA0}"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51205"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51206" name="Shape 5"/>
          <p:cNvSpPr>
            <a:spLocks noGrp="1"/>
          </p:cNvSpPr>
          <p:nvPr>
            <p:ph type="sldNum" sz="quarter" idx="5"/>
          </p:nvPr>
        </p:nvSpPr>
        <p:spPr>
          <a:noFill/>
          <a:ln>
            <a:headEnd/>
            <a:tailEnd/>
          </a:ln>
        </p:spPr>
        <p:txBody>
          <a:bodyPr numCol="1" anchorCtr="0">
            <a:prstTxWarp prst="textNoShape">
              <a:avLst/>
            </a:prstTxWarp>
          </a:bodyPr>
          <a:lstStyle/>
          <a:p>
            <a:fld id="{1C6C064A-1DEF-4DE7-AEC7-C277C07D2518}" type="slidenum">
              <a:rPr lang="en-US" smtClean="0">
                <a:solidFill>
                  <a:schemeClr val="tx1"/>
                </a:solidFill>
                <a:latin typeface="Times New Roman" pitchFamily="18" charset="0"/>
                <a:cs typeface="Arial" pitchFamily="34" charset="0"/>
              </a:rPr>
              <a:pPr/>
              <a:t>32</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dirty="0" smtClean="0"/>
          </a:p>
        </p:txBody>
      </p:sp>
      <p:sp>
        <p:nvSpPr>
          <p:cNvPr id="30724" name="Date Placeholder 3"/>
          <p:cNvSpPr>
            <a:spLocks noGrp="1"/>
          </p:cNvSpPr>
          <p:nvPr>
            <p:ph type="dt" sz="quarter" idx="1"/>
          </p:nvPr>
        </p:nvSpPr>
        <p:spPr>
          <a:noFill/>
        </p:spPr>
        <p:txBody>
          <a:bodyPr/>
          <a:lstStyle/>
          <a:p>
            <a:fld id="{E203068E-6670-40C1-8418-32E3A6ADD290}" type="datetime8">
              <a:rPr lang="en-US" smtClean="0"/>
              <a:pPr/>
              <a:t>1/31/2008 12:25 PM</a:t>
            </a:fld>
            <a:endParaRPr lang="en-US" smtClean="0"/>
          </a:p>
        </p:txBody>
      </p:sp>
      <p:sp>
        <p:nvSpPr>
          <p:cNvPr id="30725" name="Footer Placeholder 4"/>
          <p:cNvSpPr>
            <a:spLocks noGrp="1"/>
          </p:cNvSpPr>
          <p:nvPr>
            <p:ph type="ftr" sz="quarter" idx="4"/>
          </p:nvPr>
        </p:nvSpPr>
        <p:spPr>
          <a:noFill/>
        </p:spPr>
        <p:txBody>
          <a:bodyPr/>
          <a:lstStyle/>
          <a:p>
            <a:r>
              <a:rPr lang="en-US" smtClean="0"/>
              <a:t>©2005 Microsoft Corporation. All rights reserved.</a:t>
            </a:r>
          </a:p>
          <a:p>
            <a:r>
              <a:rPr lang="en-US" smtClean="0"/>
              <a:t>This presentation is for informational purposes only. Microsoft makes no warranties, express or implied, in this summary.</a:t>
            </a:r>
          </a:p>
        </p:txBody>
      </p:sp>
      <p:sp>
        <p:nvSpPr>
          <p:cNvPr id="30726" name="Slide Number Placeholder 5"/>
          <p:cNvSpPr>
            <a:spLocks noGrp="1"/>
          </p:cNvSpPr>
          <p:nvPr>
            <p:ph type="sldNum" sz="quarter" idx="5"/>
          </p:nvPr>
        </p:nvSpPr>
        <p:spPr>
          <a:noFill/>
        </p:spPr>
        <p:txBody>
          <a:bodyPr/>
          <a:lstStyle/>
          <a:p>
            <a:fld id="{F428EF69-CF08-440C-ACDA-8C80F04D6B41}" type="slidenum">
              <a:rPr lang="en-US" smtClean="0"/>
              <a:pPr/>
              <a:t>33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noFill/>
          <a:ln>
            <a:solidFill>
              <a:srgbClr val="000000"/>
            </a:solidFill>
            <a:miter lim="800000"/>
            <a:headEnd/>
            <a:tailEnd/>
          </a:ln>
        </p:spPr>
      </p:sp>
      <p:sp>
        <p:nvSpPr>
          <p:cNvPr id="53251" name="Notes Placeholder 2"/>
          <p:cNvSpPr>
            <a:spLocks noGrp="1"/>
          </p:cNvSpPr>
          <p:nvPr>
            <p:ph type="body" idx="1"/>
          </p:nvPr>
        </p:nvSpPr>
        <p:spPr>
          <a:noFill/>
          <a:ln/>
        </p:spPr>
        <p:txBody>
          <a:bodyPr numCol="1" anchorCtr="0">
            <a:prstTxWarp prst="textNoShape">
              <a:avLst/>
            </a:prstTxWarp>
          </a:bodyPr>
          <a:lstStyle/>
          <a:p>
            <a:endParaRPr lang="en-US" dirty="0" smtClean="0"/>
          </a:p>
        </p:txBody>
      </p:sp>
      <p:sp>
        <p:nvSpPr>
          <p:cNvPr id="53252" name="Date Placeholder 3"/>
          <p:cNvSpPr>
            <a:spLocks noGrp="1"/>
          </p:cNvSpPr>
          <p:nvPr>
            <p:ph type="dt" sz="quarter" idx="1"/>
          </p:nvPr>
        </p:nvSpPr>
        <p:spPr>
          <a:noFill/>
          <a:ln>
            <a:headEnd/>
            <a:tailEnd/>
          </a:ln>
        </p:spPr>
        <p:txBody>
          <a:bodyPr numCol="1" anchorCtr="0">
            <a:prstTxWarp prst="textNoShape">
              <a:avLst/>
            </a:prstTxWarp>
          </a:bodyPr>
          <a:lstStyle/>
          <a:p>
            <a:fld id="{FCA88AEA-0B33-4D39-A09A-A2D835753073}"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53253" name="Footer Placeholder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53254" name="Slide Number Placeholder 5"/>
          <p:cNvSpPr>
            <a:spLocks noGrp="1"/>
          </p:cNvSpPr>
          <p:nvPr>
            <p:ph type="sldNum" sz="quarter" idx="5"/>
          </p:nvPr>
        </p:nvSpPr>
        <p:spPr>
          <a:noFill/>
          <a:ln>
            <a:headEnd/>
            <a:tailEnd/>
          </a:ln>
        </p:spPr>
        <p:txBody>
          <a:bodyPr numCol="1" anchorCtr="0">
            <a:prstTxWarp prst="textNoShape">
              <a:avLst/>
            </a:prstTxWarp>
          </a:bodyPr>
          <a:lstStyle/>
          <a:p>
            <a:fld id="{1D30FCEE-7543-4588-90CC-BD927DC23166}" type="slidenum">
              <a:rPr lang="en-US" smtClean="0">
                <a:solidFill>
                  <a:schemeClr val="tx1"/>
                </a:solidFill>
                <a:latin typeface="Times New Roman" pitchFamily="18" charset="0"/>
                <a:cs typeface="Arial" pitchFamily="34" charset="0"/>
              </a:rPr>
              <a:pPr/>
              <a:t>34</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5056"/>
          <p:cNvSpPr>
            <a:spLocks noGrp="1" noRot="1" noChangeAspect="1" noTextEdit="1"/>
          </p:cNvSpPr>
          <p:nvPr>
            <p:ph type="sldImg"/>
          </p:nvPr>
        </p:nvSpPr>
        <p:spPr>
          <a:noFill/>
          <a:ln w="9525">
            <a:noFill/>
          </a:ln>
        </p:spPr>
      </p:sp>
      <p:sp>
        <p:nvSpPr>
          <p:cNvPr id="54275" name="Rectangle 45057"/>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smtClean="0"/>
          </a:p>
        </p:txBody>
      </p:sp>
      <p:sp>
        <p:nvSpPr>
          <p:cNvPr id="54276" name="Shape 3"/>
          <p:cNvSpPr>
            <a:spLocks noGrp="1"/>
          </p:cNvSpPr>
          <p:nvPr>
            <p:ph type="dt" sz="quarter" idx="1"/>
          </p:nvPr>
        </p:nvSpPr>
        <p:spPr>
          <a:noFill/>
          <a:ln>
            <a:headEnd/>
            <a:tailEnd/>
          </a:ln>
        </p:spPr>
        <p:txBody>
          <a:bodyPr numCol="1" anchorCtr="0">
            <a:prstTxWarp prst="textNoShape">
              <a:avLst/>
            </a:prstTxWarp>
          </a:bodyPr>
          <a:lstStyle/>
          <a:p>
            <a:fld id="{D2647D02-4CF0-459E-B611-FD4D30B46D16}"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54277"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54278" name="Shape 5"/>
          <p:cNvSpPr>
            <a:spLocks noGrp="1"/>
          </p:cNvSpPr>
          <p:nvPr>
            <p:ph type="sldNum" sz="quarter" idx="5"/>
          </p:nvPr>
        </p:nvSpPr>
        <p:spPr>
          <a:noFill/>
          <a:ln>
            <a:headEnd/>
            <a:tailEnd/>
          </a:ln>
        </p:spPr>
        <p:txBody>
          <a:bodyPr numCol="1" anchorCtr="0">
            <a:prstTxWarp prst="textNoShape">
              <a:avLst/>
            </a:prstTxWarp>
          </a:bodyPr>
          <a:lstStyle/>
          <a:p>
            <a:fld id="{39853F7B-DF70-488D-9D37-C2408C7A2D84}" type="slidenum">
              <a:rPr lang="en-US" smtClean="0">
                <a:solidFill>
                  <a:schemeClr val="tx1"/>
                </a:solidFill>
                <a:latin typeface="Times New Roman" pitchFamily="18" charset="0"/>
                <a:cs typeface="Arial" pitchFamily="34" charset="0"/>
              </a:rPr>
              <a:pPr/>
              <a:t>35</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3"/>
          <p:cNvSpPr>
            <a:spLocks noGrp="1" noChangeArrowheads="1"/>
          </p:cNvSpPr>
          <p:nvPr>
            <p:ph type="dt" sz="quarter" idx="1"/>
          </p:nvPr>
        </p:nvSpPr>
        <p:spPr>
          <a:noFill/>
          <a:ln>
            <a:headEnd/>
            <a:tailEnd/>
          </a:ln>
        </p:spPr>
        <p:txBody>
          <a:bodyPr/>
          <a:lstStyle/>
          <a:p>
            <a:fld id="{808C898D-0C5F-4EA3-9189-2F1C81F4CE0C}" type="datetime8">
              <a:rPr lang="en-US" smtClean="0"/>
              <a:pPr/>
              <a:t>1/31/2008 12:25 PM</a:t>
            </a:fld>
            <a:endParaRPr lang="en-US" smtClean="0"/>
          </a:p>
        </p:txBody>
      </p:sp>
      <p:sp>
        <p:nvSpPr>
          <p:cNvPr id="60419" name="Shape 4"/>
          <p:cNvSpPr>
            <a:spLocks noGrp="1" noChangeArrowheads="1"/>
          </p:cNvSpPr>
          <p:nvPr>
            <p:ph type="sldNum" sz="quarter" idx="5"/>
          </p:nvPr>
        </p:nvSpPr>
        <p:spPr>
          <a:noFill/>
          <a:ln>
            <a:headEnd/>
            <a:tailEnd/>
          </a:ln>
        </p:spPr>
        <p:txBody>
          <a:bodyPr/>
          <a:lstStyle/>
          <a:p>
            <a:fld id="{EB753B6F-86A0-4E8D-B88D-AD552AD24CAF}" type="slidenum">
              <a:rPr lang="en-US" smtClean="0"/>
              <a:pPr/>
              <a:t>36</a:t>
            </a:fld>
            <a:endParaRPr lang="en-US" smtClean="0"/>
          </a:p>
        </p:txBody>
      </p:sp>
      <p:sp>
        <p:nvSpPr>
          <p:cNvPr id="60420"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60421" name="Rectangle 54275"/>
          <p:cNvSpPr>
            <a:spLocks noGrp="1" noRot="1" noChangeAspect="1" noChangeArrowheads="1" noTextEdit="1"/>
          </p:cNvSpPr>
          <p:nvPr>
            <p:ph type="sldImg"/>
          </p:nvPr>
        </p:nvSpPr>
        <p:spPr>
          <a:ln>
            <a:noFill/>
          </a:ln>
        </p:spPr>
      </p:sp>
      <p:sp>
        <p:nvSpPr>
          <p:cNvPr id="60422" name="Rectangle 826370"/>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9936"/>
          <p:cNvSpPr>
            <a:spLocks noGrp="1" noRot="1" noChangeAspect="1" noTextEdit="1"/>
          </p:cNvSpPr>
          <p:nvPr>
            <p:ph type="sldImg"/>
          </p:nvPr>
        </p:nvSpPr>
        <p:spPr>
          <a:noFill/>
          <a:ln w="9525">
            <a:noFill/>
          </a:ln>
        </p:spPr>
      </p:sp>
      <p:sp>
        <p:nvSpPr>
          <p:cNvPr id="49155" name="Rectangle 39937"/>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
        <p:nvSpPr>
          <p:cNvPr id="49156" name="Shape 3"/>
          <p:cNvSpPr>
            <a:spLocks noGrp="1"/>
          </p:cNvSpPr>
          <p:nvPr>
            <p:ph type="dt" sz="quarter" idx="1"/>
          </p:nvPr>
        </p:nvSpPr>
        <p:spPr>
          <a:noFill/>
          <a:ln>
            <a:headEnd/>
            <a:tailEnd/>
          </a:ln>
        </p:spPr>
        <p:txBody>
          <a:bodyPr numCol="1" anchorCtr="0">
            <a:prstTxWarp prst="textNoShape">
              <a:avLst/>
            </a:prstTxWarp>
          </a:bodyPr>
          <a:lstStyle/>
          <a:p>
            <a:fld id="{BFB43CB0-483F-4DC3-911D-D78A49AD333F}"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49157"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49158" name="Shape 5"/>
          <p:cNvSpPr>
            <a:spLocks noGrp="1"/>
          </p:cNvSpPr>
          <p:nvPr>
            <p:ph type="sldNum" sz="quarter" idx="5"/>
          </p:nvPr>
        </p:nvSpPr>
        <p:spPr>
          <a:noFill/>
          <a:ln>
            <a:headEnd/>
            <a:tailEnd/>
          </a:ln>
        </p:spPr>
        <p:txBody>
          <a:bodyPr numCol="1" anchorCtr="0">
            <a:prstTxWarp prst="textNoShape">
              <a:avLst/>
            </a:prstTxWarp>
          </a:bodyPr>
          <a:lstStyle/>
          <a:p>
            <a:fld id="{516BC23A-3247-4003-B9A2-AEBA14B175E6}" type="slidenum">
              <a:rPr lang="en-US" smtClean="0">
                <a:solidFill>
                  <a:schemeClr val="tx1"/>
                </a:solidFill>
                <a:latin typeface="Times New Roman" pitchFamily="18" charset="0"/>
                <a:cs typeface="Arial" pitchFamily="34" charset="0"/>
              </a:rPr>
              <a:pPr/>
              <a:t>37</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err="1" smtClean="0"/>
          </a:p>
        </p:txBody>
      </p:sp>
      <p:sp>
        <p:nvSpPr>
          <p:cNvPr id="4" name="Date Placeholder 3"/>
          <p:cNvSpPr>
            <a:spLocks noGrp="1"/>
          </p:cNvSpPr>
          <p:nvPr>
            <p:ph type="dt" idx="10"/>
          </p:nvPr>
        </p:nvSpPr>
        <p:spPr/>
        <p:txBody>
          <a:bodyPr/>
          <a:lstStyle/>
          <a:p>
            <a:pPr>
              <a:defRPr/>
            </a:pPr>
            <a:fld id="{03782FA2-8576-4C7E-9A48-C3117AB6F449}" type="datetime8">
              <a:rPr lang="en-US" smtClean="0"/>
              <a:pPr>
                <a:defRPr/>
              </a:pPr>
              <a:t>1/31/2008 12:25 PM</a:t>
            </a:fld>
            <a:endParaRPr lang="en-US"/>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21888F20-2D99-4625-A2DC-AC9BD0793244}" type="slidenum">
              <a:rPr lang="en-US" smtClean="0"/>
              <a:pPr>
                <a:defRPr/>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40960"/>
          <p:cNvSpPr>
            <a:spLocks noGrp="1" noChangeArrowheads="1"/>
          </p:cNvSpPr>
          <p:nvPr>
            <p:ph type="dt" sz="quarter" idx="1"/>
          </p:nvPr>
        </p:nvSpPr>
        <p:spPr>
          <a:noFill/>
          <a:ln>
            <a:headEnd/>
            <a:tailEnd/>
          </a:ln>
        </p:spPr>
        <p:txBody>
          <a:bodyPr numCol="1" anchorCtr="0">
            <a:prstTxWarp prst="textNoShape">
              <a:avLst/>
            </a:prstTxWarp>
          </a:bodyPr>
          <a:lstStyle/>
          <a:p>
            <a:fld id="{F47785AE-FC68-49EE-9DCA-26A9865F1B33}"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56323" name="Shape 40961"/>
          <p:cNvSpPr>
            <a:spLocks noGrp="1" noChangeArrowheads="1"/>
          </p:cNvSpPr>
          <p:nvPr>
            <p:ph type="sldNum" sz="quarter" idx="5"/>
          </p:nvPr>
        </p:nvSpPr>
        <p:spPr>
          <a:noFill/>
          <a:ln>
            <a:headEnd/>
            <a:tailEnd/>
          </a:ln>
        </p:spPr>
        <p:txBody>
          <a:bodyPr numCol="1" anchorCtr="0">
            <a:prstTxWarp prst="textNoShape">
              <a:avLst/>
            </a:prstTxWarp>
          </a:bodyPr>
          <a:lstStyle/>
          <a:p>
            <a:fld id="{200C4A7F-CA18-4330-80C8-4DDA23E1F1B3}" type="slidenum">
              <a:rPr lang="en-US" smtClean="0">
                <a:solidFill>
                  <a:schemeClr val="tx1"/>
                </a:solidFill>
                <a:latin typeface="Times New Roman" pitchFamily="18" charset="0"/>
                <a:cs typeface="Arial" pitchFamily="34" charset="0"/>
              </a:rPr>
              <a:pPr/>
              <a:t>41</a:t>
            </a:fld>
            <a:endParaRPr lang="en-US" smtClean="0">
              <a:solidFill>
                <a:schemeClr val="tx1"/>
              </a:solidFill>
              <a:latin typeface="Times New Roman" pitchFamily="18" charset="0"/>
              <a:cs typeface="Arial" pitchFamily="34" charset="0"/>
            </a:endParaRPr>
          </a:p>
        </p:txBody>
      </p:sp>
      <p:sp>
        <p:nvSpPr>
          <p:cNvPr id="56324" name="Shape 40962"/>
          <p:cNvSpPr>
            <a:spLocks noGrp="1" noChangeArrowheads="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56325" name="Rectangle 46083"/>
          <p:cNvSpPr>
            <a:spLocks noGrp="1" noRot="1" noChangeAspect="1" noTextEdit="1"/>
          </p:cNvSpPr>
          <p:nvPr>
            <p:ph type="sldImg"/>
          </p:nvPr>
        </p:nvSpPr>
        <p:spPr>
          <a:xfrm>
            <a:off x="1182688" y="696913"/>
            <a:ext cx="4648200" cy="3486150"/>
          </a:xfrm>
          <a:noFill/>
          <a:ln w="9525">
            <a:noFill/>
          </a:ln>
        </p:spPr>
      </p:sp>
      <p:sp>
        <p:nvSpPr>
          <p:cNvPr id="56326" name="Rectangle 46084"/>
          <p:cNvSpPr>
            <a:spLocks noGrp="1" noChangeArrowheads="1"/>
          </p:cNvSpPr>
          <p:nvPr>
            <p:ph type="body" idx="1"/>
          </p:nvPr>
        </p:nvSpPr>
        <p:spPr>
          <a:noFill/>
          <a:ln/>
        </p:spPr>
        <p:txBody>
          <a:bodyPr lIns="93555" tIns="46778" rIns="93555" bIns="46778" numCol="1" anchorCtr="0">
            <a:prstTxWarp prst="textNoShape">
              <a:avLst/>
            </a:prstTxWarp>
          </a:bodyPr>
          <a:lstStyle/>
          <a:p>
            <a:r>
              <a:rPr lang="en-US" dirty="0" smtClean="0"/>
              <a:t>Guidance – </a:t>
            </a:r>
          </a:p>
          <a:p>
            <a:r>
              <a:rPr lang="en-US" dirty="0" smtClean="0"/>
              <a:t>Be aware that there are hard</a:t>
            </a:r>
            <a:r>
              <a:rPr lang="en-US" baseline="0" dirty="0" smtClean="0"/>
              <a:t> to find security issues with running as a different then logged on user</a:t>
            </a:r>
          </a:p>
          <a:p>
            <a:r>
              <a:rPr lang="en-US" baseline="0" dirty="0" smtClean="0"/>
              <a:t>Can be hard to identify the users session (e.g. getting the console ID)</a:t>
            </a:r>
          </a:p>
          <a:p>
            <a:r>
              <a:rPr lang="en-US" baseline="0" dirty="0" smtClean="0"/>
              <a:t>May want to have an auto start process in each session (e.g. tray process) that identifies the communicating session</a:t>
            </a:r>
          </a:p>
          <a:p>
            <a:r>
              <a:rPr lang="en-US" baseline="0" dirty="0" smtClean="0"/>
              <a:t>Communicate using IPC mechanisms, but keep security in mind (e.g. </a:t>
            </a:r>
            <a:r>
              <a:rPr lang="en-US" baseline="0" dirty="0" err="1" smtClean="0"/>
              <a:t>ACLing</a:t>
            </a:r>
            <a:r>
              <a:rPr lang="en-US" baseline="0" dirty="0" smtClean="0"/>
              <a:t> objects correctly)</a:t>
            </a:r>
          </a:p>
          <a:p>
            <a:endParaRPr lang="en-US" dirty="0" smtClean="0"/>
          </a:p>
        </p:txBody>
      </p:sp>
      <p:sp>
        <p:nvSpPr>
          <p:cNvPr id="56327" name="Rectangle 40965"/>
          <p:cNvSpPr>
            <a:spLocks noChangeArrowheads="1"/>
          </p:cNvSpPr>
          <p:nvPr/>
        </p:nvSpPr>
        <p:spPr bwMode="auto">
          <a:xfrm>
            <a:off x="3970338" y="0"/>
            <a:ext cx="3038475" cy="465138"/>
          </a:xfrm>
          <a:prstGeom prst="rect">
            <a:avLst/>
          </a:prstGeom>
          <a:noFill/>
          <a:ln w="9525" algn="ctr">
            <a:noFill/>
            <a:miter lim="800000"/>
            <a:headEnd/>
            <a:tailEnd/>
          </a:ln>
        </p:spPr>
        <p:txBody>
          <a:bodyPr lIns="93555" tIns="46778" rIns="93555" bIns="46778"/>
          <a:lstStyle/>
          <a:p>
            <a:pPr algn="r" defTabSz="903288"/>
            <a:fld id="{F533E46B-F583-49C7-9F0B-9CA1BEA44557}" type="datetime8">
              <a:rPr lang="en-US" sz="1200">
                <a:latin typeface="Times New Roman" pitchFamily="18" charset="0"/>
              </a:rPr>
              <a:pPr algn="r" defTabSz="903288"/>
              <a:t>1/31/2008 12:25 PM</a:t>
            </a:fld>
            <a:endParaRPr lang="en-US" sz="1200">
              <a:latin typeface="Times New Roman" pitchFamily="18" charset="0"/>
            </a:endParaRPr>
          </a:p>
        </p:txBody>
      </p:sp>
      <p:sp>
        <p:nvSpPr>
          <p:cNvPr id="56328" name="Rectangle 40966"/>
          <p:cNvSpPr>
            <a:spLocks noChangeArrowheads="1"/>
          </p:cNvSpPr>
          <p:nvPr/>
        </p:nvSpPr>
        <p:spPr bwMode="auto">
          <a:xfrm>
            <a:off x="5891213" y="8829675"/>
            <a:ext cx="1117600" cy="465138"/>
          </a:xfrm>
          <a:prstGeom prst="rect">
            <a:avLst/>
          </a:prstGeom>
          <a:noFill/>
          <a:ln w="9525" algn="ctr">
            <a:noFill/>
            <a:miter lim="800000"/>
            <a:headEnd/>
            <a:tailEnd/>
          </a:ln>
        </p:spPr>
        <p:txBody>
          <a:bodyPr lIns="93555" tIns="46778" rIns="93555" bIns="46778" anchor="b"/>
          <a:lstStyle/>
          <a:p>
            <a:pPr algn="r" defTabSz="903288"/>
            <a:fld id="{5BD3C5D3-E98A-4D2C-9907-0DC44EE71B9C}" type="slidenum">
              <a:rPr lang="en-US" sz="1200">
                <a:latin typeface="Times New Roman" pitchFamily="18" charset="0"/>
              </a:rPr>
              <a:pPr algn="r" defTabSz="903288"/>
              <a:t>41</a:t>
            </a:fld>
            <a:endParaRPr lang="en-US" sz="1200">
              <a:latin typeface="Times New Roman" pitchFamily="18" charset="0"/>
            </a:endParaRPr>
          </a:p>
        </p:txBody>
      </p:sp>
      <p:sp>
        <p:nvSpPr>
          <p:cNvPr id="56329" name="Rectangle 40967"/>
          <p:cNvSpPr>
            <a:spLocks noChangeArrowheads="1"/>
          </p:cNvSpPr>
          <p:nvPr/>
        </p:nvSpPr>
        <p:spPr bwMode="auto">
          <a:xfrm>
            <a:off x="0" y="8829675"/>
            <a:ext cx="5800725" cy="465138"/>
          </a:xfrm>
          <a:prstGeom prst="rect">
            <a:avLst/>
          </a:prstGeom>
          <a:noFill/>
          <a:ln w="9525" algn="ctr">
            <a:noFill/>
            <a:miter lim="800000"/>
            <a:headEnd/>
            <a:tailEnd/>
          </a:ln>
        </p:spPr>
        <p:txBody>
          <a:bodyPr lIns="93555" tIns="46778" rIns="93555" bIns="46778" anchor="b"/>
          <a:lstStyle/>
          <a:p>
            <a:pPr defTabSz="903288"/>
            <a:r>
              <a:rPr lang="en-US" sz="800"/>
              <a:t>© 2005 Microsoft Corporation. All rights reserved.</a:t>
            </a:r>
            <a:endParaRPr lang="en-US">
              <a:latin typeface="Calibri" pitchFamily="34" charset="0"/>
            </a:endParaRPr>
          </a:p>
          <a:p>
            <a:pPr defTabSz="903288" eaLnBrk="0" hangingPunct="0"/>
            <a:r>
              <a:rPr lang="en-US" sz="800"/>
              <a:t>This presentation is for informational purposes only. Microsoft makes no warranties, express or implied, in this summary.</a:t>
            </a:r>
            <a:endParaRPr lang="en-US" sz="120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4512"/>
          <p:cNvSpPr>
            <a:spLocks noGrp="1" noRot="1" noChangeAspect="1" noTextEdit="1"/>
          </p:cNvSpPr>
          <p:nvPr>
            <p:ph type="sldImg"/>
          </p:nvPr>
        </p:nvSpPr>
        <p:spPr>
          <a:noFill/>
          <a:ln w="9525">
            <a:noFill/>
          </a:ln>
        </p:spPr>
      </p:sp>
      <p:sp>
        <p:nvSpPr>
          <p:cNvPr id="57347" name="Rectangle 64513"/>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
        <p:nvSpPr>
          <p:cNvPr id="57348" name="Shape 3"/>
          <p:cNvSpPr>
            <a:spLocks noGrp="1"/>
          </p:cNvSpPr>
          <p:nvPr>
            <p:ph type="dt" sz="quarter" idx="1"/>
          </p:nvPr>
        </p:nvSpPr>
        <p:spPr>
          <a:noFill/>
          <a:ln>
            <a:headEnd/>
            <a:tailEnd/>
          </a:ln>
        </p:spPr>
        <p:txBody>
          <a:bodyPr numCol="1" anchorCtr="0">
            <a:prstTxWarp prst="textNoShape">
              <a:avLst/>
            </a:prstTxWarp>
          </a:bodyPr>
          <a:lstStyle/>
          <a:p>
            <a:fld id="{1EF6DF64-F87A-4F59-A4E9-CF3D69296245}"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57349"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57350" name="Shape 5"/>
          <p:cNvSpPr>
            <a:spLocks noGrp="1"/>
          </p:cNvSpPr>
          <p:nvPr>
            <p:ph type="sldNum" sz="quarter" idx="5"/>
          </p:nvPr>
        </p:nvSpPr>
        <p:spPr>
          <a:noFill/>
          <a:ln>
            <a:headEnd/>
            <a:tailEnd/>
          </a:ln>
        </p:spPr>
        <p:txBody>
          <a:bodyPr numCol="1" anchorCtr="0">
            <a:prstTxWarp prst="textNoShape">
              <a:avLst/>
            </a:prstTxWarp>
          </a:bodyPr>
          <a:lstStyle/>
          <a:p>
            <a:fld id="{CA4D29CB-DBD0-4FED-906A-79AF0307B3FE}" type="slidenum">
              <a:rPr lang="en-US" smtClean="0">
                <a:solidFill>
                  <a:schemeClr val="tx1"/>
                </a:solidFill>
                <a:latin typeface="Times New Roman" pitchFamily="18" charset="0"/>
                <a:cs typeface="Arial" pitchFamily="34" charset="0"/>
              </a:rPr>
              <a:pPr/>
              <a:t>42</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mn-cs"/>
              </a:rPr>
              <a:t>Note: </a:t>
            </a:r>
            <a:r>
              <a:rPr lang="en-US" sz="1200" kern="1200" dirty="0" err="1" smtClean="0">
                <a:solidFill>
                  <a:schemeClr val="tx1"/>
                </a:solidFill>
                <a:latin typeface="Arial" pitchFamily="34" charset="0"/>
                <a:ea typeface="+mn-ea"/>
                <a:cs typeface="+mn-cs"/>
              </a:rPr>
              <a:t>autostart</a:t>
            </a:r>
            <a:r>
              <a:rPr lang="en-US" sz="1200" kern="1200" dirty="0" smtClean="0">
                <a:solidFill>
                  <a:schemeClr val="tx1"/>
                </a:solidFill>
                <a:latin typeface="Arial" pitchFamily="34" charset="0"/>
                <a:ea typeface="+mn-ea"/>
                <a:cs typeface="+mn-cs"/>
              </a:rPr>
              <a:t> services in Windows</a:t>
            </a:r>
            <a:r>
              <a:rPr lang="en-US" sz="1200" kern="1200" baseline="0" dirty="0" smtClean="0">
                <a:solidFill>
                  <a:schemeClr val="tx1"/>
                </a:solidFill>
                <a:latin typeface="Arial" pitchFamily="34" charset="0"/>
                <a:ea typeface="+mn-ea"/>
                <a:cs typeface="+mn-cs"/>
              </a:rPr>
              <a:t> </a:t>
            </a:r>
            <a:r>
              <a:rPr lang="en-US" sz="1200" kern="1200" dirty="0" smtClean="0">
                <a:solidFill>
                  <a:schemeClr val="tx1"/>
                </a:solidFill>
                <a:latin typeface="Arial" pitchFamily="34" charset="0"/>
                <a:ea typeface="+mn-ea"/>
                <a:cs typeface="+mn-cs"/>
              </a:rPr>
              <a:t>XP</a:t>
            </a:r>
            <a:r>
              <a:rPr lang="en-US" sz="1200" kern="1200" baseline="0" dirty="0" smtClean="0">
                <a:solidFill>
                  <a:schemeClr val="tx1"/>
                </a:solidFill>
                <a:latin typeface="Arial" pitchFamily="34" charset="0"/>
                <a:ea typeface="+mn-ea"/>
                <a:cs typeface="+mn-cs"/>
              </a:rPr>
              <a:t> and Windows Server </a:t>
            </a:r>
            <a:r>
              <a:rPr lang="en-US" sz="1200" kern="1200" dirty="0" smtClean="0">
                <a:solidFill>
                  <a:schemeClr val="tx1"/>
                </a:solidFill>
                <a:latin typeface="Arial" pitchFamily="34" charset="0"/>
                <a:ea typeface="+mn-ea"/>
                <a:cs typeface="+mn-cs"/>
              </a:rPr>
              <a:t>2003 also had no time guarantee – many services may still not be up and running when an interactive user logs on.</a:t>
            </a:r>
            <a:endParaRPr lang="en-US" dirty="0"/>
          </a:p>
        </p:txBody>
      </p:sp>
      <p:sp>
        <p:nvSpPr>
          <p:cNvPr id="4" name="Date Placeholder 3"/>
          <p:cNvSpPr>
            <a:spLocks noGrp="1"/>
          </p:cNvSpPr>
          <p:nvPr>
            <p:ph type="dt" idx="10"/>
          </p:nvPr>
        </p:nvSpPr>
        <p:spPr/>
        <p:txBody>
          <a:bodyPr/>
          <a:lstStyle/>
          <a:p>
            <a:pPr>
              <a:defRPr/>
            </a:pPr>
            <a:fld id="{03782FA2-8576-4C7E-9A48-C3117AB6F449}" type="datetime8">
              <a:rPr lang="en-US" smtClean="0"/>
              <a:pPr>
                <a:defRPr/>
              </a:pPr>
              <a:t>1/31/2008 12:25 PM</a:t>
            </a:fld>
            <a:endParaRPr lang="en-US"/>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21888F20-2D99-4625-A2DC-AC9BD0793244}"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3"/>
          <p:cNvSpPr>
            <a:spLocks noGrp="1" noChangeArrowheads="1"/>
          </p:cNvSpPr>
          <p:nvPr>
            <p:ph type="dt" sz="quarter" idx="1"/>
          </p:nvPr>
        </p:nvSpPr>
        <p:spPr>
          <a:noFill/>
          <a:ln>
            <a:headEnd/>
            <a:tailEnd/>
          </a:ln>
        </p:spPr>
        <p:txBody>
          <a:bodyPr/>
          <a:lstStyle/>
          <a:p>
            <a:fld id="{510AA4BB-6036-4696-B659-5FAED79EF106}" type="datetime8">
              <a:rPr lang="en-US" smtClean="0"/>
              <a:pPr/>
              <a:t>1/31/2008 12:25 PM</a:t>
            </a:fld>
            <a:endParaRPr lang="en-US" smtClean="0"/>
          </a:p>
        </p:txBody>
      </p:sp>
      <p:sp>
        <p:nvSpPr>
          <p:cNvPr id="39939" name="Shape 4"/>
          <p:cNvSpPr>
            <a:spLocks noGrp="1" noChangeArrowheads="1"/>
          </p:cNvSpPr>
          <p:nvPr>
            <p:ph type="sldNum" sz="quarter" idx="5"/>
          </p:nvPr>
        </p:nvSpPr>
        <p:spPr>
          <a:noFill/>
          <a:ln>
            <a:headEnd/>
            <a:tailEnd/>
          </a:ln>
        </p:spPr>
        <p:txBody>
          <a:bodyPr/>
          <a:lstStyle/>
          <a:p>
            <a:fld id="{DB5D2E30-08A7-44B5-A03E-771683B2E4DA}" type="slidenum">
              <a:rPr lang="en-US" smtClean="0"/>
              <a:pPr/>
              <a:t>4</a:t>
            </a:fld>
            <a:endParaRPr lang="en-US" smtClean="0"/>
          </a:p>
        </p:txBody>
      </p:sp>
      <p:sp>
        <p:nvSpPr>
          <p:cNvPr id="39940"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39941" name="Rectangle 39939"/>
          <p:cNvSpPr>
            <a:spLocks noGrp="1" noRot="1" noChangeAspect="1" noChangeArrowheads="1" noTextEdit="1"/>
          </p:cNvSpPr>
          <p:nvPr>
            <p:ph type="sldImg"/>
          </p:nvPr>
        </p:nvSpPr>
        <p:spPr>
          <a:ln>
            <a:noFill/>
          </a:ln>
        </p:spPr>
      </p:sp>
      <p:sp>
        <p:nvSpPr>
          <p:cNvPr id="39942" name="Rectangle 770050"/>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9936"/>
          <p:cNvSpPr>
            <a:spLocks noGrp="1" noRot="1" noChangeAspect="1" noTextEdit="1"/>
          </p:cNvSpPr>
          <p:nvPr>
            <p:ph type="sldImg"/>
          </p:nvPr>
        </p:nvSpPr>
        <p:spPr>
          <a:noFill/>
          <a:ln w="9525">
            <a:noFill/>
          </a:ln>
        </p:spPr>
      </p:sp>
      <p:sp>
        <p:nvSpPr>
          <p:cNvPr id="49155" name="Rectangle 39937"/>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
        <p:nvSpPr>
          <p:cNvPr id="49156" name="Shape 3"/>
          <p:cNvSpPr>
            <a:spLocks noGrp="1"/>
          </p:cNvSpPr>
          <p:nvPr>
            <p:ph type="dt" sz="quarter" idx="1"/>
          </p:nvPr>
        </p:nvSpPr>
        <p:spPr>
          <a:noFill/>
          <a:ln>
            <a:headEnd/>
            <a:tailEnd/>
          </a:ln>
        </p:spPr>
        <p:txBody>
          <a:bodyPr numCol="1" anchorCtr="0">
            <a:prstTxWarp prst="textNoShape">
              <a:avLst/>
            </a:prstTxWarp>
          </a:bodyPr>
          <a:lstStyle/>
          <a:p>
            <a:fld id="{BFB43CB0-483F-4DC3-911D-D78A49AD333F}"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49157"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49158" name="Shape 5"/>
          <p:cNvSpPr>
            <a:spLocks noGrp="1"/>
          </p:cNvSpPr>
          <p:nvPr>
            <p:ph type="sldNum" sz="quarter" idx="5"/>
          </p:nvPr>
        </p:nvSpPr>
        <p:spPr>
          <a:noFill/>
          <a:ln>
            <a:headEnd/>
            <a:tailEnd/>
          </a:ln>
        </p:spPr>
        <p:txBody>
          <a:bodyPr numCol="1" anchorCtr="0">
            <a:prstTxWarp prst="textNoShape">
              <a:avLst/>
            </a:prstTxWarp>
          </a:bodyPr>
          <a:lstStyle/>
          <a:p>
            <a:fld id="{516BC23A-3247-4003-B9A2-AEBA14B175E6}" type="slidenum">
              <a:rPr lang="en-US" smtClean="0">
                <a:solidFill>
                  <a:schemeClr val="tx1"/>
                </a:solidFill>
                <a:latin typeface="Times New Roman" pitchFamily="18" charset="0"/>
                <a:cs typeface="Arial" pitchFamily="34" charset="0"/>
              </a:rPr>
              <a:pPr/>
              <a:t>45</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03782FA2-8576-4C7E-9A48-C3117AB6F449}" type="datetime8">
              <a:rPr lang="en-US" smtClean="0"/>
              <a:pPr>
                <a:defRPr/>
              </a:pPr>
              <a:t>1/31/2008 12:25 PM</a:t>
            </a:fld>
            <a:endParaRPr lang="en-US"/>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21888F20-2D99-4625-A2DC-AC9BD0793244}" type="slidenum">
              <a:rPr lang="en-US" smtClean="0"/>
              <a:pPr>
                <a:defRPr/>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hape 3"/>
          <p:cNvSpPr>
            <a:spLocks noGrp="1" noChangeArrowheads="1"/>
          </p:cNvSpPr>
          <p:nvPr>
            <p:ph type="dt" sz="quarter" idx="1"/>
          </p:nvPr>
        </p:nvSpPr>
        <p:spPr/>
        <p:txBody>
          <a:bodyPr/>
          <a:lstStyle/>
          <a:p>
            <a:pPr>
              <a:defRPr/>
            </a:pPr>
            <a:fld id="{DAED4B9A-0A57-41A5-B6B6-E42DF772298C}" type="datetime8">
              <a:rPr lang="en-US" smtClean="0"/>
              <a:pPr>
                <a:defRPr/>
              </a:pPr>
              <a:t>1/31/2008 12:25 PM</a:t>
            </a:fld>
            <a:endParaRPr lang="en-US" smtClean="0"/>
          </a:p>
        </p:txBody>
      </p:sp>
      <p:sp>
        <p:nvSpPr>
          <p:cNvPr id="260099" name="Shape 4"/>
          <p:cNvSpPr>
            <a:spLocks noGrp="1" noChangeArrowheads="1"/>
          </p:cNvSpPr>
          <p:nvPr>
            <p:ph type="sldNum" sz="quarter" idx="5"/>
          </p:nvPr>
        </p:nvSpPr>
        <p:spPr/>
        <p:txBody>
          <a:bodyPr/>
          <a:lstStyle/>
          <a:p>
            <a:pPr>
              <a:defRPr/>
            </a:pPr>
            <a:fld id="{65A40886-02D4-4AC4-AA6A-DC161145D982}" type="slidenum">
              <a:rPr lang="en-US" smtClean="0"/>
              <a:pPr>
                <a:defRPr/>
              </a:pPr>
              <a:t>49</a:t>
            </a:fld>
            <a:endParaRPr lang="en-US" smtClean="0"/>
          </a:p>
        </p:txBody>
      </p:sp>
      <p:sp>
        <p:nvSpPr>
          <p:cNvPr id="293892" name="Rectangle 203778"/>
          <p:cNvSpPr>
            <a:spLocks noGrp="1" noRot="1" noChangeAspect="1" noChangeArrowheads="1" noTextEdit="1"/>
          </p:cNvSpPr>
          <p:nvPr>
            <p:ph type="sldImg"/>
          </p:nvPr>
        </p:nvSpPr>
        <p:spPr>
          <a:xfrm>
            <a:off x="1544638" y="271463"/>
            <a:ext cx="4273550" cy="3205162"/>
          </a:xfrm>
          <a:ln cap="flat">
            <a:headEnd type="none" w="med" len="med"/>
            <a:tailEnd type="none" w="med" len="med"/>
          </a:ln>
        </p:spPr>
      </p:sp>
      <p:sp>
        <p:nvSpPr>
          <p:cNvPr id="293893" name="Rectangle 208898"/>
          <p:cNvSpPr>
            <a:spLocks noGrp="1" noChangeArrowheads="1"/>
          </p:cNvSpPr>
          <p:nvPr>
            <p:ph type="body" idx="1"/>
          </p:nvPr>
        </p:nvSpPr>
        <p:spPr>
          <a:noFill/>
          <a:ln/>
        </p:spPr>
        <p:txBody>
          <a:bodyPr lIns="93157" tIns="46580" rIns="93157" bIns="46580"/>
          <a:lstStyle/>
          <a:p>
            <a:pPr eaLnBrk="1" hangingPunct="1"/>
            <a:r>
              <a:rPr lang="en-US" dirty="0" smtClean="0">
                <a:latin typeface="Times New Roman" pitchFamily="18" charset="0"/>
              </a:rPr>
              <a:t>The My Documents location and structure has changed in Windows Vista / Windows Server 2008 to provide a better user experience. The user data is now stored in \users\%username%\ folder structure. Pictures, Music, Documents, Desktop, and Favorites are all new folders directly under this structure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3"/>
          <p:cNvSpPr>
            <a:spLocks noGrp="1" noChangeArrowheads="1"/>
          </p:cNvSpPr>
          <p:nvPr>
            <p:ph type="dt" sz="quarter" idx="1"/>
          </p:nvPr>
        </p:nvSpPr>
        <p:spPr>
          <a:noFill/>
          <a:ln>
            <a:headEnd/>
            <a:tailEnd/>
          </a:ln>
        </p:spPr>
        <p:txBody>
          <a:bodyPr/>
          <a:lstStyle/>
          <a:p>
            <a:fld id="{19AE8911-9D11-4827-857F-639F5BF9FC5A}" type="datetime8">
              <a:rPr lang="en-US" smtClean="0"/>
              <a:pPr/>
              <a:t>1/31/2008 12:25 PM</a:t>
            </a:fld>
            <a:endParaRPr lang="en-US" smtClean="0"/>
          </a:p>
        </p:txBody>
      </p:sp>
      <p:sp>
        <p:nvSpPr>
          <p:cNvPr id="61443" name="Shape 4"/>
          <p:cNvSpPr>
            <a:spLocks noGrp="1" noChangeArrowheads="1"/>
          </p:cNvSpPr>
          <p:nvPr>
            <p:ph type="sldNum" sz="quarter" idx="5"/>
          </p:nvPr>
        </p:nvSpPr>
        <p:spPr>
          <a:noFill/>
          <a:ln>
            <a:headEnd/>
            <a:tailEnd/>
          </a:ln>
        </p:spPr>
        <p:txBody>
          <a:bodyPr/>
          <a:lstStyle/>
          <a:p>
            <a:fld id="{87B17F90-7D4A-4BDB-AF08-467F4A60FF5F}" type="slidenum">
              <a:rPr lang="en-US" smtClean="0"/>
              <a:pPr/>
              <a:t>50</a:t>
            </a:fld>
            <a:endParaRPr lang="en-US" smtClean="0"/>
          </a:p>
        </p:txBody>
      </p:sp>
      <p:sp>
        <p:nvSpPr>
          <p:cNvPr id="61444"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61445" name="Rectangle 55299"/>
          <p:cNvSpPr>
            <a:spLocks noGrp="1" noRot="1" noChangeAspect="1" noChangeArrowheads="1" noTextEdit="1"/>
          </p:cNvSpPr>
          <p:nvPr>
            <p:ph type="sldImg"/>
          </p:nvPr>
        </p:nvSpPr>
        <p:spPr>
          <a:ln>
            <a:noFill/>
          </a:ln>
        </p:spPr>
      </p:sp>
      <p:sp>
        <p:nvSpPr>
          <p:cNvPr id="61446" name="Rectangle 824322"/>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47104"/>
          <p:cNvSpPr txBox="1">
            <a:spLocks noGrp="1" noChangeArrowheads="1"/>
          </p:cNvSpPr>
          <p:nvPr/>
        </p:nvSpPr>
        <p:spPr bwMode="auto">
          <a:xfrm>
            <a:off x="3970338" y="0"/>
            <a:ext cx="3038475" cy="465138"/>
          </a:xfrm>
          <a:prstGeom prst="rect">
            <a:avLst/>
          </a:prstGeom>
          <a:noFill/>
          <a:ln w="9525" algn="ctr">
            <a:noFill/>
            <a:miter lim="800000"/>
            <a:headEnd/>
            <a:tailEnd/>
          </a:ln>
        </p:spPr>
        <p:txBody>
          <a:bodyPr lIns="93177" tIns="46589" rIns="93177" bIns="46589"/>
          <a:lstStyle/>
          <a:p>
            <a:pPr algn="r" defTabSz="931863"/>
            <a:fld id="{267028D3-7FD3-4C8B-9F6D-9F74D97A7D25}" type="datetime8">
              <a:rPr lang="en-US" sz="1200">
                <a:latin typeface="Times New Roman" pitchFamily="18" charset="0"/>
              </a:rPr>
              <a:pPr algn="r" defTabSz="931863"/>
              <a:t>1/31/2008 12:25 PM</a:t>
            </a:fld>
            <a:endParaRPr lang="en-US" sz="1200">
              <a:latin typeface="Times New Roman" pitchFamily="18" charset="0"/>
            </a:endParaRPr>
          </a:p>
        </p:txBody>
      </p:sp>
      <p:sp>
        <p:nvSpPr>
          <p:cNvPr id="60419" name="TextBox 47105"/>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defTabSz="931863"/>
            <a:fld id="{7899DE11-8B81-4DD3-8C56-B84073AD14AD}" type="slidenum">
              <a:rPr lang="en-US" sz="1200">
                <a:latin typeface="Times New Roman" pitchFamily="18" charset="0"/>
              </a:rPr>
              <a:pPr algn="r" defTabSz="931863"/>
              <a:t>51</a:t>
            </a:fld>
            <a:endParaRPr lang="en-US" sz="1200">
              <a:latin typeface="Times New Roman" pitchFamily="18" charset="0"/>
            </a:endParaRPr>
          </a:p>
        </p:txBody>
      </p:sp>
      <p:sp>
        <p:nvSpPr>
          <p:cNvPr id="60420" name="TextBox 47106"/>
          <p:cNvSpPr txBox="1">
            <a:spLocks noGrp="1" noChangeArrowheads="1"/>
          </p:cNvSpPr>
          <p:nvPr/>
        </p:nvSpPr>
        <p:spPr bwMode="auto">
          <a:xfrm>
            <a:off x="0" y="8937625"/>
            <a:ext cx="5792788" cy="357188"/>
          </a:xfrm>
          <a:prstGeom prst="rect">
            <a:avLst/>
          </a:prstGeom>
          <a:noFill/>
          <a:ln w="9525" algn="ctr">
            <a:noFill/>
            <a:miter lim="800000"/>
            <a:headEnd/>
            <a:tailEnd/>
          </a:ln>
        </p:spPr>
        <p:txBody>
          <a:bodyPr lIns="93177" tIns="46589" rIns="93177" bIns="46589" anchor="b"/>
          <a:lstStyle/>
          <a:p>
            <a:pPr defTabSz="931863">
              <a:lnSpc>
                <a:spcPct val="85000"/>
              </a:lnSpc>
              <a:spcBef>
                <a:spcPct val="20000"/>
              </a:spcBef>
            </a:pPr>
            <a:r>
              <a:rPr lang="en-US" sz="700" dirty="0">
                <a:latin typeface="Segoe Semibold"/>
              </a:rPr>
              <a:t>© 2006 Microsoft Corporation. All rights reserved. Microsoft, Windows, Windows Vista and other product names are or may be registered trademarks and/or trademarks in the U.S. and/or other countries.</a:t>
            </a:r>
            <a:endParaRPr lang="en-US" dirty="0">
              <a:latin typeface="Calibri" pitchFamily="34" charset="0"/>
            </a:endParaRPr>
          </a:p>
          <a:p>
            <a:pPr defTabSz="931863">
              <a:lnSpc>
                <a:spcPct val="85000"/>
              </a:lnSpc>
              <a:spcBef>
                <a:spcPct val="20000"/>
              </a:spcBef>
            </a:pPr>
            <a:r>
              <a:rPr lang="en-US" sz="700" dirty="0">
                <a:latin typeface="Segoe Semibold"/>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Semibold"/>
              </a:rPr>
            </a:br>
            <a:r>
              <a:rPr lang="en-US" sz="700" dirty="0">
                <a:latin typeface="Segoe Semibold"/>
              </a:rPr>
              <a:t>MICROSOFT MAKES NO WARRANTIES, EXPRESS, IMPLIED OR STATUTORY, AS TO THE INFORMATION IN THIS PRESENTATION.</a:t>
            </a:r>
          </a:p>
        </p:txBody>
      </p:sp>
      <p:sp>
        <p:nvSpPr>
          <p:cNvPr id="60421" name="Rectangle 49155"/>
          <p:cNvSpPr>
            <a:spLocks noGrp="1" noRot="1" noChangeAspect="1" noTextEdit="1"/>
          </p:cNvSpPr>
          <p:nvPr>
            <p:ph type="sldImg"/>
          </p:nvPr>
        </p:nvSpPr>
        <p:spPr>
          <a:xfrm>
            <a:off x="1182688" y="696913"/>
            <a:ext cx="4648200" cy="3486150"/>
          </a:xfrm>
          <a:noFill/>
          <a:ln w="9525">
            <a:noFill/>
          </a:ln>
        </p:spPr>
      </p:sp>
      <p:sp>
        <p:nvSpPr>
          <p:cNvPr id="60422" name="Rectangle 49156"/>
          <p:cNvSpPr>
            <a:spLocks noGrp="1" noChangeArrowheads="1"/>
          </p:cNvSpPr>
          <p:nvPr>
            <p:ph type="body" idx="1"/>
          </p:nvPr>
        </p:nvSpPr>
        <p:spPr>
          <a:noFill/>
          <a:ln/>
        </p:spPr>
        <p:txBody>
          <a:bodyPr lIns="93555" tIns="46778" rIns="93555" bIns="46778" numCol="1" anchorCtr="0">
            <a:prstTxWarp prst="textNoShape">
              <a:avLst/>
            </a:prstTxWarp>
          </a:bodyPr>
          <a:lstStyle/>
          <a:p>
            <a:pPr eaLnBrk="1" hangingPunct="1"/>
            <a:endParaRPr lang="en-US" smtClean="0"/>
          </a:p>
        </p:txBody>
      </p:sp>
      <p:sp>
        <p:nvSpPr>
          <p:cNvPr id="60423" name="Rectangle 47109"/>
          <p:cNvSpPr>
            <a:spLocks noChangeArrowheads="1"/>
          </p:cNvSpPr>
          <p:nvPr/>
        </p:nvSpPr>
        <p:spPr bwMode="auto">
          <a:xfrm>
            <a:off x="3970338" y="0"/>
            <a:ext cx="3038475" cy="465138"/>
          </a:xfrm>
          <a:prstGeom prst="rect">
            <a:avLst/>
          </a:prstGeom>
          <a:noFill/>
          <a:ln w="9525" algn="ctr">
            <a:noFill/>
            <a:miter lim="800000"/>
            <a:headEnd/>
            <a:tailEnd/>
          </a:ln>
        </p:spPr>
        <p:txBody>
          <a:bodyPr lIns="93555" tIns="46778" rIns="93555" bIns="46778"/>
          <a:lstStyle/>
          <a:p>
            <a:pPr algn="r" defTabSz="903288"/>
            <a:fld id="{97A884E5-1D56-4D62-BEA2-86F42D9CEF0D}" type="datetime8">
              <a:rPr lang="en-US" sz="1200">
                <a:latin typeface="Times New Roman" pitchFamily="18" charset="0"/>
              </a:rPr>
              <a:pPr algn="r" defTabSz="903288"/>
              <a:t>1/31/2008 12:25 PM</a:t>
            </a:fld>
            <a:endParaRPr lang="en-US" sz="1200">
              <a:latin typeface="Times New Roman" pitchFamily="18" charset="0"/>
            </a:endParaRPr>
          </a:p>
        </p:txBody>
      </p:sp>
      <p:sp>
        <p:nvSpPr>
          <p:cNvPr id="60424" name="Rectangle 47110"/>
          <p:cNvSpPr>
            <a:spLocks noChangeArrowheads="1"/>
          </p:cNvSpPr>
          <p:nvPr/>
        </p:nvSpPr>
        <p:spPr bwMode="auto">
          <a:xfrm>
            <a:off x="5891213" y="8829675"/>
            <a:ext cx="1117600" cy="465138"/>
          </a:xfrm>
          <a:prstGeom prst="rect">
            <a:avLst/>
          </a:prstGeom>
          <a:noFill/>
          <a:ln w="9525" algn="ctr">
            <a:noFill/>
            <a:miter lim="800000"/>
            <a:headEnd/>
            <a:tailEnd/>
          </a:ln>
        </p:spPr>
        <p:txBody>
          <a:bodyPr lIns="93555" tIns="46778" rIns="93555" bIns="46778" anchor="b"/>
          <a:lstStyle/>
          <a:p>
            <a:pPr algn="r" defTabSz="903288"/>
            <a:fld id="{C4D3D57D-4E81-41EF-81BB-7F268D6E6E6F}" type="slidenum">
              <a:rPr lang="en-US" sz="1200">
                <a:latin typeface="Times New Roman" pitchFamily="18" charset="0"/>
              </a:rPr>
              <a:pPr algn="r" defTabSz="903288"/>
              <a:t>51</a:t>
            </a:fld>
            <a:endParaRPr lang="en-US" sz="1200">
              <a:latin typeface="Times New Roman" pitchFamily="18" charset="0"/>
            </a:endParaRPr>
          </a:p>
        </p:txBody>
      </p:sp>
      <p:sp>
        <p:nvSpPr>
          <p:cNvPr id="60425" name="Rectangle 47111"/>
          <p:cNvSpPr>
            <a:spLocks noChangeArrowheads="1"/>
          </p:cNvSpPr>
          <p:nvPr/>
        </p:nvSpPr>
        <p:spPr bwMode="auto">
          <a:xfrm>
            <a:off x="0" y="8829675"/>
            <a:ext cx="5800725" cy="465138"/>
          </a:xfrm>
          <a:prstGeom prst="rect">
            <a:avLst/>
          </a:prstGeom>
          <a:noFill/>
          <a:ln w="9525" algn="ctr">
            <a:noFill/>
            <a:miter lim="800000"/>
            <a:headEnd/>
            <a:tailEnd/>
          </a:ln>
        </p:spPr>
        <p:txBody>
          <a:bodyPr lIns="93555" tIns="46778" rIns="93555" bIns="46778" anchor="b"/>
          <a:lstStyle/>
          <a:p>
            <a:pPr defTabSz="903288"/>
            <a:r>
              <a:rPr lang="en-US" sz="800"/>
              <a:t>© 2005 Microsoft Corporation. All rights reserved.</a:t>
            </a:r>
            <a:endParaRPr lang="en-US">
              <a:latin typeface="Calibri" pitchFamily="34" charset="0"/>
            </a:endParaRPr>
          </a:p>
          <a:p>
            <a:pPr defTabSz="903288" eaLnBrk="0" hangingPunct="0"/>
            <a:r>
              <a:rPr lang="en-US" sz="800"/>
              <a:t>This presentation is for informational purposes only. Microsoft makes no warranties, express or implied, in this summary.</a:t>
            </a:r>
            <a:endParaRPr lang="en-US" sz="120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0176"/>
          <p:cNvSpPr>
            <a:spLocks noGrp="1" noRot="1" noChangeAspect="1" noTextEdit="1"/>
          </p:cNvSpPr>
          <p:nvPr>
            <p:ph type="sldImg"/>
          </p:nvPr>
        </p:nvSpPr>
        <p:spPr>
          <a:noFill/>
          <a:ln w="9525">
            <a:noFill/>
          </a:ln>
        </p:spPr>
      </p:sp>
      <p:sp>
        <p:nvSpPr>
          <p:cNvPr id="61443" name="Shape 2"/>
          <p:cNvSpPr>
            <a:spLocks noGrp="1"/>
          </p:cNvSpPr>
          <p:nvPr>
            <p:ph type="body" idx="1"/>
          </p:nvPr>
        </p:nvSpPr>
        <p:spPr>
          <a:noFill/>
          <a:ln/>
        </p:spPr>
        <p:txBody>
          <a:bodyPr numCol="1" anchorCtr="0">
            <a:prstTxWarp prst="textNoShape">
              <a:avLst/>
            </a:prstTxWarp>
          </a:bodyPr>
          <a:lstStyle/>
          <a:p>
            <a:pPr eaLnBrk="1" hangingPunct="1">
              <a:lnSpc>
                <a:spcPct val="90000"/>
              </a:lnSpc>
              <a:spcBef>
                <a:spcPct val="0"/>
              </a:spcBef>
            </a:pPr>
            <a:endParaRPr lang="en-US" smtClean="0"/>
          </a:p>
        </p:txBody>
      </p:sp>
      <p:sp>
        <p:nvSpPr>
          <p:cNvPr id="61444" name="Shape 3"/>
          <p:cNvSpPr>
            <a:spLocks noGrp="1"/>
          </p:cNvSpPr>
          <p:nvPr>
            <p:ph type="dt" sz="quarter" idx="1"/>
          </p:nvPr>
        </p:nvSpPr>
        <p:spPr>
          <a:noFill/>
          <a:ln>
            <a:headEnd/>
            <a:tailEnd/>
          </a:ln>
        </p:spPr>
        <p:txBody>
          <a:bodyPr numCol="1" anchorCtr="0">
            <a:prstTxWarp prst="textNoShape">
              <a:avLst/>
            </a:prstTxWarp>
          </a:bodyPr>
          <a:lstStyle/>
          <a:p>
            <a:fld id="{3F0CBE11-FFE5-4DD3-9BDC-3A70E8BA8CD3}"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61445"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61446" name="Shape 5"/>
          <p:cNvSpPr>
            <a:spLocks noGrp="1"/>
          </p:cNvSpPr>
          <p:nvPr>
            <p:ph type="sldNum" sz="quarter" idx="5"/>
          </p:nvPr>
        </p:nvSpPr>
        <p:spPr>
          <a:noFill/>
          <a:ln>
            <a:headEnd/>
            <a:tailEnd/>
          </a:ln>
        </p:spPr>
        <p:txBody>
          <a:bodyPr numCol="1" anchorCtr="0">
            <a:prstTxWarp prst="textNoShape">
              <a:avLst/>
            </a:prstTxWarp>
          </a:bodyPr>
          <a:lstStyle/>
          <a:p>
            <a:fld id="{4286DB90-F25C-4541-8ACF-54283FA787F1}" type="slidenum">
              <a:rPr lang="en-US" smtClean="0">
                <a:solidFill>
                  <a:schemeClr val="tx1"/>
                </a:solidFill>
                <a:latin typeface="Times New Roman" pitchFamily="18" charset="0"/>
                <a:cs typeface="Arial" pitchFamily="34" charset="0"/>
              </a:rPr>
              <a:pPr/>
              <a:t>52</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noFill/>
          <a:ln>
            <a:solidFill>
              <a:srgbClr val="000000"/>
            </a:solidFill>
            <a:miter lim="800000"/>
            <a:headEnd/>
            <a:tailEnd/>
          </a:ln>
        </p:spPr>
      </p:sp>
      <p:sp>
        <p:nvSpPr>
          <p:cNvPr id="62467" name="Notes Placeholder 2"/>
          <p:cNvSpPr>
            <a:spLocks noGrp="1"/>
          </p:cNvSpPr>
          <p:nvPr>
            <p:ph type="body" idx="1"/>
          </p:nvPr>
        </p:nvSpPr>
        <p:spPr>
          <a:noFill/>
          <a:ln/>
        </p:spPr>
        <p:txBody>
          <a:bodyPr numCol="1" anchorCtr="0">
            <a:prstTxWarp prst="textNoShape">
              <a:avLst/>
            </a:prstTxWarp>
          </a:bodyPr>
          <a:lstStyle/>
          <a:p>
            <a:endParaRPr lang="en-US" smtClean="0"/>
          </a:p>
        </p:txBody>
      </p:sp>
      <p:sp>
        <p:nvSpPr>
          <p:cNvPr id="62468" name="Date Placeholder 3"/>
          <p:cNvSpPr>
            <a:spLocks noGrp="1"/>
          </p:cNvSpPr>
          <p:nvPr>
            <p:ph type="dt" sz="quarter" idx="1"/>
          </p:nvPr>
        </p:nvSpPr>
        <p:spPr>
          <a:noFill/>
          <a:ln>
            <a:headEnd/>
            <a:tailEnd/>
          </a:ln>
        </p:spPr>
        <p:txBody>
          <a:bodyPr numCol="1" anchorCtr="0">
            <a:prstTxWarp prst="textNoShape">
              <a:avLst/>
            </a:prstTxWarp>
          </a:bodyPr>
          <a:lstStyle/>
          <a:p>
            <a:fld id="{72AFE405-BC24-458A-B537-A90EBD0CB255}"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62469" name="Footer Placeholder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62470" name="Slide Number Placeholder 5"/>
          <p:cNvSpPr>
            <a:spLocks noGrp="1"/>
          </p:cNvSpPr>
          <p:nvPr>
            <p:ph type="sldNum" sz="quarter" idx="5"/>
          </p:nvPr>
        </p:nvSpPr>
        <p:spPr>
          <a:noFill/>
          <a:ln>
            <a:headEnd/>
            <a:tailEnd/>
          </a:ln>
        </p:spPr>
        <p:txBody>
          <a:bodyPr numCol="1" anchorCtr="0">
            <a:prstTxWarp prst="textNoShape">
              <a:avLst/>
            </a:prstTxWarp>
          </a:bodyPr>
          <a:lstStyle/>
          <a:p>
            <a:fld id="{4437212D-E3E4-444A-8C11-CEE3AF6AC1F4}" type="slidenum">
              <a:rPr lang="en-US" smtClean="0">
                <a:solidFill>
                  <a:schemeClr val="tx1"/>
                </a:solidFill>
                <a:latin typeface="Times New Roman" pitchFamily="18" charset="0"/>
                <a:cs typeface="Arial" pitchFamily="34" charset="0"/>
              </a:rPr>
              <a:pPr/>
              <a:t>53</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1200"/>
          <p:cNvSpPr>
            <a:spLocks noGrp="1" noRot="1" noChangeAspect="1" noTextEdit="1"/>
          </p:cNvSpPr>
          <p:nvPr>
            <p:ph type="sldImg"/>
          </p:nvPr>
        </p:nvSpPr>
        <p:spPr>
          <a:noFill/>
          <a:ln w="9525">
            <a:noFill/>
          </a:ln>
        </p:spPr>
      </p:sp>
      <p:sp>
        <p:nvSpPr>
          <p:cNvPr id="63491" name="Rectangle 51201"/>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smtClean="0"/>
          </a:p>
        </p:txBody>
      </p:sp>
      <p:sp>
        <p:nvSpPr>
          <p:cNvPr id="63492" name="Shape 3"/>
          <p:cNvSpPr>
            <a:spLocks noGrp="1"/>
          </p:cNvSpPr>
          <p:nvPr>
            <p:ph type="dt" sz="quarter" idx="1"/>
          </p:nvPr>
        </p:nvSpPr>
        <p:spPr>
          <a:noFill/>
          <a:ln>
            <a:headEnd/>
            <a:tailEnd/>
          </a:ln>
        </p:spPr>
        <p:txBody>
          <a:bodyPr numCol="1" anchorCtr="0">
            <a:prstTxWarp prst="textNoShape">
              <a:avLst/>
            </a:prstTxWarp>
          </a:bodyPr>
          <a:lstStyle/>
          <a:p>
            <a:fld id="{8D1F43C7-F28C-4BEA-AC3F-694D6558ADDF}"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63493"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63494" name="Shape 5"/>
          <p:cNvSpPr>
            <a:spLocks noGrp="1"/>
          </p:cNvSpPr>
          <p:nvPr>
            <p:ph type="sldNum" sz="quarter" idx="5"/>
          </p:nvPr>
        </p:nvSpPr>
        <p:spPr>
          <a:noFill/>
          <a:ln>
            <a:headEnd/>
            <a:tailEnd/>
          </a:ln>
        </p:spPr>
        <p:txBody>
          <a:bodyPr numCol="1" anchorCtr="0">
            <a:prstTxWarp prst="textNoShape">
              <a:avLst/>
            </a:prstTxWarp>
          </a:bodyPr>
          <a:lstStyle/>
          <a:p>
            <a:fld id="{7B5B11C1-D0C5-435A-87B0-178265242952}" type="slidenum">
              <a:rPr lang="en-US" smtClean="0">
                <a:solidFill>
                  <a:schemeClr val="tx1"/>
                </a:solidFill>
                <a:latin typeface="Times New Roman" pitchFamily="18" charset="0"/>
                <a:cs typeface="Arial" pitchFamily="34" charset="0"/>
              </a:rPr>
              <a:pPr/>
              <a:t>54</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44032"/>
          <p:cNvSpPr>
            <a:spLocks noGrp="1" noChangeArrowheads="1"/>
          </p:cNvSpPr>
          <p:nvPr>
            <p:ph type="dt" sz="quarter" idx="1"/>
          </p:nvPr>
        </p:nvSpPr>
        <p:spPr>
          <a:noFill/>
          <a:ln>
            <a:headEnd/>
            <a:tailEnd/>
          </a:ln>
        </p:spPr>
        <p:txBody>
          <a:bodyPr numCol="1" anchorCtr="0">
            <a:prstTxWarp prst="textNoShape">
              <a:avLst/>
            </a:prstTxWarp>
          </a:bodyPr>
          <a:lstStyle/>
          <a:p>
            <a:fld id="{1F311447-2D5D-43B8-A38D-9908E270BEA2}"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64515" name="Shape 44033"/>
          <p:cNvSpPr>
            <a:spLocks noGrp="1" noChangeArrowheads="1"/>
          </p:cNvSpPr>
          <p:nvPr>
            <p:ph type="sldNum" sz="quarter" idx="5"/>
          </p:nvPr>
        </p:nvSpPr>
        <p:spPr>
          <a:noFill/>
          <a:ln>
            <a:headEnd/>
            <a:tailEnd/>
          </a:ln>
        </p:spPr>
        <p:txBody>
          <a:bodyPr numCol="1" anchorCtr="0">
            <a:prstTxWarp prst="textNoShape">
              <a:avLst/>
            </a:prstTxWarp>
          </a:bodyPr>
          <a:lstStyle/>
          <a:p>
            <a:fld id="{E82C8C65-437D-4773-8CF4-B8C7D2AB3E82}" type="slidenum">
              <a:rPr lang="en-US" smtClean="0">
                <a:solidFill>
                  <a:schemeClr val="tx1"/>
                </a:solidFill>
                <a:latin typeface="Times New Roman" pitchFamily="18" charset="0"/>
                <a:cs typeface="Arial" pitchFamily="34" charset="0"/>
              </a:rPr>
              <a:pPr/>
              <a:t>55</a:t>
            </a:fld>
            <a:endParaRPr lang="en-US" smtClean="0">
              <a:solidFill>
                <a:schemeClr val="tx1"/>
              </a:solidFill>
              <a:latin typeface="Times New Roman" pitchFamily="18" charset="0"/>
              <a:cs typeface="Arial" pitchFamily="34" charset="0"/>
            </a:endParaRPr>
          </a:p>
        </p:txBody>
      </p:sp>
      <p:sp>
        <p:nvSpPr>
          <p:cNvPr id="64516" name="Shape 44034"/>
          <p:cNvSpPr>
            <a:spLocks noGrp="1" noChangeArrowheads="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64517" name="Rectangle 52227"/>
          <p:cNvSpPr>
            <a:spLocks noGrp="1" noRot="1" noChangeAspect="1" noTextEdit="1"/>
          </p:cNvSpPr>
          <p:nvPr>
            <p:ph type="sldImg"/>
          </p:nvPr>
        </p:nvSpPr>
        <p:spPr>
          <a:xfrm>
            <a:off x="1182688" y="696913"/>
            <a:ext cx="4648200" cy="3486150"/>
          </a:xfrm>
          <a:noFill/>
          <a:ln w="9525">
            <a:noFill/>
          </a:ln>
        </p:spPr>
      </p:sp>
      <p:sp>
        <p:nvSpPr>
          <p:cNvPr id="64518" name="Rectangle 52228"/>
          <p:cNvSpPr>
            <a:spLocks noGrp="1" noChangeArrowheads="1"/>
          </p:cNvSpPr>
          <p:nvPr>
            <p:ph type="body" idx="1"/>
          </p:nvPr>
        </p:nvSpPr>
        <p:spPr>
          <a:noFill/>
          <a:ln/>
        </p:spPr>
        <p:txBody>
          <a:bodyPr lIns="93555" tIns="46778" rIns="93555" bIns="46778" numCol="1" anchorCtr="0">
            <a:prstTxWarp prst="textNoShape">
              <a:avLst/>
            </a:prstTxWarp>
          </a:bodyPr>
          <a:lstStyle/>
          <a:p>
            <a:pPr eaLnBrk="1" hangingPunct="1"/>
            <a:endParaRPr lang="en-US" smtClean="0"/>
          </a:p>
        </p:txBody>
      </p:sp>
      <p:sp>
        <p:nvSpPr>
          <p:cNvPr id="64519" name="Rectangle 44037"/>
          <p:cNvSpPr>
            <a:spLocks noChangeArrowheads="1"/>
          </p:cNvSpPr>
          <p:nvPr/>
        </p:nvSpPr>
        <p:spPr bwMode="auto">
          <a:xfrm>
            <a:off x="3970338" y="0"/>
            <a:ext cx="3038475" cy="465138"/>
          </a:xfrm>
          <a:prstGeom prst="rect">
            <a:avLst/>
          </a:prstGeom>
          <a:noFill/>
          <a:ln w="9525" algn="ctr">
            <a:noFill/>
            <a:miter lim="800000"/>
            <a:headEnd/>
            <a:tailEnd/>
          </a:ln>
        </p:spPr>
        <p:txBody>
          <a:bodyPr lIns="93555" tIns="46778" rIns="93555" bIns="46778"/>
          <a:lstStyle/>
          <a:p>
            <a:pPr algn="r" defTabSz="903288"/>
            <a:fld id="{29E4673C-EBBE-4FC7-AF10-46508193CA0E}" type="datetime8">
              <a:rPr lang="en-US" sz="1200">
                <a:latin typeface="Times New Roman" pitchFamily="18" charset="0"/>
              </a:rPr>
              <a:pPr algn="r" defTabSz="903288"/>
              <a:t>1/31/2008 12:25 PM</a:t>
            </a:fld>
            <a:endParaRPr lang="en-US" sz="1200">
              <a:latin typeface="Times New Roman" pitchFamily="18" charset="0"/>
            </a:endParaRPr>
          </a:p>
        </p:txBody>
      </p:sp>
      <p:sp>
        <p:nvSpPr>
          <p:cNvPr id="64520" name="Rectangle 44038"/>
          <p:cNvSpPr>
            <a:spLocks noChangeArrowheads="1"/>
          </p:cNvSpPr>
          <p:nvPr/>
        </p:nvSpPr>
        <p:spPr bwMode="auto">
          <a:xfrm>
            <a:off x="5891213" y="8829675"/>
            <a:ext cx="1117600" cy="465138"/>
          </a:xfrm>
          <a:prstGeom prst="rect">
            <a:avLst/>
          </a:prstGeom>
          <a:noFill/>
          <a:ln w="9525" algn="ctr">
            <a:noFill/>
            <a:miter lim="800000"/>
            <a:headEnd/>
            <a:tailEnd/>
          </a:ln>
        </p:spPr>
        <p:txBody>
          <a:bodyPr lIns="93555" tIns="46778" rIns="93555" bIns="46778" anchor="b"/>
          <a:lstStyle/>
          <a:p>
            <a:pPr algn="r" defTabSz="903288"/>
            <a:fld id="{4D0750E6-6465-4C26-B319-0F80A8DC8329}" type="slidenum">
              <a:rPr lang="en-US" sz="1200">
                <a:latin typeface="Times New Roman" pitchFamily="18" charset="0"/>
              </a:rPr>
              <a:pPr algn="r" defTabSz="903288"/>
              <a:t>55</a:t>
            </a:fld>
            <a:endParaRPr lang="en-US" sz="1200">
              <a:latin typeface="Times New Roman" pitchFamily="18" charset="0"/>
            </a:endParaRPr>
          </a:p>
        </p:txBody>
      </p:sp>
      <p:sp>
        <p:nvSpPr>
          <p:cNvPr id="64521" name="Rectangle 44039"/>
          <p:cNvSpPr>
            <a:spLocks noChangeArrowheads="1"/>
          </p:cNvSpPr>
          <p:nvPr/>
        </p:nvSpPr>
        <p:spPr bwMode="auto">
          <a:xfrm>
            <a:off x="0" y="8829675"/>
            <a:ext cx="5800725" cy="465138"/>
          </a:xfrm>
          <a:prstGeom prst="rect">
            <a:avLst/>
          </a:prstGeom>
          <a:noFill/>
          <a:ln w="9525" algn="ctr">
            <a:noFill/>
            <a:miter lim="800000"/>
            <a:headEnd/>
            <a:tailEnd/>
          </a:ln>
        </p:spPr>
        <p:txBody>
          <a:bodyPr lIns="93555" tIns="46778" rIns="93555" bIns="46778" anchor="b"/>
          <a:lstStyle/>
          <a:p>
            <a:pPr defTabSz="903288"/>
            <a:r>
              <a:rPr lang="en-US" sz="800"/>
              <a:t>© 2005 Microsoft Corporation. All rights reserved.</a:t>
            </a:r>
            <a:endParaRPr lang="en-US">
              <a:latin typeface="Calibri" pitchFamily="34" charset="0"/>
            </a:endParaRPr>
          </a:p>
          <a:p>
            <a:pPr defTabSz="903288" eaLnBrk="0" hangingPunct="0"/>
            <a:r>
              <a:rPr lang="en-US" sz="800"/>
              <a:t>This presentation is for informational purposes only. Microsoft makes no warranties, express or implied, in this summary.</a:t>
            </a:r>
            <a:endParaRPr lang="en-US" sz="120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3248"/>
          <p:cNvSpPr>
            <a:spLocks noGrp="1" noRot="1" noChangeAspect="1" noTextEdit="1"/>
          </p:cNvSpPr>
          <p:nvPr>
            <p:ph type="sldImg"/>
          </p:nvPr>
        </p:nvSpPr>
        <p:spPr>
          <a:noFill/>
          <a:ln w="9525">
            <a:noFill/>
          </a:ln>
        </p:spPr>
      </p:sp>
      <p:sp>
        <p:nvSpPr>
          <p:cNvPr id="65539" name="Rectangle 53249"/>
          <p:cNvSpPr>
            <a:spLocks noGrp="1"/>
          </p:cNvSpPr>
          <p:nvPr>
            <p:ph type="body" idx="1"/>
          </p:nvPr>
        </p:nvSpPr>
        <p:spPr>
          <a:noFill/>
          <a:ln/>
        </p:spPr>
        <p:txBody>
          <a:bodyPr numCol="1" anchorCtr="0">
            <a:prstTxWarp prst="textNoShape">
              <a:avLst/>
            </a:prstTxWarp>
          </a:bodyPr>
          <a:lstStyle/>
          <a:p>
            <a:pPr lvl="0" eaLnBrk="1" hangingPunct="1">
              <a:spcBef>
                <a:spcPct val="0"/>
              </a:spcBef>
            </a:pPr>
            <a:r>
              <a:rPr lang="en-US" dirty="0" smtClean="0"/>
              <a:t>Compound TCP</a:t>
            </a:r>
          </a:p>
          <a:p>
            <a:pPr lvl="1" eaLnBrk="1" hangingPunct="1">
              <a:spcBef>
                <a:spcPct val="0"/>
              </a:spcBef>
            </a:pPr>
            <a:r>
              <a:rPr lang="en-US" dirty="0" smtClean="0"/>
              <a:t>Goal:</a:t>
            </a:r>
            <a:r>
              <a:rPr lang="en-US" baseline="0" dirty="0" smtClean="0"/>
              <a:t> prevent flooding of network by restricting data sent out</a:t>
            </a:r>
            <a:endParaRPr lang="en-US" dirty="0" smtClean="0"/>
          </a:p>
          <a:p>
            <a:pPr lvl="1" eaLnBrk="1" hangingPunct="1">
              <a:spcBef>
                <a:spcPct val="0"/>
              </a:spcBef>
            </a:pPr>
            <a:r>
              <a:rPr lang="en-US" dirty="0" smtClean="0"/>
              <a:t>Old way, increase</a:t>
            </a:r>
            <a:r>
              <a:rPr lang="en-US" baseline="0" dirty="0" smtClean="0"/>
              <a:t> segments sent based on acknowledgements</a:t>
            </a:r>
          </a:p>
          <a:p>
            <a:pPr lvl="1" eaLnBrk="1" hangingPunct="1">
              <a:spcBef>
                <a:spcPct val="0"/>
              </a:spcBef>
            </a:pPr>
            <a:r>
              <a:rPr lang="en-US" baseline="0" dirty="0" smtClean="0"/>
              <a:t>Problem: could take lots of time to reach maximum throughput on high bandwidth (lots of potential segments), high latency (longer time to receive </a:t>
            </a:r>
            <a:r>
              <a:rPr lang="en-US" baseline="0" dirty="0" err="1" smtClean="0"/>
              <a:t>ack</a:t>
            </a:r>
            <a:r>
              <a:rPr lang="en-US" baseline="0" dirty="0" smtClean="0"/>
              <a:t>) networks (e.g. high bandwidth WAN)</a:t>
            </a:r>
            <a:endParaRPr lang="en-US" dirty="0" smtClean="0"/>
          </a:p>
          <a:p>
            <a:pPr lvl="1" eaLnBrk="1" hangingPunct="1">
              <a:spcBef>
                <a:spcPct val="0"/>
              </a:spcBef>
            </a:pPr>
            <a:r>
              <a:rPr lang="en-US" dirty="0" smtClean="0"/>
              <a:t>Solution Compound</a:t>
            </a:r>
            <a:r>
              <a:rPr lang="en-US" baseline="0" dirty="0" smtClean="0"/>
              <a:t> TCP (CTCP)</a:t>
            </a:r>
          </a:p>
          <a:p>
            <a:pPr lvl="1" eaLnBrk="1" hangingPunct="1">
              <a:spcBef>
                <a:spcPct val="0"/>
              </a:spcBef>
            </a:pPr>
            <a:r>
              <a:rPr lang="en-US" baseline="0" dirty="0" smtClean="0"/>
              <a:t>More aggressive about size increase</a:t>
            </a:r>
          </a:p>
          <a:p>
            <a:pPr lvl="1" eaLnBrk="1" hangingPunct="1">
              <a:spcBef>
                <a:spcPct val="0"/>
              </a:spcBef>
            </a:pPr>
            <a:r>
              <a:rPr lang="en-US" baseline="0" dirty="0" smtClean="0"/>
              <a:t>Works hand in hand with Receive auto tuning below</a:t>
            </a:r>
          </a:p>
          <a:p>
            <a:pPr lvl="1" eaLnBrk="1" hangingPunct="1">
              <a:spcBef>
                <a:spcPct val="0"/>
              </a:spcBef>
            </a:pPr>
            <a:r>
              <a:rPr lang="en-US" dirty="0" smtClean="0"/>
              <a:t>monitoring delay variations and losses. </a:t>
            </a:r>
          </a:p>
          <a:p>
            <a:pPr lvl="1" eaLnBrk="1" hangingPunct="1">
              <a:spcBef>
                <a:spcPct val="0"/>
              </a:spcBef>
            </a:pPr>
            <a:r>
              <a:rPr lang="en-US" dirty="0" smtClean="0"/>
              <a:t>substantial performance gains for large bandwidth-delay product connections.</a:t>
            </a:r>
          </a:p>
          <a:p>
            <a:pPr lvl="1" eaLnBrk="1" hangingPunct="1">
              <a:spcBef>
                <a:spcPct val="0"/>
              </a:spcBef>
            </a:pPr>
            <a:r>
              <a:rPr lang="en-US" dirty="0" smtClean="0"/>
              <a:t>CTCP is enabled by default in computers running beta versions of Windows </a:t>
            </a:r>
          </a:p>
          <a:p>
            <a:pPr lvl="1" eaLnBrk="1" hangingPunct="1">
              <a:spcBef>
                <a:spcPct val="0"/>
              </a:spcBef>
            </a:pPr>
            <a:r>
              <a:rPr lang="en-US" dirty="0" smtClean="0"/>
              <a:t>Server 2008 and disabled by default in computers running Windows Vista. </a:t>
            </a:r>
          </a:p>
          <a:p>
            <a:pPr lvl="1" eaLnBrk="1" hangingPunct="1">
              <a:spcBef>
                <a:spcPct val="0"/>
              </a:spcBef>
            </a:pPr>
            <a:r>
              <a:rPr lang="en-US" dirty="0" smtClean="0"/>
              <a:t>You can enable CTCP with the </a:t>
            </a:r>
            <a:r>
              <a:rPr lang="en-US" dirty="0" err="1" smtClean="0"/>
              <a:t>netsh</a:t>
            </a:r>
            <a:r>
              <a:rPr lang="en-US" dirty="0" smtClean="0"/>
              <a:t> interface </a:t>
            </a:r>
            <a:r>
              <a:rPr lang="en-US" dirty="0" err="1" smtClean="0"/>
              <a:t>tcp</a:t>
            </a:r>
            <a:r>
              <a:rPr lang="en-US" dirty="0" smtClean="0"/>
              <a:t> set global </a:t>
            </a:r>
          </a:p>
          <a:p>
            <a:pPr lvl="1" eaLnBrk="1" hangingPunct="1">
              <a:spcBef>
                <a:spcPct val="0"/>
              </a:spcBef>
            </a:pPr>
            <a:r>
              <a:rPr lang="en-US" dirty="0" err="1" smtClean="0"/>
              <a:t>congestionprovider</a:t>
            </a:r>
            <a:r>
              <a:rPr lang="en-US" dirty="0" smtClean="0"/>
              <a:t>=</a:t>
            </a:r>
            <a:r>
              <a:rPr lang="en-US" dirty="0" err="1" smtClean="0"/>
              <a:t>ctcp</a:t>
            </a:r>
            <a:r>
              <a:rPr lang="en-US" dirty="0" smtClean="0"/>
              <a:t> command. </a:t>
            </a:r>
          </a:p>
          <a:p>
            <a:pPr lvl="1" eaLnBrk="1" hangingPunct="1">
              <a:spcBef>
                <a:spcPct val="0"/>
              </a:spcBef>
            </a:pPr>
            <a:r>
              <a:rPr lang="en-US" dirty="0" smtClean="0"/>
              <a:t>You can disable CTCP with the </a:t>
            </a:r>
            <a:r>
              <a:rPr lang="en-US" dirty="0" err="1" smtClean="0"/>
              <a:t>netsh</a:t>
            </a:r>
            <a:r>
              <a:rPr lang="en-US" dirty="0" smtClean="0"/>
              <a:t> </a:t>
            </a:r>
          </a:p>
          <a:p>
            <a:pPr lvl="1" eaLnBrk="1" hangingPunct="1">
              <a:spcBef>
                <a:spcPct val="0"/>
              </a:spcBef>
            </a:pPr>
            <a:r>
              <a:rPr lang="en-US" dirty="0" smtClean="0"/>
              <a:t>Interface </a:t>
            </a:r>
            <a:r>
              <a:rPr lang="en-US" dirty="0" err="1" smtClean="0"/>
              <a:t>tcp</a:t>
            </a:r>
            <a:r>
              <a:rPr lang="en-US" dirty="0" smtClean="0"/>
              <a:t> set global </a:t>
            </a:r>
            <a:r>
              <a:rPr lang="en-US" dirty="0" err="1" smtClean="0"/>
              <a:t>congestionprovider</a:t>
            </a:r>
            <a:r>
              <a:rPr lang="en-US" dirty="0" smtClean="0"/>
              <a:t>=none command.</a:t>
            </a:r>
          </a:p>
          <a:p>
            <a:pPr eaLnBrk="1" hangingPunct="1">
              <a:spcBef>
                <a:spcPct val="0"/>
              </a:spcBef>
            </a:pPr>
            <a:endParaRPr lang="en-US" dirty="0" smtClean="0"/>
          </a:p>
          <a:p>
            <a:pPr eaLnBrk="1" hangingPunct="1">
              <a:spcBef>
                <a:spcPct val="0"/>
              </a:spcBef>
            </a:pPr>
            <a:r>
              <a:rPr lang="en-US" dirty="0" smtClean="0"/>
              <a:t>Receive window auto-tuning</a:t>
            </a:r>
          </a:p>
          <a:p>
            <a:pPr lvl="1" eaLnBrk="1" hangingPunct="1">
              <a:spcBef>
                <a:spcPct val="0"/>
              </a:spcBef>
            </a:pPr>
            <a:r>
              <a:rPr lang="en-US" dirty="0" smtClean="0"/>
              <a:t>Goal: maximize throughput</a:t>
            </a:r>
            <a:r>
              <a:rPr lang="en-US" baseline="0" dirty="0" smtClean="0"/>
              <a:t> by looking at bandwidth delay product (bandwidth * round trip time – </a:t>
            </a:r>
            <a:r>
              <a:rPr lang="en-US" baseline="0" dirty="0" err="1" smtClean="0"/>
              <a:t>rtt</a:t>
            </a:r>
            <a:r>
              <a:rPr lang="en-US" baseline="0" dirty="0" smtClean="0"/>
              <a:t>)  and app retrieve time</a:t>
            </a:r>
          </a:p>
          <a:p>
            <a:pPr lvl="1" eaLnBrk="1" hangingPunct="1">
              <a:spcBef>
                <a:spcPct val="0"/>
              </a:spcBef>
            </a:pPr>
            <a:r>
              <a:rPr lang="en-US" baseline="0" dirty="0" smtClean="0"/>
              <a:t>Old way: Can be dynamically set, but for all TCP connections and does not vary with network conditions – registry key also</a:t>
            </a:r>
          </a:p>
          <a:p>
            <a:pPr lvl="1" eaLnBrk="1" hangingPunct="1">
              <a:spcBef>
                <a:spcPct val="0"/>
              </a:spcBef>
            </a:pPr>
            <a:r>
              <a:rPr lang="en-US" baseline="0" dirty="0" smtClean="0"/>
              <a:t>New way: measures above continually and adjusts with changing conditions</a:t>
            </a:r>
          </a:p>
          <a:p>
            <a:pPr lvl="1" eaLnBrk="1" hangingPunct="1">
              <a:spcBef>
                <a:spcPct val="0"/>
              </a:spcBef>
            </a:pPr>
            <a:endParaRPr lang="en-US" dirty="0" smtClean="0"/>
          </a:p>
          <a:p>
            <a:pPr eaLnBrk="1" hangingPunct="1">
              <a:spcBef>
                <a:spcPct val="0"/>
              </a:spcBef>
            </a:pPr>
            <a:r>
              <a:rPr lang="en-US" dirty="0" smtClean="0"/>
              <a:t>Note Some Internet gateway devices and firewalls block packet flows because they do not correctly interpret the scaling factor used in TCP connections. Because of this, Internet Explorer in Windows Vista uses an initial scaling factor of 2. Other applications use a default initial scaling factor of 8. Microsoft is investigating changing the initial scaling factor for Internet Explorer-based connections to 8 in a future update of Windows Vista. Microsoft is working with the manufacturers of these devices so that they can be updated for compliance with TCP window scaling.</a:t>
            </a:r>
          </a:p>
          <a:p>
            <a:pPr eaLnBrk="1" hangingPunct="1">
              <a:spcBef>
                <a:spcPct val="0"/>
              </a:spcBef>
            </a:pPr>
            <a:r>
              <a:rPr lang="en-US" dirty="0" smtClean="0"/>
              <a:t> </a:t>
            </a:r>
          </a:p>
          <a:p>
            <a:pPr eaLnBrk="1" hangingPunct="1">
              <a:spcBef>
                <a:spcPct val="0"/>
              </a:spcBef>
            </a:pPr>
            <a:endParaRPr lang="en-US" dirty="0" smtClean="0"/>
          </a:p>
        </p:txBody>
      </p:sp>
      <p:sp>
        <p:nvSpPr>
          <p:cNvPr id="65540" name="Shape 3"/>
          <p:cNvSpPr>
            <a:spLocks noGrp="1"/>
          </p:cNvSpPr>
          <p:nvPr>
            <p:ph type="dt" sz="quarter" idx="1"/>
          </p:nvPr>
        </p:nvSpPr>
        <p:spPr>
          <a:noFill/>
          <a:ln>
            <a:headEnd/>
            <a:tailEnd/>
          </a:ln>
        </p:spPr>
        <p:txBody>
          <a:bodyPr numCol="1" anchorCtr="0">
            <a:prstTxWarp prst="textNoShape">
              <a:avLst/>
            </a:prstTxWarp>
          </a:bodyPr>
          <a:lstStyle/>
          <a:p>
            <a:fld id="{1CC47095-18B3-425C-85C1-7C4C626E584F}"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65541"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65542" name="Shape 5"/>
          <p:cNvSpPr>
            <a:spLocks noGrp="1"/>
          </p:cNvSpPr>
          <p:nvPr>
            <p:ph type="sldNum" sz="quarter" idx="5"/>
          </p:nvPr>
        </p:nvSpPr>
        <p:spPr>
          <a:noFill/>
          <a:ln>
            <a:headEnd/>
            <a:tailEnd/>
          </a:ln>
        </p:spPr>
        <p:txBody>
          <a:bodyPr numCol="1" anchorCtr="0">
            <a:prstTxWarp prst="textNoShape">
              <a:avLst/>
            </a:prstTxWarp>
          </a:bodyPr>
          <a:lstStyle/>
          <a:p>
            <a:fld id="{97A9EF5D-8F18-4637-864B-CD5B4B546045}" type="slidenum">
              <a:rPr lang="en-US" smtClean="0">
                <a:solidFill>
                  <a:schemeClr val="tx1"/>
                </a:solidFill>
                <a:latin typeface="Times New Roman" pitchFamily="18" charset="0"/>
                <a:cs typeface="Arial" pitchFamily="34" charset="0"/>
              </a:rPr>
              <a:pPr/>
              <a:t>56</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3"/>
          <p:cNvSpPr>
            <a:spLocks noGrp="1" noChangeArrowheads="1"/>
          </p:cNvSpPr>
          <p:nvPr>
            <p:ph type="dt" sz="quarter" idx="1"/>
          </p:nvPr>
        </p:nvSpPr>
        <p:spPr>
          <a:noFill/>
          <a:ln>
            <a:headEnd/>
            <a:tailEnd/>
          </a:ln>
        </p:spPr>
        <p:txBody>
          <a:bodyPr/>
          <a:lstStyle/>
          <a:p>
            <a:fld id="{C9D437C9-1B05-4C53-855C-32B0DB58F88A}" type="datetime8">
              <a:rPr lang="en-US" smtClean="0"/>
              <a:pPr/>
              <a:t>1/31/2008 12:25 PM</a:t>
            </a:fld>
            <a:endParaRPr lang="en-US" smtClean="0"/>
          </a:p>
        </p:txBody>
      </p:sp>
      <p:sp>
        <p:nvSpPr>
          <p:cNvPr id="40963" name="Shape 4"/>
          <p:cNvSpPr>
            <a:spLocks noGrp="1" noChangeArrowheads="1"/>
          </p:cNvSpPr>
          <p:nvPr>
            <p:ph type="sldNum" sz="quarter" idx="5"/>
          </p:nvPr>
        </p:nvSpPr>
        <p:spPr>
          <a:noFill/>
          <a:ln>
            <a:headEnd/>
            <a:tailEnd/>
          </a:ln>
        </p:spPr>
        <p:txBody>
          <a:bodyPr/>
          <a:lstStyle/>
          <a:p>
            <a:fld id="{361C252B-7322-4601-8B7A-02BBA5972C7C}" type="slidenum">
              <a:rPr lang="en-US" smtClean="0"/>
              <a:pPr/>
              <a:t>5</a:t>
            </a:fld>
            <a:endParaRPr lang="en-US" smtClean="0"/>
          </a:p>
        </p:txBody>
      </p:sp>
      <p:sp>
        <p:nvSpPr>
          <p:cNvPr id="40964"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40965" name="Rectangle 40963"/>
          <p:cNvSpPr>
            <a:spLocks noGrp="1" noRot="1" noChangeAspect="1" noChangeArrowheads="1" noTextEdit="1"/>
          </p:cNvSpPr>
          <p:nvPr>
            <p:ph type="sldImg"/>
          </p:nvPr>
        </p:nvSpPr>
        <p:spPr>
          <a:ln>
            <a:noFill/>
          </a:ln>
        </p:spPr>
      </p:sp>
      <p:sp>
        <p:nvSpPr>
          <p:cNvPr id="40966" name="Rectangle 846850"/>
          <p:cNvSpPr>
            <a:spLocks noGrp="1" noChangeArrowheads="1"/>
          </p:cNvSpPr>
          <p:nvPr>
            <p:ph type="body" idx="1"/>
          </p:nvPr>
        </p:nvSpPr>
        <p:spPr>
          <a:noFill/>
          <a:ln/>
        </p:spPr>
        <p:txBody>
          <a:bodyPr/>
          <a:lstStyle/>
          <a:p>
            <a:pPr marL="231775" indent="-231775"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hape 37888"/>
          <p:cNvSpPr>
            <a:spLocks noGrp="1" noChangeArrowheads="1"/>
          </p:cNvSpPr>
          <p:nvPr>
            <p:ph type="dt" sz="quarter" idx="1"/>
          </p:nvPr>
        </p:nvSpPr>
        <p:spPr>
          <a:noFill/>
          <a:ln>
            <a:headEnd/>
            <a:tailEnd/>
          </a:ln>
        </p:spPr>
        <p:txBody>
          <a:bodyPr numCol="1" anchorCtr="0">
            <a:prstTxWarp prst="textNoShape">
              <a:avLst/>
            </a:prstTxWarp>
          </a:bodyPr>
          <a:lstStyle/>
          <a:p>
            <a:fld id="{BC33BCF8-1EFE-4B3C-81B2-BAB077F63990}"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67587" name="Shape 37889"/>
          <p:cNvSpPr>
            <a:spLocks noGrp="1" noChangeArrowheads="1"/>
          </p:cNvSpPr>
          <p:nvPr>
            <p:ph type="sldNum" sz="quarter" idx="5"/>
          </p:nvPr>
        </p:nvSpPr>
        <p:spPr>
          <a:noFill/>
          <a:ln>
            <a:headEnd/>
            <a:tailEnd/>
          </a:ln>
        </p:spPr>
        <p:txBody>
          <a:bodyPr numCol="1" anchorCtr="0">
            <a:prstTxWarp prst="textNoShape">
              <a:avLst/>
            </a:prstTxWarp>
          </a:bodyPr>
          <a:lstStyle/>
          <a:p>
            <a:fld id="{030A313D-7F37-4EF5-84B9-5B7104420C5F}" type="slidenum">
              <a:rPr lang="en-US" smtClean="0">
                <a:solidFill>
                  <a:schemeClr val="tx1"/>
                </a:solidFill>
                <a:latin typeface="Times New Roman" pitchFamily="18" charset="0"/>
                <a:cs typeface="Arial" pitchFamily="34" charset="0"/>
              </a:rPr>
              <a:pPr/>
              <a:t>57</a:t>
            </a:fld>
            <a:endParaRPr lang="en-US" smtClean="0">
              <a:solidFill>
                <a:schemeClr val="tx1"/>
              </a:solidFill>
              <a:latin typeface="Times New Roman" pitchFamily="18" charset="0"/>
              <a:cs typeface="Arial" pitchFamily="34" charset="0"/>
            </a:endParaRPr>
          </a:p>
        </p:txBody>
      </p:sp>
      <p:sp>
        <p:nvSpPr>
          <p:cNvPr id="67588" name="Shape 37890"/>
          <p:cNvSpPr>
            <a:spLocks noGrp="1" noChangeArrowheads="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67589" name="Rectangle 55299"/>
          <p:cNvSpPr>
            <a:spLocks noGrp="1" noRot="1" noChangeAspect="1" noTextEdit="1"/>
          </p:cNvSpPr>
          <p:nvPr>
            <p:ph type="sldImg"/>
          </p:nvPr>
        </p:nvSpPr>
        <p:spPr>
          <a:xfrm>
            <a:off x="1182688" y="696913"/>
            <a:ext cx="4648200" cy="3486150"/>
          </a:xfrm>
          <a:noFill/>
          <a:ln w="9525">
            <a:noFill/>
          </a:ln>
        </p:spPr>
      </p:sp>
      <p:sp>
        <p:nvSpPr>
          <p:cNvPr id="67590" name="Rectangle 55300"/>
          <p:cNvSpPr>
            <a:spLocks noGrp="1" noChangeArrowheads="1"/>
          </p:cNvSpPr>
          <p:nvPr>
            <p:ph type="body" idx="1"/>
          </p:nvPr>
        </p:nvSpPr>
        <p:spPr>
          <a:noFill/>
          <a:ln/>
        </p:spPr>
        <p:txBody>
          <a:bodyPr numCol="1" anchorCtr="0">
            <a:prstTxWarp prst="textNoShape">
              <a:avLst/>
            </a:prstTxWarp>
          </a:bodyPr>
          <a:lstStyle/>
          <a:p>
            <a:pPr eaLnBrk="1" hangingPunct="1"/>
            <a:endParaRPr lang="en-US" smtClean="0"/>
          </a:p>
        </p:txBody>
      </p:sp>
      <p:sp>
        <p:nvSpPr>
          <p:cNvPr id="67591" name="Rectangle 37893"/>
          <p:cNvSpPr>
            <a:spLocks noChangeArrowheads="1"/>
          </p:cNvSpPr>
          <p:nvPr/>
        </p:nvSpPr>
        <p:spPr bwMode="auto">
          <a:xfrm>
            <a:off x="3970338" y="0"/>
            <a:ext cx="3038475" cy="465138"/>
          </a:xfrm>
          <a:prstGeom prst="rect">
            <a:avLst/>
          </a:prstGeom>
          <a:noFill/>
          <a:ln w="9525" algn="ctr">
            <a:noFill/>
            <a:miter lim="800000"/>
            <a:headEnd/>
            <a:tailEnd/>
          </a:ln>
        </p:spPr>
        <p:txBody>
          <a:bodyPr lIns="93555" tIns="46778" rIns="93555" bIns="46778"/>
          <a:lstStyle/>
          <a:p>
            <a:pPr defTabSz="903288"/>
            <a:fld id="{7548848D-431F-40D8-87AD-015C23E4FB98}" type="datetime8">
              <a:rPr lang="en-US" sz="1200">
                <a:latin typeface="Times New Roman" pitchFamily="18" charset="0"/>
              </a:rPr>
              <a:pPr defTabSz="903288"/>
              <a:t>1/31/2008 12:25 PM</a:t>
            </a:fld>
            <a:endParaRPr kumimoji="1" lang="en-US" sz="1700"/>
          </a:p>
        </p:txBody>
      </p:sp>
      <p:sp>
        <p:nvSpPr>
          <p:cNvPr id="67592" name="Rectangle 37894"/>
          <p:cNvSpPr>
            <a:spLocks noChangeArrowheads="1"/>
          </p:cNvSpPr>
          <p:nvPr/>
        </p:nvSpPr>
        <p:spPr bwMode="auto">
          <a:xfrm>
            <a:off x="0" y="8829675"/>
            <a:ext cx="5800725" cy="465138"/>
          </a:xfrm>
          <a:prstGeom prst="rect">
            <a:avLst/>
          </a:prstGeom>
          <a:noFill/>
          <a:ln w="9525" algn="ctr">
            <a:noFill/>
            <a:miter lim="800000"/>
            <a:headEnd/>
            <a:tailEnd/>
          </a:ln>
        </p:spPr>
        <p:txBody>
          <a:bodyPr lIns="93555" tIns="46778" rIns="93555" bIns="46778" anchor="b"/>
          <a:lstStyle/>
          <a:p>
            <a:pPr defTabSz="903288"/>
            <a:r>
              <a:rPr lang="en-US" sz="800"/>
              <a:t>© 2005 Microsoft Corporation. All rights reserved.</a:t>
            </a:r>
            <a:endParaRPr lang="en-US">
              <a:latin typeface="Calibri" pitchFamily="34" charset="0"/>
            </a:endParaRPr>
          </a:p>
          <a:p>
            <a:pPr defTabSz="903288" eaLnBrk="0" hangingPunct="0"/>
            <a:r>
              <a:rPr lang="en-US" sz="800"/>
              <a:t>This presentation is for informational purposes only. Microsoft makes no warranties, express or implied, in this summary.</a:t>
            </a:r>
            <a:endParaRPr lang="en-US" sz="1700"/>
          </a:p>
        </p:txBody>
      </p:sp>
      <p:sp>
        <p:nvSpPr>
          <p:cNvPr id="67593" name="Rectangle 37895"/>
          <p:cNvSpPr>
            <a:spLocks noChangeArrowheads="1"/>
          </p:cNvSpPr>
          <p:nvPr/>
        </p:nvSpPr>
        <p:spPr bwMode="auto">
          <a:xfrm>
            <a:off x="5891213" y="8829675"/>
            <a:ext cx="1117600" cy="465138"/>
          </a:xfrm>
          <a:prstGeom prst="rect">
            <a:avLst/>
          </a:prstGeom>
          <a:noFill/>
          <a:ln w="9525" algn="ctr">
            <a:noFill/>
            <a:miter lim="800000"/>
            <a:headEnd/>
            <a:tailEnd/>
          </a:ln>
        </p:spPr>
        <p:txBody>
          <a:bodyPr lIns="93555" tIns="46778" rIns="93555" bIns="46778" anchor="b"/>
          <a:lstStyle/>
          <a:p>
            <a:pPr defTabSz="903288"/>
            <a:fld id="{AB1386DA-449D-43E4-B766-80DB3065145E}" type="slidenum">
              <a:rPr lang="en-US" sz="1200">
                <a:latin typeface="Times New Roman" pitchFamily="18" charset="0"/>
              </a:rPr>
              <a:pPr defTabSz="903288"/>
              <a:t>57</a:t>
            </a:fld>
            <a:endParaRPr kumimoji="1" lang="en-US" sz="1700"/>
          </a:p>
        </p:txBody>
      </p:sp>
      <p:sp>
        <p:nvSpPr>
          <p:cNvPr id="67594" name="Rectangle 55304"/>
          <p:cNvSpPr>
            <a:spLocks noChangeArrowheads="1"/>
          </p:cNvSpPr>
          <p:nvPr/>
        </p:nvSpPr>
        <p:spPr bwMode="auto">
          <a:xfrm>
            <a:off x="0" y="0"/>
            <a:ext cx="3038475" cy="465138"/>
          </a:xfrm>
          <a:prstGeom prst="rect">
            <a:avLst/>
          </a:prstGeom>
          <a:noFill/>
          <a:ln w="9525" algn="ctr">
            <a:noFill/>
            <a:miter lim="800000"/>
            <a:headEnd/>
            <a:tailEnd/>
          </a:ln>
        </p:spPr>
        <p:txBody>
          <a:bodyPr lIns="93555" tIns="46778" rIns="93555" bIns="46778"/>
          <a:lstStyle/>
          <a:p>
            <a:pPr defTabSz="903288"/>
            <a:endParaRPr lang="en-US" sz="17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7344"/>
          <p:cNvSpPr>
            <a:spLocks noGrp="1" noRot="1" noChangeAspect="1" noTextEdit="1"/>
          </p:cNvSpPr>
          <p:nvPr>
            <p:ph type="sldImg"/>
          </p:nvPr>
        </p:nvSpPr>
        <p:spPr>
          <a:noFill/>
          <a:ln w="9525">
            <a:noFill/>
          </a:ln>
        </p:spPr>
      </p:sp>
      <p:sp>
        <p:nvSpPr>
          <p:cNvPr id="69635" name="Rectangle 57345"/>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smtClean="0"/>
          </a:p>
        </p:txBody>
      </p:sp>
      <p:sp>
        <p:nvSpPr>
          <p:cNvPr id="69636" name="Shape 3"/>
          <p:cNvSpPr>
            <a:spLocks noGrp="1"/>
          </p:cNvSpPr>
          <p:nvPr>
            <p:ph type="dt" sz="quarter" idx="1"/>
          </p:nvPr>
        </p:nvSpPr>
        <p:spPr>
          <a:noFill/>
          <a:ln>
            <a:headEnd/>
            <a:tailEnd/>
          </a:ln>
        </p:spPr>
        <p:txBody>
          <a:bodyPr numCol="1" anchorCtr="0">
            <a:prstTxWarp prst="textNoShape">
              <a:avLst/>
            </a:prstTxWarp>
          </a:bodyPr>
          <a:lstStyle/>
          <a:p>
            <a:fld id="{36131966-1267-44C5-A343-6D68B393BE21}"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69637"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69638" name="Shape 5"/>
          <p:cNvSpPr>
            <a:spLocks noGrp="1"/>
          </p:cNvSpPr>
          <p:nvPr>
            <p:ph type="sldNum" sz="quarter" idx="5"/>
          </p:nvPr>
        </p:nvSpPr>
        <p:spPr>
          <a:noFill/>
          <a:ln>
            <a:headEnd/>
            <a:tailEnd/>
          </a:ln>
        </p:spPr>
        <p:txBody>
          <a:bodyPr numCol="1" anchorCtr="0">
            <a:prstTxWarp prst="textNoShape">
              <a:avLst/>
            </a:prstTxWarp>
          </a:bodyPr>
          <a:lstStyle/>
          <a:p>
            <a:fld id="{0EB9C8E4-FBAA-4E04-A48D-7AD563A64A5D}" type="slidenum">
              <a:rPr lang="en-US" smtClean="0">
                <a:solidFill>
                  <a:schemeClr val="tx1"/>
                </a:solidFill>
                <a:latin typeface="Times New Roman" pitchFamily="18" charset="0"/>
                <a:cs typeface="Arial" pitchFamily="34" charset="0"/>
              </a:rPr>
              <a:pPr/>
              <a:t>58</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49152"/>
          <p:cNvSpPr>
            <a:spLocks noGrp="1" noChangeArrowheads="1"/>
          </p:cNvSpPr>
          <p:nvPr>
            <p:ph type="dt" sz="quarter" idx="1"/>
          </p:nvPr>
        </p:nvSpPr>
        <p:spPr>
          <a:noFill/>
          <a:ln>
            <a:headEnd/>
            <a:tailEnd/>
          </a:ln>
        </p:spPr>
        <p:txBody>
          <a:bodyPr numCol="1" anchorCtr="0">
            <a:prstTxWarp prst="textNoShape">
              <a:avLst/>
            </a:prstTxWarp>
          </a:bodyPr>
          <a:lstStyle/>
          <a:p>
            <a:fld id="{3E7C3D3A-C558-44E0-AD26-5D8ABE9ECB86}"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73731" name="Shape 49153"/>
          <p:cNvSpPr>
            <a:spLocks noGrp="1" noChangeArrowheads="1"/>
          </p:cNvSpPr>
          <p:nvPr>
            <p:ph type="sldNum" sz="quarter" idx="5"/>
          </p:nvPr>
        </p:nvSpPr>
        <p:spPr>
          <a:noFill/>
          <a:ln>
            <a:headEnd/>
            <a:tailEnd/>
          </a:ln>
        </p:spPr>
        <p:txBody>
          <a:bodyPr numCol="1" anchorCtr="0">
            <a:prstTxWarp prst="textNoShape">
              <a:avLst/>
            </a:prstTxWarp>
          </a:bodyPr>
          <a:lstStyle/>
          <a:p>
            <a:fld id="{EBD1E8C1-95E2-40ED-90F1-1D290A4527A6}" type="slidenum">
              <a:rPr lang="en-US" smtClean="0">
                <a:solidFill>
                  <a:schemeClr val="tx1"/>
                </a:solidFill>
                <a:latin typeface="Times New Roman" pitchFamily="18" charset="0"/>
                <a:cs typeface="Arial" pitchFamily="34" charset="0"/>
              </a:rPr>
              <a:pPr/>
              <a:t>60</a:t>
            </a:fld>
            <a:endParaRPr lang="en-US" smtClean="0">
              <a:solidFill>
                <a:schemeClr val="tx1"/>
              </a:solidFill>
              <a:latin typeface="Times New Roman" pitchFamily="18" charset="0"/>
              <a:cs typeface="Arial" pitchFamily="34" charset="0"/>
            </a:endParaRPr>
          </a:p>
        </p:txBody>
      </p:sp>
      <p:sp>
        <p:nvSpPr>
          <p:cNvPr id="73732" name="Shape 49154"/>
          <p:cNvSpPr>
            <a:spLocks noGrp="1" noChangeArrowheads="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73733" name="Rectangle 63491"/>
          <p:cNvSpPr>
            <a:spLocks noGrp="1" noRot="1" noChangeAspect="1" noTextEdit="1"/>
          </p:cNvSpPr>
          <p:nvPr>
            <p:ph type="sldImg"/>
          </p:nvPr>
        </p:nvSpPr>
        <p:spPr>
          <a:xfrm>
            <a:off x="1182688" y="696913"/>
            <a:ext cx="4648200" cy="3486150"/>
          </a:xfrm>
          <a:noFill/>
          <a:ln w="9525">
            <a:noFill/>
          </a:ln>
        </p:spPr>
      </p:sp>
      <p:sp>
        <p:nvSpPr>
          <p:cNvPr id="73734" name="Rectangle 63492"/>
          <p:cNvSpPr>
            <a:spLocks noGrp="1" noChangeArrowheads="1"/>
          </p:cNvSpPr>
          <p:nvPr>
            <p:ph type="body" idx="1"/>
          </p:nvPr>
        </p:nvSpPr>
        <p:spPr>
          <a:noFill/>
          <a:ln/>
        </p:spPr>
        <p:txBody>
          <a:bodyPr numCol="1" anchorCtr="0">
            <a:prstTxWarp prst="textNoShape">
              <a:avLst/>
            </a:prstTxWarp>
          </a:bodyPr>
          <a:lstStyle/>
          <a:p>
            <a:pPr eaLnBrk="1" hangingPunct="1"/>
            <a:endParaRPr lang="en-US" smtClean="0"/>
          </a:p>
        </p:txBody>
      </p:sp>
      <p:sp>
        <p:nvSpPr>
          <p:cNvPr id="73735" name="Rectangle 49157"/>
          <p:cNvSpPr>
            <a:spLocks noChangeArrowheads="1"/>
          </p:cNvSpPr>
          <p:nvPr/>
        </p:nvSpPr>
        <p:spPr bwMode="auto">
          <a:xfrm>
            <a:off x="3970338" y="0"/>
            <a:ext cx="3038475" cy="465138"/>
          </a:xfrm>
          <a:prstGeom prst="rect">
            <a:avLst/>
          </a:prstGeom>
          <a:noFill/>
          <a:ln w="9525" algn="ctr">
            <a:noFill/>
            <a:miter lim="800000"/>
            <a:headEnd/>
            <a:tailEnd/>
          </a:ln>
        </p:spPr>
        <p:txBody>
          <a:bodyPr lIns="93555" tIns="46778" rIns="93555" bIns="46778"/>
          <a:lstStyle/>
          <a:p>
            <a:pPr defTabSz="903288"/>
            <a:fld id="{AEB6EC6E-6D76-40B4-B507-0B009C9E4574}" type="datetime8">
              <a:rPr lang="en-US" sz="1200">
                <a:latin typeface="Times New Roman" pitchFamily="18" charset="0"/>
              </a:rPr>
              <a:pPr defTabSz="903288"/>
              <a:t>1/31/2008 12:25 PM</a:t>
            </a:fld>
            <a:endParaRPr kumimoji="1" lang="en-US" sz="1700"/>
          </a:p>
        </p:txBody>
      </p:sp>
      <p:sp>
        <p:nvSpPr>
          <p:cNvPr id="73736" name="Rectangle 49158"/>
          <p:cNvSpPr>
            <a:spLocks noChangeArrowheads="1"/>
          </p:cNvSpPr>
          <p:nvPr/>
        </p:nvSpPr>
        <p:spPr bwMode="auto">
          <a:xfrm>
            <a:off x="0" y="8829675"/>
            <a:ext cx="5800725" cy="465138"/>
          </a:xfrm>
          <a:prstGeom prst="rect">
            <a:avLst/>
          </a:prstGeom>
          <a:noFill/>
          <a:ln w="9525" algn="ctr">
            <a:noFill/>
            <a:miter lim="800000"/>
            <a:headEnd/>
            <a:tailEnd/>
          </a:ln>
        </p:spPr>
        <p:txBody>
          <a:bodyPr lIns="93555" tIns="46778" rIns="93555" bIns="46778" anchor="b"/>
          <a:lstStyle/>
          <a:p>
            <a:pPr defTabSz="903288"/>
            <a:r>
              <a:rPr lang="en-US" sz="800"/>
              <a:t>© 2005 Microsoft Corporation. All rights reserved.</a:t>
            </a:r>
            <a:endParaRPr lang="en-US">
              <a:latin typeface="Calibri" pitchFamily="34" charset="0"/>
            </a:endParaRPr>
          </a:p>
          <a:p>
            <a:pPr defTabSz="903288" eaLnBrk="0" hangingPunct="0"/>
            <a:r>
              <a:rPr lang="en-US" sz="800"/>
              <a:t>This presentation is for informational purposes only. Microsoft makes no warranties, express or implied, in this summary.</a:t>
            </a:r>
            <a:endParaRPr lang="en-US" sz="1700"/>
          </a:p>
        </p:txBody>
      </p:sp>
      <p:sp>
        <p:nvSpPr>
          <p:cNvPr id="73737" name="Rectangle 49159"/>
          <p:cNvSpPr>
            <a:spLocks noChangeArrowheads="1"/>
          </p:cNvSpPr>
          <p:nvPr/>
        </p:nvSpPr>
        <p:spPr bwMode="auto">
          <a:xfrm>
            <a:off x="5891213" y="8829675"/>
            <a:ext cx="1117600" cy="465138"/>
          </a:xfrm>
          <a:prstGeom prst="rect">
            <a:avLst/>
          </a:prstGeom>
          <a:noFill/>
          <a:ln w="9525" algn="ctr">
            <a:noFill/>
            <a:miter lim="800000"/>
            <a:headEnd/>
            <a:tailEnd/>
          </a:ln>
        </p:spPr>
        <p:txBody>
          <a:bodyPr lIns="93555" tIns="46778" rIns="93555" bIns="46778" anchor="b"/>
          <a:lstStyle/>
          <a:p>
            <a:pPr defTabSz="903288"/>
            <a:fld id="{A4699986-76F0-4DCB-A515-3A92B6AC0F57}" type="slidenum">
              <a:rPr lang="en-US" sz="1200">
                <a:latin typeface="Times New Roman" pitchFamily="18" charset="0"/>
              </a:rPr>
              <a:pPr defTabSz="903288"/>
              <a:t>60</a:t>
            </a:fld>
            <a:endParaRPr kumimoji="1" lang="en-US" sz="1700"/>
          </a:p>
        </p:txBody>
      </p:sp>
      <p:sp>
        <p:nvSpPr>
          <p:cNvPr id="73738" name="Rectangle 63496"/>
          <p:cNvSpPr>
            <a:spLocks noChangeArrowheads="1"/>
          </p:cNvSpPr>
          <p:nvPr/>
        </p:nvSpPr>
        <p:spPr bwMode="auto">
          <a:xfrm>
            <a:off x="0" y="0"/>
            <a:ext cx="3038475" cy="465138"/>
          </a:xfrm>
          <a:prstGeom prst="rect">
            <a:avLst/>
          </a:prstGeom>
          <a:noFill/>
          <a:ln w="9525" algn="ctr">
            <a:noFill/>
            <a:miter lim="800000"/>
            <a:headEnd/>
            <a:tailEnd/>
          </a:ln>
        </p:spPr>
        <p:txBody>
          <a:bodyPr lIns="93555" tIns="46778" rIns="93555" bIns="46778"/>
          <a:lstStyle/>
          <a:p>
            <a:pPr defTabSz="903288"/>
            <a:endParaRPr lang="en-US" sz="17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hape 49152"/>
          <p:cNvSpPr>
            <a:spLocks noGrp="1" noChangeArrowheads="1"/>
          </p:cNvSpPr>
          <p:nvPr>
            <p:ph type="dt" sz="quarter" idx="1"/>
          </p:nvPr>
        </p:nvSpPr>
        <p:spPr>
          <a:noFill/>
          <a:ln>
            <a:headEnd/>
            <a:tailEnd/>
          </a:ln>
        </p:spPr>
        <p:txBody>
          <a:bodyPr numCol="1" anchorCtr="0">
            <a:prstTxWarp prst="textNoShape">
              <a:avLst/>
            </a:prstTxWarp>
          </a:bodyPr>
          <a:lstStyle/>
          <a:p>
            <a:fld id="{23ACC527-E50E-453C-BEAA-73AEEE5EC0E8}"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79875" name="Shape 49153"/>
          <p:cNvSpPr>
            <a:spLocks noGrp="1" noChangeArrowheads="1"/>
          </p:cNvSpPr>
          <p:nvPr>
            <p:ph type="sldNum" sz="quarter" idx="5"/>
          </p:nvPr>
        </p:nvSpPr>
        <p:spPr>
          <a:noFill/>
          <a:ln>
            <a:headEnd/>
            <a:tailEnd/>
          </a:ln>
        </p:spPr>
        <p:txBody>
          <a:bodyPr numCol="1" anchorCtr="0">
            <a:prstTxWarp prst="textNoShape">
              <a:avLst/>
            </a:prstTxWarp>
          </a:bodyPr>
          <a:lstStyle/>
          <a:p>
            <a:fld id="{D0487E6D-14E7-4225-B3DA-496893319A90}" type="slidenum">
              <a:rPr lang="en-US" smtClean="0">
                <a:solidFill>
                  <a:schemeClr val="tx1"/>
                </a:solidFill>
                <a:latin typeface="Times New Roman" pitchFamily="18" charset="0"/>
                <a:cs typeface="Arial" pitchFamily="34" charset="0"/>
              </a:rPr>
              <a:pPr/>
              <a:t>61</a:t>
            </a:fld>
            <a:endParaRPr lang="en-US" smtClean="0">
              <a:solidFill>
                <a:schemeClr val="tx1"/>
              </a:solidFill>
              <a:latin typeface="Times New Roman" pitchFamily="18" charset="0"/>
              <a:cs typeface="Arial" pitchFamily="34" charset="0"/>
            </a:endParaRPr>
          </a:p>
        </p:txBody>
      </p:sp>
      <p:sp>
        <p:nvSpPr>
          <p:cNvPr id="79876" name="Shape 49154"/>
          <p:cNvSpPr>
            <a:spLocks noGrp="1" noChangeArrowheads="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79877" name="Rectangle 63491"/>
          <p:cNvSpPr>
            <a:spLocks noGrp="1" noRot="1" noChangeAspect="1" noTextEdit="1"/>
          </p:cNvSpPr>
          <p:nvPr>
            <p:ph type="sldImg"/>
          </p:nvPr>
        </p:nvSpPr>
        <p:spPr>
          <a:xfrm>
            <a:off x="1182688" y="696913"/>
            <a:ext cx="4648200" cy="3486150"/>
          </a:xfrm>
          <a:noFill/>
          <a:ln w="9525">
            <a:noFill/>
          </a:ln>
        </p:spPr>
      </p:sp>
      <p:sp>
        <p:nvSpPr>
          <p:cNvPr id="79878" name="Rectangle 63492"/>
          <p:cNvSpPr>
            <a:spLocks noGrp="1" noChangeArrowheads="1"/>
          </p:cNvSpPr>
          <p:nvPr>
            <p:ph type="body" idx="1"/>
          </p:nvPr>
        </p:nvSpPr>
        <p:spPr>
          <a:noFill/>
          <a:ln/>
        </p:spPr>
        <p:txBody>
          <a:bodyPr numCol="1" anchorCtr="0">
            <a:prstTxWarp prst="textNoShape">
              <a:avLst/>
            </a:prstTxWarp>
          </a:bodyPr>
          <a:lstStyle/>
          <a:p>
            <a:pPr eaLnBrk="1" hangingPunct="1"/>
            <a:endParaRPr lang="en-US" smtClean="0">
              <a:latin typeface="Times New Roman" pitchFamily="18" charset="0"/>
            </a:endParaRPr>
          </a:p>
        </p:txBody>
      </p:sp>
      <p:sp>
        <p:nvSpPr>
          <p:cNvPr id="79879" name="Rectangle 49157"/>
          <p:cNvSpPr>
            <a:spLocks noChangeArrowheads="1"/>
          </p:cNvSpPr>
          <p:nvPr/>
        </p:nvSpPr>
        <p:spPr bwMode="auto">
          <a:xfrm>
            <a:off x="3970338" y="0"/>
            <a:ext cx="3038475" cy="465138"/>
          </a:xfrm>
          <a:prstGeom prst="rect">
            <a:avLst/>
          </a:prstGeom>
          <a:noFill/>
          <a:ln w="9525" algn="ctr">
            <a:noFill/>
            <a:miter lim="800000"/>
            <a:headEnd/>
            <a:tailEnd/>
          </a:ln>
        </p:spPr>
        <p:txBody>
          <a:bodyPr lIns="93555" tIns="46778" rIns="93555" bIns="46778"/>
          <a:lstStyle/>
          <a:p>
            <a:pPr defTabSz="903288"/>
            <a:fld id="{D8B9A912-2556-4D72-A3D6-284EE09CB323}" type="datetime8">
              <a:rPr lang="en-US" sz="1200">
                <a:latin typeface="Times New Roman" pitchFamily="18" charset="0"/>
              </a:rPr>
              <a:pPr defTabSz="903288"/>
              <a:t>1/31/2008 12:25 PM</a:t>
            </a:fld>
            <a:endParaRPr kumimoji="1" lang="en-US" sz="1700"/>
          </a:p>
        </p:txBody>
      </p:sp>
      <p:sp>
        <p:nvSpPr>
          <p:cNvPr id="79880" name="Rectangle 49158"/>
          <p:cNvSpPr>
            <a:spLocks noChangeArrowheads="1"/>
          </p:cNvSpPr>
          <p:nvPr/>
        </p:nvSpPr>
        <p:spPr bwMode="auto">
          <a:xfrm>
            <a:off x="0" y="8829675"/>
            <a:ext cx="5800725" cy="465138"/>
          </a:xfrm>
          <a:prstGeom prst="rect">
            <a:avLst/>
          </a:prstGeom>
          <a:noFill/>
          <a:ln w="9525" algn="ctr">
            <a:noFill/>
            <a:miter lim="800000"/>
            <a:headEnd/>
            <a:tailEnd/>
          </a:ln>
        </p:spPr>
        <p:txBody>
          <a:bodyPr lIns="93555" tIns="46778" rIns="93555" bIns="46778" anchor="b"/>
          <a:lstStyle/>
          <a:p>
            <a:pPr defTabSz="903288"/>
            <a:r>
              <a:rPr lang="en-US" sz="800"/>
              <a:t>© 2005 Microsoft Corporation. All rights reserved.</a:t>
            </a:r>
            <a:endParaRPr lang="en-US">
              <a:latin typeface="Calibri" pitchFamily="34" charset="0"/>
            </a:endParaRPr>
          </a:p>
          <a:p>
            <a:pPr defTabSz="903288" eaLnBrk="0" hangingPunct="0"/>
            <a:r>
              <a:rPr lang="en-US" sz="800"/>
              <a:t>This presentation is for informational purposes only. Microsoft makes no warranties, express or implied, in this summary.</a:t>
            </a:r>
            <a:endParaRPr lang="en-US" sz="1700"/>
          </a:p>
        </p:txBody>
      </p:sp>
      <p:sp>
        <p:nvSpPr>
          <p:cNvPr id="79881" name="Rectangle 49159"/>
          <p:cNvSpPr>
            <a:spLocks noChangeArrowheads="1"/>
          </p:cNvSpPr>
          <p:nvPr/>
        </p:nvSpPr>
        <p:spPr bwMode="auto">
          <a:xfrm>
            <a:off x="5891213" y="8829675"/>
            <a:ext cx="1117600" cy="465138"/>
          </a:xfrm>
          <a:prstGeom prst="rect">
            <a:avLst/>
          </a:prstGeom>
          <a:noFill/>
          <a:ln w="9525" algn="ctr">
            <a:noFill/>
            <a:miter lim="800000"/>
            <a:headEnd/>
            <a:tailEnd/>
          </a:ln>
        </p:spPr>
        <p:txBody>
          <a:bodyPr lIns="93555" tIns="46778" rIns="93555" bIns="46778" anchor="b"/>
          <a:lstStyle/>
          <a:p>
            <a:pPr defTabSz="903288"/>
            <a:fld id="{A66960E5-33E7-4993-A451-60C4B39625B0}" type="slidenum">
              <a:rPr lang="en-US" sz="1200">
                <a:latin typeface="Times New Roman" pitchFamily="18" charset="0"/>
              </a:rPr>
              <a:pPr defTabSz="903288"/>
              <a:t>61</a:t>
            </a:fld>
            <a:endParaRPr kumimoji="1" lang="en-US" sz="1700"/>
          </a:p>
        </p:txBody>
      </p:sp>
      <p:sp>
        <p:nvSpPr>
          <p:cNvPr id="79882" name="Rectangle 63496"/>
          <p:cNvSpPr>
            <a:spLocks noChangeArrowheads="1"/>
          </p:cNvSpPr>
          <p:nvPr/>
        </p:nvSpPr>
        <p:spPr bwMode="auto">
          <a:xfrm>
            <a:off x="0" y="0"/>
            <a:ext cx="3038475" cy="465138"/>
          </a:xfrm>
          <a:prstGeom prst="rect">
            <a:avLst/>
          </a:prstGeom>
          <a:noFill/>
          <a:ln w="9525" algn="ctr">
            <a:noFill/>
            <a:miter lim="800000"/>
            <a:headEnd/>
            <a:tailEnd/>
          </a:ln>
        </p:spPr>
        <p:txBody>
          <a:bodyPr lIns="93555" tIns="46778" rIns="93555" bIns="46778"/>
          <a:lstStyle/>
          <a:p>
            <a:pPr defTabSz="903288"/>
            <a:endParaRPr lang="en-US" sz="17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9936"/>
          <p:cNvSpPr>
            <a:spLocks noGrp="1" noRot="1" noChangeAspect="1" noTextEdit="1"/>
          </p:cNvSpPr>
          <p:nvPr>
            <p:ph type="sldImg"/>
          </p:nvPr>
        </p:nvSpPr>
        <p:spPr>
          <a:noFill/>
          <a:ln w="9525">
            <a:noFill/>
          </a:ln>
        </p:spPr>
      </p:sp>
      <p:sp>
        <p:nvSpPr>
          <p:cNvPr id="49155" name="Rectangle 39937"/>
          <p:cNvSpPr>
            <a:spLocks noGrp="1"/>
          </p:cNvSpPr>
          <p:nvPr>
            <p:ph type="body" idx="1"/>
          </p:nvPr>
        </p:nvSpPr>
        <p:spPr>
          <a:noFill/>
          <a:ln/>
        </p:spPr>
        <p:txBody>
          <a:bodyPr numCol="1" anchorCtr="0">
            <a:prstTxWarp prst="textNoShape">
              <a:avLst/>
            </a:prstTxWarp>
          </a:bodyPr>
          <a:lstStyle/>
          <a:p>
            <a:pPr eaLnBrk="1" hangingPunct="1">
              <a:spcBef>
                <a:spcPct val="0"/>
              </a:spcBef>
            </a:pPr>
            <a:endParaRPr lang="en-US" dirty="0" smtClean="0"/>
          </a:p>
        </p:txBody>
      </p:sp>
      <p:sp>
        <p:nvSpPr>
          <p:cNvPr id="49156" name="Shape 3"/>
          <p:cNvSpPr>
            <a:spLocks noGrp="1"/>
          </p:cNvSpPr>
          <p:nvPr>
            <p:ph type="dt" sz="quarter" idx="1"/>
          </p:nvPr>
        </p:nvSpPr>
        <p:spPr>
          <a:noFill/>
          <a:ln>
            <a:headEnd/>
            <a:tailEnd/>
          </a:ln>
        </p:spPr>
        <p:txBody>
          <a:bodyPr numCol="1" anchorCtr="0">
            <a:prstTxWarp prst="textNoShape">
              <a:avLst/>
            </a:prstTxWarp>
          </a:bodyPr>
          <a:lstStyle/>
          <a:p>
            <a:fld id="{BFB43CB0-483F-4DC3-911D-D78A49AD333F}" type="datetime8">
              <a:rPr lang="en-US" smtClean="0">
                <a:solidFill>
                  <a:schemeClr val="tx1"/>
                </a:solidFill>
                <a:latin typeface="Times New Roman" pitchFamily="18" charset="0"/>
                <a:cs typeface="Arial" pitchFamily="34" charset="0"/>
              </a:rPr>
              <a:pPr/>
              <a:t>1/31/2008 12:25 PM</a:t>
            </a:fld>
            <a:endParaRPr lang="en-US" smtClean="0">
              <a:solidFill>
                <a:schemeClr val="tx1"/>
              </a:solidFill>
              <a:latin typeface="Times New Roman" pitchFamily="18" charset="0"/>
              <a:cs typeface="Arial" pitchFamily="34" charset="0"/>
            </a:endParaRPr>
          </a:p>
        </p:txBody>
      </p:sp>
      <p:sp>
        <p:nvSpPr>
          <p:cNvPr id="49157" name="Shape 4"/>
          <p:cNvSpPr>
            <a:spLocks noGrp="1"/>
          </p:cNvSpPr>
          <p:nvPr>
            <p:ph type="ftr" sz="quarter" idx="4"/>
          </p:nvPr>
        </p:nvSpPr>
        <p:spPr>
          <a:noFill/>
          <a:ln>
            <a:headEnd/>
            <a:tailEnd/>
          </a:ln>
        </p:spPr>
        <p:txBody>
          <a:bodyPr numCol="1" anchorCtr="0">
            <a:prstTxWarp prst="textNoShape">
              <a:avLst/>
            </a:prstTxWarp>
          </a:bodyPr>
          <a:lstStyle/>
          <a:p>
            <a:r>
              <a:rPr lang="en-US" dirty="0" smtClean="0">
                <a:solidFill>
                  <a:schemeClr val="tx1"/>
                </a:solidFill>
                <a:cs typeface="Arial" pitchFamily="34" charset="0"/>
              </a:rPr>
              <a:t>© 2006 Microsoft Corporation. All rights reserved. Microsoft, Windows, Windows Vista and other product names are or may be registered trademarks and/or trademarks in the U.S. and/or other countries.</a:t>
            </a:r>
          </a:p>
          <a:p>
            <a:r>
              <a:rPr lang="en-US" dirty="0" smtClean="0">
                <a:solidFill>
                  <a:schemeClr val="tx1"/>
                </a:solidFill>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chemeClr val="tx1"/>
                </a:solidFill>
                <a:cs typeface="Arial" pitchFamily="34" charset="0"/>
              </a:rPr>
            </a:br>
            <a:r>
              <a:rPr lang="en-US" dirty="0" smtClean="0">
                <a:solidFill>
                  <a:schemeClr val="tx1"/>
                </a:solidFill>
                <a:cs typeface="Arial" pitchFamily="34" charset="0"/>
              </a:rPr>
              <a:t>MICROSOFT MAKES NO WARRANTIES, EXPRESS, IMPLIED OR STATUTORY, AS TO THE INFORMATION IN THIS PRESENTATION.</a:t>
            </a:r>
          </a:p>
        </p:txBody>
      </p:sp>
      <p:sp>
        <p:nvSpPr>
          <p:cNvPr id="49158" name="Shape 5"/>
          <p:cNvSpPr>
            <a:spLocks noGrp="1"/>
          </p:cNvSpPr>
          <p:nvPr>
            <p:ph type="sldNum" sz="quarter" idx="5"/>
          </p:nvPr>
        </p:nvSpPr>
        <p:spPr>
          <a:noFill/>
          <a:ln>
            <a:headEnd/>
            <a:tailEnd/>
          </a:ln>
        </p:spPr>
        <p:txBody>
          <a:bodyPr numCol="1" anchorCtr="0">
            <a:prstTxWarp prst="textNoShape">
              <a:avLst/>
            </a:prstTxWarp>
          </a:bodyPr>
          <a:lstStyle/>
          <a:p>
            <a:fld id="{516BC23A-3247-4003-B9A2-AEBA14B175E6}" type="slidenum">
              <a:rPr lang="en-US" smtClean="0">
                <a:solidFill>
                  <a:schemeClr val="tx1"/>
                </a:solidFill>
                <a:latin typeface="Times New Roman" pitchFamily="18" charset="0"/>
                <a:cs typeface="Arial" pitchFamily="34" charset="0"/>
              </a:rPr>
              <a:pPr/>
              <a:t>62</a:t>
            </a:fld>
            <a:endParaRPr lang="en-US" smtClean="0">
              <a:solidFill>
                <a:schemeClr val="tx1"/>
              </a:solidFill>
              <a:latin typeface="Times New Roman" pitchFamily="18"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63</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Roles and Features</a:t>
            </a:r>
            <a:r>
              <a:rPr lang="en-US" baseline="0" dirty="0" smtClean="0"/>
              <a:t> are highly componentized compared to previous version of Server O/S. </a:t>
            </a:r>
          </a:p>
        </p:txBody>
      </p:sp>
      <p:sp>
        <p:nvSpPr>
          <p:cNvPr id="4" name="Date Placeholder 3"/>
          <p:cNvSpPr>
            <a:spLocks noGrp="1"/>
          </p:cNvSpPr>
          <p:nvPr>
            <p:ph type="dt" idx="10"/>
          </p:nvPr>
        </p:nvSpPr>
        <p:spPr/>
        <p:txBody>
          <a:bodyPr/>
          <a:lstStyle/>
          <a:p>
            <a:fld id="{9B82C96C-B5BE-4AAF-B0E4-B9708BE0D0A8}" type="datetime8">
              <a:rPr lang="en-US" smtClean="0"/>
              <a:pPr/>
              <a:t>1/31/2008 12:25 PM</a:t>
            </a:fld>
            <a:endParaRPr lang="en-US" dirty="0"/>
          </a:p>
        </p:txBody>
      </p:sp>
      <p:sp>
        <p:nvSpPr>
          <p:cNvPr id="5" name="Slide Number Placeholder 4"/>
          <p:cNvSpPr>
            <a:spLocks noGrp="1"/>
          </p:cNvSpPr>
          <p:nvPr>
            <p:ph type="sldNum" sz="quarter" idx="11"/>
          </p:nvPr>
        </p:nvSpPr>
        <p:spPr/>
        <p:txBody>
          <a:bodyPr/>
          <a:lstStyle/>
          <a:p>
            <a:fld id="{7805E1B0-9970-45BE-B27D-EB102F8AA151}" type="slidenum">
              <a:rPr lang="en-US" smtClean="0"/>
              <a:pPr/>
              <a:t>67</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71</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3"/>
          <p:cNvSpPr>
            <a:spLocks noGrp="1" noChangeArrowheads="1"/>
          </p:cNvSpPr>
          <p:nvPr>
            <p:ph type="dt" sz="quarter" idx="1"/>
          </p:nvPr>
        </p:nvSpPr>
        <p:spPr>
          <a:noFill/>
          <a:ln>
            <a:headEnd/>
            <a:tailEnd/>
          </a:ln>
        </p:spPr>
        <p:txBody>
          <a:bodyPr/>
          <a:lstStyle/>
          <a:p>
            <a:fld id="{DC7BB4D0-B015-493A-9241-A4B534D74C6E}" type="datetime8">
              <a:rPr lang="en-US" smtClean="0"/>
              <a:pPr/>
              <a:t>1/31/2008 12:25 PM</a:t>
            </a:fld>
            <a:endParaRPr lang="en-US" smtClean="0"/>
          </a:p>
        </p:txBody>
      </p:sp>
      <p:sp>
        <p:nvSpPr>
          <p:cNvPr id="41987" name="Shape 4"/>
          <p:cNvSpPr>
            <a:spLocks noGrp="1" noChangeArrowheads="1"/>
          </p:cNvSpPr>
          <p:nvPr>
            <p:ph type="sldNum" sz="quarter" idx="5"/>
          </p:nvPr>
        </p:nvSpPr>
        <p:spPr>
          <a:noFill/>
          <a:ln>
            <a:headEnd/>
            <a:tailEnd/>
          </a:ln>
        </p:spPr>
        <p:txBody>
          <a:bodyPr/>
          <a:lstStyle/>
          <a:p>
            <a:fld id="{83769D4D-4804-4614-9369-0FD6C7BF3A8E}" type="slidenum">
              <a:rPr lang="en-US" smtClean="0"/>
              <a:pPr/>
              <a:t>6</a:t>
            </a:fld>
            <a:endParaRPr lang="en-US" smtClean="0"/>
          </a:p>
        </p:txBody>
      </p:sp>
      <p:sp>
        <p:nvSpPr>
          <p:cNvPr id="41988"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41989" name="Rectangle 41987"/>
          <p:cNvSpPr>
            <a:spLocks noGrp="1" noRot="1" noChangeAspect="1" noChangeArrowheads="1" noTextEdit="1"/>
          </p:cNvSpPr>
          <p:nvPr>
            <p:ph type="sldImg"/>
          </p:nvPr>
        </p:nvSpPr>
        <p:spPr>
          <a:ln>
            <a:noFill/>
          </a:ln>
        </p:spPr>
      </p:sp>
      <p:sp>
        <p:nvSpPr>
          <p:cNvPr id="41990" name="Rectangle 848898"/>
          <p:cNvSpPr>
            <a:spLocks noGrp="1" noChangeArrowheads="1"/>
          </p:cNvSpPr>
          <p:nvPr>
            <p:ph type="body" idx="1"/>
          </p:nvPr>
        </p:nvSpPr>
        <p:spPr>
          <a:noFill/>
          <a:ln/>
        </p:spPr>
        <p:txBody>
          <a:bodyPr/>
          <a:lstStyle/>
          <a:p>
            <a:pPr marL="231775" indent="-231775"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CE3A2A7-30F5-416C-BD4E-A39EE6BA3C98}" type="datetime8">
              <a:rPr lang="en-US"/>
              <a:pPr/>
              <a:t>1/31/2008 12:25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a:t>
            </a:r>
            <a:br>
              <a:rPr lang="en-US"/>
            </a:br>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5B62F5FE-58DC-435D-BFBF-C688CDA830C7}" type="slidenum">
              <a:rPr lang="en-US"/>
              <a:pPr/>
              <a:t>79</a:t>
            </a:fld>
            <a:endParaRPr lang="en-US"/>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0FB0686-C571-4997-BC56-0209C53E4B23}" type="datetime8">
              <a:rPr lang="en-US"/>
              <a:pPr/>
              <a:t>1/31/2008 12:25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a:t>
            </a:r>
            <a:br>
              <a:rPr lang="en-US"/>
            </a:br>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2715BB7B-7C62-4636-BBDE-84CAA043684D}" type="slidenum">
              <a:rPr lang="en-US"/>
              <a:pPr/>
              <a:t>80</a:t>
            </a:fld>
            <a:endParaRPr lang="en-US"/>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90</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7400B97-3518-471C-9177-90E3E0E5C16B}" type="datetime8">
              <a:rPr lang="en-US"/>
              <a:pPr/>
              <a:t>1/31/2008 12:25 PM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F1E36E11-B146-489E-8308-B30B19E76B5A}" type="slidenum">
              <a:rPr lang="en-US"/>
              <a:pPr/>
              <a:t>92</a:t>
            </a:fld>
            <a:endParaRPr lang="en-US"/>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93</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1" y="0"/>
            <a:ext cx="3037840" cy="464820"/>
          </a:xfrm>
          <a:prstGeom prst="rect">
            <a:avLst/>
          </a:prstGeom>
        </p:spPr>
        <p:txBody>
          <a:bodyPr lIns="93166" tIns="46583" rIns="93166" bIns="46583"/>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1/31/2008 12:25 PM</a:t>
            </a:fld>
            <a:endParaRPr lang="en-US" dirty="0"/>
          </a:p>
        </p:txBody>
      </p:sp>
      <p:sp>
        <p:nvSpPr>
          <p:cNvPr id="6" name="Footer Placeholder 5"/>
          <p:cNvSpPr>
            <a:spLocks noGrp="1"/>
          </p:cNvSpPr>
          <p:nvPr>
            <p:ph type="ftr" sz="quarter" idx="12"/>
          </p:nvPr>
        </p:nvSpPr>
        <p:spPr/>
        <p:txBody>
          <a:bodyPr/>
          <a:lstStyle/>
          <a:p>
            <a:r>
              <a:rPr lang="en-US"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94</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is currently no way to find these referrals outside of noticing longer delays in application performance. </a:t>
            </a:r>
            <a:endParaRPr lang="en-US" dirty="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95</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96</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97</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99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3"/>
          <p:cNvSpPr>
            <a:spLocks noGrp="1" noChangeArrowheads="1"/>
          </p:cNvSpPr>
          <p:nvPr>
            <p:ph type="dt" sz="quarter" idx="1"/>
          </p:nvPr>
        </p:nvSpPr>
        <p:spPr>
          <a:noFill/>
          <a:ln>
            <a:headEnd/>
            <a:tailEnd/>
          </a:ln>
        </p:spPr>
        <p:txBody>
          <a:bodyPr/>
          <a:lstStyle/>
          <a:p>
            <a:fld id="{0A847233-FC92-4EEE-91B1-B50FC434A88B}" type="datetime8">
              <a:rPr lang="en-US" smtClean="0"/>
              <a:pPr/>
              <a:t>1/31/2008 12:25 PM</a:t>
            </a:fld>
            <a:endParaRPr lang="en-US" smtClean="0"/>
          </a:p>
        </p:txBody>
      </p:sp>
      <p:sp>
        <p:nvSpPr>
          <p:cNvPr id="43011" name="Shape 4"/>
          <p:cNvSpPr>
            <a:spLocks noGrp="1" noChangeArrowheads="1"/>
          </p:cNvSpPr>
          <p:nvPr>
            <p:ph type="sldNum" sz="quarter" idx="5"/>
          </p:nvPr>
        </p:nvSpPr>
        <p:spPr>
          <a:noFill/>
          <a:ln>
            <a:headEnd/>
            <a:tailEnd/>
          </a:ln>
        </p:spPr>
        <p:txBody>
          <a:bodyPr/>
          <a:lstStyle/>
          <a:p>
            <a:fld id="{30C32DDE-11DF-4953-B8B8-ADCCF933D5CF}" type="slidenum">
              <a:rPr lang="en-US" smtClean="0"/>
              <a:pPr/>
              <a:t>7</a:t>
            </a:fld>
            <a:endParaRPr lang="en-US" smtClean="0"/>
          </a:p>
        </p:txBody>
      </p:sp>
      <p:sp>
        <p:nvSpPr>
          <p:cNvPr id="43012" name="Shape 5"/>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43013" name="Rectangle 43011"/>
          <p:cNvSpPr>
            <a:spLocks noGrp="1" noRot="1" noChangeAspect="1" noChangeArrowheads="1" noTextEdit="1"/>
          </p:cNvSpPr>
          <p:nvPr>
            <p:ph type="sldImg"/>
          </p:nvPr>
        </p:nvSpPr>
        <p:spPr>
          <a:ln>
            <a:noFill/>
          </a:ln>
        </p:spPr>
      </p:sp>
      <p:sp>
        <p:nvSpPr>
          <p:cNvPr id="43014" name="Rectangle 850946"/>
          <p:cNvSpPr>
            <a:spLocks noGrp="1" noChangeArrowheads="1"/>
          </p:cNvSpPr>
          <p:nvPr>
            <p:ph type="body" idx="1"/>
          </p:nvPr>
        </p:nvSpPr>
        <p:spPr>
          <a:noFill/>
          <a:ln/>
        </p:spPr>
        <p:txBody>
          <a:bodyPr/>
          <a:lstStyle/>
          <a:p>
            <a:pPr marL="231775" indent="-231775"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100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 common controls and other user interface elements are available but things that rely on Explorer in some way like the File Open and Save dialogs aren’t present and other common dialogs don’t function properly.</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3"/>
          <p:cNvSpPr>
            <a:spLocks noGrp="1" noChangeArrowheads="1"/>
          </p:cNvSpPr>
          <p:nvPr>
            <p:ph type="sldNum" sz="quarter" idx="5"/>
          </p:nvPr>
        </p:nvSpPr>
        <p:spPr>
          <a:noFill/>
        </p:spPr>
        <p:txBody>
          <a:bodyPr/>
          <a:lstStyle/>
          <a:p>
            <a:fld id="{5F16D458-173C-4117-930B-A0B2FD824BF5}" type="slidenum">
              <a:rPr lang="en-US" smtClean="0"/>
              <a:pPr/>
              <a:t>103</a:t>
            </a:fld>
            <a:endParaRPr lang="en-US" dirty="0" smtClean="0"/>
          </a:p>
        </p:txBody>
      </p:sp>
      <p:sp>
        <p:nvSpPr>
          <p:cNvPr id="193538" name="Rectangle 2"/>
          <p:cNvSpPr>
            <a:spLocks noGrp="1" noRot="1" noChangeAspect="1" noChangeArrowheads="1" noTextEdit="1"/>
          </p:cNvSpPr>
          <p:nvPr>
            <p:ph type="sldImg"/>
          </p:nvPr>
        </p:nvSpPr>
        <p:spPr>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13"/>
          <p:cNvSpPr>
            <a:spLocks noGrp="1" noChangeArrowheads="1"/>
          </p:cNvSpPr>
          <p:nvPr>
            <p:ph type="sldNum" sz="quarter" idx="5"/>
          </p:nvPr>
        </p:nvSpPr>
        <p:spPr>
          <a:noFill/>
        </p:spPr>
        <p:txBody>
          <a:bodyPr/>
          <a:lstStyle/>
          <a:p>
            <a:fld id="{5F16D458-173C-4117-930B-A0B2FD824BF5}" type="slidenum">
              <a:rPr lang="en-US" smtClean="0"/>
              <a:pPr/>
              <a:t>104</a:t>
            </a:fld>
            <a:endParaRPr lang="en-US" dirty="0" smtClean="0"/>
          </a:p>
        </p:txBody>
      </p:sp>
      <p:sp>
        <p:nvSpPr>
          <p:cNvPr id="193538" name="Rectangle 2"/>
          <p:cNvSpPr>
            <a:spLocks noGrp="1" noRot="1" noChangeAspect="1" noChangeArrowheads="1" noTextEdit="1"/>
          </p:cNvSpPr>
          <p:nvPr>
            <p:ph type="sldImg"/>
          </p:nvPr>
        </p:nvSpPr>
        <p:spPr>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3"/>
          <p:cNvSpPr>
            <a:spLocks noGrp="1" noChangeArrowheads="1"/>
          </p:cNvSpPr>
          <p:nvPr>
            <p:ph type="sldNum" sz="quarter" idx="5"/>
          </p:nvPr>
        </p:nvSpPr>
        <p:spPr>
          <a:noFill/>
        </p:spPr>
        <p:txBody>
          <a:bodyPr/>
          <a:lstStyle/>
          <a:p>
            <a:fld id="{26BCEFFE-B619-45E8-BB3B-62493456172A}" type="slidenum">
              <a:rPr lang="en-US" smtClean="0"/>
              <a:pPr/>
              <a:t>105</a:t>
            </a:fld>
            <a:endParaRPr lang="en-US" dirty="0" smtClean="0"/>
          </a:p>
        </p:txBody>
      </p:sp>
      <p:sp>
        <p:nvSpPr>
          <p:cNvPr id="195586" name="Rectangle 2"/>
          <p:cNvSpPr>
            <a:spLocks noGrp="1" noRot="1" noChangeAspect="1" noChangeArrowheads="1" noTextEdit="1"/>
          </p:cNvSpPr>
          <p:nvPr>
            <p:ph type="sldImg"/>
          </p:nvPr>
        </p:nvSpPr>
        <p:spPr>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91630BAB-866A-42AC-8CE6-63CB08DE7D76}" type="slidenum">
              <a:rPr lang="en-US" smtClean="0"/>
              <a:pPr>
                <a:defRPr/>
              </a:pPr>
              <a:t>107</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108</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9B82C96C-B5BE-4AAF-B0E4-B9708BE0D0A8}" type="datetime8">
              <a:rPr lang="en-US" smtClean="0"/>
              <a:pPr/>
              <a:t>1/31/2008 12:25 PM</a:t>
            </a:fld>
            <a:endParaRPr lang="en-US" dirty="0"/>
          </a:p>
        </p:txBody>
      </p:sp>
      <p:sp>
        <p:nvSpPr>
          <p:cNvPr id="5" name="Slide Number Placeholder 4"/>
          <p:cNvSpPr>
            <a:spLocks noGrp="1"/>
          </p:cNvSpPr>
          <p:nvPr>
            <p:ph type="sldNum" sz="quarter" idx="11"/>
          </p:nvPr>
        </p:nvSpPr>
        <p:spPr/>
        <p:txBody>
          <a:bodyPr/>
          <a:lstStyle/>
          <a:p>
            <a:fld id="{7805E1B0-9970-45BE-B27D-EB102F8AA151}" type="slidenum">
              <a:rPr lang="en-US" smtClean="0"/>
              <a:pPr/>
              <a:t>110</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03782FA2-8576-4C7E-9A48-C3117AB6F449}" type="datetime8">
              <a:rPr lang="en-US" smtClean="0"/>
              <a:pPr>
                <a:defRPr/>
              </a:pPr>
              <a:t>1/31/2008 12:25 PM</a:t>
            </a:fld>
            <a:endParaRPr lang="en-US"/>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21888F20-2D99-4625-A2DC-AC9BD0793244}" type="slidenum">
              <a:rPr lang="en-US" smtClean="0"/>
              <a:pPr>
                <a:defRPr/>
              </a:pPr>
              <a:t>111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6"/>
          <p:cNvSpPr>
            <a:spLocks noGrp="1" noChangeArrowheads="1"/>
          </p:cNvSpPr>
          <p:nvPr>
            <p:ph type="dt" sz="quarter" idx="1"/>
          </p:nvPr>
        </p:nvSpPr>
        <p:spPr>
          <a:noFill/>
          <a:ln>
            <a:headEnd/>
            <a:tailEnd/>
          </a:ln>
        </p:spPr>
        <p:txBody>
          <a:bodyPr/>
          <a:lstStyle/>
          <a:p>
            <a:fld id="{00322FB9-3187-4AC8-AA4E-39631914EB70}" type="datetime8">
              <a:rPr lang="en-US" smtClean="0"/>
              <a:pPr/>
              <a:t>1/31/2008 12:25 PM</a:t>
            </a:fld>
            <a:endParaRPr lang="en-US" smtClean="0"/>
          </a:p>
        </p:txBody>
      </p:sp>
      <p:sp>
        <p:nvSpPr>
          <p:cNvPr id="44035" name="Shape 7"/>
          <p:cNvSpPr>
            <a:spLocks noGrp="1" noChangeArrowheads="1"/>
          </p:cNvSpPr>
          <p:nvPr>
            <p:ph type="sldNum" sz="quarter" idx="5"/>
          </p:nvPr>
        </p:nvSpPr>
        <p:spPr>
          <a:noFill/>
          <a:ln>
            <a:headEnd/>
            <a:tailEnd/>
          </a:ln>
        </p:spPr>
        <p:txBody>
          <a:bodyPr/>
          <a:lstStyle/>
          <a:p>
            <a:fld id="{D2C651EB-849A-4EB7-B2E0-2DE81AF87639}" type="slidenum">
              <a:rPr lang="en-US" smtClean="0"/>
              <a:pPr/>
              <a:t>8</a:t>
            </a:fld>
            <a:endParaRPr lang="en-US" smtClean="0"/>
          </a:p>
        </p:txBody>
      </p:sp>
      <p:sp>
        <p:nvSpPr>
          <p:cNvPr id="44036" name="Shape 8"/>
          <p:cNvSpPr>
            <a:spLocks noGrp="1" noChangeArrowheads="1"/>
          </p:cNvSpPr>
          <p:nvPr>
            <p:ph type="ftr" sz="quarter" idx="4"/>
          </p:nvPr>
        </p:nvSpPr>
        <p:spPr>
          <a:noFill/>
          <a:ln>
            <a:headEnd/>
            <a:tailEnd/>
          </a:ln>
        </p:spPr>
        <p:txBody>
          <a:bodyPr/>
          <a:lstStyle/>
          <a:p>
            <a:r>
              <a:rPr lang="en-US" smtClean="0"/>
              <a:t>© 2005 Microsoft Corporation. All rights reserved.</a:t>
            </a:r>
          </a:p>
          <a:p>
            <a:r>
              <a:rPr lang="en-US" smtClean="0"/>
              <a:t>This presentation is for informational purposes only. Microsoft makes no warranties, express or implied, in this summary.</a:t>
            </a:r>
          </a:p>
        </p:txBody>
      </p:sp>
      <p:sp>
        <p:nvSpPr>
          <p:cNvPr id="44037" name="TextBox 3"/>
          <p:cNvSpPr txBox="1">
            <a:spLocks noGrp="1" noChangeArrowheads="1"/>
          </p:cNvSpPr>
          <p:nvPr/>
        </p:nvSpPr>
        <p:spPr bwMode="auto">
          <a:xfrm>
            <a:off x="3970338" y="0"/>
            <a:ext cx="3038475" cy="465138"/>
          </a:xfrm>
          <a:prstGeom prst="rect">
            <a:avLst/>
          </a:prstGeom>
          <a:noFill/>
          <a:ln w="9525" algn="ctr">
            <a:noFill/>
            <a:miter lim="800000"/>
            <a:headEnd/>
            <a:tailEnd/>
          </a:ln>
        </p:spPr>
        <p:txBody>
          <a:bodyPr lIns="93177" tIns="46589" rIns="93177" bIns="46589"/>
          <a:lstStyle/>
          <a:p>
            <a:pPr algn="r"/>
            <a:fld id="{F8EE60C7-F0A1-4EF9-A152-AC5C5759FA27}" type="datetime8">
              <a:rPr lang="en-US" sz="1200">
                <a:latin typeface="Times New Roman" pitchFamily="18" charset="0"/>
              </a:rPr>
              <a:pPr algn="r"/>
              <a:t>1/31/2008 12:25 PM</a:t>
            </a:fld>
            <a:endParaRPr lang="en-US" sz="1200">
              <a:latin typeface="Times New Roman" pitchFamily="18" charset="0"/>
            </a:endParaRPr>
          </a:p>
        </p:txBody>
      </p:sp>
      <p:sp>
        <p:nvSpPr>
          <p:cNvPr id="44038" name="TextBox 4"/>
          <p:cNvSpPr txBox="1">
            <a:spLocks noGrp="1" noChangeArrowheads="1"/>
          </p:cNvSpPr>
          <p:nvPr/>
        </p:nvSpPr>
        <p:spPr bwMode="auto">
          <a:xfrm>
            <a:off x="5707063" y="8829675"/>
            <a:ext cx="1301750" cy="465138"/>
          </a:xfrm>
          <a:prstGeom prst="rect">
            <a:avLst/>
          </a:prstGeom>
          <a:noFill/>
          <a:ln w="9525" algn="ctr">
            <a:noFill/>
            <a:miter lim="800000"/>
            <a:headEnd/>
            <a:tailEnd/>
          </a:ln>
        </p:spPr>
        <p:txBody>
          <a:bodyPr lIns="93177" tIns="46589" rIns="93177" bIns="46589" anchor="b"/>
          <a:lstStyle/>
          <a:p>
            <a:pPr algn="r"/>
            <a:fld id="{1611AEE7-5AA2-4D54-98E2-69FA27E658CB}" type="slidenum">
              <a:rPr lang="en-US" sz="1200">
                <a:latin typeface="Times New Roman" pitchFamily="18" charset="0"/>
              </a:rPr>
              <a:pPr algn="r"/>
              <a:t>8</a:t>
            </a:fld>
            <a:endParaRPr lang="en-US" sz="1200">
              <a:latin typeface="Times New Roman" pitchFamily="18" charset="0"/>
            </a:endParaRPr>
          </a:p>
        </p:txBody>
      </p:sp>
      <p:sp>
        <p:nvSpPr>
          <p:cNvPr id="44039" name="TextBox 5"/>
          <p:cNvSpPr txBox="1">
            <a:spLocks noGrp="1" noChangeArrowheads="1"/>
          </p:cNvSpPr>
          <p:nvPr/>
        </p:nvSpPr>
        <p:spPr bwMode="auto">
          <a:xfrm>
            <a:off x="0" y="8937625"/>
            <a:ext cx="5792788" cy="357188"/>
          </a:xfrm>
          <a:prstGeom prst="rect">
            <a:avLst/>
          </a:prstGeom>
          <a:noFill/>
          <a:ln w="9525" algn="ctr">
            <a:noFill/>
            <a:miter lim="800000"/>
            <a:headEnd/>
            <a:tailEnd/>
          </a:ln>
        </p:spPr>
        <p:txBody>
          <a:bodyPr lIns="93177" tIns="46589" rIns="93177" bIns="46589" anchor="b"/>
          <a:lstStyle/>
          <a:p>
            <a:pPr eaLnBrk="0" hangingPunct="0">
              <a:lnSpc>
                <a:spcPct val="85000"/>
              </a:lnSpc>
              <a:spcBef>
                <a:spcPct val="20000"/>
              </a:spcBef>
            </a:pPr>
            <a:r>
              <a:rPr lang="en-US" sz="700">
                <a:latin typeface="Segoe Semibold"/>
              </a:rPr>
              <a:t>©2005 Microsoft Corporation. All rights reserved.</a:t>
            </a:r>
            <a:endParaRPr lang="en-US" sz="800">
              <a:latin typeface="Segoe"/>
            </a:endParaRPr>
          </a:p>
          <a:p>
            <a:pPr eaLnBrk="0" hangingPunct="0">
              <a:lnSpc>
                <a:spcPct val="85000"/>
              </a:lnSpc>
              <a:spcBef>
                <a:spcPct val="20000"/>
              </a:spcBef>
            </a:pPr>
            <a:r>
              <a:rPr lang="en-US" sz="700">
                <a:latin typeface="Segoe Semibold"/>
              </a:rPr>
              <a:t>This presentation is for informational purposes only. Microsoft makes no warranties, express or implied, in this summary.</a:t>
            </a:r>
          </a:p>
        </p:txBody>
      </p:sp>
      <p:sp>
        <p:nvSpPr>
          <p:cNvPr id="44040" name="Rectangle 44038"/>
          <p:cNvSpPr>
            <a:spLocks noGrp="1" noRot="1" noChangeAspect="1" noChangeArrowheads="1" noTextEdit="1"/>
          </p:cNvSpPr>
          <p:nvPr>
            <p:ph type="sldImg"/>
          </p:nvPr>
        </p:nvSpPr>
        <p:spPr>
          <a:ln>
            <a:noFill/>
          </a:ln>
        </p:spPr>
      </p:sp>
      <p:sp>
        <p:nvSpPr>
          <p:cNvPr id="44041" name="Rectangle 44039"/>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03782FA2-8576-4C7E-9A48-C3117AB6F449}" type="datetime8">
              <a:rPr lang="en-US" smtClean="0"/>
              <a:pPr>
                <a:defRPr/>
              </a:pPr>
              <a:t>1/31/2008 12:25 PM</a:t>
            </a:fld>
            <a:endParaRPr lang="en-US"/>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21888F20-2D99-4625-A2DC-AC9BD0793244}" type="slidenum">
              <a:rPr lang="en-US" smtClean="0"/>
              <a:pPr>
                <a:defRPr/>
              </a:pPr>
              <a:t>112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C8C2AD-2BEF-4676-89B4-3C70F8197734}" type="slidenum">
              <a:rPr lang="en-US" smtClean="0"/>
              <a:pPr/>
              <a:t>113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03782FA2-8576-4C7E-9A48-C3117AB6F449}" type="datetime8">
              <a:rPr lang="en-US" smtClean="0"/>
              <a:pPr>
                <a:defRPr/>
              </a:pPr>
              <a:t>1/31/2008 12:25 PM</a:t>
            </a:fld>
            <a:endParaRPr lang="en-US"/>
          </a:p>
        </p:txBody>
      </p:sp>
      <p:sp>
        <p:nvSpPr>
          <p:cNvPr id="5" name="Footer Placeholder 4"/>
          <p:cNvSpPr>
            <a:spLocks noGrp="1"/>
          </p:cNvSpPr>
          <p:nvPr>
            <p:ph type="ftr" sz="quarter" idx="11"/>
          </p:nvPr>
        </p:nvSpPr>
        <p:spPr/>
        <p:txBody>
          <a:bodyPr/>
          <a:lstStyle/>
          <a:p>
            <a:pPr>
              <a:defRPr/>
            </a:pPr>
            <a:r>
              <a:rPr lang="en-US" smtClean="0"/>
              <a:t>© 2005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21888F20-2D99-4625-A2DC-AC9BD0793244}" type="slidenum">
              <a:rPr lang="en-US" smtClean="0"/>
              <a:pPr>
                <a:defRPr/>
              </a:pPr>
              <a:t>121</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D0286119-853A-4838-A60E-55BD0982AC68}" type="datetime8">
              <a:rPr lang="en-US" smtClean="0"/>
              <a:pPr/>
              <a:t>1/31/2008 12:25 PM</a:t>
            </a:fld>
            <a:endParaRPr lang="en-US" dirty="0" smtClean="0"/>
          </a:p>
        </p:txBody>
      </p:sp>
      <p:sp>
        <p:nvSpPr>
          <p:cNvPr id="20483" name="Rectangle 7"/>
          <p:cNvSpPr>
            <a:spLocks noGrp="1" noChangeArrowheads="1"/>
          </p:cNvSpPr>
          <p:nvPr>
            <p:ph type="sldNum" sz="quarter" idx="5"/>
          </p:nvPr>
        </p:nvSpPr>
        <p:spPr>
          <a:noFill/>
        </p:spPr>
        <p:txBody>
          <a:bodyPr/>
          <a:lstStyle/>
          <a:p>
            <a:fld id="{1AA95E03-9852-46D1-83BB-0DDD1E7E6218}" type="slidenum">
              <a:rPr lang="en-US" smtClean="0"/>
              <a:pPr/>
              <a:t>122</a:t>
            </a:fld>
            <a:endParaRPr lang="en-US" dirty="0" smtClean="0"/>
          </a:p>
        </p:txBody>
      </p:sp>
      <p:sp>
        <p:nvSpPr>
          <p:cNvPr id="20484" name="Shape 3"/>
          <p:cNvSpPr txBox="1">
            <a:spLocks noGrp="1" noChangeArrowheads="1"/>
          </p:cNvSpPr>
          <p:nvPr/>
        </p:nvSpPr>
        <p:spPr bwMode="auto">
          <a:xfrm>
            <a:off x="3970938" y="0"/>
            <a:ext cx="3037840" cy="258233"/>
          </a:xfrm>
          <a:prstGeom prst="rect">
            <a:avLst/>
          </a:prstGeom>
          <a:noFill/>
          <a:ln w="9525" algn="ctr">
            <a:noFill/>
            <a:miter lim="800000"/>
            <a:headEnd/>
            <a:tailEnd/>
          </a:ln>
        </p:spPr>
        <p:txBody>
          <a:bodyPr lIns="93172" tIns="46587" rIns="93172" bIns="46587"/>
          <a:lstStyle/>
          <a:p>
            <a:pPr algn="r"/>
            <a:fld id="{CB1806DC-90F4-47E1-93DD-9300EC11B0BB}" type="datetime8">
              <a:rPr lang="en-US" sz="1200">
                <a:latin typeface="Times New Roman" pitchFamily="18" charset="0"/>
                <a:cs typeface="Arial" charset="0"/>
              </a:rPr>
              <a:pPr algn="r"/>
              <a:t>1/31/2008 12:25 PM</a:t>
            </a:fld>
            <a:endParaRPr lang="en-US" sz="1200" dirty="0">
              <a:latin typeface="Times New Roman" pitchFamily="18" charset="0"/>
              <a:cs typeface="Arial" charset="0"/>
            </a:endParaRPr>
          </a:p>
        </p:txBody>
      </p:sp>
      <p:sp>
        <p:nvSpPr>
          <p:cNvPr id="20485" name="Shape 4"/>
          <p:cNvSpPr txBox="1">
            <a:spLocks noGrp="1" noChangeArrowheads="1"/>
          </p:cNvSpPr>
          <p:nvPr/>
        </p:nvSpPr>
        <p:spPr bwMode="auto">
          <a:xfrm>
            <a:off x="5707310" y="8946172"/>
            <a:ext cx="1301468" cy="348615"/>
          </a:xfrm>
          <a:prstGeom prst="rect">
            <a:avLst/>
          </a:prstGeom>
          <a:noFill/>
          <a:ln w="9525" algn="ctr">
            <a:noFill/>
            <a:miter lim="800000"/>
            <a:headEnd/>
            <a:tailEnd/>
          </a:ln>
        </p:spPr>
        <p:txBody>
          <a:bodyPr lIns="93172" tIns="46587" rIns="93172" bIns="46587" anchor="b"/>
          <a:lstStyle/>
          <a:p>
            <a:pPr algn="r"/>
            <a:fld id="{3858C34E-FFED-4F5C-B598-18469021DA27}" type="slidenum">
              <a:rPr lang="en-US" sz="1200">
                <a:latin typeface="Times New Roman" pitchFamily="18" charset="0"/>
                <a:cs typeface="Arial" charset="0"/>
              </a:rPr>
              <a:pPr algn="r"/>
              <a:t>122</a:t>
            </a:fld>
            <a:endParaRPr lang="en-US" sz="1200" dirty="0">
              <a:latin typeface="Times New Roman" pitchFamily="18" charset="0"/>
              <a:cs typeface="Arial" charset="0"/>
            </a:endParaRPr>
          </a:p>
        </p:txBody>
      </p:sp>
      <p:sp>
        <p:nvSpPr>
          <p:cNvPr id="20486" name="Rectangle 134146"/>
          <p:cNvSpPr>
            <a:spLocks noGrp="1" noRot="1" noChangeAspect="1" noChangeArrowheads="1" noTextEdit="1"/>
          </p:cNvSpPr>
          <p:nvPr>
            <p:ph type="sldImg"/>
          </p:nvPr>
        </p:nvSpPr>
        <p:spPr>
          <a:ln cap="flat">
            <a:headEnd type="none" w="med" len="med"/>
            <a:tailEnd type="none" w="med" len="med"/>
          </a:ln>
        </p:spPr>
      </p:sp>
      <p:sp>
        <p:nvSpPr>
          <p:cNvPr id="20487" name="Rectangle 1175554"/>
          <p:cNvSpPr>
            <a:spLocks noGrp="1" noChangeArrowheads="1"/>
          </p:cNvSpPr>
          <p:nvPr>
            <p:ph type="body" idx="1"/>
          </p:nvPr>
        </p:nvSpPr>
        <p:spPr>
          <a:noFill/>
          <a:ln/>
        </p:spPr>
        <p:txBody>
          <a:bodyPr lIns="93172" tIns="46587" rIns="93172" bIns="46587"/>
          <a:lstStyle/>
          <a:p>
            <a:pPr eaLnBrk="1" hangingPunct="1"/>
            <a:endParaRPr lang="en-US" dirty="0" smtClean="0">
              <a:latin typeface="Calibri"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1/31/2008 12:25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de-DE" dirty="0"/>
          </a:p>
        </p:txBody>
      </p:sp>
      <p:sp>
        <p:nvSpPr>
          <p:cNvPr id="4" name="Date Placeholder 3"/>
          <p:cNvSpPr>
            <a:spLocks noGrp="1"/>
          </p:cNvSpPr>
          <p:nvPr>
            <p:ph type="dt" sz="quarter" idx="1"/>
          </p:nvPr>
        </p:nvSpPr>
        <p:spPr/>
        <p:txBody>
          <a:bodyPr/>
          <a:lstStyle/>
          <a:p>
            <a:pPr>
              <a:defRPr/>
            </a:pPr>
            <a:fld id="{0E304C68-A8EB-4339-97E7-77CF139737C2}" type="datetime8">
              <a:rPr lang="en-US" smtClean="0"/>
              <a:pPr>
                <a:defRPr/>
              </a:pPr>
              <a:t>1/31/2008 12:25 PM</a:t>
            </a:fld>
            <a:endParaRPr lang="en-US"/>
          </a:p>
        </p:txBody>
      </p:sp>
      <p:sp>
        <p:nvSpPr>
          <p:cNvPr id="5" name="Slide Number Placeholder 4"/>
          <p:cNvSpPr>
            <a:spLocks noGrp="1"/>
          </p:cNvSpPr>
          <p:nvPr>
            <p:ph type="sldNum" sz="quarter" idx="5"/>
          </p:nvPr>
        </p:nvSpPr>
        <p:spPr/>
        <p:txBody>
          <a:bodyPr/>
          <a:lstStyle/>
          <a:p>
            <a:pPr>
              <a:defRPr/>
            </a:pPr>
            <a:fld id="{227905D0-D808-4A09-BFDE-0FE00AF8AAF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Master" Target="../slideMasters/slideMaster7.xml"/><Relationship Id="rId4" Type="http://schemas.openxmlformats.org/officeDocument/2006/relationships/image" Target="../media/image28.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921500" y="6613525"/>
            <a:ext cx="2222500" cy="244475"/>
          </a:xfrm>
          <a:prstGeom prst="rect">
            <a:avLst/>
          </a:prstGeom>
          <a:noFill/>
          <a:ln w="9525">
            <a:noFill/>
            <a:miter lim="800000"/>
            <a:headEnd/>
            <a:tailEnd/>
          </a:ln>
        </p:spPr>
        <p:txBody>
          <a:bodyPr>
            <a:spAutoFit/>
          </a:bodyPr>
          <a:lstStyle/>
          <a:p>
            <a:pPr algn="r">
              <a:spcBef>
                <a:spcPct val="50000"/>
              </a:spcBef>
              <a:defRPr/>
            </a:pPr>
            <a:r>
              <a:rPr lang="en-US" sz="1000" b="1" i="1">
                <a:solidFill>
                  <a:schemeClr val="accent1"/>
                </a:solidFill>
              </a:rPr>
              <a:t>Microsoft Confidential - NDA  </a:t>
            </a:r>
            <a:endParaRPr lang="en-US" sz="1000" i="1">
              <a:solidFill>
                <a:schemeClr val="accent1"/>
              </a:solidFill>
            </a:endParaRPr>
          </a:p>
        </p:txBody>
      </p:sp>
      <p:sp>
        <p:nvSpPr>
          <p:cNvPr id="5" name="TextBox 4"/>
          <p:cNvSpPr txBox="1">
            <a:spLocks noChangeArrowheads="1"/>
          </p:cNvSpPr>
          <p:nvPr/>
        </p:nvSpPr>
        <p:spPr bwMode="auto">
          <a:xfrm>
            <a:off x="0" y="6613525"/>
            <a:ext cx="3844925" cy="244475"/>
          </a:xfrm>
          <a:prstGeom prst="rect">
            <a:avLst/>
          </a:prstGeom>
          <a:noFill/>
          <a:ln w="9525">
            <a:noFill/>
            <a:miter lim="800000"/>
            <a:headEnd/>
            <a:tailEnd/>
          </a:ln>
        </p:spPr>
        <p:txBody>
          <a:bodyPr>
            <a:spAutoFit/>
          </a:bodyPr>
          <a:lstStyle/>
          <a:p>
            <a:pPr>
              <a:spcBef>
                <a:spcPct val="50000"/>
              </a:spcBef>
              <a:defRPr/>
            </a:pPr>
            <a:r>
              <a:rPr lang="en-US" sz="1000" b="1" i="1">
                <a:solidFill>
                  <a:schemeClr val="accent1"/>
                </a:solidFill>
              </a:rPr>
              <a:t>Microsoft Windows Security Core © 2006</a:t>
            </a:r>
            <a:endParaRPr lang="en-US" sz="1000" i="1">
              <a:solidFill>
                <a:schemeClr val="accent1"/>
              </a:solidFill>
            </a:endParaRPr>
          </a:p>
        </p:txBody>
      </p:sp>
      <p:sp>
        <p:nvSpPr>
          <p:cNvPr id="852994" name="Title 852993"/>
          <p:cNvSpPr>
            <a:spLocks noGrp="1" noChangeArrowheads="1"/>
          </p:cNvSpPr>
          <p:nvPr>
            <p:ph type="ctrTitle"/>
          </p:nvPr>
        </p:nvSpPr>
        <p:spPr>
          <a:xfrm>
            <a:off x="685800" y="1839913"/>
            <a:ext cx="8077200" cy="750887"/>
          </a:xfrm>
          <a:effectLst>
            <a:outerShdw dist="17961" dir="2700000" algn="ctr" rotWithShape="0">
              <a:schemeClr val="bg2">
                <a:alpha val="74001"/>
              </a:schemeClr>
            </a:outerShdw>
          </a:effectLst>
        </p:spPr>
        <p:txBody>
          <a:bodyPr anchor="ctr"/>
          <a:lstStyle>
            <a:lvl1pPr>
              <a:defRPr/>
            </a:lvl1pPr>
          </a:lstStyle>
          <a:p>
            <a:r>
              <a:rPr lang="en-US"/>
              <a:t>Click to edit Master title style</a:t>
            </a:r>
          </a:p>
        </p:txBody>
      </p:sp>
      <p:sp>
        <p:nvSpPr>
          <p:cNvPr id="852995" name="Subtitle 852994"/>
          <p:cNvSpPr>
            <a:spLocks noGrp="1" noChangeArrowheads="1"/>
          </p:cNvSpPr>
          <p:nvPr>
            <p:ph type="subTitle" idx="1"/>
          </p:nvPr>
        </p:nvSpPr>
        <p:spPr>
          <a:xfrm>
            <a:off x="685800" y="4106863"/>
            <a:ext cx="8077200" cy="530225"/>
          </a:xfrm>
        </p:spPr>
        <p:txBody>
          <a:bodyPr/>
          <a:lstStyle>
            <a:lvl1pPr marL="0" indent="0">
              <a:spcBef>
                <a:spcPct val="0"/>
              </a:spcBef>
              <a:buNone/>
              <a:defRPr/>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5365751" cy="1523495"/>
          </a:xfrm>
        </p:spPr>
        <p:txBody>
          <a:bodyPr anchor="ctr" anchorCtr="0">
            <a:noAutofit/>
          </a:bodyPr>
          <a:lstStyle>
            <a:lvl1pPr>
              <a:lnSpc>
                <a:spcPct val="90000"/>
              </a:lnSpc>
              <a:defRPr sz="4400"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30250" y="4344988"/>
            <a:ext cx="5060950" cy="461665"/>
          </a:xfrm>
        </p:spPr>
        <p:txBody>
          <a:bodyPr anchor="b" anchorCtr="0">
            <a:noAutofit/>
          </a:bodyPr>
          <a:lstStyle>
            <a:lvl1pPr marL="0" indent="0" algn="l">
              <a:lnSpc>
                <a:spcPct val="90000"/>
              </a:lnSpc>
              <a:spcBef>
                <a:spcPts val="0"/>
              </a:spcBef>
              <a:buNone/>
              <a:defRPr sz="3200" baseline="0">
                <a:solidFill>
                  <a:schemeClr val="bg1"/>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Speaker Name Here</a:t>
            </a:r>
          </a:p>
        </p:txBody>
      </p:sp>
      <p:sp>
        <p:nvSpPr>
          <p:cNvPr id="5" name="Text Placeholder 4"/>
          <p:cNvSpPr>
            <a:spLocks noGrp="1"/>
          </p:cNvSpPr>
          <p:nvPr>
            <p:ph type="body" sz="quarter" idx="10" hasCustomPrompt="1"/>
          </p:nvPr>
        </p:nvSpPr>
        <p:spPr>
          <a:xfrm>
            <a:off x="730250" y="4800600"/>
            <a:ext cx="5060950" cy="387798"/>
          </a:xfrm>
        </p:spPr>
        <p:txBody>
          <a:bodyPr>
            <a:noAutofit/>
          </a:bodyPr>
          <a:lstStyle>
            <a:lvl1pPr marL="0" indent="0">
              <a:lnSpc>
                <a:spcPct val="90000"/>
              </a:lnSpc>
              <a:spcBef>
                <a:spcPts val="0"/>
              </a:spcBef>
              <a:buFont typeface="Arial" pitchFamily="34" charset="0"/>
              <a:buNone/>
              <a:defRPr sz="2800">
                <a:solidFill>
                  <a:schemeClr val="bg1"/>
                </a:solidFill>
                <a:latin typeface="Segoe Light" pitchFamily="34" charset="0"/>
              </a:defRPr>
            </a:lvl1pPr>
          </a:lstStyle>
          <a:p>
            <a:pPr lvl="0"/>
            <a:r>
              <a:rPr lang="en-US" dirty="0" smtClean="0"/>
              <a:t>Title</a:t>
            </a:r>
          </a:p>
          <a:p>
            <a:pPr lvl="0"/>
            <a:r>
              <a:rPr lang="en-US" dirty="0" smtClean="0"/>
              <a:t>Company</a:t>
            </a:r>
          </a:p>
        </p:txBody>
      </p:sp>
      <p:sp>
        <p:nvSpPr>
          <p:cNvPr id="8" name="Text Placeholder 7"/>
          <p:cNvSpPr>
            <a:spLocks noGrp="1"/>
          </p:cNvSpPr>
          <p:nvPr>
            <p:ph type="body" sz="quarter" idx="11" hasCustomPrompt="1"/>
          </p:nvPr>
        </p:nvSpPr>
        <p:spPr>
          <a:xfrm>
            <a:off x="730250" y="685800"/>
            <a:ext cx="4451350" cy="332399"/>
          </a:xfrm>
        </p:spPr>
        <p:txBody>
          <a:bodyPr/>
          <a:lstStyle>
            <a:lvl1pPr marL="0" indent="0">
              <a:buFont typeface="Arial" pitchFamily="34" charset="0"/>
              <a:buNone/>
              <a:defRPr sz="2400" cap="all" baseline="0">
                <a:solidFill>
                  <a:srgbClr val="000000"/>
                </a:solidFill>
                <a:effectLst/>
                <a:latin typeface="Segoe Semibold" pitchFamily="34" charset="0"/>
              </a:defRPr>
            </a:lvl1pPr>
          </a:lstStyle>
          <a:p>
            <a:pPr lvl="0"/>
            <a:r>
              <a:rPr lang="en-US" dirty="0" smtClean="0"/>
              <a:t>Add Session Code here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EM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30250" y="4343400"/>
            <a:ext cx="4908550" cy="461665"/>
          </a:xfrm>
        </p:spPr>
        <p:txBody>
          <a:bodyPr vert="horz" lIns="0" tIns="0" rIns="0" bIns="0" rtlCol="0" anchor="b" anchorCtr="0">
            <a:noAutofit/>
          </a:bodyPr>
          <a:lstStyle>
            <a:lvl1pPr marL="0" indent="0" algn="l" defTabSz="914363" rtl="0" eaLnBrk="1" latinLnBrk="0" hangingPunct="1">
              <a:lnSpc>
                <a:spcPct val="90000"/>
              </a:lnSpc>
              <a:spcBef>
                <a:spcPts val="0"/>
              </a:spcBef>
              <a:buFontTx/>
              <a:buNone/>
              <a:defRPr lang="en-US" sz="3200" kern="1200" baseline="0" dirty="0">
                <a:solidFill>
                  <a:schemeClr val="bg1"/>
                </a:solidFill>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 here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demo</a:t>
            </a:r>
          </a:p>
        </p:txBody>
      </p:sp>
      <p:sp>
        <p:nvSpPr>
          <p:cNvPr id="5" name="Text Placeholder 4"/>
          <p:cNvSpPr>
            <a:spLocks noGrp="1"/>
          </p:cNvSpPr>
          <p:nvPr>
            <p:ph type="body" sz="quarter" idx="11" hasCustomPrompt="1"/>
          </p:nvPr>
        </p:nvSpPr>
        <p:spPr>
          <a:xfrm>
            <a:off x="730250" y="4800600"/>
            <a:ext cx="5060950" cy="387798"/>
          </a:xfrm>
        </p:spPr>
        <p:txBody>
          <a:bodyPr>
            <a:noAutofit/>
          </a:bodyPr>
          <a:lstStyle>
            <a:lvl1pPr marL="0" indent="0">
              <a:buFont typeface="Arial" pitchFamily="34" charset="0"/>
              <a:buNone/>
              <a:defRPr lang="en-US" sz="2800" kern="1200" baseline="0" dirty="0" smtClean="0">
                <a:solidFill>
                  <a:schemeClr val="bg1"/>
                </a:solidFill>
                <a:latin typeface="Segoe Light" pitchFamily="34" charset="0"/>
                <a:ea typeface="+mn-ea"/>
                <a:cs typeface="+mn-cs"/>
              </a:defRPr>
            </a:lvl1pPr>
          </a:lstStyle>
          <a:p>
            <a:pPr marL="0" lvl="0" indent="0" algn="l" defTabSz="914363" rtl="0" eaLnBrk="1" latinLnBrk="0" hangingPunct="1">
              <a:lnSpc>
                <a:spcPct val="90000"/>
              </a:lnSpc>
              <a:spcBef>
                <a:spcPts val="0"/>
              </a:spcBef>
              <a:buFont typeface="Arial" pitchFamily="34" charset="0"/>
              <a:buNone/>
            </a:pPr>
            <a:r>
              <a:rPr lang="en-US" dirty="0" smtClean="0"/>
              <a:t>Title here</a:t>
            </a:r>
          </a:p>
          <a:p>
            <a:pPr marL="0" lvl="0" indent="0" algn="l" defTabSz="914363" rtl="0" eaLnBrk="1" latinLnBrk="0" hangingPunct="1">
              <a:lnSpc>
                <a:spcPct val="90000"/>
              </a:lnSpc>
              <a:spcBef>
                <a:spcPts val="0"/>
              </a:spcBef>
              <a:buFont typeface="Arial" pitchFamily="34" charset="0"/>
              <a:buNone/>
            </a:pPr>
            <a:r>
              <a:rPr lang="en-US" dirty="0" smtClean="0"/>
              <a:t>Company here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VIDE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video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30250" y="4343400"/>
            <a:ext cx="4908550" cy="461665"/>
          </a:xfrm>
        </p:spPr>
        <p:txBody>
          <a:bodyPr vert="horz" lIns="0" tIns="0" rIns="0" bIns="0" rtlCol="0" anchor="b" anchorCtr="0">
            <a:noAutofit/>
          </a:bodyPr>
          <a:lstStyle>
            <a:lvl1pPr marL="0" indent="0" algn="l" defTabSz="914363" rtl="0" eaLnBrk="1" latinLnBrk="0" hangingPunct="1">
              <a:lnSpc>
                <a:spcPct val="90000"/>
              </a:lnSpc>
              <a:spcBef>
                <a:spcPts val="0"/>
              </a:spcBef>
              <a:buFontTx/>
              <a:buNone/>
              <a:defRPr lang="en-US" sz="3200" kern="1200" baseline="0" dirty="0">
                <a:solidFill>
                  <a:schemeClr val="bg1"/>
                </a:solidFill>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 here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customer</a:t>
            </a:r>
          </a:p>
        </p:txBody>
      </p:sp>
      <p:sp>
        <p:nvSpPr>
          <p:cNvPr id="5" name="Text Placeholder 4"/>
          <p:cNvSpPr>
            <a:spLocks noGrp="1"/>
          </p:cNvSpPr>
          <p:nvPr>
            <p:ph type="body" sz="quarter" idx="11" hasCustomPrompt="1"/>
          </p:nvPr>
        </p:nvSpPr>
        <p:spPr>
          <a:xfrm>
            <a:off x="730250" y="4800600"/>
            <a:ext cx="5060950" cy="387798"/>
          </a:xfrm>
        </p:spPr>
        <p:txBody>
          <a:bodyPr>
            <a:noAutofit/>
          </a:bodyPr>
          <a:lstStyle>
            <a:lvl1pPr marL="0" indent="0">
              <a:buFont typeface="Arial" pitchFamily="34" charset="0"/>
              <a:buNone/>
              <a:defRPr lang="en-US" sz="2800" kern="1200" baseline="0" dirty="0" smtClean="0">
                <a:solidFill>
                  <a:schemeClr val="bg1"/>
                </a:solidFill>
                <a:latin typeface="Segoe Light" pitchFamily="34" charset="0"/>
                <a:ea typeface="+mn-ea"/>
                <a:cs typeface="+mn-cs"/>
              </a:defRPr>
            </a:lvl1pPr>
          </a:lstStyle>
          <a:p>
            <a:pPr marL="0" lvl="0" indent="0" algn="l" defTabSz="914363" rtl="0" eaLnBrk="1" latinLnBrk="0" hangingPunct="1">
              <a:lnSpc>
                <a:spcPct val="90000"/>
              </a:lnSpc>
              <a:spcBef>
                <a:spcPts val="0"/>
              </a:spcBef>
              <a:buFont typeface="Arial" pitchFamily="34" charset="0"/>
              <a:buNone/>
            </a:pPr>
            <a:r>
              <a:rPr lang="en-US" dirty="0" smtClean="0"/>
              <a:t>Title here</a:t>
            </a:r>
          </a:p>
          <a:p>
            <a:pPr marL="0" lvl="0" indent="0" algn="l" defTabSz="914363" rtl="0" eaLnBrk="1" latinLnBrk="0" hangingPunct="1">
              <a:lnSpc>
                <a:spcPct val="90000"/>
              </a:lnSpc>
              <a:spcBef>
                <a:spcPts val="0"/>
              </a:spcBef>
              <a:buFont typeface="Arial" pitchFamily="34" charset="0"/>
              <a:buNone/>
            </a:pPr>
            <a:r>
              <a:rPr lang="en-US" dirty="0" smtClean="0"/>
              <a:t>Company here</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ARTN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730250" y="4343400"/>
            <a:ext cx="4908550" cy="461665"/>
          </a:xfrm>
        </p:spPr>
        <p:txBody>
          <a:bodyPr vert="horz" lIns="0" tIns="0" rIns="0" bIns="0" rtlCol="0" anchor="b" anchorCtr="0">
            <a:noAutofit/>
          </a:bodyPr>
          <a:lstStyle>
            <a:lvl1pPr marL="0" indent="0" algn="l" defTabSz="914363" rtl="0" eaLnBrk="1" latinLnBrk="0" hangingPunct="1">
              <a:lnSpc>
                <a:spcPct val="90000"/>
              </a:lnSpc>
              <a:spcBef>
                <a:spcPts val="0"/>
              </a:spcBef>
              <a:buFontTx/>
              <a:buNone/>
              <a:defRPr lang="en-US" sz="3200" kern="1200" baseline="0" dirty="0">
                <a:solidFill>
                  <a:schemeClr val="bg1"/>
                </a:solidFill>
                <a:effectLst/>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 here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partner</a:t>
            </a:r>
          </a:p>
        </p:txBody>
      </p:sp>
      <p:sp>
        <p:nvSpPr>
          <p:cNvPr id="5" name="Text Placeholder 4"/>
          <p:cNvSpPr>
            <a:spLocks noGrp="1"/>
          </p:cNvSpPr>
          <p:nvPr>
            <p:ph type="body" sz="quarter" idx="11" hasCustomPrompt="1"/>
          </p:nvPr>
        </p:nvSpPr>
        <p:spPr>
          <a:xfrm>
            <a:off x="730250" y="4800600"/>
            <a:ext cx="5060950" cy="387798"/>
          </a:xfrm>
        </p:spPr>
        <p:txBody>
          <a:bodyPr>
            <a:noAutofit/>
          </a:bodyPr>
          <a:lstStyle>
            <a:lvl1pPr marL="0" indent="0">
              <a:buFont typeface="Arial" pitchFamily="34" charset="0"/>
              <a:buNone/>
              <a:defRPr lang="en-US" sz="2800" kern="1200" baseline="0" dirty="0" smtClean="0">
                <a:solidFill>
                  <a:schemeClr val="bg1"/>
                </a:solidFill>
                <a:latin typeface="Segoe Light" pitchFamily="34" charset="0"/>
                <a:ea typeface="+mn-ea"/>
                <a:cs typeface="+mn-cs"/>
              </a:defRPr>
            </a:lvl1pPr>
          </a:lstStyle>
          <a:p>
            <a:pPr marL="0" lvl="0" indent="0" algn="l" defTabSz="914363" rtl="0" eaLnBrk="1" latinLnBrk="0" hangingPunct="1">
              <a:lnSpc>
                <a:spcPct val="90000"/>
              </a:lnSpc>
              <a:spcBef>
                <a:spcPts val="0"/>
              </a:spcBef>
              <a:buFont typeface="Arial" pitchFamily="34" charset="0"/>
              <a:buNone/>
            </a:pPr>
            <a:r>
              <a:rPr lang="en-US" dirty="0" smtClean="0"/>
              <a:t>Title here</a:t>
            </a:r>
          </a:p>
          <a:p>
            <a:pPr marL="0" lvl="0" indent="0" algn="l" defTabSz="914363" rtl="0" eaLnBrk="1" latinLnBrk="0" hangingPunct="1">
              <a:lnSpc>
                <a:spcPct val="90000"/>
              </a:lnSpc>
              <a:spcBef>
                <a:spcPts val="0"/>
              </a:spcBef>
              <a:buFont typeface="Arial" pitchFamily="34" charset="0"/>
              <a:buNone/>
            </a:pPr>
            <a:r>
              <a:rPr lang="en-US" dirty="0" smtClean="0"/>
              <a:t>Company here</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NNOUNCING">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5060950" cy="1523494"/>
          </a:xfrm>
        </p:spPr>
        <p:txBody>
          <a:bodyPr anchor="t" anchorCtr="0">
            <a:noAutofit/>
          </a:bodyPr>
          <a:lstStyle>
            <a:lvl1pPr algn="l" defTabSz="914363" rtl="0" eaLnBrk="1" latinLnBrk="0" hangingPunct="1">
              <a:lnSpc>
                <a:spcPct val="90000"/>
              </a:lnSpc>
              <a:spcBef>
                <a:spcPct val="0"/>
              </a:spcBef>
              <a:buNone/>
              <a:defRPr lang="en-US" sz="4400" b="1" kern="1200" cap="none" spc="-150" dirty="0">
                <a:ln w="3175">
                  <a:noFill/>
                </a:ln>
                <a:solidFill>
                  <a:schemeClr val="tx1"/>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7" name="Text Placeholder 6"/>
          <p:cNvSpPr>
            <a:spLocks noGrp="1"/>
          </p:cNvSpPr>
          <p:nvPr>
            <p:ph type="body" sz="quarter" idx="10" hasCustomPrompt="1"/>
          </p:nvPr>
        </p:nvSpPr>
        <p:spPr>
          <a:xfrm>
            <a:off x="730250" y="728316"/>
            <a:ext cx="4603750" cy="1384994"/>
          </a:xfrm>
        </p:spPr>
        <p:txBody>
          <a:bodyPr anchor="b" anchorCtr="0">
            <a:no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8000" b="1" i="1" u="none" strike="noStrike" kern="1200" cap="none" spc="-642" normalizeH="0" baseline="0" noProof="0" dirty="0" smtClean="0">
                <a:ln w="11430"/>
                <a:solidFill>
                  <a:schemeClr val="bg1"/>
                </a:solidFill>
                <a:effectLst/>
                <a:uLnTx/>
                <a:uFillTx/>
                <a:latin typeface="Segoe Light" pitchFamily="34" charset="0"/>
                <a:ea typeface="+mn-ea"/>
                <a:cs typeface="+mn-cs"/>
              </a:defRPr>
            </a:lvl1pPr>
          </a:lstStyle>
          <a:p>
            <a:pPr lvl="0"/>
            <a:r>
              <a:rPr lang="en-US" dirty="0" smtClean="0"/>
              <a:t>announcing</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ck slide">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ck &quot;Notes&quot; slide with foote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457200" y="6416675"/>
            <a:ext cx="2133600" cy="365125"/>
          </a:xfrm>
          <a:prstGeom prst="rect">
            <a:avLst/>
          </a:prstGeom>
        </p:spPr>
        <p:txBody>
          <a:bodyPr/>
          <a:lstStyle/>
          <a:p>
            <a:endParaRPr lang="en-US"/>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lang="en-US"/>
          </a:p>
        </p:txBody>
      </p:sp>
      <p:sp>
        <p:nvSpPr>
          <p:cNvPr id="29" name="Slide Number Placeholder 28"/>
          <p:cNvSpPr>
            <a:spLocks noGrp="1"/>
          </p:cNvSpPr>
          <p:nvPr>
            <p:ph type="sldNum" sz="quarter" idx="12"/>
          </p:nvPr>
        </p:nvSpPr>
        <p:spPr>
          <a:xfrm>
            <a:off x="7924800" y="6416675"/>
            <a:ext cx="762000" cy="365125"/>
          </a:xfrm>
          <a:prstGeom prst="rect">
            <a:avLst/>
          </a:prstGeom>
        </p:spPr>
        <p:txBody>
          <a:bodyPr/>
          <a:lstStyle/>
          <a:p>
            <a:fld id="{3E8674EC-AA65-4996-A1AC-376EA010F00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47713" y="1420813"/>
            <a:ext cx="7672387" cy="1409700"/>
          </a:xfrm>
        </p:spPr>
        <p:txBody>
          <a:bodyPr/>
          <a:lstStyle>
            <a:lvl1pPr>
              <a:defRPr/>
            </a:lvl1pPr>
          </a:lstStyle>
          <a:p>
            <a:r>
              <a:rPr lang="en-US" smtClean="0"/>
              <a:t>Click to edit Master title style</a:t>
            </a:r>
            <a:endParaRPr lang="en-US"/>
          </a:p>
        </p:txBody>
      </p:sp>
      <p:sp>
        <p:nvSpPr>
          <p:cNvPr id="18435" name="Rectangle 3"/>
          <p:cNvSpPr>
            <a:spLocks noGrp="1" noChangeArrowheads="1"/>
          </p:cNvSpPr>
          <p:nvPr>
            <p:ph type="subTitle" idx="1"/>
          </p:nvPr>
        </p:nvSpPr>
        <p:spPr>
          <a:xfrm>
            <a:off x="769938" y="4262438"/>
            <a:ext cx="7548562" cy="558800"/>
          </a:xfrm>
        </p:spPr>
        <p:txBody>
          <a:bodyPr anchor="b"/>
          <a:lstStyle>
            <a:lvl1pPr marL="0" indent="0">
              <a:spcBef>
                <a:spcPct val="0"/>
              </a:spcBef>
              <a:buFont typeface="Wingdings 2" pitchFamily="18" charset="2"/>
              <a:buNone/>
              <a:defRPr sz="3600"/>
            </a:lvl1pPr>
          </a:lstStyle>
          <a:p>
            <a:r>
              <a:rPr lang="en-US" smtClean="0"/>
              <a:t>Click to edit Master subtitle style</a:t>
            </a:r>
            <a:endParaRPr lang="en-US"/>
          </a:p>
        </p:txBody>
      </p:sp>
    </p:spTree>
  </p:cSld>
  <p:clrMapOvr>
    <a:masterClrMapping/>
  </p:clrMapOvr>
  <p:transition>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trip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6050"/>
            <a:ext cx="4117975" cy="212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16050"/>
            <a:ext cx="4117975" cy="212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trips/>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trips/>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trips/>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228600"/>
            <a:ext cx="2097088" cy="330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43625" cy="330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Content Placeholder 2"/>
          <p:cNvSpPr>
            <a:spLocks noGrp="1"/>
          </p:cNvSpPr>
          <p:nvPr>
            <p:ph sz="half" idx="1"/>
          </p:nvPr>
        </p:nvSpPr>
        <p:spPr>
          <a:xfrm>
            <a:off x="352425" y="1597025"/>
            <a:ext cx="4129088"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597025"/>
            <a:ext cx="4129087" cy="22145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Microsoft Logo Black.png"/>
          <p:cNvPicPr>
            <a:picLocks noChangeAspect="1"/>
          </p:cNvPicPr>
          <p:nvPr/>
        </p:nvPicPr>
        <p:blipFill>
          <a:blip r:embed="rId2" cstate="print">
            <a:lum bright="100000"/>
          </a:blip>
          <a:srcRect/>
          <a:stretch>
            <a:fillRect/>
          </a:stretch>
        </p:blipFill>
        <p:spPr bwMode="auto">
          <a:xfrm>
            <a:off x="8239125" y="312209"/>
            <a:ext cx="785813" cy="129646"/>
          </a:xfrm>
          <a:prstGeom prst="rect">
            <a:avLst/>
          </a:prstGeom>
          <a:noFill/>
          <a:ln w="9525">
            <a:noFill/>
            <a:miter lim="800000"/>
            <a:headEnd/>
            <a:tailEnd/>
          </a:ln>
        </p:spPr>
      </p:pic>
      <p:pic>
        <p:nvPicPr>
          <p:cNvPr id="5" name="Picture 5" descr="Windows Server Longhorn h logo.png"/>
          <p:cNvPicPr>
            <a:picLocks noChangeAspect="1"/>
          </p:cNvPicPr>
          <p:nvPr/>
        </p:nvPicPr>
        <p:blipFill>
          <a:blip r:embed="rId3"/>
          <a:srcRect/>
          <a:stretch>
            <a:fillRect/>
          </a:stretch>
        </p:blipFill>
        <p:spPr bwMode="auto">
          <a:xfrm>
            <a:off x="1365250" y="1490928"/>
            <a:ext cx="5117042" cy="777875"/>
          </a:xfrm>
          <a:prstGeom prst="rect">
            <a:avLst/>
          </a:prstGeom>
          <a:noFill/>
          <a:ln w="9525">
            <a:noFill/>
            <a:miter lim="800000"/>
            <a:headEnd/>
            <a:tailEnd/>
          </a:ln>
        </p:spPr>
      </p:pic>
      <p:sp>
        <p:nvSpPr>
          <p:cNvPr id="2" name="Title 1"/>
          <p:cNvSpPr>
            <a:spLocks noGrp="1"/>
          </p:cNvSpPr>
          <p:nvPr>
            <p:ph type="ctrTitle"/>
          </p:nvPr>
        </p:nvSpPr>
        <p:spPr>
          <a:xfrm>
            <a:off x="1369219" y="3162380"/>
            <a:ext cx="5009885" cy="1107996"/>
          </a:xfrm>
        </p:spPr>
        <p:txBody>
          <a:bodyPr/>
          <a:lstStyle>
            <a:lvl1pPr>
              <a:lnSpc>
                <a:spcPct val="90000"/>
              </a:lnSpc>
              <a:defRPr sz="4000" spc="-25"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9220" y="4667250"/>
            <a:ext cx="5146146" cy="346249"/>
          </a:xfrm>
        </p:spPr>
        <p:txBody>
          <a:bodyPr/>
          <a:lstStyle>
            <a:lvl1pPr marL="0" indent="0" algn="l" defTabSz="914363" rtl="0" eaLnBrk="1" latinLnBrk="0" hangingPunct="1">
              <a:lnSpc>
                <a:spcPct val="90000"/>
              </a:lnSpc>
              <a:spcBef>
                <a:spcPts val="0"/>
              </a:spcBef>
              <a:buSzPct val="90000"/>
              <a:buFont typeface="Arial" pitchFamily="34" charset="0"/>
              <a:buNone/>
              <a:defRPr lang="en-US" sz="2500" b="0" i="1" kern="1200" spc="-25" baseline="0" dirty="0">
                <a:solidFill>
                  <a:schemeClr val="accent4"/>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Microsoft Logo Black.png"/>
          <p:cNvPicPr>
            <a:picLocks noChangeAspect="1"/>
          </p:cNvPicPr>
          <p:nvPr/>
        </p:nvPicPr>
        <p:blipFill>
          <a:blip r:embed="rId3" cstate="print">
            <a:lum bright="100000"/>
          </a:blip>
          <a:srcRect/>
          <a:stretch>
            <a:fillRect/>
          </a:stretch>
        </p:blipFill>
        <p:spPr bwMode="auto">
          <a:xfrm>
            <a:off x="8239125" y="312209"/>
            <a:ext cx="785813" cy="129646"/>
          </a:xfrm>
          <a:prstGeom prst="rect">
            <a:avLst/>
          </a:prstGeom>
          <a:noFill/>
          <a:ln w="9525">
            <a:noFill/>
            <a:miter lim="800000"/>
            <a:headEnd/>
            <a:tailEnd/>
          </a:ln>
        </p:spPr>
      </p:pic>
      <p:pic>
        <p:nvPicPr>
          <p:cNvPr id="5" name="Picture 5" descr="Windows Server Longhorn h logo.png"/>
          <p:cNvPicPr>
            <a:picLocks noChangeAspect="1"/>
          </p:cNvPicPr>
          <p:nvPr/>
        </p:nvPicPr>
        <p:blipFill>
          <a:blip r:embed="rId4"/>
          <a:srcRect/>
          <a:stretch>
            <a:fillRect/>
          </a:stretch>
        </p:blipFill>
        <p:spPr bwMode="auto">
          <a:xfrm>
            <a:off x="1365250" y="1490928"/>
            <a:ext cx="5117042" cy="777875"/>
          </a:xfrm>
          <a:prstGeom prst="rect">
            <a:avLst/>
          </a:prstGeom>
          <a:noFill/>
          <a:ln w="9525">
            <a:noFill/>
            <a:miter lim="800000"/>
            <a:headEnd/>
            <a:tailEnd/>
          </a:ln>
        </p:spPr>
      </p:pic>
      <p:sp>
        <p:nvSpPr>
          <p:cNvPr id="2" name="Title 1"/>
          <p:cNvSpPr>
            <a:spLocks noGrp="1"/>
          </p:cNvSpPr>
          <p:nvPr>
            <p:ph type="ctrTitle"/>
          </p:nvPr>
        </p:nvSpPr>
        <p:spPr>
          <a:xfrm>
            <a:off x="1369219" y="3162380"/>
            <a:ext cx="5009885" cy="1107996"/>
          </a:xfrm>
        </p:spPr>
        <p:txBody>
          <a:bodyPr/>
          <a:lstStyle>
            <a:lvl1pPr algn="l" defTabSz="914363" rtl="0" eaLnBrk="1" latinLnBrk="0" hangingPunct="1">
              <a:lnSpc>
                <a:spcPct val="90000"/>
              </a:lnSpc>
              <a:spcBef>
                <a:spcPct val="0"/>
              </a:spcBef>
              <a:buNone/>
              <a:defRPr lang="en-US" sz="4800" b="0" kern="1200" cap="none" spc="-150" dirty="0">
                <a:ln w="3175">
                  <a:noFill/>
                </a:ln>
                <a:solidFill>
                  <a:schemeClr val="accent4"/>
                </a:soli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69220" y="4667250"/>
            <a:ext cx="5146146" cy="288541"/>
          </a:xfrm>
        </p:spPr>
        <p:txBody>
          <a:bodyPr/>
          <a:lstStyle>
            <a:lvl1pPr marL="0" indent="0" algn="l" defTabSz="914363" rtl="0" eaLnBrk="1" latinLnBrk="0" hangingPunct="1">
              <a:lnSpc>
                <a:spcPct val="90000"/>
              </a:lnSpc>
              <a:spcBef>
                <a:spcPts val="0"/>
              </a:spcBef>
              <a:buSzPct val="90000"/>
              <a:buFont typeface="Arial" pitchFamily="34" charset="0"/>
              <a:buNone/>
              <a:defRPr lang="en-US" sz="2100" b="0" i="1" kern="1200" spc="-25" baseline="0" dirty="0">
                <a:solidFill>
                  <a:schemeClr val="tx1"/>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5" descr="Windows Server Longhorn h logo.png"/>
          <p:cNvPicPr>
            <a:picLocks noChangeAspect="1"/>
          </p:cNvPicPr>
          <p:nvPr/>
        </p:nvPicPr>
        <p:blipFill>
          <a:blip r:embed="rId2"/>
          <a:srcRect/>
          <a:stretch>
            <a:fillRect/>
          </a:stretch>
        </p:blipFill>
        <p:spPr bwMode="auto">
          <a:xfrm>
            <a:off x="5896240" y="6199188"/>
            <a:ext cx="2836333" cy="429948"/>
          </a:xfrm>
          <a:prstGeom prst="rect">
            <a:avLst/>
          </a:prstGeom>
          <a:noFill/>
          <a:ln w="9525">
            <a:noFill/>
            <a:miter lim="800000"/>
            <a:headEnd/>
            <a:tailEnd/>
          </a:ln>
        </p:spPr>
      </p:pic>
      <p:sp>
        <p:nvSpPr>
          <p:cNvPr id="2" name="Title 1"/>
          <p:cNvSpPr>
            <a:spLocks noGrp="1"/>
          </p:cNvSpPr>
          <p:nvPr>
            <p:ph type="ctrTitle"/>
          </p:nvPr>
        </p:nvSpPr>
        <p:spPr>
          <a:xfrm>
            <a:off x="722312" y="2842336"/>
            <a:ext cx="7690115" cy="1661993"/>
          </a:xfrm>
        </p:spPr>
        <p:txBody>
          <a:bodyPr>
            <a:spAutoFit/>
          </a:bodyPr>
          <a:lstStyle>
            <a:lvl1pPr algn="l" defTabSz="914363" rtl="0" eaLnBrk="1" latinLnBrk="0" hangingPunct="1">
              <a:lnSpc>
                <a:spcPct val="90000"/>
              </a:lnSpc>
              <a:spcBef>
                <a:spcPct val="0"/>
              </a:spcBef>
              <a:buNone/>
              <a:defRPr lang="en-US" sz="6000" b="0" kern="1200" cap="none" spc="-125" dirty="0">
                <a:ln w="3175">
                  <a:noFill/>
                </a:ln>
                <a:solidFill>
                  <a:schemeClr val="bg2"/>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667250"/>
            <a:ext cx="7043208" cy="346249"/>
          </a:xfrm>
        </p:spPr>
        <p:txBody>
          <a:bodyPr/>
          <a:lstStyle>
            <a:lvl1pPr marL="0" indent="0" algn="l">
              <a:lnSpc>
                <a:spcPct val="90000"/>
              </a:lnSpc>
              <a:spcBef>
                <a:spcPts val="0"/>
              </a:spcBef>
              <a:buNone/>
              <a:defRPr sz="2500" i="1">
                <a:solidFill>
                  <a:schemeClr val="accent4"/>
                </a:solidFill>
                <a:latin typeface="Segoe Semibold"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313" y="857554"/>
            <a:ext cx="7043208" cy="3323987"/>
          </a:xfrm>
        </p:spPr>
        <p:txBody>
          <a:bodyPr rtlCol="0">
            <a:scene3d>
              <a:camera prst="orthographicFront"/>
              <a:lightRig rig="flat" dir="t"/>
            </a:scene3d>
            <a:sp3d extrusionH="88900" contourW="2540">
              <a:contourClr>
                <a:srgbClr val="F4A234"/>
              </a:contourClr>
            </a:sp3d>
          </a:bodyPr>
          <a:lstStyle>
            <a:lvl1pPr marL="0" indent="0" algn="l" defTabSz="914363" rtl="0" eaLnBrk="1" latinLnBrk="0" hangingPunct="1">
              <a:lnSpc>
                <a:spcPct val="90000"/>
              </a:lnSpc>
              <a:spcBef>
                <a:spcPct val="20000"/>
              </a:spcBef>
              <a:buSzPct val="90000"/>
              <a:buFont typeface="Arial" pitchFamily="34" charset="0"/>
              <a:buNone/>
              <a:defRPr kumimoji="0" lang="en-US" sz="8000" b="1" i="1" u="none" strike="noStrike" kern="1200" cap="none" spc="-250" normalizeH="0" baseline="0" noProof="0" dirty="0" smtClean="0">
                <a:ln w="11430"/>
                <a:gradFill>
                  <a:gsLst>
                    <a:gs pos="0">
                      <a:srgbClr val="E26A28"/>
                    </a:gs>
                    <a:gs pos="62000">
                      <a:srgbClr val="E23828"/>
                    </a:gs>
                  </a:gsLst>
                  <a:lin ang="5400000"/>
                </a:gradFill>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buFontTx/>
              <a:buBlip>
                <a:blip r:embed="rId2"/>
              </a:buBlip>
              <a:defRPr>
                <a:solidFill>
                  <a:schemeClr val="bg2"/>
                </a:solidFill>
              </a:defRPr>
            </a:lvl1pPr>
            <a:lvl2pPr>
              <a:lnSpc>
                <a:spcPct val="90000"/>
              </a:lnSpc>
              <a:buFontTx/>
              <a:buBlip>
                <a:blip r:embed="rId2"/>
              </a:buBlip>
              <a:defRPr>
                <a:solidFill>
                  <a:schemeClr val="bg2"/>
                </a:solidFill>
              </a:defRPr>
            </a:lvl2pPr>
            <a:lvl3pPr>
              <a:lnSpc>
                <a:spcPct val="90000"/>
              </a:lnSpc>
              <a:buFontTx/>
              <a:buBlip>
                <a:blip r:embed="rId2"/>
              </a:buBlip>
              <a:defRPr>
                <a:solidFill>
                  <a:schemeClr val="bg2"/>
                </a:solidFill>
              </a:defRPr>
            </a:lvl3pPr>
            <a:lvl4pPr>
              <a:lnSpc>
                <a:spcPct val="90000"/>
              </a:lnSpc>
              <a:buFontTx/>
              <a:buBlip>
                <a:blip r:embed="rId2"/>
              </a:buBlip>
              <a:defRPr>
                <a:solidFill>
                  <a:schemeClr val="bg2"/>
                </a:solidFill>
              </a:defRPr>
            </a:lvl4pPr>
            <a:lvl5pPr>
              <a:lnSpc>
                <a:spcPct val="90000"/>
              </a:lnSpc>
              <a:buFontTx/>
              <a:buBlip>
                <a:blip r:embed="rId2"/>
              </a:buBlip>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chor="ct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bg1"/>
              </a:buClr>
              <a:buSzPct val="90000"/>
              <a:buFont typeface="Arial" pitchFamily="34" charset="0"/>
              <a:buChar char="•"/>
              <a:defRPr>
                <a:solidFill>
                  <a:schemeClr val="bg1"/>
                </a:solidFill>
              </a:defRPr>
            </a:lvl1pPr>
            <a:lvl2pPr>
              <a:buClr>
                <a:schemeClr val="bg1"/>
              </a:buClr>
              <a:buSzPct val="90000"/>
              <a:buFont typeface="Arial" pitchFamily="34" charset="0"/>
              <a:buChar char="•"/>
              <a:defRPr>
                <a:solidFill>
                  <a:schemeClr val="bg1"/>
                </a:solidFill>
              </a:defRPr>
            </a:lvl2pPr>
            <a:lvl3pPr>
              <a:buClr>
                <a:schemeClr val="bg1"/>
              </a:buClr>
              <a:buSzPct val="90000"/>
              <a:buFont typeface="Arial" pitchFamily="34" charset="0"/>
              <a:buChar char="•"/>
              <a:defRPr>
                <a:solidFill>
                  <a:schemeClr val="bg1"/>
                </a:solidFill>
              </a:defRPr>
            </a:lvl3pPr>
            <a:lvl4pPr>
              <a:buClr>
                <a:schemeClr val="bg1"/>
              </a:buClr>
              <a:buSzPct val="90000"/>
              <a:buFont typeface="Arial" pitchFamily="34" charset="0"/>
              <a:buChar char="•"/>
              <a:defRPr>
                <a:solidFill>
                  <a:schemeClr val="bg1"/>
                </a:solidFill>
              </a:defRPr>
            </a:lvl4pPr>
            <a:lvl5pPr>
              <a:buClr>
                <a:schemeClr val="bg1"/>
              </a:buClr>
              <a:buSzPct val="90000"/>
              <a:buFont typeface="Arial"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bg1"/>
              </a:buClr>
              <a:buSzPct val="90000"/>
              <a:buFont typeface="Arial" pitchFamily="34" charset="0"/>
              <a:buChar char="•"/>
              <a:defRPr>
                <a:solidFill>
                  <a:schemeClr val="bg1"/>
                </a:solidFill>
              </a:defRPr>
            </a:lvl1pPr>
            <a:lvl2pPr>
              <a:buClr>
                <a:schemeClr val="bg1"/>
              </a:buClr>
              <a:buSzPct val="90000"/>
              <a:buFont typeface="Arial" pitchFamily="34" charset="0"/>
              <a:buChar char="•"/>
              <a:defRPr>
                <a:solidFill>
                  <a:schemeClr val="bg1"/>
                </a:solidFill>
              </a:defRPr>
            </a:lvl2pPr>
            <a:lvl3pPr>
              <a:buClr>
                <a:schemeClr val="bg1"/>
              </a:buClr>
              <a:buSzPct val="90000"/>
              <a:buFont typeface="Arial" pitchFamily="34" charset="0"/>
              <a:buChar char="•"/>
              <a:defRPr>
                <a:solidFill>
                  <a:schemeClr val="bg1"/>
                </a:solidFill>
              </a:defRPr>
            </a:lvl3pPr>
            <a:lvl4pPr>
              <a:buClr>
                <a:schemeClr val="bg1"/>
              </a:buClr>
              <a:buSzPct val="90000"/>
              <a:buFont typeface="Arial" pitchFamily="34" charset="0"/>
              <a:buChar char="•"/>
              <a:defRPr>
                <a:solidFill>
                  <a:schemeClr val="bg1"/>
                </a:solidFill>
              </a:defRPr>
            </a:lvl4pPr>
            <a:lvl5pPr>
              <a:buClr>
                <a:schemeClr val="bg1"/>
              </a:buClr>
              <a:buSzPct val="90000"/>
              <a:buFont typeface="Arial"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355850"/>
            <a:ext cx="7681913" cy="1523495"/>
          </a:xfrm>
        </p:spPr>
        <p:txBody>
          <a:bodyPr>
            <a:noAutofit/>
          </a:bodyPr>
          <a:lstStyle>
            <a:lvl1pPr>
              <a:lnSpc>
                <a:spcPct val="90000"/>
              </a:lnSpc>
              <a:defRPr sz="540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vert="horz" lIns="0" tIns="0" rIns="0" bIns="0" rtlCol="0">
            <a:noAutofit/>
          </a:bodyPr>
          <a:lstStyle>
            <a:lvl1pPr marL="0" indent="0" algn="l" defTabSz="914363" rtl="0" eaLnBrk="1" latinLnBrk="0" hangingPunct="1">
              <a:lnSpc>
                <a:spcPct val="90000"/>
              </a:lnSpc>
              <a:spcBef>
                <a:spcPts val="0"/>
              </a:spcBef>
              <a:buFontTx/>
              <a:buNone/>
              <a:defRPr lang="en-US" sz="3200" i="1" kern="1200" dirty="0">
                <a:solidFill>
                  <a:schemeClr val="tx1"/>
                </a:solidFill>
                <a:latin typeface="Segoe Semibold" pitchFamily="34" charset="0"/>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Windows Server Longhorn h logo.png"/>
          <p:cNvPicPr>
            <a:picLocks noChangeAspect="1"/>
          </p:cNvPicPr>
          <p:nvPr/>
        </p:nvPicPr>
        <p:blipFill>
          <a:blip r:embed="rId3"/>
          <a:stretch>
            <a:fillRect/>
          </a:stretch>
        </p:blipFill>
        <p:spPr>
          <a:xfrm>
            <a:off x="730250" y="1032135"/>
            <a:ext cx="5117592" cy="777355"/>
          </a:xfrm>
          <a:prstGeom prst="rect">
            <a:avLst/>
          </a:prstGeom>
        </p:spPr>
      </p:pic>
      <p:pic>
        <p:nvPicPr>
          <p:cNvPr id="5" name="Picture 4" descr="Microsoft Logo Black.png"/>
          <p:cNvPicPr>
            <a:picLocks noChangeAspect="1"/>
          </p:cNvPicPr>
          <p:nvPr/>
        </p:nvPicPr>
        <p:blipFill>
          <a:blip r:embed="rId4">
            <a:lum bright="100000"/>
          </a:blip>
          <a:srcRect/>
          <a:stretch>
            <a:fillRect/>
          </a:stretch>
        </p:blipFill>
        <p:spPr bwMode="auto">
          <a:xfrm>
            <a:off x="7994307" y="313853"/>
            <a:ext cx="942975" cy="155575"/>
          </a:xfrm>
          <a:prstGeom prst="rect">
            <a:avLst/>
          </a:prstGeom>
          <a:noFill/>
          <a:ln w="9525">
            <a:noFill/>
            <a:miter lim="800000"/>
            <a:headEnd/>
            <a:tailEnd/>
          </a:ln>
        </p:spPr>
      </p:pic>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819906"/>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0" y="4648200"/>
            <a:ext cx="7043208" cy="461665"/>
          </a:xfrm>
        </p:spPr>
        <p:txBody>
          <a:bodyPr>
            <a:noAutofit/>
          </a:bodyPr>
          <a:lstStyle>
            <a:lvl1pPr marL="0" indent="0" algn="l">
              <a:lnSpc>
                <a:spcPct val="90000"/>
              </a:lnSpc>
              <a:spcBef>
                <a:spcPts val="0"/>
              </a:spcBef>
              <a:buNone/>
              <a:defRPr sz="2500" i="1">
                <a:solidFill>
                  <a:schemeClr val="tx1"/>
                </a:solidFill>
                <a:latin typeface="Segoe Semibold"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970856"/>
            <a:ext cx="7690114" cy="1329595"/>
          </a:xfrm>
          <a:noFill/>
          <a:ln w="9525">
            <a:noFill/>
            <a:miter lim="800000"/>
            <a:headEnd/>
            <a:tailEnd/>
          </a:ln>
        </p:spPr>
        <p:txBody>
          <a:bodyPr vert="horz" wrap="square" lIns="0" tIns="0" rIns="0" bIns="0" numCol="1" rtlCol="0" anchor="t" anchorCtr="0" compatLnSpc="1">
            <a:prstTxWarp prst="textNoShape">
              <a:avLst/>
            </a:prstTxWarp>
            <a:spAutoFit/>
            <a:scene3d>
              <a:camera prst="orthographicFront"/>
              <a:lightRig rig="flat" dir="t"/>
            </a:scene3d>
            <a:sp3d extrusionH="88900" contourW="2540">
              <a:contourClr>
                <a:srgbClr val="F4A234"/>
              </a:contourClr>
            </a:sp3d>
          </a:bodyPr>
          <a:lstStyle>
            <a:lvl1pPr marL="0" indent="0" algn="l">
              <a:buFont typeface="Arial" pitchFamily="34" charset="0"/>
              <a:buNone/>
              <a:defRPr kumimoji="0" lang="en-US" sz="9600" b="1" i="1" u="none" strike="noStrike" kern="1200" cap="none" spc="-300" normalizeH="0" baseline="0" noProof="0" dirty="0" smtClean="0">
                <a:ln w="11430"/>
                <a:gradFill>
                  <a:gsLst>
                    <a:gs pos="0">
                      <a:srgbClr val="E26A28"/>
                    </a:gs>
                    <a:gs pos="62000">
                      <a:srgbClr val="E23828"/>
                    </a:gs>
                  </a:gsLst>
                  <a:lin ang="5400000"/>
                </a:gradFill>
                <a:effectLst/>
                <a:uLnTx/>
                <a:uFillTx/>
                <a:latin typeface="Segoe" pitchFamily="34" charset="0"/>
                <a:ea typeface="+mn-ea"/>
                <a:cs typeface="+mn-cs"/>
              </a:defRPr>
            </a:lvl1pPr>
          </a:lstStyle>
          <a:p>
            <a:pPr marL="0" lvl="0" indent="0" algn="l" defTabSz="1097280" rtl="0" eaLnBrk="1" fontAlgn="base" latinLnBrk="0" hangingPunct="1">
              <a:lnSpc>
                <a:spcPct val="90000"/>
              </a:lnSpc>
              <a:spcBef>
                <a:spcPct val="20000"/>
              </a:spcBef>
              <a:spcAft>
                <a:spcPct val="0"/>
              </a:spcAft>
              <a:buSzPct val="90000"/>
              <a:buFont typeface="Arial" pitchFamily="34" charset="0"/>
              <a:buNone/>
            </a:pPr>
            <a:r>
              <a:rPr lang="en-US" dirty="0" smtClean="0"/>
              <a:t>click to…</a:t>
            </a:r>
          </a:p>
        </p:txBody>
      </p:sp>
      <p:pic>
        <p:nvPicPr>
          <p:cNvPr id="5" name="Picture 4" descr="Windows Server Longhorn h logo.png"/>
          <p:cNvPicPr>
            <a:picLocks noChangeAspect="1"/>
          </p:cNvPicPr>
          <p:nvPr/>
        </p:nvPicPr>
        <p:blipFill>
          <a:blip r:embed="rId3"/>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1969770"/>
          </a:xfrm>
        </p:spPr>
        <p:txBody>
          <a:bodyPr/>
          <a:lstStyle>
            <a:lvl1pPr>
              <a:lnSpc>
                <a:spcPct val="100000"/>
              </a:lnSpc>
              <a:spcBef>
                <a:spcPts val="600"/>
              </a:spcBef>
              <a:defRPr sz="2800">
                <a:solidFill>
                  <a:schemeClr val="tx1"/>
                </a:solidFill>
              </a:defRPr>
            </a:lvl1pPr>
            <a:lvl2pPr>
              <a:lnSpc>
                <a:spcPct val="100000"/>
              </a:lnSpc>
              <a:spcBef>
                <a:spcPts val="600"/>
              </a:spcBef>
              <a:defRPr sz="2000">
                <a:solidFill>
                  <a:schemeClr val="tx1"/>
                </a:solidFill>
              </a:defRPr>
            </a:lvl2pPr>
            <a:lvl3pPr>
              <a:lnSpc>
                <a:spcPct val="100000"/>
              </a:lnSpc>
              <a:spcBef>
                <a:spcPts val="600"/>
              </a:spcBef>
              <a:defRPr sz="2000">
                <a:solidFill>
                  <a:schemeClr val="tx1"/>
                </a:solidFill>
              </a:defRPr>
            </a:lvl3pPr>
            <a:lvl4pPr>
              <a:lnSpc>
                <a:spcPct val="100000"/>
              </a:lnSpc>
              <a:spcBef>
                <a:spcPts val="600"/>
              </a:spcBef>
              <a:defRPr sz="2000">
                <a:solidFill>
                  <a:schemeClr val="tx1"/>
                </a:solidFill>
              </a:defRPr>
            </a:lvl4pPr>
            <a:lvl5pPr>
              <a:lnSpc>
                <a:spcPct val="100000"/>
              </a:lnSpc>
              <a:spcBef>
                <a:spcPts val="600"/>
              </a:spcBef>
              <a:defRPr sz="20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1908215"/>
          </a:xfrm>
        </p:spPr>
        <p:txBody>
          <a:bodyPr/>
          <a:lstStyle>
            <a:lvl1pPr>
              <a:lnSpc>
                <a:spcPct val="100000"/>
              </a:lnSpc>
              <a:spcBef>
                <a:spcPts val="600"/>
              </a:spcBef>
              <a:defRPr sz="2800"/>
            </a:lvl1pPr>
            <a:lvl2pPr>
              <a:lnSpc>
                <a:spcPct val="100000"/>
              </a:lnSpc>
              <a:spcBef>
                <a:spcPts val="600"/>
              </a:spcBef>
              <a:defRPr sz="2000"/>
            </a:lvl2pPr>
            <a:lvl3pPr>
              <a:lnSpc>
                <a:spcPct val="100000"/>
              </a:lnSpc>
              <a:spcBef>
                <a:spcPts val="600"/>
              </a:spcBef>
              <a:defRPr sz="2000"/>
            </a:lvl3pPr>
            <a:lvl4pPr>
              <a:lnSpc>
                <a:spcPct val="100000"/>
              </a:lnSpc>
              <a:spcBef>
                <a:spcPts val="600"/>
              </a:spcBef>
              <a:defRPr sz="1800"/>
            </a:lvl4pPr>
            <a:lvl5pPr>
              <a:lnSpc>
                <a:spcPct val="100000"/>
              </a:lnSpc>
              <a:spcBef>
                <a:spcPts val="6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00657"/>
          </a:xfrm>
        </p:spPr>
        <p:txBody>
          <a:bodyPr/>
          <a:lstStyle>
            <a:lvl1pPr marL="339976" indent="-339976">
              <a:lnSpc>
                <a:spcPct val="100000"/>
              </a:lnSpc>
              <a:spcBef>
                <a:spcPts val="600"/>
              </a:spcBef>
              <a:defRPr sz="2800"/>
            </a:lvl1pPr>
            <a:lvl2pPr marL="673338" indent="-325424">
              <a:lnSpc>
                <a:spcPct val="100000"/>
              </a:lnSpc>
              <a:spcBef>
                <a:spcPts val="600"/>
              </a:spcBef>
              <a:defRPr sz="2400"/>
            </a:lvl2pPr>
            <a:lvl3pPr marL="953785" indent="-288384">
              <a:lnSpc>
                <a:spcPct val="100000"/>
              </a:lnSpc>
              <a:spcBef>
                <a:spcPts val="600"/>
              </a:spcBef>
              <a:defRPr sz="2000"/>
            </a:lvl3pPr>
            <a:lvl4pPr marL="1227618" indent="-273833">
              <a:lnSpc>
                <a:spcPct val="100000"/>
              </a:lnSpc>
              <a:spcBef>
                <a:spcPts val="600"/>
              </a:spcBef>
              <a:defRPr sz="1800"/>
            </a:lvl4pPr>
            <a:lvl5pPr marL="1516002" indent="-280447">
              <a:lnSpc>
                <a:spcPct val="100000"/>
              </a:lnSpc>
              <a:spcBef>
                <a:spcPts val="600"/>
              </a:spcBef>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400657"/>
          </a:xfrm>
        </p:spPr>
        <p:txBody>
          <a:bodyPr/>
          <a:lstStyle>
            <a:lvl1pPr marL="347914" indent="-347914">
              <a:lnSpc>
                <a:spcPct val="100000"/>
              </a:lnSpc>
              <a:spcBef>
                <a:spcPts val="600"/>
              </a:spcBef>
              <a:defRPr sz="2800"/>
            </a:lvl1pPr>
            <a:lvl2pPr marL="673338" indent="-339976">
              <a:lnSpc>
                <a:spcPct val="100000"/>
              </a:lnSpc>
              <a:spcBef>
                <a:spcPts val="600"/>
              </a:spcBef>
              <a:defRPr sz="2400"/>
            </a:lvl2pPr>
            <a:lvl3pPr marL="961722" indent="-302936">
              <a:lnSpc>
                <a:spcPct val="100000"/>
              </a:lnSpc>
              <a:spcBef>
                <a:spcPts val="600"/>
              </a:spcBef>
              <a:defRPr sz="2000"/>
            </a:lvl3pPr>
            <a:lvl4pPr marL="1227618" indent="-265896">
              <a:lnSpc>
                <a:spcPct val="100000"/>
              </a:lnSpc>
              <a:spcBef>
                <a:spcPts val="600"/>
              </a:spcBef>
              <a:defRPr sz="1800"/>
            </a:lvl4pPr>
            <a:lvl5pPr marL="1516002" indent="-273833">
              <a:lnSpc>
                <a:spcPct val="100000"/>
              </a:lnSpc>
              <a:spcBef>
                <a:spcPts val="6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1553"/>
            <a:ext cx="4114800" cy="769441"/>
          </a:xfrm>
        </p:spPr>
        <p:txBody>
          <a:bodyPr anchor="b"/>
          <a:lstStyle>
            <a:lvl1pPr marL="0" indent="0">
              <a:lnSpc>
                <a:spcPct val="100000"/>
              </a:lnSpc>
              <a:spcBef>
                <a:spcPts val="600"/>
              </a:spcBef>
              <a:spcAft>
                <a:spcPts val="600"/>
              </a:spcAft>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0999" y="2174875"/>
            <a:ext cx="4114800" cy="2123658"/>
          </a:xfrm>
        </p:spPr>
        <p:txBody>
          <a:bodyPr/>
          <a:lstStyle>
            <a:lvl1pPr marL="281770" indent="-281770">
              <a:lnSpc>
                <a:spcPct val="100000"/>
              </a:lnSpc>
              <a:spcBef>
                <a:spcPts val="600"/>
              </a:spcBef>
              <a:defRPr sz="2300"/>
            </a:lvl1pPr>
            <a:lvl2pPr marL="562218" indent="-265896">
              <a:lnSpc>
                <a:spcPct val="100000"/>
              </a:lnSpc>
              <a:spcBef>
                <a:spcPts val="600"/>
              </a:spcBef>
              <a:defRPr sz="2000"/>
            </a:lvl2pPr>
            <a:lvl3pPr marL="813562" indent="-243407">
              <a:lnSpc>
                <a:spcPct val="100000"/>
              </a:lnSpc>
              <a:spcBef>
                <a:spcPts val="600"/>
              </a:spcBef>
              <a:defRPr sz="1800"/>
            </a:lvl3pPr>
            <a:lvl4pPr marL="1050354" indent="-228856">
              <a:lnSpc>
                <a:spcPct val="100000"/>
              </a:lnSpc>
              <a:spcBef>
                <a:spcPts val="600"/>
              </a:spcBef>
              <a:defRPr sz="1700"/>
            </a:lvl4pPr>
            <a:lvl5pPr marL="1279210" indent="-206367">
              <a:lnSpc>
                <a:spcPct val="100000"/>
              </a:lnSpc>
              <a:spcBef>
                <a:spcPts val="600"/>
              </a:spcBef>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11553"/>
            <a:ext cx="4117019" cy="769441"/>
          </a:xfrm>
        </p:spPr>
        <p:txBody>
          <a:bodyPr anchor="b"/>
          <a:lstStyle>
            <a:lvl1pPr marL="0" indent="0">
              <a:lnSpc>
                <a:spcPct val="100000"/>
              </a:lnSpc>
              <a:spcBef>
                <a:spcPts val="600"/>
              </a:spcBef>
              <a:spcAft>
                <a:spcPts val="600"/>
              </a:spcAft>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117974" cy="2123658"/>
          </a:xfrm>
        </p:spPr>
        <p:txBody>
          <a:bodyPr/>
          <a:lstStyle>
            <a:lvl1pPr marL="296321" indent="-296321">
              <a:lnSpc>
                <a:spcPct val="100000"/>
              </a:lnSpc>
              <a:spcBef>
                <a:spcPts val="600"/>
              </a:spcBef>
              <a:defRPr sz="2300"/>
            </a:lvl1pPr>
            <a:lvl2pPr marL="570155" indent="-273833">
              <a:lnSpc>
                <a:spcPct val="100000"/>
              </a:lnSpc>
              <a:spcBef>
                <a:spcPts val="600"/>
              </a:spcBef>
              <a:defRPr sz="2000"/>
            </a:lvl2pPr>
            <a:lvl3pPr marL="821499" indent="-244730">
              <a:lnSpc>
                <a:spcPct val="100000"/>
              </a:lnSpc>
              <a:spcBef>
                <a:spcPts val="600"/>
              </a:spcBef>
              <a:defRPr sz="1800"/>
            </a:lvl3pPr>
            <a:lvl4pPr marL="1050354" indent="-236793">
              <a:lnSpc>
                <a:spcPct val="100000"/>
              </a:lnSpc>
              <a:spcBef>
                <a:spcPts val="600"/>
              </a:spcBef>
              <a:defRPr sz="1700"/>
            </a:lvl4pPr>
            <a:lvl5pPr marL="1279210" indent="-220919">
              <a:lnSpc>
                <a:spcPct val="100000"/>
              </a:lnSpc>
              <a:spcBef>
                <a:spcPts val="600"/>
              </a:spcBef>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spcBef>
                <a:spcPts val="600"/>
              </a:spcBef>
              <a:defRPr sz="4800"/>
            </a:lvl1pPr>
          </a:lstStyle>
          <a:p>
            <a:r>
              <a:rPr lang="en-US" dirty="0" smtClean="0"/>
              <a:t>Click to edit Master title style</a:t>
            </a:r>
            <a:endParaRPr lang="en-US" dirty="0"/>
          </a:p>
        </p:txBody>
      </p:sp>
      <p:pic>
        <p:nvPicPr>
          <p:cNvPr id="3" name="Picture 2"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dows Server Longhorn h logo.png"/>
          <p:cNvPicPr>
            <a:picLocks noChangeAspect="1"/>
          </p:cNvPicPr>
          <p:nvPr/>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bg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bg1"/>
              </a:buClr>
              <a:buSzPct val="70000"/>
              <a:buFont typeface="Wingdings" pitchFamily="2" charset="2"/>
              <a:buChar char="l"/>
              <a:defRPr>
                <a:solidFill>
                  <a:schemeClr val="bg1"/>
                </a:solidFill>
              </a:defRPr>
            </a:lvl1pPr>
            <a:lvl2pPr>
              <a:buClr>
                <a:schemeClr val="bg1"/>
              </a:buClr>
              <a:buSzPct val="70000"/>
              <a:buFont typeface="Wingdings" pitchFamily="2" charset="2"/>
              <a:buChar char="l"/>
              <a:defRPr>
                <a:solidFill>
                  <a:schemeClr val="bg1"/>
                </a:solidFill>
              </a:defRPr>
            </a:lvl2pPr>
            <a:lvl3pPr>
              <a:buClr>
                <a:schemeClr val="bg1"/>
              </a:buClr>
              <a:buSzPct val="70000"/>
              <a:buFont typeface="Wingdings" pitchFamily="2" charset="2"/>
              <a:buChar char="l"/>
              <a:defRPr>
                <a:solidFill>
                  <a:schemeClr val="bg1"/>
                </a:solidFill>
              </a:defRPr>
            </a:lvl3pPr>
            <a:lvl4pPr>
              <a:buClr>
                <a:schemeClr val="bg1"/>
              </a:buClr>
              <a:buSzPct val="70000"/>
              <a:buFont typeface="Wingdings" pitchFamily="2" charset="2"/>
              <a:buChar char="l"/>
              <a:defRPr>
                <a:solidFill>
                  <a:schemeClr val="bg1"/>
                </a:solidFill>
              </a:defRPr>
            </a:lvl4pPr>
            <a:lvl5pPr>
              <a:buClr>
                <a:schemeClr val="bg1"/>
              </a:buClr>
              <a:buSzPct val="70000"/>
              <a:buFont typeface="Wingdings" pitchFamily="2" charset="2"/>
              <a:buChar char="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dows Server Longhorn h logo.png"/>
          <p:cNvPicPr>
            <a:picLocks noChangeAspect="1"/>
          </p:cNvPicPr>
          <p:nvPr userDrawn="1"/>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bg2"/>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bg1"/>
              </a:buClr>
              <a:buSzPct val="70000"/>
              <a:buFont typeface="Wingdings" pitchFamily="2" charset="2"/>
              <a:buChar char="l"/>
              <a:defRPr>
                <a:solidFill>
                  <a:schemeClr val="bg1"/>
                </a:solidFill>
              </a:defRPr>
            </a:lvl1pPr>
            <a:lvl2pPr>
              <a:buClr>
                <a:schemeClr val="bg1"/>
              </a:buClr>
              <a:buSzPct val="70000"/>
              <a:buFont typeface="Wingdings" pitchFamily="2" charset="2"/>
              <a:buChar char="l"/>
              <a:defRPr>
                <a:solidFill>
                  <a:schemeClr val="bg1"/>
                </a:solidFill>
              </a:defRPr>
            </a:lvl2pPr>
            <a:lvl3pPr>
              <a:buClr>
                <a:schemeClr val="bg1"/>
              </a:buClr>
              <a:buSzPct val="70000"/>
              <a:buFont typeface="Wingdings" pitchFamily="2" charset="2"/>
              <a:buChar char="l"/>
              <a:defRPr>
                <a:solidFill>
                  <a:schemeClr val="bg1"/>
                </a:solidFill>
              </a:defRPr>
            </a:lvl3pPr>
            <a:lvl4pPr>
              <a:buClr>
                <a:schemeClr val="bg1"/>
              </a:buClr>
              <a:buSzPct val="70000"/>
              <a:buFont typeface="Wingdings" pitchFamily="2" charset="2"/>
              <a:buChar char="l"/>
              <a:defRPr>
                <a:solidFill>
                  <a:schemeClr val="bg1"/>
                </a:solidFill>
              </a:defRPr>
            </a:lvl4pPr>
            <a:lvl5pPr>
              <a:buClr>
                <a:schemeClr val="bg1"/>
              </a:buClr>
              <a:buSzPct val="70000"/>
              <a:buFont typeface="Wingdings" pitchFamily="2" charset="2"/>
              <a:buChar char="l"/>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pic>
        <p:nvPicPr>
          <p:cNvPr id="5" name="Picture 4" descr="Windows Server Longhorn h logo.png"/>
          <p:cNvPicPr>
            <a:picLocks noChangeAspect="1"/>
          </p:cNvPicPr>
          <p:nvPr userDrawn="1"/>
        </p:nvPicPr>
        <p:blipFill>
          <a:blip r:embed="rId2"/>
          <a:stretch>
            <a:fillRect/>
          </a:stretch>
        </p:blipFill>
        <p:spPr>
          <a:xfrm>
            <a:off x="6578724" y="6201239"/>
            <a:ext cx="2184276" cy="331788"/>
          </a:xfrm>
          <a:prstGeom prst="rect">
            <a:avLst/>
          </a:prstGeom>
        </p:spPr>
      </p:pic>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lvl1pPr>
              <a:defRPr sz="4400"/>
            </a:lvl1pPr>
          </a:lstStyle>
          <a:p>
            <a:r>
              <a:rPr lang="en-US" dirty="0"/>
              <a:t>Click to edit Master title style</a:t>
            </a:r>
          </a:p>
        </p:txBody>
      </p:sp>
      <p:sp>
        <p:nvSpPr>
          <p:cNvPr id="3" name="Text Placeholder 2"/>
          <p:cNvSpPr>
            <a:spLocks noGrp="1"/>
          </p:cNvSpPr>
          <p:nvPr>
            <p:ph type="body" idx="1"/>
          </p:nvPr>
        </p:nvSpPr>
        <p:spPr>
          <a:xfrm>
            <a:off x="381000" y="1412875"/>
            <a:ext cx="8382000" cy="1969770"/>
          </a:xfrm>
        </p:spPr>
        <p:txBody>
          <a:bodyPr rtlCol="0"/>
          <a:lstStyle>
            <a:lvl1pPr>
              <a:lnSpc>
                <a:spcPct val="100000"/>
              </a:lnSpc>
              <a:spcBef>
                <a:spcPts val="600"/>
              </a:spcBef>
              <a:defRPr sz="2800"/>
            </a:lvl1pPr>
            <a:lvl2pPr>
              <a:lnSpc>
                <a:spcPct val="100000"/>
              </a:lnSpc>
              <a:spcBef>
                <a:spcPts val="600"/>
              </a:spcBef>
              <a:defRPr sz="2000"/>
            </a:lvl2pPr>
            <a:lvl3pPr>
              <a:lnSpc>
                <a:spcPct val="100000"/>
              </a:lnSpc>
              <a:spcBef>
                <a:spcPts val="600"/>
              </a:spcBef>
              <a:defRPr sz="2000"/>
            </a:lvl3pPr>
            <a:lvl4pPr>
              <a:lnSpc>
                <a:spcPct val="100000"/>
              </a:lnSpc>
              <a:spcBef>
                <a:spcPts val="600"/>
              </a:spcBef>
              <a:defRPr sz="2000"/>
            </a:lvl4pPr>
            <a:lvl5pPr>
              <a:lnSpc>
                <a:spcPct val="100000"/>
              </a:lnSpc>
              <a:spcBef>
                <a:spcPts val="60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Windows Server Longhorn h logo.png"/>
          <p:cNvPicPr>
            <a:picLocks noChangeAspect="1"/>
          </p:cNvPicPr>
          <p:nvPr userDrawn="1"/>
        </p:nvPicPr>
        <p:blipFill>
          <a:blip r:embed="rId2"/>
          <a:stretch>
            <a:fillRect/>
          </a:stretch>
        </p:blipFill>
        <p:spPr>
          <a:xfrm>
            <a:off x="6578724" y="6213765"/>
            <a:ext cx="2184276" cy="331788"/>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theme" Target="../theme/theme2.xml"/><Relationship Id="rId3" Type="http://schemas.openxmlformats.org/officeDocument/2006/relationships/slideLayout" Target="../slideLayouts/slideLayout13.xml"/><Relationship Id="rId21" Type="http://schemas.openxmlformats.org/officeDocument/2006/relationships/image" Target="../media/image6.png"/><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image" Target="../media/image9.png"/><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image" Target="../media/image8.png"/><Relationship Id="rId10" Type="http://schemas.openxmlformats.org/officeDocument/2006/relationships/slideLayout" Target="../slideLayouts/slideLayout20.xml"/><Relationship Id="rId19" Type="http://schemas.openxmlformats.org/officeDocument/2006/relationships/image" Target="../media/image4.jpeg"/><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28.xml"/><Relationship Id="rId4" Type="http://schemas.openxmlformats.org/officeDocument/2006/relationships/image" Target="../media/image1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21.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0.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6.xml"/><Relationship Id="rId1" Type="http://schemas.openxmlformats.org/officeDocument/2006/relationships/slideLayout" Target="../slideLayouts/slideLayout54.xml"/><Relationship Id="rId4" Type="http://schemas.openxmlformats.org/officeDocument/2006/relationships/image" Target="../media/image1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6.jpe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025"/>
          <p:cNvSpPr>
            <a:spLocks noGrp="1" noChangeArrowheads="1"/>
          </p:cNvSpPr>
          <p:nvPr>
            <p:ph type="title"/>
          </p:nvPr>
        </p:nvSpPr>
        <p:spPr bwMode="auto">
          <a:xfrm>
            <a:off x="349250" y="228600"/>
            <a:ext cx="8413750" cy="750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1027" name="Text Placeholder 1026"/>
          <p:cNvSpPr>
            <a:spLocks noGrp="1" noChangeArrowheads="1"/>
          </p:cNvSpPr>
          <p:nvPr>
            <p:ph type="body" idx="1"/>
          </p:nvPr>
        </p:nvSpPr>
        <p:spPr bwMode="auto">
          <a:xfrm>
            <a:off x="352425" y="1597025"/>
            <a:ext cx="8410575" cy="221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Box 1027"/>
          <p:cNvSpPr txBox="1">
            <a:spLocks noChangeArrowheads="1"/>
          </p:cNvSpPr>
          <p:nvPr/>
        </p:nvSpPr>
        <p:spPr bwMode="auto">
          <a:xfrm>
            <a:off x="6921500" y="6613525"/>
            <a:ext cx="2222500" cy="244475"/>
          </a:xfrm>
          <a:prstGeom prst="rect">
            <a:avLst/>
          </a:prstGeom>
          <a:noFill/>
          <a:ln w="9525">
            <a:noFill/>
            <a:miter lim="800000"/>
            <a:headEnd/>
            <a:tailEnd/>
          </a:ln>
        </p:spPr>
        <p:txBody>
          <a:bodyPr>
            <a:spAutoFit/>
          </a:bodyPr>
          <a:lstStyle/>
          <a:p>
            <a:pPr algn="r">
              <a:spcBef>
                <a:spcPct val="50000"/>
              </a:spcBef>
              <a:defRPr/>
            </a:pPr>
            <a:r>
              <a:rPr lang="en-US" sz="1000" b="1" i="1">
                <a:solidFill>
                  <a:schemeClr val="accent1"/>
                </a:solidFill>
              </a:rPr>
              <a:t>Microsoft Confidential - NDA  </a:t>
            </a:r>
            <a:endParaRPr lang="en-US" sz="1000" i="1">
              <a:solidFill>
                <a:schemeClr val="accent1"/>
              </a:solidFill>
            </a:endParaRPr>
          </a:p>
        </p:txBody>
      </p:sp>
      <p:sp>
        <p:nvSpPr>
          <p:cNvPr id="1029" name="TextBox 1028"/>
          <p:cNvSpPr txBox="1">
            <a:spLocks noChangeArrowheads="1"/>
          </p:cNvSpPr>
          <p:nvPr/>
        </p:nvSpPr>
        <p:spPr bwMode="auto">
          <a:xfrm>
            <a:off x="0" y="6613525"/>
            <a:ext cx="3844925" cy="244475"/>
          </a:xfrm>
          <a:prstGeom prst="rect">
            <a:avLst/>
          </a:prstGeom>
          <a:noFill/>
          <a:ln w="9525">
            <a:noFill/>
            <a:miter lim="800000"/>
            <a:headEnd/>
            <a:tailEnd/>
          </a:ln>
        </p:spPr>
        <p:txBody>
          <a:bodyPr>
            <a:spAutoFit/>
          </a:bodyPr>
          <a:lstStyle/>
          <a:p>
            <a:pPr>
              <a:spcBef>
                <a:spcPct val="50000"/>
              </a:spcBef>
              <a:defRPr/>
            </a:pPr>
            <a:r>
              <a:rPr lang="en-US" sz="1000" b="1" i="1">
                <a:solidFill>
                  <a:schemeClr val="accent1"/>
                </a:solidFill>
              </a:rPr>
              <a:t>Microsoft Windows Security Core © 2006</a:t>
            </a:r>
            <a:endParaRPr lang="en-US" sz="1000" i="1">
              <a:solidFill>
                <a:schemeClr val="accent1"/>
              </a:solidFill>
            </a:endParaRPr>
          </a:p>
        </p:txBody>
      </p:sp>
    </p:spTree>
  </p:cSld>
  <p:clrMap bg1="dk2" tx1="lt1" bg2="dk1" tx2="lt2" accent1="accent1" accent2="accent2" accent3="accent3" accent4="accent4" accent5="accent5" accent6="accent6" hlink="hlink" folHlink="folHlink"/>
  <p:sldLayoutIdLst>
    <p:sldLayoutId id="2147484020"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Lst>
  <p:transition>
    <p:fade/>
  </p:transition>
  <p:timing>
    <p:tnLst>
      <p:par>
        <p:cTn id="1" dur="indefinite" restart="never" nodeType="tmRoot"/>
      </p:par>
    </p:tnLst>
  </p:timing>
  <p:hf hdr="0" ftr="0" dt="0"/>
  <p:txStyles>
    <p:titleStyle>
      <a:lvl1pPr marL="342900" indent="-342900" algn="l" defTabSz="-13873163" rtl="0" eaLnBrk="0" fontAlgn="base" hangingPunct="0">
        <a:lnSpc>
          <a:spcPct val="90000"/>
        </a:lnSpc>
        <a:spcBef>
          <a:spcPct val="0"/>
        </a:spcBef>
        <a:spcAft>
          <a:spcPct val="0"/>
        </a:spcAft>
        <a:defRPr sz="4800">
          <a:solidFill>
            <a:schemeClr val="tx2"/>
          </a:solidFill>
          <a:latin typeface="+mj-lt"/>
          <a:ea typeface="+mj-ea"/>
          <a:cs typeface="+mj-cs"/>
        </a:defRPr>
      </a:lvl1pPr>
      <a:lvl2pPr marL="342900" indent="-342900" algn="l" defTabSz="-13873163" rtl="0" eaLnBrk="0" fontAlgn="base" hangingPunct="0">
        <a:lnSpc>
          <a:spcPct val="90000"/>
        </a:lnSpc>
        <a:spcBef>
          <a:spcPct val="0"/>
        </a:spcBef>
        <a:spcAft>
          <a:spcPct val="0"/>
        </a:spcAft>
        <a:defRPr sz="4800">
          <a:solidFill>
            <a:schemeClr val="tx2"/>
          </a:solidFill>
          <a:latin typeface="Arial"/>
        </a:defRPr>
      </a:lvl2pPr>
      <a:lvl3pPr marL="342900" indent="-342900" algn="l" defTabSz="-13873163" rtl="0" eaLnBrk="0" fontAlgn="base" hangingPunct="0">
        <a:lnSpc>
          <a:spcPct val="90000"/>
        </a:lnSpc>
        <a:spcBef>
          <a:spcPct val="0"/>
        </a:spcBef>
        <a:spcAft>
          <a:spcPct val="0"/>
        </a:spcAft>
        <a:defRPr sz="4800">
          <a:solidFill>
            <a:schemeClr val="tx2"/>
          </a:solidFill>
          <a:latin typeface="Arial"/>
        </a:defRPr>
      </a:lvl3pPr>
      <a:lvl4pPr marL="342900" indent="-342900" algn="l" defTabSz="-13873163" rtl="0" eaLnBrk="0" fontAlgn="base" hangingPunct="0">
        <a:lnSpc>
          <a:spcPct val="90000"/>
        </a:lnSpc>
        <a:spcBef>
          <a:spcPct val="0"/>
        </a:spcBef>
        <a:spcAft>
          <a:spcPct val="0"/>
        </a:spcAft>
        <a:defRPr sz="4800">
          <a:solidFill>
            <a:schemeClr val="tx2"/>
          </a:solidFill>
          <a:latin typeface="Arial"/>
        </a:defRPr>
      </a:lvl4pPr>
      <a:lvl5pPr marL="342900" indent="-342900" algn="l" defTabSz="-13873163" rtl="0" eaLnBrk="0" fontAlgn="base" hangingPunct="0">
        <a:lnSpc>
          <a:spcPct val="90000"/>
        </a:lnSpc>
        <a:spcBef>
          <a:spcPct val="0"/>
        </a:spcBef>
        <a:spcAft>
          <a:spcPct val="0"/>
        </a:spcAft>
        <a:defRPr sz="4800">
          <a:solidFill>
            <a:schemeClr val="tx2"/>
          </a:solidFill>
          <a:latin typeface="Arial"/>
        </a:defRPr>
      </a:lvl5pPr>
      <a:lvl6pPr marL="457200" algn="l" fontAlgn="base">
        <a:lnSpc>
          <a:spcPct val="90000"/>
        </a:lnSpc>
        <a:spcBef>
          <a:spcPct val="0"/>
        </a:spcBef>
        <a:spcAft>
          <a:spcPct val="0"/>
        </a:spcAft>
        <a:defRPr sz="4800">
          <a:solidFill>
            <a:schemeClr val="tx2">
              <a:alpha val="100000"/>
            </a:schemeClr>
          </a:solidFill>
          <a:latin typeface="Arial"/>
        </a:defRPr>
      </a:lvl6pPr>
      <a:lvl7pPr marL="914400" algn="l" fontAlgn="base">
        <a:lnSpc>
          <a:spcPct val="90000"/>
        </a:lnSpc>
        <a:spcBef>
          <a:spcPct val="0"/>
        </a:spcBef>
        <a:spcAft>
          <a:spcPct val="0"/>
        </a:spcAft>
        <a:defRPr sz="4800">
          <a:solidFill>
            <a:schemeClr val="tx2">
              <a:alpha val="100000"/>
            </a:schemeClr>
          </a:solidFill>
          <a:latin typeface="Arial"/>
        </a:defRPr>
      </a:lvl7pPr>
      <a:lvl8pPr marL="1371600" algn="l" fontAlgn="base">
        <a:lnSpc>
          <a:spcPct val="90000"/>
        </a:lnSpc>
        <a:spcBef>
          <a:spcPct val="0"/>
        </a:spcBef>
        <a:spcAft>
          <a:spcPct val="0"/>
        </a:spcAft>
        <a:defRPr sz="4800">
          <a:solidFill>
            <a:schemeClr val="tx2">
              <a:alpha val="100000"/>
            </a:schemeClr>
          </a:solidFill>
          <a:latin typeface="Arial"/>
        </a:defRPr>
      </a:lvl8pPr>
      <a:lvl9pPr marL="1828800" algn="l" fontAlgn="base">
        <a:lnSpc>
          <a:spcPct val="90000"/>
        </a:lnSpc>
        <a:spcBef>
          <a:spcPct val="0"/>
        </a:spcBef>
        <a:spcAft>
          <a:spcPct val="0"/>
        </a:spcAft>
        <a:defRPr sz="4800">
          <a:solidFill>
            <a:schemeClr val="tx2">
              <a:alpha val="100000"/>
            </a:schemeClr>
          </a:solidFill>
          <a:latin typeface="Arial"/>
        </a:defRPr>
      </a:lvl9pPr>
    </p:titleStyle>
    <p:bodyStyle>
      <a:lvl1pPr marL="342900" indent="-342900" algn="l" defTabSz="-13873163" rtl="0" eaLnBrk="0" fontAlgn="base" hangingPunct="0">
        <a:lnSpc>
          <a:spcPct val="90000"/>
        </a:lnSpc>
        <a:spcBef>
          <a:spcPct val="30000"/>
        </a:spcBef>
        <a:spcAft>
          <a:spcPct val="0"/>
        </a:spcAft>
        <a:buClr>
          <a:schemeClr val="tx2"/>
        </a:buClr>
        <a:buSzPct val="110000"/>
        <a:buFont typeface="Wingdings 2" pitchFamily="18" charset="2"/>
        <a:buBlip>
          <a:blip r:embed="rId13"/>
        </a:buBlip>
        <a:defRPr sz="3200">
          <a:solidFill>
            <a:schemeClr val="tx1"/>
          </a:solidFill>
          <a:latin typeface="+mn-lt"/>
          <a:ea typeface="+mn-ea"/>
          <a:cs typeface="+mn-cs"/>
        </a:defRPr>
      </a:lvl1pPr>
      <a:lvl2pPr marL="742950" indent="-285750" algn="l" defTabSz="-13873163" rtl="0" eaLnBrk="0" fontAlgn="base" hangingPunct="0">
        <a:lnSpc>
          <a:spcPct val="90000"/>
        </a:lnSpc>
        <a:spcBef>
          <a:spcPct val="30000"/>
        </a:spcBef>
        <a:spcAft>
          <a:spcPct val="0"/>
        </a:spcAft>
        <a:buClr>
          <a:schemeClr val="tx2"/>
        </a:buClr>
        <a:buSzPct val="110000"/>
        <a:buFont typeface="Wingdings 2" pitchFamily="18" charset="2"/>
        <a:buBlip>
          <a:blip r:embed="rId13"/>
        </a:buBlip>
        <a:defRPr sz="2800">
          <a:solidFill>
            <a:schemeClr val="tx1"/>
          </a:solidFill>
          <a:latin typeface="+mn-lt"/>
        </a:defRPr>
      </a:lvl2pPr>
      <a:lvl3pPr marL="1143000" indent="-228600" algn="l" defTabSz="-13873163" rtl="0" eaLnBrk="0" fontAlgn="base" hangingPunct="0">
        <a:lnSpc>
          <a:spcPct val="90000"/>
        </a:lnSpc>
        <a:spcBef>
          <a:spcPct val="30000"/>
        </a:spcBef>
        <a:spcAft>
          <a:spcPct val="0"/>
        </a:spcAft>
        <a:buClr>
          <a:schemeClr val="tx2"/>
        </a:buClr>
        <a:buSzPct val="110000"/>
        <a:buFont typeface="Wingdings 2" pitchFamily="18" charset="2"/>
        <a:buBlip>
          <a:blip r:embed="rId13"/>
        </a:buBlip>
        <a:defRPr sz="2400">
          <a:solidFill>
            <a:schemeClr val="tx1"/>
          </a:solidFill>
          <a:latin typeface="+mn-lt"/>
        </a:defRPr>
      </a:lvl3pPr>
      <a:lvl4pPr marL="1600200" indent="-228600" algn="l" defTabSz="-13873163" rtl="0" eaLnBrk="0" fontAlgn="base" hangingPunct="0">
        <a:lnSpc>
          <a:spcPct val="90000"/>
        </a:lnSpc>
        <a:spcBef>
          <a:spcPct val="30000"/>
        </a:spcBef>
        <a:spcAft>
          <a:spcPct val="0"/>
        </a:spcAft>
        <a:buClr>
          <a:schemeClr val="tx2"/>
        </a:buClr>
        <a:buSzPct val="110000"/>
        <a:buFont typeface="Wingdings 2" pitchFamily="18" charset="2"/>
        <a:buBlip>
          <a:blip r:embed="rId13"/>
        </a:buBlip>
        <a:defRPr sz="2000">
          <a:solidFill>
            <a:schemeClr val="tx1"/>
          </a:solidFill>
          <a:latin typeface="+mn-lt"/>
        </a:defRPr>
      </a:lvl4pPr>
      <a:lvl5pPr marL="2057400" indent="-228600" algn="l" defTabSz="-13873163" rtl="0" eaLnBrk="0" fontAlgn="base" hangingPunct="0">
        <a:lnSpc>
          <a:spcPct val="90000"/>
        </a:lnSpc>
        <a:spcBef>
          <a:spcPct val="30000"/>
        </a:spcBef>
        <a:spcAft>
          <a:spcPct val="0"/>
        </a:spcAft>
        <a:buClr>
          <a:schemeClr val="tx2"/>
        </a:buClr>
        <a:buSzPct val="110000"/>
        <a:buFont typeface="Wingdings 2" pitchFamily="18" charset="2"/>
        <a:buBlip>
          <a:blip r:embed="rId13"/>
        </a:buBlip>
        <a:defRPr sz="2000">
          <a:solidFill>
            <a:schemeClr val="tx1"/>
          </a:solidFill>
          <a:latin typeface="+mn-lt"/>
        </a:defRPr>
      </a:lvl5pPr>
      <a:lvl6pPr marL="2308225" indent="-304800" algn="l" fontAlgn="base">
        <a:lnSpc>
          <a:spcPct val="90000"/>
        </a:lnSpc>
        <a:spcBef>
          <a:spcPct val="30000"/>
        </a:spcBef>
        <a:spcAft>
          <a:spcPct val="0"/>
        </a:spcAft>
        <a:buClr>
          <a:schemeClr val="tx2">
            <a:alpha val="100000"/>
          </a:schemeClr>
        </a:buClr>
        <a:buSzPct val="110000"/>
        <a:buFont typeface="Wingdings 2"/>
        <a:buBlip>
          <a:blip r:embed="rId14"/>
        </a:buBlip>
        <a:defRPr sz="2000">
          <a:solidFill>
            <a:schemeClr val="tx1">
              <a:alpha val="100000"/>
            </a:schemeClr>
          </a:solidFill>
          <a:latin typeface="+mn-lt"/>
        </a:defRPr>
      </a:lvl6pPr>
      <a:lvl7pPr marL="2765425" indent="-304800" algn="l" fontAlgn="base">
        <a:lnSpc>
          <a:spcPct val="90000"/>
        </a:lnSpc>
        <a:spcBef>
          <a:spcPct val="30000"/>
        </a:spcBef>
        <a:spcAft>
          <a:spcPct val="0"/>
        </a:spcAft>
        <a:buClr>
          <a:schemeClr val="tx2">
            <a:alpha val="100000"/>
          </a:schemeClr>
        </a:buClr>
        <a:buSzPct val="110000"/>
        <a:buFont typeface="Wingdings 2"/>
        <a:buBlip>
          <a:blip r:embed="rId14"/>
        </a:buBlip>
        <a:defRPr sz="2000">
          <a:solidFill>
            <a:schemeClr val="tx1">
              <a:alpha val="100000"/>
            </a:schemeClr>
          </a:solidFill>
          <a:latin typeface="+mn-lt"/>
        </a:defRPr>
      </a:lvl7pPr>
      <a:lvl8pPr marL="3222625" indent="-304800" algn="l" fontAlgn="base">
        <a:lnSpc>
          <a:spcPct val="90000"/>
        </a:lnSpc>
        <a:spcBef>
          <a:spcPct val="30000"/>
        </a:spcBef>
        <a:spcAft>
          <a:spcPct val="0"/>
        </a:spcAft>
        <a:buClr>
          <a:schemeClr val="tx2">
            <a:alpha val="100000"/>
          </a:schemeClr>
        </a:buClr>
        <a:buSzPct val="110000"/>
        <a:buFont typeface="Wingdings 2"/>
        <a:buBlip>
          <a:blip r:embed="rId14"/>
        </a:buBlip>
        <a:defRPr sz="2000">
          <a:solidFill>
            <a:schemeClr val="tx1">
              <a:alpha val="100000"/>
            </a:schemeClr>
          </a:solidFill>
          <a:latin typeface="+mn-lt"/>
        </a:defRPr>
      </a:lvl8pPr>
      <a:lvl9pPr marL="3679825" indent="-304800" algn="l" fontAlgn="base">
        <a:lnSpc>
          <a:spcPct val="90000"/>
        </a:lnSpc>
        <a:spcBef>
          <a:spcPct val="30000"/>
        </a:spcBef>
        <a:spcAft>
          <a:spcPct val="0"/>
        </a:spcAft>
        <a:buClr>
          <a:schemeClr val="tx2">
            <a:alpha val="100000"/>
          </a:schemeClr>
        </a:buClr>
        <a:buSzPct val="110000"/>
        <a:buFont typeface="Wingdings 2"/>
        <a:buBlip>
          <a:blip r:embed="rId14"/>
        </a:buBlip>
        <a:defRPr sz="2000">
          <a:solidFill>
            <a:schemeClr val="tx1">
              <a:alpha val="100000"/>
            </a:scheme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orange bottom bar.jpg"/>
          <p:cNvPicPr>
            <a:picLocks noChangeAspect="1"/>
          </p:cNvPicPr>
          <p:nvPr/>
        </p:nvPicPr>
        <p:blipFill>
          <a:blip r:embed="rId20"/>
          <a:stretch>
            <a:fillRect/>
          </a:stretch>
        </p:blipFill>
        <p:spPr>
          <a:xfrm>
            <a:off x="0" y="6499860"/>
            <a:ext cx="9144000" cy="358140"/>
          </a:xfrm>
          <a:prstGeom prst="rect">
            <a:avLst/>
          </a:prstGeom>
        </p:spPr>
      </p:pic>
      <p:pic>
        <p:nvPicPr>
          <p:cNvPr id="5" name="Picture 4" descr="partner program url.png"/>
          <p:cNvPicPr>
            <a:picLocks noChangeAspect="1"/>
          </p:cNvPicPr>
          <p:nvPr/>
        </p:nvPicPr>
        <p:blipFill>
          <a:blip r:embed="rId21"/>
          <a:stretch>
            <a:fillRect/>
          </a:stretch>
        </p:blipFill>
        <p:spPr>
          <a:xfrm>
            <a:off x="6795868" y="6581336"/>
            <a:ext cx="1958144" cy="203599"/>
          </a:xfrm>
          <a:prstGeom prst="rect">
            <a:avLst/>
          </a:prstGeom>
        </p:spPr>
      </p:pic>
      <p:pic>
        <p:nvPicPr>
          <p:cNvPr id="6" name="Picture 5" descr="Partner-Program-Logo-white.png"/>
          <p:cNvPicPr>
            <a:picLocks noChangeAspect="1"/>
          </p:cNvPicPr>
          <p:nvPr/>
        </p:nvPicPr>
        <p:blipFill>
          <a:blip r:embed="rId22" cstate="print"/>
          <a:stretch>
            <a:fillRect/>
          </a:stretch>
        </p:blipFill>
        <p:spPr>
          <a:xfrm>
            <a:off x="373904" y="6519204"/>
            <a:ext cx="2486526" cy="295275"/>
          </a:xfrm>
          <a:prstGeom prst="rect">
            <a:avLst/>
          </a:prstGeom>
        </p:spPr>
      </p:pic>
    </p:spTree>
  </p:cSld>
  <p:clrMap bg1="dk1" tx1="lt1" bg2="dk2" tx2="lt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23"/>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24"/>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24"/>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24"/>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24"/>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066"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228600"/>
            <a:ext cx="8393113" cy="750888"/>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Title Slide</a:t>
            </a:r>
          </a:p>
        </p:txBody>
      </p:sp>
      <p:sp>
        <p:nvSpPr>
          <p:cNvPr id="3075" name="Rectangle 8"/>
          <p:cNvSpPr>
            <a:spLocks noGrp="1" noChangeArrowheads="1"/>
          </p:cNvSpPr>
          <p:nvPr>
            <p:ph type="body" idx="1"/>
          </p:nvPr>
        </p:nvSpPr>
        <p:spPr bwMode="auto">
          <a:xfrm>
            <a:off x="381000" y="1416050"/>
            <a:ext cx="8388350" cy="212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Lst>
  <p:transition>
    <p:strips/>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800">
          <a:solidFill>
            <a:schemeClr val="tx2"/>
          </a:solidFill>
          <a:latin typeface="+mj-lt"/>
          <a:ea typeface="+mj-ea"/>
          <a:cs typeface="+mj-cs"/>
        </a:defRPr>
      </a:lvl1pPr>
      <a:lvl2pPr algn="l" rtl="0" eaLnBrk="1" fontAlgn="base" hangingPunct="1">
        <a:lnSpc>
          <a:spcPct val="90000"/>
        </a:lnSpc>
        <a:spcBef>
          <a:spcPct val="0"/>
        </a:spcBef>
        <a:spcAft>
          <a:spcPct val="0"/>
        </a:spcAft>
        <a:defRPr sz="4800">
          <a:solidFill>
            <a:schemeClr val="tx2"/>
          </a:solidFill>
          <a:latin typeface="Arial" charset="0"/>
        </a:defRPr>
      </a:lvl2pPr>
      <a:lvl3pPr algn="l" rtl="0" eaLnBrk="1" fontAlgn="base" hangingPunct="1">
        <a:lnSpc>
          <a:spcPct val="90000"/>
        </a:lnSpc>
        <a:spcBef>
          <a:spcPct val="0"/>
        </a:spcBef>
        <a:spcAft>
          <a:spcPct val="0"/>
        </a:spcAft>
        <a:defRPr sz="4800">
          <a:solidFill>
            <a:schemeClr val="tx2"/>
          </a:solidFill>
          <a:latin typeface="Arial" charset="0"/>
        </a:defRPr>
      </a:lvl3pPr>
      <a:lvl4pPr algn="l" rtl="0" eaLnBrk="1" fontAlgn="base" hangingPunct="1">
        <a:lnSpc>
          <a:spcPct val="90000"/>
        </a:lnSpc>
        <a:spcBef>
          <a:spcPct val="0"/>
        </a:spcBef>
        <a:spcAft>
          <a:spcPct val="0"/>
        </a:spcAft>
        <a:defRPr sz="4800">
          <a:solidFill>
            <a:schemeClr val="tx2"/>
          </a:solidFill>
          <a:latin typeface="Arial" charset="0"/>
        </a:defRPr>
      </a:lvl4pPr>
      <a:lvl5pPr algn="l" rtl="0" eaLnBrk="1" fontAlgn="base" hangingPunct="1">
        <a:lnSpc>
          <a:spcPct val="90000"/>
        </a:lnSpc>
        <a:spcBef>
          <a:spcPct val="0"/>
        </a:spcBef>
        <a:spcAft>
          <a:spcPct val="0"/>
        </a:spcAft>
        <a:defRPr sz="4800">
          <a:solidFill>
            <a:schemeClr val="tx2"/>
          </a:solidFill>
          <a:latin typeface="Arial" charset="0"/>
        </a:defRPr>
      </a:lvl5pPr>
      <a:lvl6pPr marL="457200" algn="l" rtl="0" eaLnBrk="1" fontAlgn="base" hangingPunct="1">
        <a:lnSpc>
          <a:spcPct val="90000"/>
        </a:lnSpc>
        <a:spcBef>
          <a:spcPct val="0"/>
        </a:spcBef>
        <a:spcAft>
          <a:spcPct val="0"/>
        </a:spcAft>
        <a:defRPr sz="4800">
          <a:solidFill>
            <a:schemeClr val="tx2"/>
          </a:solidFill>
          <a:latin typeface="Arial" charset="0"/>
        </a:defRPr>
      </a:lvl6pPr>
      <a:lvl7pPr marL="914400" algn="l" rtl="0" eaLnBrk="1" fontAlgn="base" hangingPunct="1">
        <a:lnSpc>
          <a:spcPct val="90000"/>
        </a:lnSpc>
        <a:spcBef>
          <a:spcPct val="0"/>
        </a:spcBef>
        <a:spcAft>
          <a:spcPct val="0"/>
        </a:spcAft>
        <a:defRPr sz="4800">
          <a:solidFill>
            <a:schemeClr val="tx2"/>
          </a:solidFill>
          <a:latin typeface="Arial" charset="0"/>
        </a:defRPr>
      </a:lvl7pPr>
      <a:lvl8pPr marL="1371600" algn="l" rtl="0" eaLnBrk="1" fontAlgn="base" hangingPunct="1">
        <a:lnSpc>
          <a:spcPct val="90000"/>
        </a:lnSpc>
        <a:spcBef>
          <a:spcPct val="0"/>
        </a:spcBef>
        <a:spcAft>
          <a:spcPct val="0"/>
        </a:spcAft>
        <a:defRPr sz="4800">
          <a:solidFill>
            <a:schemeClr val="tx2"/>
          </a:solidFill>
          <a:latin typeface="Arial" charset="0"/>
        </a:defRPr>
      </a:lvl8pPr>
      <a:lvl9pPr marL="1828800" algn="l" rtl="0" eaLnBrk="1" fontAlgn="base" hangingPunct="1">
        <a:lnSpc>
          <a:spcPct val="90000"/>
        </a:lnSpc>
        <a:spcBef>
          <a:spcPct val="0"/>
        </a:spcBef>
        <a:spcAft>
          <a:spcPct val="0"/>
        </a:spcAft>
        <a:defRPr sz="4800">
          <a:solidFill>
            <a:schemeClr val="tx2"/>
          </a:solidFill>
          <a:latin typeface="Arial" charset="0"/>
        </a:defRPr>
      </a:lvl9pPr>
    </p:titleStyle>
    <p:bodyStyle>
      <a:lvl1pPr marL="498475" indent="-498475" algn="l" rtl="0" eaLnBrk="1" fontAlgn="base" hangingPunct="1">
        <a:lnSpc>
          <a:spcPct val="85000"/>
        </a:lnSpc>
        <a:spcBef>
          <a:spcPct val="30000"/>
        </a:spcBef>
        <a:spcAft>
          <a:spcPct val="0"/>
        </a:spcAft>
        <a:buClr>
          <a:schemeClr val="folHlink"/>
        </a:buClr>
        <a:buSzPct val="75000"/>
        <a:buFont typeface="Wingdings 2" pitchFamily="18" charset="2"/>
        <a:buChar char="¢"/>
        <a:defRPr sz="3200">
          <a:solidFill>
            <a:schemeClr val="tx1"/>
          </a:solidFill>
          <a:latin typeface="+mn-lt"/>
          <a:ea typeface="+mn-ea"/>
          <a:cs typeface="+mn-cs"/>
        </a:defRPr>
      </a:lvl1pPr>
      <a:lvl2pPr marL="884238" indent="-384175" algn="l" rtl="0" eaLnBrk="1" fontAlgn="base" hangingPunct="1">
        <a:lnSpc>
          <a:spcPct val="85000"/>
        </a:lnSpc>
        <a:spcBef>
          <a:spcPct val="30000"/>
        </a:spcBef>
        <a:spcAft>
          <a:spcPct val="0"/>
        </a:spcAft>
        <a:buClr>
          <a:schemeClr val="folHlink"/>
        </a:buClr>
        <a:buSzPct val="60000"/>
        <a:buFont typeface="Wingdings" pitchFamily="2" charset="2"/>
        <a:buChar char="p"/>
        <a:defRPr sz="2800">
          <a:solidFill>
            <a:schemeClr val="tx1"/>
          </a:solidFill>
          <a:latin typeface="+mn-lt"/>
        </a:defRPr>
      </a:lvl2pPr>
      <a:lvl3pPr marL="1228725" indent="-342900" algn="l" rtl="0" eaLnBrk="1" fontAlgn="base" hangingPunct="1">
        <a:lnSpc>
          <a:spcPct val="85000"/>
        </a:lnSpc>
        <a:spcBef>
          <a:spcPct val="30000"/>
        </a:spcBef>
        <a:spcAft>
          <a:spcPct val="0"/>
        </a:spcAft>
        <a:buClr>
          <a:schemeClr val="folHlink"/>
        </a:buClr>
        <a:buSzPct val="75000"/>
        <a:buFont typeface="Wingdings 3" pitchFamily="18" charset="2"/>
        <a:buChar char=""/>
        <a:defRPr sz="2400">
          <a:solidFill>
            <a:schemeClr val="tx1"/>
          </a:solidFill>
          <a:latin typeface="+mn-lt"/>
        </a:defRPr>
      </a:lvl3pPr>
      <a:lvl4pPr marL="1533525" indent="-303213" algn="l" rtl="0" eaLnBrk="1" fontAlgn="base" hangingPunct="1">
        <a:lnSpc>
          <a:spcPct val="85000"/>
        </a:lnSpc>
        <a:spcBef>
          <a:spcPct val="30000"/>
        </a:spcBef>
        <a:spcAft>
          <a:spcPct val="0"/>
        </a:spcAft>
        <a:buClr>
          <a:schemeClr val="folHlink"/>
        </a:buClr>
        <a:buSzPct val="55000"/>
        <a:buFont typeface="Wingdings 3" pitchFamily="18" charset="2"/>
        <a:buChar char="w"/>
        <a:defRPr sz="2000">
          <a:solidFill>
            <a:schemeClr val="tx1"/>
          </a:solidFill>
          <a:latin typeface="+mn-lt"/>
        </a:defRPr>
      </a:lvl4pPr>
      <a:lvl5pPr marL="18288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5pPr>
      <a:lvl6pPr marL="22860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6pPr>
      <a:lvl7pPr marL="27432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7pPr>
      <a:lvl8pPr marL="32004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8pPr>
      <a:lvl9pPr marL="3657600" indent="-284163" algn="l" rtl="0" eaLnBrk="1" fontAlgn="base" hangingPunct="1">
        <a:lnSpc>
          <a:spcPct val="85000"/>
        </a:lnSpc>
        <a:spcBef>
          <a:spcPct val="30000"/>
        </a:spcBef>
        <a:spcAft>
          <a:spcPct val="0"/>
        </a:spcAft>
        <a:buClr>
          <a:schemeClr val="folHlink"/>
        </a:buClr>
        <a:buSzPct val="60000"/>
        <a:buFont typeface="Wingdings 3"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91886"/>
          </a:xfrm>
          <a:prstGeom prst="rect">
            <a:avLst/>
          </a:prstGeom>
        </p:spPr>
        <p:txBody>
          <a:bodyPr vert="horz" wrap="square" lIns="0" tIns="0" rIns="0" bIns="0" rtlCol="0" anchor="t" anchorCtr="0">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1553"/>
            <a:ext cx="8382000" cy="221059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1" tx1="lt1" bg2="dk2" tx2="lt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 id="2147484106" r:id="rId13"/>
  </p:sldLayoutIdLst>
  <p:transition>
    <p:fade/>
  </p:transition>
  <p:hf hdr="0" ftr="0" dt="0"/>
  <p:txStyles>
    <p:titleStyle>
      <a:lvl1pPr algn="l" defTabSz="914099" rtl="0" eaLnBrk="1" fontAlgn="base" hangingPunct="1">
        <a:lnSpc>
          <a:spcPct val="90000"/>
        </a:lnSpc>
        <a:spcBef>
          <a:spcPct val="0"/>
        </a:spcBef>
        <a:spcAft>
          <a:spcPct val="0"/>
        </a:spcAft>
        <a:defRPr lang="en-US" sz="5000" kern="1200" spc="-125" dirty="0">
          <a:ln w="3175">
            <a:noFill/>
          </a:ln>
          <a:solidFill>
            <a:schemeClr val="bg2"/>
          </a:solidFill>
          <a:latin typeface="Segoe" pitchFamily="34" charset="0"/>
          <a:ea typeface="+mn-ea"/>
          <a:cs typeface="Arial" charset="0"/>
        </a:defRPr>
      </a:lvl1pPr>
      <a:lvl2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2pPr>
      <a:lvl3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3pPr>
      <a:lvl4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4pPr>
      <a:lvl5pPr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5pPr>
      <a:lvl6pPr marL="380985"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6pPr>
      <a:lvl7pPr marL="761970"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7pPr>
      <a:lvl8pPr marL="1142954"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8pPr>
      <a:lvl9pPr marL="1523939" algn="l" defTabSz="914099" rtl="0" eaLnBrk="1" fontAlgn="base" hangingPunct="1">
        <a:lnSpc>
          <a:spcPct val="90000"/>
        </a:lnSpc>
        <a:spcBef>
          <a:spcPct val="0"/>
        </a:spcBef>
        <a:spcAft>
          <a:spcPct val="0"/>
        </a:spcAft>
        <a:defRPr sz="5000">
          <a:solidFill>
            <a:schemeClr val="tx2"/>
          </a:solidFill>
          <a:latin typeface="Segoe" pitchFamily="34" charset="0"/>
          <a:cs typeface="Arial" charset="0"/>
        </a:defRPr>
      </a:lvl9pPr>
    </p:titleStyle>
    <p:bodyStyle>
      <a:lvl1pPr marL="384954" indent="-384954" algn="l" defTabSz="914099" rtl="0" eaLnBrk="1" fontAlgn="base" hangingPunct="1">
        <a:lnSpc>
          <a:spcPct val="90000"/>
        </a:lnSpc>
        <a:spcBef>
          <a:spcPct val="20000"/>
        </a:spcBef>
        <a:spcAft>
          <a:spcPct val="0"/>
        </a:spcAft>
        <a:buSzPct val="100000"/>
        <a:buFontTx/>
        <a:buBlip>
          <a:blip r:embed="rId16"/>
        </a:buBlip>
        <a:defRPr sz="3300" kern="1200">
          <a:solidFill>
            <a:schemeClr val="bg2"/>
          </a:solidFill>
          <a:latin typeface="+mn-lt"/>
          <a:ea typeface="+mn-ea"/>
          <a:cs typeface="+mn-cs"/>
        </a:defRPr>
      </a:lvl1pPr>
      <a:lvl2pPr marL="739481" indent="-362465" algn="l" defTabSz="914099" rtl="0" eaLnBrk="1" fontAlgn="base" hangingPunct="1">
        <a:lnSpc>
          <a:spcPct val="90000"/>
        </a:lnSpc>
        <a:spcBef>
          <a:spcPct val="20000"/>
        </a:spcBef>
        <a:spcAft>
          <a:spcPct val="0"/>
        </a:spcAft>
        <a:buSzPct val="100000"/>
        <a:buFontTx/>
        <a:buBlip>
          <a:blip r:embed="rId16"/>
        </a:buBlip>
        <a:defRPr sz="3000" kern="1200">
          <a:solidFill>
            <a:schemeClr val="bg2"/>
          </a:solidFill>
          <a:latin typeface="+mn-lt"/>
          <a:ea typeface="+mn-ea"/>
          <a:cs typeface="+mn-cs"/>
        </a:defRPr>
      </a:lvl2pPr>
      <a:lvl3pPr marL="1101946" indent="-347914" algn="l" defTabSz="914099" rtl="0" eaLnBrk="1" fontAlgn="base" hangingPunct="1">
        <a:lnSpc>
          <a:spcPct val="90000"/>
        </a:lnSpc>
        <a:spcBef>
          <a:spcPct val="20000"/>
        </a:spcBef>
        <a:spcAft>
          <a:spcPct val="0"/>
        </a:spcAft>
        <a:buSzPct val="100000"/>
        <a:buFontTx/>
        <a:buBlip>
          <a:blip r:embed="rId16"/>
        </a:buBlip>
        <a:defRPr sz="2700" kern="1200">
          <a:solidFill>
            <a:schemeClr val="bg2"/>
          </a:solidFill>
          <a:latin typeface="+mn-lt"/>
          <a:ea typeface="+mn-ea"/>
          <a:cs typeface="+mn-cs"/>
        </a:defRPr>
      </a:lvl3pPr>
      <a:lvl4pPr marL="1420756" indent="-318811" algn="l" defTabSz="914099" rtl="0" eaLnBrk="1" fontAlgn="base" hangingPunct="1">
        <a:lnSpc>
          <a:spcPct val="90000"/>
        </a:lnSpc>
        <a:spcBef>
          <a:spcPct val="20000"/>
        </a:spcBef>
        <a:spcAft>
          <a:spcPct val="0"/>
        </a:spcAft>
        <a:buSzPct val="100000"/>
        <a:buFontTx/>
        <a:buBlip>
          <a:blip r:embed="rId16"/>
        </a:buBlip>
        <a:defRPr sz="2300" kern="1200">
          <a:solidFill>
            <a:schemeClr val="bg2"/>
          </a:solidFill>
          <a:latin typeface="+mn-lt"/>
          <a:ea typeface="+mn-ea"/>
          <a:cs typeface="+mn-cs"/>
        </a:defRPr>
      </a:lvl4pPr>
      <a:lvl5pPr marL="1760732" indent="-318811" algn="l" defTabSz="914099" rtl="0" eaLnBrk="1" fontAlgn="base" hangingPunct="1">
        <a:lnSpc>
          <a:spcPct val="90000"/>
        </a:lnSpc>
        <a:spcBef>
          <a:spcPct val="20000"/>
        </a:spcBef>
        <a:spcAft>
          <a:spcPct val="0"/>
        </a:spcAft>
        <a:buSzPct val="100000"/>
        <a:buFontTx/>
        <a:buBlip>
          <a:blip r:embed="rId16"/>
        </a:buBlip>
        <a:defRPr sz="2300" kern="1200">
          <a:solidFill>
            <a:schemeClr val="bg2"/>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924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08" r:id="rId1"/>
  </p:sldLayoutIdLst>
  <p:transition>
    <p:fade/>
  </p:transition>
  <p:hf hdr="0" ftr="0" dt="0"/>
  <p:txStyles>
    <p:titleStyle>
      <a:lvl1pPr algn="l" defTabSz="914099" rtl="0" eaLnBrk="1" fontAlgn="base" latinLnBrk="0" hangingPunct="1">
        <a:lnSpc>
          <a:spcPct val="90000"/>
        </a:lnSpc>
        <a:spcBef>
          <a:spcPct val="0"/>
        </a:spcBef>
        <a:spcAft>
          <a:spcPct val="0"/>
        </a:spcAft>
        <a:buNone/>
        <a:defRPr lang="en-US" sz="5000" b="0" kern="1200" cap="none" spc="-125" dirty="0">
          <a:ln w="3175">
            <a:noFill/>
          </a:ln>
          <a:solidFill>
            <a:schemeClr val="bg2"/>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47897"/>
          </a:xfrm>
          <a:prstGeom prst="rect">
            <a:avLst/>
          </a:prstGeom>
        </p:spPr>
        <p:txBody>
          <a:bodyPr vert="horz" wrap="square"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p:fade/>
  </p:transition>
  <p:hf hdr="0" ftr="0" dt="0"/>
  <p:txStyles>
    <p:titleStyle>
      <a:lvl1pPr algn="l" defTabSz="914363" rtl="0" eaLnBrk="1" latinLnBrk="0" hangingPunct="1">
        <a:lnSpc>
          <a:spcPct val="90000"/>
        </a:lnSpc>
        <a:spcBef>
          <a:spcPct val="0"/>
        </a:spcBef>
        <a:buNone/>
        <a:defRPr lang="en-US" sz="5400" b="0" kern="1200" cap="none"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5.xml"/></Relationships>
</file>

<file path=ppt/slides/_rels/slide104.xml.rels><?xml version="1.0" encoding="UTF-8" standalone="yes"?>
<Relationships xmlns="http://schemas.openxmlformats.org/package/2006/relationships"><Relationship Id="rId3" Type="http://schemas.openxmlformats.org/officeDocument/2006/relationships/hyperlink" Target="http://msdn2.microsoft.com/en-us/library/ms723876.aspx" TargetMode="External"/><Relationship Id="rId2" Type="http://schemas.openxmlformats.org/officeDocument/2006/relationships/notesSlide" Target="../notesSlides/notesSlide74.xml"/><Relationship Id="rId1" Type="http://schemas.openxmlformats.org/officeDocument/2006/relationships/slideLayout" Target="../slideLayouts/slideLayout6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5.xml"/></Relationships>
</file>

<file path=ppt/slides/_rels/slide106.xml.rels><?xml version="1.0" encoding="UTF-8" standalone="yes"?>
<Relationships xmlns="http://schemas.openxmlformats.org/package/2006/relationships"><Relationship Id="rId3" Type="http://schemas.openxmlformats.org/officeDocument/2006/relationships/hyperlink" Target="http://msdn2.microsoft.com/en-us/library/ms723891.aspx" TargetMode="External"/><Relationship Id="rId2" Type="http://schemas.openxmlformats.org/officeDocument/2006/relationships/hyperlink" Target="http://blogs.technet.com/server_core/default.aspx" TargetMode="External"/><Relationship Id="rId1" Type="http://schemas.openxmlformats.org/officeDocument/2006/relationships/slideLayout" Target="../slideLayouts/slideLayout6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5.xml"/></Relationships>
</file>

<file path=ppt/slides/_rels/slide109.xml.rels><?xml version="1.0" encoding="UTF-8" standalone="yes"?>
<Relationships xmlns="http://schemas.openxmlformats.org/package/2006/relationships"><Relationship Id="rId2" Type="http://schemas.openxmlformats.org/officeDocument/2006/relationships/hyperlink" Target="http://msdn2.microsoft.com/en-us/library/bb736286.aspx" TargetMode="Externa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8.xml"/><Relationship Id="rId1" Type="http://schemas.openxmlformats.org/officeDocument/2006/relationships/slideLayout" Target="../slideLayouts/slideLayout6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8.xml"/></Relationships>
</file>

<file path=ppt/slides/_rels/slide114.xml.rels><?xml version="1.0" encoding="UTF-8" standalone="yes"?>
<Relationships xmlns="http://schemas.openxmlformats.org/package/2006/relationships"><Relationship Id="rId2" Type="http://schemas.openxmlformats.org/officeDocument/2006/relationships/hyperlink" Target="http://www.microsoft.com/technet/sysinternals/Processesandthreadsutilities.mspx" TargetMode="External"/><Relationship Id="rId1" Type="http://schemas.openxmlformats.org/officeDocument/2006/relationships/slideLayout" Target="../slideLayouts/slideLayout5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5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58.xml"/><Relationship Id="rId5" Type="http://schemas.openxmlformats.org/officeDocument/2006/relationships/image" Target="../media/image50.png"/><Relationship Id="rId4" Type="http://schemas.openxmlformats.org/officeDocument/2006/relationships/image" Target="../media/image4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2.xml"/><Relationship Id="rId1" Type="http://schemas.openxmlformats.org/officeDocument/2006/relationships/slideLayout" Target="../slideLayouts/slideLayout58.xml"/></Relationships>
</file>

<file path=ppt/slides/_rels/slide122.xml.rels><?xml version="1.0" encoding="UTF-8" standalone="yes"?>
<Relationships xmlns="http://schemas.openxmlformats.org/package/2006/relationships"><Relationship Id="rId3" Type="http://schemas.openxmlformats.org/officeDocument/2006/relationships/hyperlink" Target="http://www.microsoft.com/windowsserver/longhorn/prodguide.mspx" TargetMode="External"/><Relationship Id="rId7" Type="http://schemas.openxmlformats.org/officeDocument/2006/relationships/hyperlink" Target="http://www.innovateonwindowsserver.com/" TargetMode="External"/><Relationship Id="rId2" Type="http://schemas.openxmlformats.org/officeDocument/2006/relationships/notesSlide" Target="../notesSlides/notesSlide83.xml"/><Relationship Id="rId1" Type="http://schemas.openxmlformats.org/officeDocument/2006/relationships/slideLayout" Target="../slideLayouts/slideLayout58.xml"/><Relationship Id="rId6" Type="http://schemas.openxmlformats.org/officeDocument/2006/relationships/hyperlink" Target="http://devreadiness.org/" TargetMode="External"/><Relationship Id="rId5" Type="http://schemas.openxmlformats.org/officeDocument/2006/relationships/hyperlink" Target="http://msdn2.microsoft.com/en-us/library/bb757005.aspx" TargetMode="External"/><Relationship Id="rId4" Type="http://schemas.openxmlformats.org/officeDocument/2006/relationships/hyperlink" Target="http://msdn.microsoft.com/library/default.asp?url=/library/en-us/apcompat/apcompat/test_your_application_with_fast_user_switching.asp"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openxmlformats.org/officeDocument/2006/relationships/hyperlink" Target="http://support.microsoft.com/Default.aspx?kbid=92133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hyperlink" Target="http://www.sysinternals.com/" TargetMode="External"/><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3" Type="http://schemas.openxmlformats.org/officeDocument/2006/relationships/hyperlink" Target="http://download.microsoft.com/download/4/0/1/40169258-1587-4568-9670-8aab10e0311f/ApplicationVerifier.x86.msi" TargetMode="External"/><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8" Type="http://schemas.openxmlformats.org/officeDocument/2006/relationships/hyperlink" Target="http://msdn2.microsoft.com/en-us/library/bb188741.aspx" TargetMode="External"/><Relationship Id="rId3" Type="http://schemas.openxmlformats.org/officeDocument/2006/relationships/hyperlink" Target="http://msdn.microsoft.com/windowsvista/security/" TargetMode="External"/><Relationship Id="rId7" Type="http://schemas.openxmlformats.org/officeDocument/2006/relationships/hyperlink" Target="http://forums.microsoft.com/msdn/showpost.aspx?postid=111453&amp;siteid=1" TargetMode="External"/><Relationship Id="rId2" Type="http://schemas.openxmlformats.org/officeDocument/2006/relationships/notesSlide" Target="../notesSlides/notesSlide27.xml"/><Relationship Id="rId1" Type="http://schemas.openxmlformats.org/officeDocument/2006/relationships/slideLayout" Target="../slideLayouts/slideLayout58.xml"/><Relationship Id="rId6" Type="http://schemas.openxmlformats.org/officeDocument/2006/relationships/hyperlink" Target="http://msdn.microsoft.com/library/?url=/library/en-us/UxGuide/UXGuide/Home.asp?frame=true" TargetMode="External"/><Relationship Id="rId5" Type="http://schemas.openxmlformats.org/officeDocument/2006/relationships/hyperlink" Target="http://msdn2.microsoft.com/en-us/library/aa480150.aspx" TargetMode="External"/><Relationship Id="rId4" Type="http://schemas.openxmlformats.org/officeDocument/2006/relationships/hyperlink" Target="http://www.microsoft.com/technet/windowsvista/evaluate/feat/uaprot.m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6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58.xml"/><Relationship Id="rId4" Type="http://schemas.openxmlformats.org/officeDocument/2006/relationships/hyperlink" Target="http://msdn.microsoft.com/library/default.asp?url=/library/en-us/shellcc/platform/shell/programmersguide/dwm/dwm_bestpractices_ovw.asp"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58.xml"/><Relationship Id="rId4" Type="http://schemas.openxmlformats.org/officeDocument/2006/relationships/hyperlink" Target="http://msdn2.microsoft.com/en-us/library/ms969894.aspx"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6.xml"/><Relationship Id="rId1" Type="http://schemas.openxmlformats.org/officeDocument/2006/relationships/slideLayout" Target="../slideLayouts/slideLayout58.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58.xml"/><Relationship Id="rId4" Type="http://schemas.openxmlformats.org/officeDocument/2006/relationships/hyperlink" Target="http://msdn2.microsoft.com/en-us/library/aa364931.aspx"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58.xml"/><Relationship Id="rId4" Type="http://schemas.openxmlformats.org/officeDocument/2006/relationships/hyperlink" Target="http://msdn2.microsoft.com/en-us/library/ms738649.asp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39.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8" Type="http://schemas.openxmlformats.org/officeDocument/2006/relationships/hyperlink" Target="http://blogs.msdn.com/IE" TargetMode="External"/><Relationship Id="rId3" Type="http://schemas.openxmlformats.org/officeDocument/2006/relationships/image" Target="../media/image51.png"/><Relationship Id="rId7" Type="http://schemas.openxmlformats.org/officeDocument/2006/relationships/hyperlink" Target="http://blogs.msdn.com/UAC" TargetMode="External"/><Relationship Id="rId2" Type="http://schemas.openxmlformats.org/officeDocument/2006/relationships/notesSlide" Target="../notesSlides/notesSlide53.xml"/><Relationship Id="rId1" Type="http://schemas.openxmlformats.org/officeDocument/2006/relationships/slideLayout" Target="../slideLayouts/slideLayout58.xml"/><Relationship Id="rId6" Type="http://schemas.openxmlformats.org/officeDocument/2006/relationships/hyperlink" Target="http://blogs.msdn.com/cjacks" TargetMode="External"/><Relationship Id="rId5" Type="http://schemas.openxmlformats.org/officeDocument/2006/relationships/hyperlink" Target="http://blogs.msdn.com/VistaCompatTeam" TargetMode="External"/><Relationship Id="rId4" Type="http://schemas.openxmlformats.org/officeDocument/2006/relationships/hyperlink" Target="http://www.devreadiness.org/" TargetMode="External"/><Relationship Id="rId9" Type="http://schemas.openxmlformats.org/officeDocument/2006/relationships/hyperlink" Target="http://blogs.msdn.com/rflami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6.xml"/><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39.png"/><Relationship Id="rId11"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5.png"/></Relationships>
</file>

<file path=ppt/slides/_rels/slide7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1.xml"/></Relationships>
</file>

<file path=ppt/slides/_rels/slide7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58.xml"/><Relationship Id="rId5" Type="http://schemas.openxmlformats.org/officeDocument/2006/relationships/image" Target="../media/image43.png"/><Relationship Id="rId4" Type="http://schemas.openxmlformats.org/officeDocument/2006/relationships/image" Target="../media/image42.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9.xml.rels><?xml version="1.0" encoding="UTF-8" standalone="yes"?>
<Relationships xmlns="http://schemas.openxmlformats.org/package/2006/relationships"><Relationship Id="rId3" Type="http://schemas.openxmlformats.org/officeDocument/2006/relationships/hyperlink" Target="http://www.iis.net/articles/view.aspx/IIS7/Managing-IIS7/Using-FTP-Server-in-IIS7/What-s-New-for-Microsoft-and-FTP-" TargetMode="External"/><Relationship Id="rId2" Type="http://schemas.openxmlformats.org/officeDocument/2006/relationships/hyperlink" Target="http://blogs.iis.net/bills/archive/2007/04/25/what-s-new-in-iis7-beta-3.aspx" TargetMode="External"/><Relationship Id="rId1" Type="http://schemas.openxmlformats.org/officeDocument/2006/relationships/slideLayout" Target="../slideLayouts/slideLayout65.xml"/><Relationship Id="rId5" Type="http://schemas.openxmlformats.org/officeDocument/2006/relationships/hyperlink" Target="http://www.iis.net/articles/view.aspx/IIS7/Deploy-an-IIS7-Server/Installing-IIS7/Compatibility-and-Feature-Requirements-for-Windows?Page=2" TargetMode="External"/><Relationship Id="rId4" Type="http://schemas.openxmlformats.org/officeDocument/2006/relationships/hyperlink" Target="http://www.iis.net/articles/view.aspx/IIS7/Hosting-Web-Applications/ASP-NET/ASP-NET-Integration-with-IIS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58.xml"/><Relationship Id="rId5" Type="http://schemas.openxmlformats.org/officeDocument/2006/relationships/image" Target="../media/image46.png"/><Relationship Id="rId4" Type="http://schemas.openxmlformats.org/officeDocument/2006/relationships/image" Target="../media/image45.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9.xml.rels><?xml version="1.0" encoding="UTF-8" standalone="yes"?>
<Relationships xmlns="http://schemas.openxmlformats.org/package/2006/relationships"><Relationship Id="rId3" Type="http://schemas.openxmlformats.org/officeDocument/2006/relationships/hyperlink" Target="http://technet2.microsoft.com/windowsserver2008/en/library/ea8d253e-0646-490c-93d3-b78c5e1d9db71033.mspx?mfr=true" TargetMode="External"/><Relationship Id="rId2" Type="http://schemas.openxmlformats.org/officeDocument/2006/relationships/notesSlide" Target="../notesSlides/notesSlide69.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3" name="Title 389142"/>
          <p:cNvSpPr>
            <a:spLocks noGrp="1" noChangeArrowheads="1"/>
          </p:cNvSpPr>
          <p:nvPr>
            <p:ph type="ctrTitle"/>
          </p:nvPr>
        </p:nvSpPr>
        <p:spPr/>
        <p:txBody>
          <a:bodyPr>
            <a:noAutofit/>
          </a:bodyPr>
          <a:lstStyle/>
          <a:p>
            <a:pPr algn="ctr" eaLnBrk="1" fontAlgn="auto" hangingPunct="1">
              <a:spcAft>
                <a:spcPts val="0"/>
              </a:spcAft>
              <a:defRPr/>
            </a:pPr>
            <a:r>
              <a:rPr lang="en-US" sz="4000" dirty="0" smtClean="0"/>
              <a:t>Windows Application Compatibility</a:t>
            </a:r>
            <a:br>
              <a:rPr lang="en-US" sz="4000" dirty="0" smtClean="0"/>
            </a:br>
            <a:r>
              <a:rPr lang="en-US" sz="2800" dirty="0" smtClean="0"/>
              <a:t>Microsoft Technology Center</a:t>
            </a:r>
            <a:r>
              <a:rPr smtClean="0"/>
              <a:t/>
            </a:r>
            <a:br>
              <a:rPr smtClean="0"/>
            </a:br>
            <a:r>
              <a:rPr smtClean="0"/>
              <a:t> </a:t>
            </a:r>
            <a:endParaRPr lang="en-US" sz="4000" dirty="0" smtClean="0"/>
          </a:p>
        </p:txBody>
      </p:sp>
      <p:sp>
        <p:nvSpPr>
          <p:cNvPr id="3"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2007 Microsoft </a:t>
            </a:r>
            <a:r>
              <a:rPr lang="en-US" sz="700" dirty="0">
                <a:solidFill>
                  <a:schemeClr val="tx2"/>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779265"/>
          <p:cNvSpPr>
            <a:spLocks noGrp="1" noChangeArrowheads="1"/>
          </p:cNvSpPr>
          <p:nvPr>
            <p:ph type="title"/>
          </p:nvPr>
        </p:nvSpPr>
        <p:spPr/>
        <p:txBody>
          <a:bodyPr anchor="t">
            <a:normAutofit/>
          </a:bodyPr>
          <a:lstStyle/>
          <a:p>
            <a:pPr eaLnBrk="1" hangingPunct="1"/>
            <a:r>
              <a:rPr lang="en-GB" dirty="0" smtClean="0"/>
              <a:t>UX Goals: Simple &amp; Predictable</a:t>
            </a:r>
            <a:endParaRPr lang="en-US" dirty="0" smtClean="0"/>
          </a:p>
        </p:txBody>
      </p:sp>
      <p:sp>
        <p:nvSpPr>
          <p:cNvPr id="16387" name="Shape 779266"/>
          <p:cNvSpPr>
            <a:spLocks noGrp="1" noChangeArrowheads="1"/>
          </p:cNvSpPr>
          <p:nvPr>
            <p:ph idx="1"/>
          </p:nvPr>
        </p:nvSpPr>
        <p:spPr>
          <a:xfrm>
            <a:off x="381000" y="1412875"/>
            <a:ext cx="8382000" cy="2893100"/>
          </a:xfrm>
        </p:spPr>
        <p:txBody>
          <a:bodyPr/>
          <a:lstStyle/>
          <a:p>
            <a:pPr marL="447675" indent="-447675" eaLnBrk="1" hangingPunct="1"/>
            <a:r>
              <a:rPr lang="en-US" sz="2800" dirty="0" smtClean="0"/>
              <a:t>1</a:t>
            </a:r>
            <a:r>
              <a:rPr lang="en-US" sz="2800" baseline="30000" dirty="0" smtClean="0"/>
              <a:t>st</a:t>
            </a:r>
            <a:r>
              <a:rPr lang="en-US" sz="2800" dirty="0" smtClean="0"/>
              <a:t> Choice: Make application run as Standard User only</a:t>
            </a:r>
          </a:p>
          <a:p>
            <a:pPr marL="447675" indent="-447675" eaLnBrk="1" hangingPunct="1"/>
            <a:r>
              <a:rPr lang="en-US" sz="2800" dirty="0" smtClean="0"/>
              <a:t>2</a:t>
            </a:r>
            <a:r>
              <a:rPr lang="en-US" sz="2800" baseline="30000" dirty="0" smtClean="0"/>
              <a:t>nd</a:t>
            </a:r>
            <a:r>
              <a:rPr lang="en-US" sz="2800" dirty="0" smtClean="0"/>
              <a:t> Choice: Clearly identify Administrative tasks</a:t>
            </a:r>
          </a:p>
          <a:p>
            <a:pPr marL="833438" lvl="1" indent="-354013" eaLnBrk="1" hangingPunct="1"/>
            <a:r>
              <a:rPr lang="en-US" sz="2400" b="1" dirty="0" smtClean="0"/>
              <a:t>Ensure Standard users can be fully productive</a:t>
            </a:r>
          </a:p>
          <a:p>
            <a:pPr marL="833438" lvl="1" indent="-354013" eaLnBrk="1" hangingPunct="1"/>
            <a:r>
              <a:rPr lang="en-US" sz="2400" dirty="0" smtClean="0"/>
              <a:t>Identify tasks that need elevation with a “shield” </a:t>
            </a:r>
          </a:p>
          <a:p>
            <a:pPr marL="447675" indent="-447675" eaLnBrk="1" hangingPunct="1"/>
            <a:endParaRPr lang="en-GB" dirty="0" smtClean="0"/>
          </a:p>
        </p:txBody>
      </p:sp>
      <p:pic>
        <p:nvPicPr>
          <p:cNvPr id="16388" name="Rectangle 13314"/>
          <p:cNvPicPr>
            <a:picLocks noChangeAspect="1" noChangeArrowheads="1"/>
          </p:cNvPicPr>
          <p:nvPr/>
        </p:nvPicPr>
        <p:blipFill>
          <a:blip r:embed="rId3"/>
          <a:srcRect/>
          <a:stretch>
            <a:fillRect/>
          </a:stretch>
        </p:blipFill>
        <p:spPr bwMode="auto">
          <a:xfrm>
            <a:off x="7522453" y="3135575"/>
            <a:ext cx="977900" cy="91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Windows Server 2008 Compatibility</a:t>
            </a:r>
            <a:endParaRPr lang="en-US" sz="4400" dirty="0"/>
          </a:p>
        </p:txBody>
      </p:sp>
      <p:sp>
        <p:nvSpPr>
          <p:cNvPr id="3" name="Content Placeholder 2"/>
          <p:cNvSpPr>
            <a:spLocks noGrp="1"/>
          </p:cNvSpPr>
          <p:nvPr>
            <p:ph type="body" idx="1"/>
          </p:nvPr>
        </p:nvSpPr>
        <p:spPr>
          <a:xfrm>
            <a:off x="381000" y="1412875"/>
            <a:ext cx="8382000" cy="2970044"/>
          </a:xfrm>
        </p:spPr>
        <p:txBody>
          <a:bodyPr/>
          <a:lstStyle/>
          <a:p>
            <a:pPr>
              <a:buNone/>
            </a:pPr>
            <a:r>
              <a:rPr lang="en-US" sz="2800" dirty="0" smtClean="0"/>
              <a:t>Server Roles</a:t>
            </a:r>
          </a:p>
          <a:p>
            <a:pPr>
              <a:buNone/>
            </a:pPr>
            <a:r>
              <a:rPr lang="en-US" sz="2800" dirty="0" smtClean="0"/>
              <a:t>IIS</a:t>
            </a:r>
          </a:p>
          <a:p>
            <a:pPr>
              <a:buNone/>
            </a:pPr>
            <a:r>
              <a:rPr lang="en-US" sz="2800" dirty="0" smtClean="0"/>
              <a:t>Failover Clustering</a:t>
            </a:r>
          </a:p>
          <a:p>
            <a:pPr>
              <a:buNone/>
            </a:pPr>
            <a:r>
              <a:rPr lang="en-US" sz="2800" dirty="0" smtClean="0"/>
              <a:t>Active Directory Changes</a:t>
            </a:r>
          </a:p>
          <a:p>
            <a:pPr>
              <a:buNone/>
            </a:pPr>
            <a:r>
              <a:rPr lang="en-US" sz="2800" b="1" dirty="0" smtClean="0"/>
              <a:t>Server Core</a:t>
            </a:r>
          </a:p>
          <a:p>
            <a:pPr>
              <a:buNone/>
            </a:pPr>
            <a:r>
              <a:rPr lang="en-US" sz="2800" dirty="0" smtClean="0"/>
              <a:t>Windows Firewall</a:t>
            </a:r>
            <a:endParaRPr lang="en-US" sz="2800" dirty="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Core</a:t>
            </a:r>
            <a:endParaRPr lang="en-US" dirty="0"/>
          </a:p>
        </p:txBody>
      </p:sp>
      <p:sp>
        <p:nvSpPr>
          <p:cNvPr id="3" name="Content Placeholder 2"/>
          <p:cNvSpPr>
            <a:spLocks noGrp="1"/>
          </p:cNvSpPr>
          <p:nvPr>
            <p:ph type="body" idx="1"/>
          </p:nvPr>
        </p:nvSpPr>
        <p:spPr>
          <a:xfrm>
            <a:off x="381000" y="1412875"/>
            <a:ext cx="8382000" cy="2385268"/>
          </a:xfrm>
        </p:spPr>
        <p:txBody>
          <a:bodyPr/>
          <a:lstStyle/>
          <a:p>
            <a:r>
              <a:rPr lang="en-US" sz="2800" dirty="0" smtClean="0"/>
              <a:t>Minimal installation option for </a:t>
            </a:r>
            <a:br>
              <a:rPr lang="en-US" sz="2800" dirty="0" smtClean="0"/>
            </a:br>
            <a:r>
              <a:rPr lang="en-US" sz="2800" dirty="0" smtClean="0"/>
              <a:t>Windows Server 2008</a:t>
            </a:r>
          </a:p>
          <a:p>
            <a:r>
              <a:rPr lang="en-US" sz="2800" dirty="0" smtClean="0"/>
              <a:t>Available for Standard, Enterprise, and Datacenter</a:t>
            </a:r>
          </a:p>
          <a:p>
            <a:r>
              <a:rPr lang="en-US" sz="2800" dirty="0" smtClean="0"/>
              <a:t>Available for x86 and x64</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Core</a:t>
            </a:r>
            <a:endParaRPr lang="en-US" dirty="0"/>
          </a:p>
        </p:txBody>
      </p:sp>
      <p:sp>
        <p:nvSpPr>
          <p:cNvPr id="3" name="Content Placeholder 2"/>
          <p:cNvSpPr>
            <a:spLocks noGrp="1"/>
          </p:cNvSpPr>
          <p:nvPr>
            <p:ph type="body" idx="1"/>
          </p:nvPr>
        </p:nvSpPr>
        <p:spPr>
          <a:xfrm>
            <a:off x="381000" y="1412875"/>
            <a:ext cx="8382000" cy="4830270"/>
          </a:xfrm>
        </p:spPr>
        <p:txBody>
          <a:bodyPr>
            <a:noAutofit/>
          </a:bodyPr>
          <a:lstStyle/>
          <a:p>
            <a:pPr fontAlgn="base"/>
            <a:r>
              <a:rPr lang="en-US" sz="2800" kern="1200" dirty="0" smtClean="0">
                <a:solidFill>
                  <a:schemeClr val="tx1"/>
                </a:solidFill>
                <a:latin typeface="+mn-lt"/>
                <a:ea typeface="+mn-ea"/>
                <a:cs typeface="+mn-cs"/>
              </a:rPr>
              <a:t>Subset of server roles:</a:t>
            </a:r>
            <a:endParaRPr lang="en-US" sz="2800" dirty="0" smtClean="0"/>
          </a:p>
          <a:p>
            <a:pPr lvl="1" fontAlgn="base"/>
            <a:r>
              <a:rPr lang="en-US" sz="2000" kern="1200" dirty="0" smtClean="0">
                <a:solidFill>
                  <a:schemeClr val="tx1"/>
                </a:solidFill>
                <a:latin typeface="+mn-lt"/>
                <a:ea typeface="+mn-ea"/>
                <a:cs typeface="+mn-cs"/>
              </a:rPr>
              <a:t>DHCP, File, AD, AD LDS, Media Services, DNS, </a:t>
            </a:r>
            <a:r>
              <a:rPr lang="en-US" sz="2000" dirty="0" smtClean="0"/>
              <a:t>IIS 7</a:t>
            </a:r>
            <a:r>
              <a:rPr lang="en-US" sz="2000" kern="1200" dirty="0" smtClean="0">
                <a:solidFill>
                  <a:schemeClr val="tx1"/>
                </a:solidFill>
                <a:latin typeface="+mn-lt"/>
                <a:ea typeface="+mn-ea"/>
                <a:cs typeface="+mn-cs"/>
              </a:rPr>
              <a:t> (minus ASP.Net)</a:t>
            </a:r>
            <a:endParaRPr lang="en-US" sz="2000" dirty="0" smtClean="0"/>
          </a:p>
          <a:p>
            <a:pPr fontAlgn="base"/>
            <a:r>
              <a:rPr lang="en-US" sz="2800" kern="1200" dirty="0" smtClean="0">
                <a:solidFill>
                  <a:schemeClr val="tx1"/>
                </a:solidFill>
                <a:latin typeface="+mn-lt"/>
                <a:ea typeface="+mn-ea"/>
                <a:cs typeface="+mn-cs"/>
              </a:rPr>
              <a:t>The following optional features:</a:t>
            </a:r>
            <a:endParaRPr lang="en-US" sz="2800" dirty="0" smtClean="0"/>
          </a:p>
          <a:p>
            <a:pPr lvl="1"/>
            <a:r>
              <a:rPr lang="en-US" sz="2000" kern="1200" dirty="0" smtClean="0">
                <a:solidFill>
                  <a:schemeClr val="tx1"/>
                </a:solidFill>
                <a:latin typeface="+mn-lt"/>
                <a:ea typeface="+mn-ea"/>
                <a:cs typeface="+mn-cs"/>
              </a:rPr>
              <a:t>WINS, Failover Clustering, Subsystem for UNIX-based applications, Backup, Multipath IO, Removable Storage Management, Bitlocker Drive Encryption, SNMP, Telnet Client</a:t>
            </a:r>
            <a:endParaRPr lang="en-US" sz="2000" dirty="0" smtClean="0"/>
          </a:p>
          <a:p>
            <a:pPr fontAlgn="base"/>
            <a:r>
              <a:rPr lang="en-US" sz="2800" kern="1200" dirty="0" smtClean="0">
                <a:solidFill>
                  <a:schemeClr val="tx1"/>
                </a:solidFill>
                <a:latin typeface="+mn-lt"/>
                <a:ea typeface="+mn-ea"/>
                <a:cs typeface="+mn-cs"/>
              </a:rPr>
              <a:t>Command Line interface, no </a:t>
            </a:r>
            <a:r>
              <a:rPr lang="en-US" sz="2800" i="1" kern="1200" dirty="0" smtClean="0">
                <a:solidFill>
                  <a:schemeClr val="tx1"/>
                </a:solidFill>
                <a:latin typeface="+mn-lt"/>
                <a:ea typeface="+mn-ea"/>
                <a:cs typeface="+mn-cs"/>
              </a:rPr>
              <a:t>Shell</a:t>
            </a:r>
          </a:p>
          <a:p>
            <a:pPr fontAlgn="base"/>
            <a:r>
              <a:rPr lang="en-US" sz="2800" dirty="0" smtClean="0"/>
              <a:t>Lost your prompt? (SHFT-CTRL-ESC gives </a:t>
            </a:r>
            <a:r>
              <a:rPr lang="en-US" sz="2800" dirty="0" err="1" smtClean="0"/>
              <a:t>taskmgr</a:t>
            </a:r>
            <a:r>
              <a:rPr lang="en-US" sz="2800" dirty="0" smtClean="0"/>
              <a:t> for you to </a:t>
            </a:r>
            <a:r>
              <a:rPr lang="en-US" sz="2800" dirty="0" err="1" smtClean="0"/>
              <a:t>relaunch</a:t>
            </a:r>
            <a:r>
              <a:rPr lang="en-US" sz="2800" dirty="0" smtClean="0"/>
              <a:t> cmd.exe)</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noChangeArrowheads="1"/>
          </p:cNvSpPr>
          <p:nvPr>
            <p:ph type="title"/>
          </p:nvPr>
        </p:nvSpPr>
        <p:spPr/>
        <p:txBody>
          <a:bodyPr>
            <a:normAutofit/>
          </a:bodyPr>
          <a:lstStyle/>
          <a:p>
            <a:pPr defTabSz="912740">
              <a:defRPr/>
            </a:pPr>
            <a:r>
              <a:rPr sz="4400" smtClean="0"/>
              <a:t>Limitations On Server Core</a:t>
            </a:r>
            <a:endParaRPr sz="4400"/>
          </a:p>
        </p:txBody>
      </p:sp>
      <p:sp>
        <p:nvSpPr>
          <p:cNvPr id="192514" name="Rectangle 5"/>
          <p:cNvSpPr>
            <a:spLocks noGrp="1" noChangeArrowheads="1"/>
          </p:cNvSpPr>
          <p:nvPr>
            <p:ph type="body" idx="1"/>
          </p:nvPr>
        </p:nvSpPr>
        <p:spPr>
          <a:xfrm>
            <a:off x="381000" y="1412875"/>
            <a:ext cx="8382000" cy="2846933"/>
          </a:xfrm>
        </p:spPr>
        <p:txBody>
          <a:bodyPr/>
          <a:lstStyle/>
          <a:p>
            <a:r>
              <a:rPr lang="en-US" sz="2800" dirty="0" smtClean="0"/>
              <a:t>Only native code.</a:t>
            </a:r>
          </a:p>
          <a:p>
            <a:r>
              <a:rPr lang="en-US" sz="2800" dirty="0" smtClean="0"/>
              <a:t>No managed code. This means:</a:t>
            </a:r>
          </a:p>
          <a:p>
            <a:pPr lvl="1"/>
            <a:r>
              <a:rPr lang="en-US" sz="2400" dirty="0" smtClean="0"/>
              <a:t>No </a:t>
            </a:r>
            <a:r>
              <a:rPr lang="en-US" sz="2400" dirty="0" err="1" smtClean="0"/>
              <a:t>Powershell</a:t>
            </a:r>
            <a:endParaRPr lang="en-US" sz="2400" dirty="0" smtClean="0"/>
          </a:p>
          <a:p>
            <a:pPr lvl="1"/>
            <a:r>
              <a:rPr lang="en-US" sz="2400" dirty="0" smtClean="0"/>
              <a:t>No </a:t>
            </a:r>
            <a:r>
              <a:rPr lang="en-US" sz="2400" dirty="0" err="1" smtClean="0"/>
              <a:t>ASP.Net</a:t>
            </a:r>
            <a:endParaRPr lang="en-US" sz="2400" dirty="0" smtClean="0"/>
          </a:p>
          <a:p>
            <a:r>
              <a:rPr lang="en-US" sz="2800" dirty="0" smtClean="0"/>
              <a:t>Limited MSI support (unattended mode only).</a:t>
            </a:r>
          </a:p>
          <a:p>
            <a:pPr lvl="2" eaLnBrk="1" hangingPunct="1">
              <a:buNone/>
            </a:pPr>
            <a:endParaRPr lang="en-US" sz="2800" dirty="0" smtClean="0"/>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Grp="1" noChangeArrowheads="1"/>
          </p:cNvSpPr>
          <p:nvPr>
            <p:ph type="title"/>
          </p:nvPr>
        </p:nvSpPr>
        <p:spPr/>
        <p:txBody>
          <a:bodyPr>
            <a:normAutofit/>
          </a:bodyPr>
          <a:lstStyle/>
          <a:p>
            <a:pPr defTabSz="912740">
              <a:defRPr/>
            </a:pPr>
            <a:r>
              <a:rPr sz="4400" smtClean="0"/>
              <a:t>No Application Support </a:t>
            </a:r>
            <a:endParaRPr sz="4400"/>
          </a:p>
        </p:txBody>
      </p:sp>
      <p:sp>
        <p:nvSpPr>
          <p:cNvPr id="192514" name="Rectangle 5"/>
          <p:cNvSpPr>
            <a:spLocks noGrp="1" noChangeArrowheads="1"/>
          </p:cNvSpPr>
          <p:nvPr>
            <p:ph type="body" idx="1"/>
          </p:nvPr>
        </p:nvSpPr>
        <p:spPr>
          <a:xfrm>
            <a:off x="381000" y="1381345"/>
            <a:ext cx="8382000" cy="4278094"/>
          </a:xfrm>
        </p:spPr>
        <p:txBody>
          <a:bodyPr/>
          <a:lstStyle/>
          <a:p>
            <a:pPr eaLnBrk="1" hangingPunct="1"/>
            <a:r>
              <a:rPr lang="en-US" sz="2800" dirty="0" smtClean="0">
                <a:latin typeface="+mj-lt"/>
              </a:rPr>
              <a:t>Server Core is not an application platform</a:t>
            </a:r>
          </a:p>
          <a:p>
            <a:pPr lvl="1"/>
            <a:r>
              <a:rPr lang="en-US" sz="2000" dirty="0" smtClean="0">
                <a:latin typeface="+mj-lt"/>
              </a:rPr>
              <a:t>Applications might work; not supported</a:t>
            </a:r>
          </a:p>
          <a:p>
            <a:pPr eaLnBrk="1" hangingPunct="1"/>
            <a:r>
              <a:rPr lang="en-US" sz="2800" dirty="0" smtClean="0">
                <a:latin typeface="+mj-lt"/>
              </a:rPr>
              <a:t>Server Core </a:t>
            </a:r>
            <a:r>
              <a:rPr lang="en-US" sz="2800" b="1" dirty="0" smtClean="0">
                <a:latin typeface="+mj-lt"/>
              </a:rPr>
              <a:t>does</a:t>
            </a:r>
            <a:r>
              <a:rPr lang="en-US" sz="2800" dirty="0" smtClean="0">
                <a:latin typeface="+mj-lt"/>
              </a:rPr>
              <a:t> support management tools, utilities, and agents</a:t>
            </a:r>
          </a:p>
          <a:p>
            <a:r>
              <a:rPr lang="en-US" sz="2800" dirty="0" smtClean="0">
                <a:latin typeface="+mj-lt"/>
              </a:rPr>
              <a:t>Remote Management tools should not require changes</a:t>
            </a:r>
          </a:p>
          <a:p>
            <a:pPr lvl="1"/>
            <a:r>
              <a:rPr sz="2000" smtClean="0">
                <a:latin typeface="+mj-lt"/>
              </a:rPr>
              <a:t>Remed</a:t>
            </a:r>
            <a:r>
              <a:rPr lang="de-DE" sz="2000" dirty="0" smtClean="0">
                <a:latin typeface="+mj-lt"/>
              </a:rPr>
              <a:t>i</a:t>
            </a:r>
            <a:r>
              <a:rPr sz="2000" smtClean="0">
                <a:latin typeface="+mj-lt"/>
              </a:rPr>
              <a:t>ation: </a:t>
            </a:r>
            <a:r>
              <a:rPr lang="en-US" sz="2000" dirty="0" smtClean="0">
                <a:latin typeface="+mj-lt"/>
              </a:rPr>
              <a:t>Need to use one of the protocols supported in Server core, such as RPC</a:t>
            </a:r>
          </a:p>
          <a:p>
            <a:r>
              <a:rPr lang="en-US" sz="2800" dirty="0" smtClean="0">
                <a:latin typeface="+mj-lt"/>
              </a:rPr>
              <a:t>DLLs included with Server Core</a:t>
            </a:r>
          </a:p>
          <a:p>
            <a:pPr lvl="1"/>
            <a:r>
              <a:rPr lang="en-US" sz="2000" dirty="0" smtClean="0">
                <a:latin typeface="+mj-lt"/>
                <a:hlinkClick r:id="rId3"/>
              </a:rPr>
              <a:t>http://msdn2.microsoft.com/en-us/library/ms723876.aspx</a:t>
            </a:r>
            <a:r>
              <a:rPr lang="en-US" sz="2000" dirty="0" smtClean="0">
                <a:latin typeface="+mj-lt"/>
              </a:rPr>
              <a:t> </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ChangeArrowheads="1"/>
          </p:cNvSpPr>
          <p:nvPr>
            <p:ph type="title"/>
          </p:nvPr>
        </p:nvSpPr>
        <p:spPr/>
        <p:txBody>
          <a:bodyPr>
            <a:normAutofit/>
          </a:bodyPr>
          <a:lstStyle/>
          <a:p>
            <a:pPr defTabSz="912740">
              <a:defRPr/>
            </a:pPr>
            <a:r>
              <a:rPr sz="4400" smtClean="0"/>
              <a:t>Developing For Server Core</a:t>
            </a:r>
            <a:endParaRPr sz="4400"/>
          </a:p>
        </p:txBody>
      </p:sp>
      <p:sp>
        <p:nvSpPr>
          <p:cNvPr id="194562" name="Rectangle 5"/>
          <p:cNvSpPr>
            <a:spLocks noGrp="1" noChangeArrowheads="1"/>
          </p:cNvSpPr>
          <p:nvPr>
            <p:ph type="body" idx="1"/>
          </p:nvPr>
        </p:nvSpPr>
        <p:spPr>
          <a:xfrm>
            <a:off x="381000" y="1412875"/>
            <a:ext cx="8382000" cy="4016484"/>
          </a:xfrm>
        </p:spPr>
        <p:txBody>
          <a:bodyPr/>
          <a:lstStyle/>
          <a:p>
            <a:r>
              <a:rPr lang="en-US" sz="2800" dirty="0" smtClean="0"/>
              <a:t>Issues:</a:t>
            </a:r>
          </a:p>
          <a:p>
            <a:pPr lvl="1"/>
            <a:r>
              <a:rPr lang="en-US" sz="2000" dirty="0" smtClean="0"/>
              <a:t>Agents cannot have shell dependencies; minimal GUI</a:t>
            </a:r>
          </a:p>
          <a:p>
            <a:pPr lvl="1"/>
            <a:r>
              <a:rPr lang="en-US" sz="2000" dirty="0" smtClean="0"/>
              <a:t>Agents cannot use managed code</a:t>
            </a:r>
          </a:p>
          <a:p>
            <a:r>
              <a:rPr lang="en-US" sz="2800" dirty="0" smtClean="0"/>
              <a:t>Test your agents on Server Core</a:t>
            </a:r>
          </a:p>
          <a:p>
            <a:r>
              <a:rPr lang="en-US" sz="2800" dirty="0" smtClean="0"/>
              <a:t>MSDN has a list of APIs supported in Server Core (see resources)</a:t>
            </a:r>
          </a:p>
          <a:p>
            <a:r>
              <a:rPr lang="en-US" sz="2800" dirty="0" err="1" smtClean="0"/>
              <a:t>GetProductInfo</a:t>
            </a:r>
            <a:r>
              <a:rPr lang="en-US" sz="2800" dirty="0" smtClean="0"/>
              <a:t> (new in Windows Vista / Windows Server 2008) will tell you that you’re running on Server Core</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Server Core Resources</a:t>
            </a:r>
            <a:endParaRPr lang="en-US" sz="4400" dirty="0"/>
          </a:p>
        </p:txBody>
      </p:sp>
      <p:sp>
        <p:nvSpPr>
          <p:cNvPr id="3" name="Content Placeholder 2"/>
          <p:cNvSpPr>
            <a:spLocks noGrp="1"/>
          </p:cNvSpPr>
          <p:nvPr>
            <p:ph type="body" idx="1"/>
          </p:nvPr>
        </p:nvSpPr>
        <p:spPr>
          <a:xfrm>
            <a:off x="380999" y="1412875"/>
            <a:ext cx="8632371" cy="2062103"/>
          </a:xfrm>
        </p:spPr>
        <p:txBody>
          <a:bodyPr/>
          <a:lstStyle/>
          <a:p>
            <a:r>
              <a:rPr lang="en-US" sz="2800" dirty="0" smtClean="0"/>
              <a:t>Blog: </a:t>
            </a:r>
            <a:r>
              <a:rPr lang="en-US" sz="2000" dirty="0" smtClean="0">
                <a:hlinkClick r:id="rId2"/>
              </a:rPr>
              <a:t>http://blogs.technet.com/server_core/default.aspx</a:t>
            </a:r>
            <a:r>
              <a:rPr lang="en-US" sz="2000" dirty="0" smtClean="0"/>
              <a:t> </a:t>
            </a:r>
            <a:endParaRPr lang="en-US" sz="2800" dirty="0" smtClean="0"/>
          </a:p>
          <a:p>
            <a:pPr>
              <a:spcBef>
                <a:spcPts val="1800"/>
              </a:spcBef>
            </a:pPr>
            <a:r>
              <a:rPr lang="en-US" sz="2800" dirty="0" smtClean="0"/>
              <a:t>Search: Server Core Installation Option</a:t>
            </a:r>
          </a:p>
          <a:p>
            <a:pPr>
              <a:spcBef>
                <a:spcPts val="1800"/>
              </a:spcBef>
            </a:pPr>
            <a:r>
              <a:rPr lang="en-US" sz="2800" dirty="0" smtClean="0"/>
              <a:t>Server Core on MSDN:</a:t>
            </a:r>
            <a:r>
              <a:rPr lang="en-US" dirty="0" smtClean="0"/>
              <a:t/>
            </a:r>
            <a:br>
              <a:rPr lang="en-US" dirty="0" smtClean="0"/>
            </a:br>
            <a:r>
              <a:rPr lang="en-US" sz="2000" dirty="0" smtClean="0">
                <a:hlinkClick r:id="rId3"/>
              </a:rPr>
              <a:t>http://msdn2.microsoft.com/en-us/library/ms723891.aspx</a:t>
            </a:r>
            <a:endParaRPr lang="en-US" sz="2800" dirty="0"/>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Windows Server 2008 Compatibility</a:t>
            </a:r>
            <a:endParaRPr lang="en-US" sz="4400" dirty="0"/>
          </a:p>
        </p:txBody>
      </p:sp>
      <p:sp>
        <p:nvSpPr>
          <p:cNvPr id="3" name="Content Placeholder 2"/>
          <p:cNvSpPr>
            <a:spLocks noGrp="1"/>
          </p:cNvSpPr>
          <p:nvPr>
            <p:ph type="body" idx="1"/>
          </p:nvPr>
        </p:nvSpPr>
        <p:spPr>
          <a:xfrm>
            <a:off x="381000" y="1412875"/>
            <a:ext cx="8382000" cy="2970044"/>
          </a:xfrm>
        </p:spPr>
        <p:txBody>
          <a:bodyPr/>
          <a:lstStyle/>
          <a:p>
            <a:pPr>
              <a:buNone/>
            </a:pPr>
            <a:r>
              <a:rPr lang="en-US" sz="2800" dirty="0" smtClean="0"/>
              <a:t>Server Roles</a:t>
            </a:r>
          </a:p>
          <a:p>
            <a:pPr>
              <a:buNone/>
            </a:pPr>
            <a:r>
              <a:rPr lang="en-US" sz="2800" dirty="0" smtClean="0"/>
              <a:t>IIS</a:t>
            </a:r>
          </a:p>
          <a:p>
            <a:pPr>
              <a:buNone/>
            </a:pPr>
            <a:r>
              <a:rPr lang="en-US" sz="2800" dirty="0" smtClean="0"/>
              <a:t>Failover Clustering</a:t>
            </a:r>
          </a:p>
          <a:p>
            <a:pPr>
              <a:buNone/>
            </a:pPr>
            <a:r>
              <a:rPr lang="en-US" sz="2800" dirty="0" smtClean="0"/>
              <a:t>Active Directory Changes</a:t>
            </a:r>
          </a:p>
          <a:p>
            <a:pPr>
              <a:buNone/>
            </a:pPr>
            <a:r>
              <a:rPr lang="en-US" sz="2800" dirty="0" smtClean="0"/>
              <a:t>Server Core</a:t>
            </a:r>
          </a:p>
          <a:p>
            <a:pPr>
              <a:buNone/>
            </a:pPr>
            <a:r>
              <a:rPr lang="en-US" sz="2800" b="1" dirty="0" smtClean="0"/>
              <a:t>Windows Firewall</a:t>
            </a:r>
            <a:endParaRPr lang="en-US" sz="2800" b="1" dirty="0"/>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Windows Firewall On </a:t>
            </a:r>
            <a:r>
              <a:rPr sz="4400" dirty="0" smtClean="0"/>
              <a:t>B</a:t>
            </a:r>
            <a:r>
              <a:rPr lang="en-US" sz="4400" dirty="0" smtClean="0"/>
              <a:t>y Default</a:t>
            </a:r>
            <a:endParaRPr lang="en-US" sz="4400" dirty="0"/>
          </a:p>
        </p:txBody>
      </p:sp>
      <p:sp>
        <p:nvSpPr>
          <p:cNvPr id="3" name="Content Placeholder 2"/>
          <p:cNvSpPr>
            <a:spLocks noGrp="1"/>
          </p:cNvSpPr>
          <p:nvPr>
            <p:ph type="body" idx="1"/>
          </p:nvPr>
        </p:nvSpPr>
        <p:spPr>
          <a:xfrm>
            <a:off x="381000" y="1412875"/>
            <a:ext cx="8382000" cy="3462486"/>
          </a:xfrm>
        </p:spPr>
        <p:txBody>
          <a:bodyPr/>
          <a:lstStyle/>
          <a:p>
            <a:r>
              <a:rPr sz="2800" smtClean="0"/>
              <a:t>Symptoms:</a:t>
            </a:r>
            <a:endParaRPr lang="en-US" sz="2800" dirty="0" smtClean="0"/>
          </a:p>
          <a:p>
            <a:pPr lvl="1"/>
            <a:r>
              <a:rPr lang="en-US" sz="2400" dirty="0" smtClean="0"/>
              <a:t>Applications may break after installation </a:t>
            </a:r>
          </a:p>
          <a:p>
            <a:pPr lvl="2"/>
            <a:r>
              <a:rPr lang="en-US" sz="2000" dirty="0" smtClean="0"/>
              <a:t>Dependent TCP/IP ports will not be open by default</a:t>
            </a:r>
          </a:p>
          <a:p>
            <a:pPr lvl="1"/>
            <a:r>
              <a:rPr lang="en-US" sz="2400" dirty="0" smtClean="0"/>
              <a:t>Security audit event is logged to signal that an application was blocked</a:t>
            </a:r>
          </a:p>
          <a:p>
            <a:pPr lvl="1"/>
            <a:r>
              <a:rPr lang="en-US" sz="2400" dirty="0" smtClean="0"/>
              <a:t>No user prompting to unblock application (unlike Windows Vista)</a:t>
            </a:r>
          </a:p>
          <a:p>
            <a:pPr lvl="1"/>
            <a:endParaRPr lang="en-US" sz="3200" dirty="0"/>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Windows Firewall on by Default</a:t>
            </a:r>
            <a:endParaRPr lang="en-US" sz="4400" dirty="0"/>
          </a:p>
        </p:txBody>
      </p:sp>
      <p:sp>
        <p:nvSpPr>
          <p:cNvPr id="3" name="Content Placeholder 2"/>
          <p:cNvSpPr>
            <a:spLocks noGrp="1"/>
          </p:cNvSpPr>
          <p:nvPr>
            <p:ph type="body" idx="1"/>
          </p:nvPr>
        </p:nvSpPr>
        <p:spPr>
          <a:xfrm>
            <a:off x="381000" y="1180124"/>
            <a:ext cx="8382000" cy="5445125"/>
          </a:xfrm>
        </p:spPr>
        <p:txBody>
          <a:bodyPr>
            <a:normAutofit/>
          </a:bodyPr>
          <a:lstStyle/>
          <a:p>
            <a:r>
              <a:rPr sz="3000" smtClean="0"/>
              <a:t>Mitigations:</a:t>
            </a:r>
            <a:endParaRPr sz="3000"/>
          </a:p>
          <a:p>
            <a:pPr lvl="1"/>
            <a:r>
              <a:rPr sz="2200"/>
              <a:t>For legacy application installers, the ports need to be explicitly opened by an </a:t>
            </a:r>
            <a:r>
              <a:rPr sz="2200" smtClean="0"/>
              <a:t>administrator</a:t>
            </a:r>
            <a:endParaRPr lang="en-US" sz="2200" dirty="0" smtClean="0"/>
          </a:p>
          <a:p>
            <a:pPr lvl="1"/>
            <a:r>
              <a:rPr lang="en-US" sz="2200" dirty="0" smtClean="0"/>
              <a:t>Add a </a:t>
            </a:r>
            <a:r>
              <a:rPr lang="en-US" sz="2200" dirty="0" err="1" smtClean="0"/>
              <a:t>netsh</a:t>
            </a:r>
            <a:r>
              <a:rPr lang="en-US" sz="2200" dirty="0" smtClean="0"/>
              <a:t> script</a:t>
            </a:r>
            <a:endParaRPr sz="2200"/>
          </a:p>
          <a:p>
            <a:r>
              <a:rPr lang="en-US" sz="3000" dirty="0" smtClean="0"/>
              <a:t>Administrators can leverage:</a:t>
            </a:r>
          </a:p>
          <a:p>
            <a:pPr lvl="1"/>
            <a:r>
              <a:rPr lang="en-US" sz="2200" dirty="0" smtClean="0"/>
              <a:t>The ‘netsh advfirewall’ context to work with firewall rules from scripts</a:t>
            </a:r>
          </a:p>
          <a:p>
            <a:pPr lvl="1"/>
            <a:r>
              <a:rPr lang="en-US" sz="2200" dirty="0" smtClean="0"/>
              <a:t>Security Configuration Wizard templates to configure their Servers only</a:t>
            </a:r>
          </a:p>
          <a:p>
            <a:r>
              <a:rPr lang="en-US" sz="3000" dirty="0" smtClean="0"/>
              <a:t>Remediation</a:t>
            </a:r>
          </a:p>
          <a:p>
            <a:pPr lvl="1"/>
            <a:r>
              <a:rPr lang="en-US" sz="2200" dirty="0" smtClean="0"/>
              <a:t>Use INetFwPolicy2 Firewall APIs to integrate installer guidance available at </a:t>
            </a:r>
            <a:r>
              <a:rPr lang="en-US" sz="2200" u="sng" dirty="0" smtClean="0">
                <a:hlinkClick r:id="rId2"/>
              </a:rPr>
              <a:t>http://msdn2.microsoft.com/en-us/library/bb736286.aspx</a:t>
            </a:r>
            <a:r>
              <a:rPr lang="en-US" sz="2200" u="sng" dirty="0" smtClean="0"/>
              <a:t>.</a:t>
            </a:r>
            <a:endParaRPr lang="en-US" sz="22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781313"/>
          <p:cNvSpPr>
            <a:spLocks noGrp="1" noChangeArrowheads="1"/>
          </p:cNvSpPr>
          <p:nvPr>
            <p:ph type="title"/>
          </p:nvPr>
        </p:nvSpPr>
        <p:spPr/>
        <p:txBody>
          <a:bodyPr anchor="t"/>
          <a:lstStyle/>
          <a:p>
            <a:pPr eaLnBrk="1" hangingPunct="1"/>
            <a:r>
              <a:rPr lang="en-GB" dirty="0" smtClean="0"/>
              <a:t>UX: The Shield</a:t>
            </a:r>
            <a:endParaRPr lang="en-US" dirty="0" smtClean="0"/>
          </a:p>
        </p:txBody>
      </p:sp>
      <p:sp>
        <p:nvSpPr>
          <p:cNvPr id="17411" name="Shape 781314"/>
          <p:cNvSpPr>
            <a:spLocks noGrp="1" noChangeArrowheads="1"/>
          </p:cNvSpPr>
          <p:nvPr>
            <p:ph idx="1"/>
          </p:nvPr>
        </p:nvSpPr>
        <p:spPr/>
        <p:txBody>
          <a:bodyPr>
            <a:noAutofit/>
          </a:bodyPr>
          <a:lstStyle/>
          <a:p>
            <a:pPr marL="447675" indent="-447675" eaLnBrk="1" hangingPunct="1"/>
            <a:r>
              <a:rPr lang="en-US" sz="2800" dirty="0" smtClean="0"/>
              <a:t>Attached to controls which, if clicked, will require elevation as the next step</a:t>
            </a:r>
          </a:p>
          <a:p>
            <a:pPr marL="447675" indent="-447675" eaLnBrk="1" hangingPunct="1"/>
            <a:r>
              <a:rPr lang="en-US" sz="2800" dirty="0" smtClean="0"/>
              <a:t>Has only one state (i.e. no hover, disabled etc.)</a:t>
            </a:r>
          </a:p>
          <a:p>
            <a:pPr marL="447675" indent="-447675" eaLnBrk="1" hangingPunct="1"/>
            <a:r>
              <a:rPr lang="en-US" sz="2800" dirty="0" smtClean="0"/>
              <a:t>Does not remember elevated state</a:t>
            </a:r>
          </a:p>
          <a:p>
            <a:pPr marL="833438" lvl="1" indent="-354013" eaLnBrk="1" hangingPunct="1"/>
            <a:r>
              <a:rPr lang="en-GB" sz="2000" i="1" dirty="0" smtClean="0"/>
              <a:t>Not</a:t>
            </a:r>
            <a:r>
              <a:rPr lang="en-GB" sz="2000" dirty="0" smtClean="0"/>
              <a:t> an unlock operation</a:t>
            </a:r>
          </a:p>
          <a:p>
            <a:pPr>
              <a:lnSpc>
                <a:spcPct val="100000"/>
              </a:lnSpc>
              <a:spcBef>
                <a:spcPts val="600"/>
              </a:spcBef>
              <a:spcAft>
                <a:spcPts val="0"/>
              </a:spcAft>
              <a:defRPr/>
            </a:pPr>
            <a:r>
              <a:rPr lang="en-US" sz="2800" dirty="0" smtClean="0"/>
              <a:t>Send</a:t>
            </a:r>
            <a:r>
              <a:rPr lang="en-US" sz="2400" dirty="0" smtClean="0"/>
              <a:t> the BCM_SETSHIELD message to a button control, </a:t>
            </a:r>
            <a:r>
              <a:rPr lang="en-US" sz="2800" dirty="0" smtClean="0"/>
              <a:t>using</a:t>
            </a:r>
            <a:r>
              <a:rPr lang="en-US" sz="2400" dirty="0" smtClean="0"/>
              <a:t> </a:t>
            </a:r>
            <a:r>
              <a:rPr lang="en-US" sz="2400" dirty="0" err="1" smtClean="0"/>
              <a:t>SendMessage</a:t>
            </a:r>
            <a:endParaRPr lang="en-US" sz="2400" dirty="0" smtClean="0"/>
          </a:p>
          <a:p>
            <a:pPr lvl="1">
              <a:spcBef>
                <a:spcPts val="600"/>
              </a:spcBef>
              <a:spcAft>
                <a:spcPts val="0"/>
              </a:spcAft>
              <a:defRPr/>
            </a:pPr>
            <a:r>
              <a:rPr lang="en-US" sz="2000" dirty="0" err="1" smtClean="0"/>
              <a:t>Button.FlatStyle</a:t>
            </a:r>
            <a:r>
              <a:rPr lang="en-US" sz="2000" dirty="0" smtClean="0"/>
              <a:t> has to be set to System</a:t>
            </a:r>
            <a:endParaRPr lang="en-GB" sz="2000" dirty="0" smtClean="0"/>
          </a:p>
        </p:txBody>
      </p:sp>
      <p:pic>
        <p:nvPicPr>
          <p:cNvPr id="17412" name="Rectangle 14338"/>
          <p:cNvPicPr>
            <a:picLocks noChangeAspect="1" noChangeArrowheads="1"/>
          </p:cNvPicPr>
          <p:nvPr/>
        </p:nvPicPr>
        <p:blipFill>
          <a:blip r:embed="rId3"/>
          <a:srcRect/>
          <a:stretch>
            <a:fillRect/>
          </a:stretch>
        </p:blipFill>
        <p:spPr bwMode="auto">
          <a:xfrm>
            <a:off x="7499350" y="0"/>
            <a:ext cx="1644650" cy="15382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endParaRPr lang="en-US"/>
          </a:p>
        </p:txBody>
      </p:sp>
      <p:pic>
        <p:nvPicPr>
          <p:cNvPr id="5123" name="Picture 3"/>
          <p:cNvPicPr>
            <a:picLocks noGrp="1" noChangeAspect="1" noChangeArrowheads="1"/>
          </p:cNvPicPr>
          <p:nvPr>
            <p:ph idx="4294967295"/>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Windows Firewall on by Default</a:t>
            </a:r>
            <a:endParaRPr lang="en-US" sz="4400" dirty="0"/>
          </a:p>
        </p:txBody>
      </p:sp>
      <p:sp>
        <p:nvSpPr>
          <p:cNvPr id="3" name="Text Placeholder 2"/>
          <p:cNvSpPr>
            <a:spLocks noGrp="1"/>
          </p:cNvSpPr>
          <p:nvPr>
            <p:ph type="body" idx="1"/>
          </p:nvPr>
        </p:nvSpPr>
        <p:spPr>
          <a:xfrm>
            <a:off x="381000" y="1412875"/>
            <a:ext cx="8382000" cy="1862048"/>
          </a:xfrm>
        </p:spPr>
        <p:txBody>
          <a:bodyPr/>
          <a:lstStyle/>
          <a:p>
            <a:r>
              <a:rPr lang="en-US" sz="2800" dirty="0" smtClean="0"/>
              <a:t>Integration with the firewall is required for logo certification, integration != disabling the Firewall</a:t>
            </a:r>
          </a:p>
          <a:p>
            <a:r>
              <a:rPr lang="en-US" sz="2800" dirty="0" smtClean="0"/>
              <a:t>Windows components and server roles create firewall rules as they are installed</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33400" y="331090"/>
            <a:ext cx="8229600" cy="781050"/>
          </a:xfrm>
        </p:spPr>
        <p:txBody>
          <a:bodyPr/>
          <a:lstStyle/>
          <a:p>
            <a:r>
              <a:rPr lang="en-US" sz="4400" dirty="0" smtClean="0"/>
              <a:t>Tools</a:t>
            </a:r>
            <a:endParaRPr lang="en-US" dirty="0"/>
          </a:p>
        </p:txBody>
      </p:sp>
      <p:sp>
        <p:nvSpPr>
          <p:cNvPr id="3" name="Rectangle 2"/>
          <p:cNvSpPr>
            <a:spLocks noGrp="1"/>
          </p:cNvSpPr>
          <p:nvPr>
            <p:ph idx="1"/>
          </p:nvPr>
        </p:nvSpPr>
        <p:spPr>
          <a:xfrm>
            <a:off x="381000" y="1261250"/>
            <a:ext cx="8410575" cy="4398127"/>
          </a:xfrm>
        </p:spPr>
        <p:txBody>
          <a:bodyPr/>
          <a:lstStyle/>
          <a:p>
            <a:pPr marL="341313" marR="0" indent="-341313" defTabSz="57150">
              <a:lnSpc>
                <a:spcPct val="115000"/>
              </a:lnSpc>
              <a:spcBef>
                <a:spcPts val="0"/>
              </a:spcBef>
              <a:spcAft>
                <a:spcPts val="0"/>
              </a:spcAft>
            </a:pPr>
            <a:r>
              <a:rPr lang="en-US" sz="2400" dirty="0" smtClean="0">
                <a:latin typeface="Calibri"/>
                <a:ea typeface="Calibri"/>
                <a:cs typeface="Times New Roman"/>
              </a:rPr>
              <a:t>System tools</a:t>
            </a:r>
          </a:p>
          <a:p>
            <a:pPr marL="708026" lvl="1" indent="-341313" defTabSz="57150">
              <a:lnSpc>
                <a:spcPct val="115000"/>
              </a:lnSpc>
              <a:spcBef>
                <a:spcPts val="0"/>
              </a:spcBef>
              <a:spcAft>
                <a:spcPts val="0"/>
              </a:spcAft>
            </a:pPr>
            <a:r>
              <a:rPr lang="en-US" sz="2400" dirty="0" err="1" smtClean="0">
                <a:latin typeface="Calibri"/>
                <a:ea typeface="Calibri"/>
                <a:cs typeface="Times New Roman"/>
              </a:rPr>
              <a:t>MSConfig</a:t>
            </a:r>
            <a:endParaRPr lang="en-US" sz="2400" dirty="0" smtClean="0">
              <a:latin typeface="Calibri"/>
              <a:ea typeface="Calibri"/>
              <a:cs typeface="Times New Roman"/>
            </a:endParaRPr>
          </a:p>
          <a:p>
            <a:pPr marL="741363" lvl="1" indent="-341313">
              <a:lnSpc>
                <a:spcPct val="115000"/>
              </a:lnSpc>
              <a:spcBef>
                <a:spcPts val="0"/>
              </a:spcBef>
              <a:spcAft>
                <a:spcPts val="0"/>
              </a:spcAft>
            </a:pPr>
            <a:r>
              <a:rPr lang="en-US" sz="2400" dirty="0" smtClean="0">
                <a:latin typeface="Calibri"/>
                <a:ea typeface="Calibri"/>
                <a:cs typeface="Times New Roman"/>
              </a:rPr>
              <a:t>New System Information</a:t>
            </a:r>
          </a:p>
          <a:p>
            <a:r>
              <a:rPr lang="en-US" sz="2400" dirty="0" err="1" smtClean="0">
                <a:latin typeface="Calibri"/>
                <a:ea typeface="Calibri"/>
                <a:cs typeface="Times New Roman"/>
              </a:rPr>
              <a:t>SysInternals</a:t>
            </a:r>
            <a:endParaRPr lang="en-US" sz="2400" dirty="0" smtClean="0">
              <a:latin typeface="Calibri"/>
              <a:ea typeface="Calibri"/>
              <a:cs typeface="Times New Roman"/>
            </a:endParaRPr>
          </a:p>
          <a:p>
            <a:pPr lvl="1"/>
            <a:r>
              <a:rPr lang="en-US" sz="2400" dirty="0" smtClean="0">
                <a:latin typeface="Calibri"/>
                <a:ea typeface="Calibri"/>
                <a:cs typeface="Times New Roman"/>
              </a:rPr>
              <a:t>Process Explorer</a:t>
            </a:r>
          </a:p>
          <a:p>
            <a:pPr lvl="1"/>
            <a:r>
              <a:rPr lang="en-US" sz="2400" dirty="0" smtClean="0">
                <a:latin typeface="Calibri"/>
                <a:ea typeface="Calibri"/>
                <a:cs typeface="Times New Roman"/>
              </a:rPr>
              <a:t>Process Monitor</a:t>
            </a:r>
          </a:p>
          <a:p>
            <a:r>
              <a:rPr lang="en-US" sz="2400" dirty="0" smtClean="0">
                <a:latin typeface="Calibri"/>
                <a:ea typeface="Calibri"/>
                <a:cs typeface="Times New Roman"/>
              </a:rPr>
              <a:t>Debugging Tools</a:t>
            </a:r>
          </a:p>
          <a:p>
            <a:pPr lvl="1"/>
            <a:r>
              <a:rPr lang="en-US" sz="2400" dirty="0" smtClean="0">
                <a:latin typeface="Calibri"/>
                <a:ea typeface="Calibri"/>
                <a:cs typeface="Times New Roman"/>
              </a:rPr>
              <a:t>Standard User Analyzer</a:t>
            </a:r>
          </a:p>
          <a:p>
            <a:pPr lvl="1"/>
            <a:r>
              <a:rPr lang="en-US" sz="2400" dirty="0" smtClean="0">
                <a:latin typeface="Calibri"/>
                <a:ea typeface="Calibri"/>
                <a:cs typeface="Times New Roman"/>
              </a:rPr>
              <a:t>Application Verifier</a:t>
            </a:r>
          </a:p>
          <a:p>
            <a:pPr lvl="1"/>
            <a:r>
              <a:rPr lang="en-US" sz="2400" dirty="0" smtClean="0">
                <a:latin typeface="Calibri"/>
                <a:ea typeface="Calibri"/>
                <a:cs typeface="Times New Roman"/>
              </a:rPr>
              <a:t>Debugging Tools for Windows</a:t>
            </a: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z="4400" dirty="0" smtClean="0"/>
              <a:t>System Tools Demos</a:t>
            </a:r>
            <a:endParaRPr lang="en-US" sz="4400" dirty="0"/>
          </a:p>
        </p:txBody>
      </p:sp>
      <p:sp>
        <p:nvSpPr>
          <p:cNvPr id="3" name="Rectangle 2"/>
          <p:cNvSpPr>
            <a:spLocks noGrp="1"/>
          </p:cNvSpPr>
          <p:nvPr>
            <p:ph idx="1"/>
          </p:nvPr>
        </p:nvSpPr>
        <p:spPr>
          <a:xfrm>
            <a:off x="381001" y="1505620"/>
            <a:ext cx="8410575" cy="1446550"/>
          </a:xfrm>
        </p:spPr>
        <p:txBody>
          <a:bodyPr/>
          <a:lstStyle/>
          <a:p>
            <a:r>
              <a:rPr lang="en-US" sz="2800" dirty="0" err="1" smtClean="0"/>
              <a:t>MSConfig</a:t>
            </a:r>
            <a:endParaRPr lang="en-US" sz="2800" dirty="0" smtClean="0"/>
          </a:p>
          <a:p>
            <a:r>
              <a:rPr lang="en-US" sz="2800" dirty="0" smtClean="0"/>
              <a:t>System Information</a:t>
            </a:r>
          </a:p>
          <a:p>
            <a:r>
              <a:rPr lang="en-US" sz="2800" dirty="0" smtClean="0"/>
              <a:t>Event Viewer </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z="4400" dirty="0" smtClean="0"/>
              <a:t>Process Explorer</a:t>
            </a:r>
            <a:endParaRPr lang="en-US" sz="4400" dirty="0"/>
          </a:p>
        </p:txBody>
      </p:sp>
      <p:sp>
        <p:nvSpPr>
          <p:cNvPr id="3" name="Rectangle 2"/>
          <p:cNvSpPr>
            <a:spLocks noGrp="1"/>
          </p:cNvSpPr>
          <p:nvPr>
            <p:ph idx="1"/>
          </p:nvPr>
        </p:nvSpPr>
        <p:spPr>
          <a:xfrm>
            <a:off x="381000" y="1412875"/>
            <a:ext cx="8382000" cy="4651594"/>
          </a:xfrm>
        </p:spPr>
        <p:txBody>
          <a:bodyPr/>
          <a:lstStyle/>
          <a:p>
            <a:r>
              <a:rPr lang="en-US" dirty="0" smtClean="0">
                <a:hlinkClick r:id="rId2"/>
              </a:rPr>
              <a:t>http://www.microsoft.com/technet/sysinternals/Processesandthreadsutilities.mspx</a:t>
            </a:r>
            <a:endParaRPr lang="en-US" dirty="0" smtClean="0"/>
          </a:p>
          <a:p>
            <a:r>
              <a:rPr lang="en-US" dirty="0" smtClean="0"/>
              <a:t>Other useful features</a:t>
            </a:r>
          </a:p>
          <a:p>
            <a:pPr lvl="1"/>
            <a:r>
              <a:rPr lang="en-US" dirty="0" smtClean="0"/>
              <a:t>Identify hosted services</a:t>
            </a:r>
          </a:p>
          <a:p>
            <a:pPr lvl="1"/>
            <a:r>
              <a:rPr lang="en-US" dirty="0" smtClean="0"/>
              <a:t>Show loaded modules</a:t>
            </a:r>
          </a:p>
          <a:p>
            <a:pPr lvl="1"/>
            <a:r>
              <a:rPr lang="en-US" dirty="0" smtClean="0"/>
              <a:t>Show handles in use</a:t>
            </a:r>
          </a:p>
          <a:p>
            <a:pPr lvl="1"/>
            <a:r>
              <a:rPr lang="en-US" dirty="0" smtClean="0"/>
              <a:t>Search for modules / handles</a:t>
            </a:r>
          </a:p>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Process Monitor</a:t>
            </a:r>
            <a:endParaRPr lang="en-US" dirty="0"/>
          </a:p>
        </p:txBody>
      </p:sp>
      <p:sp>
        <p:nvSpPr>
          <p:cNvPr id="3" name="Rectangle 2"/>
          <p:cNvSpPr>
            <a:spLocks noGrp="1"/>
          </p:cNvSpPr>
          <p:nvPr>
            <p:ph idx="1"/>
          </p:nvPr>
        </p:nvSpPr>
        <p:spPr>
          <a:xfrm>
            <a:off x="381000" y="1412874"/>
            <a:ext cx="8382000" cy="2308324"/>
          </a:xfrm>
        </p:spPr>
        <p:txBody>
          <a:bodyPr/>
          <a:lstStyle/>
          <a:p>
            <a:r>
              <a:rPr lang="en-US" dirty="0" smtClean="0"/>
              <a:t>New Windows Vista / Windows Server 2008 compatible version combining </a:t>
            </a:r>
            <a:r>
              <a:rPr lang="en-US" dirty="0" err="1" smtClean="0"/>
              <a:t>RegMon</a:t>
            </a:r>
            <a:r>
              <a:rPr lang="en-US" dirty="0" smtClean="0"/>
              <a:t> and </a:t>
            </a:r>
            <a:r>
              <a:rPr lang="en-US" dirty="0" err="1" smtClean="0"/>
              <a:t>FileMon</a:t>
            </a:r>
            <a:r>
              <a:rPr lang="en-US" dirty="0" smtClean="0"/>
              <a:t> applications</a:t>
            </a:r>
          </a:p>
          <a:p>
            <a:r>
              <a:rPr lang="en-US" dirty="0" smtClean="0"/>
              <a:t>New functionality – </a:t>
            </a:r>
            <a:r>
              <a:rPr lang="en-US" dirty="0" err="1" smtClean="0"/>
              <a:t>snapshoting</a:t>
            </a:r>
            <a:endParaRPr lang="en-US" dirty="0" smtClean="0"/>
          </a:p>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Standard User Analyzer</a:t>
            </a:r>
            <a:endParaRPr lang="en-US" dirty="0"/>
          </a:p>
        </p:txBody>
      </p:sp>
      <p:sp>
        <p:nvSpPr>
          <p:cNvPr id="3" name="Rectangle 2"/>
          <p:cNvSpPr>
            <a:spLocks noGrp="1"/>
          </p:cNvSpPr>
          <p:nvPr>
            <p:ph idx="1"/>
          </p:nvPr>
        </p:nvSpPr>
        <p:spPr>
          <a:xfrm>
            <a:off x="381000" y="1412875"/>
            <a:ext cx="8382000" cy="2511457"/>
          </a:xfrm>
        </p:spPr>
        <p:txBody>
          <a:bodyPr/>
          <a:lstStyle/>
          <a:p>
            <a:r>
              <a:rPr lang="en-US" dirty="0" smtClean="0"/>
              <a:t>Available in Application Compatibility Toolkit (ACT)</a:t>
            </a:r>
          </a:p>
          <a:p>
            <a:r>
              <a:rPr lang="en-US" dirty="0" smtClean="0"/>
              <a:t>Tool built using </a:t>
            </a:r>
            <a:r>
              <a:rPr lang="en-US" dirty="0" err="1" smtClean="0"/>
              <a:t>AppVerifier</a:t>
            </a:r>
            <a:r>
              <a:rPr lang="en-US" dirty="0" smtClean="0"/>
              <a:t> APIs</a:t>
            </a:r>
          </a:p>
          <a:p>
            <a:r>
              <a:rPr lang="en-US" dirty="0" smtClean="0"/>
              <a:t>Friendly version of </a:t>
            </a:r>
            <a:r>
              <a:rPr lang="en-US" dirty="0" err="1" smtClean="0"/>
              <a:t>LuaPriv</a:t>
            </a:r>
            <a:r>
              <a:rPr lang="en-US" dirty="0" smtClean="0"/>
              <a:t> tests</a:t>
            </a:r>
          </a:p>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z="4400" dirty="0" smtClean="0"/>
              <a:t>Application Verifier</a:t>
            </a:r>
            <a:endParaRPr lang="en-US" sz="4400" dirty="0"/>
          </a:p>
        </p:txBody>
      </p:sp>
      <p:sp>
        <p:nvSpPr>
          <p:cNvPr id="3" name="Rectangle 2"/>
          <p:cNvSpPr>
            <a:spLocks noGrp="1"/>
          </p:cNvSpPr>
          <p:nvPr>
            <p:ph idx="1"/>
          </p:nvPr>
        </p:nvSpPr>
        <p:spPr>
          <a:xfrm>
            <a:off x="381000" y="1412875"/>
            <a:ext cx="8382000" cy="4462760"/>
          </a:xfrm>
        </p:spPr>
        <p:txBody>
          <a:bodyPr/>
          <a:lstStyle/>
          <a:p>
            <a:r>
              <a:rPr lang="en-US" sz="2800" dirty="0" smtClean="0"/>
              <a:t>Overview</a:t>
            </a:r>
            <a:endParaRPr lang="en-US" dirty="0" smtClean="0"/>
          </a:p>
          <a:p>
            <a:pPr lvl="1"/>
            <a:r>
              <a:rPr lang="en-US" sz="2400" dirty="0" smtClean="0"/>
              <a:t>Application Verifier is a runtime verification tool for unmanaged code that assists in finding subtle programming errors that can be difficult to identify with normal application testing</a:t>
            </a:r>
          </a:p>
          <a:p>
            <a:r>
              <a:rPr lang="en-US" altLang="zh-CN" sz="2800" dirty="0" smtClean="0">
                <a:ea typeface="SimSun"/>
              </a:rPr>
              <a:t>Usage</a:t>
            </a:r>
            <a:endParaRPr lang="en-US" altLang="zh-CN" dirty="0" smtClean="0">
              <a:ea typeface="SimSun"/>
            </a:endParaRPr>
          </a:p>
          <a:p>
            <a:pPr lvl="1"/>
            <a:r>
              <a:rPr lang="en-US" altLang="zh-CN" sz="2400" dirty="0" smtClean="0">
                <a:ea typeface="SimSun"/>
              </a:rPr>
              <a:t>Graphic User Interface (GUI)</a:t>
            </a:r>
            <a:endParaRPr lang="en-US" sz="2400" dirty="0" smtClean="0"/>
          </a:p>
          <a:p>
            <a:pPr lvl="1"/>
            <a:r>
              <a:rPr lang="en-US" altLang="zh-CN" sz="2400" dirty="0" smtClean="0">
                <a:ea typeface="SimSun"/>
              </a:rPr>
              <a:t>Command line User Interface (CUI)</a:t>
            </a:r>
          </a:p>
          <a:p>
            <a:pPr lvl="1"/>
            <a:r>
              <a:rPr lang="en-US" altLang="zh-CN" sz="2400" dirty="0" smtClean="0">
                <a:ea typeface="SimSun"/>
              </a:rPr>
              <a:t>Scriptable COM Interfaces</a:t>
            </a:r>
            <a:endParaRPr lang="en-US" sz="2400" dirty="0" smtClean="0"/>
          </a:p>
          <a:p>
            <a:pPr lvl="1">
              <a:buBlip>
                <a:blip r:embed="rId2"/>
              </a:buBlip>
            </a:pPr>
            <a:endParaRPr lang="en-US" dirty="0" smtClean="0"/>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8193"/>
          <p:cNvSpPr>
            <a:spLocks noGrp="1" noChangeArrowheads="1"/>
          </p:cNvSpPr>
          <p:nvPr>
            <p:ph type="title"/>
          </p:nvPr>
        </p:nvSpPr>
        <p:spPr/>
        <p:txBody>
          <a:bodyPr/>
          <a:lstStyle/>
          <a:p>
            <a:r>
              <a:rPr lang="en-US" altLang="zh-CN" sz="4000" dirty="0">
                <a:ea typeface="SimSun"/>
              </a:rPr>
              <a:t>What </a:t>
            </a:r>
            <a:r>
              <a:rPr altLang="zh-CN" sz="4000" smtClean="0">
                <a:ea typeface="SimSun"/>
              </a:rPr>
              <a:t>C</a:t>
            </a:r>
            <a:r>
              <a:rPr lang="en-US" altLang="zh-CN" sz="4000" dirty="0" smtClean="0">
                <a:ea typeface="SimSun"/>
              </a:rPr>
              <a:t>an Be Done </a:t>
            </a:r>
            <a:r>
              <a:rPr altLang="zh-CN" sz="4000" dirty="0">
                <a:ea typeface="SimSun"/>
              </a:rPr>
              <a:t>I</a:t>
            </a:r>
            <a:r>
              <a:rPr lang="en-US" altLang="zh-CN" sz="4000" dirty="0" smtClean="0">
                <a:ea typeface="SimSun"/>
              </a:rPr>
              <a:t>n GUI?</a:t>
            </a:r>
            <a:endParaRPr lang="en-US" sz="4000" dirty="0"/>
          </a:p>
        </p:txBody>
      </p:sp>
      <p:sp>
        <p:nvSpPr>
          <p:cNvPr id="8195" name="Text Placeholder 8194"/>
          <p:cNvSpPr>
            <a:spLocks noGrp="1" noChangeArrowheads="1"/>
          </p:cNvSpPr>
          <p:nvPr>
            <p:ph idx="1"/>
          </p:nvPr>
        </p:nvSpPr>
        <p:spPr>
          <a:xfrm>
            <a:off x="381000" y="1412875"/>
            <a:ext cx="8382000" cy="3093154"/>
          </a:xfrm>
        </p:spPr>
        <p:txBody>
          <a:bodyPr/>
          <a:lstStyle/>
          <a:p>
            <a:r>
              <a:rPr lang="en-US" altLang="zh-CN" sz="2800" dirty="0">
                <a:ea typeface="SimSun"/>
              </a:rPr>
              <a:t>Enable/Disable specific check for an application.</a:t>
            </a:r>
            <a:endParaRPr lang="en-US" sz="2800" dirty="0"/>
          </a:p>
          <a:p>
            <a:r>
              <a:rPr lang="en-US" altLang="zh-CN" sz="2800" dirty="0">
                <a:ea typeface="SimSun"/>
              </a:rPr>
              <a:t>Adjust property setting for each check.</a:t>
            </a:r>
          </a:p>
          <a:p>
            <a:r>
              <a:rPr lang="en-US" altLang="zh-CN" sz="2800" dirty="0">
                <a:ea typeface="SimSun"/>
              </a:rPr>
              <a:t>Configure Verifier Stop.</a:t>
            </a:r>
          </a:p>
          <a:p>
            <a:r>
              <a:rPr lang="en-US" altLang="zh-CN" sz="2800" dirty="0">
                <a:ea typeface="SimSun"/>
              </a:rPr>
              <a:t>Check the log after running</a:t>
            </a:r>
            <a:r>
              <a:rPr lang="en-US" altLang="zh-CN" sz="2800" dirty="0" smtClean="0">
                <a:ea typeface="SimSun"/>
              </a:rPr>
              <a:t>.</a:t>
            </a:r>
          </a:p>
          <a:p>
            <a:r>
              <a:rPr lang="en-US" altLang="zh-CN" sz="2800" dirty="0" smtClean="0">
                <a:ea typeface="SimSun"/>
              </a:rPr>
              <a:t>Demo</a:t>
            </a:r>
            <a:endParaRPr lang="en-US" altLang="zh-CN" sz="2800" dirty="0">
              <a:ea typeface="SimSun"/>
            </a:endParaRPr>
          </a:p>
          <a:p>
            <a:pPr>
              <a:buNone/>
            </a:pPr>
            <a:endParaRPr lang="en-US" dirty="0"/>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9217"/>
          <p:cNvSpPr>
            <a:spLocks noGrp="1" noChangeArrowheads="1"/>
          </p:cNvSpPr>
          <p:nvPr>
            <p:ph type="title"/>
          </p:nvPr>
        </p:nvSpPr>
        <p:spPr/>
        <p:txBody>
          <a:bodyPr/>
          <a:lstStyle/>
          <a:p>
            <a:r>
              <a:rPr lang="en-US" altLang="zh-CN" sz="4400" dirty="0" smtClean="0">
                <a:ea typeface="SimSun"/>
              </a:rPr>
              <a:t>Command Line User Interface</a:t>
            </a:r>
            <a:endParaRPr lang="en-US" sz="4400" dirty="0"/>
          </a:p>
        </p:txBody>
      </p:sp>
      <p:sp>
        <p:nvSpPr>
          <p:cNvPr id="9219" name="Text Placeholder 9218"/>
          <p:cNvSpPr>
            <a:spLocks noGrp="1" noChangeArrowheads="1"/>
          </p:cNvSpPr>
          <p:nvPr>
            <p:ph idx="1"/>
          </p:nvPr>
        </p:nvSpPr>
        <p:spPr>
          <a:xfrm>
            <a:off x="381000" y="1412874"/>
            <a:ext cx="8382000" cy="3600986"/>
          </a:xfrm>
        </p:spPr>
        <p:txBody>
          <a:bodyPr/>
          <a:lstStyle/>
          <a:p>
            <a:r>
              <a:rPr lang="en-US" altLang="zh-CN" sz="2800" dirty="0">
                <a:ea typeface="SimSun"/>
              </a:rPr>
              <a:t>You can do </a:t>
            </a:r>
            <a:r>
              <a:rPr lang="en-US" altLang="zh-CN" sz="2800" dirty="0" smtClean="0">
                <a:ea typeface="SimSun"/>
              </a:rPr>
              <a:t>everything in the Command Line User Interface </a:t>
            </a:r>
            <a:r>
              <a:rPr lang="en-US" altLang="zh-CN" sz="2800" dirty="0">
                <a:ea typeface="SimSun"/>
              </a:rPr>
              <a:t>as you can in the </a:t>
            </a:r>
            <a:r>
              <a:rPr lang="en-US" altLang="zh-CN" sz="2800" dirty="0" smtClean="0">
                <a:ea typeface="SimSun"/>
              </a:rPr>
              <a:t>User Interface</a:t>
            </a:r>
            <a:endParaRPr lang="en-US" sz="2800" dirty="0"/>
          </a:p>
          <a:p>
            <a:r>
              <a:rPr lang="en-US" altLang="zh-CN" sz="2800" dirty="0" smtClean="0">
                <a:ea typeface="SimSun"/>
              </a:rPr>
              <a:t>Examples:</a:t>
            </a:r>
            <a:endParaRPr lang="en-US" altLang="zh-CN" sz="2800" dirty="0">
              <a:ea typeface="SimSun"/>
            </a:endParaRPr>
          </a:p>
          <a:p>
            <a:pPr lvl="1"/>
            <a:r>
              <a:rPr lang="en-US" altLang="zh-CN" sz="2000" dirty="0" err="1">
                <a:ea typeface="SimSun"/>
              </a:rPr>
              <a:t>appverif</a:t>
            </a:r>
            <a:r>
              <a:rPr lang="en-US" altLang="zh-CN" sz="2000" dirty="0">
                <a:ea typeface="SimSun"/>
              </a:rPr>
              <a:t> -enable handles locks -for foo.exe bar.exe</a:t>
            </a:r>
          </a:p>
          <a:p>
            <a:pPr lvl="1"/>
            <a:r>
              <a:rPr lang="en-US" sz="2000" dirty="0" err="1"/>
              <a:t>appverif</a:t>
            </a:r>
            <a:r>
              <a:rPr lang="en-US" sz="2000" dirty="0"/>
              <a:t> -enable heaps handles -for foo.exe -with </a:t>
            </a:r>
            <a:r>
              <a:rPr lang="en-US" sz="2000" dirty="0" err="1"/>
              <a:t>heaps.full</a:t>
            </a:r>
            <a:r>
              <a:rPr lang="en-US" sz="2000" dirty="0"/>
              <a:t>=false</a:t>
            </a:r>
          </a:p>
          <a:p>
            <a:pPr lvl="1"/>
            <a:r>
              <a:rPr lang="en-US" sz="2000" dirty="0" err="1"/>
              <a:t>appverif</a:t>
            </a:r>
            <a:r>
              <a:rPr lang="en-US" sz="2000" dirty="0"/>
              <a:t> -disable * -for foo.exe bar.exe</a:t>
            </a:r>
            <a:endParaRPr lang="en-US" altLang="zh-CN" sz="2000" dirty="0">
              <a:ea typeface="SimSun"/>
            </a:endParaRPr>
          </a:p>
          <a:p>
            <a:pPr lvl="1"/>
            <a:r>
              <a:rPr lang="en-US" sz="2000" dirty="0" err="1"/>
              <a:t>appverif</a:t>
            </a:r>
            <a:r>
              <a:rPr lang="en-US" sz="2000" dirty="0"/>
              <a:t> -export log -for foo.exe -with to=c:\sample.xml</a:t>
            </a:r>
            <a:endParaRPr lang="en-US" altLang="zh-CN" sz="2000" dirty="0">
              <a:ea typeface="SimSun"/>
            </a:endParaRPr>
          </a:p>
          <a:p>
            <a:pPr lvl="1"/>
            <a:r>
              <a:rPr lang="en-US" sz="2000" dirty="0" err="1"/>
              <a:t>appverif</a:t>
            </a:r>
            <a:r>
              <a:rPr lang="en-US" sz="2000" dirty="0"/>
              <a:t> /verify notepad.exe /faults 5 1000 kernel32.dll advapi32.dll</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hape 781313"/>
          <p:cNvSpPr>
            <a:spLocks noGrp="1" noChangeArrowheads="1"/>
          </p:cNvSpPr>
          <p:nvPr>
            <p:ph type="title"/>
          </p:nvPr>
        </p:nvSpPr>
        <p:spPr/>
        <p:txBody>
          <a:bodyPr anchor="ctr"/>
          <a:lstStyle/>
          <a:p>
            <a:pPr eaLnBrk="1" hangingPunct="1"/>
            <a:r>
              <a:rPr lang="en-GB" dirty="0" smtClean="0"/>
              <a:t>Security Shield UI Examples</a:t>
            </a:r>
            <a:endParaRPr lang="en-US" dirty="0" smtClean="0"/>
          </a:p>
        </p:txBody>
      </p:sp>
      <p:grpSp>
        <p:nvGrpSpPr>
          <p:cNvPr id="9" name="Group 8"/>
          <p:cNvGrpSpPr/>
          <p:nvPr/>
        </p:nvGrpSpPr>
        <p:grpSpPr>
          <a:xfrm>
            <a:off x="999173" y="1441683"/>
            <a:ext cx="7145655" cy="4410075"/>
            <a:chOff x="217488" y="2133600"/>
            <a:chExt cx="7145655" cy="4410075"/>
          </a:xfrm>
        </p:grpSpPr>
        <p:pic>
          <p:nvPicPr>
            <p:cNvPr id="18434" name="Rectangle 9216"/>
            <p:cNvPicPr>
              <a:picLocks noChangeAspect="1" noChangeArrowheads="1"/>
            </p:cNvPicPr>
            <p:nvPr/>
          </p:nvPicPr>
          <p:blipFill>
            <a:blip r:embed="rId3"/>
            <a:srcRect/>
            <a:stretch>
              <a:fillRect/>
            </a:stretch>
          </p:blipFill>
          <p:spPr bwMode="auto">
            <a:xfrm>
              <a:off x="335280" y="2133600"/>
              <a:ext cx="7027863" cy="4029075"/>
            </a:xfrm>
            <a:prstGeom prst="rect">
              <a:avLst/>
            </a:prstGeom>
            <a:noFill/>
            <a:ln w="9525">
              <a:noFill/>
              <a:miter lim="800000"/>
              <a:headEnd/>
              <a:tailEnd/>
            </a:ln>
          </p:spPr>
        </p:pic>
        <p:pic>
          <p:nvPicPr>
            <p:cNvPr id="18436" name="Rectangle 9218"/>
            <p:cNvPicPr>
              <a:picLocks noChangeAspect="1" noChangeArrowheads="1"/>
            </p:cNvPicPr>
            <p:nvPr/>
          </p:nvPicPr>
          <p:blipFill>
            <a:blip r:embed="rId4"/>
            <a:srcRect/>
            <a:stretch>
              <a:fillRect/>
            </a:stretch>
          </p:blipFill>
          <p:spPr bwMode="auto">
            <a:xfrm>
              <a:off x="3733800" y="4648200"/>
              <a:ext cx="2886075" cy="1895475"/>
            </a:xfrm>
            <a:prstGeom prst="rect">
              <a:avLst/>
            </a:prstGeom>
            <a:noFill/>
            <a:ln w="15875" algn="ctr">
              <a:solidFill>
                <a:schemeClr val="tx1"/>
              </a:solidFill>
              <a:miter lim="800000"/>
              <a:headEnd/>
              <a:tailEnd/>
            </a:ln>
          </p:spPr>
        </p:pic>
        <p:pic>
          <p:nvPicPr>
            <p:cNvPr id="18437" name="Rectangle 9219"/>
            <p:cNvPicPr>
              <a:picLocks noChangeAspect="1" noChangeArrowheads="1"/>
            </p:cNvPicPr>
            <p:nvPr/>
          </p:nvPicPr>
          <p:blipFill>
            <a:blip r:embed="rId5"/>
            <a:srcRect/>
            <a:stretch>
              <a:fillRect/>
            </a:stretch>
          </p:blipFill>
          <p:spPr bwMode="auto">
            <a:xfrm>
              <a:off x="217488" y="2855029"/>
              <a:ext cx="1077912" cy="571500"/>
            </a:xfrm>
            <a:prstGeom prst="rect">
              <a:avLst/>
            </a:prstGeom>
            <a:noFill/>
            <a:ln w="9525">
              <a:noFill/>
              <a:miter lim="800000"/>
              <a:headEnd/>
              <a:tailEnd/>
            </a:ln>
          </p:spPr>
        </p:pic>
        <p:pic>
          <p:nvPicPr>
            <p:cNvPr id="18438" name="Rectangle 9220"/>
            <p:cNvPicPr>
              <a:picLocks noChangeAspect="1" noChangeArrowheads="1"/>
            </p:cNvPicPr>
            <p:nvPr/>
          </p:nvPicPr>
          <p:blipFill>
            <a:blip r:embed="rId5"/>
            <a:srcRect/>
            <a:stretch>
              <a:fillRect/>
            </a:stretch>
          </p:blipFill>
          <p:spPr bwMode="auto">
            <a:xfrm>
              <a:off x="236538" y="5211787"/>
              <a:ext cx="1077912" cy="571500"/>
            </a:xfrm>
            <a:prstGeom prst="rect">
              <a:avLst/>
            </a:prstGeom>
            <a:noFill/>
            <a:ln w="9525">
              <a:noFill/>
              <a:miter lim="800000"/>
              <a:headEnd/>
              <a:tailEnd/>
            </a:ln>
          </p:spPr>
        </p:pic>
        <p:pic>
          <p:nvPicPr>
            <p:cNvPr id="18440" name="Rectangle 9222"/>
            <p:cNvPicPr>
              <a:picLocks noChangeAspect="1" noChangeArrowheads="1"/>
            </p:cNvPicPr>
            <p:nvPr/>
          </p:nvPicPr>
          <p:blipFill>
            <a:blip r:embed="rId5"/>
            <a:srcRect/>
            <a:stretch>
              <a:fillRect/>
            </a:stretch>
          </p:blipFill>
          <p:spPr bwMode="auto">
            <a:xfrm>
              <a:off x="3389313" y="5240338"/>
              <a:ext cx="1077912" cy="5715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0241"/>
          <p:cNvSpPr>
            <a:spLocks noGrp="1" noChangeArrowheads="1"/>
          </p:cNvSpPr>
          <p:nvPr>
            <p:ph type="title"/>
          </p:nvPr>
        </p:nvSpPr>
        <p:spPr/>
        <p:txBody>
          <a:bodyPr/>
          <a:lstStyle/>
          <a:p>
            <a:r>
              <a:rPr lang="en-US" altLang="zh-CN" sz="4400" dirty="0">
                <a:ea typeface="SimSun"/>
              </a:rPr>
              <a:t>COM Interfaces</a:t>
            </a:r>
            <a:endParaRPr lang="en-US" sz="4400" dirty="0"/>
          </a:p>
        </p:txBody>
      </p:sp>
      <p:sp>
        <p:nvSpPr>
          <p:cNvPr id="10243" name="Text Placeholder 10242"/>
          <p:cNvSpPr>
            <a:spLocks noGrp="1" noChangeArrowheads="1"/>
          </p:cNvSpPr>
          <p:nvPr>
            <p:ph idx="1"/>
          </p:nvPr>
        </p:nvSpPr>
        <p:spPr>
          <a:xfrm>
            <a:off x="381000" y="1412875"/>
            <a:ext cx="8382000" cy="1877437"/>
          </a:xfrm>
        </p:spPr>
        <p:txBody>
          <a:bodyPr/>
          <a:lstStyle/>
          <a:p>
            <a:r>
              <a:rPr lang="en-US" altLang="zh-CN" sz="2800" dirty="0">
                <a:ea typeface="SimSun"/>
              </a:rPr>
              <a:t>Scriptable</a:t>
            </a:r>
            <a:endParaRPr lang="en-US" sz="2800" dirty="0"/>
          </a:p>
          <a:p>
            <a:r>
              <a:rPr lang="en-US" altLang="zh-CN" sz="2800" dirty="0">
                <a:ea typeface="SimSun"/>
              </a:rPr>
              <a:t>Support all the functions supported by appverif.exe</a:t>
            </a:r>
          </a:p>
          <a:p>
            <a:r>
              <a:rPr lang="en-US" altLang="zh-CN" sz="2800" dirty="0">
                <a:ea typeface="SimSun"/>
              </a:rPr>
              <a:t>You could build your own </a:t>
            </a:r>
            <a:r>
              <a:rPr lang="en-US" altLang="zh-CN" sz="2800" dirty="0" smtClean="0">
                <a:ea typeface="SimSun"/>
              </a:rPr>
              <a:t>User Interface</a:t>
            </a:r>
          </a:p>
        </p:txBody>
      </p:sp>
      <p:sp>
        <p:nvSpPr>
          <p:cNvPr id="10244" name="TextBox 10243"/>
          <p:cNvSpPr txBox="1">
            <a:spLocks noChangeArrowheads="1"/>
          </p:cNvSpPr>
          <p:nvPr/>
        </p:nvSpPr>
        <p:spPr bwMode="auto">
          <a:xfrm>
            <a:off x="457200" y="3276600"/>
            <a:ext cx="8229600" cy="63094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spAutoFit/>
          </a:bodyPr>
          <a:lstStyle/>
          <a:p>
            <a:pPr algn="l" fontAlgn="base">
              <a:spcBef>
                <a:spcPct val="0"/>
              </a:spcBef>
              <a:spcAft>
                <a:spcPct val="0"/>
              </a:spcAft>
            </a:pPr>
            <a:r>
              <a:rPr lang="en-US" sz="1400" dirty="0">
                <a:solidFill>
                  <a:schemeClr val="tx1">
                    <a:alpha val="100000"/>
                  </a:schemeClr>
                </a:solidFill>
                <a:latin typeface="Arial"/>
              </a:rPr>
              <a:t> </a:t>
            </a:r>
            <a:endParaRPr lang="en-US"/>
          </a:p>
          <a:p>
            <a:pPr algn="l" fontAlgn="base">
              <a:spcBef>
                <a:spcPct val="50000"/>
              </a:spcBef>
              <a:spcAft>
                <a:spcPct val="0"/>
              </a:spcAft>
            </a:pPr>
            <a:endParaRPr lang="en-US" sz="1400" dirty="0">
              <a:solidFill>
                <a:schemeClr val="tx1">
                  <a:alpha val="100000"/>
                </a:schemeClr>
              </a:solidFill>
              <a:latin typeface="Arial"/>
            </a:endParaRP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15713"/>
          <p:cNvSpPr>
            <a:spLocks noGrp="1" noChangeArrowheads="1"/>
          </p:cNvSpPr>
          <p:nvPr>
            <p:ph type="title"/>
          </p:nvPr>
        </p:nvSpPr>
        <p:spPr/>
        <p:txBody>
          <a:bodyPr/>
          <a:lstStyle/>
          <a:p>
            <a:r>
              <a:rPr lang="en-US" dirty="0" smtClean="0"/>
              <a:t>Debugging</a:t>
            </a:r>
            <a:endParaRPr lang="en-US" dirty="0"/>
          </a:p>
        </p:txBody>
      </p:sp>
      <p:sp>
        <p:nvSpPr>
          <p:cNvPr id="115715" name="Text Placeholder 115714"/>
          <p:cNvSpPr>
            <a:spLocks noGrp="1" noChangeArrowheads="1"/>
          </p:cNvSpPr>
          <p:nvPr>
            <p:ph idx="1"/>
          </p:nvPr>
        </p:nvSpPr>
        <p:spPr>
          <a:xfrm>
            <a:off x="381000" y="1412874"/>
            <a:ext cx="8382000" cy="4447371"/>
          </a:xfrm>
        </p:spPr>
        <p:txBody>
          <a:bodyPr/>
          <a:lstStyle/>
          <a:p>
            <a:r>
              <a:rPr lang="en-US" sz="2400" dirty="0" smtClean="0"/>
              <a:t>Debugger Extensions</a:t>
            </a:r>
            <a:endParaRPr lang="en-US" sz="2400" dirty="0"/>
          </a:p>
          <a:p>
            <a:pPr lvl="1"/>
            <a:r>
              <a:rPr lang="en-US" sz="2000" dirty="0" err="1" smtClean="0"/>
              <a:t>Windbg</a:t>
            </a:r>
            <a:r>
              <a:rPr lang="en-US" sz="2000" dirty="0" smtClean="0"/>
              <a:t> commands specific to </a:t>
            </a:r>
            <a:r>
              <a:rPr lang="en-US" sz="2000" dirty="0" err="1" smtClean="0"/>
              <a:t>AppVerifier</a:t>
            </a:r>
            <a:endParaRPr lang="en-US" sz="2000" dirty="0" smtClean="0"/>
          </a:p>
          <a:p>
            <a:r>
              <a:rPr lang="en-US" sz="2400" dirty="0" smtClean="0"/>
              <a:t>Verifier Tests</a:t>
            </a:r>
          </a:p>
          <a:p>
            <a:pPr lvl="1"/>
            <a:r>
              <a:rPr lang="en-US" sz="2000" dirty="0" err="1" smtClean="0"/>
              <a:t>LUAPriv</a:t>
            </a:r>
            <a:endParaRPr lang="en-US" sz="2000" dirty="0" smtClean="0"/>
          </a:p>
          <a:p>
            <a:pPr lvl="1"/>
            <a:r>
              <a:rPr lang="en-US" sz="2000" dirty="0" smtClean="0"/>
              <a:t>Basic</a:t>
            </a:r>
          </a:p>
          <a:p>
            <a:pPr lvl="2">
              <a:buBlip>
                <a:blip r:embed="rId3"/>
              </a:buBlip>
            </a:pPr>
            <a:r>
              <a:rPr lang="en-US" sz="1800" dirty="0" smtClean="0"/>
              <a:t>Exceptions</a:t>
            </a:r>
          </a:p>
          <a:p>
            <a:pPr lvl="2">
              <a:buBlip>
                <a:blip r:embed="rId3"/>
              </a:buBlip>
            </a:pPr>
            <a:r>
              <a:rPr lang="en-US" sz="1800" dirty="0" smtClean="0"/>
              <a:t>Handles </a:t>
            </a:r>
          </a:p>
          <a:p>
            <a:pPr lvl="2">
              <a:buBlip>
                <a:blip r:embed="rId3"/>
              </a:buBlip>
            </a:pPr>
            <a:r>
              <a:rPr lang="en-US" sz="1800" dirty="0" smtClean="0"/>
              <a:t>Heaps</a:t>
            </a:r>
          </a:p>
          <a:p>
            <a:pPr lvl="2">
              <a:buBlip>
                <a:blip r:embed="rId3"/>
              </a:buBlip>
            </a:pPr>
            <a:r>
              <a:rPr lang="en-US" sz="1800" dirty="0" smtClean="0"/>
              <a:t>Locks</a:t>
            </a:r>
          </a:p>
          <a:p>
            <a:pPr lvl="2">
              <a:buBlip>
                <a:blip r:embed="rId3"/>
              </a:buBlip>
            </a:pPr>
            <a:r>
              <a:rPr lang="en-US" sz="1800" dirty="0" smtClean="0"/>
              <a:t>Memory</a:t>
            </a:r>
          </a:p>
          <a:p>
            <a:pPr lvl="2">
              <a:buBlip>
                <a:blip r:embed="rId3"/>
              </a:buBlip>
            </a:pPr>
            <a:r>
              <a:rPr lang="en-US" sz="1800" dirty="0" smtClean="0"/>
              <a:t>TLS</a:t>
            </a:r>
          </a:p>
          <a:p>
            <a:pPr lvl="1"/>
            <a:r>
              <a:rPr lang="en-US" sz="2000" dirty="0" smtClean="0"/>
              <a:t>Low Resource Simulation</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Title 1174529"/>
          <p:cNvSpPr>
            <a:spLocks noGrp="1" noChangeArrowheads="1"/>
          </p:cNvSpPr>
          <p:nvPr>
            <p:ph type="title"/>
          </p:nvPr>
        </p:nvSpPr>
        <p:spPr/>
        <p:txBody>
          <a:bodyPr/>
          <a:lstStyle/>
          <a:p>
            <a:pPr eaLnBrk="1" hangingPunct="1">
              <a:defRPr/>
            </a:pPr>
            <a:r>
              <a:rPr lang="en-US" sz="4400" dirty="0" smtClean="0">
                <a:effectLst>
                  <a:outerShdw blurRad="38100" dist="38100" dir="2700000" algn="tl">
                    <a:srgbClr val="000000">
                      <a:alpha val="43137"/>
                    </a:srgbClr>
                  </a:outerShdw>
                </a:effectLst>
              </a:rPr>
              <a:t>Resources</a:t>
            </a:r>
            <a:endParaRPr lang="en-US" dirty="0">
              <a:effectLst>
                <a:outerShdw blurRad="38100" dist="38100" dir="2700000" algn="tl">
                  <a:srgbClr val="000000">
                    <a:alpha val="43137"/>
                  </a:srgbClr>
                </a:outerShdw>
              </a:effectLst>
            </a:endParaRPr>
          </a:p>
        </p:txBody>
      </p:sp>
      <p:sp>
        <p:nvSpPr>
          <p:cNvPr id="1174531" name="Content Placeholder 1174530"/>
          <p:cNvSpPr>
            <a:spLocks noGrp="1" noChangeArrowheads="1"/>
          </p:cNvSpPr>
          <p:nvPr>
            <p:ph idx="1"/>
          </p:nvPr>
        </p:nvSpPr>
        <p:spPr>
          <a:xfrm>
            <a:off x="381000" y="1412874"/>
            <a:ext cx="8382000" cy="4231928"/>
          </a:xfrm>
        </p:spPr>
        <p:txBody>
          <a:bodyPr/>
          <a:lstStyle/>
          <a:p>
            <a:pPr>
              <a:defRPr/>
            </a:pPr>
            <a:r>
              <a:rPr lang="en-US" sz="2400" dirty="0" smtClean="0"/>
              <a:t>Product Guide </a:t>
            </a:r>
            <a:r>
              <a:rPr lang="en-US" sz="1800" dirty="0" smtClean="0">
                <a:hlinkClick r:id="rId3"/>
              </a:rPr>
              <a:t>http://www.microsoft.com/windowsserver/longhorn/prodguide.mspx</a:t>
            </a:r>
            <a:endParaRPr lang="de-DE" sz="1800" dirty="0" smtClean="0">
              <a:hlinkClick r:id="rId4"/>
            </a:endParaRPr>
          </a:p>
          <a:p>
            <a:pPr eaLnBrk="1" hangingPunct="1">
              <a:spcBef>
                <a:spcPts val="1200"/>
              </a:spcBef>
              <a:defRPr/>
            </a:pPr>
            <a:r>
              <a:rPr lang="en-US" sz="2400" dirty="0" smtClean="0"/>
              <a:t>Application Compatibility Cookbook</a:t>
            </a:r>
          </a:p>
          <a:p>
            <a:pPr lvl="1">
              <a:defRPr/>
            </a:pPr>
            <a:r>
              <a:rPr lang="en-US" sz="1800" dirty="0" smtClean="0">
                <a:hlinkClick r:id="rId5"/>
              </a:rPr>
              <a:t>http://msdn2.microsoft.com/en-us/library/bb757005.aspx</a:t>
            </a:r>
            <a:endParaRPr lang="en-US" sz="1800" dirty="0" smtClean="0"/>
          </a:p>
          <a:p>
            <a:pPr>
              <a:spcBef>
                <a:spcPts val="1200"/>
              </a:spcBef>
              <a:defRPr/>
            </a:pPr>
            <a:r>
              <a:rPr lang="en-US" sz="2400" dirty="0" smtClean="0"/>
              <a:t>DevReadiness.org</a:t>
            </a:r>
            <a:endParaRPr lang="en-US" sz="2800" dirty="0" smtClean="0"/>
          </a:p>
          <a:p>
            <a:pPr lvl="1" eaLnBrk="1" hangingPunct="1">
              <a:defRPr/>
            </a:pPr>
            <a:r>
              <a:rPr lang="en-US" sz="1800" dirty="0" smtClean="0">
                <a:hlinkClick r:id="rId6"/>
              </a:rPr>
              <a:t>http://devreadiness.org/</a:t>
            </a:r>
            <a:endParaRPr lang="en-US" sz="1800" dirty="0" smtClean="0"/>
          </a:p>
          <a:p>
            <a:pPr eaLnBrk="1" hangingPunct="1">
              <a:spcBef>
                <a:spcPts val="1200"/>
              </a:spcBef>
              <a:defRPr/>
            </a:pPr>
            <a:r>
              <a:rPr lang="en-US" sz="2400" dirty="0" smtClean="0"/>
              <a:t>Logo Programs</a:t>
            </a:r>
          </a:p>
          <a:p>
            <a:pPr lvl="1">
              <a:defRPr/>
            </a:pPr>
            <a:r>
              <a:rPr lang="en-US" sz="1800" dirty="0" smtClean="0">
                <a:hlinkClick r:id="rId7"/>
              </a:rPr>
              <a:t>http://www.innovateonwindowsserver.com</a:t>
            </a:r>
            <a:r>
              <a:rPr lang="en-US" sz="1800" dirty="0" smtClean="0"/>
              <a:t> </a:t>
            </a:r>
          </a:p>
          <a:p>
            <a:pPr lvl="1" eaLnBrk="1" hangingPunct="1">
              <a:defRPr/>
            </a:pPr>
            <a:endParaRPr lang="en-US" sz="2000" dirty="0" smtClean="0"/>
          </a:p>
          <a:p>
            <a:pPr eaLnBrk="1" hangingPunct="1">
              <a:buFont typeface="Wingdings 2" pitchFamily="18" charset="2"/>
              <a:buNone/>
              <a:defRPr/>
            </a:pPr>
            <a:endParaRPr lang="en-US" sz="2800" dirty="0" smtClean="0"/>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rgbClr val="B2B2B2"/>
        </a:solid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2007 Microsoft </a:t>
            </a:r>
            <a:r>
              <a:rPr lang="en-US" sz="700" dirty="0">
                <a:solidFill>
                  <a:schemeClr val="tx2"/>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smtClean="0"/>
              <a:t>UAC Mitigations For Legacy Apps</a:t>
            </a:r>
          </a:p>
        </p:txBody>
      </p:sp>
      <p:sp>
        <p:nvSpPr>
          <p:cNvPr id="19459" name="Text Placeholder 2"/>
          <p:cNvSpPr>
            <a:spLocks noGrp="1"/>
          </p:cNvSpPr>
          <p:nvPr>
            <p:ph idx="1"/>
          </p:nvPr>
        </p:nvSpPr>
        <p:spPr>
          <a:xfrm>
            <a:off x="381000" y="1412875"/>
            <a:ext cx="8382000" cy="1877437"/>
          </a:xfrm>
        </p:spPr>
        <p:txBody>
          <a:bodyPr/>
          <a:lstStyle/>
          <a:p>
            <a:pPr marL="0" indent="0">
              <a:buNone/>
            </a:pPr>
            <a:r>
              <a:rPr lang="en-US" sz="2800" dirty="0" smtClean="0"/>
              <a:t>Non Windows Vista / Windows Server 2008-aware applications (legacy) will get:</a:t>
            </a:r>
          </a:p>
          <a:p>
            <a:r>
              <a:rPr lang="en-US" sz="2800" dirty="0" smtClean="0"/>
              <a:t>Installer Detection</a:t>
            </a:r>
          </a:p>
          <a:p>
            <a:r>
              <a:rPr lang="en-US" sz="2800" dirty="0" smtClean="0"/>
              <a:t>Data Redirection</a:t>
            </a: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Installer Detection</a:t>
            </a:r>
          </a:p>
        </p:txBody>
      </p:sp>
      <p:sp>
        <p:nvSpPr>
          <p:cNvPr id="20483" name="Text Placeholder 2"/>
          <p:cNvSpPr>
            <a:spLocks noGrp="1"/>
          </p:cNvSpPr>
          <p:nvPr>
            <p:ph idx="1"/>
          </p:nvPr>
        </p:nvSpPr>
        <p:spPr>
          <a:xfrm>
            <a:off x="381000" y="1412875"/>
            <a:ext cx="8382000" cy="2954655"/>
          </a:xfrm>
        </p:spPr>
        <p:txBody>
          <a:bodyPr/>
          <a:lstStyle/>
          <a:p>
            <a:r>
              <a:rPr lang="en-US" sz="2800" dirty="0" smtClean="0"/>
              <a:t>Without this, almost all custom (non-MSI) legacy installations would fail</a:t>
            </a:r>
          </a:p>
          <a:p>
            <a:r>
              <a:rPr lang="en-US" sz="2800" dirty="0" smtClean="0"/>
              <a:t>Heuristics: look for Setup, Install, Update, etc.</a:t>
            </a:r>
          </a:p>
          <a:p>
            <a:r>
              <a:rPr lang="en-US" sz="2800" dirty="0" smtClean="0"/>
              <a:t>Looks in binary name and resources</a:t>
            </a:r>
          </a:p>
          <a:p>
            <a:r>
              <a:rPr lang="en-US" sz="2800" dirty="0" smtClean="0"/>
              <a:t>Auto adds shield icon when detected</a:t>
            </a:r>
          </a:p>
          <a:p>
            <a:r>
              <a:rPr lang="en-US" sz="2800" dirty="0" smtClean="0"/>
              <a:t>Elevated when launched</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820225"/>
          <p:cNvSpPr>
            <a:spLocks noGrp="1" noChangeArrowheads="1"/>
          </p:cNvSpPr>
          <p:nvPr>
            <p:ph type="title"/>
          </p:nvPr>
        </p:nvSpPr>
        <p:spPr/>
        <p:txBody>
          <a:bodyPr anchor="t"/>
          <a:lstStyle/>
          <a:p>
            <a:pPr eaLnBrk="1" hangingPunct="1"/>
            <a:r>
              <a:rPr lang="en-GB" dirty="0" smtClean="0"/>
              <a:t>Data Redirection</a:t>
            </a:r>
            <a:endParaRPr lang="en-US" dirty="0" smtClean="0"/>
          </a:p>
        </p:txBody>
      </p:sp>
      <p:sp>
        <p:nvSpPr>
          <p:cNvPr id="21507" name="Shape 820226"/>
          <p:cNvSpPr>
            <a:spLocks noGrp="1" noChangeArrowheads="1"/>
          </p:cNvSpPr>
          <p:nvPr>
            <p:ph idx="1"/>
          </p:nvPr>
        </p:nvSpPr>
        <p:spPr/>
        <p:txBody>
          <a:bodyPr>
            <a:noAutofit/>
          </a:bodyPr>
          <a:lstStyle/>
          <a:p>
            <a:pPr marL="447675" indent="-447675" eaLnBrk="1" hangingPunct="1">
              <a:defRPr/>
            </a:pPr>
            <a:r>
              <a:rPr lang="en-US" sz="2000" dirty="0" smtClean="0"/>
              <a:t>Legacy apps write to admin locations</a:t>
            </a:r>
            <a:endParaRPr lang="en-US" sz="2400" dirty="0" smtClean="0"/>
          </a:p>
          <a:p>
            <a:pPr marL="833438" lvl="1" indent="-354013" eaLnBrk="1" hangingPunct="1">
              <a:defRPr/>
            </a:pPr>
            <a:r>
              <a:rPr lang="en-US" sz="2000" dirty="0" smtClean="0"/>
              <a:t>HKLM\Software; </a:t>
            </a:r>
          </a:p>
          <a:p>
            <a:pPr marL="833438" lvl="1" indent="-354013" eaLnBrk="1" hangingPunct="1">
              <a:defRPr/>
            </a:pPr>
            <a:r>
              <a:rPr lang="en-US" sz="2000" dirty="0" smtClean="0"/>
              <a:t>%</a:t>
            </a:r>
            <a:r>
              <a:rPr lang="en-US" sz="2000" dirty="0" err="1" smtClean="0"/>
              <a:t>SystemDrive</a:t>
            </a:r>
            <a:r>
              <a:rPr lang="en-US" sz="2000" dirty="0" smtClean="0"/>
              <a:t>%\Program Files</a:t>
            </a:r>
          </a:p>
          <a:p>
            <a:pPr marL="833438" lvl="1" indent="-354013" eaLnBrk="1" hangingPunct="1">
              <a:defRPr/>
            </a:pPr>
            <a:r>
              <a:rPr lang="en-US" sz="2000" dirty="0" smtClean="0"/>
              <a:t>%</a:t>
            </a:r>
            <a:r>
              <a:rPr lang="en-US" sz="2000" dirty="0" err="1" smtClean="0"/>
              <a:t>WinDir</a:t>
            </a:r>
            <a:r>
              <a:rPr lang="en-US" sz="2000" dirty="0" smtClean="0"/>
              <a:t>%\System32</a:t>
            </a:r>
          </a:p>
          <a:p>
            <a:pPr marL="466725" indent="-354013" eaLnBrk="1" hangingPunct="1">
              <a:defRPr/>
            </a:pPr>
            <a:r>
              <a:rPr lang="en-US" sz="2000" dirty="0" smtClean="0"/>
              <a:t>Redirected to:</a:t>
            </a:r>
          </a:p>
          <a:p>
            <a:pPr marL="833438" lvl="1" indent="-354013" eaLnBrk="1" hangingPunct="1">
              <a:defRPr/>
            </a:pPr>
            <a:r>
              <a:rPr lang="en-US" sz="2000" dirty="0" smtClean="0"/>
              <a:t>%</a:t>
            </a:r>
            <a:r>
              <a:rPr lang="en-US" sz="2000" dirty="0" err="1" smtClean="0"/>
              <a:t>LocalAppData</a:t>
            </a:r>
            <a:r>
              <a:rPr lang="en-US" sz="2000" dirty="0" smtClean="0"/>
              <a:t>%\</a:t>
            </a:r>
            <a:r>
              <a:rPr lang="en-US" sz="2000" dirty="0" err="1" smtClean="0"/>
              <a:t>VirtualStore</a:t>
            </a:r>
            <a:r>
              <a:rPr lang="en-US" sz="2000" dirty="0" smtClean="0"/>
              <a:t>\</a:t>
            </a:r>
          </a:p>
          <a:p>
            <a:pPr marL="833438" lvl="1" indent="-354013" eaLnBrk="1" hangingPunct="1">
              <a:defRPr/>
            </a:pPr>
            <a:r>
              <a:rPr lang="en-US" sz="2000" dirty="0" smtClean="0"/>
              <a:t>HKCU\Software\Classes\</a:t>
            </a:r>
            <a:r>
              <a:rPr lang="en-US" sz="2000" dirty="0" err="1" smtClean="0"/>
              <a:t>VirtualStore</a:t>
            </a:r>
            <a:endParaRPr lang="en-US" sz="2000" dirty="0" smtClean="0"/>
          </a:p>
          <a:p>
            <a:pPr marL="447675" indent="-447675" eaLnBrk="1" hangingPunct="1">
              <a:defRPr/>
            </a:pPr>
            <a:r>
              <a:rPr lang="en-US" sz="2000" dirty="0" smtClean="0"/>
              <a:t>Redirection removes need for elevation</a:t>
            </a:r>
          </a:p>
          <a:p>
            <a:pPr marL="833438" lvl="1" indent="-354013" eaLnBrk="1" hangingPunct="1">
              <a:defRPr/>
            </a:pPr>
            <a:r>
              <a:rPr lang="en-US" sz="2000" dirty="0" smtClean="0"/>
              <a:t>Writes to HKLM go to HKCU redirected store</a:t>
            </a:r>
          </a:p>
          <a:p>
            <a:pPr marL="833438" lvl="1" indent="-354013" eaLnBrk="1" hangingPunct="1">
              <a:defRPr/>
            </a:pPr>
            <a:r>
              <a:rPr lang="en-US" sz="2000" dirty="0" smtClean="0"/>
              <a:t>Writes to system directories redirected to per-user store</a:t>
            </a:r>
          </a:p>
          <a:p>
            <a:pPr marL="833438" lvl="1" indent="-354013" eaLnBrk="1" hangingPunct="1">
              <a:defRPr/>
            </a:pPr>
            <a:r>
              <a:rPr lang="en-US" sz="2000" dirty="0" smtClean="0"/>
              <a:t>Copy-on-write </a:t>
            </a:r>
          </a:p>
          <a:p>
            <a:pPr marL="447675" indent="-447675" eaLnBrk="1" hangingPunct="1">
              <a:defRPr/>
            </a:pPr>
            <a:r>
              <a:rPr lang="en-US" sz="2000" dirty="0" smtClean="0"/>
              <a:t>This is a crutch for legacy applications</a:t>
            </a:r>
            <a:r>
              <a:rPr lang="en-US" sz="1600" dirty="0" smtClean="0"/>
              <a: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779265"/>
          <p:cNvSpPr>
            <a:spLocks noGrp="1" noChangeArrowheads="1"/>
          </p:cNvSpPr>
          <p:nvPr>
            <p:ph type="title"/>
          </p:nvPr>
        </p:nvSpPr>
        <p:spPr>
          <a:xfrm>
            <a:off x="381000" y="346563"/>
            <a:ext cx="8382000" cy="747897"/>
          </a:xfrm>
        </p:spPr>
        <p:txBody>
          <a:bodyPr anchor="ctr"/>
          <a:lstStyle/>
          <a:p>
            <a:pPr eaLnBrk="1" hangingPunct="1"/>
            <a:r>
              <a:rPr lang="en-GB" sz="3600" dirty="0" smtClean="0"/>
              <a:t>Windows Vista / Windows Server 2008-Aware Your Application</a:t>
            </a:r>
            <a:endParaRPr lang="en-US" sz="3600" dirty="0" smtClean="0"/>
          </a:p>
        </p:txBody>
      </p:sp>
      <p:sp>
        <p:nvSpPr>
          <p:cNvPr id="23555" name="Shape 779266"/>
          <p:cNvSpPr>
            <a:spLocks noGrp="1" noChangeArrowheads="1"/>
          </p:cNvSpPr>
          <p:nvPr>
            <p:ph idx="1"/>
          </p:nvPr>
        </p:nvSpPr>
        <p:spPr>
          <a:xfrm>
            <a:off x="381000" y="1412873"/>
            <a:ext cx="8382000" cy="5187431"/>
          </a:xfrm>
        </p:spPr>
        <p:txBody>
          <a:bodyPr>
            <a:normAutofit fontScale="92500" lnSpcReduction="10000"/>
          </a:bodyPr>
          <a:lstStyle/>
          <a:p>
            <a:pPr marL="447675" indent="-447675" eaLnBrk="1" hangingPunct="1">
              <a:lnSpc>
                <a:spcPct val="120000"/>
              </a:lnSpc>
              <a:buFont typeface="Wingdings 2" pitchFamily="18" charset="2"/>
              <a:buBlip>
                <a:blip r:embed="rId3"/>
              </a:buBlip>
            </a:pPr>
            <a:r>
              <a:rPr lang="en-GB" dirty="0" smtClean="0"/>
              <a:t>Makes use of manifest file or section</a:t>
            </a:r>
          </a:p>
          <a:p>
            <a:pPr marL="447675" indent="-447675" eaLnBrk="1" hangingPunct="1">
              <a:lnSpc>
                <a:spcPct val="120000"/>
              </a:lnSpc>
              <a:buFont typeface="Wingdings 2" pitchFamily="18" charset="2"/>
              <a:buBlip>
                <a:blip r:embed="rId3"/>
              </a:buBlip>
            </a:pPr>
            <a:r>
              <a:rPr lang="en-GB" dirty="0" smtClean="0"/>
              <a:t>Manifest is already used for </a:t>
            </a:r>
            <a:r>
              <a:rPr lang="en-GB" dirty="0" err="1" smtClean="0"/>
              <a:t>SxS</a:t>
            </a:r>
            <a:r>
              <a:rPr lang="en-GB" dirty="0" smtClean="0"/>
              <a:t> configuration</a:t>
            </a:r>
          </a:p>
          <a:p>
            <a:pPr marL="447675" indent="-447675" eaLnBrk="1" hangingPunct="1">
              <a:lnSpc>
                <a:spcPct val="120000"/>
              </a:lnSpc>
              <a:buBlip>
                <a:blip r:embed="rId3"/>
              </a:buBlip>
            </a:pPr>
            <a:r>
              <a:rPr lang="en-GB" dirty="0" smtClean="0"/>
              <a:t>Two choices:</a:t>
            </a:r>
          </a:p>
          <a:p>
            <a:pPr marL="814388" lvl="1" indent="-447675" eaLnBrk="1" hangingPunct="1">
              <a:lnSpc>
                <a:spcPct val="120000"/>
              </a:lnSpc>
              <a:buBlip>
                <a:blip r:embed="rId3"/>
              </a:buBlip>
            </a:pPr>
            <a:r>
              <a:rPr lang="en-GB" dirty="0" smtClean="0"/>
              <a:t>External: </a:t>
            </a:r>
            <a:r>
              <a:rPr lang="en-GB" dirty="0" err="1" smtClean="0"/>
              <a:t>MyAdminApp.exe.manifest</a:t>
            </a:r>
            <a:r>
              <a:rPr lang="en-GB" dirty="0" smtClean="0"/>
              <a:t> next to binary</a:t>
            </a:r>
          </a:p>
          <a:p>
            <a:pPr marL="814388" lvl="1" indent="-447675" eaLnBrk="1" hangingPunct="1">
              <a:lnSpc>
                <a:spcPct val="120000"/>
              </a:lnSpc>
              <a:buBlip>
                <a:blip r:embed="rId3"/>
              </a:buBlip>
            </a:pPr>
            <a:r>
              <a:rPr lang="en-GB" dirty="0" smtClean="0"/>
              <a:t>Internal: link in with MT.exe or thru VS</a:t>
            </a:r>
          </a:p>
          <a:p>
            <a:pPr marL="447675" indent="-447675" eaLnBrk="1" hangingPunct="1">
              <a:lnSpc>
                <a:spcPct val="120000"/>
              </a:lnSpc>
              <a:buBlip>
                <a:blip r:embed="rId3"/>
              </a:buBlip>
            </a:pPr>
            <a:r>
              <a:rPr lang="en-GB" dirty="0" smtClean="0"/>
              <a:t>Priority</a:t>
            </a:r>
          </a:p>
          <a:p>
            <a:pPr marL="814388" lvl="1" indent="-447675" eaLnBrk="1" hangingPunct="1">
              <a:lnSpc>
                <a:spcPct val="120000"/>
              </a:lnSpc>
              <a:buBlip>
                <a:blip r:embed="rId3"/>
              </a:buBlip>
            </a:pPr>
            <a:r>
              <a:rPr lang="en-GB" dirty="0" smtClean="0"/>
              <a:t>Windows Vista / Windows Server 2008: internal overrides external</a:t>
            </a:r>
          </a:p>
          <a:p>
            <a:pPr marL="814388" lvl="1" indent="-447675" eaLnBrk="1" hangingPunct="1">
              <a:lnSpc>
                <a:spcPct val="120000"/>
              </a:lnSpc>
              <a:buBlip>
                <a:blip r:embed="rId3"/>
              </a:buBlip>
            </a:pPr>
            <a:r>
              <a:rPr lang="en-GB" dirty="0" smtClean="0"/>
              <a:t>Pre –Windows Vista / Windows Server 2008: external overrides internal manifest</a:t>
            </a:r>
            <a:endParaRPr lang="en-US" dirty="0" smtClean="0"/>
          </a:p>
          <a:p>
            <a:pPr marL="447675" indent="-447675" eaLnBrk="1" hangingPunct="1">
              <a:lnSpc>
                <a:spcPct val="120000"/>
              </a:lnSpc>
              <a:buFont typeface="Wingdings 2" pitchFamily="18" charset="2"/>
              <a:buBlip>
                <a:blip r:embed="rId3"/>
              </a:buBlip>
            </a:pPr>
            <a:r>
              <a:rPr lang="en-GB" dirty="0" smtClean="0"/>
              <a:t>Add a &lt;</a:t>
            </a:r>
            <a:r>
              <a:rPr lang="en-GB" dirty="0" err="1" smtClean="0"/>
              <a:t>trustInfo</a:t>
            </a:r>
            <a:r>
              <a:rPr lang="en-GB" dirty="0" smtClean="0"/>
              <a:t>&gt; section to your manifest to make it Windows Vista-aware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779265"/>
          <p:cNvSpPr>
            <a:spLocks noGrp="1" noChangeArrowheads="1"/>
          </p:cNvSpPr>
          <p:nvPr>
            <p:ph type="title"/>
          </p:nvPr>
        </p:nvSpPr>
        <p:spPr/>
        <p:txBody>
          <a:bodyPr anchor="ctr"/>
          <a:lstStyle/>
          <a:p>
            <a:pPr eaLnBrk="1" hangingPunct="1"/>
            <a:r>
              <a:rPr lang="en-GB" sz="4000" dirty="0" smtClean="0"/>
              <a:t>Sample Manifest</a:t>
            </a:r>
            <a:endParaRPr lang="en-US" sz="4000" dirty="0" smtClean="0"/>
          </a:p>
        </p:txBody>
      </p:sp>
      <p:sp>
        <p:nvSpPr>
          <p:cNvPr id="23556" name="TextBox 20482"/>
          <p:cNvSpPr txBox="1">
            <a:spLocks noChangeArrowheads="1"/>
          </p:cNvSpPr>
          <p:nvPr/>
        </p:nvSpPr>
        <p:spPr bwMode="auto">
          <a:xfrm>
            <a:off x="310515" y="1767840"/>
            <a:ext cx="8467725" cy="3582519"/>
          </a:xfrm>
          <a:prstGeom prst="rect">
            <a:avLst/>
          </a:prstGeom>
          <a:noFill/>
          <a:ln w="9525">
            <a:noFill/>
            <a:miter lim="800000"/>
            <a:headEnd/>
            <a:tailEnd/>
          </a:ln>
        </p:spPr>
        <p:txBody>
          <a:bodyPr wrap="square">
            <a:spAutoFit/>
          </a:bodyPr>
          <a:lstStyle/>
          <a:p>
            <a:pPr>
              <a:lnSpc>
                <a:spcPct val="60000"/>
              </a:lnSpc>
              <a:spcBef>
                <a:spcPct val="60000"/>
              </a:spcBef>
            </a:pPr>
            <a:r>
              <a:rPr lang="en-US" sz="1400" dirty="0">
                <a:solidFill>
                  <a:schemeClr val="tx2"/>
                </a:solidFill>
                <a:latin typeface="Courier New" pitchFamily="49" charset="0"/>
              </a:rPr>
              <a:t>&lt;?xml version="1.0" encoding="UTF-8" standalone="yes"?&gt;</a:t>
            </a:r>
            <a:endParaRPr lang="en-US" dirty="0">
              <a:solidFill>
                <a:srgbClr val="000000"/>
              </a:solidFill>
            </a:endParaRPr>
          </a:p>
          <a:p>
            <a:pPr>
              <a:lnSpc>
                <a:spcPct val="60000"/>
              </a:lnSpc>
              <a:spcBef>
                <a:spcPct val="60000"/>
              </a:spcBef>
            </a:pPr>
            <a:r>
              <a:rPr lang="en-US" sz="1400" dirty="0">
                <a:solidFill>
                  <a:schemeClr val="tx2"/>
                </a:solidFill>
                <a:latin typeface="Courier New" pitchFamily="49" charset="0"/>
              </a:rPr>
              <a:t>&lt;assembly </a:t>
            </a:r>
            <a:r>
              <a:rPr lang="en-US" sz="1400" dirty="0" err="1">
                <a:solidFill>
                  <a:schemeClr val="tx2"/>
                </a:solidFill>
                <a:latin typeface="Courier New" pitchFamily="49" charset="0"/>
              </a:rPr>
              <a:t>xmlns</a:t>
            </a:r>
            <a:r>
              <a:rPr lang="en-US" sz="1400" dirty="0">
                <a:solidFill>
                  <a:schemeClr val="tx2"/>
                </a:solidFill>
                <a:latin typeface="Courier New" pitchFamily="49" charset="0"/>
              </a:rPr>
              <a:t>="urn:schemas-microsoft-com:asm.v1" </a:t>
            </a:r>
            <a:r>
              <a:rPr lang="en-US" sz="1400" dirty="0" err="1">
                <a:solidFill>
                  <a:schemeClr val="tx2"/>
                </a:solidFill>
                <a:latin typeface="Courier New" pitchFamily="49" charset="0"/>
              </a:rPr>
              <a:t>manifestVersion</a:t>
            </a:r>
            <a:r>
              <a:rPr lang="en-US" sz="1400" dirty="0">
                <a:solidFill>
                  <a:schemeClr val="tx2"/>
                </a:solidFill>
                <a:latin typeface="Courier New" pitchFamily="49" charset="0"/>
              </a:rPr>
              <a:t>="1.0"&gt; </a:t>
            </a:r>
          </a:p>
          <a:p>
            <a:pPr>
              <a:lnSpc>
                <a:spcPct val="60000"/>
              </a:lnSpc>
              <a:spcBef>
                <a:spcPct val="60000"/>
              </a:spcBef>
            </a:pPr>
            <a:r>
              <a:rPr lang="en-US" sz="1400" dirty="0">
                <a:solidFill>
                  <a:schemeClr val="tx2"/>
                </a:solidFill>
                <a:latin typeface="Courier New" pitchFamily="49" charset="0"/>
              </a:rPr>
              <a:t>    &lt;</a:t>
            </a:r>
            <a:r>
              <a:rPr lang="en-US" sz="1400" dirty="0" err="1">
                <a:solidFill>
                  <a:schemeClr val="tx2"/>
                </a:solidFill>
                <a:latin typeface="Courier New" pitchFamily="49" charset="0"/>
              </a:rPr>
              <a:t>assemblyIdentity</a:t>
            </a:r>
            <a:r>
              <a:rPr lang="en-US" sz="1400" dirty="0">
                <a:solidFill>
                  <a:schemeClr val="tx2"/>
                </a:solidFill>
                <a:latin typeface="Courier New" pitchFamily="49" charset="0"/>
              </a:rPr>
              <a:t> version="1.0.0.0" </a:t>
            </a:r>
            <a:r>
              <a:rPr lang="en-US" sz="1400" dirty="0" err="1">
                <a:solidFill>
                  <a:schemeClr val="tx2"/>
                </a:solidFill>
                <a:latin typeface="Courier New" pitchFamily="49" charset="0"/>
              </a:rPr>
              <a:t>processorArchitecture</a:t>
            </a:r>
            <a:r>
              <a:rPr lang="en-US" sz="1400" dirty="0">
                <a:solidFill>
                  <a:schemeClr val="tx2"/>
                </a:solidFill>
                <a:latin typeface="Courier New" pitchFamily="49" charset="0"/>
              </a:rPr>
              <a:t>="X86“</a:t>
            </a:r>
          </a:p>
          <a:p>
            <a:pPr>
              <a:lnSpc>
                <a:spcPct val="60000"/>
              </a:lnSpc>
              <a:spcBef>
                <a:spcPct val="60000"/>
              </a:spcBef>
            </a:pPr>
            <a:r>
              <a:rPr lang="en-US" sz="1400" dirty="0">
                <a:solidFill>
                  <a:schemeClr val="tx2"/>
                </a:solidFill>
                <a:latin typeface="Courier New" pitchFamily="49" charset="0"/>
              </a:rPr>
              <a:t> name="</a:t>
            </a:r>
            <a:r>
              <a:rPr lang="en-US" sz="1400" dirty="0" err="1">
                <a:solidFill>
                  <a:schemeClr val="tx2"/>
                </a:solidFill>
                <a:latin typeface="Courier New" pitchFamily="49" charset="0"/>
              </a:rPr>
              <a:t>MyAdminApp</a:t>
            </a:r>
            <a:r>
              <a:rPr lang="en-US" sz="1400" dirty="0">
                <a:solidFill>
                  <a:schemeClr val="tx2"/>
                </a:solidFill>
                <a:latin typeface="Courier New" pitchFamily="49" charset="0"/>
              </a:rPr>
              <a:t>" type="win32"/&gt;</a:t>
            </a:r>
          </a:p>
          <a:p>
            <a:pPr>
              <a:lnSpc>
                <a:spcPct val="60000"/>
              </a:lnSpc>
              <a:spcBef>
                <a:spcPct val="60000"/>
              </a:spcBef>
            </a:pPr>
            <a:endParaRPr lang="en-US" sz="1400" dirty="0">
              <a:solidFill>
                <a:schemeClr val="tx2"/>
              </a:solidFill>
              <a:latin typeface="Courier New" pitchFamily="49" charset="0"/>
            </a:endParaRPr>
          </a:p>
          <a:p>
            <a:pPr>
              <a:lnSpc>
                <a:spcPct val="60000"/>
              </a:lnSpc>
              <a:spcBef>
                <a:spcPct val="60000"/>
              </a:spcBef>
            </a:pPr>
            <a:r>
              <a:rPr lang="en-US" sz="1400" dirty="0">
                <a:solidFill>
                  <a:schemeClr val="tx2"/>
                </a:solidFill>
                <a:latin typeface="Courier New" pitchFamily="49" charset="0"/>
              </a:rPr>
              <a:t>   &lt;!-- Identify the application security requirements. --&gt;</a:t>
            </a:r>
          </a:p>
          <a:p>
            <a:pPr>
              <a:lnSpc>
                <a:spcPct val="60000"/>
              </a:lnSpc>
              <a:spcBef>
                <a:spcPct val="60000"/>
              </a:spcBef>
            </a:pPr>
            <a:r>
              <a:rPr lang="en-US" sz="1400" dirty="0">
                <a:solidFill>
                  <a:schemeClr val="tx2"/>
                </a:solidFill>
                <a:latin typeface="Courier New" pitchFamily="49" charset="0"/>
              </a:rPr>
              <a:t>   &lt;</a:t>
            </a:r>
            <a:r>
              <a:rPr lang="en-US" sz="1400" dirty="0" err="1">
                <a:solidFill>
                  <a:schemeClr val="tx2"/>
                </a:solidFill>
                <a:latin typeface="Courier New" pitchFamily="49" charset="0"/>
              </a:rPr>
              <a:t>trustInfo</a:t>
            </a:r>
            <a:r>
              <a:rPr lang="en-US" sz="1400" dirty="0">
                <a:solidFill>
                  <a:schemeClr val="tx2"/>
                </a:solidFill>
                <a:latin typeface="Courier New" pitchFamily="49" charset="0"/>
              </a:rPr>
              <a:t> </a:t>
            </a:r>
            <a:r>
              <a:rPr lang="en-US" sz="1400" dirty="0" err="1">
                <a:solidFill>
                  <a:schemeClr val="tx2"/>
                </a:solidFill>
                <a:latin typeface="Courier New" pitchFamily="49" charset="0"/>
              </a:rPr>
              <a:t>xmlns</a:t>
            </a:r>
            <a:r>
              <a:rPr lang="en-US" sz="1400" dirty="0">
                <a:solidFill>
                  <a:schemeClr val="tx2"/>
                </a:solidFill>
                <a:latin typeface="Courier New" pitchFamily="49" charset="0"/>
              </a:rPr>
              <a:t>="urn:schemas-microsoft-com:asm.v3"&gt;</a:t>
            </a:r>
          </a:p>
          <a:p>
            <a:pPr>
              <a:lnSpc>
                <a:spcPct val="60000"/>
              </a:lnSpc>
              <a:spcBef>
                <a:spcPct val="60000"/>
              </a:spcBef>
            </a:pPr>
            <a:r>
              <a:rPr lang="en-US" sz="1400" dirty="0">
                <a:solidFill>
                  <a:schemeClr val="tx2"/>
                </a:solidFill>
                <a:latin typeface="Courier New" pitchFamily="49" charset="0"/>
              </a:rPr>
              <a:t>        &lt;security&gt;</a:t>
            </a:r>
          </a:p>
          <a:p>
            <a:pPr>
              <a:lnSpc>
                <a:spcPct val="60000"/>
              </a:lnSpc>
              <a:spcBef>
                <a:spcPct val="60000"/>
              </a:spcBef>
            </a:pPr>
            <a:r>
              <a:rPr lang="en-US" sz="1400" dirty="0">
                <a:solidFill>
                  <a:schemeClr val="tx2"/>
                </a:solidFill>
                <a:latin typeface="Courier New" pitchFamily="49" charset="0"/>
              </a:rPr>
              <a:t>            &lt;</a:t>
            </a:r>
            <a:r>
              <a:rPr lang="en-US" sz="1400" dirty="0" err="1">
                <a:solidFill>
                  <a:schemeClr val="tx2"/>
                </a:solidFill>
                <a:latin typeface="Courier New" pitchFamily="49" charset="0"/>
              </a:rPr>
              <a:t>requestedPrivileges</a:t>
            </a:r>
            <a:r>
              <a:rPr lang="en-US" sz="1400" dirty="0">
                <a:solidFill>
                  <a:schemeClr val="tx2"/>
                </a:solidFill>
                <a:latin typeface="Courier New" pitchFamily="49" charset="0"/>
              </a:rPr>
              <a:t>&gt;</a:t>
            </a:r>
          </a:p>
          <a:p>
            <a:pPr>
              <a:lnSpc>
                <a:spcPct val="60000"/>
              </a:lnSpc>
              <a:spcBef>
                <a:spcPct val="60000"/>
              </a:spcBef>
            </a:pPr>
            <a:r>
              <a:rPr lang="en-US" sz="1400" dirty="0">
                <a:solidFill>
                  <a:schemeClr val="tx2"/>
                </a:solidFill>
                <a:latin typeface="Courier New" pitchFamily="49" charset="0"/>
              </a:rPr>
              <a:t>                &lt;</a:t>
            </a:r>
            <a:r>
              <a:rPr lang="en-US" sz="1400" dirty="0" err="1">
                <a:solidFill>
                  <a:schemeClr val="tx2"/>
                </a:solidFill>
                <a:latin typeface="Courier New" pitchFamily="49" charset="0"/>
              </a:rPr>
              <a:t>requestedExecutionLevel</a:t>
            </a:r>
            <a:r>
              <a:rPr lang="en-US" sz="1400" dirty="0">
                <a:solidFill>
                  <a:schemeClr val="tx2"/>
                </a:solidFill>
                <a:latin typeface="Courier New" pitchFamily="49" charset="0"/>
              </a:rPr>
              <a:t> level="</a:t>
            </a:r>
            <a:r>
              <a:rPr lang="en-US" sz="1400" dirty="0" err="1">
                <a:solidFill>
                  <a:schemeClr val="tx2"/>
                </a:solidFill>
                <a:latin typeface="Courier New" pitchFamily="49" charset="0"/>
              </a:rPr>
              <a:t>requireAdministrator</a:t>
            </a:r>
            <a:r>
              <a:rPr lang="en-US" sz="1400" dirty="0">
                <a:solidFill>
                  <a:schemeClr val="tx2"/>
                </a:solidFill>
                <a:latin typeface="Courier New" pitchFamily="49" charset="0"/>
              </a:rPr>
              <a:t>"/&gt;	</a:t>
            </a:r>
          </a:p>
          <a:p>
            <a:pPr>
              <a:lnSpc>
                <a:spcPct val="60000"/>
              </a:lnSpc>
              <a:spcBef>
                <a:spcPct val="60000"/>
              </a:spcBef>
            </a:pPr>
            <a:r>
              <a:rPr lang="en-US" sz="1400" dirty="0">
                <a:solidFill>
                  <a:schemeClr val="tx2"/>
                </a:solidFill>
                <a:latin typeface="Courier New" pitchFamily="49" charset="0"/>
              </a:rPr>
              <a:t>            &lt;/</a:t>
            </a:r>
            <a:r>
              <a:rPr lang="en-US" sz="1400" dirty="0" err="1">
                <a:solidFill>
                  <a:schemeClr val="tx2"/>
                </a:solidFill>
                <a:latin typeface="Courier New" pitchFamily="49" charset="0"/>
              </a:rPr>
              <a:t>requestedPrivileges</a:t>
            </a:r>
            <a:r>
              <a:rPr lang="en-US" sz="1400" dirty="0">
                <a:solidFill>
                  <a:schemeClr val="tx2"/>
                </a:solidFill>
                <a:latin typeface="Courier New" pitchFamily="49" charset="0"/>
              </a:rPr>
              <a:t>&gt;</a:t>
            </a:r>
          </a:p>
          <a:p>
            <a:pPr>
              <a:lnSpc>
                <a:spcPct val="60000"/>
              </a:lnSpc>
              <a:spcBef>
                <a:spcPct val="60000"/>
              </a:spcBef>
            </a:pPr>
            <a:r>
              <a:rPr lang="en-US" sz="1400" dirty="0">
                <a:solidFill>
                  <a:schemeClr val="tx2"/>
                </a:solidFill>
                <a:latin typeface="Courier New" pitchFamily="49" charset="0"/>
              </a:rPr>
              <a:t>        &lt;/security&gt;</a:t>
            </a:r>
          </a:p>
          <a:p>
            <a:pPr>
              <a:lnSpc>
                <a:spcPct val="60000"/>
              </a:lnSpc>
              <a:spcBef>
                <a:spcPct val="60000"/>
              </a:spcBef>
            </a:pPr>
            <a:r>
              <a:rPr lang="en-US" sz="1400" dirty="0">
                <a:solidFill>
                  <a:schemeClr val="tx2"/>
                </a:solidFill>
                <a:latin typeface="Courier New" pitchFamily="49" charset="0"/>
              </a:rPr>
              <a:t>   &lt;/</a:t>
            </a:r>
            <a:r>
              <a:rPr lang="en-US" sz="1400" dirty="0" err="1">
                <a:solidFill>
                  <a:schemeClr val="tx2"/>
                </a:solidFill>
                <a:latin typeface="Courier New" pitchFamily="49" charset="0"/>
              </a:rPr>
              <a:t>trustInfo</a:t>
            </a:r>
            <a:r>
              <a:rPr lang="en-US" sz="1400" dirty="0">
                <a:solidFill>
                  <a:schemeClr val="tx2"/>
                </a:solidFill>
                <a:latin typeface="Courier New" pitchFamily="49" charset="0"/>
              </a:rPr>
              <a:t>&gt;</a:t>
            </a:r>
          </a:p>
          <a:p>
            <a:pPr>
              <a:lnSpc>
                <a:spcPct val="60000"/>
              </a:lnSpc>
              <a:spcBef>
                <a:spcPct val="60000"/>
              </a:spcBef>
            </a:pPr>
            <a:r>
              <a:rPr lang="en-US" sz="1400" dirty="0">
                <a:solidFill>
                  <a:schemeClr val="tx2"/>
                </a:solidFill>
                <a:latin typeface="Courier New" pitchFamily="49" charset="0"/>
              </a:rPr>
              <a:t>&lt;/assembly&gt;</a:t>
            </a:r>
          </a:p>
        </p:txBody>
      </p:sp>
      <p:pic>
        <p:nvPicPr>
          <p:cNvPr id="23557" name="Rectangle 20483"/>
          <p:cNvPicPr>
            <a:picLocks noChangeAspect="1" noChangeArrowheads="1"/>
          </p:cNvPicPr>
          <p:nvPr/>
        </p:nvPicPr>
        <p:blipFill>
          <a:blip r:embed="rId3"/>
          <a:srcRect/>
          <a:stretch>
            <a:fillRect/>
          </a:stretch>
        </p:blipFill>
        <p:spPr bwMode="auto">
          <a:xfrm>
            <a:off x="604203" y="3327718"/>
            <a:ext cx="7650162" cy="16335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839681"/>
          <p:cNvSpPr>
            <a:spLocks noGrp="1" noChangeArrowheads="1"/>
          </p:cNvSpPr>
          <p:nvPr>
            <p:ph type="title"/>
          </p:nvPr>
        </p:nvSpPr>
        <p:spPr/>
        <p:txBody>
          <a:bodyPr anchor="ctr"/>
          <a:lstStyle/>
          <a:p>
            <a:pPr eaLnBrk="1" hangingPunct="1"/>
            <a:r>
              <a:rPr lang="en-US" sz="4400" dirty="0" err="1" smtClean="0"/>
              <a:t>RequestedExecutionLevel</a:t>
            </a:r>
            <a:endParaRPr lang="en-US" sz="4400" dirty="0" smtClean="0"/>
          </a:p>
        </p:txBody>
      </p:sp>
      <p:sp>
        <p:nvSpPr>
          <p:cNvPr id="26627" name="Shape 839682"/>
          <p:cNvSpPr>
            <a:spLocks noGrp="1" noChangeArrowheads="1"/>
          </p:cNvSpPr>
          <p:nvPr>
            <p:ph idx="1"/>
          </p:nvPr>
        </p:nvSpPr>
        <p:spPr>
          <a:xfrm>
            <a:off x="381000" y="1412874"/>
            <a:ext cx="8382000" cy="4555663"/>
          </a:xfrm>
        </p:spPr>
        <p:txBody>
          <a:bodyPr>
            <a:noAutofit/>
          </a:bodyPr>
          <a:lstStyle/>
          <a:p>
            <a:pPr marL="447675" indent="-447675" eaLnBrk="1" hangingPunct="1">
              <a:lnSpc>
                <a:spcPct val="120000"/>
              </a:lnSpc>
              <a:buFont typeface="Wingdings 2" pitchFamily="18" charset="2"/>
              <a:buBlip>
                <a:blip r:embed="rId3"/>
              </a:buBlip>
              <a:defRPr/>
            </a:pPr>
            <a:r>
              <a:rPr lang="en-GB" sz="2400" dirty="0" err="1" smtClean="0"/>
              <a:t>RequestedExecutionLevels</a:t>
            </a:r>
            <a:r>
              <a:rPr lang="en-GB" sz="2400" dirty="0" smtClean="0"/>
              <a:t> </a:t>
            </a:r>
            <a:endParaRPr lang="en-US" sz="2400" dirty="0" smtClean="0"/>
          </a:p>
          <a:p>
            <a:pPr marL="833438" lvl="1" indent="-354013" eaLnBrk="1" hangingPunct="1">
              <a:lnSpc>
                <a:spcPct val="120000"/>
              </a:lnSpc>
              <a:buFont typeface="Wingdings 2" pitchFamily="18" charset="2"/>
              <a:buBlip>
                <a:blip r:embed="rId3"/>
              </a:buBlip>
              <a:defRPr/>
            </a:pPr>
            <a:r>
              <a:rPr lang="en-GB" sz="2400" dirty="0" smtClean="0"/>
              <a:t>Level = </a:t>
            </a:r>
            <a:r>
              <a:rPr lang="en-GB" sz="2400" dirty="0" err="1" smtClean="0"/>
              <a:t>asInvoker</a:t>
            </a:r>
            <a:endParaRPr lang="en-US" sz="2400" dirty="0" smtClean="0"/>
          </a:p>
          <a:p>
            <a:pPr lvl="2" eaLnBrk="1" hangingPunct="1">
              <a:lnSpc>
                <a:spcPct val="120000"/>
              </a:lnSpc>
              <a:buFont typeface="Wingdings 2" pitchFamily="18" charset="2"/>
              <a:buBlip>
                <a:blip r:embed="rId3"/>
              </a:buBlip>
              <a:defRPr/>
            </a:pPr>
            <a:r>
              <a:rPr lang="en-GB" sz="2000" dirty="0" smtClean="0"/>
              <a:t>Launch with the same token as the parent process</a:t>
            </a:r>
          </a:p>
          <a:p>
            <a:pPr marL="833438" lvl="1" indent="-354013" eaLnBrk="1" hangingPunct="1">
              <a:lnSpc>
                <a:spcPct val="120000"/>
              </a:lnSpc>
              <a:buFont typeface="Wingdings 2" pitchFamily="18" charset="2"/>
              <a:buBlip>
                <a:blip r:embed="rId3"/>
              </a:buBlip>
              <a:defRPr/>
            </a:pPr>
            <a:r>
              <a:rPr lang="en-GB" sz="2400" dirty="0" smtClean="0"/>
              <a:t>Level = </a:t>
            </a:r>
            <a:r>
              <a:rPr lang="en-GB" sz="2400" dirty="0" err="1" smtClean="0"/>
              <a:t>highestAvailable</a:t>
            </a:r>
            <a:endParaRPr lang="en-GB" sz="2400" dirty="0" smtClean="0"/>
          </a:p>
          <a:p>
            <a:pPr lvl="2" eaLnBrk="1" hangingPunct="1">
              <a:lnSpc>
                <a:spcPct val="120000"/>
              </a:lnSpc>
              <a:buFont typeface="Wingdings 2" pitchFamily="18" charset="2"/>
              <a:buBlip>
                <a:blip r:embed="rId3"/>
              </a:buBlip>
              <a:defRPr/>
            </a:pPr>
            <a:r>
              <a:rPr lang="en-GB" sz="2000" dirty="0" smtClean="0"/>
              <a:t>Launch with the highest token this user possesses</a:t>
            </a:r>
          </a:p>
          <a:p>
            <a:pPr marL="833438" lvl="1" indent="-354013" eaLnBrk="1" hangingPunct="1">
              <a:lnSpc>
                <a:spcPct val="120000"/>
              </a:lnSpc>
              <a:buFont typeface="Wingdings 2" pitchFamily="18" charset="2"/>
              <a:buBlip>
                <a:blip r:embed="rId3"/>
              </a:buBlip>
              <a:defRPr/>
            </a:pPr>
            <a:r>
              <a:rPr lang="en-GB" sz="2400" dirty="0" smtClean="0"/>
              <a:t>Level = </a:t>
            </a:r>
            <a:r>
              <a:rPr lang="en-GB" sz="2400" dirty="0" err="1" smtClean="0"/>
              <a:t>requireAdministrator</a:t>
            </a:r>
            <a:endParaRPr lang="en-GB" sz="2400" dirty="0" smtClean="0"/>
          </a:p>
          <a:p>
            <a:pPr lvl="2" eaLnBrk="1" hangingPunct="1">
              <a:lnSpc>
                <a:spcPct val="120000"/>
              </a:lnSpc>
              <a:buFont typeface="Wingdings 2" pitchFamily="18" charset="2"/>
              <a:buBlip>
                <a:blip r:embed="rId3"/>
              </a:buBlip>
              <a:defRPr/>
            </a:pPr>
            <a:r>
              <a:rPr lang="en-GB" sz="2000" dirty="0" smtClean="0"/>
              <a:t>Highest token of the User provided User is a member of Administrators group</a:t>
            </a:r>
          </a:p>
          <a:p>
            <a:pPr marL="466725" indent="-354013" eaLnBrk="1" hangingPunct="1">
              <a:lnSpc>
                <a:spcPct val="120000"/>
              </a:lnSpc>
              <a:defRPr/>
            </a:pPr>
            <a:r>
              <a:rPr lang="en-US" sz="2400" dirty="0" smtClean="0"/>
              <a:t>Windows XP SP2 Blue Screen Issue…</a:t>
            </a:r>
          </a:p>
          <a:p>
            <a:pPr marL="833438" lvl="1" indent="-354013" eaLnBrk="1" hangingPunct="1">
              <a:lnSpc>
                <a:spcPct val="120000"/>
              </a:lnSpc>
              <a:defRPr/>
            </a:pPr>
            <a:r>
              <a:rPr lang="en-US" sz="2000" dirty="0" smtClean="0">
                <a:hlinkClick r:id="rId4"/>
              </a:rPr>
              <a:t>http://support.microsoft.com/Default.aspx?kbid=921337</a:t>
            </a:r>
            <a:r>
              <a:rPr lang="en-US" sz="2000" dirty="0" smtClean="0"/>
              <a:t> </a:t>
            </a:r>
          </a:p>
          <a:p>
            <a:pPr eaLnBrk="1" hangingPunct="1">
              <a:lnSpc>
                <a:spcPct val="120000"/>
              </a:lnSpc>
              <a:buFont typeface="Wingdings 2" pitchFamily="18" charset="2"/>
              <a:buBlip>
                <a:blip r:embed="rId3"/>
              </a:buBlip>
              <a:defRPr/>
            </a:pPr>
            <a:endParaRPr lang="en-GB" sz="1100"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t>UAC Architecture</a:t>
            </a:r>
            <a:endParaRPr lang="en-US" sz="4400" dirty="0"/>
          </a:p>
        </p:txBody>
      </p:sp>
      <p:pic>
        <p:nvPicPr>
          <p:cNvPr id="24579" name="Picture 2" descr="http://msdn2.microsoft.com/en-us/library/Aa905330.wvduac01(en-us,MSDN.10).gif"/>
          <p:cNvPicPr>
            <a:picLocks noChangeAspect="1" noChangeArrowheads="1"/>
          </p:cNvPicPr>
          <p:nvPr/>
        </p:nvPicPr>
        <p:blipFill>
          <a:blip r:embed="rId3"/>
          <a:srcRect/>
          <a:stretch>
            <a:fillRect/>
          </a:stretch>
        </p:blipFill>
        <p:spPr bwMode="auto">
          <a:xfrm>
            <a:off x="5572833" y="676773"/>
            <a:ext cx="3200400" cy="5905500"/>
          </a:xfrm>
          <a:prstGeom prst="rect">
            <a:avLst/>
          </a:prstGeom>
          <a:noFill/>
          <a:ln w="9525">
            <a:noFill/>
            <a:miter lim="800000"/>
            <a:headEnd/>
            <a:tailEnd/>
          </a:ln>
        </p:spPr>
      </p:pic>
      <p:sp>
        <p:nvSpPr>
          <p:cNvPr id="4" name="Rectangle 3"/>
          <p:cNvSpPr/>
          <p:nvPr/>
        </p:nvSpPr>
        <p:spPr>
          <a:xfrm>
            <a:off x="560388" y="1039000"/>
            <a:ext cx="4572000" cy="5678478"/>
          </a:xfrm>
          <a:prstGeom prst="rect">
            <a:avLst/>
          </a:prstGeom>
        </p:spPr>
        <p:txBody>
          <a:bodyPr wrap="square">
            <a:spAutoFit/>
          </a:bodyPr>
          <a:lstStyle/>
          <a:p>
            <a:pPr>
              <a:defRPr/>
            </a:pPr>
            <a:r>
              <a:rPr lang="en-US" b="1" dirty="0">
                <a:latin typeface="+mn-lt"/>
              </a:rPr>
              <a:t>Elevating User Launch Path (Reference)</a:t>
            </a:r>
          </a:p>
          <a:p>
            <a:pPr marL="800100" lvl="1" indent="-342900">
              <a:buFont typeface="+mj-lt"/>
              <a:buAutoNum type="arabicPeriod"/>
              <a:defRPr/>
            </a:pPr>
            <a:r>
              <a:rPr lang="en-US" sz="1400" b="1" dirty="0" err="1">
                <a:latin typeface="+mn-lt"/>
              </a:rPr>
              <a:t>ShellExecute</a:t>
            </a:r>
            <a:r>
              <a:rPr lang="en-US" sz="1400" b="1" dirty="0">
                <a:latin typeface="+mn-lt"/>
              </a:rPr>
              <a:t>()</a:t>
            </a:r>
            <a:r>
              <a:rPr lang="en-US" sz="1400" dirty="0">
                <a:latin typeface="+mn-lt"/>
              </a:rPr>
              <a:t> calls </a:t>
            </a:r>
            <a:r>
              <a:rPr lang="en-US" sz="1400" b="1" dirty="0" err="1">
                <a:latin typeface="+mn-lt"/>
              </a:rPr>
              <a:t>CreateProcess</a:t>
            </a:r>
            <a:r>
              <a:rPr lang="en-US" sz="1400" b="1" dirty="0">
                <a:latin typeface="+mn-lt"/>
              </a:rPr>
              <a:t>()</a:t>
            </a:r>
            <a:r>
              <a:rPr lang="en-US" sz="1400" dirty="0">
                <a:latin typeface="+mn-lt"/>
              </a:rPr>
              <a:t>. </a:t>
            </a:r>
          </a:p>
          <a:p>
            <a:pPr marL="800100" lvl="1" indent="-342900">
              <a:buFont typeface="+mj-lt"/>
              <a:buAutoNum type="arabicPeriod"/>
              <a:defRPr/>
            </a:pPr>
            <a:r>
              <a:rPr lang="en-US" sz="1400" b="1" dirty="0" err="1">
                <a:latin typeface="+mn-lt"/>
              </a:rPr>
              <a:t>CreateProcess</a:t>
            </a:r>
            <a:r>
              <a:rPr lang="en-US" sz="1400" b="1" dirty="0">
                <a:latin typeface="+mn-lt"/>
              </a:rPr>
              <a:t>()</a:t>
            </a:r>
            <a:r>
              <a:rPr lang="en-US" sz="1400" dirty="0">
                <a:latin typeface="+mn-lt"/>
              </a:rPr>
              <a:t> calls </a:t>
            </a:r>
            <a:r>
              <a:rPr lang="en-US" sz="1400" dirty="0" err="1">
                <a:latin typeface="+mn-lt"/>
              </a:rPr>
              <a:t>AppCompat</a:t>
            </a:r>
            <a:r>
              <a:rPr lang="en-US" sz="1400" dirty="0">
                <a:latin typeface="+mn-lt"/>
              </a:rPr>
              <a:t>, Fusion, and Installer Detection to assess </a:t>
            </a:r>
            <a:r>
              <a:rPr lang="en-US" sz="1400" b="1" dirty="0" err="1">
                <a:latin typeface="+mn-lt"/>
              </a:rPr>
              <a:t>requestedExecutionLevel</a:t>
            </a:r>
            <a:endParaRPr lang="en-US" sz="1400" dirty="0">
              <a:latin typeface="+mn-lt"/>
            </a:endParaRPr>
          </a:p>
          <a:p>
            <a:pPr marL="800100" lvl="1" indent="-342900">
              <a:buFont typeface="+mj-lt"/>
              <a:buAutoNum type="arabicPeriod"/>
              <a:defRPr/>
            </a:pPr>
            <a:r>
              <a:rPr lang="en-US" sz="1400" b="1" dirty="0" err="1">
                <a:latin typeface="+mn-lt"/>
              </a:rPr>
              <a:t>CreateProcess</a:t>
            </a:r>
            <a:r>
              <a:rPr lang="en-US" sz="1400" b="1" dirty="0">
                <a:latin typeface="+mn-lt"/>
              </a:rPr>
              <a:t>()</a:t>
            </a:r>
            <a:r>
              <a:rPr lang="en-US" sz="1400" dirty="0">
                <a:latin typeface="+mn-lt"/>
              </a:rPr>
              <a:t> returns a Win32 error code ERROR_ELEVATION_REQUIRED. </a:t>
            </a:r>
          </a:p>
          <a:p>
            <a:pPr marL="800100" lvl="1" indent="-342900">
              <a:buFont typeface="+mj-lt"/>
              <a:buAutoNum type="arabicPeriod"/>
              <a:defRPr/>
            </a:pPr>
            <a:r>
              <a:rPr lang="en-US" sz="1400" dirty="0">
                <a:latin typeface="+mn-lt"/>
              </a:rPr>
              <a:t>Receiving it, </a:t>
            </a:r>
            <a:r>
              <a:rPr lang="en-US" sz="1400" b="1" dirty="0" err="1">
                <a:latin typeface="+mn-lt"/>
              </a:rPr>
              <a:t>ShellExecute</a:t>
            </a:r>
            <a:r>
              <a:rPr lang="en-US" sz="1400" b="1" dirty="0">
                <a:latin typeface="+mn-lt"/>
              </a:rPr>
              <a:t>()</a:t>
            </a:r>
            <a:r>
              <a:rPr lang="en-US" sz="1400" dirty="0">
                <a:latin typeface="+mn-lt"/>
              </a:rPr>
              <a:t> calls (AIS)</a:t>
            </a:r>
          </a:p>
          <a:p>
            <a:pPr marL="800100" lvl="1" indent="-342900">
              <a:buFont typeface="+mj-lt"/>
              <a:buAutoNum type="arabicPeriod"/>
              <a:defRPr/>
            </a:pPr>
            <a:r>
              <a:rPr lang="en-US" sz="1400" dirty="0">
                <a:latin typeface="+mn-lt"/>
              </a:rPr>
              <a:t>AIS re-evaluates the requested execution level and Group Policy</a:t>
            </a:r>
          </a:p>
          <a:p>
            <a:pPr marL="800100" lvl="1" indent="-342900">
              <a:buFont typeface="+mj-lt"/>
              <a:buAutoNum type="arabicPeriod"/>
              <a:defRPr/>
            </a:pPr>
            <a:r>
              <a:rPr lang="en-US" sz="1400" dirty="0">
                <a:latin typeface="+mn-lt"/>
              </a:rPr>
              <a:t>If elevation required, service launches the elevation prompt</a:t>
            </a:r>
          </a:p>
          <a:p>
            <a:pPr marL="800100" lvl="1" indent="-342900">
              <a:buFont typeface="+mj-lt"/>
              <a:buAutoNum type="arabicPeriod"/>
              <a:defRPr/>
            </a:pPr>
            <a:r>
              <a:rPr lang="en-US" sz="1400" dirty="0">
                <a:latin typeface="+mn-lt"/>
              </a:rPr>
              <a:t>After consent or valid credentials, AIS retrieves appropriate access token, if necessary. </a:t>
            </a:r>
          </a:p>
          <a:p>
            <a:pPr marL="800100" lvl="1" indent="-342900">
              <a:buFont typeface="+mj-lt"/>
              <a:buAutoNum type="arabicPeriod"/>
              <a:defRPr/>
            </a:pPr>
            <a:r>
              <a:rPr lang="en-US" sz="1400" dirty="0">
                <a:latin typeface="+mn-lt"/>
              </a:rPr>
              <a:t>AIS re-issues a </a:t>
            </a:r>
            <a:r>
              <a:rPr lang="en-US" sz="1400" b="1" dirty="0" err="1">
                <a:latin typeface="+mn-lt"/>
              </a:rPr>
              <a:t>CreateProcessAsUser</a:t>
            </a:r>
            <a:r>
              <a:rPr lang="en-US" sz="1400" b="1" dirty="0">
                <a:latin typeface="+mn-lt"/>
              </a:rPr>
              <a:t>()</a:t>
            </a:r>
            <a:r>
              <a:rPr lang="en-US" sz="1400" dirty="0">
                <a:latin typeface="+mn-lt"/>
              </a:rPr>
              <a:t> call, supplying the token and specifying the caller’s interactive desktop.</a:t>
            </a:r>
          </a:p>
          <a:p>
            <a:pPr marL="342900" indent="-342900">
              <a:spcBef>
                <a:spcPts val="600"/>
              </a:spcBef>
              <a:buFont typeface="Arial" pitchFamily="34" charset="0"/>
              <a:buChar char="•"/>
              <a:defRPr/>
            </a:pPr>
            <a:r>
              <a:rPr lang="en-US" b="1" dirty="0" smtClean="0">
                <a:latin typeface="+mn-lt"/>
              </a:rPr>
              <a:t>Key </a:t>
            </a:r>
            <a:r>
              <a:rPr lang="en-US" b="1" dirty="0">
                <a:latin typeface="+mn-lt"/>
              </a:rPr>
              <a:t>Points: </a:t>
            </a:r>
          </a:p>
          <a:p>
            <a:pPr marL="800100" lvl="1" indent="-342900">
              <a:spcBef>
                <a:spcPts val="600"/>
              </a:spcBef>
              <a:buFont typeface="Arial" pitchFamily="34" charset="0"/>
              <a:buChar char="•"/>
              <a:defRPr/>
            </a:pPr>
            <a:r>
              <a:rPr lang="en-US" sz="1600" dirty="0">
                <a:latin typeface="+mn-lt"/>
              </a:rPr>
              <a:t>Elevation happens per process </a:t>
            </a:r>
          </a:p>
          <a:p>
            <a:pPr marL="800100" lvl="1" indent="-342900">
              <a:spcBef>
                <a:spcPts val="600"/>
              </a:spcBef>
              <a:buFont typeface="Arial" pitchFamily="34" charset="0"/>
              <a:buChar char="•"/>
              <a:defRPr/>
            </a:pPr>
            <a:r>
              <a:rPr lang="en-US" sz="1600" dirty="0">
                <a:latin typeface="+mn-lt"/>
              </a:rPr>
              <a:t>One process = one elevation level</a:t>
            </a:r>
          </a:p>
          <a:p>
            <a:pPr marL="800100" lvl="1" indent="-342900">
              <a:spcBef>
                <a:spcPts val="600"/>
              </a:spcBef>
              <a:buFont typeface="Arial" pitchFamily="34" charset="0"/>
              <a:buChar char="•"/>
              <a:defRPr/>
            </a:pPr>
            <a:r>
              <a:rPr lang="en-US" sz="1600" dirty="0">
                <a:latin typeface="+mn-lt"/>
              </a:rPr>
              <a:t>Immutable for life of process</a:t>
            </a:r>
          </a:p>
          <a:p>
            <a:pPr marL="800100" lvl="1" indent="-342900">
              <a:spcBef>
                <a:spcPts val="600"/>
              </a:spcBef>
              <a:buFont typeface="Arial" pitchFamily="34" charset="0"/>
              <a:buChar char="•"/>
              <a:defRPr/>
            </a:pPr>
            <a:r>
              <a:rPr lang="en-US" sz="1600" dirty="0">
                <a:latin typeface="+mn-lt"/>
              </a:rPr>
              <a:t>Process creation API choice important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dirty="0" smtClean="0"/>
              <a:t>Topics</a:t>
            </a:r>
            <a:endParaRPr lang="en-US" dirty="0"/>
          </a:p>
        </p:txBody>
      </p:sp>
      <p:sp>
        <p:nvSpPr>
          <p:cNvPr id="6" name="Text Placeholder 5"/>
          <p:cNvSpPr>
            <a:spLocks noGrp="1"/>
          </p:cNvSpPr>
          <p:nvPr>
            <p:ph idx="1"/>
          </p:nvPr>
        </p:nvSpPr>
        <p:spPr>
          <a:xfrm>
            <a:off x="381000" y="1412874"/>
            <a:ext cx="8382000" cy="4921423"/>
          </a:xfrm>
        </p:spPr>
        <p:txBody>
          <a:bodyPr>
            <a:normAutofit fontScale="85000" lnSpcReduction="10000"/>
          </a:bodyPr>
          <a:lstStyle/>
          <a:p>
            <a:pPr>
              <a:lnSpc>
                <a:spcPct val="120000"/>
              </a:lnSpc>
              <a:buClr>
                <a:schemeClr val="accent1">
                  <a:alpha val="100000"/>
                </a:schemeClr>
              </a:buClr>
              <a:buFont typeface="Arial" pitchFamily="34" charset="0"/>
              <a:buChar char="•"/>
              <a:defRPr/>
            </a:pPr>
            <a:r>
              <a:rPr lang="en-US" dirty="0" smtClean="0"/>
              <a:t>Common Windows™ Operating System Application Compatibility Issues</a:t>
            </a:r>
            <a:endParaRPr lang="en-US" sz="2800" dirty="0" smtClean="0"/>
          </a:p>
          <a:p>
            <a:pPr lvl="1">
              <a:lnSpc>
                <a:spcPct val="120000"/>
              </a:lnSpc>
              <a:buClr>
                <a:schemeClr val="accent1">
                  <a:alpha val="100000"/>
                </a:schemeClr>
              </a:buClr>
              <a:buFont typeface="Arial" pitchFamily="34" charset="0"/>
              <a:buChar char="•"/>
              <a:defRPr/>
            </a:pPr>
            <a:r>
              <a:rPr lang="en-US" sz="2800" b="1" dirty="0" smtClean="0"/>
              <a:t>User Account Control (UAC)</a:t>
            </a:r>
          </a:p>
          <a:p>
            <a:pPr lvl="2">
              <a:lnSpc>
                <a:spcPct val="120000"/>
              </a:lnSpc>
              <a:buClr>
                <a:schemeClr val="accent1">
                  <a:alpha val="100000"/>
                </a:schemeClr>
              </a:buClr>
              <a:buFont typeface="Arial" pitchFamily="34" charset="0"/>
              <a:buChar char="•"/>
              <a:defRPr/>
            </a:pPr>
            <a:r>
              <a:rPr lang="en-US" b="1" dirty="0" smtClean="0"/>
              <a:t>Mandatory Integrity Control, Internet Explorer: Protected Mode</a:t>
            </a:r>
          </a:p>
          <a:p>
            <a:pPr lvl="1">
              <a:lnSpc>
                <a:spcPct val="120000"/>
              </a:lnSpc>
              <a:buClr>
                <a:schemeClr val="accent1">
                  <a:alpha val="100000"/>
                </a:schemeClr>
              </a:buClr>
              <a:buFont typeface="Arial" pitchFamily="34" charset="0"/>
              <a:buChar char="•"/>
              <a:defRPr/>
            </a:pPr>
            <a:r>
              <a:rPr lang="en-US" sz="2400" dirty="0" smtClean="0">
                <a:solidFill>
                  <a:schemeClr val="tx1">
                    <a:alpha val="100000"/>
                  </a:schemeClr>
                </a:solidFill>
              </a:rPr>
              <a:t>Installation</a:t>
            </a:r>
          </a:p>
          <a:p>
            <a:pPr lvl="1">
              <a:lnSpc>
                <a:spcPct val="120000"/>
              </a:lnSpc>
              <a:buClr>
                <a:schemeClr val="accent1">
                  <a:alpha val="100000"/>
                </a:schemeClr>
              </a:buClr>
              <a:buFont typeface="Arial" pitchFamily="34" charset="0"/>
              <a:buChar char="•"/>
              <a:defRPr/>
            </a:pPr>
            <a:r>
              <a:rPr lang="en-US" sz="2400" dirty="0" smtClean="0">
                <a:solidFill>
                  <a:schemeClr val="tx1">
                    <a:alpha val="100000"/>
                  </a:schemeClr>
                </a:solidFill>
              </a:rPr>
              <a:t>Service Isolation</a:t>
            </a:r>
          </a:p>
          <a:p>
            <a:pPr lvl="1">
              <a:lnSpc>
                <a:spcPct val="120000"/>
              </a:lnSpc>
              <a:buClr>
                <a:schemeClr val="accent1">
                  <a:alpha val="100000"/>
                </a:schemeClr>
              </a:buClr>
              <a:buFont typeface="Arial" pitchFamily="34" charset="0"/>
              <a:buChar char="•"/>
              <a:defRPr/>
            </a:pPr>
            <a:r>
              <a:rPr lang="en-US" sz="2400" dirty="0" smtClean="0">
                <a:solidFill>
                  <a:schemeClr val="tx1">
                    <a:alpha val="100000"/>
                  </a:schemeClr>
                </a:solidFill>
              </a:rPr>
              <a:t>Miscellaneous </a:t>
            </a:r>
          </a:p>
          <a:p>
            <a:pPr lvl="2">
              <a:lnSpc>
                <a:spcPct val="120000"/>
              </a:lnSpc>
              <a:buClr>
                <a:schemeClr val="accent1">
                  <a:alpha val="100000"/>
                </a:schemeClr>
              </a:buClr>
              <a:buFont typeface="Arial" pitchFamily="34" charset="0"/>
              <a:buChar char="•"/>
              <a:defRPr/>
            </a:pPr>
            <a:r>
              <a:rPr lang="en-US" dirty="0" smtClean="0">
                <a:solidFill>
                  <a:schemeClr val="tx1">
                    <a:alpha val="100000"/>
                  </a:schemeClr>
                </a:solidFill>
              </a:rPr>
              <a:t>User Interface, Networking</a:t>
            </a:r>
          </a:p>
          <a:p>
            <a:pPr>
              <a:lnSpc>
                <a:spcPct val="120000"/>
              </a:lnSpc>
              <a:buClr>
                <a:schemeClr val="accent1">
                  <a:alpha val="100000"/>
                </a:schemeClr>
              </a:buClr>
              <a:buFont typeface="Arial" pitchFamily="34" charset="0"/>
              <a:buChar char="•"/>
              <a:defRPr/>
            </a:pPr>
            <a:r>
              <a:rPr lang="en-US" sz="3100" dirty="0" smtClean="0">
                <a:solidFill>
                  <a:schemeClr val="tx1">
                    <a:alpha val="100000"/>
                  </a:schemeClr>
                </a:solidFill>
              </a:rPr>
              <a:t>Specific Windows</a:t>
            </a:r>
            <a:r>
              <a:rPr lang="en-US" sz="3100" dirty="0" smtClean="0"/>
              <a:t>™</a:t>
            </a:r>
            <a:r>
              <a:rPr lang="en-US" sz="3100" dirty="0" smtClean="0">
                <a:solidFill>
                  <a:schemeClr val="tx1">
                    <a:alpha val="100000"/>
                  </a:schemeClr>
                </a:solidFill>
              </a:rPr>
              <a:t> Server 2008 Compatibility Issues</a:t>
            </a:r>
          </a:p>
          <a:p>
            <a:pPr lvl="1" eaLnBrk="1" hangingPunct="1">
              <a:lnSpc>
                <a:spcPct val="120000"/>
              </a:lnSpc>
              <a:buClr>
                <a:schemeClr val="accent1">
                  <a:alpha val="100000"/>
                </a:schemeClr>
              </a:buClr>
              <a:buFont typeface="Arial" pitchFamily="34" charset="0"/>
              <a:buChar char="•"/>
              <a:defRPr/>
            </a:pPr>
            <a:r>
              <a:rPr lang="en-US" dirty="0" smtClean="0">
                <a:solidFill>
                  <a:schemeClr val="tx1">
                    <a:alpha val="100000"/>
                  </a:schemeClr>
                </a:solidFill>
              </a:rPr>
              <a:t>IIS, RODC, Windows Core</a:t>
            </a:r>
          </a:p>
          <a:p>
            <a:pPr eaLnBrk="1" hangingPunct="1">
              <a:lnSpc>
                <a:spcPct val="120000"/>
              </a:lnSpc>
              <a:buClr>
                <a:schemeClr val="accent1">
                  <a:alpha val="100000"/>
                </a:schemeClr>
              </a:buClr>
              <a:buFont typeface="Arial" pitchFamily="34" charset="0"/>
              <a:buChar char="•"/>
              <a:defRPr/>
            </a:pPr>
            <a:r>
              <a:rPr lang="en-US" sz="3100" dirty="0" smtClean="0"/>
              <a:t>Logo Certification and “Works with”</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400" dirty="0" smtClean="0"/>
              <a:t>Mandatory Integrity Control (MIC)</a:t>
            </a:r>
            <a:endParaRPr lang="en-US" sz="4400" dirty="0"/>
          </a:p>
        </p:txBody>
      </p:sp>
      <p:sp>
        <p:nvSpPr>
          <p:cNvPr id="25603" name="Text Placeholder 2"/>
          <p:cNvSpPr>
            <a:spLocks noGrp="1"/>
          </p:cNvSpPr>
          <p:nvPr>
            <p:ph idx="1"/>
          </p:nvPr>
        </p:nvSpPr>
        <p:spPr>
          <a:xfrm>
            <a:off x="381000" y="1412874"/>
            <a:ext cx="8382000" cy="4672041"/>
          </a:xfrm>
        </p:spPr>
        <p:txBody>
          <a:bodyPr>
            <a:normAutofit fontScale="85000" lnSpcReduction="20000"/>
          </a:bodyPr>
          <a:lstStyle/>
          <a:p>
            <a:r>
              <a:rPr lang="en-US" sz="3300" dirty="0" smtClean="0"/>
              <a:t>Traditional NT security model revolves around process token</a:t>
            </a:r>
          </a:p>
          <a:p>
            <a:pPr>
              <a:buNone/>
            </a:pPr>
            <a:endParaRPr lang="en-US" sz="3300" dirty="0" smtClean="0"/>
          </a:p>
          <a:p>
            <a:r>
              <a:rPr lang="en-US" sz="3300" dirty="0" smtClean="0"/>
              <a:t>Windows Vista / Windows Server 2008 enhances this with MIC:</a:t>
            </a:r>
          </a:p>
          <a:p>
            <a:pPr lvl="1"/>
            <a:r>
              <a:rPr lang="en-US" dirty="0" smtClean="0"/>
              <a:t>Each process gets a MIC level</a:t>
            </a:r>
          </a:p>
          <a:p>
            <a:pPr lvl="1"/>
            <a:r>
              <a:rPr lang="en-US" dirty="0" smtClean="0"/>
              <a:t>All resources get a MIC level (medium is default)</a:t>
            </a:r>
          </a:p>
          <a:p>
            <a:pPr lvl="1">
              <a:buNone/>
            </a:pPr>
            <a:endParaRPr lang="en-US" sz="1500" dirty="0" smtClean="0"/>
          </a:p>
          <a:p>
            <a:r>
              <a:rPr lang="en-US" sz="3600" dirty="0" smtClean="0"/>
              <a:t>There are four commonly-used pre-defined levels</a:t>
            </a:r>
          </a:p>
          <a:p>
            <a:pPr lvl="1"/>
            <a:r>
              <a:rPr lang="en-US" dirty="0" smtClean="0"/>
              <a:t>0: Low </a:t>
            </a:r>
          </a:p>
          <a:p>
            <a:pPr lvl="1"/>
            <a:r>
              <a:rPr lang="en-US" dirty="0" smtClean="0"/>
              <a:t>1: Medium </a:t>
            </a:r>
          </a:p>
          <a:p>
            <a:pPr lvl="1"/>
            <a:r>
              <a:rPr lang="en-US" dirty="0" smtClean="0"/>
              <a:t>2: High</a:t>
            </a:r>
          </a:p>
          <a:p>
            <a:pPr lvl="1"/>
            <a:r>
              <a:rPr lang="en-US" dirty="0" smtClean="0"/>
              <a:t>3: System</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790529"/>
          <p:cNvSpPr>
            <a:spLocks noGrp="1" noChangeArrowheads="1"/>
          </p:cNvSpPr>
          <p:nvPr>
            <p:ph type="title"/>
          </p:nvPr>
        </p:nvSpPr>
        <p:spPr/>
        <p:txBody>
          <a:bodyPr anchor="t"/>
          <a:lstStyle/>
          <a:p>
            <a:pPr eaLnBrk="1" hangingPunct="1"/>
            <a:r>
              <a:rPr lang="en-US" sz="4400" dirty="0" smtClean="0"/>
              <a:t>MIC: Process Isolation</a:t>
            </a:r>
            <a:endParaRPr lang="en-GB" sz="4400" dirty="0" smtClean="0"/>
          </a:p>
        </p:txBody>
      </p:sp>
      <p:sp>
        <p:nvSpPr>
          <p:cNvPr id="26627" name="Shape 790530"/>
          <p:cNvSpPr>
            <a:spLocks noGrp="1" noChangeArrowheads="1"/>
          </p:cNvSpPr>
          <p:nvPr>
            <p:ph idx="1"/>
          </p:nvPr>
        </p:nvSpPr>
        <p:spPr>
          <a:xfrm>
            <a:off x="381000" y="1412874"/>
            <a:ext cx="8382000" cy="3554819"/>
          </a:xfrm>
        </p:spPr>
        <p:txBody>
          <a:bodyPr/>
          <a:lstStyle/>
          <a:p>
            <a:pPr marL="447675" indent="-447675" eaLnBrk="1" hangingPunct="1"/>
            <a:r>
              <a:rPr lang="en-US" sz="2800" smtClean="0"/>
              <a:t>Administrative </a:t>
            </a:r>
            <a:r>
              <a:rPr lang="en-US" sz="2800" dirty="0" smtClean="0"/>
              <a:t>and Standard User applications share the same desktop</a:t>
            </a:r>
            <a:endParaRPr lang="en-US" dirty="0" smtClean="0"/>
          </a:p>
          <a:p>
            <a:pPr marL="833438" lvl="1" indent="-354013" eaLnBrk="1" hangingPunct="1"/>
            <a:r>
              <a:rPr lang="en-US" dirty="0" smtClean="0"/>
              <a:t>Primary threats</a:t>
            </a:r>
          </a:p>
          <a:p>
            <a:pPr marL="1208088" lvl="2" indent="-373063" eaLnBrk="1" hangingPunct="1"/>
            <a:r>
              <a:rPr lang="en-US" sz="2000" dirty="0" smtClean="0"/>
              <a:t>Cross-process Window messages (Shatter Attack)</a:t>
            </a:r>
          </a:p>
          <a:p>
            <a:pPr marL="1208088" lvl="2" indent="-373063" eaLnBrk="1" hangingPunct="1"/>
            <a:r>
              <a:rPr lang="en-US" sz="2000" dirty="0" smtClean="0"/>
              <a:t>DLL injection and create remote thread</a:t>
            </a:r>
          </a:p>
          <a:p>
            <a:pPr marL="833438" lvl="1" indent="-354013" eaLnBrk="1" hangingPunct="1"/>
            <a:r>
              <a:rPr lang="en-US" dirty="0" smtClean="0"/>
              <a:t>Process Isolation mechanisms</a:t>
            </a:r>
          </a:p>
          <a:p>
            <a:pPr marL="1208088" lvl="2" indent="-373063" eaLnBrk="1" hangingPunct="1"/>
            <a:r>
              <a:rPr lang="en-US" sz="2000" dirty="0" smtClean="0"/>
              <a:t>Integrity level for processes</a:t>
            </a:r>
          </a:p>
          <a:p>
            <a:pPr marL="1208088" lvl="2" indent="-373063" eaLnBrk="1" hangingPunct="1"/>
            <a:r>
              <a:rPr lang="en-US" sz="2000" dirty="0" smtClean="0"/>
              <a:t>User Interface privilege isolation</a:t>
            </a:r>
          </a:p>
          <a:p>
            <a:pPr marL="833438" lvl="1" indent="-354013" eaLnBrk="1" hangingPunct="1"/>
            <a:r>
              <a:rPr lang="en-US" b="1" dirty="0" smtClean="0"/>
              <a:t>“Lower” cannot interfere with “Higher”</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400" dirty="0" smtClean="0"/>
              <a:t>MIC and Resources</a:t>
            </a:r>
          </a:p>
        </p:txBody>
      </p:sp>
      <p:sp>
        <p:nvSpPr>
          <p:cNvPr id="27651" name="Text Placeholder 2"/>
          <p:cNvSpPr>
            <a:spLocks noGrp="1"/>
          </p:cNvSpPr>
          <p:nvPr>
            <p:ph idx="1"/>
          </p:nvPr>
        </p:nvSpPr>
        <p:spPr>
          <a:xfrm>
            <a:off x="381000" y="1412874"/>
            <a:ext cx="8382000" cy="4755169"/>
          </a:xfrm>
        </p:spPr>
        <p:txBody>
          <a:bodyPr>
            <a:normAutofit fontScale="62500" lnSpcReduction="20000"/>
          </a:bodyPr>
          <a:lstStyle/>
          <a:p>
            <a:pPr>
              <a:lnSpc>
                <a:spcPct val="120000"/>
              </a:lnSpc>
            </a:pPr>
            <a:r>
              <a:rPr lang="en-US" sz="3600" dirty="0" smtClean="0">
                <a:hlinkClick r:id="rId3"/>
              </a:rPr>
              <a:t>www.sysinternals.com</a:t>
            </a:r>
            <a:r>
              <a:rPr lang="en-US" sz="3600" dirty="0" smtClean="0"/>
              <a:t> tool “</a:t>
            </a:r>
            <a:r>
              <a:rPr lang="en-US" sz="3600" dirty="0" err="1" smtClean="0"/>
              <a:t>accesschck</a:t>
            </a:r>
            <a:r>
              <a:rPr lang="en-US" sz="3600" dirty="0" smtClean="0"/>
              <a:t> –</a:t>
            </a:r>
            <a:r>
              <a:rPr lang="en-US" sz="3600" dirty="0" err="1" smtClean="0"/>
              <a:t>i</a:t>
            </a:r>
            <a:r>
              <a:rPr lang="en-US" sz="3600" dirty="0" smtClean="0"/>
              <a:t>” shows access levels on files and other resources</a:t>
            </a:r>
          </a:p>
          <a:p>
            <a:pPr>
              <a:lnSpc>
                <a:spcPct val="120000"/>
              </a:lnSpc>
            </a:pPr>
            <a:r>
              <a:rPr lang="en-US" sz="3600" dirty="0" smtClean="0"/>
              <a:t>Services, registry, COM components all get MIC level</a:t>
            </a:r>
          </a:p>
          <a:p>
            <a:pPr>
              <a:lnSpc>
                <a:spcPct val="120000"/>
              </a:lnSpc>
            </a:pPr>
            <a:r>
              <a:rPr lang="en-US" sz="3600" dirty="0" err="1" smtClean="0"/>
              <a:t>Potected</a:t>
            </a:r>
            <a:r>
              <a:rPr lang="en-US" sz="3600" dirty="0" smtClean="0"/>
              <a:t> Mode Internet Explorer (PMIE) currently only application that has a MIC level of Low</a:t>
            </a:r>
          </a:p>
          <a:p>
            <a:pPr>
              <a:lnSpc>
                <a:spcPct val="120000"/>
              </a:lnSpc>
            </a:pPr>
            <a:r>
              <a:rPr lang="en-US" sz="3600" dirty="0" smtClean="0"/>
              <a:t>Internet Explorer resources that PMIE needs to WRITE to need to have a MIC level of Low as well.</a:t>
            </a:r>
          </a:p>
          <a:p>
            <a:pPr>
              <a:lnSpc>
                <a:spcPct val="120000"/>
              </a:lnSpc>
            </a:pPr>
            <a:r>
              <a:rPr lang="en-US" sz="3600" dirty="0" smtClean="0"/>
              <a:t>Resources medium by default in Windows Vista / Windows Server 2008</a:t>
            </a:r>
          </a:p>
          <a:p>
            <a:pPr>
              <a:lnSpc>
                <a:spcPct val="120000"/>
              </a:lnSpc>
            </a:pPr>
            <a:r>
              <a:rPr lang="en-US" sz="3600" dirty="0" smtClean="0"/>
              <a:t>Generally “write-up” is blocked for files; “read-up” still allowed.</a:t>
            </a:r>
          </a:p>
          <a:p>
            <a:pPr>
              <a:lnSpc>
                <a:spcPct val="120000"/>
              </a:lnSpc>
            </a:pPr>
            <a:r>
              <a:rPr lang="en-US" sz="3600" dirty="0" smtClean="0"/>
              <a:t>Read-up blocked if resource is a process</a:t>
            </a:r>
          </a:p>
          <a:p>
            <a:pPr>
              <a:lnSpc>
                <a:spcPct val="120000"/>
              </a:lnSpc>
            </a:pPr>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MIC and Securable Objects</a:t>
            </a:r>
            <a:endParaRPr lang="en-US" sz="4400" dirty="0"/>
          </a:p>
        </p:txBody>
      </p:sp>
      <p:pic>
        <p:nvPicPr>
          <p:cNvPr id="1026" name="Picture 2" descr="Figure 19 Object and Process Accesses"/>
          <p:cNvPicPr>
            <a:picLocks noChangeAspect="1" noChangeArrowheads="1"/>
          </p:cNvPicPr>
          <p:nvPr/>
        </p:nvPicPr>
        <p:blipFill>
          <a:blip r:embed="rId2"/>
          <a:srcRect/>
          <a:stretch>
            <a:fillRect/>
          </a:stretch>
        </p:blipFill>
        <p:spPr bwMode="auto">
          <a:xfrm>
            <a:off x="1773016" y="1653315"/>
            <a:ext cx="5116513" cy="4246708"/>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Internet Explorer Protected Mode</a:t>
            </a:r>
            <a:endParaRPr lang="en-US" sz="4400" dirty="0"/>
          </a:p>
        </p:txBody>
      </p:sp>
      <p:sp>
        <p:nvSpPr>
          <p:cNvPr id="3" name="Text Placeholder 2"/>
          <p:cNvSpPr>
            <a:spLocks noGrp="1"/>
          </p:cNvSpPr>
          <p:nvPr>
            <p:ph idx="1"/>
          </p:nvPr>
        </p:nvSpPr>
        <p:spPr>
          <a:xfrm>
            <a:off x="381000" y="1412875"/>
            <a:ext cx="8382000" cy="4616648"/>
          </a:xfrm>
        </p:spPr>
        <p:txBody>
          <a:bodyPr/>
          <a:lstStyle/>
          <a:p>
            <a:r>
              <a:rPr lang="en-US" sz="2000" dirty="0" smtClean="0"/>
              <a:t>Internet Explorer runs with low permissions  (low MIC)</a:t>
            </a:r>
          </a:p>
          <a:p>
            <a:r>
              <a:rPr lang="en-US" sz="2000" dirty="0" smtClean="0"/>
              <a:t>Internet Explorer cannot even modify user files, registry keys</a:t>
            </a:r>
          </a:p>
          <a:p>
            <a:r>
              <a:rPr lang="en-US" sz="2000" dirty="0" smtClean="0"/>
              <a:t>File/registry writes are redirected, visible from Internet Explorer only. Different than UAC virtualization</a:t>
            </a:r>
          </a:p>
          <a:p>
            <a:r>
              <a:rPr lang="en-US" sz="2000" dirty="0" smtClean="0"/>
              <a:t>Windows Messaging blocked to non-low IL</a:t>
            </a:r>
          </a:p>
          <a:p>
            <a:r>
              <a:rPr lang="en-US" sz="2000" dirty="0" smtClean="0"/>
              <a:t>Issues</a:t>
            </a:r>
          </a:p>
          <a:p>
            <a:pPr lvl="1"/>
            <a:r>
              <a:rPr lang="en-US" sz="1800" dirty="0" smtClean="0"/>
              <a:t>Controls that share data with external processes fail</a:t>
            </a:r>
          </a:p>
          <a:p>
            <a:pPr lvl="1"/>
            <a:r>
              <a:rPr lang="en-US" sz="1800" dirty="0" smtClean="0"/>
              <a:t>New prompts requesting user permission interaction may impact some apps</a:t>
            </a:r>
          </a:p>
          <a:p>
            <a:r>
              <a:rPr lang="en-US" sz="2000" dirty="0" smtClean="0"/>
              <a:t>Mitigations</a:t>
            </a:r>
          </a:p>
          <a:p>
            <a:pPr lvl="1"/>
            <a:r>
              <a:rPr lang="en-US" sz="1800" dirty="0" smtClean="0"/>
              <a:t>Add the site to the trusted sites list (turns off protected mode)</a:t>
            </a:r>
          </a:p>
          <a:p>
            <a:r>
              <a:rPr lang="en-US" sz="2000" dirty="0" smtClean="0"/>
              <a:t>Surprising twists</a:t>
            </a:r>
          </a:p>
          <a:p>
            <a:pPr lvl="1"/>
            <a:r>
              <a:rPr lang="en-US" sz="1800" dirty="0" smtClean="0"/>
              <a:t>Creating an OOP COM component from IE fails</a:t>
            </a:r>
            <a:endParaRPr lang="en-US" sz="18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5360"/>
          <p:cNvSpPr>
            <a:spLocks noGrp="1" noChangeArrowheads="1"/>
          </p:cNvSpPr>
          <p:nvPr>
            <p:ph type="title"/>
          </p:nvPr>
        </p:nvSpPr>
        <p:spPr/>
        <p:txBody>
          <a:bodyPr>
            <a:normAutofit/>
            <a:scene3d>
              <a:camera prst="orthographicFront"/>
              <a:lightRig rig="soft" dir="t"/>
            </a:scene3d>
            <a:sp3d prstMaterial="softEdge">
              <a:bevelT w="25400" h="25400"/>
            </a:sp3d>
          </a:bodyPr>
          <a:lstStyle/>
          <a:p>
            <a:pPr eaLnBrk="1" fontAlgn="auto" hangingPunct="1">
              <a:spcAft>
                <a:spcPts val="0"/>
              </a:spcAft>
              <a:defRPr/>
            </a:pPr>
            <a:r>
              <a:rPr lang="en-US" sz="4400" dirty="0" smtClean="0">
                <a:sym typeface="Wingdings" pitchFamily="2" charset="2"/>
              </a:rPr>
              <a:t>Internet Explorer – Protected Mode</a:t>
            </a:r>
            <a:endParaRPr lang="en-US" sz="4400" dirty="0" smtClean="0">
              <a:ea typeface="SimSun" pitchFamily="2" charset="-120"/>
              <a:cs typeface="Times New Roman" pitchFamily="18" charset="0"/>
              <a:sym typeface="Wingdings" pitchFamily="2" charset="2"/>
            </a:endParaRPr>
          </a:p>
        </p:txBody>
      </p:sp>
      <p:sp>
        <p:nvSpPr>
          <p:cNvPr id="15362" name="Text Placeholder 15361"/>
          <p:cNvSpPr>
            <a:spLocks noGrp="1" noChangeArrowheads="1"/>
          </p:cNvSpPr>
          <p:nvPr>
            <p:ph idx="1"/>
          </p:nvPr>
        </p:nvSpPr>
        <p:spPr/>
        <p:txBody>
          <a:bodyPr>
            <a:normAutofit/>
          </a:bodyPr>
          <a:lstStyle/>
          <a:p>
            <a:pPr marL="847725" lvl="1" indent="-447675" eaLnBrk="1" hangingPunct="1">
              <a:lnSpc>
                <a:spcPct val="80000"/>
              </a:lnSpc>
              <a:buNone/>
              <a:defRPr/>
            </a:pPr>
            <a:r>
              <a:rPr lang="en-US" sz="2400" dirty="0" smtClean="0">
                <a:sym typeface="Wingdings" pitchFamily="2" charset="2"/>
              </a:rPr>
              <a:t>Resource: </a:t>
            </a:r>
            <a:br>
              <a:rPr lang="en-US" sz="2400" dirty="0" smtClean="0">
                <a:sym typeface="Wingdings" pitchFamily="2" charset="2"/>
              </a:rPr>
            </a:br>
            <a:r>
              <a:rPr lang="en-US" sz="2400" dirty="0" smtClean="0">
                <a:sym typeface="Wingdings" pitchFamily="2" charset="2"/>
              </a:rPr>
              <a:t>Understanding and Working in Protected Mode Internet Explorer…</a:t>
            </a:r>
          </a:p>
        </p:txBody>
      </p:sp>
      <p:pic>
        <p:nvPicPr>
          <p:cNvPr id="29700" name="Picture 2" descr="Figure 1: Protected Mode Compatibility Architecture"/>
          <p:cNvPicPr>
            <a:picLocks noChangeAspect="1" noChangeArrowheads="1"/>
          </p:cNvPicPr>
          <p:nvPr/>
        </p:nvPicPr>
        <p:blipFill>
          <a:blip r:embed="rId3"/>
          <a:srcRect/>
          <a:stretch>
            <a:fillRect/>
          </a:stretch>
        </p:blipFill>
        <p:spPr bwMode="auto">
          <a:xfrm>
            <a:off x="1212533" y="2540588"/>
            <a:ext cx="5921375" cy="32559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858113"/>
          <p:cNvSpPr>
            <a:spLocks noGrp="1" noChangeArrowheads="1"/>
          </p:cNvSpPr>
          <p:nvPr>
            <p:ph type="title"/>
          </p:nvPr>
        </p:nvSpPr>
        <p:spPr/>
        <p:txBody>
          <a:bodyPr anchor="t">
            <a:noAutofit/>
          </a:bodyPr>
          <a:lstStyle/>
          <a:p>
            <a:pPr eaLnBrk="1" hangingPunct="1"/>
            <a:r>
              <a:rPr lang="en-GB" sz="4400" dirty="0" smtClean="0"/>
              <a:t>Separation of Admin Code </a:t>
            </a:r>
            <a:br>
              <a:rPr lang="en-GB" sz="4400" dirty="0" smtClean="0"/>
            </a:br>
            <a:endParaRPr lang="en-US" sz="4400" dirty="0" smtClean="0"/>
          </a:p>
        </p:txBody>
      </p:sp>
      <p:sp>
        <p:nvSpPr>
          <p:cNvPr id="32771" name="Shape 858114"/>
          <p:cNvSpPr>
            <a:spLocks noGrp="1" noChangeArrowheads="1"/>
          </p:cNvSpPr>
          <p:nvPr>
            <p:ph idx="1"/>
          </p:nvPr>
        </p:nvSpPr>
        <p:spPr/>
        <p:txBody>
          <a:bodyPr>
            <a:noAutofit/>
          </a:bodyPr>
          <a:lstStyle/>
          <a:p>
            <a:pPr marL="447675" indent="-447675" eaLnBrk="1" hangingPunct="1"/>
            <a:r>
              <a:rPr lang="en-US" sz="2400" dirty="0" smtClean="0"/>
              <a:t>Cannot elevate a running process</a:t>
            </a:r>
          </a:p>
          <a:p>
            <a:pPr marL="447675" indent="-447675" eaLnBrk="1" hangingPunct="1"/>
            <a:r>
              <a:rPr lang="en-US" sz="2400" dirty="0" smtClean="0"/>
              <a:t>Three Design Patterns</a:t>
            </a:r>
          </a:p>
          <a:p>
            <a:pPr marL="833438" lvl="1" indent="-354013" eaLnBrk="1" hangingPunct="1"/>
            <a:r>
              <a:rPr lang="en-US" sz="2000" dirty="0" smtClean="0"/>
              <a:t>Creation of an Administrator COM object to perform elevated task.</a:t>
            </a:r>
          </a:p>
          <a:p>
            <a:pPr marL="1208088" lvl="2" indent="-373063" eaLnBrk="1" hangingPunct="1"/>
            <a:r>
              <a:rPr lang="en-US" sz="2000" dirty="0" smtClean="0"/>
              <a:t>COM Elevation Moniker</a:t>
            </a:r>
            <a:endParaRPr lang="en-US" sz="1800" dirty="0" smtClean="0"/>
          </a:p>
          <a:p>
            <a:pPr marL="833438" lvl="1" indent="-354013" eaLnBrk="1" hangingPunct="1"/>
            <a:r>
              <a:rPr lang="en-US" sz="2000" dirty="0" smtClean="0"/>
              <a:t>Side by Side Processes</a:t>
            </a:r>
          </a:p>
          <a:p>
            <a:pPr marL="1208088" lvl="2" indent="-373063" eaLnBrk="1" hangingPunct="1"/>
            <a:r>
              <a:rPr lang="en-US" sz="2000" dirty="0" smtClean="0"/>
              <a:t>Shared memory</a:t>
            </a:r>
          </a:p>
          <a:p>
            <a:pPr marL="1208088" lvl="2" indent="-373063" eaLnBrk="1" hangingPunct="1"/>
            <a:r>
              <a:rPr lang="en-US" sz="2000" dirty="0" smtClean="0"/>
              <a:t>RPC</a:t>
            </a:r>
          </a:p>
          <a:p>
            <a:pPr marL="833438" lvl="1" indent="-354013" eaLnBrk="1" hangingPunct="1"/>
            <a:r>
              <a:rPr lang="en-US" sz="2000" dirty="0" smtClean="0"/>
              <a:t>Service Broker Model  (no  consent dialog)</a:t>
            </a:r>
          </a:p>
          <a:p>
            <a:pPr marL="1208088" lvl="2" indent="-373063" eaLnBrk="1" hangingPunct="1"/>
            <a:r>
              <a:rPr lang="en-US" sz="2000" dirty="0" smtClean="0"/>
              <a:t>RPC, named pipes, etc</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794625"/>
          <p:cNvSpPr>
            <a:spLocks noGrp="1" noChangeArrowheads="1"/>
          </p:cNvSpPr>
          <p:nvPr>
            <p:ph type="title"/>
          </p:nvPr>
        </p:nvSpPr>
        <p:spPr/>
        <p:txBody>
          <a:bodyPr anchor="t"/>
          <a:lstStyle/>
          <a:p>
            <a:pPr eaLnBrk="1" hangingPunct="1"/>
            <a:r>
              <a:rPr lang="en-GB" sz="4400" dirty="0" smtClean="0"/>
              <a:t>UAC Impact Summary</a:t>
            </a:r>
            <a:endParaRPr lang="en-US" sz="4400" dirty="0" smtClean="0"/>
          </a:p>
        </p:txBody>
      </p:sp>
      <p:sp>
        <p:nvSpPr>
          <p:cNvPr id="33795" name="Shape 794626"/>
          <p:cNvSpPr>
            <a:spLocks noGrp="1" noChangeArrowheads="1"/>
          </p:cNvSpPr>
          <p:nvPr>
            <p:ph idx="1"/>
          </p:nvPr>
        </p:nvSpPr>
        <p:spPr>
          <a:xfrm>
            <a:off x="381000" y="1412874"/>
            <a:ext cx="8382000" cy="4938049"/>
          </a:xfrm>
        </p:spPr>
        <p:txBody>
          <a:bodyPr>
            <a:normAutofit fontScale="92500" lnSpcReduction="20000"/>
          </a:bodyPr>
          <a:lstStyle/>
          <a:p>
            <a:pPr marL="447675" indent="-447675" eaLnBrk="1" hangingPunct="1">
              <a:lnSpc>
                <a:spcPct val="120000"/>
              </a:lnSpc>
            </a:pPr>
            <a:r>
              <a:rPr lang="en-US" sz="3300" dirty="0" smtClean="0"/>
              <a:t>Fails on Windows Server 2003 as Standard User?</a:t>
            </a:r>
            <a:endParaRPr lang="en-GB" sz="3300" dirty="0" smtClean="0"/>
          </a:p>
          <a:p>
            <a:pPr marL="833438" lvl="1" indent="-354013" eaLnBrk="1" hangingPunct="1">
              <a:lnSpc>
                <a:spcPct val="120000"/>
              </a:lnSpc>
            </a:pPr>
            <a:r>
              <a:rPr lang="en-US" sz="2400" dirty="0" smtClean="0"/>
              <a:t>Mitigated by Redirection</a:t>
            </a:r>
          </a:p>
          <a:p>
            <a:pPr marL="833438" lvl="1" indent="-354013" eaLnBrk="1" hangingPunct="1">
              <a:lnSpc>
                <a:spcPct val="120000"/>
              </a:lnSpc>
            </a:pPr>
            <a:r>
              <a:rPr lang="en-US" sz="2400" dirty="0" smtClean="0"/>
              <a:t>Simple app with Admin dependencies: split up.</a:t>
            </a:r>
          </a:p>
          <a:p>
            <a:pPr marL="833438" lvl="1" indent="-354013" eaLnBrk="1" hangingPunct="1">
              <a:lnSpc>
                <a:spcPct val="120000"/>
              </a:lnSpc>
            </a:pPr>
            <a:r>
              <a:rPr lang="en-US" sz="2400" dirty="0" smtClean="0"/>
              <a:t>Admin app on Windows Server 2003:  Needs to be manifested</a:t>
            </a:r>
          </a:p>
          <a:p>
            <a:pPr marL="833438" lvl="1" indent="-354013" eaLnBrk="1" hangingPunct="1">
              <a:lnSpc>
                <a:spcPct val="120000"/>
              </a:lnSpc>
            </a:pPr>
            <a:r>
              <a:rPr lang="en-US" sz="2400" dirty="0" smtClean="0"/>
              <a:t>Web apps need special attention due to Protected Mode Internet Explorer</a:t>
            </a:r>
          </a:p>
          <a:p>
            <a:pPr marL="447675" indent="-447675" eaLnBrk="1" hangingPunct="1">
              <a:lnSpc>
                <a:spcPct val="120000"/>
              </a:lnSpc>
            </a:pPr>
            <a:r>
              <a:rPr lang="en-US" sz="3300" dirty="0" smtClean="0"/>
              <a:t>Use</a:t>
            </a:r>
            <a:r>
              <a:rPr lang="en-US" sz="2800" dirty="0" smtClean="0"/>
              <a:t>: </a:t>
            </a:r>
          </a:p>
          <a:p>
            <a:pPr marL="814388" lvl="1" indent="-447675" eaLnBrk="1" hangingPunct="1">
              <a:lnSpc>
                <a:spcPct val="120000"/>
              </a:lnSpc>
            </a:pPr>
            <a:r>
              <a:rPr lang="en-US" dirty="0" smtClean="0"/>
              <a:t>Standard User Analyzer</a:t>
            </a:r>
          </a:p>
          <a:p>
            <a:pPr marL="833438" lvl="1" indent="-354013" eaLnBrk="1" hangingPunct="1">
              <a:lnSpc>
                <a:spcPct val="120000"/>
              </a:lnSpc>
            </a:pPr>
            <a:r>
              <a:rPr lang="en-US" dirty="0" err="1" smtClean="0"/>
              <a:t>ProcMon</a:t>
            </a:r>
            <a:endParaRPr lang="en-US" dirty="0" smtClean="0"/>
          </a:p>
          <a:p>
            <a:pPr marL="833438" lvl="1" indent="-354013" eaLnBrk="1" hangingPunct="1">
              <a:lnSpc>
                <a:spcPct val="120000"/>
              </a:lnSpc>
            </a:pPr>
            <a:r>
              <a:rPr lang="en-US" dirty="0" err="1" smtClean="0"/>
              <a:t>ProcExp</a:t>
            </a:r>
            <a:endParaRPr lang="en-US" dirty="0" smtClean="0">
              <a:hlinkClick r:id="rId3" tooltip="http://download.microsoft.com/download/4/0/1/40169258-1587-4568-9670-8aab10e0311f/ApplicationVerifier.x86.msi"/>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797697"/>
          <p:cNvSpPr>
            <a:spLocks noGrp="1" noChangeArrowheads="1"/>
          </p:cNvSpPr>
          <p:nvPr>
            <p:ph type="title"/>
          </p:nvPr>
        </p:nvSpPr>
        <p:spPr/>
        <p:txBody>
          <a:bodyPr anchor="t"/>
          <a:lstStyle/>
          <a:p>
            <a:pPr eaLnBrk="1" hangingPunct="1"/>
            <a:r>
              <a:rPr lang="en-GB" sz="4400" dirty="0" smtClean="0"/>
              <a:t>UAC FAQ</a:t>
            </a:r>
            <a:endParaRPr lang="en-US" sz="4400" dirty="0" smtClean="0"/>
          </a:p>
        </p:txBody>
      </p:sp>
      <p:sp>
        <p:nvSpPr>
          <p:cNvPr id="30723" name="Shape 797698"/>
          <p:cNvSpPr>
            <a:spLocks noGrp="1" noChangeArrowheads="1"/>
          </p:cNvSpPr>
          <p:nvPr>
            <p:ph idx="1"/>
          </p:nvPr>
        </p:nvSpPr>
        <p:spPr>
          <a:xfrm>
            <a:off x="381000" y="1047125"/>
            <a:ext cx="8382000" cy="2339102"/>
          </a:xfrm>
        </p:spPr>
        <p:txBody>
          <a:bodyPr>
            <a:noAutofit/>
          </a:bodyPr>
          <a:lstStyle/>
          <a:p>
            <a:pPr marL="457200" indent="-457200" eaLnBrk="1" hangingPunct="1">
              <a:buFont typeface="+mj-lt"/>
              <a:buAutoNum type="arabicPeriod"/>
              <a:defRPr/>
            </a:pPr>
            <a:r>
              <a:rPr lang="en-US" sz="1400" dirty="0" smtClean="0"/>
              <a:t>If I mark my app as “admin”, can I skip the elevation consent dialog? </a:t>
            </a:r>
            <a:br>
              <a:rPr lang="en-US" sz="1400" dirty="0" smtClean="0"/>
            </a:br>
            <a:r>
              <a:rPr lang="en-US" sz="1400" b="1" dirty="0" smtClean="0"/>
              <a:t>No</a:t>
            </a:r>
            <a:endParaRPr lang="en-US" sz="1600" dirty="0" smtClean="0"/>
          </a:p>
          <a:p>
            <a:pPr marL="457200" indent="-457200" eaLnBrk="1" hangingPunct="1">
              <a:buFont typeface="+mj-lt"/>
              <a:buAutoNum type="arabicPeriod"/>
              <a:defRPr/>
            </a:pPr>
            <a:r>
              <a:rPr lang="en-US" sz="1400" dirty="0" smtClean="0"/>
              <a:t>Can you modify the privilege of a running application? </a:t>
            </a:r>
            <a:br>
              <a:rPr lang="en-US" sz="1400" dirty="0" smtClean="0"/>
            </a:br>
            <a:r>
              <a:rPr lang="en-US" sz="1400" b="1" dirty="0" smtClean="0"/>
              <a:t>No</a:t>
            </a:r>
          </a:p>
          <a:p>
            <a:pPr marL="457200" indent="-457200" eaLnBrk="1" hangingPunct="1">
              <a:buFont typeface="+mj-lt"/>
              <a:buAutoNum type="arabicPeriod"/>
              <a:defRPr/>
            </a:pPr>
            <a:r>
              <a:rPr lang="en-US" sz="1400" dirty="0" smtClean="0"/>
              <a:t>Will UAC elevate whenever a privileged API is used? </a:t>
            </a:r>
            <a:br>
              <a:rPr lang="en-US" sz="1400" dirty="0" smtClean="0"/>
            </a:br>
            <a:r>
              <a:rPr lang="en-US" sz="1400" b="1" dirty="0" smtClean="0"/>
              <a:t>No, the entire process is either elevated or not</a:t>
            </a:r>
          </a:p>
          <a:p>
            <a:pPr marL="457200" indent="-457200" eaLnBrk="1" hangingPunct="1">
              <a:buFont typeface="+mj-lt"/>
              <a:buAutoNum type="arabicPeriod"/>
              <a:defRPr/>
            </a:pPr>
            <a:r>
              <a:rPr lang="en-US" sz="1400" dirty="0" smtClean="0"/>
              <a:t>How about command line tools?</a:t>
            </a:r>
            <a:br>
              <a:rPr lang="en-US" sz="1400" dirty="0" smtClean="0"/>
            </a:br>
            <a:r>
              <a:rPr lang="en-US" sz="1400" b="1" dirty="0" smtClean="0"/>
              <a:t>Guidance is to mark them </a:t>
            </a:r>
            <a:r>
              <a:rPr lang="en-US" sz="1400" b="1" dirty="0" err="1" smtClean="0"/>
              <a:t>asInvoker</a:t>
            </a:r>
            <a:endParaRPr lang="en-US" sz="1400" dirty="0" smtClean="0"/>
          </a:p>
          <a:p>
            <a:pPr marL="457200" indent="-457200" eaLnBrk="1" hangingPunct="1">
              <a:buFont typeface="+mj-lt"/>
              <a:buAutoNum type="arabicPeriod"/>
              <a:defRPr/>
            </a:pPr>
            <a:r>
              <a:rPr lang="en-US" sz="1400" dirty="0" smtClean="0"/>
              <a:t>How long does the elevated process last?  Can it time out? </a:t>
            </a:r>
            <a:r>
              <a:rPr lang="en-US" sz="1400" b="1" dirty="0" smtClean="0"/>
              <a:t/>
            </a:r>
            <a:br>
              <a:rPr lang="en-US" sz="1400" b="1" dirty="0" smtClean="0"/>
            </a:br>
            <a:r>
              <a:rPr lang="en-US" sz="1400" b="1" dirty="0" smtClean="0"/>
              <a:t>Until the process ends – it does not time out</a:t>
            </a:r>
          </a:p>
          <a:p>
            <a:pPr marL="457200" indent="-457200" eaLnBrk="1" hangingPunct="1">
              <a:buFont typeface="+mj-lt"/>
              <a:buAutoNum type="arabicPeriod"/>
              <a:defRPr/>
            </a:pPr>
            <a:r>
              <a:rPr lang="en-US" sz="1400" dirty="0" smtClean="0"/>
              <a:t>Can I enable which users will use UAC? </a:t>
            </a:r>
            <a:br>
              <a:rPr lang="en-US" sz="1400" dirty="0" smtClean="0"/>
            </a:br>
            <a:r>
              <a:rPr lang="en-US" sz="1400" b="1" dirty="0" smtClean="0"/>
              <a:t>Currently this is a per machine setting</a:t>
            </a:r>
          </a:p>
          <a:p>
            <a:pPr marL="457200" indent="-457200" eaLnBrk="1" hangingPunct="1">
              <a:buFont typeface="+mj-lt"/>
              <a:buAutoNum type="arabicPeriod"/>
              <a:defRPr/>
            </a:pPr>
            <a:r>
              <a:rPr lang="en-US" sz="1400" dirty="0" smtClean="0"/>
              <a:t>Does UAC apply to all processes and services? </a:t>
            </a:r>
            <a:br>
              <a:rPr lang="en-US" sz="1400" dirty="0" smtClean="0"/>
            </a:br>
            <a:r>
              <a:rPr lang="en-US" sz="1400" b="1" dirty="0" smtClean="0"/>
              <a:t>It applies to any interactive login (services and scheduled tasks non-interactive)</a:t>
            </a:r>
          </a:p>
          <a:p>
            <a:pPr marL="457200" indent="-457200" eaLnBrk="1" hangingPunct="1">
              <a:buFont typeface="+mj-lt"/>
              <a:buAutoNum type="arabicPeriod"/>
              <a:defRPr/>
            </a:pPr>
            <a:r>
              <a:rPr lang="en-US" sz="1400" dirty="0" smtClean="0"/>
              <a:t>What areas of the Registry and File system get redirected? </a:t>
            </a:r>
            <a:r>
              <a:rPr lang="en-US" sz="1400" b="1" dirty="0" smtClean="0"/>
              <a:t>  HKLM\Software, %</a:t>
            </a:r>
            <a:r>
              <a:rPr lang="en-US" sz="1400" b="1" dirty="0" err="1" smtClean="0"/>
              <a:t>SystemRoot</a:t>
            </a:r>
            <a:r>
              <a:rPr lang="en-US" sz="1400" b="1" dirty="0" smtClean="0"/>
              <a:t>%, %</a:t>
            </a:r>
            <a:r>
              <a:rPr lang="en-US" sz="1400" b="1" dirty="0" err="1" smtClean="0"/>
              <a:t>ProgramFiles</a:t>
            </a:r>
            <a:r>
              <a:rPr lang="en-US" sz="1400" b="1" dirty="0" smtClean="0"/>
              <a:t>%, %</a:t>
            </a:r>
            <a:r>
              <a:rPr lang="en-US" sz="1400" b="1" dirty="0" err="1" smtClean="0"/>
              <a:t>ProgramData</a:t>
            </a:r>
            <a:r>
              <a:rPr lang="en-US" sz="1400" b="1" dirty="0" smtClean="0"/>
              <a:t>%</a:t>
            </a:r>
          </a:p>
          <a:p>
            <a:pPr marL="457200" indent="-457200" eaLnBrk="1" hangingPunct="1">
              <a:buFont typeface="+mj-lt"/>
              <a:buAutoNum type="arabicPeriod"/>
              <a:defRPr/>
            </a:pPr>
            <a:r>
              <a:rPr lang="en-US" sz="1400" dirty="0" smtClean="0"/>
              <a:t>Won’t Redirection de-motivate developers to fix their code? </a:t>
            </a:r>
            <a:br>
              <a:rPr lang="en-US" sz="1400" dirty="0" smtClean="0"/>
            </a:br>
            <a:r>
              <a:rPr lang="en-US" sz="1400" b="1" dirty="0" smtClean="0"/>
              <a:t>Yes, it is a short term mitigation (not in 64bit)</a:t>
            </a:r>
          </a:p>
          <a:p>
            <a:pPr marL="457200" indent="-457200" eaLnBrk="1" hangingPunct="1">
              <a:buFont typeface="+mj-lt"/>
              <a:buAutoNum type="arabicPeriod"/>
              <a:defRPr/>
            </a:pPr>
            <a:r>
              <a:rPr lang="en-US" sz="1400" dirty="0" smtClean="0"/>
              <a:t>What happens when installer detection fails? </a:t>
            </a:r>
            <a:r>
              <a:rPr lang="en-US" sz="1400" b="1" dirty="0" smtClean="0"/>
              <a:t/>
            </a:r>
            <a:br>
              <a:rPr lang="en-US" sz="1400" b="1" dirty="0" smtClean="0"/>
            </a:br>
            <a:r>
              <a:rPr lang="en-US" sz="1400" b="1" dirty="0" smtClean="0"/>
              <a:t>The app runs as non-admin</a:t>
            </a:r>
          </a:p>
          <a:p>
            <a:pPr marL="457200" indent="-457200" eaLnBrk="1" hangingPunct="1">
              <a:buFont typeface="+mj-lt"/>
              <a:buAutoNum type="arabicPeriod"/>
              <a:defRPr/>
            </a:pPr>
            <a:r>
              <a:rPr lang="en-US" sz="1400" dirty="0" smtClean="0"/>
              <a:t>Will UAC be going down-level? </a:t>
            </a:r>
            <a:br>
              <a:rPr lang="en-US" sz="1400" dirty="0" smtClean="0"/>
            </a:br>
            <a:r>
              <a:rPr lang="en-US" sz="1400" b="1" dirty="0" smtClean="0"/>
              <a:t>No</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461825"/>
          <p:cNvSpPr>
            <a:spLocks noGrp="1" noChangeArrowheads="1"/>
          </p:cNvSpPr>
          <p:nvPr>
            <p:ph type="title"/>
          </p:nvPr>
        </p:nvSpPr>
        <p:spPr/>
        <p:txBody>
          <a:bodyPr>
            <a:normAutofit/>
          </a:bodyPr>
          <a:lstStyle/>
          <a:p>
            <a:pPr eaLnBrk="1" hangingPunct="1"/>
            <a:r>
              <a:rPr lang="en-US" sz="4400" dirty="0" smtClean="0"/>
              <a:t>UAC Resources</a:t>
            </a:r>
          </a:p>
        </p:txBody>
      </p:sp>
      <p:graphicFrame>
        <p:nvGraphicFramePr>
          <p:cNvPr id="26626" name="Table 26625"/>
          <p:cNvGraphicFramePr>
            <a:graphicFrameLocks noGrp="1"/>
          </p:cNvGraphicFramePr>
          <p:nvPr/>
        </p:nvGraphicFramePr>
        <p:xfrm>
          <a:off x="376331" y="1098599"/>
          <a:ext cx="8374063" cy="5221224"/>
        </p:xfrm>
        <a:graphic>
          <a:graphicData uri="http://schemas.openxmlformats.org/drawingml/2006/table">
            <a:tbl>
              <a:tblPr/>
              <a:tblGrid>
                <a:gridCol w="8374063"/>
              </a:tblGrid>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800" b="1" i="0" u="none" strike="noStrike" kern="0" cap="none" baseline="0" dirty="0" smtClean="0">
                          <a:solidFill>
                            <a:schemeClr val="tx1"/>
                          </a:solidFill>
                          <a:effectLst/>
                          <a:latin typeface="Segoe Semibold" pitchFamily="34" charset="0"/>
                        </a:rPr>
                        <a:t>General Security Information</a:t>
                      </a:r>
                      <a:endParaRPr kumimoji="0" lang="en-US" sz="1600" b="0" i="0" u="none" strike="noStrike" kern="0" cap="none" baseline="0" dirty="0" smtClean="0">
                        <a:solidFill>
                          <a:schemeClr val="tx1"/>
                        </a:solidFill>
                        <a:effectLst/>
                        <a:latin typeface="Arial" pitchFamily="34" charset="0"/>
                      </a:endParaRPr>
                    </a:p>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400" b="1" i="0" u="none" strike="noStrike" kern="0" cap="none" baseline="0" dirty="0" smtClean="0">
                          <a:solidFill>
                            <a:srgbClr val="66FFCC"/>
                          </a:solidFill>
                          <a:effectLst/>
                          <a:latin typeface="Segoe Semibold" pitchFamily="34" charset="0"/>
                          <a:hlinkClick r:id="rId3"/>
                        </a:rPr>
                        <a:t>http://msdn.microsoft.com/windowsvista/security/</a:t>
                      </a:r>
                      <a:endParaRPr kumimoji="0" lang="en-US" sz="1400" b="1" i="0" u="none" strike="noStrike" kern="0" cap="none" baseline="0" dirty="0" smtClean="0">
                        <a:solidFill>
                          <a:srgbClr val="66FFCC"/>
                        </a:solidFill>
                        <a:effectLst/>
                        <a:latin typeface="Segoe Semibold" pitchFamily="34" charset="0"/>
                      </a:endParaRPr>
                    </a:p>
                  </a:txBody>
                  <a:tcPr marL="182880" horzOverflow="overflow">
                    <a:lnL>
                      <a:noFill/>
                    </a:lnL>
                    <a:lnR>
                      <a:noFill/>
                    </a:lnR>
                    <a:lnT>
                      <a:noFill/>
                    </a:lnT>
                    <a:lnB>
                      <a:noFill/>
                    </a:lnB>
                    <a:lnTlToBr>
                      <a:noFill/>
                    </a:lnTlToBr>
                    <a:lnBlToTr>
                      <a:noFill/>
                    </a:lnBlToTr>
                    <a:gradFill rotWithShape="1">
                      <a:gsLst>
                        <a:gs pos="0">
                          <a:srgbClr val="000000">
                            <a:alpha val="10001"/>
                          </a:srgbClr>
                        </a:gs>
                        <a:gs pos="100000">
                          <a:srgbClr val="000000">
                            <a:alpha val="10001"/>
                          </a:srgbClr>
                        </a:gs>
                      </a:gsLst>
                      <a:lin ang="5400000" scaled="1"/>
                    </a:gra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endParaRPr kumimoji="0" lang="en-US" sz="200" b="0" i="0" u="none" strike="noStrike" kern="0" cap="none" baseline="0" dirty="0" smtClean="0">
                        <a:solidFill>
                          <a:schemeClr val="tx1"/>
                        </a:solidFill>
                        <a:effectLst/>
                        <a:latin typeface="Arial" pitchFamily="34" charset="0"/>
                      </a:endParaRPr>
                    </a:p>
                  </a:txBody>
                  <a:tcPr marL="182880" horzOverflow="overflow">
                    <a:lnL>
                      <a:noFill/>
                    </a:lnL>
                    <a:lnR>
                      <a:noFill/>
                    </a:lnR>
                    <a:lnT>
                      <a:noFill/>
                    </a:lnT>
                    <a:lnB>
                      <a:noFill/>
                    </a:lnB>
                    <a:lnTlToBr>
                      <a:noFill/>
                    </a:lnTlToBr>
                    <a:lnBlToTr>
                      <a:noFill/>
                    </a:lnBlToTr>
                    <a:solidFill>
                      <a:schemeClr val="bg1">
                        <a:lumMod val="75000"/>
                      </a:schemeClr>
                    </a:soli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2000" b="1" i="0" u="none" strike="noStrike" kern="0" cap="none" baseline="0" dirty="0" smtClean="0">
                          <a:solidFill>
                            <a:schemeClr val="tx1"/>
                          </a:solidFill>
                          <a:effectLst/>
                          <a:latin typeface="Segoe Semibold" pitchFamily="34" charset="0"/>
                        </a:rPr>
                        <a:t>Getting Started with UAC:</a:t>
                      </a:r>
                      <a:endParaRPr kumimoji="0" lang="en-US" sz="1800" b="0" i="0" u="none" strike="noStrike" kern="0" cap="none" baseline="0" dirty="0" smtClean="0">
                        <a:solidFill>
                          <a:schemeClr val="tx1"/>
                        </a:solidFill>
                        <a:effectLst/>
                        <a:latin typeface="Arial" pitchFamily="34" charset="0"/>
                      </a:endParaRPr>
                    </a:p>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400" b="1" i="0" u="none" strike="noStrike" kern="0" cap="none" baseline="0" dirty="0" smtClean="0">
                          <a:solidFill>
                            <a:schemeClr val="accent1"/>
                          </a:solidFill>
                          <a:effectLst/>
                          <a:latin typeface="Segoe Semibold" pitchFamily="34" charset="0"/>
                          <a:hlinkClick r:id="rId4"/>
                        </a:rPr>
                        <a:t>http://www.microsoft.com/technet/windowsvista/evaluate/feat/uaprot.mspx</a:t>
                      </a:r>
                      <a:endParaRPr kumimoji="0" lang="en-US" sz="1400" b="0" i="0" u="none" strike="noStrike" kern="0" cap="none" baseline="0" dirty="0" smtClean="0">
                        <a:solidFill>
                          <a:schemeClr val="tx1"/>
                        </a:solidFill>
                        <a:effectLst/>
                        <a:latin typeface="Segoe Semibold" pitchFamily="34" charset="0"/>
                      </a:endParaRPr>
                    </a:p>
                  </a:txBody>
                  <a:tcPr marL="182880" horzOverflow="overflow">
                    <a:lnL>
                      <a:noFill/>
                    </a:lnL>
                    <a:lnR>
                      <a:noFill/>
                    </a:lnR>
                    <a:lnT>
                      <a:noFill/>
                    </a:lnT>
                    <a:lnB>
                      <a:noFill/>
                    </a:lnB>
                    <a:lnTlToBr>
                      <a:noFill/>
                    </a:lnTlToBr>
                    <a:lnBlToTr>
                      <a:noFill/>
                    </a:lnBlToTr>
                    <a:gradFill rotWithShape="1">
                      <a:gsLst>
                        <a:gs pos="0">
                          <a:srgbClr val="000000">
                            <a:alpha val="10001"/>
                          </a:srgbClr>
                        </a:gs>
                        <a:gs pos="100000">
                          <a:srgbClr val="000000">
                            <a:alpha val="10001"/>
                          </a:srgbClr>
                        </a:gs>
                      </a:gsLst>
                      <a:lin ang="5400000" scaled="1"/>
                    </a:gra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endParaRPr kumimoji="0" lang="en-US" sz="200" b="0" i="0" u="none" strike="noStrike" kern="0" cap="none" baseline="0" dirty="0" smtClean="0">
                        <a:solidFill>
                          <a:schemeClr val="tx1"/>
                        </a:solidFill>
                        <a:effectLst/>
                        <a:latin typeface="Arial" pitchFamily="34" charset="0"/>
                      </a:endParaRPr>
                    </a:p>
                  </a:txBody>
                  <a:tcPr marL="182880" horzOverflow="overflow">
                    <a:lnL>
                      <a:noFill/>
                    </a:lnL>
                    <a:lnR>
                      <a:noFill/>
                    </a:lnR>
                    <a:lnT>
                      <a:noFill/>
                    </a:lnT>
                    <a:lnB>
                      <a:noFill/>
                    </a:lnB>
                    <a:lnTlToBr>
                      <a:noFill/>
                    </a:lnTlToBr>
                    <a:lnBlToTr>
                      <a:noFill/>
                    </a:lnBlToTr>
                    <a:gradFill rotWithShape="1">
                      <a:gsLst>
                        <a:gs pos="0">
                          <a:srgbClr val="000000">
                            <a:alpha val="20000"/>
                          </a:srgbClr>
                        </a:gs>
                        <a:gs pos="100000">
                          <a:srgbClr val="000000">
                            <a:alpha val="20000"/>
                          </a:srgbClr>
                        </a:gs>
                      </a:gsLst>
                      <a:lin ang="5400000" scaled="1"/>
                    </a:gra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800" b="1" i="0" u="none" strike="noStrike" kern="0" cap="none" baseline="0" dirty="0" smtClean="0">
                          <a:solidFill>
                            <a:schemeClr val="tx1"/>
                          </a:solidFill>
                          <a:effectLst/>
                          <a:latin typeface="Segoe Semibold" pitchFamily="34" charset="0"/>
                        </a:rPr>
                        <a:t>UAC Developer Guidelines: </a:t>
                      </a:r>
                      <a:endParaRPr kumimoji="0" lang="en-US" sz="1600" b="0" i="0" u="none" strike="noStrike" kern="0" cap="none" baseline="0" dirty="0" smtClean="0">
                        <a:solidFill>
                          <a:schemeClr val="tx1"/>
                        </a:solidFill>
                        <a:effectLst/>
                        <a:latin typeface="Arial" pitchFamily="34" charset="0"/>
                      </a:endParaRPr>
                    </a:p>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400" b="1" i="0" u="none" strike="noStrike" kern="0" cap="none" baseline="0" dirty="0" smtClean="0">
                          <a:solidFill>
                            <a:schemeClr val="accent1"/>
                          </a:solidFill>
                          <a:effectLst/>
                          <a:latin typeface="Segoe Semibold" pitchFamily="34" charset="0"/>
                          <a:hlinkClick r:id="rId5"/>
                        </a:rPr>
                        <a:t>http://msdn2.microsoft.com/en-us/library/aa480150.aspx</a:t>
                      </a:r>
                      <a:r>
                        <a:rPr kumimoji="0" lang="en-US" sz="1400" b="1" i="0" u="none" strike="noStrike" kern="0" cap="none" baseline="0" dirty="0" smtClean="0">
                          <a:solidFill>
                            <a:schemeClr val="accent1"/>
                          </a:solidFill>
                          <a:effectLst/>
                          <a:latin typeface="Segoe Semibold" pitchFamily="34" charset="0"/>
                        </a:rPr>
                        <a:t> </a:t>
                      </a:r>
                      <a:endParaRPr kumimoji="0" lang="en-US" sz="1400" b="1" i="0" u="none" strike="noStrike" kern="0" cap="none" baseline="0" dirty="0" smtClean="0">
                        <a:solidFill>
                          <a:schemeClr val="accent1"/>
                        </a:solidFill>
                        <a:effectLst/>
                        <a:latin typeface="Arial" pitchFamily="34" charset="0"/>
                      </a:endParaRPr>
                    </a:p>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400" b="1" i="0" u="none" strike="noStrike" kern="0" cap="none" baseline="0" dirty="0" smtClean="0">
                          <a:solidFill>
                            <a:schemeClr val="accent1"/>
                          </a:solidFill>
                          <a:effectLst/>
                          <a:latin typeface="Arial" pitchFamily="34" charset="0"/>
                          <a:hlinkClick r:id="rId6"/>
                        </a:rPr>
                        <a:t>http://msdn.microsoft.com/library/?url=/library/en-us/UxGuide/UXGuide/Home.asp?frame=true</a:t>
                      </a:r>
                      <a:r>
                        <a:rPr kumimoji="0" lang="en-US" sz="1400" b="1" i="0" u="none" strike="noStrike" kern="0" cap="none" baseline="0" dirty="0" smtClean="0">
                          <a:solidFill>
                            <a:schemeClr val="accent1"/>
                          </a:solidFill>
                          <a:effectLst/>
                          <a:latin typeface="Arial" pitchFamily="34" charset="0"/>
                        </a:rPr>
                        <a:t> </a:t>
                      </a:r>
                      <a:endParaRPr kumimoji="0" lang="en-US" sz="1400" b="1" i="0" u="none" strike="noStrike" kern="0" cap="none" baseline="0" dirty="0" smtClean="0">
                        <a:solidFill>
                          <a:schemeClr val="accent1"/>
                        </a:solidFill>
                        <a:effectLst/>
                        <a:latin typeface="Segoe Semibold" pitchFamily="34" charset="0"/>
                      </a:endParaRPr>
                    </a:p>
                  </a:txBody>
                  <a:tcPr marL="182880" horzOverflow="overflow">
                    <a:lnL>
                      <a:noFill/>
                    </a:lnL>
                    <a:lnR>
                      <a:noFill/>
                    </a:lnR>
                    <a:lnT>
                      <a:noFill/>
                    </a:lnT>
                    <a:lnB>
                      <a:noFill/>
                    </a:lnB>
                    <a:lnTlToBr>
                      <a:noFill/>
                    </a:lnTlToBr>
                    <a:lnBlToTr>
                      <a:noFill/>
                    </a:lnBlToTr>
                    <a:gradFill rotWithShape="1">
                      <a:gsLst>
                        <a:gs pos="0">
                          <a:srgbClr val="000000">
                            <a:alpha val="10001"/>
                          </a:srgbClr>
                        </a:gs>
                        <a:gs pos="100000">
                          <a:srgbClr val="000000">
                            <a:alpha val="10001"/>
                          </a:srgbClr>
                        </a:gs>
                      </a:gsLst>
                      <a:lin ang="5400000" scaled="1"/>
                    </a:gra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endParaRPr kumimoji="0" lang="en-US" sz="200" b="0" i="0" u="none" strike="noStrike" kern="0" cap="none" baseline="0" dirty="0" smtClean="0">
                        <a:solidFill>
                          <a:schemeClr val="tx1"/>
                        </a:solidFill>
                        <a:effectLst/>
                        <a:latin typeface="Arial" pitchFamily="34" charset="0"/>
                      </a:endParaRPr>
                    </a:p>
                  </a:txBody>
                  <a:tcPr marL="182880" horzOverflow="overflow">
                    <a:lnL>
                      <a:noFill/>
                    </a:lnL>
                    <a:lnR>
                      <a:noFill/>
                    </a:lnR>
                    <a:lnT>
                      <a:noFill/>
                    </a:lnT>
                    <a:lnB>
                      <a:noFill/>
                    </a:lnB>
                    <a:lnTlToBr>
                      <a:noFill/>
                    </a:lnTlToBr>
                    <a:lnBlToTr>
                      <a:noFill/>
                    </a:lnBlToTr>
                    <a:gradFill rotWithShape="1">
                      <a:gsLst>
                        <a:gs pos="0">
                          <a:srgbClr val="000000">
                            <a:alpha val="20000"/>
                          </a:srgbClr>
                        </a:gs>
                        <a:gs pos="100000">
                          <a:srgbClr val="000000">
                            <a:alpha val="20000"/>
                          </a:srgbClr>
                        </a:gs>
                      </a:gsLst>
                      <a:lin ang="5400000" scaled="1"/>
                    </a:gra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800" b="1" i="0" u="none" strike="noStrike" kern="0" cap="none" baseline="0" dirty="0" smtClean="0">
                          <a:solidFill>
                            <a:schemeClr val="tx1"/>
                          </a:solidFill>
                          <a:effectLst/>
                          <a:latin typeface="Segoe Semibold" pitchFamily="34" charset="0"/>
                        </a:rPr>
                        <a:t>UAC Question on Update:</a:t>
                      </a:r>
                      <a:endParaRPr kumimoji="0" lang="en-US" sz="1600" b="0" i="0" u="none" strike="noStrike" kern="0" cap="none" baseline="0" dirty="0" smtClean="0">
                        <a:solidFill>
                          <a:schemeClr val="tx1"/>
                        </a:solidFill>
                        <a:effectLst/>
                        <a:latin typeface="Arial" pitchFamily="34" charset="0"/>
                      </a:endParaRPr>
                    </a:p>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400" b="1" i="0" u="none" strike="noStrike" kern="0" cap="none" baseline="0" dirty="0" smtClean="0">
                          <a:solidFill>
                            <a:schemeClr val="accent1"/>
                          </a:solidFill>
                          <a:effectLst/>
                          <a:latin typeface="Segoe Semibold" pitchFamily="34" charset="0"/>
                          <a:hlinkClick r:id="rId7"/>
                        </a:rPr>
                        <a:t>http://forums.microsoft.com/msdn/showpost.aspx?postid=111453&amp;siteid=1</a:t>
                      </a:r>
                      <a:endParaRPr kumimoji="0" lang="en-US" sz="1400" b="1" i="0" u="none" strike="noStrike" kern="0" cap="none" baseline="0" dirty="0" smtClean="0">
                        <a:solidFill>
                          <a:schemeClr val="accent1"/>
                        </a:solidFill>
                        <a:effectLst/>
                        <a:latin typeface="Segoe Semibold" pitchFamily="34" charset="0"/>
                      </a:endParaRPr>
                    </a:p>
                  </a:txBody>
                  <a:tcPr marL="182880" horzOverflow="overflow">
                    <a:lnL>
                      <a:noFill/>
                    </a:lnL>
                    <a:lnR>
                      <a:noFill/>
                    </a:lnR>
                    <a:lnT>
                      <a:noFill/>
                    </a:lnT>
                    <a:lnB>
                      <a:noFill/>
                    </a:lnB>
                    <a:lnTlToBr>
                      <a:noFill/>
                    </a:lnTlToBr>
                    <a:lnBlToTr>
                      <a:noFill/>
                    </a:lnBlToTr>
                    <a:gradFill rotWithShape="1">
                      <a:gsLst>
                        <a:gs pos="0">
                          <a:srgbClr val="000000">
                            <a:alpha val="10001"/>
                          </a:srgbClr>
                        </a:gs>
                        <a:gs pos="100000">
                          <a:srgbClr val="000000">
                            <a:alpha val="10001"/>
                          </a:srgbClr>
                        </a:gs>
                      </a:gsLst>
                      <a:lin ang="5400000" scaled="1"/>
                    </a:gra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endParaRPr kumimoji="0" lang="en-US" sz="800" b="0" i="0" u="none" strike="noStrike" kern="0" cap="none" baseline="0" dirty="0" smtClean="0">
                        <a:solidFill>
                          <a:schemeClr val="tx1"/>
                        </a:solidFill>
                        <a:effectLst/>
                        <a:latin typeface="Arial" pitchFamily="34" charset="0"/>
                      </a:endParaRPr>
                    </a:p>
                  </a:txBody>
                  <a:tcPr marL="182880" horzOverflow="overflow">
                    <a:lnL>
                      <a:noFill/>
                    </a:lnL>
                    <a:lnR>
                      <a:noFill/>
                    </a:lnR>
                    <a:lnT>
                      <a:noFill/>
                    </a:lnT>
                    <a:lnB>
                      <a:noFill/>
                    </a:lnB>
                    <a:lnTlToBr>
                      <a:noFill/>
                    </a:lnTlToBr>
                    <a:lnBlToTr>
                      <a:noFill/>
                    </a:lnBlToTr>
                    <a:solidFill>
                      <a:schemeClr val="bg1">
                        <a:lumMod val="75000"/>
                      </a:schemeClr>
                    </a:soli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800" b="1" i="0" u="none" strike="noStrike" kern="0" cap="none" baseline="0" dirty="0" smtClean="0">
                          <a:solidFill>
                            <a:schemeClr val="tx1"/>
                          </a:solidFill>
                          <a:effectLst/>
                          <a:latin typeface="Segoe Semibold" pitchFamily="34" charset="0"/>
                        </a:rPr>
                        <a:t>Windows Vista Developer Story Series</a:t>
                      </a:r>
                      <a:endParaRPr kumimoji="0" lang="en-US" sz="1600" b="0" i="0" u="none" strike="noStrike" kern="0" cap="none" baseline="0" dirty="0" smtClean="0">
                        <a:solidFill>
                          <a:schemeClr val="tx1"/>
                        </a:solidFill>
                        <a:effectLst/>
                        <a:latin typeface="Arial" pitchFamily="34" charset="0"/>
                      </a:endParaRPr>
                    </a:p>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400" b="1" i="0" u="none" strike="noStrike" kern="0" cap="none" baseline="0" dirty="0" smtClean="0">
                          <a:solidFill>
                            <a:srgbClr val="66FFCC"/>
                          </a:solidFill>
                          <a:effectLst/>
                          <a:latin typeface="Segoe Semibold" pitchFamily="34" charset="0"/>
                          <a:hlinkClick r:id="rId8"/>
                        </a:rPr>
                        <a:t>http://msdn2.microsoft.com/en-us/library/bb188741.aspx</a:t>
                      </a:r>
                      <a:r>
                        <a:rPr kumimoji="0" lang="en-US" sz="1400" b="1" i="0" u="none" strike="noStrike" kern="0" cap="none" baseline="0" dirty="0" smtClean="0">
                          <a:solidFill>
                            <a:srgbClr val="66FFCC"/>
                          </a:solidFill>
                          <a:effectLst/>
                          <a:latin typeface="Segoe Semibold" pitchFamily="34" charset="0"/>
                        </a:rPr>
                        <a:t> </a:t>
                      </a:r>
                    </a:p>
                  </a:txBody>
                  <a:tcPr marL="182880" horzOverflow="overflow">
                    <a:lnL>
                      <a:noFill/>
                    </a:lnL>
                    <a:lnR>
                      <a:noFill/>
                    </a:lnR>
                    <a:lnT>
                      <a:noFill/>
                    </a:lnT>
                    <a:lnB>
                      <a:noFill/>
                    </a:lnB>
                    <a:lnTlToBr>
                      <a:noFill/>
                    </a:lnTlToBr>
                    <a:lnBlToTr>
                      <a:noFill/>
                    </a:lnBlToTr>
                    <a:gradFill rotWithShape="1">
                      <a:gsLst>
                        <a:gs pos="0">
                          <a:srgbClr val="000000">
                            <a:alpha val="10001"/>
                          </a:srgbClr>
                        </a:gs>
                        <a:gs pos="100000">
                          <a:srgbClr val="000000">
                            <a:alpha val="10001"/>
                          </a:srgbClr>
                        </a:gs>
                      </a:gsLst>
                      <a:lin ang="5400000" scaled="1"/>
                    </a:gra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endParaRPr kumimoji="0" lang="en-US" sz="800" b="0" i="0" u="none" strike="noStrike" kern="0" cap="none" baseline="0" dirty="0" smtClean="0">
                        <a:solidFill>
                          <a:schemeClr val="tx1"/>
                        </a:solidFill>
                        <a:effectLst/>
                        <a:latin typeface="Arial" pitchFamily="34" charset="0"/>
                        <a:ea typeface="+mn-ea"/>
                        <a:cs typeface="+mn-cs"/>
                      </a:endParaRPr>
                    </a:p>
                  </a:txBody>
                  <a:tcPr marL="182880" horzOverflow="overflow">
                    <a:lnL>
                      <a:noFill/>
                    </a:lnL>
                    <a:lnR>
                      <a:noFill/>
                    </a:lnR>
                    <a:lnT>
                      <a:noFill/>
                    </a:lnT>
                    <a:lnB>
                      <a:noFill/>
                    </a:lnB>
                    <a:lnTlToBr>
                      <a:noFill/>
                    </a:lnTlToBr>
                    <a:lnBlToTr>
                      <a:noFill/>
                    </a:lnBlToTr>
                    <a:solidFill>
                      <a:schemeClr val="bg1">
                        <a:lumMod val="75000"/>
                      </a:schemeClr>
                    </a:solidFill>
                  </a:tcPr>
                </a:tc>
              </a:tr>
              <a:tr h="274320">
                <a:tc>
                  <a:txBody>
                    <a:bodyPr/>
                    <a:lstStyle/>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800" b="1" i="0" u="none" strike="noStrike" kern="0" cap="none" baseline="0" dirty="0" smtClean="0">
                          <a:solidFill>
                            <a:schemeClr val="tx1"/>
                          </a:solidFill>
                          <a:effectLst/>
                          <a:latin typeface="Segoe Semibold" pitchFamily="34" charset="0"/>
                        </a:rPr>
                        <a:t>Windows Security Blog</a:t>
                      </a:r>
                    </a:p>
                    <a:p>
                      <a:pPr marL="0" marR="0" lvl="0" indent="0" algn="l" defTabSz="914400" rtl="0" eaLnBrk="1" fontAlgn="base" latinLnBrk="0" hangingPunct="1">
                        <a:lnSpc>
                          <a:spcPct val="90000"/>
                        </a:lnSpc>
                        <a:spcBef>
                          <a:spcPct val="30000"/>
                        </a:spcBef>
                        <a:spcAft>
                          <a:spcPct val="0"/>
                        </a:spcAft>
                        <a:buClr>
                          <a:schemeClr val="tx2"/>
                        </a:buClr>
                        <a:buSzPct val="110000"/>
                        <a:buFont typeface="Wingdings 2" pitchFamily="18" charset="2"/>
                        <a:buNone/>
                        <a:tabLst/>
                      </a:pPr>
                      <a:r>
                        <a:rPr kumimoji="0" lang="en-US" sz="1400" b="1" i="0" u="none" strike="noStrike" kern="0" cap="none" baseline="0" dirty="0" smtClean="0">
                          <a:solidFill>
                            <a:schemeClr val="accent1"/>
                          </a:solidFill>
                          <a:effectLst/>
                          <a:latin typeface="Segoe Semibold" pitchFamily="34" charset="0"/>
                          <a:ea typeface="+mn-ea"/>
                          <a:cs typeface="+mn-cs"/>
                        </a:rPr>
                        <a:t>http://blogs.msdn.com/windowsvistasecurity/</a:t>
                      </a:r>
                    </a:p>
                  </a:txBody>
                  <a:tcPr marL="182880" horzOverflow="overflow">
                    <a:lnL>
                      <a:noFill/>
                    </a:lnL>
                    <a:lnR>
                      <a:noFill/>
                    </a:lnR>
                    <a:lnT>
                      <a:noFill/>
                    </a:lnT>
                    <a:lnB>
                      <a:noFill/>
                    </a:lnB>
                    <a:lnTlToBr>
                      <a:noFill/>
                    </a:lnTlToBr>
                    <a:lnBlToTr>
                      <a:noFill/>
                    </a:lnBlToTr>
                    <a:gradFill rotWithShape="1">
                      <a:gsLst>
                        <a:gs pos="0">
                          <a:srgbClr val="000000">
                            <a:alpha val="10001"/>
                          </a:srgbClr>
                        </a:gs>
                        <a:gs pos="100000">
                          <a:srgbClr val="000000">
                            <a:alpha val="10001"/>
                          </a:srgbClr>
                        </a:gs>
                      </a:gsLst>
                      <a:lin ang="5400000" scaled="1"/>
                    </a:gradFill>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766977"/>
          <p:cNvSpPr>
            <a:spLocks noGrp="1" noChangeArrowheads="1"/>
          </p:cNvSpPr>
          <p:nvPr>
            <p:ph type="title"/>
          </p:nvPr>
        </p:nvSpPr>
        <p:spPr/>
        <p:txBody>
          <a:bodyPr anchor="t"/>
          <a:lstStyle/>
          <a:p>
            <a:pPr eaLnBrk="1" hangingPunct="1"/>
            <a:r>
              <a:rPr lang="en-GB" sz="4800" dirty="0" smtClean="0"/>
              <a:t>Why User Account Control?</a:t>
            </a:r>
            <a:endParaRPr lang="en-US" sz="4800" dirty="0" smtClean="0"/>
          </a:p>
        </p:txBody>
      </p:sp>
      <p:sp>
        <p:nvSpPr>
          <p:cNvPr id="9219" name="Shape 766978"/>
          <p:cNvSpPr>
            <a:spLocks noGrp="1" noChangeArrowheads="1"/>
          </p:cNvSpPr>
          <p:nvPr>
            <p:ph idx="1"/>
          </p:nvPr>
        </p:nvSpPr>
        <p:spPr/>
        <p:txBody>
          <a:bodyPr/>
          <a:lstStyle/>
          <a:p>
            <a:pPr marL="447675" indent="-447675" eaLnBrk="1" hangingPunct="1"/>
            <a:r>
              <a:rPr lang="en-US" sz="2800" dirty="0" smtClean="0"/>
              <a:t>At risk from malware when running as administrator.</a:t>
            </a:r>
          </a:p>
          <a:p>
            <a:pPr marL="447675" indent="-447675" eaLnBrk="1" hangingPunct="1"/>
            <a:r>
              <a:rPr lang="en-US" sz="2800" dirty="0" smtClean="0"/>
              <a:t>Misplaced Administrator checks in Windows XP that needed to get fixed.</a:t>
            </a:r>
          </a:p>
          <a:p>
            <a:pPr marL="447675" indent="-447675" eaLnBrk="1" hangingPunct="1"/>
            <a:r>
              <a:rPr lang="en-US" sz="2800" dirty="0" smtClean="0"/>
              <a:t>Enterprises realize significant TCO reductions when running with managed systems.</a:t>
            </a:r>
          </a:p>
          <a:p>
            <a:pPr marL="447675" indent="-447675" eaLnBrk="1" hangingPunct="1"/>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Text Placeholder 5"/>
          <p:cNvSpPr>
            <a:spLocks noGrp="1"/>
          </p:cNvSpPr>
          <p:nvPr>
            <p:ph idx="1"/>
          </p:nvPr>
        </p:nvSpPr>
        <p:spPr>
          <a:xfrm>
            <a:off x="381000" y="1412875"/>
            <a:ext cx="8382000" cy="4904798"/>
          </a:xfrm>
        </p:spPr>
        <p:txBody>
          <a:bodyPr>
            <a:normAutofit fontScale="92500"/>
          </a:bodyPr>
          <a:lstStyle/>
          <a:p>
            <a:pPr eaLnBrk="1" hangingPunct="1">
              <a:lnSpc>
                <a:spcPct val="110000"/>
              </a:lnSpc>
              <a:buClr>
                <a:schemeClr val="accent1">
                  <a:alpha val="100000"/>
                </a:schemeClr>
              </a:buClr>
              <a:buFont typeface="Wingdings 3"/>
              <a:buBlip>
                <a:blip r:embed="rId3"/>
              </a:buBlip>
              <a:defRPr/>
            </a:pPr>
            <a:r>
              <a:rPr lang="en-US" dirty="0" smtClean="0"/>
              <a:t>Common Windows Application Compatibility Issues</a:t>
            </a:r>
            <a:endParaRPr lang="en-US" sz="2800" dirty="0" smtClean="0"/>
          </a:p>
          <a:p>
            <a:pPr lvl="1">
              <a:lnSpc>
                <a:spcPct val="110000"/>
              </a:lnSpc>
              <a:buClr>
                <a:schemeClr val="accent1">
                  <a:alpha val="100000"/>
                </a:schemeClr>
              </a:buClr>
              <a:buFont typeface="Wingdings 3"/>
              <a:buBlip>
                <a:blip r:embed="rId3"/>
              </a:buBlip>
              <a:defRPr/>
            </a:pPr>
            <a:r>
              <a:rPr lang="en-US" sz="2400" dirty="0" smtClean="0"/>
              <a:t>User Account Control (UAC)</a:t>
            </a:r>
          </a:p>
          <a:p>
            <a:pPr lvl="2">
              <a:lnSpc>
                <a:spcPct val="110000"/>
              </a:lnSpc>
              <a:buClr>
                <a:schemeClr val="accent1">
                  <a:alpha val="100000"/>
                </a:schemeClr>
              </a:buClr>
              <a:buFont typeface="Wingdings 3"/>
              <a:buBlip>
                <a:blip r:embed="rId3"/>
              </a:buBlip>
              <a:defRPr/>
            </a:pPr>
            <a:r>
              <a:rPr lang="en-US" dirty="0" smtClean="0"/>
              <a:t>Mandatory Integrity Control, Internet Explorer– Protected Mode</a:t>
            </a:r>
          </a:p>
          <a:p>
            <a:pPr lvl="1">
              <a:lnSpc>
                <a:spcPct val="110000"/>
              </a:lnSpc>
              <a:buClr>
                <a:schemeClr val="accent1">
                  <a:alpha val="100000"/>
                </a:schemeClr>
              </a:buClr>
              <a:buFont typeface="Wingdings 3"/>
              <a:buBlip>
                <a:blip r:embed="rId3"/>
              </a:buBlip>
              <a:defRPr/>
            </a:pPr>
            <a:r>
              <a:rPr lang="en-US" sz="2800" b="1" dirty="0" smtClean="0">
                <a:solidFill>
                  <a:schemeClr val="tx1">
                    <a:alpha val="100000"/>
                  </a:schemeClr>
                </a:solidFill>
              </a:rPr>
              <a:t>Installation</a:t>
            </a:r>
          </a:p>
          <a:p>
            <a:pPr lvl="1">
              <a:lnSpc>
                <a:spcPct val="110000"/>
              </a:lnSpc>
              <a:buClr>
                <a:schemeClr val="accent1">
                  <a:alpha val="100000"/>
                </a:schemeClr>
              </a:buClr>
              <a:buFont typeface="Wingdings 3"/>
              <a:buBlip>
                <a:blip r:embed="rId3"/>
              </a:buBlip>
              <a:defRPr/>
            </a:pPr>
            <a:r>
              <a:rPr lang="en-US" sz="2400" dirty="0" smtClean="0">
                <a:solidFill>
                  <a:schemeClr val="tx1">
                    <a:alpha val="100000"/>
                  </a:schemeClr>
                </a:solidFill>
              </a:rPr>
              <a:t>Service Isolation</a:t>
            </a:r>
          </a:p>
          <a:p>
            <a:pPr lvl="1">
              <a:lnSpc>
                <a:spcPct val="110000"/>
              </a:lnSpc>
              <a:buClr>
                <a:schemeClr val="accent1">
                  <a:alpha val="100000"/>
                </a:schemeClr>
              </a:buClr>
              <a:buFont typeface="Wingdings 3"/>
              <a:buBlip>
                <a:blip r:embed="rId3"/>
              </a:buBlip>
              <a:defRPr/>
            </a:pPr>
            <a:r>
              <a:rPr lang="en-US" sz="2400" dirty="0" smtClean="0">
                <a:solidFill>
                  <a:schemeClr val="tx1">
                    <a:alpha val="100000"/>
                  </a:schemeClr>
                </a:solidFill>
              </a:rPr>
              <a:t>Miscellaneous </a:t>
            </a:r>
          </a:p>
          <a:p>
            <a:pPr lvl="2">
              <a:lnSpc>
                <a:spcPct val="110000"/>
              </a:lnSpc>
              <a:buClr>
                <a:schemeClr val="accent1">
                  <a:alpha val="100000"/>
                </a:schemeClr>
              </a:buClr>
              <a:buFont typeface="Wingdings 3"/>
              <a:buBlip>
                <a:blip r:embed="rId3"/>
              </a:buBlip>
              <a:defRPr/>
            </a:pPr>
            <a:r>
              <a:rPr lang="en-US" dirty="0" smtClean="0">
                <a:solidFill>
                  <a:schemeClr val="tx1">
                    <a:alpha val="100000"/>
                  </a:schemeClr>
                </a:solidFill>
              </a:rPr>
              <a:t>User Interface, Networking</a:t>
            </a:r>
          </a:p>
          <a:p>
            <a:pPr eaLnBrk="1" hangingPunct="1">
              <a:lnSpc>
                <a:spcPct val="110000"/>
              </a:lnSpc>
              <a:buClr>
                <a:schemeClr val="accent1">
                  <a:alpha val="100000"/>
                </a:schemeClr>
              </a:buClr>
              <a:buFont typeface="Wingdings 3"/>
              <a:buBlip>
                <a:blip r:embed="rId3"/>
              </a:buBlip>
              <a:defRPr/>
            </a:pPr>
            <a:r>
              <a:rPr lang="en-US" sz="2800" dirty="0" smtClean="0">
                <a:solidFill>
                  <a:schemeClr val="tx1">
                    <a:alpha val="100000"/>
                  </a:schemeClr>
                </a:solidFill>
              </a:rPr>
              <a:t>Specific Windows Server 2008 Compatibility Issues</a:t>
            </a:r>
          </a:p>
          <a:p>
            <a:pPr lvl="1" eaLnBrk="1" hangingPunct="1">
              <a:lnSpc>
                <a:spcPct val="110000"/>
              </a:lnSpc>
              <a:buClr>
                <a:schemeClr val="accent1">
                  <a:alpha val="100000"/>
                </a:schemeClr>
              </a:buClr>
              <a:buFont typeface="Wingdings 3"/>
              <a:buBlip>
                <a:blip r:embed="rId3"/>
              </a:buBlip>
              <a:defRPr/>
            </a:pPr>
            <a:r>
              <a:rPr lang="en-US" sz="2600" dirty="0" smtClean="0">
                <a:solidFill>
                  <a:schemeClr val="tx1">
                    <a:alpha val="100000"/>
                  </a:schemeClr>
                </a:solidFill>
              </a:rPr>
              <a:t>IIS, RODC, Core</a:t>
            </a:r>
          </a:p>
          <a:p>
            <a:pPr eaLnBrk="1" hangingPunct="1">
              <a:lnSpc>
                <a:spcPct val="110000"/>
              </a:lnSpc>
              <a:buClr>
                <a:schemeClr val="accent1">
                  <a:alpha val="100000"/>
                </a:schemeClr>
              </a:buClr>
              <a:buFont typeface="Wingdings 3"/>
              <a:buBlip>
                <a:blip r:embed="rId3"/>
              </a:buBlip>
              <a:defRPr/>
            </a:pPr>
            <a:r>
              <a:rPr lang="en-US" dirty="0" smtClean="0">
                <a:solidFill>
                  <a:schemeClr val="tx1">
                    <a:alpha val="100000"/>
                  </a:schemeClr>
                </a:solidFill>
              </a:rPr>
              <a:t>Logo Certification and “Works with”</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ChangeArrowheads="1"/>
          </p:cNvSpPr>
          <p:nvPr/>
        </p:nvSpPr>
        <p:spPr bwMode="auto">
          <a:xfrm>
            <a:off x="2705100" y="1797850"/>
            <a:ext cx="1220206" cy="501676"/>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sz="1400" dirty="0">
                <a:solidFill>
                  <a:srgbClr val="000000">
                    <a:alpha val="100000"/>
                  </a:srgbClr>
                </a:solidFill>
                <a:latin typeface="+mn-lt"/>
                <a:cs typeface="Arial"/>
              </a:rPr>
              <a:t>User initiates</a:t>
            </a:r>
            <a:endParaRPr lang="en-US" sz="1200" dirty="0">
              <a:solidFill>
                <a:srgbClr val="000000">
                  <a:alpha val="100000"/>
                </a:srgbClr>
              </a:solidFill>
              <a:latin typeface="+mn-lt"/>
              <a:cs typeface="Arial"/>
            </a:endParaRPr>
          </a:p>
          <a:p>
            <a:pPr algn="ctr" fontAlgn="auto">
              <a:lnSpc>
                <a:spcPct val="85000"/>
              </a:lnSpc>
              <a:spcBef>
                <a:spcPct val="20000"/>
              </a:spcBef>
              <a:spcAft>
                <a:spcPts val="0"/>
              </a:spcAft>
              <a:defRPr/>
            </a:pPr>
            <a:r>
              <a:rPr lang="en-US" sz="1400" dirty="0">
                <a:solidFill>
                  <a:srgbClr val="000000">
                    <a:alpha val="100000"/>
                  </a:srgbClr>
                </a:solidFill>
                <a:latin typeface="+mn-lt"/>
                <a:cs typeface="Arial"/>
              </a:rPr>
              <a:t>install</a:t>
            </a:r>
            <a:endParaRPr lang="en-US" sz="1600" dirty="0">
              <a:latin typeface="+mn-lt"/>
              <a:cs typeface="Arial"/>
            </a:endParaRPr>
          </a:p>
        </p:txBody>
      </p:sp>
      <p:sp>
        <p:nvSpPr>
          <p:cNvPr id="16388" name="TextBox 6"/>
          <p:cNvSpPr txBox="1">
            <a:spLocks noChangeArrowheads="1"/>
          </p:cNvSpPr>
          <p:nvPr/>
        </p:nvSpPr>
        <p:spPr bwMode="auto">
          <a:xfrm>
            <a:off x="5105400" y="2534450"/>
            <a:ext cx="1778000" cy="738664"/>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eaLnBrk="0" fontAlgn="auto" hangingPunct="0">
              <a:spcBef>
                <a:spcPts val="0"/>
              </a:spcBef>
              <a:spcAft>
                <a:spcPts val="0"/>
              </a:spcAft>
              <a:defRPr/>
            </a:pPr>
            <a:r>
              <a:rPr lang="en-US" sz="1400" dirty="0">
                <a:solidFill>
                  <a:srgbClr val="000000">
                    <a:alpha val="100000"/>
                  </a:srgbClr>
                </a:solidFill>
                <a:latin typeface="+mn-lt"/>
                <a:cs typeface="Arial"/>
              </a:rPr>
              <a:t>System identifies application as installer?</a:t>
            </a:r>
            <a:endParaRPr lang="en-US" sz="1200" dirty="0">
              <a:latin typeface="+mn-lt"/>
              <a:cs typeface="+mn-cs"/>
            </a:endParaRPr>
          </a:p>
        </p:txBody>
      </p:sp>
      <p:sp>
        <p:nvSpPr>
          <p:cNvPr id="16389" name="TextBox 7"/>
          <p:cNvSpPr txBox="1">
            <a:spLocks noChangeArrowheads="1"/>
          </p:cNvSpPr>
          <p:nvPr/>
        </p:nvSpPr>
        <p:spPr bwMode="auto">
          <a:xfrm>
            <a:off x="292100" y="2724950"/>
            <a:ext cx="1549400" cy="523220"/>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eaLnBrk="0" fontAlgn="auto" hangingPunct="0">
              <a:spcBef>
                <a:spcPts val="0"/>
              </a:spcBef>
              <a:spcAft>
                <a:spcPts val="0"/>
              </a:spcAft>
              <a:defRPr/>
            </a:pPr>
            <a:r>
              <a:rPr lang="en-US" sz="1400" dirty="0">
                <a:solidFill>
                  <a:srgbClr val="000000">
                    <a:alpha val="100000"/>
                  </a:srgbClr>
                </a:solidFill>
                <a:latin typeface="+mn-lt"/>
                <a:cs typeface="Arial"/>
              </a:rPr>
              <a:t>No mitigation</a:t>
            </a:r>
            <a:endParaRPr lang="en-US" sz="1200" dirty="0">
              <a:solidFill>
                <a:srgbClr val="000000">
                  <a:alpha val="100000"/>
                </a:srgbClr>
              </a:solidFill>
              <a:latin typeface="+mn-lt"/>
              <a:cs typeface="Arial"/>
            </a:endParaRPr>
          </a:p>
          <a:p>
            <a:pPr algn="ctr" eaLnBrk="0" fontAlgn="auto" hangingPunct="0">
              <a:spcBef>
                <a:spcPts val="0"/>
              </a:spcBef>
              <a:spcAft>
                <a:spcPts val="0"/>
              </a:spcAft>
              <a:defRPr/>
            </a:pPr>
            <a:r>
              <a:rPr lang="en-US" sz="1400" dirty="0">
                <a:solidFill>
                  <a:srgbClr val="000000">
                    <a:alpha val="100000"/>
                  </a:srgbClr>
                </a:solidFill>
                <a:latin typeface="+mn-lt"/>
                <a:cs typeface="Arial"/>
              </a:rPr>
              <a:t>Follow manifest</a:t>
            </a:r>
          </a:p>
        </p:txBody>
      </p:sp>
      <p:sp>
        <p:nvSpPr>
          <p:cNvPr id="16390" name="TextBox 8"/>
          <p:cNvSpPr txBox="1">
            <a:spLocks noChangeArrowheads="1"/>
          </p:cNvSpPr>
          <p:nvPr/>
        </p:nvSpPr>
        <p:spPr bwMode="auto">
          <a:xfrm>
            <a:off x="2628900" y="5320150"/>
            <a:ext cx="2628900" cy="338554"/>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eaLnBrk="0" fontAlgn="auto" hangingPunct="0">
              <a:spcBef>
                <a:spcPts val="0"/>
              </a:spcBef>
              <a:spcAft>
                <a:spcPts val="0"/>
              </a:spcAft>
              <a:defRPr/>
            </a:pPr>
            <a:r>
              <a:rPr lang="en-US" sz="1600" dirty="0">
                <a:solidFill>
                  <a:srgbClr val="000000">
                    <a:alpha val="100000"/>
                  </a:srgbClr>
                </a:solidFill>
                <a:latin typeface="+mn-lt"/>
                <a:cs typeface="Arial"/>
              </a:rPr>
              <a:t>Install Launches</a:t>
            </a:r>
            <a:endParaRPr lang="en-US" sz="1200">
              <a:latin typeface="+mn-lt"/>
              <a:cs typeface="+mn-cs"/>
            </a:endParaRPr>
          </a:p>
        </p:txBody>
      </p:sp>
      <p:sp>
        <p:nvSpPr>
          <p:cNvPr id="16391" name="TextBox 9"/>
          <p:cNvSpPr txBox="1">
            <a:spLocks noChangeArrowheads="1"/>
          </p:cNvSpPr>
          <p:nvPr/>
        </p:nvSpPr>
        <p:spPr bwMode="auto">
          <a:xfrm>
            <a:off x="330200" y="5955150"/>
            <a:ext cx="3060700" cy="338554"/>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eaLnBrk="0" fontAlgn="auto" hangingPunct="0">
              <a:spcBef>
                <a:spcPts val="0"/>
              </a:spcBef>
              <a:spcAft>
                <a:spcPts val="0"/>
              </a:spcAft>
              <a:defRPr/>
            </a:pPr>
            <a:r>
              <a:rPr lang="en-US" sz="1600" dirty="0">
                <a:solidFill>
                  <a:srgbClr val="000000">
                    <a:alpha val="100000"/>
                  </a:srgbClr>
                </a:solidFill>
                <a:latin typeface="+mn-lt"/>
                <a:cs typeface="Arial"/>
              </a:rPr>
              <a:t>Preferences Entered</a:t>
            </a:r>
            <a:endParaRPr lang="en-US" sz="1200">
              <a:latin typeface="+mn-lt"/>
              <a:cs typeface="+mn-cs"/>
            </a:endParaRPr>
          </a:p>
        </p:txBody>
      </p:sp>
      <p:sp>
        <p:nvSpPr>
          <p:cNvPr id="16392" name="TextBox 14"/>
          <p:cNvSpPr txBox="1">
            <a:spLocks noChangeArrowheads="1"/>
          </p:cNvSpPr>
          <p:nvPr/>
        </p:nvSpPr>
        <p:spPr bwMode="auto">
          <a:xfrm>
            <a:off x="2819400" y="2763050"/>
            <a:ext cx="1422400" cy="523220"/>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eaLnBrk="0" fontAlgn="auto" hangingPunct="0">
              <a:spcBef>
                <a:spcPts val="0"/>
              </a:spcBef>
              <a:spcAft>
                <a:spcPts val="0"/>
              </a:spcAft>
              <a:defRPr/>
            </a:pPr>
            <a:r>
              <a:rPr lang="en-US" sz="1400" dirty="0">
                <a:solidFill>
                  <a:srgbClr val="000000">
                    <a:alpha val="100000"/>
                  </a:srgbClr>
                </a:solidFill>
                <a:latin typeface="+mn-lt"/>
                <a:cs typeface="Arial"/>
              </a:rPr>
              <a:t>Manifest </a:t>
            </a:r>
            <a:endParaRPr lang="en-US" sz="1200" dirty="0">
              <a:solidFill>
                <a:srgbClr val="000000">
                  <a:alpha val="100000"/>
                </a:srgbClr>
              </a:solidFill>
              <a:latin typeface="+mn-lt"/>
              <a:cs typeface="Arial"/>
            </a:endParaRPr>
          </a:p>
          <a:p>
            <a:pPr algn="ctr" eaLnBrk="0" fontAlgn="auto" hangingPunct="0">
              <a:spcBef>
                <a:spcPts val="0"/>
              </a:spcBef>
              <a:spcAft>
                <a:spcPts val="0"/>
              </a:spcAft>
              <a:defRPr/>
            </a:pPr>
            <a:r>
              <a:rPr lang="en-US" sz="1400" dirty="0">
                <a:solidFill>
                  <a:srgbClr val="000000">
                    <a:alpha val="100000"/>
                  </a:srgbClr>
                </a:solidFill>
                <a:latin typeface="+mn-lt"/>
                <a:cs typeface="Arial"/>
              </a:rPr>
              <a:t>RunLevel?</a:t>
            </a:r>
          </a:p>
        </p:txBody>
      </p:sp>
      <p:sp>
        <p:nvSpPr>
          <p:cNvPr id="16393" name="Left Arrow 17"/>
          <p:cNvSpPr>
            <a:spLocks noChangeArrowheads="1"/>
          </p:cNvSpPr>
          <p:nvPr/>
        </p:nvSpPr>
        <p:spPr bwMode="auto">
          <a:xfrm>
            <a:off x="1955800" y="2788450"/>
            <a:ext cx="785813" cy="495223"/>
          </a:xfrm>
          <a:prstGeom prst="leftArrow">
            <a:avLst>
              <a:gd name="adj1" fmla="val 50000"/>
              <a:gd name="adj2" fmla="val 49997"/>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fontAlgn="auto">
              <a:lnSpc>
                <a:spcPct val="85000"/>
              </a:lnSpc>
              <a:spcBef>
                <a:spcPct val="20000"/>
              </a:spcBef>
              <a:spcAft>
                <a:spcPts val="0"/>
              </a:spcAft>
              <a:defRPr/>
            </a:pPr>
            <a:r>
              <a:rPr lang="en-US" sz="1200" dirty="0">
                <a:solidFill>
                  <a:srgbClr val="000000">
                    <a:alpha val="100000"/>
                  </a:srgbClr>
                </a:solidFill>
                <a:latin typeface="+mn-lt"/>
                <a:cs typeface="Arial"/>
              </a:rPr>
              <a:t>Yes</a:t>
            </a:r>
            <a:endParaRPr lang="en-US" sz="1200">
              <a:latin typeface="+mn-lt"/>
              <a:cs typeface="+mn-cs"/>
            </a:endParaRPr>
          </a:p>
        </p:txBody>
      </p:sp>
      <p:sp>
        <p:nvSpPr>
          <p:cNvPr id="16394" name="TextBox 15"/>
          <p:cNvSpPr txBox="1">
            <a:spLocks noChangeArrowheads="1"/>
          </p:cNvSpPr>
          <p:nvPr/>
        </p:nvSpPr>
        <p:spPr bwMode="auto">
          <a:xfrm>
            <a:off x="4356100" y="4380350"/>
            <a:ext cx="1968500" cy="584775"/>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eaLnBrk="0" fontAlgn="auto" hangingPunct="0">
              <a:spcBef>
                <a:spcPts val="0"/>
              </a:spcBef>
              <a:spcAft>
                <a:spcPts val="0"/>
              </a:spcAft>
              <a:defRPr/>
            </a:pPr>
            <a:r>
              <a:rPr lang="en-US" sz="1600" dirty="0">
                <a:solidFill>
                  <a:srgbClr val="000000">
                    <a:alpha val="100000"/>
                  </a:srgbClr>
                </a:solidFill>
                <a:latin typeface="+mn-lt"/>
                <a:cs typeface="Arial"/>
              </a:rPr>
              <a:t>Prompt for elevation</a:t>
            </a:r>
            <a:endParaRPr lang="en-US" sz="1200">
              <a:latin typeface="+mn-lt"/>
              <a:cs typeface="+mn-cs"/>
            </a:endParaRPr>
          </a:p>
        </p:txBody>
      </p:sp>
      <p:sp>
        <p:nvSpPr>
          <p:cNvPr id="16395" name="Right Arrow 13"/>
          <p:cNvSpPr>
            <a:spLocks noChangeArrowheads="1"/>
          </p:cNvSpPr>
          <p:nvPr/>
        </p:nvSpPr>
        <p:spPr bwMode="auto">
          <a:xfrm>
            <a:off x="4330700" y="2826550"/>
            <a:ext cx="501583" cy="495223"/>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sz="1200" dirty="0">
                <a:solidFill>
                  <a:srgbClr val="000000">
                    <a:alpha val="100000"/>
                  </a:srgbClr>
                </a:solidFill>
                <a:latin typeface="+mn-lt"/>
                <a:cs typeface="Arial"/>
              </a:rPr>
              <a:t>No</a:t>
            </a:r>
            <a:endParaRPr lang="en-US" sz="1200">
              <a:latin typeface="+mn-lt"/>
              <a:cs typeface="+mn-cs"/>
            </a:endParaRPr>
          </a:p>
        </p:txBody>
      </p:sp>
      <p:sp>
        <p:nvSpPr>
          <p:cNvPr id="16396" name="Right Arrow 16"/>
          <p:cNvSpPr>
            <a:spLocks noChangeArrowheads="1"/>
          </p:cNvSpPr>
          <p:nvPr/>
        </p:nvSpPr>
        <p:spPr bwMode="auto">
          <a:xfrm>
            <a:off x="6959600" y="2813850"/>
            <a:ext cx="501583" cy="495223"/>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sz="1200" dirty="0">
                <a:solidFill>
                  <a:srgbClr val="000000">
                    <a:alpha val="100000"/>
                  </a:srgbClr>
                </a:solidFill>
                <a:latin typeface="+mn-lt"/>
                <a:cs typeface="Arial"/>
              </a:rPr>
              <a:t>No</a:t>
            </a:r>
            <a:endParaRPr lang="en-US" sz="1200">
              <a:latin typeface="+mn-lt"/>
              <a:cs typeface="+mn-cs"/>
            </a:endParaRPr>
          </a:p>
        </p:txBody>
      </p:sp>
      <p:sp>
        <p:nvSpPr>
          <p:cNvPr id="16397" name="TextBox 18"/>
          <p:cNvSpPr txBox="1">
            <a:spLocks noChangeArrowheads="1"/>
          </p:cNvSpPr>
          <p:nvPr/>
        </p:nvSpPr>
        <p:spPr bwMode="auto">
          <a:xfrm>
            <a:off x="7658100" y="2547150"/>
            <a:ext cx="1219200" cy="738664"/>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eaLnBrk="0" fontAlgn="auto" hangingPunct="0">
              <a:spcBef>
                <a:spcPts val="0"/>
              </a:spcBef>
              <a:spcAft>
                <a:spcPts val="0"/>
              </a:spcAft>
              <a:defRPr/>
            </a:pPr>
            <a:r>
              <a:rPr lang="en-US" sz="1400" dirty="0">
                <a:solidFill>
                  <a:srgbClr val="000000">
                    <a:alpha val="100000"/>
                  </a:srgbClr>
                </a:solidFill>
                <a:latin typeface="+mn-lt"/>
                <a:cs typeface="Arial"/>
              </a:rPr>
              <a:t>App proceeds as SU</a:t>
            </a:r>
            <a:endParaRPr lang="en-US" sz="1200">
              <a:latin typeface="+mn-lt"/>
              <a:cs typeface="+mn-cs"/>
            </a:endParaRPr>
          </a:p>
        </p:txBody>
      </p:sp>
      <p:sp>
        <p:nvSpPr>
          <p:cNvPr id="16398" name="Left Arrow 19"/>
          <p:cNvSpPr>
            <a:spLocks noChangeArrowheads="1"/>
          </p:cNvSpPr>
          <p:nvPr/>
        </p:nvSpPr>
        <p:spPr bwMode="auto">
          <a:xfrm>
            <a:off x="5716588" y="3618388"/>
            <a:ext cx="787400" cy="495223"/>
          </a:xfrm>
          <a:prstGeom prst="leftArrow">
            <a:avLst>
              <a:gd name="adj1" fmla="val 50000"/>
              <a:gd name="adj2" fmla="val 49998"/>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fontAlgn="auto">
              <a:lnSpc>
                <a:spcPct val="85000"/>
              </a:lnSpc>
              <a:spcBef>
                <a:spcPct val="20000"/>
              </a:spcBef>
              <a:spcAft>
                <a:spcPts val="0"/>
              </a:spcAft>
              <a:defRPr/>
            </a:pPr>
            <a:r>
              <a:rPr lang="en-US" sz="1200" dirty="0">
                <a:solidFill>
                  <a:srgbClr val="000000">
                    <a:alpha val="100000"/>
                  </a:srgbClr>
                </a:solidFill>
                <a:latin typeface="+mn-lt"/>
                <a:cs typeface="Arial"/>
              </a:rPr>
              <a:t>Yes</a:t>
            </a:r>
            <a:endParaRPr lang="en-US" sz="1200">
              <a:latin typeface="+mn-lt"/>
              <a:cs typeface="+mn-cs"/>
            </a:endParaRPr>
          </a:p>
        </p:txBody>
      </p:sp>
      <p:sp>
        <p:nvSpPr>
          <p:cNvPr id="15" name="TextBox 14"/>
          <p:cNvSpPr txBox="1"/>
          <p:nvPr/>
        </p:nvSpPr>
        <p:spPr>
          <a:xfrm>
            <a:off x="245534" y="237066"/>
            <a:ext cx="5920210" cy="1200329"/>
          </a:xfrm>
          <a:prstGeom prst="rect">
            <a:avLst/>
          </a:prstGeom>
          <a:noFill/>
        </p:spPr>
        <p:txBody>
          <a:bodyPr wrap="none">
            <a:spAutoFit/>
            <a:scene3d>
              <a:camera prst="orthographicFront"/>
              <a:lightRig rig="threePt" dir="t"/>
            </a:scene3d>
            <a:sp3d extrusionH="57150">
              <a:bevelT w="38100" h="38100"/>
            </a:sp3d>
          </a:bodyPr>
          <a:lstStyle/>
          <a:p>
            <a:pPr fontAlgn="auto">
              <a:spcBef>
                <a:spcPts val="0"/>
              </a:spcBef>
              <a:spcAft>
                <a:spcPts val="0"/>
              </a:spcAft>
              <a:defRPr/>
            </a:pPr>
            <a:r>
              <a:rPr lang="en-US" sz="44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38100" dist="38100" dir="2700000" algn="tl">
                    <a:srgbClr val="000000">
                      <a:alpha val="43137"/>
                    </a:srgbClr>
                  </a:outerShdw>
                </a:effectLst>
                <a:latin typeface="Segoe" pitchFamily="34" charset="0"/>
                <a:cs typeface="Arial" charset="0"/>
              </a:rPr>
              <a:t>Installation and Updating</a:t>
            </a:r>
          </a:p>
          <a:p>
            <a:pPr fontAlgn="auto">
              <a:spcBef>
                <a:spcPts val="0"/>
              </a:spcBef>
              <a:spcAft>
                <a:spcPts val="0"/>
              </a:spcAft>
              <a:defRPr/>
            </a:pPr>
            <a:r>
              <a:rPr lang="en-US" sz="2800" dirty="0">
                <a:solidFill>
                  <a:schemeClr val="tx2">
                    <a:shade val="75000"/>
                  </a:schemeClr>
                </a:solidFill>
                <a:latin typeface="+mj-lt"/>
                <a:cs typeface="+mn-cs"/>
              </a:rPr>
              <a:t>Installer Detection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fade">
                                      <p:cBhvr>
                                        <p:cTn id="12" dur="1000"/>
                                        <p:tgtEl>
                                          <p:spTgt spid="163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93"/>
                                        </p:tgtEl>
                                        <p:attrNameLst>
                                          <p:attrName>style.visibility</p:attrName>
                                        </p:attrNameLst>
                                      </p:cBhvr>
                                      <p:to>
                                        <p:strVal val="visible"/>
                                      </p:to>
                                    </p:set>
                                    <p:animEffect transition="in" filter="fade">
                                      <p:cBhvr>
                                        <p:cTn id="17" dur="1000"/>
                                        <p:tgtEl>
                                          <p:spTgt spid="163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fade">
                                      <p:cBhvr>
                                        <p:cTn id="22" dur="1000"/>
                                        <p:tgtEl>
                                          <p:spTgt spid="1638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1000" fill="hold"/>
                                        <p:tgtEl>
                                          <p:spTgt spid="16389"/>
                                        </p:tgtEl>
                                        <p:attrNameLst>
                                          <p:attrName>fillcolor</p:attrName>
                                        </p:attrNameLst>
                                      </p:cBhvr>
                                      <p:to>
                                        <a:srgbClr val="777777"/>
                                      </p:to>
                                    </p:animClr>
                                    <p:set>
                                      <p:cBhvr>
                                        <p:cTn id="27" dur="1000" fill="hold"/>
                                        <p:tgtEl>
                                          <p:spTgt spid="16389"/>
                                        </p:tgtEl>
                                        <p:attrNameLst>
                                          <p:attrName>fill.type</p:attrName>
                                        </p:attrNameLst>
                                      </p:cBhvr>
                                      <p:to>
                                        <p:strVal val="solid"/>
                                      </p:to>
                                    </p:set>
                                    <p:set>
                                      <p:cBhvr>
                                        <p:cTn id="28" dur="1000" fill="hold"/>
                                        <p:tgtEl>
                                          <p:spTgt spid="16389"/>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1000" fill="hold"/>
                                        <p:tgtEl>
                                          <p:spTgt spid="16393"/>
                                        </p:tgtEl>
                                        <p:attrNameLst>
                                          <p:attrName>fillcolor</p:attrName>
                                        </p:attrNameLst>
                                      </p:cBhvr>
                                      <p:to>
                                        <a:srgbClr val="777777"/>
                                      </p:to>
                                    </p:animClr>
                                    <p:set>
                                      <p:cBhvr>
                                        <p:cTn id="31" dur="1000" fill="hold"/>
                                        <p:tgtEl>
                                          <p:spTgt spid="16393"/>
                                        </p:tgtEl>
                                        <p:attrNameLst>
                                          <p:attrName>fill.type</p:attrName>
                                        </p:attrNameLst>
                                      </p:cBhvr>
                                      <p:to>
                                        <p:strVal val="solid"/>
                                      </p:to>
                                    </p:set>
                                    <p:set>
                                      <p:cBhvr>
                                        <p:cTn id="32" dur="1000" fill="hold"/>
                                        <p:tgtEl>
                                          <p:spTgt spid="16393"/>
                                        </p:tgtEl>
                                        <p:attrNameLst>
                                          <p:attrName>fill.on</p:attrName>
                                        </p:attrNameLst>
                                      </p:cBhvr>
                                      <p:to>
                                        <p:strVal val="true"/>
                                      </p:to>
                                    </p:set>
                                  </p:childTnLst>
                                </p:cTn>
                              </p:par>
                              <p:par>
                                <p:cTn id="33" presetID="10" presetClass="entr" presetSubtype="0" fill="hold" grpId="0" nodeType="withEffect">
                                  <p:stCondLst>
                                    <p:cond delay="0"/>
                                  </p:stCondLst>
                                  <p:childTnLst>
                                    <p:set>
                                      <p:cBhvr>
                                        <p:cTn id="34" dur="1" fill="hold">
                                          <p:stCondLst>
                                            <p:cond delay="0"/>
                                          </p:stCondLst>
                                        </p:cTn>
                                        <p:tgtEl>
                                          <p:spTgt spid="16395"/>
                                        </p:tgtEl>
                                        <p:attrNameLst>
                                          <p:attrName>style.visibility</p:attrName>
                                        </p:attrNameLst>
                                      </p:cBhvr>
                                      <p:to>
                                        <p:strVal val="visible"/>
                                      </p:to>
                                    </p:set>
                                    <p:animEffect transition="in" filter="fade">
                                      <p:cBhvr>
                                        <p:cTn id="35" dur="1000"/>
                                        <p:tgtEl>
                                          <p:spTgt spid="1639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388"/>
                                        </p:tgtEl>
                                        <p:attrNameLst>
                                          <p:attrName>style.visibility</p:attrName>
                                        </p:attrNameLst>
                                      </p:cBhvr>
                                      <p:to>
                                        <p:strVal val="visible"/>
                                      </p:to>
                                    </p:set>
                                    <p:animEffect transition="in" filter="fade">
                                      <p:cBhvr>
                                        <p:cTn id="40" dur="1000"/>
                                        <p:tgtEl>
                                          <p:spTgt spid="1638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396"/>
                                        </p:tgtEl>
                                        <p:attrNameLst>
                                          <p:attrName>style.visibility</p:attrName>
                                        </p:attrNameLst>
                                      </p:cBhvr>
                                      <p:to>
                                        <p:strVal val="visible"/>
                                      </p:to>
                                    </p:set>
                                    <p:animEffect transition="in" filter="fade">
                                      <p:cBhvr>
                                        <p:cTn id="45" dur="1000"/>
                                        <p:tgtEl>
                                          <p:spTgt spid="1639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397"/>
                                        </p:tgtEl>
                                        <p:attrNameLst>
                                          <p:attrName>style.visibility</p:attrName>
                                        </p:attrNameLst>
                                      </p:cBhvr>
                                      <p:to>
                                        <p:strVal val="visible"/>
                                      </p:to>
                                    </p:set>
                                    <p:animEffect transition="in" filter="fade">
                                      <p:cBhvr>
                                        <p:cTn id="50" dur="1000"/>
                                        <p:tgtEl>
                                          <p:spTgt spid="1639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398"/>
                                        </p:tgtEl>
                                        <p:attrNameLst>
                                          <p:attrName>style.visibility</p:attrName>
                                        </p:attrNameLst>
                                      </p:cBhvr>
                                      <p:to>
                                        <p:strVal val="visible"/>
                                      </p:to>
                                    </p:set>
                                    <p:animEffect transition="in" filter="fade">
                                      <p:cBhvr>
                                        <p:cTn id="55" dur="1000"/>
                                        <p:tgtEl>
                                          <p:spTgt spid="16398"/>
                                        </p:tgtEl>
                                      </p:cBhvr>
                                    </p:animEffect>
                                  </p:childTnLst>
                                </p:cTn>
                              </p:par>
                              <p:par>
                                <p:cTn id="56" presetID="1" presetClass="emph" presetSubtype="2" fill="hold" nodeType="withEffect">
                                  <p:stCondLst>
                                    <p:cond delay="0"/>
                                  </p:stCondLst>
                                  <p:childTnLst>
                                    <p:animClr clrSpc="rgb" dir="cw">
                                      <p:cBhvr>
                                        <p:cTn id="57" dur="1000" fill="hold"/>
                                        <p:tgtEl>
                                          <p:spTgt spid="16397"/>
                                        </p:tgtEl>
                                        <p:attrNameLst>
                                          <p:attrName>fillcolor</p:attrName>
                                        </p:attrNameLst>
                                      </p:cBhvr>
                                      <p:to>
                                        <a:srgbClr val="777777"/>
                                      </p:to>
                                    </p:animClr>
                                    <p:set>
                                      <p:cBhvr>
                                        <p:cTn id="58" dur="1000" fill="hold"/>
                                        <p:tgtEl>
                                          <p:spTgt spid="16397"/>
                                        </p:tgtEl>
                                        <p:attrNameLst>
                                          <p:attrName>fill.type</p:attrName>
                                        </p:attrNameLst>
                                      </p:cBhvr>
                                      <p:to>
                                        <p:strVal val="solid"/>
                                      </p:to>
                                    </p:set>
                                    <p:set>
                                      <p:cBhvr>
                                        <p:cTn id="59" dur="1000" fill="hold"/>
                                        <p:tgtEl>
                                          <p:spTgt spid="16397"/>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1000" fill="hold"/>
                                        <p:tgtEl>
                                          <p:spTgt spid="16396"/>
                                        </p:tgtEl>
                                        <p:attrNameLst>
                                          <p:attrName>fillcolor</p:attrName>
                                        </p:attrNameLst>
                                      </p:cBhvr>
                                      <p:to>
                                        <a:srgbClr val="777777"/>
                                      </p:to>
                                    </p:animClr>
                                    <p:set>
                                      <p:cBhvr>
                                        <p:cTn id="62" dur="1000" fill="hold"/>
                                        <p:tgtEl>
                                          <p:spTgt spid="16396"/>
                                        </p:tgtEl>
                                        <p:attrNameLst>
                                          <p:attrName>fill.type</p:attrName>
                                        </p:attrNameLst>
                                      </p:cBhvr>
                                      <p:to>
                                        <p:strVal val="solid"/>
                                      </p:to>
                                    </p:set>
                                    <p:set>
                                      <p:cBhvr>
                                        <p:cTn id="63" dur="1000" fill="hold"/>
                                        <p:tgtEl>
                                          <p:spTgt spid="16396"/>
                                        </p:tgtEl>
                                        <p:attrNameLst>
                                          <p:attrName>fill.on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394"/>
                                        </p:tgtEl>
                                        <p:attrNameLst>
                                          <p:attrName>style.visibility</p:attrName>
                                        </p:attrNameLst>
                                      </p:cBhvr>
                                      <p:to>
                                        <p:strVal val="visible"/>
                                      </p:to>
                                    </p:set>
                                    <p:animEffect transition="in" filter="fade">
                                      <p:cBhvr>
                                        <p:cTn id="68" dur="1000"/>
                                        <p:tgtEl>
                                          <p:spTgt spid="1639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390"/>
                                        </p:tgtEl>
                                        <p:attrNameLst>
                                          <p:attrName>style.visibility</p:attrName>
                                        </p:attrNameLst>
                                      </p:cBhvr>
                                      <p:to>
                                        <p:strVal val="visible"/>
                                      </p:to>
                                    </p:set>
                                    <p:animEffect transition="in" filter="fade">
                                      <p:cBhvr>
                                        <p:cTn id="73" dur="1000"/>
                                        <p:tgtEl>
                                          <p:spTgt spid="1639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391"/>
                                        </p:tgtEl>
                                        <p:attrNameLst>
                                          <p:attrName>style.visibility</p:attrName>
                                        </p:attrNameLst>
                                      </p:cBhvr>
                                      <p:to>
                                        <p:strVal val="visible"/>
                                      </p:to>
                                    </p:set>
                                    <p:animEffect transition="in" filter="fade">
                                      <p:cBhvr>
                                        <p:cTn id="78" dur="1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88" grpId="0" animBg="1"/>
      <p:bldP spid="16389" grpId="0" animBg="1"/>
      <p:bldP spid="16390" grpId="0" animBg="1"/>
      <p:bldP spid="16391" grpId="0" animBg="1"/>
      <p:bldP spid="16392" grpId="0" animBg="1"/>
      <p:bldP spid="16393" grpId="0" animBg="1"/>
      <p:bldP spid="16394" grpId="0" animBg="1"/>
      <p:bldP spid="16395" grpId="0" animBg="1"/>
      <p:bldP spid="16396" grpId="0" animBg="1"/>
      <p:bldP spid="16397" grpId="0" animBg="1"/>
      <p:bldP spid="1639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400" dirty="0" smtClean="0"/>
              <a:t>Installation and Updating</a:t>
            </a:r>
            <a:endParaRPr lang="en-US" sz="4400" dirty="0"/>
          </a:p>
        </p:txBody>
      </p:sp>
      <p:sp>
        <p:nvSpPr>
          <p:cNvPr id="9" name="Text Placeholder 8"/>
          <p:cNvSpPr>
            <a:spLocks noGrp="1"/>
          </p:cNvSpPr>
          <p:nvPr>
            <p:ph idx="1"/>
          </p:nvPr>
        </p:nvSpPr>
        <p:spPr>
          <a:xfrm>
            <a:off x="381000" y="1412875"/>
            <a:ext cx="8382000" cy="4638790"/>
          </a:xfrm>
        </p:spPr>
        <p:txBody>
          <a:bodyPr>
            <a:noAutofit/>
          </a:bodyPr>
          <a:lstStyle/>
          <a:p>
            <a:pPr marL="365125" indent="-255588">
              <a:lnSpc>
                <a:spcPct val="120000"/>
              </a:lnSpc>
              <a:buClr>
                <a:schemeClr val="accent1">
                  <a:alpha val="100000"/>
                </a:schemeClr>
              </a:buClr>
              <a:buSzPct val="65000"/>
              <a:buFont typeface="Wingdings 3"/>
              <a:buBlip>
                <a:blip r:embed="rId3"/>
              </a:buBlip>
              <a:defRPr/>
            </a:pPr>
            <a:r>
              <a:rPr lang="en-US" sz="2000" dirty="0" smtClean="0"/>
              <a:t>MSI has a service which controls its own elevation for setups</a:t>
            </a:r>
            <a:endParaRPr lang="en-US" sz="2400" dirty="0" smtClean="0"/>
          </a:p>
          <a:p>
            <a:pPr marL="365125" indent="-255588">
              <a:lnSpc>
                <a:spcPct val="120000"/>
              </a:lnSpc>
              <a:buClr>
                <a:schemeClr val="accent1">
                  <a:alpha val="100000"/>
                </a:schemeClr>
              </a:buClr>
              <a:buSzPct val="65000"/>
              <a:buFont typeface="Wingdings 3"/>
              <a:buBlip>
                <a:blip r:embed="rId3"/>
              </a:buBlip>
              <a:defRPr/>
            </a:pPr>
            <a:r>
              <a:rPr lang="en-US" sz="2000" dirty="0" smtClean="0"/>
              <a:t>Elevation prompt after the user enters installation preferences not on launch</a:t>
            </a:r>
          </a:p>
          <a:p>
            <a:pPr marL="822325" lvl="1" indent="-255588" fontAlgn="auto">
              <a:lnSpc>
                <a:spcPct val="120000"/>
              </a:lnSpc>
              <a:spcAft>
                <a:spcPts val="0"/>
              </a:spcAft>
              <a:buClr>
                <a:schemeClr val="accent1">
                  <a:alpha val="100000"/>
                </a:schemeClr>
              </a:buClr>
              <a:buSzPct val="65000"/>
              <a:buFont typeface="Wingdings 3"/>
              <a:buBlip>
                <a:blip r:embed="rId3"/>
              </a:buBlip>
              <a:defRPr/>
            </a:pPr>
            <a:r>
              <a:rPr lang="en-US" sz="1600" dirty="0" smtClean="0"/>
              <a:t>Better overall experience</a:t>
            </a:r>
          </a:p>
          <a:p>
            <a:pPr marL="822325" lvl="1" indent="-255588" fontAlgn="auto">
              <a:lnSpc>
                <a:spcPct val="120000"/>
              </a:lnSpc>
              <a:spcAft>
                <a:spcPts val="0"/>
              </a:spcAft>
              <a:buClr>
                <a:schemeClr val="accent1">
                  <a:alpha val="100000"/>
                </a:schemeClr>
              </a:buClr>
              <a:buSzPct val="65000"/>
              <a:buFont typeface="Wingdings 3"/>
              <a:buBlip>
                <a:blip r:embed="rId3"/>
              </a:buBlip>
              <a:defRPr/>
            </a:pPr>
            <a:r>
              <a:rPr lang="en-US" sz="1600" dirty="0" smtClean="0"/>
              <a:t>Allows for per-user installation scenarios</a:t>
            </a:r>
          </a:p>
          <a:p>
            <a:pPr marL="822325" lvl="1" indent="-255588" fontAlgn="auto">
              <a:lnSpc>
                <a:spcPct val="120000"/>
              </a:lnSpc>
              <a:spcAft>
                <a:spcPts val="0"/>
              </a:spcAft>
              <a:buClr>
                <a:schemeClr val="accent1">
                  <a:alpha val="100000"/>
                </a:schemeClr>
              </a:buClr>
              <a:buSzPct val="65000"/>
              <a:buFont typeface="Wingdings 3"/>
              <a:buBlip>
                <a:blip r:embed="rId3"/>
              </a:buBlip>
              <a:defRPr/>
            </a:pPr>
            <a:r>
              <a:rPr lang="en-US" sz="1600" dirty="0" smtClean="0"/>
              <a:t>Greater security as the user has more information about the installation pre-elevation</a:t>
            </a:r>
          </a:p>
          <a:p>
            <a:pPr marL="365125" indent="-255588" fontAlgn="auto">
              <a:lnSpc>
                <a:spcPct val="120000"/>
              </a:lnSpc>
              <a:spcAft>
                <a:spcPts val="0"/>
              </a:spcAft>
              <a:buClr>
                <a:schemeClr val="accent1">
                  <a:alpha val="100000"/>
                </a:schemeClr>
              </a:buClr>
              <a:buSzPct val="65000"/>
              <a:buFont typeface="Wingdings 3"/>
              <a:buBlip>
                <a:blip r:embed="rId3"/>
              </a:buBlip>
              <a:defRPr/>
            </a:pPr>
            <a:r>
              <a:rPr lang="en-US" sz="2000" dirty="0" smtClean="0"/>
              <a:t>MSI is a requirement for Windows Vista / Windows Server 2008 Logo Certification</a:t>
            </a:r>
          </a:p>
          <a:p>
            <a:pPr marL="365125" indent="-255588" fontAlgn="auto">
              <a:lnSpc>
                <a:spcPct val="120000"/>
              </a:lnSpc>
              <a:spcAft>
                <a:spcPts val="0"/>
              </a:spcAft>
              <a:buClr>
                <a:schemeClr val="accent1">
                  <a:alpha val="100000"/>
                </a:schemeClr>
              </a:buClr>
              <a:buSzPct val="65000"/>
              <a:buFont typeface="Wingdings 3"/>
              <a:buBlip>
                <a:blip r:embed="rId3"/>
              </a:buBlip>
              <a:defRPr/>
            </a:pPr>
            <a:r>
              <a:rPr lang="en-US" sz="2000" dirty="0" smtClean="0"/>
              <a:t>Integrates with other platform technologies (e.g. Restart Manager)</a:t>
            </a:r>
          </a:p>
          <a:p>
            <a:pPr marL="365125" indent="-255588" fontAlgn="auto">
              <a:lnSpc>
                <a:spcPct val="120000"/>
              </a:lnSpc>
              <a:spcAft>
                <a:spcPts val="0"/>
              </a:spcAft>
              <a:buClr>
                <a:schemeClr val="accent1">
                  <a:alpha val="100000"/>
                </a:schemeClr>
              </a:buClr>
              <a:buSzPct val="65000"/>
              <a:buFont typeface="Wingdings 3"/>
              <a:buBlip>
                <a:blip r:embed="rId3"/>
              </a:buBlip>
              <a:defRPr/>
            </a:pPr>
            <a:r>
              <a:rPr lang="en-US" sz="2000" dirty="0" smtClean="0"/>
              <a:t>MSI allows for updates without requiring elevation for signed patches</a:t>
            </a:r>
          </a:p>
          <a:p>
            <a:pPr marL="882650" lvl="1" indent="-255588">
              <a:lnSpc>
                <a:spcPct val="120000"/>
              </a:lnSpc>
              <a:buClr>
                <a:schemeClr val="accent1">
                  <a:alpha val="100000"/>
                </a:schemeClr>
              </a:buClr>
              <a:buSzPct val="65000"/>
              <a:buFont typeface="Wingdings 3"/>
              <a:buBlip>
                <a:blip r:embed="rId3"/>
              </a:buBlip>
              <a:defRPr/>
            </a:pPr>
            <a:r>
              <a:rPr lang="en-US" sz="1600" dirty="0" err="1" smtClean="0"/>
              <a:t>MsiPatchCertificate</a:t>
            </a:r>
            <a:r>
              <a:rPr lang="en-US" sz="1600" dirty="0" smtClean="0"/>
              <a:t> table in original MSI</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Autofit/>
          </a:bodyPr>
          <a:lstStyle/>
          <a:p>
            <a:pPr eaLnBrk="1" hangingPunct="1">
              <a:defRPr/>
            </a:pPr>
            <a:r>
              <a:rPr lang="en-US" sz="4400" dirty="0" smtClean="0"/>
              <a:t>MSI and UAC Interoperation</a:t>
            </a:r>
            <a:r>
              <a:rPr lang="en-US" sz="4000" dirty="0" smtClean="0"/>
              <a:t/>
            </a:r>
            <a:br>
              <a:rPr lang="en-US" sz="4000" dirty="0" smtClean="0"/>
            </a:br>
            <a:r>
              <a:rPr lang="en-US" sz="2400" dirty="0" smtClean="0">
                <a:solidFill>
                  <a:schemeClr val="accent1"/>
                </a:solidFill>
              </a:rPr>
              <a:t>Basic Windows Installer Architecture</a:t>
            </a:r>
          </a:p>
        </p:txBody>
      </p:sp>
      <p:sp>
        <p:nvSpPr>
          <p:cNvPr id="117763" name="Rectangle 3"/>
          <p:cNvSpPr>
            <a:spLocks noGrp="1" noChangeArrowheads="1"/>
          </p:cNvSpPr>
          <p:nvPr>
            <p:ph idx="1"/>
          </p:nvPr>
        </p:nvSpPr>
        <p:spPr/>
        <p:txBody>
          <a:bodyPr>
            <a:normAutofit/>
          </a:bodyPr>
          <a:lstStyle/>
          <a:p>
            <a:pPr eaLnBrk="1" hangingPunct="1">
              <a:defRPr/>
            </a:pPr>
            <a:r>
              <a:rPr lang="en-US" sz="2800" dirty="0" smtClean="0"/>
              <a:t>Client – run by user, thus user rights</a:t>
            </a:r>
          </a:p>
          <a:p>
            <a:pPr eaLnBrk="1" hangingPunct="1">
              <a:defRPr/>
            </a:pPr>
            <a:r>
              <a:rPr lang="en-US" sz="2800" dirty="0" smtClean="0"/>
              <a:t>Server – Local System, impersonating user</a:t>
            </a:r>
          </a:p>
          <a:p>
            <a:pPr eaLnBrk="1" hangingPunct="1">
              <a:defRPr/>
            </a:pPr>
            <a:r>
              <a:rPr lang="en-US" sz="2800" dirty="0" smtClean="0"/>
              <a:t>Transaction – power behind rollback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blinds(horizontal)">
                                      <p:cBhvr>
                                        <p:cTn id="7" dur="500"/>
                                        <p:tgtEl>
                                          <p:spTgt spid="11776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7763">
                                            <p:txEl>
                                              <p:pRg st="1" end="1"/>
                                            </p:txEl>
                                          </p:spTgt>
                                        </p:tgtEl>
                                        <p:attrNameLst>
                                          <p:attrName>style.visibility</p:attrName>
                                        </p:attrNameLst>
                                      </p:cBhvr>
                                      <p:to>
                                        <p:strVal val="visible"/>
                                      </p:to>
                                    </p:set>
                                    <p:animEffect transition="in" filter="blinds(horizontal)">
                                      <p:cBhvr>
                                        <p:cTn id="11" dur="500"/>
                                        <p:tgtEl>
                                          <p:spTgt spid="11776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17763">
                                            <p:txEl>
                                              <p:pRg st="2" end="2"/>
                                            </p:txEl>
                                          </p:spTgt>
                                        </p:tgtEl>
                                        <p:attrNameLst>
                                          <p:attrName>style.visibility</p:attrName>
                                        </p:attrNameLst>
                                      </p:cBhvr>
                                      <p:to>
                                        <p:strVal val="visible"/>
                                      </p:to>
                                    </p:set>
                                    <p:animEffect transition="in" filter="blinds(horizontal)">
                                      <p:cBhvr>
                                        <p:cTn id="15"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Installation and Updating</a:t>
            </a:r>
            <a:endParaRPr lang="en-US" sz="4400" dirty="0"/>
          </a:p>
        </p:txBody>
      </p:sp>
      <p:sp>
        <p:nvSpPr>
          <p:cNvPr id="8" name="Text Placeholder 7"/>
          <p:cNvSpPr>
            <a:spLocks noGrp="1"/>
          </p:cNvSpPr>
          <p:nvPr>
            <p:ph idx="1"/>
          </p:nvPr>
        </p:nvSpPr>
        <p:spPr>
          <a:xfrm>
            <a:off x="381000" y="1412874"/>
            <a:ext cx="8382000" cy="4805045"/>
          </a:xfrm>
        </p:spPr>
        <p:txBody>
          <a:bodyPr>
            <a:normAutofit/>
          </a:bodyPr>
          <a:lstStyle/>
          <a:p>
            <a:pPr marL="342900" indent="-342900" defTabSz="-13873163" fontAlgn="auto">
              <a:spcAft>
                <a:spcPts val="0"/>
              </a:spcAft>
              <a:buClr>
                <a:schemeClr val="tx2">
                  <a:alpha val="100000"/>
                </a:schemeClr>
              </a:buClr>
              <a:buSzPct val="85000"/>
              <a:buBlip>
                <a:blip r:embed="rId3"/>
              </a:buBlip>
              <a:defRPr/>
            </a:pPr>
            <a:r>
              <a:rPr lang="en-US" sz="2400" dirty="0" smtClean="0">
                <a:cs typeface="Arial"/>
              </a:rPr>
              <a:t>Some applications incorporate update functionality into their main application – </a:t>
            </a:r>
            <a:r>
              <a:rPr lang="en-US" sz="2400" i="1" dirty="0" smtClean="0">
                <a:cs typeface="Arial"/>
              </a:rPr>
              <a:t>for example</a:t>
            </a:r>
            <a:r>
              <a:rPr lang="en-US" sz="2400" dirty="0" smtClean="0">
                <a:cs typeface="Arial"/>
              </a:rPr>
              <a:t>, by spawning a process to handle application updates.</a:t>
            </a:r>
          </a:p>
          <a:p>
            <a:pPr marL="342900" indent="-342900" defTabSz="-13873163" fontAlgn="auto">
              <a:spcAft>
                <a:spcPts val="0"/>
              </a:spcAft>
              <a:buClr>
                <a:schemeClr val="tx2">
                  <a:alpha val="100000"/>
                </a:schemeClr>
              </a:buClr>
              <a:buSzPct val="85000"/>
              <a:buNone/>
              <a:defRPr/>
            </a:pPr>
            <a:endParaRPr lang="en-US" sz="1400" dirty="0" smtClean="0"/>
          </a:p>
          <a:p>
            <a:pPr marL="342900" indent="-342900" defTabSz="-13873163" fontAlgn="auto">
              <a:spcAft>
                <a:spcPts val="0"/>
              </a:spcAft>
              <a:buClr>
                <a:schemeClr val="tx2">
                  <a:alpha val="100000"/>
                </a:schemeClr>
              </a:buClr>
              <a:buSzPct val="85000"/>
              <a:buBlip>
                <a:blip r:embed="rId3"/>
              </a:buBlip>
              <a:defRPr/>
            </a:pPr>
            <a:r>
              <a:rPr lang="en-US" sz="2400" dirty="0" smtClean="0">
                <a:cs typeface="Arial"/>
              </a:rPr>
              <a:t>Issue:</a:t>
            </a:r>
          </a:p>
          <a:p>
            <a:pPr marL="742950" lvl="1" indent="-285750" defTabSz="-13873163" fontAlgn="auto">
              <a:spcAft>
                <a:spcPts val="0"/>
              </a:spcAft>
              <a:buClr>
                <a:schemeClr val="tx2">
                  <a:alpha val="100000"/>
                </a:schemeClr>
              </a:buClr>
              <a:buBlip>
                <a:blip r:embed="rId3"/>
              </a:buBlip>
              <a:defRPr/>
            </a:pPr>
            <a:r>
              <a:rPr lang="en-US" sz="2000" dirty="0" smtClean="0">
                <a:cs typeface="Arial"/>
              </a:rPr>
              <a:t>Running as Standard User may not have privilege</a:t>
            </a:r>
          </a:p>
          <a:p>
            <a:pPr marL="742950" lvl="1" indent="-285750" defTabSz="-13873163" fontAlgn="auto">
              <a:spcAft>
                <a:spcPts val="0"/>
              </a:spcAft>
              <a:buClr>
                <a:schemeClr val="tx2">
                  <a:alpha val="100000"/>
                </a:schemeClr>
              </a:buClr>
              <a:buBlip>
                <a:blip r:embed="rId3"/>
              </a:buBlip>
              <a:defRPr/>
            </a:pPr>
            <a:r>
              <a:rPr lang="en-US" sz="2000" dirty="0" smtClean="0">
                <a:cs typeface="Arial"/>
              </a:rPr>
              <a:t>Apps disable updates when running as Standard User</a:t>
            </a:r>
          </a:p>
          <a:p>
            <a:pPr marL="742950" lvl="1" indent="-285750" defTabSz="-13873163" fontAlgn="auto">
              <a:spcAft>
                <a:spcPts val="0"/>
              </a:spcAft>
              <a:buClr>
                <a:schemeClr val="tx2">
                  <a:alpha val="100000"/>
                </a:schemeClr>
              </a:buClr>
              <a:buNone/>
              <a:defRPr/>
            </a:pPr>
            <a:endParaRPr lang="en-US" sz="1400" dirty="0" smtClean="0">
              <a:cs typeface="Arial"/>
            </a:endParaRPr>
          </a:p>
          <a:p>
            <a:pPr marL="342900" indent="-342900" defTabSz="-13873163" fontAlgn="auto">
              <a:spcAft>
                <a:spcPts val="0"/>
              </a:spcAft>
              <a:buClr>
                <a:schemeClr val="tx2">
                  <a:alpha val="100000"/>
                </a:schemeClr>
              </a:buClr>
              <a:buSzPct val="85000"/>
              <a:buBlip>
                <a:blip r:embed="rId3"/>
              </a:buBlip>
              <a:defRPr/>
            </a:pPr>
            <a:r>
              <a:rPr lang="en-US" sz="2400" dirty="0" smtClean="0">
                <a:cs typeface="Arial"/>
              </a:rPr>
              <a:t>Mitigations:</a:t>
            </a:r>
          </a:p>
          <a:p>
            <a:pPr marL="742950" lvl="1" indent="-285750" defTabSz="-13873163" fontAlgn="auto">
              <a:spcAft>
                <a:spcPts val="0"/>
              </a:spcAft>
              <a:buClr>
                <a:schemeClr val="tx2">
                  <a:alpha val="100000"/>
                </a:schemeClr>
              </a:buClr>
              <a:buBlip>
                <a:blip r:embed="rId3"/>
              </a:buBlip>
              <a:defRPr/>
            </a:pPr>
            <a:r>
              <a:rPr lang="en-US" sz="2000" dirty="0" smtClean="0">
                <a:cs typeface="Arial"/>
              </a:rPr>
              <a:t>Use patching technology with MSI</a:t>
            </a:r>
          </a:p>
          <a:p>
            <a:pPr marL="742950" lvl="1" indent="-285750" defTabSz="-13873163" fontAlgn="auto">
              <a:spcAft>
                <a:spcPts val="0"/>
              </a:spcAft>
              <a:buClr>
                <a:schemeClr val="tx2">
                  <a:alpha val="100000"/>
                </a:schemeClr>
              </a:buClr>
              <a:buBlip>
                <a:blip r:embed="rId3"/>
              </a:buBlip>
              <a:defRPr/>
            </a:pPr>
            <a:r>
              <a:rPr lang="en-US" sz="2000" dirty="0" smtClean="0">
                <a:cs typeface="Arial"/>
              </a:rPr>
              <a:t>Some other service based approach / architecture</a:t>
            </a:r>
          </a:p>
          <a:p>
            <a:pPr marL="742950" lvl="1" indent="-285750" defTabSz="-13873163" fontAlgn="auto">
              <a:spcAft>
                <a:spcPts val="0"/>
              </a:spcAft>
              <a:buClr>
                <a:schemeClr val="tx2">
                  <a:alpha val="100000"/>
                </a:schemeClr>
              </a:buClr>
              <a:buBlip>
                <a:blip r:embed="rId3"/>
              </a:buBlip>
              <a:defRPr/>
            </a:pPr>
            <a:r>
              <a:rPr lang="en-US" sz="2000" dirty="0" smtClean="0">
                <a:cs typeface="Arial"/>
              </a:rPr>
              <a:t>Updaters can be a separate process launched with appropriate elevation – see next slide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84250" y="1602275"/>
            <a:ext cx="8678025" cy="4671514"/>
            <a:chOff x="300875" y="1718650"/>
            <a:chExt cx="8678025" cy="4671514"/>
          </a:xfrm>
        </p:grpSpPr>
        <p:sp>
          <p:nvSpPr>
            <p:cNvPr id="20483" name="Rectangle 5"/>
            <p:cNvSpPr>
              <a:spLocks noChangeArrowheads="1"/>
            </p:cNvSpPr>
            <p:nvPr/>
          </p:nvSpPr>
          <p:spPr bwMode="auto">
            <a:xfrm>
              <a:off x="300875" y="1718650"/>
              <a:ext cx="1338829" cy="501676"/>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sz="1400" b="1" dirty="0">
                  <a:solidFill>
                    <a:srgbClr val="000000">
                      <a:alpha val="100000"/>
                    </a:srgbClr>
                  </a:solidFill>
                  <a:latin typeface="+mn-lt"/>
                  <a:cs typeface="Arial"/>
                </a:rPr>
                <a:t>App initiates </a:t>
              </a:r>
            </a:p>
            <a:p>
              <a:pPr algn="ctr" fontAlgn="auto">
                <a:lnSpc>
                  <a:spcPct val="85000"/>
                </a:lnSpc>
                <a:spcBef>
                  <a:spcPct val="20000"/>
                </a:spcBef>
                <a:spcAft>
                  <a:spcPts val="0"/>
                </a:spcAft>
                <a:defRPr/>
              </a:pPr>
              <a:r>
                <a:rPr lang="en-US" sz="1400" b="1" dirty="0">
                  <a:solidFill>
                    <a:srgbClr val="000000">
                      <a:alpha val="100000"/>
                    </a:srgbClr>
                  </a:solidFill>
                  <a:latin typeface="+mn-lt"/>
                  <a:cs typeface="Arial"/>
                </a:rPr>
                <a:t>Update as SU</a:t>
              </a:r>
              <a:endParaRPr lang="en-US" sz="1400" b="1" dirty="0">
                <a:latin typeface="+mn-lt"/>
                <a:cs typeface="Arial"/>
              </a:endParaRPr>
            </a:p>
          </p:txBody>
        </p:sp>
        <p:sp>
          <p:nvSpPr>
            <p:cNvPr id="20484" name="TextBox 7"/>
            <p:cNvSpPr txBox="1">
              <a:spLocks noChangeArrowheads="1"/>
            </p:cNvSpPr>
            <p:nvPr/>
          </p:nvSpPr>
          <p:spPr bwMode="auto">
            <a:xfrm>
              <a:off x="7594600" y="3035300"/>
              <a:ext cx="1384300" cy="523220"/>
            </a:xfrm>
            <a:prstGeom prst="rect">
              <a:avLst/>
            </a:prstGeom>
            <a:solidFill>
              <a:srgbClr val="92D050"/>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1400" b="1" dirty="0">
                  <a:solidFill>
                    <a:srgbClr val="000000">
                      <a:alpha val="100000"/>
                    </a:srgbClr>
                  </a:solidFill>
                  <a:latin typeface="+mn-lt"/>
                  <a:cs typeface="Arial"/>
                </a:rPr>
                <a:t>Elevation - Correct</a:t>
              </a:r>
              <a:endParaRPr lang="en-US" sz="1400" b="1">
                <a:latin typeface="+mn-lt"/>
                <a:cs typeface="+mn-cs"/>
              </a:endParaRPr>
            </a:p>
          </p:txBody>
        </p:sp>
        <p:sp>
          <p:nvSpPr>
            <p:cNvPr id="20485" name="Bent-Up Arrow 17"/>
            <p:cNvSpPr>
              <a:spLocks noChangeArrowheads="1"/>
            </p:cNvSpPr>
            <p:nvPr/>
          </p:nvSpPr>
          <p:spPr bwMode="auto">
            <a:xfrm rot="5400000">
              <a:off x="-371474" y="4337285"/>
              <a:ext cx="2754312" cy="1093315"/>
            </a:xfrm>
            <a:custGeom>
              <a:avLst/>
              <a:gdLst>
                <a:gd name="T0" fmla="*/ 2429271 w 2754312"/>
                <a:gd name="T1" fmla="*/ 0 h 1300163"/>
                <a:gd name="T2" fmla="*/ 2104231 w 2754312"/>
                <a:gd name="T3" fmla="*/ 325041 h 1300163"/>
                <a:gd name="T4" fmla="*/ 0 w 2754312"/>
                <a:gd name="T5" fmla="*/ 1137643 h 1300163"/>
                <a:gd name="T6" fmla="*/ 1295896 w 2754312"/>
                <a:gd name="T7" fmla="*/ 1300163 h 1300163"/>
                <a:gd name="T8" fmla="*/ 2591792 w 2754312"/>
                <a:gd name="T9" fmla="*/ 812602 h 1300163"/>
                <a:gd name="T10" fmla="*/ 2754312 w 2754312"/>
                <a:gd name="T11" fmla="*/ 325041 h 1300163"/>
                <a:gd name="T12" fmla="*/ 3 1 256"/>
                <a:gd name="T13" fmla="*/ 2 1 256"/>
                <a:gd name="T14" fmla="*/ 2 1 256"/>
                <a:gd name="T15" fmla="*/ 1 1 256"/>
                <a:gd name="T16" fmla="*/ 0 1 256"/>
                <a:gd name="T17" fmla="*/ 0 1 256"/>
                <a:gd name="T18" fmla="*/ 0 w 2754312"/>
                <a:gd name="T19" fmla="*/ 975122 h 1300163"/>
                <a:gd name="T20" fmla="*/ 2591792 w 2754312"/>
                <a:gd name="T21" fmla="*/ 1300163 h 1300163"/>
              </a:gdLst>
              <a:ahLst/>
              <a:cxnLst>
                <a:cxn ang="T12">
                  <a:pos x="T0" y="T1"/>
                </a:cxn>
                <a:cxn ang="T13">
                  <a:pos x="T2" y="T3"/>
                </a:cxn>
                <a:cxn ang="T14">
                  <a:pos x="T4" y="T5"/>
                </a:cxn>
                <a:cxn ang="T15">
                  <a:pos x="T6" y="T7"/>
                </a:cxn>
                <a:cxn ang="T16">
                  <a:pos x="T8" y="T9"/>
                </a:cxn>
                <a:cxn ang="T17">
                  <a:pos x="T10" y="T11"/>
                </a:cxn>
              </a:cxnLst>
              <a:rect l="T18" t="T19" r="T20" b="T21"/>
              <a:pathLst>
                <a:path w="2754312" h="1300163">
                  <a:moveTo>
                    <a:pt x="0" y="975122"/>
                  </a:moveTo>
                  <a:lnTo>
                    <a:pt x="2266751" y="975122"/>
                  </a:lnTo>
                  <a:lnTo>
                    <a:pt x="2266751" y="325041"/>
                  </a:lnTo>
                  <a:lnTo>
                    <a:pt x="2104231" y="325041"/>
                  </a:lnTo>
                  <a:lnTo>
                    <a:pt x="2429271" y="0"/>
                  </a:lnTo>
                  <a:lnTo>
                    <a:pt x="2754312" y="325041"/>
                  </a:lnTo>
                  <a:lnTo>
                    <a:pt x="2591792" y="325041"/>
                  </a:lnTo>
                  <a:lnTo>
                    <a:pt x="2591792" y="1300163"/>
                  </a:lnTo>
                  <a:lnTo>
                    <a:pt x="0" y="1300163"/>
                  </a:lnTo>
                  <a:close/>
                </a:path>
              </a:pathLst>
            </a:cu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fontAlgn="auto">
                <a:lnSpc>
                  <a:spcPct val="85000"/>
                </a:lnSpc>
                <a:spcBef>
                  <a:spcPct val="20000"/>
                </a:spcBef>
                <a:spcAft>
                  <a:spcPts val="0"/>
                </a:spcAft>
                <a:defRPr/>
              </a:pPr>
              <a:r>
                <a:rPr lang="en-US" sz="1400" b="1" dirty="0">
                  <a:solidFill>
                    <a:srgbClr val="000000">
                      <a:alpha val="100000"/>
                    </a:srgbClr>
                  </a:solidFill>
                  <a:latin typeface="+mn-lt"/>
                  <a:cs typeface="Arial"/>
                </a:rPr>
                <a:t>CreateProcess()</a:t>
              </a:r>
              <a:endParaRPr lang="en-US" sz="1400" b="1">
                <a:latin typeface="+mn-lt"/>
                <a:cs typeface="+mn-cs"/>
              </a:endParaRPr>
            </a:p>
          </p:txBody>
        </p:sp>
        <p:sp>
          <p:nvSpPr>
            <p:cNvPr id="20486" name="TextBox 15"/>
            <p:cNvSpPr txBox="1">
              <a:spLocks noChangeArrowheads="1"/>
            </p:cNvSpPr>
            <p:nvPr/>
          </p:nvSpPr>
          <p:spPr bwMode="auto">
            <a:xfrm>
              <a:off x="1765300" y="3441700"/>
              <a:ext cx="2235200" cy="523220"/>
            </a:xfrm>
            <a:prstGeom prst="rect">
              <a:avLst/>
            </a:prstGeom>
            <a:solidFill>
              <a:srgbClr val="FFFF00"/>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1400" b="1" dirty="0">
                  <a:solidFill>
                    <a:srgbClr val="000000">
                      <a:alpha val="100000"/>
                    </a:srgbClr>
                  </a:solidFill>
                  <a:latin typeface="+mn-lt"/>
                  <a:cs typeface="Arial"/>
                </a:rPr>
                <a:t>App runs as SU – probable failure</a:t>
              </a:r>
              <a:endParaRPr lang="en-US" sz="1400" b="1">
                <a:latin typeface="+mn-lt"/>
                <a:cs typeface="+mn-cs"/>
              </a:endParaRPr>
            </a:p>
          </p:txBody>
        </p:sp>
        <p:sp>
          <p:nvSpPr>
            <p:cNvPr id="20487" name="Right Arrow 13"/>
            <p:cNvSpPr>
              <a:spLocks noChangeArrowheads="1"/>
            </p:cNvSpPr>
            <p:nvPr/>
          </p:nvSpPr>
          <p:spPr bwMode="auto">
            <a:xfrm>
              <a:off x="1625600" y="2527300"/>
              <a:ext cx="2698750" cy="547190"/>
            </a:xfrm>
            <a:prstGeom prst="rightArrow">
              <a:avLst>
                <a:gd name="adj1" fmla="val 50000"/>
                <a:gd name="adj2" fmla="val 50006"/>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fontAlgn="auto">
                <a:lnSpc>
                  <a:spcPct val="85000"/>
                </a:lnSpc>
                <a:spcBef>
                  <a:spcPct val="20000"/>
                </a:spcBef>
                <a:spcAft>
                  <a:spcPts val="0"/>
                </a:spcAft>
                <a:defRPr/>
              </a:pPr>
              <a:r>
                <a:rPr lang="en-US" sz="1400" b="1" dirty="0">
                  <a:solidFill>
                    <a:srgbClr val="000000">
                      <a:alpha val="100000"/>
                    </a:srgbClr>
                  </a:solidFill>
                  <a:latin typeface="+mn-lt"/>
                  <a:cs typeface="Arial"/>
                </a:rPr>
                <a:t>ShellExecute()</a:t>
              </a:r>
              <a:endParaRPr lang="en-US" sz="1400" b="1" dirty="0">
                <a:latin typeface="+mn-lt"/>
                <a:cs typeface="+mn-cs"/>
              </a:endParaRPr>
            </a:p>
          </p:txBody>
        </p:sp>
        <p:sp>
          <p:nvSpPr>
            <p:cNvPr id="20488" name="TextBox 21"/>
            <p:cNvSpPr txBox="1">
              <a:spLocks noChangeArrowheads="1"/>
            </p:cNvSpPr>
            <p:nvPr/>
          </p:nvSpPr>
          <p:spPr bwMode="auto">
            <a:xfrm>
              <a:off x="1739900" y="5041900"/>
              <a:ext cx="2184400" cy="1169551"/>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1400" b="1" dirty="0">
                  <a:solidFill>
                    <a:srgbClr val="000000">
                      <a:alpha val="100000"/>
                    </a:srgbClr>
                  </a:solidFill>
                  <a:latin typeface="+mn-lt"/>
                  <a:cs typeface="Arial"/>
                </a:rPr>
                <a:t>Manifest AsAdministrator / Installer Detected / app specific elevation shim?</a:t>
              </a:r>
              <a:endParaRPr lang="en-US" sz="1400" b="1">
                <a:latin typeface="+mn-lt"/>
                <a:cs typeface="+mn-cs"/>
              </a:endParaRPr>
            </a:p>
          </p:txBody>
        </p:sp>
        <p:sp>
          <p:nvSpPr>
            <p:cNvPr id="20489" name="Right Arrow 22"/>
            <p:cNvSpPr>
              <a:spLocks noChangeArrowheads="1"/>
            </p:cNvSpPr>
            <p:nvPr/>
          </p:nvSpPr>
          <p:spPr bwMode="auto">
            <a:xfrm rot="16200000">
              <a:off x="2352737" y="4369842"/>
              <a:ext cx="558678" cy="547190"/>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sz="1400" b="1" dirty="0">
                  <a:solidFill>
                    <a:srgbClr val="000000">
                      <a:alpha val="100000"/>
                    </a:srgbClr>
                  </a:solidFill>
                  <a:latin typeface="+mn-lt"/>
                  <a:cs typeface="Arial"/>
                </a:rPr>
                <a:t>No</a:t>
              </a:r>
              <a:endParaRPr lang="en-US" sz="1400" b="1">
                <a:latin typeface="+mn-lt"/>
                <a:cs typeface="+mn-cs"/>
              </a:endParaRPr>
            </a:p>
          </p:txBody>
        </p:sp>
        <p:sp>
          <p:nvSpPr>
            <p:cNvPr id="20490" name="TextBox 23"/>
            <p:cNvSpPr txBox="1">
              <a:spLocks noChangeArrowheads="1"/>
            </p:cNvSpPr>
            <p:nvPr/>
          </p:nvSpPr>
          <p:spPr bwMode="auto">
            <a:xfrm>
              <a:off x="4813300" y="5651500"/>
              <a:ext cx="1282700" cy="738664"/>
            </a:xfrm>
            <a:prstGeom prst="rect">
              <a:avLst/>
            </a:prstGeom>
            <a:solidFill>
              <a:srgbClr val="FF0000"/>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1400" b="1" dirty="0">
                  <a:solidFill>
                    <a:srgbClr val="000000">
                      <a:alpha val="100000"/>
                    </a:srgbClr>
                  </a:solidFill>
                  <a:latin typeface="+mn-lt"/>
                  <a:cs typeface="Arial"/>
                </a:rPr>
                <a:t>Fails with Elevation Required</a:t>
              </a:r>
              <a:endParaRPr lang="en-US" sz="1400" b="1">
                <a:latin typeface="+mn-lt"/>
                <a:cs typeface="+mn-cs"/>
              </a:endParaRPr>
            </a:p>
          </p:txBody>
        </p:sp>
        <p:sp>
          <p:nvSpPr>
            <p:cNvPr id="20491" name="TextBox 24"/>
            <p:cNvSpPr txBox="1">
              <a:spLocks noChangeArrowheads="1"/>
            </p:cNvSpPr>
            <p:nvPr/>
          </p:nvSpPr>
          <p:spPr bwMode="auto">
            <a:xfrm>
              <a:off x="342900" y="2374900"/>
              <a:ext cx="1181100" cy="738664"/>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1400" b="1" dirty="0">
                  <a:solidFill>
                    <a:srgbClr val="000000">
                      <a:alpha val="100000"/>
                    </a:srgbClr>
                  </a:solidFill>
                  <a:latin typeface="+mn-lt"/>
                  <a:cs typeface="Arial"/>
                </a:rPr>
                <a:t>Process creation API?</a:t>
              </a:r>
              <a:endParaRPr lang="en-US" sz="1400" b="1">
                <a:latin typeface="+mn-lt"/>
                <a:cs typeface="+mn-cs"/>
              </a:endParaRPr>
            </a:p>
          </p:txBody>
        </p:sp>
        <p:sp>
          <p:nvSpPr>
            <p:cNvPr id="20492" name="Right Arrow 26"/>
            <p:cNvSpPr>
              <a:spLocks noChangeArrowheads="1"/>
            </p:cNvSpPr>
            <p:nvPr/>
          </p:nvSpPr>
          <p:spPr bwMode="auto">
            <a:xfrm>
              <a:off x="6769100" y="2933700"/>
              <a:ext cx="627504" cy="547190"/>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sz="1400" b="1" dirty="0">
                  <a:solidFill>
                    <a:srgbClr val="000000">
                      <a:alpha val="100000"/>
                    </a:srgbClr>
                  </a:solidFill>
                  <a:latin typeface="+mn-lt"/>
                  <a:cs typeface="Arial"/>
                </a:rPr>
                <a:t>Yes</a:t>
              </a:r>
              <a:endParaRPr lang="en-US" sz="1400" b="1">
                <a:latin typeface="+mn-lt"/>
                <a:cs typeface="+mn-cs"/>
              </a:endParaRPr>
            </a:p>
          </p:txBody>
        </p:sp>
        <p:sp>
          <p:nvSpPr>
            <p:cNvPr id="20493" name="Right Arrow 27"/>
            <p:cNvSpPr>
              <a:spLocks noChangeArrowheads="1"/>
            </p:cNvSpPr>
            <p:nvPr/>
          </p:nvSpPr>
          <p:spPr bwMode="auto">
            <a:xfrm>
              <a:off x="4013200" y="5816600"/>
              <a:ext cx="627504" cy="547190"/>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sz="1400" b="1" dirty="0">
                  <a:solidFill>
                    <a:srgbClr val="000000">
                      <a:alpha val="100000"/>
                    </a:srgbClr>
                  </a:solidFill>
                  <a:latin typeface="+mn-lt"/>
                  <a:cs typeface="Arial"/>
                </a:rPr>
                <a:t>Yes</a:t>
              </a:r>
              <a:endParaRPr lang="en-US" sz="1400" b="1">
                <a:latin typeface="+mn-lt"/>
                <a:cs typeface="+mn-cs"/>
              </a:endParaRPr>
            </a:p>
          </p:txBody>
        </p:sp>
        <p:sp>
          <p:nvSpPr>
            <p:cNvPr id="20494" name="TextBox 28"/>
            <p:cNvSpPr txBox="1">
              <a:spLocks noChangeArrowheads="1"/>
            </p:cNvSpPr>
            <p:nvPr/>
          </p:nvSpPr>
          <p:spPr bwMode="auto">
            <a:xfrm>
              <a:off x="4965700" y="4559300"/>
              <a:ext cx="2171700" cy="523220"/>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1400" b="1" dirty="0">
                  <a:solidFill>
                    <a:srgbClr val="000000">
                      <a:alpha val="100000"/>
                    </a:srgbClr>
                  </a:solidFill>
                  <a:latin typeface="+mn-lt"/>
                  <a:cs typeface="Arial"/>
                </a:rPr>
                <a:t>Using elevation API flags?</a:t>
              </a:r>
              <a:endParaRPr lang="en-US" sz="1400" b="1">
                <a:latin typeface="+mn-lt"/>
                <a:cs typeface="+mn-cs"/>
              </a:endParaRPr>
            </a:p>
          </p:txBody>
        </p:sp>
        <p:sp>
          <p:nvSpPr>
            <p:cNvPr id="20495" name="Right Arrow 19"/>
            <p:cNvSpPr>
              <a:spLocks noChangeArrowheads="1"/>
            </p:cNvSpPr>
            <p:nvPr/>
          </p:nvSpPr>
          <p:spPr bwMode="auto">
            <a:xfrm rot="2460000">
              <a:off x="6394483" y="5426113"/>
              <a:ext cx="501583" cy="495223"/>
            </a:xfrm>
            <a:prstGeom prst="rightArrow">
              <a:avLst>
                <a:gd name="adj1" fmla="val 50000"/>
                <a:gd name="adj2" fmla="val 50000"/>
              </a:avLst>
            </a:prstGeom>
            <a:solidFill>
              <a:schemeClr val="bg1"/>
            </a:solidFill>
            <a:ln w="55000" cap="flat" cmpd="thickThin" algn="ctr">
              <a:solidFill>
                <a:schemeClr val="accent1"/>
              </a:solidFill>
              <a:prstDash val="solid"/>
              <a:miter lim="800000"/>
              <a:headEnd type="none" w="med" len="med"/>
              <a:tailEnd type="none" w="med" len="med"/>
            </a:ln>
            <a:effectLst/>
          </p:spPr>
          <p:txBody>
            <a:bodyPr wrap="none">
              <a:spAutoFit/>
            </a:bodyPr>
            <a:lstStyle/>
            <a:p>
              <a:pPr algn="ctr" fontAlgn="auto">
                <a:lnSpc>
                  <a:spcPct val="85000"/>
                </a:lnSpc>
                <a:spcBef>
                  <a:spcPct val="20000"/>
                </a:spcBef>
                <a:spcAft>
                  <a:spcPts val="0"/>
                </a:spcAft>
                <a:defRPr/>
              </a:pPr>
              <a:r>
                <a:rPr lang="en-US" sz="1200" dirty="0">
                  <a:solidFill>
                    <a:srgbClr val="000000">
                      <a:alpha val="100000"/>
                    </a:srgbClr>
                  </a:solidFill>
                  <a:effectLst>
                    <a:outerShdw blurRad="38100" dist="38100" dir="2700000" algn="tl">
                      <a:srgbClr val="000000">
                        <a:alpha val="43137"/>
                      </a:srgbClr>
                    </a:outerShdw>
                  </a:effectLst>
                  <a:latin typeface="+mn-lt"/>
                  <a:cs typeface="Arial"/>
                </a:rPr>
                <a:t>No</a:t>
              </a:r>
              <a:endParaRPr lang="en-US" sz="1200">
                <a:latin typeface="+mn-lt"/>
                <a:cs typeface="+mn-cs"/>
              </a:endParaRPr>
            </a:p>
          </p:txBody>
        </p:sp>
        <p:sp>
          <p:nvSpPr>
            <p:cNvPr id="20496" name="Left Arrow 30"/>
            <p:cNvSpPr>
              <a:spLocks noChangeArrowheads="1"/>
            </p:cNvSpPr>
            <p:nvPr/>
          </p:nvSpPr>
          <p:spPr bwMode="auto">
            <a:xfrm rot="-5400000">
              <a:off x="5386388" y="3873537"/>
              <a:ext cx="673100" cy="495223"/>
            </a:xfrm>
            <a:prstGeom prst="leftArrow">
              <a:avLst>
                <a:gd name="adj1" fmla="val 50000"/>
                <a:gd name="adj2" fmla="val 49998"/>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algn="ctr" fontAlgn="auto">
                <a:lnSpc>
                  <a:spcPct val="85000"/>
                </a:lnSpc>
                <a:spcBef>
                  <a:spcPct val="20000"/>
                </a:spcBef>
                <a:spcAft>
                  <a:spcPts val="0"/>
                </a:spcAft>
                <a:defRPr/>
              </a:pPr>
              <a:r>
                <a:rPr lang="en-US" sz="1200" dirty="0">
                  <a:solidFill>
                    <a:srgbClr val="000000">
                      <a:alpha val="100000"/>
                    </a:srgbClr>
                  </a:solidFill>
                  <a:effectLst>
                    <a:outerShdw blurRad="38100" dist="38100" dir="2700000" algn="tl">
                      <a:srgbClr val="000000">
                        <a:alpha val="43137"/>
                      </a:srgbClr>
                    </a:outerShdw>
                  </a:effectLst>
                  <a:latin typeface="+mn-lt"/>
                  <a:cs typeface="Arial"/>
                </a:rPr>
                <a:t>No</a:t>
              </a:r>
              <a:endParaRPr lang="en-US" sz="1200">
                <a:latin typeface="+mn-lt"/>
                <a:cs typeface="+mn-cs"/>
              </a:endParaRPr>
            </a:p>
          </p:txBody>
        </p:sp>
        <p:sp>
          <p:nvSpPr>
            <p:cNvPr id="20497" name="TextBox 31"/>
            <p:cNvSpPr txBox="1">
              <a:spLocks noChangeArrowheads="1"/>
            </p:cNvSpPr>
            <p:nvPr/>
          </p:nvSpPr>
          <p:spPr bwMode="auto">
            <a:xfrm>
              <a:off x="4483100" y="2070100"/>
              <a:ext cx="2184400" cy="1169551"/>
            </a:xfrm>
            <a:prstGeom prst="rect">
              <a:avLst/>
            </a:prstGeom>
            <a:solidFill>
              <a:schemeClr val="bg1"/>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1400" b="1" dirty="0">
                  <a:solidFill>
                    <a:srgbClr val="000000">
                      <a:alpha val="100000"/>
                    </a:srgbClr>
                  </a:solidFill>
                  <a:latin typeface="+mn-lt"/>
                  <a:cs typeface="Arial"/>
                </a:rPr>
                <a:t>Manifest AsAdministrator / Installer Detected / app specific elevation shim?</a:t>
              </a:r>
              <a:endParaRPr lang="en-US" sz="1400" b="1">
                <a:latin typeface="+mn-lt"/>
                <a:cs typeface="+mn-cs"/>
              </a:endParaRPr>
            </a:p>
          </p:txBody>
        </p:sp>
        <p:sp>
          <p:nvSpPr>
            <p:cNvPr id="20498" name="Bent-Up Arrow 32"/>
            <p:cNvSpPr>
              <a:spLocks noChangeArrowheads="1"/>
            </p:cNvSpPr>
            <p:nvPr/>
          </p:nvSpPr>
          <p:spPr bwMode="auto">
            <a:xfrm>
              <a:off x="7213600" y="4089400"/>
              <a:ext cx="1600200" cy="1030288"/>
            </a:xfrm>
            <a:custGeom>
              <a:avLst/>
              <a:gdLst>
                <a:gd name="T0" fmla="*/ 1342628 w 1600200"/>
                <a:gd name="T1" fmla="*/ 0 h 1030288"/>
                <a:gd name="T2" fmla="*/ 1085056 w 1600200"/>
                <a:gd name="T3" fmla="*/ 257572 h 1030288"/>
                <a:gd name="T4" fmla="*/ 0 w 1600200"/>
                <a:gd name="T5" fmla="*/ 901502 h 1030288"/>
                <a:gd name="T6" fmla="*/ 735707 w 1600200"/>
                <a:gd name="T7" fmla="*/ 1030288 h 1030288"/>
                <a:gd name="T8" fmla="*/ 1471414 w 1600200"/>
                <a:gd name="T9" fmla="*/ 643930 h 1030288"/>
                <a:gd name="T10" fmla="*/ 1600200 w 1600200"/>
                <a:gd name="T11" fmla="*/ 257572 h 1030288"/>
                <a:gd name="T12" fmla="*/ 3 1 256"/>
                <a:gd name="T13" fmla="*/ 2 1 256"/>
                <a:gd name="T14" fmla="*/ 2 1 256"/>
                <a:gd name="T15" fmla="*/ 1 1 256"/>
                <a:gd name="T16" fmla="*/ 0 1 256"/>
                <a:gd name="T17" fmla="*/ 0 1 256"/>
                <a:gd name="T18" fmla="*/ 0 w 1600200"/>
                <a:gd name="T19" fmla="*/ 772716 h 1030288"/>
                <a:gd name="T20" fmla="*/ 1471414 w 1600200"/>
                <a:gd name="T21" fmla="*/ 1030288 h 1030288"/>
              </a:gdLst>
              <a:ahLst/>
              <a:cxnLst>
                <a:cxn ang="T12">
                  <a:pos x="T0" y="T1"/>
                </a:cxn>
                <a:cxn ang="T13">
                  <a:pos x="T2" y="T3"/>
                </a:cxn>
                <a:cxn ang="T14">
                  <a:pos x="T4" y="T5"/>
                </a:cxn>
                <a:cxn ang="T15">
                  <a:pos x="T6" y="T7"/>
                </a:cxn>
                <a:cxn ang="T16">
                  <a:pos x="T8" y="T9"/>
                </a:cxn>
                <a:cxn ang="T17">
                  <a:pos x="T10" y="T11"/>
                </a:cxn>
              </a:cxnLst>
              <a:rect l="T18" t="T19" r="T20" b="T21"/>
              <a:pathLst>
                <a:path w="1600200" h="1030288">
                  <a:moveTo>
                    <a:pt x="0" y="772716"/>
                  </a:moveTo>
                  <a:lnTo>
                    <a:pt x="1213842" y="772716"/>
                  </a:lnTo>
                  <a:lnTo>
                    <a:pt x="1213842" y="257572"/>
                  </a:lnTo>
                  <a:lnTo>
                    <a:pt x="1085056" y="257572"/>
                  </a:lnTo>
                  <a:lnTo>
                    <a:pt x="1342628" y="0"/>
                  </a:lnTo>
                  <a:lnTo>
                    <a:pt x="1600200" y="257572"/>
                  </a:lnTo>
                  <a:lnTo>
                    <a:pt x="1471414" y="257572"/>
                  </a:lnTo>
                  <a:lnTo>
                    <a:pt x="1471414" y="1030288"/>
                  </a:lnTo>
                  <a:lnTo>
                    <a:pt x="0" y="1030288"/>
                  </a:lnTo>
                  <a:close/>
                </a:path>
              </a:pathLst>
            </a:custGeom>
            <a:solidFill>
              <a:schemeClr val="bg1"/>
            </a:solidFill>
            <a:ln w="55000" cap="flat" cmpd="thickThin" algn="ctr">
              <a:solidFill>
                <a:schemeClr val="accent1"/>
              </a:solidFill>
              <a:prstDash val="solid"/>
              <a:miter lim="800000"/>
              <a:headEnd type="none" w="med" len="med"/>
              <a:tailEnd type="none" w="med" len="med"/>
            </a:ln>
            <a:effectLst/>
          </p:spPr>
          <p:txBody>
            <a:bodyPr/>
            <a:lstStyle/>
            <a:p>
              <a:pPr algn="ctr" fontAlgn="auto">
                <a:lnSpc>
                  <a:spcPct val="85000"/>
                </a:lnSpc>
                <a:spcBef>
                  <a:spcPct val="20000"/>
                </a:spcBef>
                <a:spcAft>
                  <a:spcPts val="0"/>
                </a:spcAft>
                <a:defRPr/>
              </a:pPr>
              <a:r>
                <a:rPr lang="en-US" sz="1400" b="1" dirty="0">
                  <a:solidFill>
                    <a:srgbClr val="000000">
                      <a:alpha val="100000"/>
                    </a:srgbClr>
                  </a:solidFill>
                  <a:latin typeface="+mn-lt"/>
                  <a:cs typeface="Arial"/>
                </a:rPr>
                <a:t>Yes</a:t>
              </a:r>
              <a:endParaRPr lang="en-US" sz="1400" b="1">
                <a:latin typeface="+mn-lt"/>
                <a:cs typeface="+mn-cs"/>
              </a:endParaRPr>
            </a:p>
          </p:txBody>
        </p:sp>
        <p:sp>
          <p:nvSpPr>
            <p:cNvPr id="20499" name="TextBox 33"/>
            <p:cNvSpPr txBox="1">
              <a:spLocks noChangeArrowheads="1"/>
            </p:cNvSpPr>
            <p:nvPr/>
          </p:nvSpPr>
          <p:spPr bwMode="auto">
            <a:xfrm>
              <a:off x="6985000" y="5549900"/>
              <a:ext cx="1854200" cy="523220"/>
            </a:xfrm>
            <a:prstGeom prst="rect">
              <a:avLst/>
            </a:prstGeom>
            <a:solidFill>
              <a:srgbClr val="FFFF00"/>
            </a:solidFill>
            <a:ln w="55000" cap="flat" cmpd="thickThin" algn="ctr">
              <a:solidFill>
                <a:schemeClr val="accent1"/>
              </a:solidFill>
              <a:prstDash val="solid"/>
              <a:miter lim="800000"/>
              <a:headEnd type="none" w="med" len="med"/>
              <a:tailEnd type="none" w="med" len="med"/>
            </a:ln>
            <a:effectLst/>
          </p:spPr>
          <p:txBody>
            <a:bodyPr>
              <a:spAutoFit/>
            </a:bodyPr>
            <a:lstStyle/>
            <a:p>
              <a:pPr eaLnBrk="0" fontAlgn="auto" hangingPunct="0">
                <a:spcBef>
                  <a:spcPts val="0"/>
                </a:spcBef>
                <a:spcAft>
                  <a:spcPts val="0"/>
                </a:spcAft>
                <a:defRPr/>
              </a:pPr>
              <a:r>
                <a:rPr lang="en-US" sz="1400" b="1" dirty="0">
                  <a:solidFill>
                    <a:srgbClr val="000000">
                      <a:alpha val="100000"/>
                    </a:srgbClr>
                  </a:solidFill>
                  <a:latin typeface="+mn-lt"/>
                  <a:cs typeface="Arial"/>
                </a:rPr>
                <a:t>App runs as SU – probable failure</a:t>
              </a:r>
              <a:endParaRPr lang="en-US" sz="1400" b="1">
                <a:latin typeface="+mn-lt"/>
                <a:cs typeface="+mn-cs"/>
              </a:endParaRPr>
            </a:p>
          </p:txBody>
        </p:sp>
      </p:grpSp>
      <p:sp>
        <p:nvSpPr>
          <p:cNvPr id="20" name="TextBox 19"/>
          <p:cNvSpPr txBox="1"/>
          <p:nvPr/>
        </p:nvSpPr>
        <p:spPr>
          <a:xfrm>
            <a:off x="182875" y="786019"/>
            <a:ext cx="4089581" cy="461665"/>
          </a:xfrm>
          <a:prstGeom prst="rect">
            <a:avLst/>
          </a:prstGeom>
          <a:noFill/>
        </p:spPr>
        <p:txBody>
          <a:bodyPr wrap="none">
            <a:spAutoFit/>
            <a:scene3d>
              <a:camera prst="orthographicFront"/>
              <a:lightRig rig="threePt" dir="t"/>
            </a:scene3d>
            <a:sp3d extrusionH="57150">
              <a:bevelT w="38100" h="38100"/>
            </a:sp3d>
          </a:bodyPr>
          <a:lstStyle/>
          <a:p>
            <a:pPr fontAlgn="auto">
              <a:spcBef>
                <a:spcPts val="0"/>
              </a:spcBef>
              <a:spcAft>
                <a:spcPts val="0"/>
              </a:spcAft>
              <a:defRPr/>
            </a:pPr>
            <a:r>
              <a:rPr lang="en-US" sz="2400" dirty="0" smtClean="0">
                <a:solidFill>
                  <a:schemeClr val="tx2">
                    <a:shade val="75000"/>
                  </a:schemeClr>
                </a:solidFill>
                <a:latin typeface="+mn-lt"/>
                <a:cs typeface="+mn-cs"/>
              </a:rPr>
              <a:t>Application Initiated Updates</a:t>
            </a:r>
            <a:endParaRPr lang="en-US" sz="2400" dirty="0">
              <a:solidFill>
                <a:schemeClr val="tx2">
                  <a:shade val="75000"/>
                </a:schemeClr>
              </a:solidFill>
              <a:latin typeface="+mn-lt"/>
              <a:cs typeface="+mn-cs"/>
            </a:endParaRPr>
          </a:p>
        </p:txBody>
      </p:sp>
      <p:sp>
        <p:nvSpPr>
          <p:cNvPr id="21" name="Title 20"/>
          <p:cNvSpPr>
            <a:spLocks noGrp="1"/>
          </p:cNvSpPr>
          <p:nvPr>
            <p:ph type="title"/>
          </p:nvPr>
        </p:nvSpPr>
        <p:spPr>
          <a:xfrm>
            <a:off x="116375" y="213562"/>
            <a:ext cx="8382000" cy="747897"/>
          </a:xfrm>
        </p:spPr>
        <p:txBody>
          <a:bodyPr/>
          <a:lstStyle/>
          <a:p>
            <a:r>
              <a:rPr sz="4400" smtClean="0">
                <a:solidFill>
                  <a:srgbClr val="FF0000"/>
                </a:solidFill>
              </a:rPr>
              <a:t>Installation and Updating</a:t>
            </a:r>
            <a:endParaRPr lang="en-US" sz="44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825345"/>
          <p:cNvSpPr>
            <a:spLocks noGrp="1" noChangeArrowheads="1"/>
          </p:cNvSpPr>
          <p:nvPr>
            <p:ph type="title"/>
          </p:nvPr>
        </p:nvSpPr>
        <p:spPr/>
        <p:txBody>
          <a:bodyPr anchor="t"/>
          <a:lstStyle/>
          <a:p>
            <a:pPr marL="447675" indent="-447675" eaLnBrk="1" hangingPunct="1"/>
            <a:r>
              <a:rPr lang="en-US" sz="4400" dirty="0" smtClean="0"/>
              <a:t>Installation Best Practices</a:t>
            </a:r>
          </a:p>
        </p:txBody>
      </p:sp>
      <p:sp>
        <p:nvSpPr>
          <p:cNvPr id="30723" name="Shape 825346"/>
          <p:cNvSpPr>
            <a:spLocks noGrp="1" noChangeArrowheads="1"/>
          </p:cNvSpPr>
          <p:nvPr>
            <p:ph idx="1"/>
          </p:nvPr>
        </p:nvSpPr>
        <p:spPr>
          <a:xfrm>
            <a:off x="381000" y="1412875"/>
            <a:ext cx="8382000" cy="4721918"/>
          </a:xfrm>
        </p:spPr>
        <p:txBody>
          <a:bodyPr>
            <a:normAutofit fontScale="92500"/>
          </a:bodyPr>
          <a:lstStyle/>
          <a:p>
            <a:pPr marL="466725" indent="-354013" eaLnBrk="1" hangingPunct="1">
              <a:lnSpc>
                <a:spcPct val="120000"/>
              </a:lnSpc>
            </a:pPr>
            <a:r>
              <a:rPr lang="en-US" dirty="0" smtClean="0"/>
              <a:t>Use MSI for Install and Update</a:t>
            </a:r>
          </a:p>
          <a:p>
            <a:pPr marL="933451" lvl="1" indent="-373063" eaLnBrk="1" hangingPunct="1">
              <a:lnSpc>
                <a:spcPct val="120000"/>
              </a:lnSpc>
            </a:pPr>
            <a:r>
              <a:rPr lang="en-US" dirty="0" smtClean="0"/>
              <a:t>Alternate to MSI – call Update.exe marked as admin to do the update</a:t>
            </a:r>
          </a:p>
          <a:p>
            <a:pPr marL="933451" lvl="1" indent="-373063" eaLnBrk="1" hangingPunct="1">
              <a:lnSpc>
                <a:spcPct val="120000"/>
              </a:lnSpc>
              <a:buNone/>
            </a:pPr>
            <a:endParaRPr lang="en-US" sz="1400" dirty="0" smtClean="0"/>
          </a:p>
          <a:p>
            <a:pPr marL="466725" indent="-354013" eaLnBrk="1" hangingPunct="1">
              <a:lnSpc>
                <a:spcPct val="120000"/>
              </a:lnSpc>
            </a:pPr>
            <a:r>
              <a:rPr lang="en-US" dirty="0" smtClean="0"/>
              <a:t>Self Updating Code – DON’T DO IT</a:t>
            </a:r>
          </a:p>
          <a:p>
            <a:pPr marL="933451" lvl="1" indent="-373063" eaLnBrk="1" hangingPunct="1">
              <a:lnSpc>
                <a:spcPct val="120000"/>
              </a:lnSpc>
            </a:pPr>
            <a:r>
              <a:rPr lang="en-US" dirty="0" smtClean="0"/>
              <a:t>This is our LARGEST App Compat problem Home  consumer user applications</a:t>
            </a:r>
          </a:p>
          <a:p>
            <a:pPr marL="933451" lvl="1" indent="-373063" eaLnBrk="1" hangingPunct="1">
              <a:lnSpc>
                <a:spcPct val="120000"/>
              </a:lnSpc>
              <a:buNone/>
            </a:pPr>
            <a:endParaRPr lang="en-US" sz="1400" dirty="0" smtClean="0"/>
          </a:p>
          <a:p>
            <a:pPr marL="447675" indent="-447675" eaLnBrk="1" hangingPunct="1">
              <a:lnSpc>
                <a:spcPct val="120000"/>
              </a:lnSpc>
            </a:pPr>
            <a:r>
              <a:rPr lang="en-US" dirty="0" smtClean="0"/>
              <a:t>Keep in mind:</a:t>
            </a:r>
          </a:p>
          <a:p>
            <a:pPr marL="833438" lvl="1" indent="-354013" eaLnBrk="1" hangingPunct="1">
              <a:lnSpc>
                <a:spcPct val="120000"/>
              </a:lnSpc>
            </a:pPr>
            <a:r>
              <a:rPr lang="en-US" dirty="0" smtClean="0"/>
              <a:t>Do not assume the user is an administrator</a:t>
            </a:r>
          </a:p>
          <a:p>
            <a:pPr marL="833438" lvl="1" indent="-354013" eaLnBrk="1" hangingPunct="1">
              <a:lnSpc>
                <a:spcPct val="120000"/>
              </a:lnSpc>
            </a:pPr>
            <a:r>
              <a:rPr lang="en-US" dirty="0" smtClean="0"/>
              <a:t>Run Custom Actions in right context</a:t>
            </a:r>
          </a:p>
          <a:p>
            <a:pPr marL="1177926" lvl="2" indent="-354013">
              <a:lnSpc>
                <a:spcPct val="120000"/>
              </a:lnSpc>
            </a:pPr>
            <a:r>
              <a:rPr lang="en-US" dirty="0" err="1" smtClean="0"/>
              <a:t>msidbCustomActionTypeNoImpersonate</a:t>
            </a:r>
            <a:r>
              <a:rPr lang="en-US" dirty="0" smtClean="0"/>
              <a:t> – deferred execution only</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Text Placeholder 5"/>
          <p:cNvSpPr>
            <a:spLocks noGrp="1"/>
          </p:cNvSpPr>
          <p:nvPr>
            <p:ph idx="1"/>
          </p:nvPr>
        </p:nvSpPr>
        <p:spPr>
          <a:xfrm>
            <a:off x="381000" y="1412875"/>
            <a:ext cx="8382000" cy="4721918"/>
          </a:xfrm>
        </p:spPr>
        <p:txBody>
          <a:bodyPr>
            <a:normAutofit/>
          </a:bodyPr>
          <a:lstStyle/>
          <a:p>
            <a:pPr eaLnBrk="1" hangingPunct="1">
              <a:buClr>
                <a:schemeClr val="accent1">
                  <a:alpha val="100000"/>
                </a:schemeClr>
              </a:buClr>
              <a:buFont typeface="Wingdings 3"/>
              <a:buBlip>
                <a:blip r:embed="rId3"/>
              </a:buBlip>
              <a:defRPr/>
            </a:pPr>
            <a:r>
              <a:rPr lang="en-US" sz="2400" dirty="0" smtClean="0"/>
              <a:t>Common Windows Compatibility Issues</a:t>
            </a:r>
          </a:p>
          <a:p>
            <a:pPr lvl="1">
              <a:buClr>
                <a:schemeClr val="accent1">
                  <a:alpha val="100000"/>
                </a:schemeClr>
              </a:buClr>
              <a:buFont typeface="Wingdings 3"/>
              <a:buBlip>
                <a:blip r:embed="rId3"/>
              </a:buBlip>
              <a:defRPr/>
            </a:pPr>
            <a:r>
              <a:rPr lang="en-US" sz="2400" dirty="0" smtClean="0"/>
              <a:t>User Account Control (UAC)</a:t>
            </a:r>
          </a:p>
          <a:p>
            <a:pPr lvl="2">
              <a:buClr>
                <a:schemeClr val="accent1">
                  <a:alpha val="100000"/>
                </a:schemeClr>
              </a:buClr>
              <a:buFont typeface="Wingdings 3"/>
              <a:buBlip>
                <a:blip r:embed="rId3"/>
              </a:buBlip>
              <a:defRPr/>
            </a:pPr>
            <a:r>
              <a:rPr lang="en-US" dirty="0" smtClean="0"/>
              <a:t>Mandatory Integrity Control, Internet Explorer – Protected Mode</a:t>
            </a:r>
          </a:p>
          <a:p>
            <a:pPr lvl="1">
              <a:buClr>
                <a:schemeClr val="accent1">
                  <a:alpha val="100000"/>
                </a:schemeClr>
              </a:buClr>
              <a:buFont typeface="Wingdings 3"/>
              <a:buBlip>
                <a:blip r:embed="rId3"/>
              </a:buBlip>
              <a:defRPr/>
            </a:pPr>
            <a:r>
              <a:rPr lang="en-US" sz="2400" dirty="0" smtClean="0">
                <a:solidFill>
                  <a:schemeClr val="tx1">
                    <a:alpha val="100000"/>
                  </a:schemeClr>
                </a:solidFill>
              </a:rPr>
              <a:t>Installation</a:t>
            </a:r>
          </a:p>
          <a:p>
            <a:pPr lvl="1">
              <a:buClr>
                <a:schemeClr val="accent1">
                  <a:alpha val="100000"/>
                </a:schemeClr>
              </a:buClr>
              <a:buFont typeface="Wingdings 3"/>
              <a:buBlip>
                <a:blip r:embed="rId3"/>
              </a:buBlip>
              <a:defRPr/>
            </a:pPr>
            <a:r>
              <a:rPr lang="en-US" b="1" dirty="0" smtClean="0">
                <a:solidFill>
                  <a:schemeClr val="tx1">
                    <a:alpha val="100000"/>
                  </a:schemeClr>
                </a:solidFill>
              </a:rPr>
              <a:t>Service Isolation</a:t>
            </a:r>
          </a:p>
          <a:p>
            <a:pPr lvl="1">
              <a:buClr>
                <a:schemeClr val="accent1">
                  <a:alpha val="100000"/>
                </a:schemeClr>
              </a:buClr>
              <a:buFont typeface="Wingdings 3"/>
              <a:buBlip>
                <a:blip r:embed="rId3"/>
              </a:buBlip>
              <a:defRPr/>
            </a:pPr>
            <a:r>
              <a:rPr lang="en-US" sz="2400" dirty="0" smtClean="0">
                <a:solidFill>
                  <a:schemeClr val="tx1">
                    <a:alpha val="100000"/>
                  </a:schemeClr>
                </a:solidFill>
              </a:rPr>
              <a:t>Miscellaneous </a:t>
            </a:r>
          </a:p>
          <a:p>
            <a:pPr lvl="2">
              <a:buClr>
                <a:schemeClr val="accent1">
                  <a:alpha val="100000"/>
                </a:schemeClr>
              </a:buClr>
              <a:buFont typeface="Wingdings 3"/>
              <a:buBlip>
                <a:blip r:embed="rId3"/>
              </a:buBlip>
              <a:defRPr/>
            </a:pPr>
            <a:r>
              <a:rPr lang="en-US" dirty="0" smtClean="0">
                <a:solidFill>
                  <a:schemeClr val="tx1">
                    <a:alpha val="100000"/>
                  </a:schemeClr>
                </a:solidFill>
              </a:rPr>
              <a:t>User Interface, Networking</a:t>
            </a:r>
          </a:p>
          <a:p>
            <a:pPr eaLnBrk="1" hangingPunct="1">
              <a:buClr>
                <a:schemeClr val="accent1">
                  <a:alpha val="100000"/>
                </a:schemeClr>
              </a:buClr>
              <a:buFont typeface="Wingdings 3"/>
              <a:buBlip>
                <a:blip r:embed="rId3"/>
              </a:buBlip>
              <a:defRPr/>
            </a:pPr>
            <a:r>
              <a:rPr lang="en-US" sz="2400" dirty="0" smtClean="0">
                <a:solidFill>
                  <a:schemeClr val="tx1">
                    <a:alpha val="100000"/>
                  </a:schemeClr>
                </a:solidFill>
              </a:rPr>
              <a:t>Specific Windows Server 2008 Compatibility Issues</a:t>
            </a:r>
          </a:p>
          <a:p>
            <a:pPr lvl="1" eaLnBrk="1" hangingPunct="1">
              <a:buClr>
                <a:schemeClr val="accent1">
                  <a:alpha val="100000"/>
                </a:schemeClr>
              </a:buClr>
              <a:buFont typeface="Wingdings 3"/>
              <a:buBlip>
                <a:blip r:embed="rId3"/>
              </a:buBlip>
              <a:defRPr/>
            </a:pPr>
            <a:r>
              <a:rPr lang="en-US" sz="2400" dirty="0" smtClean="0">
                <a:solidFill>
                  <a:schemeClr val="tx1">
                    <a:alpha val="100000"/>
                  </a:schemeClr>
                </a:solidFill>
              </a:rPr>
              <a:t>IIS, RODC, Core</a:t>
            </a:r>
          </a:p>
          <a:p>
            <a:pPr eaLnBrk="1" hangingPunct="1">
              <a:buClr>
                <a:schemeClr val="accent1">
                  <a:alpha val="100000"/>
                </a:schemeClr>
              </a:buClr>
              <a:buFont typeface="Wingdings 3"/>
              <a:buBlip>
                <a:blip r:embed="rId3"/>
              </a:buBlip>
              <a:defRPr/>
            </a:pPr>
            <a:r>
              <a:rPr lang="en-US" sz="2400" dirty="0" smtClean="0">
                <a:solidFill>
                  <a:schemeClr val="tx1">
                    <a:alpha val="100000"/>
                  </a:schemeClr>
                </a:solidFill>
              </a:rPr>
              <a:t>Logo Certification and “Works with”</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z="4400" smtClean="0"/>
              <a:t>Services and Security</a:t>
            </a:r>
            <a:endParaRPr lang="en-US" sz="4400" dirty="0"/>
          </a:p>
        </p:txBody>
      </p:sp>
      <p:sp>
        <p:nvSpPr>
          <p:cNvPr id="7" name="Content Placeholder 6"/>
          <p:cNvSpPr>
            <a:spLocks noGrp="1"/>
          </p:cNvSpPr>
          <p:nvPr>
            <p:ph idx="1"/>
          </p:nvPr>
        </p:nvSpPr>
        <p:spPr/>
        <p:txBody>
          <a:bodyPr/>
          <a:lstStyle/>
          <a:p>
            <a:pPr marL="339976" lvl="0" indent="-339976">
              <a:defRPr/>
            </a:pPr>
            <a:r>
              <a:rPr lang="en-US" sz="2800" dirty="0" smtClean="0"/>
              <a:t>Attractions for mal-ware</a:t>
            </a:r>
          </a:p>
          <a:p>
            <a:pPr marL="797176" lvl="1" indent="-339976">
              <a:defRPr/>
            </a:pPr>
            <a:r>
              <a:rPr lang="en-US" sz="2400" dirty="0" smtClean="0"/>
              <a:t>May be configured to auto start on boot</a:t>
            </a:r>
          </a:p>
          <a:p>
            <a:pPr marL="1254376" lvl="2" indent="-339976">
              <a:defRPr/>
            </a:pPr>
            <a:r>
              <a:rPr lang="en-US" sz="2000" dirty="0" smtClean="0"/>
              <a:t>Potential to run from boot without using well known auto-start methods</a:t>
            </a:r>
          </a:p>
          <a:p>
            <a:pPr marL="797176" lvl="1" indent="-339976">
              <a:defRPr/>
            </a:pPr>
            <a:r>
              <a:rPr lang="en-US" sz="2400" dirty="0" smtClean="0"/>
              <a:t>Often run in highly privileged contexts</a:t>
            </a:r>
          </a:p>
          <a:p>
            <a:pPr marL="797176" lvl="1" indent="-339976">
              <a:defRPr/>
            </a:pPr>
            <a:r>
              <a:rPr lang="en-US" sz="2400" dirty="0" smtClean="0"/>
              <a:t>As mentioned, runs outside of UAC and enables app to potentially take control of UAC behavior (e.g. MSI)</a:t>
            </a:r>
          </a:p>
          <a:p>
            <a:pPr marL="339976" lvl="0" indent="-339976">
              <a:defRPr/>
            </a:pPr>
            <a:r>
              <a:rPr lang="en-US" sz="2800" dirty="0" smtClean="0"/>
              <a:t>Services can run in their own process or shared hosted process</a:t>
            </a:r>
          </a:p>
          <a:p>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Vista sessions.png"/>
          <p:cNvPicPr>
            <a:picLocks noChangeAspect="1"/>
          </p:cNvPicPr>
          <p:nvPr/>
        </p:nvPicPr>
        <p:blipFill>
          <a:blip r:embed="rId2"/>
          <a:stretch>
            <a:fillRect/>
          </a:stretch>
        </p:blipFill>
        <p:spPr>
          <a:xfrm>
            <a:off x="762000" y="304800"/>
            <a:ext cx="7837133" cy="6278264"/>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769025"/>
          <p:cNvSpPr>
            <a:spLocks noGrp="1" noChangeArrowheads="1"/>
          </p:cNvSpPr>
          <p:nvPr>
            <p:ph type="title"/>
          </p:nvPr>
        </p:nvSpPr>
        <p:spPr/>
        <p:txBody>
          <a:bodyPr anchor="t">
            <a:noAutofit/>
          </a:bodyPr>
          <a:lstStyle/>
          <a:p>
            <a:pPr eaLnBrk="1" hangingPunct="1"/>
            <a:r>
              <a:rPr lang="en-US" sz="4800" dirty="0" smtClean="0"/>
              <a:t>Windows UAC Overview</a:t>
            </a:r>
            <a:endParaRPr lang="en-GB" sz="2800" dirty="0" smtClean="0">
              <a:solidFill>
                <a:schemeClr val="accent1"/>
              </a:solidFill>
              <a:latin typeface="Segoe"/>
            </a:endParaRPr>
          </a:p>
        </p:txBody>
      </p:sp>
      <p:sp>
        <p:nvSpPr>
          <p:cNvPr id="769027" name="Text Placeholder 769026"/>
          <p:cNvSpPr>
            <a:spLocks noGrp="1" noChangeArrowheads="1"/>
          </p:cNvSpPr>
          <p:nvPr>
            <p:ph idx="1"/>
          </p:nvPr>
        </p:nvSpPr>
        <p:spPr>
          <a:xfrm>
            <a:off x="381000" y="1412874"/>
            <a:ext cx="8382000" cy="4854921"/>
          </a:xfrm>
        </p:spPr>
        <p:txBody>
          <a:bodyPr>
            <a:normAutofit/>
          </a:bodyPr>
          <a:lstStyle/>
          <a:p>
            <a:pPr marL="447675" indent="-447675" eaLnBrk="1" hangingPunct="1">
              <a:lnSpc>
                <a:spcPct val="110000"/>
              </a:lnSpc>
              <a:spcBef>
                <a:spcPts val="600"/>
              </a:spcBef>
            </a:pPr>
            <a:r>
              <a:rPr lang="en-US" sz="2800" dirty="0" smtClean="0"/>
              <a:t>All users run as Standard User by default</a:t>
            </a:r>
          </a:p>
          <a:p>
            <a:pPr marL="833438" lvl="1" indent="-354013" eaLnBrk="1" hangingPunct="1">
              <a:lnSpc>
                <a:spcPct val="110000"/>
              </a:lnSpc>
              <a:spcBef>
                <a:spcPts val="600"/>
              </a:spcBef>
              <a:buFont typeface="Wingdings" pitchFamily="2" charset="2"/>
              <a:buChar char="Ø"/>
            </a:pPr>
            <a:r>
              <a:rPr lang="en-US" sz="2400" dirty="0" smtClean="0"/>
              <a:t>Filtered token created during logon</a:t>
            </a:r>
          </a:p>
          <a:p>
            <a:pPr marL="1208088" lvl="2" indent="-373063" eaLnBrk="1" hangingPunct="1">
              <a:lnSpc>
                <a:spcPct val="110000"/>
              </a:lnSpc>
              <a:spcBef>
                <a:spcPts val="600"/>
              </a:spcBef>
              <a:buFont typeface="Wingdings" pitchFamily="2" charset="2"/>
              <a:buChar char="Ø"/>
            </a:pPr>
            <a:r>
              <a:rPr lang="en-US" sz="2000" dirty="0" smtClean="0"/>
              <a:t>Only specially marked applications get the unfiltered token</a:t>
            </a:r>
          </a:p>
          <a:p>
            <a:pPr marL="447675" indent="-447675" eaLnBrk="1" hangingPunct="1">
              <a:lnSpc>
                <a:spcPct val="110000"/>
              </a:lnSpc>
              <a:spcBef>
                <a:spcPts val="600"/>
              </a:spcBef>
            </a:pPr>
            <a:r>
              <a:rPr lang="en-US" sz="2800" dirty="0" smtClean="0"/>
              <a:t>Explicit consent required for elevation</a:t>
            </a:r>
          </a:p>
          <a:p>
            <a:pPr marL="833438" lvl="1" indent="-354013" eaLnBrk="1" hangingPunct="1">
              <a:lnSpc>
                <a:spcPct val="110000"/>
              </a:lnSpc>
              <a:spcBef>
                <a:spcPts val="600"/>
              </a:spcBef>
              <a:buFont typeface="Wingdings" pitchFamily="2" charset="2"/>
              <a:buChar char="Ø"/>
            </a:pPr>
            <a:r>
              <a:rPr lang="en-US" sz="2400" dirty="0" smtClean="0"/>
              <a:t>Predictable shell elevation paths</a:t>
            </a:r>
          </a:p>
          <a:p>
            <a:pPr marL="447675" indent="-447675" eaLnBrk="1" hangingPunct="1">
              <a:lnSpc>
                <a:spcPct val="110000"/>
              </a:lnSpc>
              <a:spcBef>
                <a:spcPts val="600"/>
              </a:spcBef>
            </a:pPr>
            <a:r>
              <a:rPr lang="en-US" sz="2800" dirty="0" smtClean="0"/>
              <a:t>High application compatibility</a:t>
            </a:r>
          </a:p>
          <a:p>
            <a:pPr marL="833438" lvl="1" indent="-354013" eaLnBrk="1" hangingPunct="1">
              <a:lnSpc>
                <a:spcPct val="110000"/>
              </a:lnSpc>
              <a:spcBef>
                <a:spcPts val="600"/>
              </a:spcBef>
              <a:buFont typeface="Wingdings" pitchFamily="2" charset="2"/>
              <a:buChar char="Ø"/>
            </a:pPr>
            <a:r>
              <a:rPr lang="en-GB" sz="2400" dirty="0" smtClean="0"/>
              <a:t>Data redirection</a:t>
            </a:r>
          </a:p>
          <a:p>
            <a:pPr marL="1208088" lvl="2" indent="-373063" eaLnBrk="1" hangingPunct="1">
              <a:lnSpc>
                <a:spcPct val="110000"/>
              </a:lnSpc>
              <a:spcBef>
                <a:spcPts val="600"/>
              </a:spcBef>
              <a:buFont typeface="Wingdings" pitchFamily="2" charset="2"/>
              <a:buChar char="Ø"/>
            </a:pPr>
            <a:r>
              <a:rPr lang="en-GB" sz="2000" dirty="0" smtClean="0"/>
              <a:t>Enabling legacy applications to run as standard user</a:t>
            </a:r>
          </a:p>
          <a:p>
            <a:pPr marL="833438" lvl="1" indent="-354013" eaLnBrk="1" hangingPunct="1">
              <a:lnSpc>
                <a:spcPct val="110000"/>
              </a:lnSpc>
              <a:spcBef>
                <a:spcPts val="600"/>
              </a:spcBef>
              <a:buFont typeface="Wingdings" pitchFamily="2" charset="2"/>
              <a:buChar char="Ø"/>
            </a:pPr>
            <a:r>
              <a:rPr lang="en-US" sz="2400" dirty="0" smtClean="0"/>
              <a:t>Installer Detection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69027">
                                            <p:txEl>
                                              <p:pRg st="0" end="0"/>
                                            </p:txEl>
                                          </p:spTgt>
                                        </p:tgtEl>
                                        <p:attrNameLst>
                                          <p:attrName>style.visibility</p:attrName>
                                        </p:attrNameLst>
                                      </p:cBhvr>
                                      <p:to>
                                        <p:strVal val="visible"/>
                                      </p:to>
                                    </p:set>
                                    <p:animEffect transition="in" filter="box(in)">
                                      <p:cBhvr>
                                        <p:cTn id="7" dur="500"/>
                                        <p:tgtEl>
                                          <p:spTgt spid="76902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69027">
                                            <p:txEl>
                                              <p:pRg st="1" end="1"/>
                                            </p:txEl>
                                          </p:spTgt>
                                        </p:tgtEl>
                                        <p:attrNameLst>
                                          <p:attrName>style.visibility</p:attrName>
                                        </p:attrNameLst>
                                      </p:cBhvr>
                                      <p:to>
                                        <p:strVal val="visible"/>
                                      </p:to>
                                    </p:set>
                                    <p:animEffect transition="in" filter="box(in)">
                                      <p:cBhvr>
                                        <p:cTn id="10" dur="500"/>
                                        <p:tgtEl>
                                          <p:spTgt spid="769027">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69027">
                                            <p:txEl>
                                              <p:pRg st="2" end="2"/>
                                            </p:txEl>
                                          </p:spTgt>
                                        </p:tgtEl>
                                        <p:attrNameLst>
                                          <p:attrName>style.visibility</p:attrName>
                                        </p:attrNameLst>
                                      </p:cBhvr>
                                      <p:to>
                                        <p:strVal val="visible"/>
                                      </p:to>
                                    </p:set>
                                    <p:animEffect transition="in" filter="box(in)">
                                      <p:cBhvr>
                                        <p:cTn id="13" dur="500"/>
                                        <p:tgtEl>
                                          <p:spTgt spid="76902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69027">
                                            <p:txEl>
                                              <p:pRg st="3" end="3"/>
                                            </p:txEl>
                                          </p:spTgt>
                                        </p:tgtEl>
                                        <p:attrNameLst>
                                          <p:attrName>style.visibility</p:attrName>
                                        </p:attrNameLst>
                                      </p:cBhvr>
                                      <p:to>
                                        <p:strVal val="visible"/>
                                      </p:to>
                                    </p:set>
                                    <p:animEffect transition="in" filter="box(in)">
                                      <p:cBhvr>
                                        <p:cTn id="18" dur="500"/>
                                        <p:tgtEl>
                                          <p:spTgt spid="769027">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769027">
                                            <p:txEl>
                                              <p:pRg st="4" end="4"/>
                                            </p:txEl>
                                          </p:spTgt>
                                        </p:tgtEl>
                                        <p:attrNameLst>
                                          <p:attrName>style.visibility</p:attrName>
                                        </p:attrNameLst>
                                      </p:cBhvr>
                                      <p:to>
                                        <p:strVal val="visible"/>
                                      </p:to>
                                    </p:set>
                                    <p:animEffect transition="in" filter="box(in)">
                                      <p:cBhvr>
                                        <p:cTn id="21" dur="500"/>
                                        <p:tgtEl>
                                          <p:spTgt spid="76902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69027">
                                            <p:txEl>
                                              <p:pRg st="5" end="5"/>
                                            </p:txEl>
                                          </p:spTgt>
                                        </p:tgtEl>
                                        <p:attrNameLst>
                                          <p:attrName>style.visibility</p:attrName>
                                        </p:attrNameLst>
                                      </p:cBhvr>
                                      <p:to>
                                        <p:strVal val="visible"/>
                                      </p:to>
                                    </p:set>
                                    <p:animEffect transition="in" filter="box(in)">
                                      <p:cBhvr>
                                        <p:cTn id="26" dur="500"/>
                                        <p:tgtEl>
                                          <p:spTgt spid="769027">
                                            <p:txEl>
                                              <p:pRg st="5" end="5"/>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769027">
                                            <p:txEl>
                                              <p:pRg st="6" end="6"/>
                                            </p:txEl>
                                          </p:spTgt>
                                        </p:tgtEl>
                                        <p:attrNameLst>
                                          <p:attrName>style.visibility</p:attrName>
                                        </p:attrNameLst>
                                      </p:cBhvr>
                                      <p:to>
                                        <p:strVal val="visible"/>
                                      </p:to>
                                    </p:set>
                                    <p:animEffect transition="in" filter="box(in)">
                                      <p:cBhvr>
                                        <p:cTn id="29" dur="500"/>
                                        <p:tgtEl>
                                          <p:spTgt spid="769027">
                                            <p:txEl>
                                              <p:pRg st="6" end="6"/>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769027">
                                            <p:txEl>
                                              <p:pRg st="7" end="7"/>
                                            </p:txEl>
                                          </p:spTgt>
                                        </p:tgtEl>
                                        <p:attrNameLst>
                                          <p:attrName>style.visibility</p:attrName>
                                        </p:attrNameLst>
                                      </p:cBhvr>
                                      <p:to>
                                        <p:strVal val="visible"/>
                                      </p:to>
                                    </p:set>
                                    <p:animEffect transition="in" filter="box(in)">
                                      <p:cBhvr>
                                        <p:cTn id="32" dur="500"/>
                                        <p:tgtEl>
                                          <p:spTgt spid="769027">
                                            <p:txEl>
                                              <p:pRg st="7" end="7"/>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769027">
                                            <p:txEl>
                                              <p:pRg st="8" end="8"/>
                                            </p:txEl>
                                          </p:spTgt>
                                        </p:tgtEl>
                                        <p:attrNameLst>
                                          <p:attrName>style.visibility</p:attrName>
                                        </p:attrNameLst>
                                      </p:cBhvr>
                                      <p:to>
                                        <p:strVal val="visible"/>
                                      </p:to>
                                    </p:set>
                                    <p:animEffect transition="in" filter="box(in)">
                                      <p:cBhvr>
                                        <p:cTn id="35" dur="500"/>
                                        <p:tgtEl>
                                          <p:spTgt spid="7690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902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sta sessions.png"/>
          <p:cNvPicPr>
            <a:picLocks noChangeAspect="1"/>
          </p:cNvPicPr>
          <p:nvPr/>
        </p:nvPicPr>
        <p:blipFill>
          <a:blip r:embed="rId2"/>
          <a:stretch>
            <a:fillRect/>
          </a:stretch>
        </p:blipFill>
        <p:spPr>
          <a:xfrm>
            <a:off x="762000" y="381000"/>
            <a:ext cx="7837133" cy="6278264"/>
          </a:xfrm>
          <a:prstGeom prst="rect">
            <a:avLst/>
          </a:prstGeom>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400" dirty="0" smtClean="0"/>
              <a:t>Service Isolation</a:t>
            </a:r>
            <a:endParaRPr lang="en-US" sz="4400" dirty="0"/>
          </a:p>
        </p:txBody>
      </p:sp>
      <p:sp>
        <p:nvSpPr>
          <p:cNvPr id="21507" name="Shape 13313"/>
          <p:cNvSpPr>
            <a:spLocks noGrp="1" noChangeArrowheads="1"/>
          </p:cNvSpPr>
          <p:nvPr>
            <p:ph idx="1"/>
          </p:nvPr>
        </p:nvSpPr>
        <p:spPr>
          <a:xfrm>
            <a:off x="381000" y="1412874"/>
            <a:ext cx="8382000" cy="4672041"/>
          </a:xfrm>
        </p:spPr>
        <p:txBody>
          <a:bodyPr>
            <a:normAutofit fontScale="70000" lnSpcReduction="20000"/>
          </a:bodyPr>
          <a:lstStyle/>
          <a:p>
            <a:pPr marL="590550" indent="-447675" eaLnBrk="1" hangingPunct="1">
              <a:lnSpc>
                <a:spcPct val="120000"/>
              </a:lnSpc>
              <a:buClr>
                <a:schemeClr val="accent1">
                  <a:alpha val="100000"/>
                </a:schemeClr>
              </a:buClr>
              <a:buFont typeface="Wingdings 3"/>
              <a:buBlip>
                <a:blip r:embed="rId3"/>
              </a:buBlip>
              <a:defRPr/>
            </a:pPr>
            <a:r>
              <a:rPr lang="en-US" sz="3400" dirty="0">
                <a:solidFill>
                  <a:schemeClr val="tx1">
                    <a:alpha val="100000"/>
                  </a:schemeClr>
                </a:solidFill>
                <a:sym typeface="Wingdings"/>
              </a:rPr>
              <a:t>Services run in a dedicated session isolated from user login</a:t>
            </a:r>
            <a:endParaRPr lang="en-US" sz="2600" dirty="0">
              <a:solidFill>
                <a:schemeClr val="tx1">
                  <a:alpha val="100000"/>
                </a:schemeClr>
              </a:solidFill>
            </a:endParaRPr>
          </a:p>
          <a:p>
            <a:pPr marL="590550" indent="-447675" eaLnBrk="1" hangingPunct="1">
              <a:lnSpc>
                <a:spcPct val="120000"/>
              </a:lnSpc>
              <a:buClr>
                <a:schemeClr val="accent1">
                  <a:alpha val="100000"/>
                </a:schemeClr>
              </a:buClr>
              <a:buFont typeface="Wingdings 3"/>
              <a:buBlip>
                <a:blip r:embed="rId3"/>
              </a:buBlip>
              <a:defRPr/>
            </a:pPr>
            <a:r>
              <a:rPr lang="en-US" sz="3400" dirty="0">
                <a:solidFill>
                  <a:schemeClr val="tx1">
                    <a:alpha val="100000"/>
                  </a:schemeClr>
                </a:solidFill>
                <a:sym typeface="Wingdings"/>
              </a:rPr>
              <a:t>Services will not be able to directly interact with user desktop and </a:t>
            </a:r>
            <a:r>
              <a:rPr lang="en-US" sz="3400" dirty="0" smtClean="0">
                <a:solidFill>
                  <a:schemeClr val="tx1">
                    <a:alpha val="100000"/>
                  </a:schemeClr>
                </a:solidFill>
                <a:sym typeface="Wingdings"/>
              </a:rPr>
              <a:t>applications</a:t>
            </a:r>
          </a:p>
          <a:p>
            <a:pPr marL="590550" indent="-447675" eaLnBrk="1" hangingPunct="1">
              <a:lnSpc>
                <a:spcPct val="120000"/>
              </a:lnSpc>
              <a:buClr>
                <a:schemeClr val="accent1">
                  <a:alpha val="100000"/>
                </a:schemeClr>
              </a:buClr>
              <a:buFont typeface="Wingdings 3"/>
              <a:buBlip>
                <a:blip r:embed="rId3"/>
              </a:buBlip>
              <a:defRPr/>
            </a:pPr>
            <a:r>
              <a:rPr lang="en-US" sz="3400" dirty="0" smtClean="0">
                <a:solidFill>
                  <a:schemeClr val="tx1">
                    <a:alpha val="100000"/>
                  </a:schemeClr>
                </a:solidFill>
                <a:sym typeface="Wingdings"/>
              </a:rPr>
              <a:t>Issues</a:t>
            </a:r>
            <a:endParaRPr lang="en-US" sz="2800" dirty="0" smtClean="0">
              <a:solidFill>
                <a:schemeClr val="tx1">
                  <a:alpha val="100000"/>
                </a:schemeClr>
              </a:solidFill>
              <a:sym typeface="Wingdings"/>
            </a:endParaRPr>
          </a:p>
          <a:p>
            <a:pPr marL="846138" lvl="1" indent="-447675" eaLnBrk="1" hangingPunct="1">
              <a:lnSpc>
                <a:spcPct val="120000"/>
              </a:lnSpc>
              <a:buClr>
                <a:schemeClr val="accent1">
                  <a:alpha val="100000"/>
                </a:schemeClr>
              </a:buClr>
              <a:buFont typeface="Verdana"/>
              <a:buBlip>
                <a:blip r:embed="rId3"/>
              </a:buBlip>
              <a:defRPr/>
            </a:pPr>
            <a:r>
              <a:rPr lang="en-US" sz="2400" dirty="0" smtClean="0">
                <a:solidFill>
                  <a:schemeClr val="tx1">
                    <a:alpha val="100000"/>
                  </a:schemeClr>
                </a:solidFill>
                <a:sym typeface="Wingdings"/>
              </a:rPr>
              <a:t>Services </a:t>
            </a:r>
            <a:r>
              <a:rPr lang="en-US" sz="2400" dirty="0">
                <a:solidFill>
                  <a:schemeClr val="tx1">
                    <a:alpha val="100000"/>
                  </a:schemeClr>
                </a:solidFill>
                <a:sym typeface="Wingdings"/>
              </a:rPr>
              <a:t>with user interaction may hang as </a:t>
            </a:r>
            <a:r>
              <a:rPr lang="en-US" sz="2400" dirty="0" smtClean="0">
                <a:solidFill>
                  <a:schemeClr val="tx1">
                    <a:alpha val="100000"/>
                  </a:schemeClr>
                </a:solidFill>
                <a:sym typeface="Wingdings"/>
              </a:rPr>
              <a:t>User Interface </a:t>
            </a:r>
            <a:r>
              <a:rPr lang="en-US" sz="2400" dirty="0">
                <a:solidFill>
                  <a:schemeClr val="tx1">
                    <a:alpha val="100000"/>
                  </a:schemeClr>
                </a:solidFill>
                <a:sym typeface="Wingdings"/>
              </a:rPr>
              <a:t>will not be visible, </a:t>
            </a:r>
            <a:r>
              <a:rPr lang="en-US" sz="2400" dirty="0" smtClean="0">
                <a:solidFill>
                  <a:schemeClr val="tx1">
                    <a:alpha val="100000"/>
                  </a:schemeClr>
                </a:solidFill>
                <a:sym typeface="Wingdings"/>
              </a:rPr>
              <a:t>so…</a:t>
            </a:r>
          </a:p>
          <a:p>
            <a:pPr marL="809626" lvl="1" indent="-447675" eaLnBrk="1" hangingPunct="1">
              <a:lnSpc>
                <a:spcPct val="120000"/>
              </a:lnSpc>
              <a:buClr>
                <a:schemeClr val="accent2">
                  <a:alpha val="100000"/>
                </a:schemeClr>
              </a:buClr>
              <a:buFont typeface="Wingdings 2"/>
              <a:buBlip>
                <a:blip r:embed="rId3"/>
              </a:buBlip>
              <a:defRPr/>
            </a:pPr>
            <a:r>
              <a:rPr lang="en-US" sz="2300" dirty="0" smtClean="0">
                <a:solidFill>
                  <a:schemeClr val="tx1">
                    <a:alpha val="100000"/>
                  </a:schemeClr>
                </a:solidFill>
                <a:sym typeface="Wingdings"/>
              </a:rPr>
              <a:t>Mitigation</a:t>
            </a:r>
            <a:r>
              <a:rPr lang="en-US" sz="2300" dirty="0">
                <a:solidFill>
                  <a:schemeClr val="tx1">
                    <a:alpha val="100000"/>
                  </a:schemeClr>
                </a:solidFill>
                <a:sym typeface="Wingdings"/>
              </a:rPr>
              <a:t>: Notification sent to current user when there is UI in session 0 (</a:t>
            </a:r>
            <a:r>
              <a:rPr lang="en-US" sz="2300" dirty="0" smtClean="0">
                <a:solidFill>
                  <a:schemeClr val="tx1">
                    <a:alpha val="100000"/>
                  </a:schemeClr>
                </a:solidFill>
                <a:sym typeface="Wingdings"/>
              </a:rPr>
              <a:t>temporary)</a:t>
            </a:r>
          </a:p>
          <a:p>
            <a:pPr marL="442913" indent="-447675" eaLnBrk="1" hangingPunct="1">
              <a:lnSpc>
                <a:spcPct val="120000"/>
              </a:lnSpc>
              <a:buClr>
                <a:schemeClr val="accent2">
                  <a:alpha val="100000"/>
                </a:schemeClr>
              </a:buClr>
              <a:buFont typeface="Wingdings 2"/>
              <a:buBlip>
                <a:blip r:embed="rId3"/>
              </a:buBlip>
              <a:defRPr/>
            </a:pPr>
            <a:r>
              <a:rPr lang="en-US" sz="3400" dirty="0" smtClean="0">
                <a:solidFill>
                  <a:schemeClr val="tx1">
                    <a:alpha val="100000"/>
                  </a:schemeClr>
                </a:solidFill>
                <a:sym typeface="Wingdings"/>
              </a:rPr>
              <a:t>Guidance</a:t>
            </a:r>
            <a:endParaRPr lang="en-US" sz="2500" dirty="0" smtClean="0">
              <a:solidFill>
                <a:schemeClr val="tx1">
                  <a:alpha val="100000"/>
                </a:schemeClr>
              </a:solidFill>
              <a:sym typeface="Wingdings"/>
            </a:endParaRPr>
          </a:p>
          <a:p>
            <a:pPr marL="820738" lvl="1" indent="-447675" eaLnBrk="1" hangingPunct="1">
              <a:lnSpc>
                <a:spcPct val="120000"/>
              </a:lnSpc>
              <a:buClr>
                <a:schemeClr val="accent2">
                  <a:alpha val="100000"/>
                </a:schemeClr>
              </a:buClr>
              <a:buFont typeface="Wingdings 2"/>
              <a:buBlip>
                <a:blip r:embed="rId3"/>
              </a:buBlip>
              <a:defRPr/>
            </a:pPr>
            <a:r>
              <a:rPr lang="en-US" sz="2400" dirty="0" smtClean="0">
                <a:solidFill>
                  <a:schemeClr val="tx1">
                    <a:alpha val="100000"/>
                  </a:schemeClr>
                </a:solidFill>
                <a:sym typeface="Wingdings"/>
              </a:rPr>
              <a:t>If </a:t>
            </a:r>
            <a:r>
              <a:rPr lang="en-US" sz="2400" dirty="0">
                <a:solidFill>
                  <a:schemeClr val="tx1">
                    <a:alpha val="100000"/>
                  </a:schemeClr>
                </a:solidFill>
                <a:sym typeface="Wingdings"/>
              </a:rPr>
              <a:t>must send UI, use WTSSendMessage</a:t>
            </a:r>
            <a:r>
              <a:rPr lang="en-US" sz="2400" dirty="0" smtClean="0">
                <a:solidFill>
                  <a:schemeClr val="tx1">
                    <a:alpha val="100000"/>
                  </a:schemeClr>
                </a:solidFill>
                <a:sym typeface="Wingdings"/>
              </a:rPr>
              <a:t>()</a:t>
            </a:r>
          </a:p>
          <a:p>
            <a:pPr marL="820738" lvl="1" indent="-447675" eaLnBrk="1" hangingPunct="1">
              <a:lnSpc>
                <a:spcPct val="120000"/>
              </a:lnSpc>
              <a:buClr>
                <a:schemeClr val="accent2">
                  <a:alpha val="100000"/>
                </a:schemeClr>
              </a:buClr>
              <a:buFont typeface="Wingdings 2"/>
              <a:buBlip>
                <a:blip r:embed="rId3"/>
              </a:buBlip>
              <a:defRPr/>
            </a:pPr>
            <a:r>
              <a:rPr lang="en-US" sz="2400" dirty="0" smtClean="0">
                <a:solidFill>
                  <a:schemeClr val="tx1">
                    <a:alpha val="100000"/>
                  </a:schemeClr>
                </a:solidFill>
                <a:sym typeface="Wingdings"/>
              </a:rPr>
              <a:t>For </a:t>
            </a:r>
            <a:r>
              <a:rPr lang="en-US" sz="2400" dirty="0">
                <a:solidFill>
                  <a:schemeClr val="tx1">
                    <a:alpha val="100000"/>
                  </a:schemeClr>
                </a:solidFill>
                <a:sym typeface="Wingdings"/>
              </a:rPr>
              <a:t>more complex, use CreateProcessAsUser() and spawn UI from </a:t>
            </a:r>
            <a:r>
              <a:rPr lang="en-US" sz="2400" dirty="0" smtClean="0">
                <a:solidFill>
                  <a:schemeClr val="tx1">
                    <a:alpha val="100000"/>
                  </a:schemeClr>
                </a:solidFill>
                <a:sym typeface="Wingdings"/>
              </a:rPr>
              <a:t>there</a:t>
            </a:r>
          </a:p>
          <a:p>
            <a:pPr marL="1165226" lvl="2" indent="-447675">
              <a:lnSpc>
                <a:spcPct val="120000"/>
              </a:lnSpc>
              <a:buClr>
                <a:schemeClr val="accent2">
                  <a:alpha val="100000"/>
                </a:schemeClr>
              </a:buClr>
              <a:buFont typeface="Wingdings 2"/>
              <a:buBlip>
                <a:blip r:embed="rId3"/>
              </a:buBlip>
              <a:defRPr/>
            </a:pPr>
            <a:r>
              <a:rPr lang="en-US" sz="2300" dirty="0" err="1" smtClean="0">
                <a:solidFill>
                  <a:schemeClr val="tx1">
                    <a:alpha val="100000"/>
                  </a:schemeClr>
                </a:solidFill>
                <a:sym typeface="Wingdings"/>
              </a:rPr>
              <a:t>SetTokenInformation</a:t>
            </a:r>
            <a:r>
              <a:rPr lang="en-US" sz="2300" dirty="0" smtClean="0">
                <a:solidFill>
                  <a:schemeClr val="tx1">
                    <a:alpha val="100000"/>
                  </a:schemeClr>
                </a:solidFill>
                <a:sym typeface="Wingdings"/>
              </a:rPr>
              <a:t> if in a different session than the one that called </a:t>
            </a:r>
            <a:r>
              <a:rPr lang="en-US" sz="2300" dirty="0" err="1" smtClean="0">
                <a:solidFill>
                  <a:schemeClr val="tx1">
                    <a:alpha val="100000"/>
                  </a:schemeClr>
                </a:solidFill>
                <a:sym typeface="Wingdings"/>
              </a:rPr>
              <a:t>LogonUser</a:t>
            </a:r>
            <a:endParaRPr lang="en-US" sz="2300" dirty="0">
              <a:solidFill>
                <a:schemeClr val="tx1">
                  <a:alpha val="100000"/>
                </a:schemeClr>
              </a:solidFill>
              <a:sym typeface="Wingdings"/>
            </a:endParaRPr>
          </a:p>
          <a:p>
            <a:pPr marL="1406525" lvl="2" indent="-354013" eaLnBrk="1" hangingPunct="1">
              <a:lnSpc>
                <a:spcPct val="120000"/>
              </a:lnSpc>
              <a:buClr>
                <a:schemeClr val="accent2">
                  <a:alpha val="100000"/>
                </a:schemeClr>
              </a:buClr>
              <a:buFont typeface="Wingdings"/>
              <a:buNone/>
              <a:defRPr/>
            </a:pPr>
            <a:endParaRPr lang="en-US" sz="2800" dirty="0">
              <a:solidFill>
                <a:schemeClr val="tx1">
                  <a:alpha val="100000"/>
                </a:schemeClr>
              </a:solidFill>
              <a:sym typeface="Wingdings"/>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Service Hardening</a:t>
            </a:r>
            <a:endParaRPr lang="en-US" sz="4400" dirty="0"/>
          </a:p>
        </p:txBody>
      </p:sp>
      <p:sp>
        <p:nvSpPr>
          <p:cNvPr id="22531" name="Shape 28673"/>
          <p:cNvSpPr>
            <a:spLocks noGrp="1"/>
          </p:cNvSpPr>
          <p:nvPr>
            <p:ph idx="1"/>
          </p:nvPr>
        </p:nvSpPr>
        <p:spPr>
          <a:xfrm>
            <a:off x="381000" y="1412875"/>
            <a:ext cx="8382000" cy="5087678"/>
          </a:xfrm>
        </p:spPr>
        <p:txBody>
          <a:bodyPr>
            <a:normAutofit fontScale="40000" lnSpcReduction="20000"/>
          </a:bodyPr>
          <a:lstStyle/>
          <a:p>
            <a:pPr eaLnBrk="1" hangingPunct="1">
              <a:lnSpc>
                <a:spcPct val="120000"/>
              </a:lnSpc>
              <a:buClr>
                <a:schemeClr val="accent1">
                  <a:alpha val="100000"/>
                </a:schemeClr>
              </a:buClr>
              <a:buFont typeface="Wingdings 3"/>
              <a:buBlip>
                <a:blip r:embed="rId3"/>
              </a:buBlip>
              <a:defRPr/>
            </a:pPr>
            <a:r>
              <a:rPr lang="en-US" sz="5000" dirty="0">
                <a:solidFill>
                  <a:schemeClr val="tx1">
                    <a:alpha val="100000"/>
                  </a:schemeClr>
                </a:solidFill>
              </a:rPr>
              <a:t>Services need to run least privileged</a:t>
            </a:r>
          </a:p>
          <a:p>
            <a:pPr eaLnBrk="1" hangingPunct="1">
              <a:lnSpc>
                <a:spcPct val="120000"/>
              </a:lnSpc>
              <a:buClr>
                <a:schemeClr val="accent1">
                  <a:alpha val="100000"/>
                </a:schemeClr>
              </a:buClr>
              <a:buFont typeface="Wingdings 3"/>
              <a:buBlip>
                <a:blip r:embed="rId3"/>
              </a:buBlip>
              <a:defRPr/>
            </a:pPr>
            <a:r>
              <a:rPr lang="en-US" sz="5000" dirty="0">
                <a:solidFill>
                  <a:schemeClr val="tx1">
                    <a:alpha val="100000"/>
                  </a:schemeClr>
                </a:solidFill>
              </a:rPr>
              <a:t>Services are now capable of having their own SID</a:t>
            </a:r>
          </a:p>
          <a:p>
            <a:pPr eaLnBrk="1" hangingPunct="1">
              <a:lnSpc>
                <a:spcPct val="120000"/>
              </a:lnSpc>
              <a:buClr>
                <a:schemeClr val="accent1">
                  <a:alpha val="100000"/>
                </a:schemeClr>
              </a:buClr>
              <a:buFont typeface="Wingdings 3"/>
              <a:buBlip>
                <a:blip r:embed="rId3"/>
              </a:buBlip>
              <a:defRPr/>
            </a:pPr>
            <a:r>
              <a:rPr lang="en-US" sz="5000" dirty="0">
                <a:solidFill>
                  <a:schemeClr val="tx1">
                    <a:alpha val="100000"/>
                  </a:schemeClr>
                </a:solidFill>
              </a:rPr>
              <a:t>This can be used to lock down the resources that the Service has access </a:t>
            </a:r>
            <a:r>
              <a:rPr lang="en-US" sz="5000" dirty="0" smtClean="0">
                <a:solidFill>
                  <a:schemeClr val="tx1">
                    <a:alpha val="100000"/>
                  </a:schemeClr>
                </a:solidFill>
              </a:rPr>
              <a:t>to</a:t>
            </a:r>
          </a:p>
          <a:p>
            <a:pPr eaLnBrk="1" hangingPunct="1">
              <a:lnSpc>
                <a:spcPct val="120000"/>
              </a:lnSpc>
              <a:buClr>
                <a:schemeClr val="accent1">
                  <a:alpha val="100000"/>
                </a:schemeClr>
              </a:buClr>
              <a:buNone/>
              <a:defRPr/>
            </a:pPr>
            <a:endParaRPr lang="en-US" sz="3500" dirty="0" smtClean="0">
              <a:solidFill>
                <a:schemeClr val="tx1">
                  <a:alpha val="100000"/>
                </a:schemeClr>
              </a:solidFill>
            </a:endParaRPr>
          </a:p>
          <a:p>
            <a:pPr eaLnBrk="1" hangingPunct="1">
              <a:lnSpc>
                <a:spcPct val="120000"/>
              </a:lnSpc>
              <a:buNone/>
            </a:pPr>
            <a:r>
              <a:rPr lang="en-US" sz="4000" b="1" dirty="0" smtClean="0"/>
              <a:t>Good</a:t>
            </a:r>
            <a:endParaRPr lang="en-US" sz="4000" dirty="0" smtClean="0"/>
          </a:p>
          <a:p>
            <a:pPr lvl="1" eaLnBrk="1" hangingPunct="1">
              <a:lnSpc>
                <a:spcPct val="120000"/>
              </a:lnSpc>
            </a:pPr>
            <a:r>
              <a:rPr lang="en-US" sz="4000" dirty="0" smtClean="0"/>
              <a:t>Move to a lesser privileged account (Local Service, Network Service)</a:t>
            </a:r>
          </a:p>
          <a:p>
            <a:pPr lvl="1" eaLnBrk="1" hangingPunct="1">
              <a:lnSpc>
                <a:spcPct val="120000"/>
              </a:lnSpc>
            </a:pPr>
            <a:r>
              <a:rPr lang="en-US" sz="4000" dirty="0" err="1" smtClean="0"/>
              <a:t>Refactor</a:t>
            </a:r>
            <a:r>
              <a:rPr lang="en-US" sz="4000" dirty="0" smtClean="0"/>
              <a:t> services into two parts where necessary.</a:t>
            </a:r>
          </a:p>
          <a:p>
            <a:pPr lvl="1" eaLnBrk="1" hangingPunct="1">
              <a:lnSpc>
                <a:spcPct val="120000"/>
              </a:lnSpc>
            </a:pPr>
            <a:r>
              <a:rPr lang="en-US" sz="4000" dirty="0" smtClean="0"/>
              <a:t>Privilege stripping on a per-service basis.</a:t>
            </a:r>
          </a:p>
          <a:p>
            <a:pPr lvl="1" eaLnBrk="1" hangingPunct="1">
              <a:lnSpc>
                <a:spcPct val="120000"/>
              </a:lnSpc>
              <a:buNone/>
            </a:pPr>
            <a:endParaRPr lang="en-US" dirty="0" smtClean="0"/>
          </a:p>
          <a:p>
            <a:pPr eaLnBrk="1" hangingPunct="1">
              <a:lnSpc>
                <a:spcPct val="120000"/>
              </a:lnSpc>
              <a:buNone/>
            </a:pPr>
            <a:r>
              <a:rPr lang="en-US" sz="4000" b="1" dirty="0" smtClean="0"/>
              <a:t>Better</a:t>
            </a:r>
            <a:endParaRPr lang="en-US" sz="4000" dirty="0" smtClean="0"/>
          </a:p>
          <a:p>
            <a:pPr lvl="1" eaLnBrk="1" hangingPunct="1">
              <a:lnSpc>
                <a:spcPct val="120000"/>
              </a:lnSpc>
            </a:pPr>
            <a:r>
              <a:rPr lang="en-US" sz="4000" dirty="0" smtClean="0"/>
              <a:t>Grant Service Sid access via ACLs on service specific resources.</a:t>
            </a:r>
          </a:p>
          <a:p>
            <a:pPr lvl="1" eaLnBrk="1" hangingPunct="1">
              <a:lnSpc>
                <a:spcPct val="120000"/>
              </a:lnSpc>
              <a:buNone/>
            </a:pPr>
            <a:endParaRPr lang="en-US" dirty="0" smtClean="0"/>
          </a:p>
          <a:p>
            <a:pPr eaLnBrk="1" hangingPunct="1">
              <a:lnSpc>
                <a:spcPct val="120000"/>
              </a:lnSpc>
              <a:buNone/>
            </a:pPr>
            <a:r>
              <a:rPr lang="en-US" sz="4000" b="1" dirty="0" smtClean="0"/>
              <a:t>Best</a:t>
            </a:r>
            <a:endParaRPr lang="en-US" sz="4000" dirty="0" smtClean="0"/>
          </a:p>
          <a:p>
            <a:pPr lvl="1" eaLnBrk="1" hangingPunct="1">
              <a:lnSpc>
                <a:spcPct val="120000"/>
              </a:lnSpc>
            </a:pPr>
            <a:r>
              <a:rPr lang="en-US" sz="4000" dirty="0" smtClean="0"/>
              <a:t>Use Service-SID, ACLs and </a:t>
            </a:r>
            <a:r>
              <a:rPr lang="en-US" sz="4000" i="1" dirty="0" smtClean="0"/>
              <a:t>“write-restricted token”</a:t>
            </a:r>
            <a:r>
              <a:rPr lang="en-US" sz="4000" dirty="0" smtClean="0"/>
              <a:t> to isolate services.</a:t>
            </a:r>
          </a:p>
          <a:p>
            <a:pPr lvl="1" eaLnBrk="1" hangingPunct="1">
              <a:lnSpc>
                <a:spcPct val="120000"/>
              </a:lnSpc>
            </a:pPr>
            <a:r>
              <a:rPr lang="en-US" sz="4000" dirty="0" smtClean="0"/>
              <a:t>Supply network firewall rules.</a:t>
            </a:r>
            <a:endParaRPr lang="en-US" sz="4000" dirty="0">
              <a:solidFill>
                <a:schemeClr val="tx1">
                  <a:alpha val="100000"/>
                </a:schemeClr>
              </a:solidFill>
            </a:endParaRPr>
          </a:p>
          <a:p>
            <a:pPr eaLnBrk="1" hangingPunct="1">
              <a:lnSpc>
                <a:spcPct val="120000"/>
              </a:lnSpc>
              <a:buClr>
                <a:schemeClr val="accent1">
                  <a:alpha val="100000"/>
                </a:schemeClr>
              </a:buClr>
              <a:buFont typeface="Wingdings 3"/>
              <a:buBlip>
                <a:blip r:embed="rId3"/>
              </a:buBlip>
              <a:defRPr/>
            </a:pPr>
            <a:endParaRPr lang="en-US" dirty="0">
              <a:solidFill>
                <a:schemeClr val="tx1">
                  <a:alpha val="100000"/>
                </a:schemeClr>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4400" dirty="0" smtClean="0"/>
              <a:t>Windows Server 2008 Services </a:t>
            </a:r>
            <a:br>
              <a:rPr lang="en-US" sz="4400" dirty="0" smtClean="0"/>
            </a:br>
            <a:r>
              <a:rPr lang="en-US" sz="4400" dirty="0" smtClean="0"/>
              <a:t>Performance Enhancements</a:t>
            </a:r>
            <a:endParaRPr lang="en-US" sz="4400" dirty="0"/>
          </a:p>
        </p:txBody>
      </p:sp>
      <p:sp>
        <p:nvSpPr>
          <p:cNvPr id="5" name="Content Placeholder 2"/>
          <p:cNvSpPr txBox="1">
            <a:spLocks/>
          </p:cNvSpPr>
          <p:nvPr/>
        </p:nvSpPr>
        <p:spPr>
          <a:xfrm>
            <a:off x="360904" y="1908350"/>
            <a:ext cx="8229600" cy="4370427"/>
          </a:xfrm>
          <a:prstGeom prst="rect">
            <a:avLst/>
          </a:prstGeom>
        </p:spPr>
        <p:txBody>
          <a:bodyPr vert="horz" lIns="0" tIns="0" rIns="0" bIns="0" rtlCol="0">
            <a:spAutoFit/>
          </a:bodyPr>
          <a:lstStyle/>
          <a:p>
            <a:pPr marL="396875" marR="0" lvl="0" indent="-396875" algn="l" defTabSz="914363" rtl="0" eaLnBrk="1" fontAlgn="auto" latinLnBrk="0" hangingPunct="1">
              <a:spcBef>
                <a:spcPts val="6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Service start up</a:t>
            </a:r>
          </a:p>
          <a:p>
            <a:pPr marL="914400" marR="0" lvl="1" indent="-396875" algn="l" defTabSz="914363" rtl="0" eaLnBrk="1" fontAlgn="auto" latinLnBrk="0" hangingPunct="1">
              <a:spcBef>
                <a:spcPts val="6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Windows XP / Windows Server</a:t>
            </a:r>
            <a:r>
              <a:rPr kumimoji="0" lang="en-US" sz="2000" b="0" i="0" u="none" strike="noStrike" kern="1200" cap="none" spc="0" normalizeH="0" noProof="0" dirty="0" smtClean="0">
                <a:ln>
                  <a:noFill/>
                </a:ln>
                <a:solidFill>
                  <a:schemeClr val="tx1"/>
                </a:solidFill>
                <a:effectLst/>
                <a:uLnTx/>
                <a:uFillTx/>
                <a:latin typeface="+mn-lt"/>
                <a:ea typeface="+mn-ea"/>
                <a:cs typeface="+mn-cs"/>
              </a:rPr>
              <a:t> 2003</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Auto and Demand start</a:t>
            </a:r>
          </a:p>
          <a:p>
            <a:pPr marL="1258888" marR="0" lvl="2" indent="-344488" algn="l" defTabSz="914363" rtl="0" eaLnBrk="1" fontAlgn="auto" latinLnBrk="0" hangingPunct="1">
              <a:spcBef>
                <a:spcPts val="600"/>
              </a:spcBef>
              <a:spcAft>
                <a:spcPts val="0"/>
              </a:spcAft>
              <a:buClrTx/>
              <a:buSzTx/>
              <a:buFontTx/>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Auto start reasons:</a:t>
            </a:r>
          </a:p>
          <a:p>
            <a:pPr marL="1604963" marR="0" lvl="3" indent="-346075" algn="l" defTabSz="914363" rtl="0" eaLnBrk="1" fontAlgn="auto" latinLnBrk="0" hangingPunct="1">
              <a:spcBef>
                <a:spcPts val="600"/>
              </a:spcBef>
              <a:spcAft>
                <a:spcPts val="0"/>
              </a:spcAft>
              <a:buClrTx/>
              <a:buSzTx/>
              <a:buFontTx/>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Required due to other boot services dependencies on service</a:t>
            </a:r>
          </a:p>
          <a:p>
            <a:pPr marL="1604963" marR="0" lvl="3" indent="-346075" algn="l" defTabSz="914363" rtl="0" eaLnBrk="1" fontAlgn="auto" latinLnBrk="0" hangingPunct="1">
              <a:spcBef>
                <a:spcPts val="600"/>
              </a:spcBef>
              <a:spcAft>
                <a:spcPts val="0"/>
              </a:spcAft>
              <a:buClrTx/>
              <a:buSzTx/>
              <a:buFontTx/>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Need service to run outside user context</a:t>
            </a:r>
          </a:p>
          <a:p>
            <a:pPr marL="1258888" marR="0" lvl="2" indent="-344488" algn="l" defTabSz="914363" rtl="0" eaLnBrk="1" fontAlgn="auto" latinLnBrk="0" hangingPunct="1">
              <a:spcBef>
                <a:spcPts val="600"/>
              </a:spcBef>
              <a:spcAft>
                <a:spcPts val="0"/>
              </a:spcAft>
              <a:buClrTx/>
              <a:buSzTx/>
              <a:buFontTx/>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Many auto start services causes boot time congestion</a:t>
            </a:r>
          </a:p>
          <a:p>
            <a:pPr marL="914400" marR="0" lvl="1" indent="-396875" algn="l" defTabSz="914363" rtl="0" eaLnBrk="1" fontAlgn="auto" latinLnBrk="0" hangingPunct="1">
              <a:spcBef>
                <a:spcPts val="600"/>
              </a:spcBef>
              <a:spcAft>
                <a:spcPts val="0"/>
              </a:spcAft>
              <a:buClrTx/>
              <a:buSzTx/>
              <a:buFontTx/>
              <a:buBlip>
                <a:blip r:embed="rId3"/>
              </a:buBlip>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spcBef>
                <a:spcPts val="600"/>
              </a:spcBef>
              <a:spcAft>
                <a:spcPts val="0"/>
              </a:spcAft>
              <a:buClrTx/>
              <a:buSzTx/>
              <a:buFontTx/>
              <a:buBlip>
                <a:blip r:embed="rId3"/>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Windows Server 2008 / Windows Vista, third - Delayed Auto-Start</a:t>
            </a:r>
          </a:p>
          <a:p>
            <a:pPr marL="1258888" marR="0" lvl="2" indent="-344488" algn="l" defTabSz="914363" rtl="0" eaLnBrk="1" fontAlgn="auto" latinLnBrk="0" hangingPunct="1">
              <a:spcBef>
                <a:spcPts val="600"/>
              </a:spcBef>
              <a:spcAft>
                <a:spcPts val="0"/>
              </a:spcAft>
              <a:buClrTx/>
              <a:buSzTx/>
              <a:buFontTx/>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Auto start but after boot</a:t>
            </a:r>
          </a:p>
          <a:p>
            <a:pPr marL="1258888" marR="0" lvl="2" indent="-344488" algn="l" defTabSz="914363" rtl="0" eaLnBrk="1" fontAlgn="auto" latinLnBrk="0" hangingPunct="1">
              <a:spcBef>
                <a:spcPts val="600"/>
              </a:spcBef>
              <a:spcAft>
                <a:spcPts val="0"/>
              </a:spcAft>
              <a:buClrTx/>
              <a:buSzTx/>
              <a:buFontTx/>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No specific time guarantee.  Calling clients must handle this.</a:t>
            </a:r>
          </a:p>
          <a:p>
            <a:pPr marL="1258888" marR="0" lvl="2" indent="-344488" algn="l" defTabSz="914363" rtl="0" eaLnBrk="1" fontAlgn="auto" latinLnBrk="0" hangingPunct="1">
              <a:spcBef>
                <a:spcPts val="600"/>
              </a:spcBef>
              <a:spcAft>
                <a:spcPts val="0"/>
              </a:spcAft>
              <a:buClrTx/>
              <a:buSzTx/>
              <a:buFontTx/>
              <a:buBlip>
                <a:blip r:embed="rId3"/>
              </a:buBlip>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Set with flag in ChangeServiceConfig2()</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44230"/>
            <a:ext cx="8229600" cy="1143000"/>
          </a:xfrm>
        </p:spPr>
        <p:txBody>
          <a:bodyPr/>
          <a:lstStyle/>
          <a:p>
            <a:r>
              <a:rPr lang="en-US" sz="4000" dirty="0" smtClean="0"/>
              <a:t>Windows Server 2008 Services </a:t>
            </a:r>
            <a:br>
              <a:rPr lang="en-US" sz="4000" dirty="0" smtClean="0"/>
            </a:br>
            <a:r>
              <a:rPr lang="en-US" sz="4000" dirty="0" smtClean="0"/>
              <a:t>Performance Enhancements</a:t>
            </a:r>
            <a:endParaRPr lang="en-US" sz="4000" dirty="0"/>
          </a:p>
        </p:txBody>
      </p:sp>
      <p:sp>
        <p:nvSpPr>
          <p:cNvPr id="5" name="Content Placeholder 2"/>
          <p:cNvSpPr txBox="1">
            <a:spLocks/>
          </p:cNvSpPr>
          <p:nvPr/>
        </p:nvSpPr>
        <p:spPr>
          <a:xfrm>
            <a:off x="65125" y="1693316"/>
            <a:ext cx="8229600" cy="5001369"/>
          </a:xfrm>
          <a:prstGeom prst="rect">
            <a:avLst/>
          </a:prstGeom>
        </p:spPr>
        <p:txBody>
          <a:bodyPr vert="horz" wrap="square" lIns="0" tIns="0" rIns="0" bIns="0" rtlCol="0">
            <a:spAutoFit/>
          </a:bodyPr>
          <a:lstStyle/>
          <a:p>
            <a:pPr marL="457200" indent="-396875" defTabSz="914363" fontAlgn="auto">
              <a:spcBef>
                <a:spcPts val="600"/>
              </a:spcBef>
              <a:spcAft>
                <a:spcPts val="0"/>
              </a:spcAft>
              <a:buFontTx/>
              <a:buBlip>
                <a:blip r:embed="rId2"/>
              </a:buBlip>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Notification</a:t>
            </a:r>
            <a:r>
              <a:rPr kumimoji="0" lang="en-US" sz="2400" b="0" i="0" u="none" strike="noStrike" kern="1200" cap="none" spc="0" normalizeH="0" noProof="0" dirty="0" smtClean="0">
                <a:ln>
                  <a:noFill/>
                </a:ln>
                <a:solidFill>
                  <a:schemeClr val="tx1"/>
                </a:solidFill>
                <a:effectLst/>
                <a:uLnTx/>
                <a:uFillTx/>
                <a:latin typeface="+mn-lt"/>
                <a:ea typeface="+mn-ea"/>
                <a:cs typeface="+mn-cs"/>
              </a:rPr>
              <a:t> of service status change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spcBef>
                <a:spcPts val="600"/>
              </a:spcBef>
              <a:spcAft>
                <a:spcPts val="0"/>
              </a:spcAft>
              <a:buClrTx/>
              <a:buSzTx/>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Windows XP / Windows Server 2003 required query of state through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QueryServiceStatusEx</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or other API</a:t>
            </a:r>
          </a:p>
          <a:p>
            <a:pPr marL="914400" lvl="1" indent="-396875" defTabSz="914363" fontAlgn="auto">
              <a:spcBef>
                <a:spcPts val="600"/>
              </a:spcBef>
              <a:spcAft>
                <a:spcPts val="0"/>
              </a:spcAft>
              <a:buBlip>
                <a:blip r:embed="rId2"/>
              </a:buBlip>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Windows Vista / Windows Server 2008</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lang="en-US" sz="2000" dirty="0" err="1" smtClean="0"/>
              <a:t>NotifyServiceStatusChange</a:t>
            </a:r>
            <a:r>
              <a:rPr lang="en-US" sz="2000" dirty="0" smtClean="0"/>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Allows for callback notification of service status changes</a:t>
            </a:r>
          </a:p>
          <a:p>
            <a:pPr marL="1258888" marR="0" lvl="2" indent="-344488" algn="l" defTabSz="914363" rtl="0" eaLnBrk="1" fontAlgn="auto" latinLnBrk="0" hangingPunct="1">
              <a:spcBef>
                <a:spcPts val="600"/>
              </a:spcBef>
              <a:spcAft>
                <a:spcPts val="0"/>
              </a:spcAft>
              <a:buClrTx/>
              <a:buSzTx/>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Local or remote clients</a:t>
            </a:r>
          </a:p>
          <a:p>
            <a:pPr marL="396875" marR="0" lvl="0" indent="-396875" algn="l" defTabSz="914363" rtl="0" eaLnBrk="1" fontAlgn="auto" latinLnBrk="0" hangingPunct="1">
              <a:spcBef>
                <a:spcPts val="600"/>
              </a:spcBef>
              <a:spcAft>
                <a:spcPts val="0"/>
              </a:spcAft>
              <a:buClrTx/>
              <a:buSzTx/>
              <a:buFontTx/>
              <a:buBlip>
                <a:blip r:embed="rId2"/>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Shutdown</a:t>
            </a:r>
          </a:p>
          <a:p>
            <a:pPr marL="914400" marR="0" lvl="1" indent="-396875" algn="l" defTabSz="914363" rtl="0" eaLnBrk="1" fontAlgn="auto" latinLnBrk="0" hangingPunct="1">
              <a:spcBef>
                <a:spcPts val="600"/>
              </a:spcBef>
              <a:spcAft>
                <a:spcPts val="0"/>
              </a:spcAft>
              <a:buClrTx/>
              <a:buSzTx/>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Windows</a:t>
            </a:r>
            <a:r>
              <a:rPr kumimoji="0" lang="en-US" sz="2000" b="0" i="0" u="none" strike="noStrike" kern="1200" cap="none" spc="0" normalizeH="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XP /</a:t>
            </a:r>
            <a:r>
              <a:rPr kumimoji="0" lang="en-US" sz="2000" b="0" i="0" u="none" strike="noStrike" kern="1200" cap="none" spc="0" normalizeH="0" noProof="0" dirty="0" smtClean="0">
                <a:ln>
                  <a:noFill/>
                </a:ln>
                <a:solidFill>
                  <a:schemeClr val="tx1"/>
                </a:solidFill>
                <a:effectLst/>
                <a:uLnTx/>
                <a:uFillTx/>
                <a:latin typeface="+mn-lt"/>
                <a:ea typeface="+mn-ea"/>
                <a:cs typeface="+mn-cs"/>
              </a:rPr>
              <a:t> Windows Server 2003</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notification (random order from SCM) then 20 sec to shutdown</a:t>
            </a:r>
          </a:p>
          <a:p>
            <a:pPr marL="914400" marR="0" lvl="1" indent="-396875" algn="l" defTabSz="914363" rtl="0" eaLnBrk="1" fontAlgn="auto" latinLnBrk="0" hangingPunct="1">
              <a:spcBef>
                <a:spcPts val="600"/>
              </a:spcBef>
              <a:spcAft>
                <a:spcPts val="0"/>
              </a:spcAft>
              <a:buClrTx/>
              <a:buSzTx/>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Windows Vista / Windows Server 2008 pre-shutdown notification for services with more cleanup</a:t>
            </a:r>
          </a:p>
          <a:p>
            <a:pPr marL="1258888" marR="0" lvl="2" indent="-344488" algn="l" defTabSz="914363" rtl="0" eaLnBrk="1" fontAlgn="auto" latinLnBrk="0" hangingPunct="1">
              <a:spcBef>
                <a:spcPts val="600"/>
              </a:spcBef>
              <a:spcAft>
                <a:spcPts val="0"/>
              </a:spcAft>
              <a:buClrTx/>
              <a:buSzTx/>
              <a:buFontTx/>
              <a:buBlip>
                <a:blip r:embed="rId2"/>
              </a:buBlip>
              <a:tabLst/>
              <a:defRPr/>
            </a:pPr>
            <a:r>
              <a:rPr kumimoji="0" lang="en-US" sz="1700" b="0" i="0" u="none" strike="noStrike" kern="1200" cap="none" spc="0" normalizeH="0" baseline="0" noProof="0" dirty="0" smtClean="0">
                <a:ln>
                  <a:noFill/>
                </a:ln>
                <a:solidFill>
                  <a:schemeClr val="tx1"/>
                </a:solidFill>
                <a:effectLst/>
                <a:uLnTx/>
                <a:uFillTx/>
                <a:latin typeface="+mn-lt"/>
                <a:ea typeface="+mn-ea"/>
                <a:cs typeface="+mn-cs"/>
              </a:rPr>
              <a:t>3 min by default but configurable by service</a:t>
            </a:r>
          </a:p>
          <a:p>
            <a:pPr marL="914400" marR="0" lvl="1" indent="-396875" algn="l" defTabSz="914363" rtl="0" eaLnBrk="1" fontAlgn="auto" latinLnBrk="0" hangingPunct="1">
              <a:spcBef>
                <a:spcPts val="600"/>
              </a:spcBef>
              <a:spcAft>
                <a:spcPts val="0"/>
              </a:spcAft>
              <a:buClrTx/>
              <a:buSzTx/>
              <a:buFontTx/>
              <a:buBlip>
                <a:blip r:embed="rId2"/>
              </a:buBlip>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Registration of shutdown dependencies for order</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Text Placeholder 5"/>
          <p:cNvSpPr>
            <a:spLocks noGrp="1"/>
          </p:cNvSpPr>
          <p:nvPr>
            <p:ph idx="1"/>
          </p:nvPr>
        </p:nvSpPr>
        <p:spPr>
          <a:xfrm>
            <a:off x="381000" y="1412875"/>
            <a:ext cx="8382000" cy="4721918"/>
          </a:xfrm>
        </p:spPr>
        <p:txBody>
          <a:bodyPr>
            <a:normAutofit/>
          </a:bodyPr>
          <a:lstStyle/>
          <a:p>
            <a:pPr eaLnBrk="1" hangingPunct="1">
              <a:buClr>
                <a:schemeClr val="accent1">
                  <a:alpha val="100000"/>
                </a:schemeClr>
              </a:buClr>
              <a:buFont typeface="Wingdings 3"/>
              <a:buBlip>
                <a:blip r:embed="rId3"/>
              </a:buBlip>
              <a:defRPr/>
            </a:pPr>
            <a:r>
              <a:rPr lang="en-US" sz="2400" dirty="0" smtClean="0"/>
              <a:t>Common Windows Compatibility Issues</a:t>
            </a:r>
          </a:p>
          <a:p>
            <a:pPr lvl="1">
              <a:buClr>
                <a:schemeClr val="accent1">
                  <a:alpha val="100000"/>
                </a:schemeClr>
              </a:buClr>
              <a:buFont typeface="Wingdings 3"/>
              <a:buBlip>
                <a:blip r:embed="rId3"/>
              </a:buBlip>
              <a:defRPr/>
            </a:pPr>
            <a:r>
              <a:rPr lang="en-US" sz="2400" dirty="0" smtClean="0"/>
              <a:t>User Account Control (UAC)</a:t>
            </a:r>
          </a:p>
          <a:p>
            <a:pPr lvl="2">
              <a:buClr>
                <a:schemeClr val="accent1">
                  <a:alpha val="100000"/>
                </a:schemeClr>
              </a:buClr>
              <a:buFont typeface="Wingdings 3"/>
              <a:buBlip>
                <a:blip r:embed="rId3"/>
              </a:buBlip>
              <a:defRPr/>
            </a:pPr>
            <a:r>
              <a:rPr lang="en-US" dirty="0" smtClean="0"/>
              <a:t>Mandatory Integrity Control, IE – Protected Mode</a:t>
            </a:r>
          </a:p>
          <a:p>
            <a:pPr lvl="1">
              <a:buClr>
                <a:schemeClr val="accent1">
                  <a:alpha val="100000"/>
                </a:schemeClr>
              </a:buClr>
              <a:buFont typeface="Wingdings 3"/>
              <a:buBlip>
                <a:blip r:embed="rId3"/>
              </a:buBlip>
              <a:defRPr/>
            </a:pPr>
            <a:r>
              <a:rPr lang="en-US" sz="2400" dirty="0" smtClean="0">
                <a:solidFill>
                  <a:schemeClr val="tx1">
                    <a:alpha val="100000"/>
                  </a:schemeClr>
                </a:solidFill>
              </a:rPr>
              <a:t>Installation</a:t>
            </a:r>
          </a:p>
          <a:p>
            <a:pPr lvl="1">
              <a:buClr>
                <a:schemeClr val="accent1">
                  <a:alpha val="100000"/>
                </a:schemeClr>
              </a:buClr>
              <a:buFont typeface="Wingdings 3"/>
              <a:buBlip>
                <a:blip r:embed="rId3"/>
              </a:buBlip>
              <a:defRPr/>
            </a:pPr>
            <a:r>
              <a:rPr lang="en-US" sz="2400" dirty="0" smtClean="0">
                <a:solidFill>
                  <a:schemeClr val="tx1">
                    <a:alpha val="100000"/>
                  </a:schemeClr>
                </a:solidFill>
              </a:rPr>
              <a:t>Service Isolation</a:t>
            </a:r>
          </a:p>
          <a:p>
            <a:pPr lvl="1">
              <a:buClr>
                <a:schemeClr val="accent1">
                  <a:alpha val="100000"/>
                </a:schemeClr>
              </a:buClr>
              <a:buFont typeface="Wingdings 3"/>
              <a:buBlip>
                <a:blip r:embed="rId3"/>
              </a:buBlip>
              <a:defRPr/>
            </a:pPr>
            <a:r>
              <a:rPr lang="en-US" b="1" dirty="0" smtClean="0">
                <a:solidFill>
                  <a:schemeClr val="tx1">
                    <a:alpha val="100000"/>
                  </a:schemeClr>
                </a:solidFill>
              </a:rPr>
              <a:t>Miscellaneous </a:t>
            </a:r>
            <a:endParaRPr lang="en-US" sz="2400" b="1" dirty="0" smtClean="0">
              <a:solidFill>
                <a:schemeClr val="tx1">
                  <a:alpha val="100000"/>
                </a:schemeClr>
              </a:solidFill>
            </a:endParaRPr>
          </a:p>
          <a:p>
            <a:pPr lvl="2">
              <a:buClr>
                <a:schemeClr val="accent1">
                  <a:alpha val="100000"/>
                </a:schemeClr>
              </a:buClr>
              <a:buFont typeface="Wingdings 3"/>
              <a:buBlip>
                <a:blip r:embed="rId3"/>
              </a:buBlip>
              <a:defRPr/>
            </a:pPr>
            <a:r>
              <a:rPr lang="en-US" b="1" dirty="0" smtClean="0">
                <a:solidFill>
                  <a:schemeClr val="tx1">
                    <a:alpha val="100000"/>
                  </a:schemeClr>
                </a:solidFill>
              </a:rPr>
              <a:t>User Interface, Networking</a:t>
            </a:r>
          </a:p>
          <a:p>
            <a:pPr eaLnBrk="1" hangingPunct="1">
              <a:buClr>
                <a:schemeClr val="accent1">
                  <a:alpha val="100000"/>
                </a:schemeClr>
              </a:buClr>
              <a:buFont typeface="Wingdings 3"/>
              <a:buBlip>
                <a:blip r:embed="rId3"/>
              </a:buBlip>
              <a:defRPr/>
            </a:pPr>
            <a:r>
              <a:rPr lang="en-US" sz="2400" dirty="0" smtClean="0">
                <a:solidFill>
                  <a:schemeClr val="tx1">
                    <a:alpha val="100000"/>
                  </a:schemeClr>
                </a:solidFill>
              </a:rPr>
              <a:t>Specific Windows Server 2008 Compatibility Issues</a:t>
            </a:r>
          </a:p>
          <a:p>
            <a:pPr lvl="1" eaLnBrk="1" hangingPunct="1">
              <a:buClr>
                <a:schemeClr val="accent1">
                  <a:alpha val="100000"/>
                </a:schemeClr>
              </a:buClr>
              <a:buFont typeface="Wingdings 3"/>
              <a:buBlip>
                <a:blip r:embed="rId3"/>
              </a:buBlip>
              <a:defRPr/>
            </a:pPr>
            <a:r>
              <a:rPr lang="en-US" sz="2400" dirty="0" smtClean="0">
                <a:solidFill>
                  <a:schemeClr val="tx1">
                    <a:alpha val="100000"/>
                  </a:schemeClr>
                </a:solidFill>
              </a:rPr>
              <a:t>IIS, RODC, Core</a:t>
            </a:r>
          </a:p>
          <a:p>
            <a:pPr eaLnBrk="1" hangingPunct="1">
              <a:buClr>
                <a:schemeClr val="accent1">
                  <a:alpha val="100000"/>
                </a:schemeClr>
              </a:buClr>
              <a:buFont typeface="Wingdings 3"/>
              <a:buBlip>
                <a:blip r:embed="rId3"/>
              </a:buBlip>
              <a:defRPr/>
            </a:pPr>
            <a:r>
              <a:rPr lang="en-US" sz="2400" dirty="0" smtClean="0">
                <a:solidFill>
                  <a:schemeClr val="tx1">
                    <a:alpha val="100000"/>
                  </a:schemeClr>
                </a:solidFill>
              </a:rPr>
              <a:t>Logo Certification and “Works with”</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Windows Resource Protection</a:t>
            </a:r>
            <a:endParaRPr lang="en-US" sz="4400" dirty="0"/>
          </a:p>
        </p:txBody>
      </p:sp>
      <p:sp>
        <p:nvSpPr>
          <p:cNvPr id="3" name="Text Placeholder 2"/>
          <p:cNvSpPr>
            <a:spLocks noGrp="1"/>
          </p:cNvSpPr>
          <p:nvPr>
            <p:ph idx="1"/>
          </p:nvPr>
        </p:nvSpPr>
        <p:spPr>
          <a:xfrm>
            <a:off x="381000" y="1412875"/>
            <a:ext cx="8382000" cy="5001369"/>
          </a:xfrm>
        </p:spPr>
        <p:txBody>
          <a:bodyPr/>
          <a:lstStyle/>
          <a:p>
            <a:r>
              <a:rPr lang="en-US" sz="2000" dirty="0" smtClean="0"/>
              <a:t>Protects the system: files, folders, registry keys</a:t>
            </a:r>
          </a:p>
          <a:p>
            <a:r>
              <a:rPr lang="en-US" sz="2000" dirty="0" smtClean="0"/>
              <a:t>Only Trusted Installer Service can update protected resources – now accomplished using normal system security (ADC, DACL)</a:t>
            </a:r>
          </a:p>
          <a:p>
            <a:r>
              <a:rPr lang="en-US" sz="2000" dirty="0" smtClean="0"/>
              <a:t>Issues</a:t>
            </a:r>
          </a:p>
          <a:p>
            <a:pPr lvl="1"/>
            <a:r>
              <a:rPr lang="en-US" sz="1800" dirty="0" smtClean="0"/>
              <a:t>Replacing System binaries</a:t>
            </a:r>
          </a:p>
          <a:p>
            <a:pPr lvl="1"/>
            <a:r>
              <a:rPr lang="en-US" sz="1800" dirty="0" smtClean="0"/>
              <a:t>Writing to system registry keys</a:t>
            </a:r>
          </a:p>
          <a:p>
            <a:pPr lvl="1"/>
            <a:r>
              <a:rPr lang="en-US" sz="1800" dirty="0" smtClean="0"/>
              <a:t>Writing to certain directories</a:t>
            </a:r>
          </a:p>
          <a:p>
            <a:r>
              <a:rPr lang="en-US" sz="2000" dirty="0" smtClean="0"/>
              <a:t>Maintains a cache of only critical restart files</a:t>
            </a:r>
          </a:p>
          <a:p>
            <a:r>
              <a:rPr lang="en-US" sz="2000" dirty="0" smtClean="0"/>
              <a:t>Installers can use APIs to determine if protected</a:t>
            </a:r>
          </a:p>
          <a:p>
            <a:pPr lvl="1"/>
            <a:r>
              <a:rPr lang="en-US" sz="1800" dirty="0" err="1" smtClean="0"/>
              <a:t>SfcIsFileProtected</a:t>
            </a:r>
            <a:r>
              <a:rPr lang="en-US" sz="1800" dirty="0" smtClean="0"/>
              <a:t> - also in WFP</a:t>
            </a:r>
          </a:p>
          <a:p>
            <a:pPr lvl="1"/>
            <a:r>
              <a:rPr lang="en-US" sz="1800" dirty="0" err="1" smtClean="0"/>
              <a:t>SfcIsKeyProtected</a:t>
            </a:r>
            <a:r>
              <a:rPr lang="en-US" sz="1800" dirty="0" smtClean="0"/>
              <a:t> – new to WRP, checks registry keys</a:t>
            </a:r>
          </a:p>
          <a:p>
            <a:r>
              <a:rPr lang="en-US" sz="2000" dirty="0" smtClean="0"/>
              <a:t>Mitigation – will return success instead of Access Denied for well known installers</a:t>
            </a:r>
          </a:p>
          <a:p>
            <a:r>
              <a:rPr lang="en-US" sz="2000" dirty="0" smtClean="0"/>
              <a:t>Cached files are in %</a:t>
            </a:r>
            <a:r>
              <a:rPr lang="en-US" sz="2000" dirty="0" err="1" smtClean="0"/>
              <a:t>Windir</a:t>
            </a:r>
            <a:r>
              <a:rPr lang="en-US" sz="2000" dirty="0" smtClean="0"/>
              <a:t>%\</a:t>
            </a:r>
            <a:r>
              <a:rPr lang="en-US" sz="2000" dirty="0" err="1" smtClean="0"/>
              <a:t>winsxs</a:t>
            </a:r>
            <a:r>
              <a:rPr lang="en-US" sz="2000" dirty="0" smtClean="0"/>
              <a:t>\Backup</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Global Memory Mapped File Creation</a:t>
            </a:r>
            <a:endParaRPr lang="en-US" sz="4000" dirty="0"/>
          </a:p>
        </p:txBody>
      </p:sp>
      <p:sp>
        <p:nvSpPr>
          <p:cNvPr id="3" name="Text Placeholder 2"/>
          <p:cNvSpPr>
            <a:spLocks noGrp="1"/>
          </p:cNvSpPr>
          <p:nvPr>
            <p:ph idx="1"/>
          </p:nvPr>
        </p:nvSpPr>
        <p:spPr>
          <a:xfrm>
            <a:off x="381000" y="1412874"/>
            <a:ext cx="8382000" cy="4805046"/>
          </a:xfrm>
        </p:spPr>
        <p:txBody>
          <a:bodyPr/>
          <a:lstStyle/>
          <a:p>
            <a:r>
              <a:rPr lang="en-US" sz="2800" dirty="0" smtClean="0"/>
              <a:t>Creating Memory Mapped File objects in global or session namespace (e.g. global\</a:t>
            </a:r>
            <a:r>
              <a:rPr lang="en-US" sz="2800" dirty="0" err="1" smtClean="0"/>
              <a:t>mmfile</a:t>
            </a:r>
            <a:r>
              <a:rPr lang="en-US" sz="2800" dirty="0" smtClean="0"/>
              <a:t>) is a privileged operation</a:t>
            </a:r>
          </a:p>
          <a:p>
            <a:pPr lvl="1"/>
            <a:r>
              <a:rPr lang="en-US" sz="2400" dirty="0" smtClean="0"/>
              <a:t>will fail as Standard User</a:t>
            </a:r>
          </a:p>
          <a:p>
            <a:r>
              <a:rPr lang="en-US" sz="2800" dirty="0" smtClean="0"/>
              <a:t>Creating any global namespace object requires the </a:t>
            </a:r>
            <a:r>
              <a:rPr lang="en-US" sz="2800" dirty="0" err="1" smtClean="0"/>
              <a:t>SeCreateGlobalPrivilege</a:t>
            </a:r>
            <a:endParaRPr lang="en-US" sz="2800" dirty="0"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Version Checking</a:t>
            </a:r>
            <a:endParaRPr lang="en-US" dirty="0"/>
          </a:p>
        </p:txBody>
      </p:sp>
      <p:sp>
        <p:nvSpPr>
          <p:cNvPr id="3" name="Text Placeholder 2"/>
          <p:cNvSpPr>
            <a:spLocks noGrp="1"/>
          </p:cNvSpPr>
          <p:nvPr>
            <p:ph idx="1"/>
          </p:nvPr>
        </p:nvSpPr>
        <p:spPr>
          <a:xfrm>
            <a:off x="381000" y="1412874"/>
            <a:ext cx="8382000" cy="4924425"/>
          </a:xfrm>
        </p:spPr>
        <p:txBody>
          <a:bodyPr/>
          <a:lstStyle/>
          <a:p>
            <a:r>
              <a:rPr lang="en-US" sz="2800" dirty="0" smtClean="0"/>
              <a:t>App checks for specific Operating System versions</a:t>
            </a:r>
          </a:p>
          <a:p>
            <a:pPr lvl="1"/>
            <a:r>
              <a:rPr lang="en-US" sz="2400" dirty="0" smtClean="0"/>
              <a:t>Dependency verification</a:t>
            </a:r>
          </a:p>
          <a:p>
            <a:pPr lvl="1"/>
            <a:r>
              <a:rPr lang="en-US" sz="2400" dirty="0" smtClean="0"/>
              <a:t>Product marketing restrictions</a:t>
            </a:r>
          </a:p>
          <a:p>
            <a:r>
              <a:rPr lang="en-US" sz="2800" dirty="0" smtClean="0"/>
              <a:t>Symptoms vary by application</a:t>
            </a:r>
          </a:p>
          <a:p>
            <a:pPr lvl="1"/>
            <a:r>
              <a:rPr lang="en-US" sz="2400" dirty="0" smtClean="0"/>
              <a:t>Silently fails to install or launch </a:t>
            </a:r>
          </a:p>
          <a:p>
            <a:pPr lvl="1"/>
            <a:r>
              <a:rPr lang="en-US" sz="2400" dirty="0" smtClean="0"/>
              <a:t>Display “unsupported OS” message</a:t>
            </a:r>
          </a:p>
          <a:p>
            <a:r>
              <a:rPr lang="en-US" sz="2800" dirty="0" smtClean="0"/>
              <a:t>Mitigations</a:t>
            </a:r>
          </a:p>
          <a:p>
            <a:pPr lvl="1"/>
            <a:r>
              <a:rPr lang="en-US" sz="2400" dirty="0" smtClean="0"/>
              <a:t>Application should accept current AND future OS versions (</a:t>
            </a:r>
            <a:r>
              <a:rPr lang="en-US" sz="2400" dirty="0" err="1" smtClean="0"/>
              <a:t>AppVerifier</a:t>
            </a:r>
            <a:r>
              <a:rPr lang="en-US" sz="2400" dirty="0" smtClean="0"/>
              <a:t> check)</a:t>
            </a:r>
          </a:p>
          <a:p>
            <a:pPr lvl="1"/>
            <a:r>
              <a:rPr lang="en-US" sz="2400" dirty="0" smtClean="0"/>
              <a:t>Use </a:t>
            </a:r>
            <a:r>
              <a:rPr lang="en-US" sz="2400" dirty="0" err="1" smtClean="0"/>
              <a:t>GetVersionEx</a:t>
            </a:r>
            <a:endParaRPr lang="en-US" sz="2400" dirty="0" smtClean="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le 207873"/>
          <p:cNvSpPr>
            <a:spLocks noGrp="1" noChangeArrowheads="1"/>
          </p:cNvSpPr>
          <p:nvPr>
            <p:ph type="title"/>
          </p:nvPr>
        </p:nvSpPr>
        <p:spPr/>
        <p:txBody>
          <a:bodyPr/>
          <a:lstStyle/>
          <a:p>
            <a:pPr marL="0" indent="0" defTabSz="914400" eaLnBrk="1" hangingPunct="1">
              <a:defRPr/>
            </a:pPr>
            <a:r>
              <a:rPr lang="en-US" sz="4400" dirty="0" smtClean="0"/>
              <a:t>New Folder Locations</a:t>
            </a:r>
          </a:p>
        </p:txBody>
      </p:sp>
      <p:sp>
        <p:nvSpPr>
          <p:cNvPr id="207875" name="Text Placeholder 207874"/>
          <p:cNvSpPr>
            <a:spLocks noGrp="1" noChangeArrowheads="1"/>
          </p:cNvSpPr>
          <p:nvPr>
            <p:ph idx="1"/>
          </p:nvPr>
        </p:nvSpPr>
        <p:spPr>
          <a:xfrm>
            <a:off x="381000" y="1412875"/>
            <a:ext cx="8382000" cy="4662104"/>
          </a:xfrm>
        </p:spPr>
        <p:txBody>
          <a:bodyPr>
            <a:noAutofit/>
          </a:bodyPr>
          <a:lstStyle/>
          <a:p>
            <a:pPr marL="447675" indent="-447675" defTabSz="914400" eaLnBrk="1" hangingPunct="1">
              <a:defRPr/>
            </a:pPr>
            <a:r>
              <a:rPr lang="en-US" sz="2800" dirty="0" smtClean="0"/>
              <a:t>“My Documents” folder structure has changed </a:t>
            </a:r>
          </a:p>
          <a:p>
            <a:pPr marL="814388" lvl="1" indent="-447675" eaLnBrk="1" hangingPunct="1">
              <a:defRPr/>
            </a:pPr>
            <a:r>
              <a:rPr lang="en-US" sz="2000" dirty="0" smtClean="0"/>
              <a:t>The user data is now stored in:</a:t>
            </a:r>
            <a:br>
              <a:rPr lang="en-US" sz="2000" dirty="0" smtClean="0"/>
            </a:br>
            <a:r>
              <a:rPr lang="en-US" sz="2000" dirty="0" smtClean="0"/>
              <a:t> ‘\users\%username%\’ folder structure</a:t>
            </a:r>
          </a:p>
          <a:p>
            <a:pPr marL="858838" lvl="1" indent="-409575" defTabSz="914400" eaLnBrk="1" hangingPunct="1">
              <a:defRPr/>
            </a:pPr>
            <a:r>
              <a:rPr lang="en-US" sz="2000" dirty="0" smtClean="0"/>
              <a:t>Pictures, Music, Documents, Desktop, and Favorites are all new folders directly under this structure</a:t>
            </a:r>
          </a:p>
          <a:p>
            <a:pPr marL="858838" lvl="1" indent="-409575" defTabSz="914400" eaLnBrk="1" hangingPunct="1">
              <a:defRPr/>
            </a:pPr>
            <a:r>
              <a:rPr lang="en-US" sz="2000" dirty="0" smtClean="0"/>
              <a:t>The “My “ prefix was dropped from Documents, Music, etc.</a:t>
            </a:r>
          </a:p>
          <a:p>
            <a:pPr marL="858838" lvl="1" indent="-409575" defTabSz="914400" eaLnBrk="1" hangingPunct="1">
              <a:defRPr/>
            </a:pPr>
            <a:r>
              <a:rPr lang="en-US" sz="2000" dirty="0" smtClean="0"/>
              <a:t>“All Users” became “Public” and “\</a:t>
            </a:r>
            <a:r>
              <a:rPr lang="en-US" sz="2000" dirty="0" err="1" smtClean="0"/>
              <a:t>ProgramData</a:t>
            </a:r>
            <a:r>
              <a:rPr lang="en-US" sz="2000" dirty="0" smtClean="0"/>
              <a:t>”</a:t>
            </a:r>
          </a:p>
          <a:p>
            <a:pPr marL="492125" indent="-409575" eaLnBrk="1" hangingPunct="1">
              <a:defRPr/>
            </a:pPr>
            <a:r>
              <a:rPr lang="en-US" sz="2800" dirty="0" smtClean="0"/>
              <a:t>My Documents still exist as directory junction</a:t>
            </a:r>
          </a:p>
          <a:p>
            <a:pPr marL="492125" indent="-409575" eaLnBrk="1" hangingPunct="1">
              <a:defRPr/>
            </a:pPr>
            <a:r>
              <a:rPr lang="en-US" sz="2800" dirty="0" smtClean="0"/>
              <a:t>Use the </a:t>
            </a:r>
            <a:r>
              <a:rPr lang="en-US" sz="2800" dirty="0" err="1" smtClean="0"/>
              <a:t>SHGetKnownFolderPath</a:t>
            </a:r>
            <a:r>
              <a:rPr lang="en-US" sz="2800" dirty="0" smtClean="0"/>
              <a:t> APIs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5826" name="Rectangle 845825"/>
          <p:cNvPicPr>
            <a:picLocks noChangeAspect="1" noChangeArrowheads="1"/>
          </p:cNvPicPr>
          <p:nvPr/>
        </p:nvPicPr>
        <p:blipFill>
          <a:blip r:embed="rId3"/>
          <a:srcRect/>
          <a:stretch>
            <a:fillRect/>
          </a:stretch>
        </p:blipFill>
        <p:spPr bwMode="auto">
          <a:xfrm>
            <a:off x="4532238" y="3427725"/>
            <a:ext cx="228600" cy="304800"/>
          </a:xfrm>
          <a:prstGeom prst="rect">
            <a:avLst/>
          </a:prstGeom>
          <a:noFill/>
          <a:ln w="9525">
            <a:noFill/>
            <a:miter lim="800000"/>
            <a:headEnd/>
            <a:tailEnd/>
          </a:ln>
        </p:spPr>
      </p:pic>
      <p:sp>
        <p:nvSpPr>
          <p:cNvPr id="845827" name="Title 845826"/>
          <p:cNvSpPr>
            <a:spLocks noGrp="1" noChangeArrowheads="1"/>
          </p:cNvSpPr>
          <p:nvPr>
            <p:ph type="title"/>
          </p:nvPr>
        </p:nvSpPr>
        <p:spPr/>
        <p:txBody>
          <a:bodyPr anchor="t"/>
          <a:lstStyle/>
          <a:p>
            <a:pPr eaLnBrk="1" fontAlgn="auto" hangingPunct="1">
              <a:spcAft>
                <a:spcPts val="0"/>
              </a:spcAft>
              <a:defRPr/>
            </a:pPr>
            <a:r>
              <a:rPr lang="en-US" sz="4800" dirty="0" smtClean="0"/>
              <a:t>UAC Architecture</a:t>
            </a:r>
          </a:p>
        </p:txBody>
      </p:sp>
      <p:sp>
        <p:nvSpPr>
          <p:cNvPr id="845828" name="TextBox 845827"/>
          <p:cNvSpPr txBox="1">
            <a:spLocks noChangeArrowheads="1"/>
          </p:cNvSpPr>
          <p:nvPr/>
        </p:nvSpPr>
        <p:spPr bwMode="auto">
          <a:xfrm>
            <a:off x="6478588" y="339725"/>
            <a:ext cx="2520950" cy="36671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dirty="0">
                <a:effectLst>
                  <a:outerShdw blurRad="38100" dist="38100" dir="2700000" algn="tl">
                    <a:srgbClr val="C0C0C0"/>
                  </a:outerShdw>
                </a:effectLst>
              </a:rPr>
              <a:t>Standard User Rights</a:t>
            </a:r>
            <a:endParaRPr lang="en-US" dirty="0">
              <a:solidFill>
                <a:srgbClr val="000000"/>
              </a:solidFill>
            </a:endParaRPr>
          </a:p>
        </p:txBody>
      </p:sp>
      <p:pic>
        <p:nvPicPr>
          <p:cNvPr id="11269" name="Rectangle 6147"/>
          <p:cNvPicPr>
            <a:picLocks noChangeAspect="1" noChangeArrowheads="1"/>
          </p:cNvPicPr>
          <p:nvPr/>
        </p:nvPicPr>
        <p:blipFill>
          <a:blip r:embed="rId4"/>
          <a:srcRect/>
          <a:stretch>
            <a:fillRect/>
          </a:stretch>
        </p:blipFill>
        <p:spPr bwMode="auto">
          <a:xfrm>
            <a:off x="5972175" y="282575"/>
            <a:ext cx="428625" cy="455613"/>
          </a:xfrm>
          <a:prstGeom prst="rect">
            <a:avLst/>
          </a:prstGeom>
          <a:noFill/>
          <a:ln w="9525">
            <a:noFill/>
            <a:miter lim="800000"/>
            <a:headEnd/>
            <a:tailEnd/>
          </a:ln>
        </p:spPr>
      </p:pic>
      <p:pic>
        <p:nvPicPr>
          <p:cNvPr id="11270" name="Rectangle 6148"/>
          <p:cNvPicPr>
            <a:picLocks noChangeAspect="1" noChangeArrowheads="1"/>
          </p:cNvPicPr>
          <p:nvPr/>
        </p:nvPicPr>
        <p:blipFill>
          <a:blip r:embed="rId4"/>
          <a:srcRect/>
          <a:stretch>
            <a:fillRect/>
          </a:stretch>
        </p:blipFill>
        <p:spPr bwMode="auto">
          <a:xfrm>
            <a:off x="5964238" y="758825"/>
            <a:ext cx="428625" cy="455613"/>
          </a:xfrm>
          <a:prstGeom prst="rect">
            <a:avLst/>
          </a:prstGeom>
          <a:noFill/>
          <a:ln w="9525">
            <a:noFill/>
            <a:miter lim="800000"/>
            <a:headEnd/>
            <a:tailEnd/>
          </a:ln>
        </p:spPr>
      </p:pic>
      <p:pic>
        <p:nvPicPr>
          <p:cNvPr id="11271" name="Rectangle 6149"/>
          <p:cNvPicPr>
            <a:picLocks noChangeAspect="1" noChangeArrowheads="1"/>
          </p:cNvPicPr>
          <p:nvPr/>
        </p:nvPicPr>
        <p:blipFill>
          <a:blip r:embed="rId5"/>
          <a:srcRect/>
          <a:stretch>
            <a:fillRect/>
          </a:stretch>
        </p:blipFill>
        <p:spPr bwMode="auto">
          <a:xfrm>
            <a:off x="6035675" y="344488"/>
            <a:ext cx="301625" cy="301625"/>
          </a:xfrm>
          <a:prstGeom prst="rect">
            <a:avLst/>
          </a:prstGeom>
          <a:noFill/>
          <a:ln w="9525">
            <a:noFill/>
            <a:miter lim="800000"/>
            <a:headEnd/>
            <a:tailEnd/>
          </a:ln>
        </p:spPr>
      </p:pic>
      <p:sp>
        <p:nvSpPr>
          <p:cNvPr id="845832" name="TextBox 845831"/>
          <p:cNvSpPr txBox="1">
            <a:spLocks noChangeArrowheads="1"/>
          </p:cNvSpPr>
          <p:nvPr/>
        </p:nvSpPr>
        <p:spPr bwMode="auto">
          <a:xfrm>
            <a:off x="6473825" y="814388"/>
            <a:ext cx="2546350" cy="3667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Administrative Rights</a:t>
            </a:r>
            <a:endParaRPr lang="en-US">
              <a:solidFill>
                <a:srgbClr val="000000"/>
              </a:solidFill>
            </a:endParaRPr>
          </a:p>
        </p:txBody>
      </p:sp>
      <p:pic>
        <p:nvPicPr>
          <p:cNvPr id="11273" name="Rectangle 6151"/>
          <p:cNvPicPr>
            <a:picLocks noChangeAspect="1" noChangeArrowheads="1"/>
          </p:cNvPicPr>
          <p:nvPr/>
        </p:nvPicPr>
        <p:blipFill>
          <a:blip r:embed="rId5"/>
          <a:srcRect/>
          <a:stretch>
            <a:fillRect/>
          </a:stretch>
        </p:blipFill>
        <p:spPr bwMode="auto">
          <a:xfrm>
            <a:off x="6016625" y="830263"/>
            <a:ext cx="301625" cy="301625"/>
          </a:xfrm>
          <a:prstGeom prst="rect">
            <a:avLst/>
          </a:prstGeom>
          <a:noFill/>
          <a:ln w="9525">
            <a:noFill/>
            <a:miter lim="800000"/>
            <a:headEnd/>
            <a:tailEnd/>
          </a:ln>
        </p:spPr>
      </p:pic>
      <p:pic>
        <p:nvPicPr>
          <p:cNvPr id="11274" name="Rectangle 6152"/>
          <p:cNvPicPr>
            <a:picLocks noChangeAspect="1" noChangeArrowheads="1"/>
          </p:cNvPicPr>
          <p:nvPr/>
        </p:nvPicPr>
        <p:blipFill>
          <a:blip r:embed="rId6"/>
          <a:srcRect/>
          <a:stretch>
            <a:fillRect/>
          </a:stretch>
        </p:blipFill>
        <p:spPr bwMode="auto">
          <a:xfrm>
            <a:off x="5192713" y="1217613"/>
            <a:ext cx="4314825" cy="517525"/>
          </a:xfrm>
          <a:prstGeom prst="rect">
            <a:avLst/>
          </a:prstGeom>
          <a:noFill/>
          <a:ln w="9525">
            <a:noFill/>
            <a:miter lim="800000"/>
            <a:headEnd/>
            <a:tailEnd/>
          </a:ln>
        </p:spPr>
      </p:pic>
      <p:sp>
        <p:nvSpPr>
          <p:cNvPr id="845835" name="TextBox 845834"/>
          <p:cNvSpPr txBox="1">
            <a:spLocks noChangeArrowheads="1"/>
          </p:cNvSpPr>
          <p:nvPr/>
        </p:nvSpPr>
        <p:spPr bwMode="auto">
          <a:xfrm>
            <a:off x="6762750" y="1301750"/>
            <a:ext cx="1581150" cy="36671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 logon</a:t>
            </a:r>
            <a:endParaRPr lang="en-US">
              <a:solidFill>
                <a:srgbClr val="000000"/>
              </a:solidFill>
            </a:endParaRPr>
          </a:p>
        </p:txBody>
      </p:sp>
      <p:pic>
        <p:nvPicPr>
          <p:cNvPr id="845836" name="Rectangle 845835"/>
          <p:cNvPicPr>
            <a:picLocks noChangeAspect="1" noChangeArrowheads="1"/>
          </p:cNvPicPr>
          <p:nvPr/>
        </p:nvPicPr>
        <p:blipFill>
          <a:blip r:embed="rId3"/>
          <a:srcRect/>
          <a:stretch>
            <a:fillRect/>
          </a:stretch>
        </p:blipFill>
        <p:spPr bwMode="auto">
          <a:xfrm>
            <a:off x="2008113" y="4483413"/>
            <a:ext cx="228600" cy="304800"/>
          </a:xfrm>
          <a:prstGeom prst="rect">
            <a:avLst/>
          </a:prstGeom>
          <a:noFill/>
          <a:ln w="9525">
            <a:noFill/>
            <a:miter lim="800000"/>
            <a:headEnd/>
            <a:tailEnd/>
          </a:ln>
        </p:spPr>
      </p:pic>
      <p:pic>
        <p:nvPicPr>
          <p:cNvPr id="845837" name="Rectangle 845836"/>
          <p:cNvPicPr>
            <a:picLocks noChangeAspect="1" noChangeArrowheads="1"/>
          </p:cNvPicPr>
          <p:nvPr/>
        </p:nvPicPr>
        <p:blipFill>
          <a:blip r:embed="rId3"/>
          <a:srcRect/>
          <a:stretch>
            <a:fillRect/>
          </a:stretch>
        </p:blipFill>
        <p:spPr bwMode="auto">
          <a:xfrm>
            <a:off x="4543350" y="3418200"/>
            <a:ext cx="228600" cy="304800"/>
          </a:xfrm>
          <a:prstGeom prst="rect">
            <a:avLst/>
          </a:prstGeom>
          <a:noFill/>
          <a:ln w="9525">
            <a:noFill/>
            <a:miter lim="800000"/>
            <a:headEnd/>
            <a:tailEnd/>
          </a:ln>
        </p:spPr>
      </p:pic>
      <p:sp>
        <p:nvSpPr>
          <p:cNvPr id="845839" name="TextBox 845838"/>
          <p:cNvSpPr txBox="1">
            <a:spLocks noChangeArrowheads="1"/>
          </p:cNvSpPr>
          <p:nvPr/>
        </p:nvSpPr>
        <p:spPr bwMode="auto">
          <a:xfrm>
            <a:off x="5006900" y="4048438"/>
            <a:ext cx="1868488" cy="27463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“Standard User” Token</a:t>
            </a:r>
            <a:endParaRPr lang="en-US">
              <a:solidFill>
                <a:srgbClr val="000000"/>
              </a:solidFill>
            </a:endParaRPr>
          </a:p>
        </p:txBody>
      </p:sp>
      <p:sp>
        <p:nvSpPr>
          <p:cNvPr id="845840" name="TextBox 845839"/>
          <p:cNvSpPr txBox="1">
            <a:spLocks noChangeArrowheads="1"/>
          </p:cNvSpPr>
          <p:nvPr/>
        </p:nvSpPr>
        <p:spPr bwMode="auto">
          <a:xfrm>
            <a:off x="5452988" y="3305488"/>
            <a:ext cx="1150937" cy="27463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Admin Token</a:t>
            </a:r>
            <a:endParaRPr lang="en-US">
              <a:solidFill>
                <a:srgbClr val="000000"/>
              </a:solidFill>
            </a:endParaRPr>
          </a:p>
        </p:txBody>
      </p:sp>
      <p:pic>
        <p:nvPicPr>
          <p:cNvPr id="11281" name="Rectangle 6159"/>
          <p:cNvPicPr>
            <a:picLocks noChangeAspect="1" noChangeArrowheads="1"/>
          </p:cNvPicPr>
          <p:nvPr/>
        </p:nvPicPr>
        <p:blipFill>
          <a:blip r:embed="rId7"/>
          <a:srcRect/>
          <a:stretch>
            <a:fillRect/>
          </a:stretch>
        </p:blipFill>
        <p:spPr bwMode="auto">
          <a:xfrm>
            <a:off x="5949950" y="711200"/>
            <a:ext cx="474663" cy="466725"/>
          </a:xfrm>
          <a:prstGeom prst="rect">
            <a:avLst/>
          </a:prstGeom>
          <a:noFill/>
          <a:ln w="9525">
            <a:noFill/>
            <a:miter lim="800000"/>
            <a:headEnd/>
            <a:tailEnd/>
          </a:ln>
        </p:spPr>
      </p:pic>
      <p:pic>
        <p:nvPicPr>
          <p:cNvPr id="845842" name="Rectangle 845841"/>
          <p:cNvPicPr>
            <a:picLocks noChangeAspect="1" noChangeArrowheads="1"/>
          </p:cNvPicPr>
          <p:nvPr/>
        </p:nvPicPr>
        <p:blipFill>
          <a:blip r:embed="rId3"/>
          <a:srcRect/>
          <a:stretch>
            <a:fillRect/>
          </a:stretch>
        </p:blipFill>
        <p:spPr bwMode="auto">
          <a:xfrm>
            <a:off x="1773163" y="2322825"/>
            <a:ext cx="228600" cy="304800"/>
          </a:xfrm>
          <a:prstGeom prst="rect">
            <a:avLst/>
          </a:prstGeom>
          <a:noFill/>
          <a:ln w="9525">
            <a:noFill/>
            <a:miter lim="800000"/>
            <a:headEnd/>
            <a:tailEnd/>
          </a:ln>
        </p:spPr>
      </p:pic>
      <p:pic>
        <p:nvPicPr>
          <p:cNvPr id="11283" name="Rectangle 6161"/>
          <p:cNvPicPr>
            <a:picLocks noChangeAspect="1" noChangeArrowheads="1"/>
          </p:cNvPicPr>
          <p:nvPr/>
        </p:nvPicPr>
        <p:blipFill>
          <a:blip r:embed="rId8"/>
          <a:srcRect/>
          <a:stretch>
            <a:fillRect/>
          </a:stretch>
        </p:blipFill>
        <p:spPr bwMode="auto">
          <a:xfrm>
            <a:off x="5937250" y="238125"/>
            <a:ext cx="495300" cy="439738"/>
          </a:xfrm>
          <a:prstGeom prst="rect">
            <a:avLst/>
          </a:prstGeom>
          <a:noFill/>
          <a:ln w="9525">
            <a:noFill/>
            <a:miter lim="800000"/>
            <a:headEnd/>
            <a:tailEnd/>
          </a:ln>
        </p:spPr>
      </p:pic>
      <p:grpSp>
        <p:nvGrpSpPr>
          <p:cNvPr id="11284" name="Group 20"/>
          <p:cNvGrpSpPr>
            <a:grpSpLocks/>
          </p:cNvGrpSpPr>
          <p:nvPr/>
        </p:nvGrpSpPr>
        <p:grpSpPr bwMode="auto">
          <a:xfrm>
            <a:off x="1155625" y="1363975"/>
            <a:ext cx="646113" cy="2084388"/>
            <a:chOff x="330" y="744"/>
            <a:chExt cx="407" cy="1313"/>
          </a:xfrm>
        </p:grpSpPr>
        <p:pic>
          <p:nvPicPr>
            <p:cNvPr id="11289" name="Rectangle 6167"/>
            <p:cNvPicPr>
              <a:picLocks noChangeAspect="1" noChangeArrowheads="1"/>
            </p:cNvPicPr>
            <p:nvPr/>
          </p:nvPicPr>
          <p:blipFill>
            <a:blip r:embed="rId9"/>
            <a:srcRect/>
            <a:stretch>
              <a:fillRect/>
            </a:stretch>
          </p:blipFill>
          <p:spPr bwMode="auto">
            <a:xfrm>
              <a:off x="402" y="744"/>
              <a:ext cx="313" cy="1099"/>
            </a:xfrm>
            <a:prstGeom prst="rect">
              <a:avLst/>
            </a:prstGeom>
            <a:noFill/>
            <a:ln w="9525">
              <a:noFill/>
              <a:miter lim="800000"/>
              <a:headEnd/>
              <a:tailEnd/>
            </a:ln>
          </p:spPr>
        </p:pic>
        <p:sp>
          <p:nvSpPr>
            <p:cNvPr id="845846" name="TextBox 845845"/>
            <p:cNvSpPr txBox="1">
              <a:spLocks noChangeArrowheads="1"/>
            </p:cNvSpPr>
            <p:nvPr/>
          </p:nvSpPr>
          <p:spPr bwMode="auto">
            <a:xfrm>
              <a:off x="330" y="1845"/>
              <a:ext cx="407" cy="2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600">
                  <a:effectLst>
                    <a:outerShdw blurRad="38100" dist="38100" dir="2700000" algn="tl">
                      <a:srgbClr val="C0C0C0"/>
                    </a:outerShdw>
                  </a:effectLst>
                </a:rPr>
                <a:t>Abby</a:t>
              </a:r>
              <a:endParaRPr lang="en-US">
                <a:solidFill>
                  <a:srgbClr val="000000"/>
                </a:solidFill>
              </a:endParaRPr>
            </a:p>
          </p:txBody>
        </p:sp>
      </p:grpSp>
      <p:grpSp>
        <p:nvGrpSpPr>
          <p:cNvPr id="11285" name="Group 23"/>
          <p:cNvGrpSpPr>
            <a:grpSpLocks/>
          </p:cNvGrpSpPr>
          <p:nvPr/>
        </p:nvGrpSpPr>
        <p:grpSpPr bwMode="auto">
          <a:xfrm>
            <a:off x="1408038" y="4010338"/>
            <a:ext cx="1589087" cy="1468437"/>
            <a:chOff x="454" y="2335"/>
            <a:chExt cx="1001" cy="925"/>
          </a:xfrm>
        </p:grpSpPr>
        <p:pic>
          <p:nvPicPr>
            <p:cNvPr id="11287" name="Rectangle 6165"/>
            <p:cNvPicPr>
              <a:picLocks noChangeAspect="1" noChangeArrowheads="1"/>
            </p:cNvPicPr>
            <p:nvPr/>
          </p:nvPicPr>
          <p:blipFill>
            <a:blip r:embed="rId10"/>
            <a:srcRect/>
            <a:stretch>
              <a:fillRect/>
            </a:stretch>
          </p:blipFill>
          <p:spPr bwMode="auto">
            <a:xfrm>
              <a:off x="454" y="2335"/>
              <a:ext cx="1001" cy="918"/>
            </a:xfrm>
            <a:prstGeom prst="rect">
              <a:avLst/>
            </a:prstGeom>
            <a:noFill/>
            <a:ln w="9525">
              <a:noFill/>
              <a:miter lim="800000"/>
              <a:headEnd/>
              <a:tailEnd/>
            </a:ln>
          </p:spPr>
        </p:pic>
        <p:pic>
          <p:nvPicPr>
            <p:cNvPr id="11288" name="Rectangle 6166"/>
            <p:cNvPicPr>
              <a:picLocks noChangeAspect="1" noChangeArrowheads="1"/>
            </p:cNvPicPr>
            <p:nvPr/>
          </p:nvPicPr>
          <p:blipFill>
            <a:blip r:embed="rId11"/>
            <a:srcRect/>
            <a:stretch>
              <a:fillRect/>
            </a:stretch>
          </p:blipFill>
          <p:spPr bwMode="auto">
            <a:xfrm>
              <a:off x="849" y="2823"/>
              <a:ext cx="377" cy="437"/>
            </a:xfrm>
            <a:prstGeom prst="rect">
              <a:avLst/>
            </a:prstGeom>
            <a:noFill/>
            <a:ln w="9525">
              <a:noFill/>
              <a:miter lim="800000"/>
              <a:headEnd/>
              <a:tailEnd/>
            </a:ln>
          </p:spPr>
        </p:pic>
      </p:grpSp>
      <p:sp>
        <p:nvSpPr>
          <p:cNvPr id="845850" name="Rectangle 845849"/>
          <p:cNvSpPr>
            <a:spLocks noChangeArrowheads="1"/>
          </p:cNvSpPr>
          <p:nvPr/>
        </p:nvSpPr>
        <p:spPr bwMode="auto">
          <a:xfrm>
            <a:off x="457200" y="5584825"/>
            <a:ext cx="2994025" cy="620713"/>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74001"/>
              </a:schemeClr>
            </a:outerShdw>
          </a:effectLst>
        </p:spPr>
        <p:txBody>
          <a:bodyPr wrap="none" anchor="ctr">
            <a:spAutoFit/>
          </a:bodyPr>
          <a:lstStyle/>
          <a:p>
            <a:pPr>
              <a:defRPr/>
            </a:pPr>
            <a:endParaRPr lang="en-US">
              <a:solidFill>
                <a:srgbClr val="000000"/>
              </a:solidFill>
            </a:endParaRPr>
          </a:p>
        </p:txBody>
      </p:sp>
      <p:pic>
        <p:nvPicPr>
          <p:cNvPr id="1026" name="Picture 2"/>
          <p:cNvPicPr>
            <a:picLocks noChangeAspect="1" noChangeArrowheads="1"/>
          </p:cNvPicPr>
          <p:nvPr/>
        </p:nvPicPr>
        <p:blipFill>
          <a:blip r:embed="rId12"/>
          <a:srcRect/>
          <a:stretch>
            <a:fillRect/>
          </a:stretch>
        </p:blipFill>
        <p:spPr bwMode="auto">
          <a:xfrm>
            <a:off x="4188200" y="3075520"/>
            <a:ext cx="1295400" cy="1009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6.41684E-6 L 0.0158 0.29701 " pathEditMode="relative" ptsTypes="AA">
                                      <p:cBhvr>
                                        <p:cTn id="6" dur="2000" fill="hold"/>
                                        <p:tgtEl>
                                          <p:spTgt spid="84584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8458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2.5E-6 1.45501E-6 L 0.26319 -0.14758 " pathEditMode="relative" rAng="0" ptsTypes="AA">
                                      <p:cBhvr>
                                        <p:cTn id="12" dur="2000" fill="hold"/>
                                        <p:tgtEl>
                                          <p:spTgt spid="845836"/>
                                        </p:tgtEl>
                                        <p:attrNameLst>
                                          <p:attrName>ppt_x</p:attrName>
                                          <p:attrName>ppt_y</p:attrName>
                                        </p:attrNameLst>
                                      </p:cBhvr>
                                      <p:rCtr x="132" y="-74"/>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845836"/>
                                        </p:tgtEl>
                                        <p:attrNameLst>
                                          <p:attrName>style.visibility</p:attrName>
                                        </p:attrNameLst>
                                      </p:cBhvr>
                                      <p:to>
                                        <p:strVal val="hidden"/>
                                      </p:to>
                                    </p:set>
                                  </p:childTnLst>
                                </p:cTn>
                              </p:par>
                            </p:childTnLst>
                          </p:cTn>
                        </p:par>
                        <p:par>
                          <p:cTn id="16" fill="hold">
                            <p:stCondLst>
                              <p:cond delay="2000"/>
                            </p:stCondLst>
                            <p:childTnLst>
                              <p:par>
                                <p:cTn id="17" presetID="56" presetClass="path" presetSubtype="0" accel="50000" decel="50000" fill="hold" nodeType="afterEffect">
                                  <p:stCondLst>
                                    <p:cond delay="0"/>
                                  </p:stCondLst>
                                  <p:childTnLst>
                                    <p:animMotion origin="layout" path="M 3.33333E-6 4.06858E-6 L 0.11666 -0.05561 " pathEditMode="relative" rAng="0" ptsTypes="AA">
                                      <p:cBhvr>
                                        <p:cTn id="18" dur="2000" fill="hold"/>
                                        <p:tgtEl>
                                          <p:spTgt spid="845837"/>
                                        </p:tgtEl>
                                        <p:attrNameLst>
                                          <p:attrName>ppt_x</p:attrName>
                                          <p:attrName>ppt_y</p:attrName>
                                        </p:attrNameLst>
                                      </p:cBhvr>
                                      <p:rCtr x="58" y="-28"/>
                                    </p:animMotion>
                                  </p:childTnLst>
                                </p:cTn>
                              </p:par>
                              <p:par>
                                <p:cTn id="19" presetID="63" presetClass="path" presetSubtype="0" accel="50000" decel="50000" fill="hold" nodeType="withEffect">
                                  <p:stCondLst>
                                    <p:cond delay="0"/>
                                  </p:stCondLst>
                                  <p:childTnLst>
                                    <p:animMotion origin="layout" path="M 0.00417 0.01112 L 0.125 0.05561 " pathEditMode="relative" rAng="0" ptsTypes="AA">
                                      <p:cBhvr>
                                        <p:cTn id="20" dur="2000" fill="hold"/>
                                        <p:tgtEl>
                                          <p:spTgt spid="845826"/>
                                        </p:tgtEl>
                                        <p:attrNameLst>
                                          <p:attrName>ppt_x</p:attrName>
                                          <p:attrName>ppt_y</p:attrName>
                                        </p:attrNameLst>
                                      </p:cBhvr>
                                      <p:rCtr x="60" y="22"/>
                                    </p:animMotion>
                                  </p:child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0"/>
                                          </p:stCondLst>
                                        </p:cTn>
                                        <p:tgtEl>
                                          <p:spTgt spid="845840"/>
                                        </p:tgtEl>
                                        <p:attrNameLst>
                                          <p:attrName>style.visibility</p:attrName>
                                        </p:attrNameLst>
                                      </p:cBhvr>
                                      <p:to>
                                        <p:strVal val="visible"/>
                                      </p:to>
                                    </p:set>
                                  </p:childTnLst>
                                </p:cTn>
                              </p:par>
                            </p:childTnLst>
                          </p:cTn>
                        </p:par>
                        <p:par>
                          <p:cTn id="24" fill="hold">
                            <p:stCondLst>
                              <p:cond delay="4000"/>
                            </p:stCondLst>
                            <p:childTnLst>
                              <p:par>
                                <p:cTn id="25" presetID="1" presetClass="entr" presetSubtype="0" fill="hold" grpId="0" nodeType="afterEffect">
                                  <p:stCondLst>
                                    <p:cond delay="0"/>
                                  </p:stCondLst>
                                  <p:childTnLst>
                                    <p:set>
                                      <p:cBhvr>
                                        <p:cTn id="26" dur="1" fill="hold">
                                          <p:stCondLst>
                                            <p:cond delay="0"/>
                                          </p:stCondLst>
                                        </p:cTn>
                                        <p:tgtEl>
                                          <p:spTgt spid="845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5" grpId="0"/>
      <p:bldP spid="845839" grpId="0"/>
      <p:bldP spid="84584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823297"/>
          <p:cNvSpPr>
            <a:spLocks noGrp="1" noChangeArrowheads="1"/>
          </p:cNvSpPr>
          <p:nvPr>
            <p:ph type="title"/>
          </p:nvPr>
        </p:nvSpPr>
        <p:spPr/>
        <p:txBody>
          <a:bodyPr anchor="t"/>
          <a:lstStyle/>
          <a:p>
            <a:pPr eaLnBrk="1" hangingPunct="1"/>
            <a:r>
              <a:rPr lang="en-US" sz="4400" dirty="0" smtClean="0"/>
              <a:t>Application Data Best Practices</a:t>
            </a:r>
            <a:br>
              <a:rPr lang="en-US" sz="4400" dirty="0" smtClean="0"/>
            </a:br>
            <a:endParaRPr lang="en-US" sz="4400" dirty="0" smtClean="0"/>
          </a:p>
        </p:txBody>
      </p:sp>
      <p:sp>
        <p:nvSpPr>
          <p:cNvPr id="31747" name="Shape 823298"/>
          <p:cNvSpPr>
            <a:spLocks noGrp="1" noChangeArrowheads="1"/>
          </p:cNvSpPr>
          <p:nvPr>
            <p:ph idx="1"/>
          </p:nvPr>
        </p:nvSpPr>
        <p:spPr>
          <a:xfrm>
            <a:off x="381000" y="1412875"/>
            <a:ext cx="8382000" cy="4904798"/>
          </a:xfrm>
        </p:spPr>
        <p:txBody>
          <a:bodyPr>
            <a:normAutofit/>
          </a:bodyPr>
          <a:lstStyle/>
          <a:p>
            <a:pPr marL="457200" indent="-373063" eaLnBrk="1" hangingPunct="1">
              <a:buNone/>
            </a:pPr>
            <a:r>
              <a:rPr lang="en-US" sz="2800" dirty="0" smtClean="0"/>
              <a:t>Where to put your data:</a:t>
            </a:r>
          </a:p>
          <a:p>
            <a:pPr marL="541337" indent="-457200" eaLnBrk="1" hangingPunct="1">
              <a:buFont typeface="+mj-lt"/>
              <a:buAutoNum type="arabicPeriod"/>
            </a:pPr>
            <a:r>
              <a:rPr lang="en-US" sz="2400" dirty="0" smtClean="0"/>
              <a:t>Place </a:t>
            </a:r>
            <a:r>
              <a:rPr lang="en-US" sz="2400" b="1" dirty="0" smtClean="0"/>
              <a:t>per-user configuration data</a:t>
            </a:r>
            <a:r>
              <a:rPr lang="en-US" sz="2400" dirty="0" smtClean="0"/>
              <a:t> into %LOCALAPPDATA% (Roaming into %APPDATA%)</a:t>
            </a:r>
          </a:p>
          <a:p>
            <a:pPr marL="541337" indent="-457200" eaLnBrk="1" hangingPunct="1">
              <a:buFont typeface="+mj-lt"/>
              <a:buAutoNum type="arabicPeriod"/>
            </a:pPr>
            <a:r>
              <a:rPr lang="en-US" sz="2400" dirty="0" smtClean="0"/>
              <a:t>Place </a:t>
            </a:r>
            <a:r>
              <a:rPr lang="en-US" sz="2400" b="1" dirty="0" smtClean="0"/>
              <a:t>Per-Machine (Shared) configuration data </a:t>
            </a:r>
            <a:r>
              <a:rPr lang="en-US" sz="2400" dirty="0" smtClean="0"/>
              <a:t>into %ALLUSERSPROFILE%  (e.g. c:\ProgramData)</a:t>
            </a:r>
          </a:p>
          <a:p>
            <a:pPr marL="541337" indent="-457200" eaLnBrk="1" hangingPunct="1">
              <a:buFont typeface="+mj-lt"/>
              <a:buAutoNum type="arabicPeriod"/>
            </a:pPr>
            <a:r>
              <a:rPr lang="en-US" sz="2400" dirty="0" smtClean="0"/>
              <a:t>Per-Machine (Shared) </a:t>
            </a:r>
            <a:r>
              <a:rPr lang="en-US" sz="2400" b="1" dirty="0" smtClean="0"/>
              <a:t>user documents </a:t>
            </a:r>
            <a:r>
              <a:rPr lang="en-US" sz="2400" dirty="0" smtClean="0"/>
              <a:t>into %PUBLIC%</a:t>
            </a:r>
          </a:p>
          <a:p>
            <a:pPr marL="541337" indent="-457200" eaLnBrk="1" hangingPunct="1">
              <a:buFont typeface="+mj-lt"/>
              <a:buAutoNum type="arabicPeriod"/>
            </a:pPr>
            <a:r>
              <a:rPr lang="en-US" sz="2400" dirty="0" smtClean="0"/>
              <a:t>Per user documents go to %USERPROFILE%</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Interface: Aero</a:t>
            </a:r>
            <a:endParaRPr lang="en-US" dirty="0"/>
          </a:p>
        </p:txBody>
      </p:sp>
      <p:sp>
        <p:nvSpPr>
          <p:cNvPr id="25603" name="Shape 19457"/>
          <p:cNvSpPr>
            <a:spLocks noGrp="1" noChangeArrowheads="1"/>
          </p:cNvSpPr>
          <p:nvPr>
            <p:ph idx="1"/>
          </p:nvPr>
        </p:nvSpPr>
        <p:spPr>
          <a:xfrm>
            <a:off x="381000" y="1196749"/>
            <a:ext cx="8382000" cy="5104304"/>
          </a:xfrm>
        </p:spPr>
        <p:txBody>
          <a:bodyPr>
            <a:normAutofit fontScale="77500" lnSpcReduction="20000"/>
          </a:bodyPr>
          <a:lstStyle/>
          <a:p>
            <a:pPr marL="287338" indent="-287338" eaLnBrk="1" hangingPunct="1">
              <a:lnSpc>
                <a:spcPct val="120000"/>
              </a:lnSpc>
              <a:buClr>
                <a:schemeClr val="accent1">
                  <a:alpha val="100000"/>
                </a:schemeClr>
              </a:buClr>
              <a:buFont typeface="Wingdings 3"/>
              <a:buBlip>
                <a:blip r:embed="rId3"/>
              </a:buBlip>
              <a:defRPr/>
            </a:pPr>
            <a:r>
              <a:rPr lang="en-US" sz="2800" dirty="0" smtClean="0">
                <a:solidFill>
                  <a:schemeClr val="tx1">
                    <a:alpha val="100000"/>
                  </a:schemeClr>
                </a:solidFill>
                <a:sym typeface="Wingdings"/>
              </a:rPr>
              <a:t>Applies most to client – available in Server as add on through the Desktop Experience Pack</a:t>
            </a:r>
          </a:p>
          <a:p>
            <a:pPr marL="287338" indent="-287338" eaLnBrk="1" hangingPunct="1">
              <a:lnSpc>
                <a:spcPct val="120000"/>
              </a:lnSpc>
              <a:buClr>
                <a:schemeClr val="accent1">
                  <a:alpha val="100000"/>
                </a:schemeClr>
              </a:buClr>
              <a:buFont typeface="Wingdings 3"/>
              <a:buBlip>
                <a:blip r:embed="rId3"/>
              </a:buBlip>
              <a:defRPr/>
            </a:pPr>
            <a:r>
              <a:rPr lang="en-US" sz="2800" dirty="0" smtClean="0">
                <a:solidFill>
                  <a:schemeClr val="tx1">
                    <a:alpha val="100000"/>
                  </a:schemeClr>
                </a:solidFill>
                <a:sym typeface="Wingdings"/>
              </a:rPr>
              <a:t>New </a:t>
            </a:r>
            <a:r>
              <a:rPr lang="en-US" sz="2800" dirty="0">
                <a:solidFill>
                  <a:schemeClr val="tx1">
                    <a:alpha val="100000"/>
                  </a:schemeClr>
                </a:solidFill>
                <a:sym typeface="Wingdings"/>
              </a:rPr>
              <a:t>Feature: Desktop </a:t>
            </a:r>
            <a:r>
              <a:rPr lang="en-US" sz="2800" dirty="0" smtClean="0">
                <a:solidFill>
                  <a:schemeClr val="tx1">
                    <a:alpha val="100000"/>
                  </a:schemeClr>
                </a:solidFill>
                <a:sym typeface="Wingdings"/>
              </a:rPr>
              <a:t>Composition (Disabled by default)</a:t>
            </a:r>
            <a:endParaRPr lang="en-US" dirty="0">
              <a:solidFill>
                <a:schemeClr val="tx1">
                  <a:alpha val="100000"/>
                </a:schemeClr>
              </a:solidFill>
            </a:endParaRPr>
          </a:p>
          <a:p>
            <a:pPr marL="287338" indent="-287338" eaLnBrk="1" hangingPunct="1">
              <a:lnSpc>
                <a:spcPct val="120000"/>
              </a:lnSpc>
              <a:buClr>
                <a:schemeClr val="accent1">
                  <a:alpha val="100000"/>
                </a:schemeClr>
              </a:buClr>
              <a:buFont typeface="Wingdings 3"/>
              <a:buBlip>
                <a:blip r:embed="rId3"/>
              </a:buBlip>
              <a:defRPr/>
            </a:pPr>
            <a:r>
              <a:rPr lang="en-US" sz="2800" dirty="0" smtClean="0">
                <a:solidFill>
                  <a:schemeClr val="tx1">
                    <a:alpha val="100000"/>
                  </a:schemeClr>
                </a:solidFill>
                <a:sym typeface="Wingdings"/>
              </a:rPr>
              <a:t>Desktop </a:t>
            </a:r>
            <a:r>
              <a:rPr lang="en-US" sz="2800" dirty="0">
                <a:solidFill>
                  <a:schemeClr val="tx1">
                    <a:alpha val="100000"/>
                  </a:schemeClr>
                </a:solidFill>
                <a:sym typeface="Wingdings"/>
              </a:rPr>
              <a:t>Window </a:t>
            </a:r>
            <a:r>
              <a:rPr lang="en-US" sz="2800" dirty="0" smtClean="0">
                <a:solidFill>
                  <a:schemeClr val="tx1">
                    <a:alpha val="100000"/>
                  </a:schemeClr>
                </a:solidFill>
                <a:sym typeface="Wingdings"/>
              </a:rPr>
              <a:t>Manager (dwm.exe)</a:t>
            </a:r>
          </a:p>
          <a:p>
            <a:pPr marL="287338" indent="-287338" eaLnBrk="1" hangingPunct="1">
              <a:lnSpc>
                <a:spcPct val="120000"/>
              </a:lnSpc>
              <a:buClr>
                <a:schemeClr val="accent1">
                  <a:alpha val="100000"/>
                </a:schemeClr>
              </a:buClr>
              <a:buFont typeface="Wingdings 3"/>
              <a:buBlip>
                <a:blip r:embed="rId3"/>
              </a:buBlip>
              <a:defRPr/>
            </a:pPr>
            <a:r>
              <a:rPr lang="en-US" sz="2800" dirty="0" smtClean="0">
                <a:solidFill>
                  <a:schemeClr val="tx1">
                    <a:alpha val="100000"/>
                  </a:schemeClr>
                </a:solidFill>
              </a:rPr>
              <a:t>Top </a:t>
            </a:r>
            <a:r>
              <a:rPr lang="en-US" sz="2800" dirty="0">
                <a:solidFill>
                  <a:schemeClr val="tx1">
                    <a:alpha val="100000"/>
                  </a:schemeClr>
                </a:solidFill>
              </a:rPr>
              <a:t>level windows are no longer painted directly to the </a:t>
            </a:r>
            <a:r>
              <a:rPr lang="en-US" sz="2800" dirty="0" smtClean="0">
                <a:solidFill>
                  <a:schemeClr val="tx1">
                    <a:alpha val="100000"/>
                  </a:schemeClr>
                </a:solidFill>
              </a:rPr>
              <a:t>screen</a:t>
            </a:r>
          </a:p>
          <a:p>
            <a:pPr marL="287338" indent="-287338" eaLnBrk="1" hangingPunct="1">
              <a:lnSpc>
                <a:spcPct val="120000"/>
              </a:lnSpc>
              <a:buClr>
                <a:schemeClr val="accent1">
                  <a:alpha val="100000"/>
                </a:schemeClr>
              </a:buClr>
              <a:buFont typeface="Wingdings 3"/>
              <a:buBlip>
                <a:blip r:embed="rId3"/>
              </a:buBlip>
              <a:defRPr/>
            </a:pPr>
            <a:r>
              <a:rPr lang="en-US" sz="2800" dirty="0" smtClean="0">
                <a:solidFill>
                  <a:schemeClr val="tx1">
                    <a:alpha val="100000"/>
                  </a:schemeClr>
                </a:solidFill>
                <a:sym typeface="Wingdings"/>
              </a:rPr>
              <a:t>Issues:</a:t>
            </a:r>
          </a:p>
          <a:p>
            <a:pPr marL="781051" lvl="2" indent="-287338" eaLnBrk="1" hangingPunct="1">
              <a:lnSpc>
                <a:spcPct val="120000"/>
              </a:lnSpc>
              <a:buClr>
                <a:schemeClr val="accent2">
                  <a:alpha val="100000"/>
                </a:schemeClr>
              </a:buClr>
              <a:buFont typeface="Wingdings 2"/>
              <a:buBlip>
                <a:blip r:embed="rId3"/>
              </a:buBlip>
              <a:defRPr/>
            </a:pPr>
            <a:r>
              <a:rPr lang="en-US" sz="2000" dirty="0" smtClean="0">
                <a:solidFill>
                  <a:schemeClr val="tx1">
                    <a:alpha val="100000"/>
                  </a:schemeClr>
                </a:solidFill>
                <a:sym typeface="Wingdings"/>
              </a:rPr>
              <a:t>Black </a:t>
            </a:r>
            <a:r>
              <a:rPr lang="en-US" sz="2000" dirty="0">
                <a:solidFill>
                  <a:schemeClr val="tx1">
                    <a:alpha val="100000"/>
                  </a:schemeClr>
                </a:solidFill>
                <a:sym typeface="Wingdings"/>
              </a:rPr>
              <a:t>areas around tool tips, pop-up menus, balloons, </a:t>
            </a:r>
            <a:r>
              <a:rPr lang="en-US" sz="2000" dirty="0" smtClean="0">
                <a:solidFill>
                  <a:schemeClr val="tx1">
                    <a:alpha val="100000"/>
                  </a:schemeClr>
                </a:solidFill>
                <a:sym typeface="Wingdings"/>
              </a:rPr>
              <a:t>etc.</a:t>
            </a:r>
          </a:p>
          <a:p>
            <a:pPr marL="781051" lvl="2" indent="-287338" eaLnBrk="1" hangingPunct="1">
              <a:lnSpc>
                <a:spcPct val="120000"/>
              </a:lnSpc>
              <a:buClr>
                <a:schemeClr val="accent2">
                  <a:alpha val="100000"/>
                </a:schemeClr>
              </a:buClr>
              <a:buFont typeface="Wingdings 2"/>
              <a:buBlip>
                <a:blip r:embed="rId3"/>
              </a:buBlip>
              <a:defRPr/>
            </a:pPr>
            <a:r>
              <a:rPr lang="en-US" sz="2000" dirty="0" smtClean="0">
                <a:solidFill>
                  <a:schemeClr val="tx1">
                    <a:alpha val="100000"/>
                  </a:schemeClr>
                </a:solidFill>
                <a:sym typeface="Wingdings"/>
              </a:rPr>
              <a:t>Flashes </a:t>
            </a:r>
            <a:r>
              <a:rPr lang="en-US" sz="2000" dirty="0">
                <a:solidFill>
                  <a:schemeClr val="tx1">
                    <a:alpha val="100000"/>
                  </a:schemeClr>
                </a:solidFill>
                <a:sym typeface="Wingdings"/>
              </a:rPr>
              <a:t>of </a:t>
            </a:r>
            <a:r>
              <a:rPr lang="en-US" sz="2000" dirty="0" smtClean="0">
                <a:solidFill>
                  <a:schemeClr val="tx1">
                    <a:alpha val="100000"/>
                  </a:schemeClr>
                </a:solidFill>
                <a:sym typeface="Wingdings"/>
              </a:rPr>
              <a:t>black</a:t>
            </a:r>
          </a:p>
          <a:p>
            <a:pPr marL="781051" lvl="2" indent="-287338" eaLnBrk="1" hangingPunct="1">
              <a:lnSpc>
                <a:spcPct val="120000"/>
              </a:lnSpc>
              <a:buClr>
                <a:schemeClr val="accent2">
                  <a:alpha val="100000"/>
                </a:schemeClr>
              </a:buClr>
              <a:buFont typeface="Wingdings 2"/>
              <a:buBlip>
                <a:blip r:embed="rId3"/>
              </a:buBlip>
              <a:defRPr/>
            </a:pPr>
            <a:r>
              <a:rPr lang="en-US" sz="2000" dirty="0" smtClean="0">
                <a:solidFill>
                  <a:schemeClr val="tx1">
                    <a:alpha val="100000"/>
                  </a:schemeClr>
                </a:solidFill>
                <a:sym typeface="Wingdings"/>
              </a:rPr>
              <a:t>Aero disabled </a:t>
            </a:r>
            <a:r>
              <a:rPr lang="en-US" sz="2000" dirty="0">
                <a:solidFill>
                  <a:schemeClr val="tx1">
                    <a:alpha val="100000"/>
                  </a:schemeClr>
                </a:solidFill>
                <a:sym typeface="Wingdings"/>
              </a:rPr>
              <a:t>for an </a:t>
            </a:r>
            <a:r>
              <a:rPr lang="en-US" sz="2000" dirty="0" smtClean="0">
                <a:solidFill>
                  <a:schemeClr val="tx1">
                    <a:alpha val="100000"/>
                  </a:schemeClr>
                </a:solidFill>
                <a:sym typeface="Wingdings"/>
              </a:rPr>
              <a:t>application</a:t>
            </a:r>
          </a:p>
          <a:p>
            <a:pPr marL="781051" lvl="2" indent="-287338" eaLnBrk="1" hangingPunct="1">
              <a:lnSpc>
                <a:spcPct val="120000"/>
              </a:lnSpc>
              <a:buClr>
                <a:schemeClr val="accent2">
                  <a:alpha val="100000"/>
                </a:schemeClr>
              </a:buClr>
              <a:buFont typeface="Wingdings 2"/>
              <a:buBlip>
                <a:blip r:embed="rId3"/>
              </a:buBlip>
              <a:defRPr/>
            </a:pPr>
            <a:r>
              <a:rPr lang="en-US" sz="2000" dirty="0" smtClean="0">
                <a:solidFill>
                  <a:schemeClr val="tx1">
                    <a:alpha val="100000"/>
                  </a:schemeClr>
                </a:solidFill>
                <a:sym typeface="Wingdings"/>
              </a:rPr>
              <a:t>Improved </a:t>
            </a:r>
            <a:r>
              <a:rPr lang="en-US" sz="2000" dirty="0">
                <a:solidFill>
                  <a:schemeClr val="tx1">
                    <a:alpha val="100000"/>
                  </a:schemeClr>
                </a:solidFill>
                <a:sym typeface="Wingdings"/>
              </a:rPr>
              <a:t>far east fonts can change layout </a:t>
            </a:r>
            <a:r>
              <a:rPr lang="en-US" sz="2000" dirty="0" smtClean="0">
                <a:solidFill>
                  <a:schemeClr val="tx1">
                    <a:alpha val="100000"/>
                  </a:schemeClr>
                </a:solidFill>
                <a:sym typeface="Wingdings"/>
              </a:rPr>
              <a:t>slightly</a:t>
            </a:r>
          </a:p>
          <a:p>
            <a:pPr marL="781051" lvl="2" indent="-287338" eaLnBrk="1" hangingPunct="1">
              <a:lnSpc>
                <a:spcPct val="120000"/>
              </a:lnSpc>
              <a:buClr>
                <a:schemeClr val="accent2">
                  <a:alpha val="100000"/>
                </a:schemeClr>
              </a:buClr>
              <a:buFont typeface="Wingdings 2"/>
              <a:buBlip>
                <a:blip r:embed="rId3"/>
              </a:buBlip>
              <a:defRPr/>
            </a:pPr>
            <a:r>
              <a:rPr lang="en-US" sz="2000" dirty="0" smtClean="0">
                <a:solidFill>
                  <a:schemeClr val="tx1">
                    <a:alpha val="100000"/>
                  </a:schemeClr>
                </a:solidFill>
                <a:sym typeface="Wingdings"/>
              </a:rPr>
              <a:t>Width </a:t>
            </a:r>
            <a:r>
              <a:rPr lang="en-US" sz="2000" dirty="0">
                <a:solidFill>
                  <a:schemeClr val="tx1">
                    <a:alpha val="100000"/>
                  </a:schemeClr>
                </a:solidFill>
                <a:sym typeface="Wingdings"/>
              </a:rPr>
              <a:t>of chars is changed and </a:t>
            </a:r>
            <a:r>
              <a:rPr lang="en-US" sz="2000" dirty="0" smtClean="0">
                <a:solidFill>
                  <a:schemeClr val="tx1">
                    <a:alpha val="100000"/>
                  </a:schemeClr>
                </a:solidFill>
                <a:sym typeface="Wingdings"/>
              </a:rPr>
              <a:t>variable</a:t>
            </a:r>
          </a:p>
          <a:p>
            <a:pPr marL="287338" indent="-287338" eaLnBrk="1" hangingPunct="1">
              <a:lnSpc>
                <a:spcPct val="120000"/>
              </a:lnSpc>
              <a:buClr>
                <a:schemeClr val="accent1">
                  <a:alpha val="100000"/>
                </a:schemeClr>
              </a:buClr>
              <a:buFont typeface="Wingdings 3"/>
              <a:buBlip>
                <a:blip r:embed="rId3"/>
              </a:buBlip>
              <a:defRPr/>
            </a:pPr>
            <a:r>
              <a:rPr lang="en-US" sz="2800" dirty="0" smtClean="0">
                <a:solidFill>
                  <a:schemeClr val="tx1">
                    <a:alpha val="100000"/>
                  </a:schemeClr>
                </a:solidFill>
                <a:sym typeface="Wingdings"/>
              </a:rPr>
              <a:t>Guidance </a:t>
            </a:r>
            <a:r>
              <a:rPr lang="en-US" sz="2800" dirty="0">
                <a:solidFill>
                  <a:schemeClr val="tx1">
                    <a:alpha val="100000"/>
                  </a:schemeClr>
                </a:solidFill>
                <a:sym typeface="Wingdings"/>
              </a:rPr>
              <a:t>for GDI programmers with DWM…</a:t>
            </a:r>
          </a:p>
          <a:p>
            <a:pPr marL="1009650" lvl="1" indent="-447675" eaLnBrk="1" hangingPunct="1">
              <a:lnSpc>
                <a:spcPct val="120000"/>
              </a:lnSpc>
              <a:buClr>
                <a:schemeClr val="accent1">
                  <a:alpha val="100000"/>
                </a:schemeClr>
              </a:buClr>
              <a:buFont typeface="Verdana"/>
              <a:buBlip>
                <a:blip r:embed="rId3"/>
              </a:buBlip>
              <a:defRPr/>
            </a:pPr>
            <a:r>
              <a:rPr lang="en-US" sz="2000" dirty="0">
                <a:solidFill>
                  <a:schemeClr val="tx1">
                    <a:alpha val="100000"/>
                  </a:schemeClr>
                </a:solidFill>
                <a:latin typeface="Times New Roman"/>
                <a:hlinkClick r:id="rId4"/>
              </a:rPr>
              <a:t>http://msdn.microsoft.com/library/default.asp?url=/library/en-us/shellcc/platform/shell/programmersguide/dwm/dwm_bestpractices_ovw.asp</a:t>
            </a:r>
            <a:endParaRPr lang="en-US" sz="2000" dirty="0">
              <a:solidFill>
                <a:schemeClr val="tx1">
                  <a:alpha val="100000"/>
                </a:schemeClr>
              </a:solidFill>
              <a:sym typeface="Wingdings"/>
            </a:endParaRPr>
          </a:p>
          <a:p>
            <a:pPr marL="847725" lvl="1" indent="-447675" eaLnBrk="1" hangingPunct="1">
              <a:lnSpc>
                <a:spcPct val="120000"/>
              </a:lnSpc>
              <a:buClr>
                <a:schemeClr val="accent1">
                  <a:alpha val="100000"/>
                </a:schemeClr>
              </a:buClr>
              <a:buFont typeface="Wingdings"/>
              <a:buNone/>
              <a:defRPr/>
            </a:pPr>
            <a:endParaRPr lang="en-US" sz="2000" dirty="0">
              <a:solidFill>
                <a:schemeClr val="tx1">
                  <a:alpha val="100000"/>
                </a:schemeClr>
              </a:solidFill>
              <a:sym typeface="Wingdings"/>
            </a:endParaRPr>
          </a:p>
          <a:p>
            <a:pPr marL="847725" lvl="1" indent="-447675" eaLnBrk="1" hangingPunct="1">
              <a:lnSpc>
                <a:spcPct val="120000"/>
              </a:lnSpc>
              <a:buClr>
                <a:schemeClr val="accent1">
                  <a:alpha val="100000"/>
                </a:schemeClr>
              </a:buClr>
              <a:buFont typeface="Wingdings"/>
              <a:buNone/>
              <a:defRPr/>
            </a:pPr>
            <a:endParaRPr lang="en-US" sz="2000" dirty="0">
              <a:solidFill>
                <a:schemeClr val="tx1">
                  <a:alpha val="100000"/>
                </a:schemeClr>
              </a:solidFill>
              <a:sym typeface="Wingdings"/>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Interface: High DPI</a:t>
            </a:r>
            <a:endParaRPr lang="en-US" dirty="0"/>
          </a:p>
        </p:txBody>
      </p:sp>
      <p:sp>
        <p:nvSpPr>
          <p:cNvPr id="26627" name="Shape 2"/>
          <p:cNvSpPr>
            <a:spLocks noGrp="1"/>
          </p:cNvSpPr>
          <p:nvPr>
            <p:ph idx="1"/>
          </p:nvPr>
        </p:nvSpPr>
        <p:spPr>
          <a:xfrm>
            <a:off x="381000" y="1412874"/>
            <a:ext cx="8382000" cy="4805045"/>
          </a:xfrm>
        </p:spPr>
        <p:txBody>
          <a:bodyPr>
            <a:normAutofit fontScale="85000" lnSpcReduction="20000"/>
          </a:bodyPr>
          <a:lstStyle/>
          <a:p>
            <a:pPr eaLnBrk="1" hangingPunct="1">
              <a:lnSpc>
                <a:spcPct val="120000"/>
              </a:lnSpc>
              <a:buClr>
                <a:schemeClr val="accent1">
                  <a:alpha val="100000"/>
                </a:schemeClr>
              </a:buClr>
              <a:buFont typeface="Verdana"/>
              <a:buBlip>
                <a:blip r:embed="rId3"/>
              </a:buBlip>
              <a:defRPr/>
            </a:pPr>
            <a:r>
              <a:rPr lang="en-US" dirty="0" smtClean="0">
                <a:solidFill>
                  <a:schemeClr val="tx1">
                    <a:alpha val="100000"/>
                  </a:schemeClr>
                </a:solidFill>
              </a:rPr>
              <a:t>High </a:t>
            </a:r>
            <a:r>
              <a:rPr lang="en-US" dirty="0">
                <a:solidFill>
                  <a:schemeClr val="tx1">
                    <a:alpha val="100000"/>
                  </a:schemeClr>
                </a:solidFill>
              </a:rPr>
              <a:t>dpi monitors cause problems (e.g. small icons)</a:t>
            </a:r>
          </a:p>
          <a:p>
            <a:pPr eaLnBrk="1" hangingPunct="1">
              <a:lnSpc>
                <a:spcPct val="120000"/>
              </a:lnSpc>
              <a:buClr>
                <a:schemeClr val="accent1">
                  <a:alpha val="100000"/>
                </a:schemeClr>
              </a:buClr>
              <a:buFont typeface="Verdana"/>
              <a:buBlip>
                <a:blip r:embed="rId3"/>
              </a:buBlip>
              <a:defRPr/>
            </a:pPr>
            <a:r>
              <a:rPr lang="en-US" dirty="0" smtClean="0">
                <a:solidFill>
                  <a:schemeClr val="tx1">
                    <a:alpha val="100000"/>
                  </a:schemeClr>
                </a:solidFill>
              </a:rPr>
              <a:t>Windows Server 2008 </a:t>
            </a:r>
            <a:r>
              <a:rPr lang="en-US" dirty="0">
                <a:solidFill>
                  <a:schemeClr val="tx1">
                    <a:alpha val="100000"/>
                  </a:schemeClr>
                </a:solidFill>
              </a:rPr>
              <a:t>will auto-scale to match for non-dpi aware apps</a:t>
            </a:r>
          </a:p>
          <a:p>
            <a:pPr eaLnBrk="1" hangingPunct="1">
              <a:lnSpc>
                <a:spcPct val="120000"/>
              </a:lnSpc>
              <a:buClr>
                <a:schemeClr val="accent1">
                  <a:alpha val="100000"/>
                </a:schemeClr>
              </a:buClr>
              <a:buFont typeface="Verdana"/>
              <a:buBlip>
                <a:blip r:embed="rId3"/>
              </a:buBlip>
              <a:defRPr/>
            </a:pPr>
            <a:r>
              <a:rPr lang="en-US" dirty="0" smtClean="0">
                <a:solidFill>
                  <a:schemeClr val="tx1">
                    <a:alpha val="100000"/>
                  </a:schemeClr>
                </a:solidFill>
              </a:rPr>
              <a:t>Application </a:t>
            </a:r>
            <a:r>
              <a:rPr lang="en-US" dirty="0">
                <a:solidFill>
                  <a:schemeClr val="tx1">
                    <a:alpha val="100000"/>
                  </a:schemeClr>
                </a:solidFill>
              </a:rPr>
              <a:t>can disable this by calling SetProcessDPIAware()</a:t>
            </a:r>
          </a:p>
          <a:p>
            <a:pPr lvl="1" eaLnBrk="1" hangingPunct="1">
              <a:lnSpc>
                <a:spcPct val="120000"/>
              </a:lnSpc>
              <a:buClr>
                <a:schemeClr val="accent2">
                  <a:alpha val="100000"/>
                </a:schemeClr>
              </a:buClr>
              <a:buFont typeface="Wingdings 2"/>
              <a:buBlip>
                <a:blip r:embed="rId3"/>
              </a:buBlip>
              <a:defRPr/>
            </a:pPr>
            <a:r>
              <a:rPr lang="en-US" dirty="0">
                <a:solidFill>
                  <a:schemeClr val="tx1">
                    <a:alpha val="100000"/>
                  </a:schemeClr>
                </a:solidFill>
              </a:rPr>
              <a:t>Manifest way to do this is under investigation</a:t>
            </a:r>
          </a:p>
          <a:p>
            <a:pPr eaLnBrk="1" hangingPunct="1">
              <a:lnSpc>
                <a:spcPct val="120000"/>
              </a:lnSpc>
              <a:buClr>
                <a:schemeClr val="accent1">
                  <a:alpha val="100000"/>
                </a:schemeClr>
              </a:buClr>
              <a:buFont typeface="Verdana"/>
              <a:buBlip>
                <a:blip r:embed="rId3"/>
              </a:buBlip>
              <a:defRPr/>
            </a:pPr>
            <a:r>
              <a:rPr lang="en-US" dirty="0">
                <a:solidFill>
                  <a:schemeClr val="tx1">
                    <a:alpha val="100000"/>
                  </a:schemeClr>
                </a:solidFill>
              </a:rPr>
              <a:t>Issues…</a:t>
            </a:r>
          </a:p>
          <a:p>
            <a:pPr lvl="1" eaLnBrk="1" hangingPunct="1">
              <a:lnSpc>
                <a:spcPct val="120000"/>
              </a:lnSpc>
              <a:buClr>
                <a:schemeClr val="accent2">
                  <a:alpha val="100000"/>
                </a:schemeClr>
              </a:buClr>
              <a:buFont typeface="Wingdings 2"/>
              <a:buBlip>
                <a:blip r:embed="rId3"/>
              </a:buBlip>
              <a:defRPr/>
            </a:pPr>
            <a:r>
              <a:rPr lang="en-US" dirty="0">
                <a:solidFill>
                  <a:schemeClr val="tx1">
                    <a:alpha val="100000"/>
                  </a:schemeClr>
                </a:solidFill>
              </a:rPr>
              <a:t>Partially hidden or clipped text</a:t>
            </a:r>
          </a:p>
          <a:p>
            <a:pPr lvl="1" eaLnBrk="1" hangingPunct="1">
              <a:lnSpc>
                <a:spcPct val="120000"/>
              </a:lnSpc>
              <a:buClr>
                <a:schemeClr val="accent2">
                  <a:alpha val="100000"/>
                </a:schemeClr>
              </a:buClr>
              <a:buFont typeface="Wingdings 2"/>
              <a:buBlip>
                <a:blip r:embed="rId3"/>
              </a:buBlip>
              <a:defRPr/>
            </a:pPr>
            <a:r>
              <a:rPr lang="en-US" dirty="0">
                <a:solidFill>
                  <a:schemeClr val="tx1">
                    <a:alpha val="100000"/>
                  </a:schemeClr>
                </a:solidFill>
              </a:rPr>
              <a:t>Text is too big</a:t>
            </a:r>
          </a:p>
          <a:p>
            <a:pPr lvl="1" eaLnBrk="1" hangingPunct="1">
              <a:lnSpc>
                <a:spcPct val="120000"/>
              </a:lnSpc>
              <a:buClr>
                <a:schemeClr val="accent2">
                  <a:alpha val="100000"/>
                </a:schemeClr>
              </a:buClr>
              <a:buFont typeface="Wingdings 2"/>
              <a:buBlip>
                <a:blip r:embed="rId3"/>
              </a:buBlip>
              <a:defRPr/>
            </a:pPr>
            <a:r>
              <a:rPr lang="en-US" dirty="0">
                <a:solidFill>
                  <a:schemeClr val="tx1">
                    <a:alpha val="100000"/>
                  </a:schemeClr>
                </a:solidFill>
              </a:rPr>
              <a:t>Graphic drawn at the wrong size or in the wrong place</a:t>
            </a:r>
          </a:p>
          <a:p>
            <a:pPr eaLnBrk="1" hangingPunct="1">
              <a:lnSpc>
                <a:spcPct val="120000"/>
              </a:lnSpc>
              <a:buClr>
                <a:schemeClr val="accent1">
                  <a:alpha val="100000"/>
                </a:schemeClr>
              </a:buClr>
              <a:buFont typeface="Verdana"/>
              <a:buBlip>
                <a:blip r:embed="rId3"/>
              </a:buBlip>
              <a:defRPr/>
            </a:pPr>
            <a:r>
              <a:rPr lang="en-US" dirty="0">
                <a:solidFill>
                  <a:schemeClr val="tx1">
                    <a:alpha val="100000"/>
                  </a:schemeClr>
                </a:solidFill>
              </a:rPr>
              <a:t>For detailed testing suggestions see</a:t>
            </a:r>
          </a:p>
          <a:p>
            <a:pPr lvl="1" eaLnBrk="1" hangingPunct="1">
              <a:lnSpc>
                <a:spcPct val="120000"/>
              </a:lnSpc>
              <a:buClr>
                <a:schemeClr val="accent2">
                  <a:alpha val="100000"/>
                </a:schemeClr>
              </a:buClr>
              <a:buFont typeface="Wingdings 2"/>
              <a:buBlip>
                <a:blip r:embed="rId3"/>
              </a:buBlip>
              <a:defRPr/>
            </a:pPr>
            <a:r>
              <a:rPr lang="en-US" dirty="0" smtClean="0">
                <a:solidFill>
                  <a:schemeClr val="tx1">
                    <a:alpha val="100000"/>
                  </a:schemeClr>
                </a:solidFill>
                <a:hlinkClick r:id="rId4"/>
              </a:rPr>
              <a:t>http://msdn2.microsoft.com/en-us/library/ms969894.aspx</a:t>
            </a:r>
            <a:r>
              <a:rPr lang="en-US" dirty="0" smtClean="0">
                <a:solidFill>
                  <a:schemeClr val="tx1">
                    <a:alpha val="100000"/>
                  </a:schemeClr>
                </a:solidFill>
              </a:rPr>
              <a:t> </a:t>
            </a:r>
            <a:endParaRPr lang="en-US" dirty="0">
              <a:solidFill>
                <a:schemeClr val="tx1">
                  <a:alpha val="100000"/>
                </a:schemeClr>
              </a:solidFill>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7"/>
          <p:cNvPicPr>
            <a:picLocks noChangeAspect="1" noChangeArrowheads="1"/>
          </p:cNvPicPr>
          <p:nvPr/>
        </p:nvPicPr>
        <p:blipFill>
          <a:blip r:embed="rId3"/>
          <a:srcRect/>
          <a:stretch>
            <a:fillRect/>
          </a:stretch>
        </p:blipFill>
        <p:spPr bwMode="auto">
          <a:xfrm>
            <a:off x="4592638" y="3471863"/>
            <a:ext cx="4318000" cy="3014662"/>
          </a:xfrm>
          <a:prstGeom prst="rect">
            <a:avLst/>
          </a:prstGeom>
          <a:noFill/>
          <a:ln w="9525">
            <a:noFill/>
            <a:miter lim="800000"/>
            <a:headEnd/>
            <a:tailEnd/>
          </a:ln>
        </p:spPr>
      </p:pic>
      <p:pic>
        <p:nvPicPr>
          <p:cNvPr id="24581" name="Picture 8"/>
          <p:cNvPicPr>
            <a:picLocks noChangeAspect="1" noChangeArrowheads="1"/>
          </p:cNvPicPr>
          <p:nvPr/>
        </p:nvPicPr>
        <p:blipFill>
          <a:blip r:embed="rId4"/>
          <a:srcRect/>
          <a:stretch>
            <a:fillRect/>
          </a:stretch>
        </p:blipFill>
        <p:spPr bwMode="auto">
          <a:xfrm>
            <a:off x="368300" y="1587500"/>
            <a:ext cx="4505325" cy="1304925"/>
          </a:xfrm>
          <a:prstGeom prst="rect">
            <a:avLst/>
          </a:prstGeom>
          <a:noFill/>
          <a:ln w="9525">
            <a:noFill/>
            <a:miter lim="800000"/>
            <a:headEnd/>
            <a:tailEnd/>
          </a:ln>
        </p:spPr>
      </p:pic>
      <p:pic>
        <p:nvPicPr>
          <p:cNvPr id="24582" name="Picture 9"/>
          <p:cNvPicPr>
            <a:picLocks noChangeAspect="1" noChangeArrowheads="1"/>
          </p:cNvPicPr>
          <p:nvPr/>
        </p:nvPicPr>
        <p:blipFill>
          <a:blip r:embed="rId5"/>
          <a:srcRect/>
          <a:stretch>
            <a:fillRect/>
          </a:stretch>
        </p:blipFill>
        <p:spPr bwMode="auto">
          <a:xfrm>
            <a:off x="5672975" y="527013"/>
            <a:ext cx="3200400" cy="2849562"/>
          </a:xfrm>
          <a:prstGeom prst="rect">
            <a:avLst/>
          </a:prstGeom>
          <a:noFill/>
          <a:ln w="9525">
            <a:noFill/>
            <a:miter lim="800000"/>
            <a:headEnd/>
            <a:tailEnd/>
          </a:ln>
        </p:spPr>
      </p:pic>
      <p:pic>
        <p:nvPicPr>
          <p:cNvPr id="24583" name="Picture 10"/>
          <p:cNvPicPr>
            <a:picLocks noChangeAspect="1" noChangeArrowheads="1"/>
          </p:cNvPicPr>
          <p:nvPr/>
        </p:nvPicPr>
        <p:blipFill>
          <a:blip r:embed="rId6"/>
          <a:srcRect/>
          <a:stretch>
            <a:fillRect/>
          </a:stretch>
        </p:blipFill>
        <p:spPr bwMode="auto">
          <a:xfrm>
            <a:off x="379413" y="2994025"/>
            <a:ext cx="3933825" cy="3571875"/>
          </a:xfrm>
          <a:prstGeom prst="rect">
            <a:avLst/>
          </a:prstGeom>
          <a:noFill/>
          <a:ln w="9525">
            <a:noFill/>
            <a:miter lim="800000"/>
            <a:headEnd/>
            <a:tailEnd/>
          </a:ln>
        </p:spPr>
      </p:pic>
      <p:sp>
        <p:nvSpPr>
          <p:cNvPr id="7" name="Title 6"/>
          <p:cNvSpPr>
            <a:spLocks noGrp="1"/>
          </p:cNvSpPr>
          <p:nvPr>
            <p:ph type="title"/>
          </p:nvPr>
        </p:nvSpPr>
        <p:spPr>
          <a:xfrm>
            <a:off x="297873" y="262496"/>
            <a:ext cx="8382000" cy="747897"/>
          </a:xfrm>
        </p:spPr>
        <p:txBody>
          <a:bodyPr/>
          <a:lstStyle/>
          <a:p>
            <a:r>
              <a:rPr sz="4000" smtClean="0">
                <a:solidFill>
                  <a:srgbClr val="FF0000"/>
                </a:solidFill>
              </a:rPr>
              <a:t>User Interface: High DPI</a:t>
            </a:r>
            <a:br>
              <a:rPr sz="4000" smtClean="0">
                <a:solidFill>
                  <a:srgbClr val="FF0000"/>
                </a:solidFill>
              </a:rPr>
            </a:br>
            <a:endParaRPr lang="en-US" sz="40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User Interface Testing Guidance</a:t>
            </a:r>
            <a:endParaRPr lang="en-US" sz="4400" dirty="0"/>
          </a:p>
        </p:txBody>
      </p:sp>
      <p:sp>
        <p:nvSpPr>
          <p:cNvPr id="27651" name="Shape 2"/>
          <p:cNvSpPr>
            <a:spLocks noGrp="1"/>
          </p:cNvSpPr>
          <p:nvPr>
            <p:ph idx="1"/>
          </p:nvPr>
        </p:nvSpPr>
        <p:spPr>
          <a:xfrm>
            <a:off x="381000" y="1412875"/>
            <a:ext cx="8382000" cy="4771794"/>
          </a:xfrm>
        </p:spPr>
        <p:txBody>
          <a:bodyPr/>
          <a:lstStyle/>
          <a:p>
            <a:pPr eaLnBrk="1" hangingPunct="1">
              <a:buClr>
                <a:schemeClr val="accent1">
                  <a:alpha val="100000"/>
                </a:schemeClr>
              </a:buClr>
              <a:buFont typeface="Wingdings 3"/>
              <a:buBlip>
                <a:blip r:embed="rId3"/>
              </a:buBlip>
              <a:defRPr/>
            </a:pPr>
            <a:r>
              <a:rPr lang="en-US" sz="3600" dirty="0">
                <a:solidFill>
                  <a:schemeClr val="tx1">
                    <a:alpha val="100000"/>
                  </a:schemeClr>
                </a:solidFill>
              </a:rPr>
              <a:t>Make sure to </a:t>
            </a:r>
            <a:r>
              <a:rPr lang="en-US" sz="3600" dirty="0" smtClean="0">
                <a:solidFill>
                  <a:schemeClr val="tx1">
                    <a:alpha val="100000"/>
                  </a:schemeClr>
                </a:solidFill>
              </a:rPr>
              <a:t>test…</a:t>
            </a:r>
            <a:endParaRPr lang="en-US" sz="3600" dirty="0">
              <a:solidFill>
                <a:schemeClr val="tx1">
                  <a:alpha val="100000"/>
                </a:schemeClr>
              </a:solidFill>
            </a:endParaRPr>
          </a:p>
          <a:p>
            <a:pPr marL="687388" eaLnBrk="1" hangingPunct="1">
              <a:buClr>
                <a:schemeClr val="accent1">
                  <a:alpha val="100000"/>
                </a:schemeClr>
              </a:buClr>
              <a:buFont typeface="Wingdings 3"/>
              <a:buBlip>
                <a:blip r:embed="rId3"/>
              </a:buBlip>
              <a:defRPr/>
            </a:pPr>
            <a:r>
              <a:rPr lang="en-US" sz="2800" dirty="0" smtClean="0">
                <a:solidFill>
                  <a:schemeClr val="tx1">
                    <a:alpha val="100000"/>
                  </a:schemeClr>
                </a:solidFill>
              </a:rPr>
              <a:t>Aero </a:t>
            </a:r>
            <a:r>
              <a:rPr lang="en-US" sz="2800" dirty="0">
                <a:solidFill>
                  <a:schemeClr val="tx1">
                    <a:alpha val="100000"/>
                  </a:schemeClr>
                </a:solidFill>
              </a:rPr>
              <a:t>Glass including </a:t>
            </a:r>
            <a:r>
              <a:rPr lang="en-US" sz="2800" dirty="0" smtClean="0">
                <a:solidFill>
                  <a:schemeClr val="tx1">
                    <a:alpha val="100000"/>
                  </a:schemeClr>
                </a:solidFill>
              </a:rPr>
              <a:t>Flip3D </a:t>
            </a:r>
            <a:r>
              <a:rPr lang="en-US" sz="2800" dirty="0">
                <a:solidFill>
                  <a:schemeClr val="tx1">
                    <a:alpha val="100000"/>
                  </a:schemeClr>
                </a:solidFill>
              </a:rPr>
              <a:t>(Window key + </a:t>
            </a:r>
            <a:r>
              <a:rPr lang="en-US" sz="2800" dirty="0" smtClean="0">
                <a:solidFill>
                  <a:schemeClr val="tx1">
                    <a:alpha val="100000"/>
                  </a:schemeClr>
                </a:solidFill>
              </a:rPr>
              <a:t>TAB)</a:t>
            </a:r>
          </a:p>
          <a:p>
            <a:pPr marL="687388" eaLnBrk="1" hangingPunct="1">
              <a:buClr>
                <a:schemeClr val="accent1">
                  <a:alpha val="100000"/>
                </a:schemeClr>
              </a:buClr>
              <a:buFont typeface="Wingdings 3"/>
              <a:buBlip>
                <a:blip r:embed="rId3"/>
              </a:buBlip>
              <a:defRPr/>
            </a:pPr>
            <a:r>
              <a:rPr lang="en-US" sz="2800" dirty="0" smtClean="0">
                <a:solidFill>
                  <a:schemeClr val="tx1">
                    <a:alpha val="100000"/>
                  </a:schemeClr>
                </a:solidFill>
              </a:rPr>
              <a:t>New Themes</a:t>
            </a:r>
          </a:p>
          <a:p>
            <a:pPr marL="687388" eaLnBrk="1" hangingPunct="1">
              <a:buClr>
                <a:schemeClr val="accent1">
                  <a:alpha val="100000"/>
                </a:schemeClr>
              </a:buClr>
              <a:buFont typeface="Wingdings 3"/>
              <a:buBlip>
                <a:blip r:embed="rId3"/>
              </a:buBlip>
              <a:defRPr/>
            </a:pPr>
            <a:r>
              <a:rPr lang="en-US" sz="2800" dirty="0" smtClean="0">
                <a:solidFill>
                  <a:schemeClr val="tx1">
                    <a:alpha val="100000"/>
                  </a:schemeClr>
                </a:solidFill>
              </a:rPr>
              <a:t>Thumbnail representations</a:t>
            </a:r>
          </a:p>
          <a:p>
            <a:pPr marL="687388" eaLnBrk="1" hangingPunct="1">
              <a:buClr>
                <a:schemeClr val="accent1">
                  <a:alpha val="100000"/>
                </a:schemeClr>
              </a:buClr>
              <a:buFont typeface="Wingdings 3"/>
              <a:buBlip>
                <a:blip r:embed="rId3"/>
              </a:buBlip>
              <a:defRPr/>
            </a:pPr>
            <a:r>
              <a:rPr lang="en-US" sz="2800" dirty="0" smtClean="0">
                <a:solidFill>
                  <a:schemeClr val="tx1">
                    <a:alpha val="100000"/>
                  </a:schemeClr>
                </a:solidFill>
              </a:rPr>
              <a:t>Far </a:t>
            </a:r>
            <a:r>
              <a:rPr lang="en-US" sz="2800" dirty="0">
                <a:solidFill>
                  <a:schemeClr val="tx1">
                    <a:alpha val="100000"/>
                  </a:schemeClr>
                </a:solidFill>
              </a:rPr>
              <a:t>east fonts – screen and </a:t>
            </a:r>
            <a:r>
              <a:rPr lang="en-US" sz="2800" dirty="0" smtClean="0">
                <a:solidFill>
                  <a:schemeClr val="tx1">
                    <a:alpha val="100000"/>
                  </a:schemeClr>
                </a:solidFill>
              </a:rPr>
              <a:t>printer</a:t>
            </a:r>
          </a:p>
          <a:p>
            <a:pPr marL="687388" eaLnBrk="1" hangingPunct="1">
              <a:buClr>
                <a:schemeClr val="accent1">
                  <a:alpha val="100000"/>
                </a:schemeClr>
              </a:buClr>
              <a:buFont typeface="Wingdings 3"/>
              <a:buBlip>
                <a:blip r:embed="rId3"/>
              </a:buBlip>
              <a:defRPr/>
            </a:pPr>
            <a:r>
              <a:rPr lang="en-US" sz="2800" dirty="0" smtClean="0">
                <a:solidFill>
                  <a:schemeClr val="tx1">
                    <a:alpha val="100000"/>
                  </a:schemeClr>
                </a:solidFill>
              </a:rPr>
              <a:t>Multi-monitor support</a:t>
            </a:r>
          </a:p>
          <a:p>
            <a:pPr marL="687388" eaLnBrk="1" hangingPunct="1">
              <a:buClr>
                <a:schemeClr val="accent1">
                  <a:alpha val="100000"/>
                </a:schemeClr>
              </a:buClr>
              <a:buFont typeface="Wingdings 3"/>
              <a:buBlip>
                <a:blip r:embed="rId3"/>
              </a:buBlip>
              <a:defRPr/>
            </a:pPr>
            <a:r>
              <a:rPr lang="en-US" sz="2800" dirty="0" smtClean="0">
                <a:solidFill>
                  <a:schemeClr val="tx1">
                    <a:alpha val="100000"/>
                  </a:schemeClr>
                </a:solidFill>
              </a:rPr>
              <a:t>Drag </a:t>
            </a:r>
            <a:r>
              <a:rPr lang="en-US" sz="2800" dirty="0">
                <a:solidFill>
                  <a:schemeClr val="tx1">
                    <a:alpha val="100000"/>
                  </a:schemeClr>
                </a:solidFill>
              </a:rPr>
              <a:t>and drop </a:t>
            </a:r>
            <a:r>
              <a:rPr lang="en-US" sz="2800" dirty="0" smtClean="0">
                <a:solidFill>
                  <a:schemeClr val="tx1">
                    <a:alpha val="100000"/>
                  </a:schemeClr>
                </a:solidFill>
              </a:rPr>
              <a:t>support</a:t>
            </a:r>
          </a:p>
          <a:p>
            <a:pPr marL="687388" eaLnBrk="1" hangingPunct="1">
              <a:buClr>
                <a:schemeClr val="accent1">
                  <a:alpha val="100000"/>
                </a:schemeClr>
              </a:buClr>
              <a:buFont typeface="Wingdings 3"/>
              <a:buBlip>
                <a:blip r:embed="rId3"/>
              </a:buBlip>
              <a:defRPr/>
            </a:pPr>
            <a:r>
              <a:rPr lang="en-US" sz="2800" dirty="0" smtClean="0">
                <a:solidFill>
                  <a:schemeClr val="tx1">
                    <a:alpha val="100000"/>
                  </a:schemeClr>
                </a:solidFill>
              </a:rPr>
              <a:t>High </a:t>
            </a:r>
            <a:r>
              <a:rPr lang="en-US" sz="2800" dirty="0">
                <a:solidFill>
                  <a:schemeClr val="tx1">
                    <a:alpha val="100000"/>
                  </a:schemeClr>
                </a:solidFill>
              </a:rPr>
              <a:t>DPI </a:t>
            </a:r>
            <a:r>
              <a:rPr lang="en-US" sz="2800" dirty="0" smtClean="0">
                <a:solidFill>
                  <a:schemeClr val="tx1">
                    <a:alpha val="100000"/>
                  </a:schemeClr>
                </a:solidFill>
              </a:rPr>
              <a:t>support</a:t>
            </a:r>
            <a:endParaRPr lang="en-US" sz="2800" dirty="0">
              <a:solidFill>
                <a:schemeClr val="tx1">
                  <a:alpha val="100000"/>
                </a:schemeClr>
              </a:solidFill>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Networking</a:t>
            </a:r>
            <a:endParaRPr lang="en-US" dirty="0"/>
          </a:p>
        </p:txBody>
      </p:sp>
      <p:sp>
        <p:nvSpPr>
          <p:cNvPr id="9" name="Text Placeholder 8"/>
          <p:cNvSpPr>
            <a:spLocks noGrp="1"/>
          </p:cNvSpPr>
          <p:nvPr>
            <p:ph idx="1"/>
          </p:nvPr>
        </p:nvSpPr>
        <p:spPr>
          <a:xfrm>
            <a:off x="381000" y="1230000"/>
            <a:ext cx="8382000" cy="4985980"/>
          </a:xfrm>
        </p:spPr>
        <p:txBody>
          <a:bodyPr/>
          <a:lstStyle/>
          <a:p>
            <a:pPr marL="365125" indent="-255588">
              <a:buClr>
                <a:schemeClr val="accent1">
                  <a:alpha val="100000"/>
                </a:schemeClr>
              </a:buClr>
              <a:buSzPct val="65000"/>
              <a:buFont typeface="Wingdings 3"/>
              <a:buBlip>
                <a:blip r:embed="rId3"/>
              </a:buBlip>
              <a:defRPr/>
            </a:pPr>
            <a:r>
              <a:rPr lang="en-US" sz="2400" dirty="0" smtClean="0">
                <a:sym typeface="Wingdings"/>
              </a:rPr>
              <a:t>TCP/IP stack completely re-written from Windows XP / Windows Server 2003</a:t>
            </a:r>
          </a:p>
          <a:p>
            <a:pPr marL="365125" indent="-255588">
              <a:buClr>
                <a:schemeClr val="accent1">
                  <a:alpha val="100000"/>
                </a:schemeClr>
              </a:buClr>
              <a:buSzPct val="65000"/>
              <a:buFont typeface="Wingdings 3"/>
              <a:buBlip>
                <a:blip r:embed="rId3"/>
              </a:buBlip>
              <a:defRPr/>
            </a:pPr>
            <a:r>
              <a:rPr lang="en-US" sz="2400" dirty="0" smtClean="0">
                <a:sym typeface="Wingdings"/>
              </a:rPr>
              <a:t>The following elements are no longer supported</a:t>
            </a:r>
          </a:p>
          <a:p>
            <a:pPr marL="822325" lvl="1" indent="-255588" fontAlgn="auto">
              <a:spcAft>
                <a:spcPts val="0"/>
              </a:spcAft>
              <a:buClr>
                <a:schemeClr val="accent1">
                  <a:alpha val="100000"/>
                </a:schemeClr>
              </a:buClr>
              <a:buSzPct val="65000"/>
              <a:buFont typeface="Wingdings 3"/>
              <a:buBlip>
                <a:blip r:embed="rId3"/>
              </a:buBlip>
              <a:defRPr/>
            </a:pPr>
            <a:r>
              <a:rPr lang="en-US" sz="2000" dirty="0" smtClean="0">
                <a:sym typeface="Wingdings"/>
              </a:rPr>
              <a:t>Firewall-hook driver functions / filter-hook driver functions</a:t>
            </a:r>
          </a:p>
          <a:p>
            <a:pPr marL="822325" lvl="1" indent="-255588" fontAlgn="auto">
              <a:spcAft>
                <a:spcPts val="0"/>
              </a:spcAft>
              <a:buClr>
                <a:schemeClr val="accent1">
                  <a:alpha val="100000"/>
                </a:schemeClr>
              </a:buClr>
              <a:buSzPct val="65000"/>
              <a:buFont typeface="Wingdings 3"/>
              <a:buBlip>
                <a:blip r:embed="rId3"/>
              </a:buBlip>
              <a:defRPr/>
            </a:pPr>
            <a:r>
              <a:rPr lang="en-US" sz="2000" dirty="0" smtClean="0">
                <a:sym typeface="Wingdings"/>
              </a:rPr>
              <a:t>R-Series of tools – only available through services for Unix</a:t>
            </a:r>
          </a:p>
          <a:p>
            <a:pPr marL="822325" lvl="1" indent="-255588" fontAlgn="auto">
              <a:spcAft>
                <a:spcPts val="0"/>
              </a:spcAft>
              <a:buClr>
                <a:schemeClr val="accent1">
                  <a:alpha val="100000"/>
                </a:schemeClr>
              </a:buClr>
              <a:buSzPct val="65000"/>
              <a:buFont typeface="Wingdings 3"/>
              <a:buBlip>
                <a:blip r:embed="rId3"/>
              </a:buBlip>
              <a:defRPr/>
            </a:pPr>
            <a:r>
              <a:rPr lang="en-US" sz="2000" dirty="0" smtClean="0">
                <a:sym typeface="Wingdings"/>
              </a:rPr>
              <a:t>IPX Protocol</a:t>
            </a:r>
          </a:p>
          <a:p>
            <a:pPr marL="365125" indent="-255588" fontAlgn="auto">
              <a:spcAft>
                <a:spcPts val="0"/>
              </a:spcAft>
              <a:buClr>
                <a:schemeClr val="accent1">
                  <a:alpha val="100000"/>
                </a:schemeClr>
              </a:buClr>
              <a:buSzPct val="65000"/>
              <a:buFont typeface="Wingdings 3"/>
              <a:buBlip>
                <a:blip r:embed="rId3"/>
              </a:buBlip>
              <a:defRPr/>
            </a:pPr>
            <a:r>
              <a:rPr lang="en-US" sz="2400" dirty="0" smtClean="0">
                <a:sym typeface="Wingdings"/>
              </a:rPr>
              <a:t>The firewall hook APIs have been replaced with a fully documented way of filtering – Windows Filtering Platform (WFP)</a:t>
            </a:r>
          </a:p>
          <a:p>
            <a:pPr marL="822325" lvl="1" indent="-255588" fontAlgn="auto">
              <a:spcAft>
                <a:spcPts val="0"/>
              </a:spcAft>
              <a:buClr>
                <a:schemeClr val="accent1">
                  <a:alpha val="100000"/>
                </a:schemeClr>
              </a:buClr>
              <a:buSzPct val="65000"/>
              <a:buFont typeface="Wingdings 3"/>
              <a:buBlip>
                <a:blip r:embed="rId3"/>
              </a:buBlip>
              <a:defRPr/>
            </a:pPr>
            <a:r>
              <a:rPr lang="en-US" sz="2000" dirty="0" smtClean="0">
                <a:sym typeface="Wingdings"/>
              </a:rPr>
              <a:t>Internal system calls and hooks removed</a:t>
            </a:r>
          </a:p>
          <a:p>
            <a:pPr marL="822325" lvl="1" indent="-255588" fontAlgn="auto">
              <a:spcAft>
                <a:spcPts val="0"/>
              </a:spcAft>
              <a:buClr>
                <a:schemeClr val="accent1">
                  <a:alpha val="100000"/>
                </a:schemeClr>
              </a:buClr>
              <a:buSzPct val="65000"/>
              <a:buFont typeface="Wingdings 3"/>
              <a:buBlip>
                <a:blip r:embed="rId3"/>
              </a:buBlip>
              <a:defRPr/>
            </a:pPr>
            <a:r>
              <a:rPr lang="en-US" sz="2000" dirty="0" smtClean="0">
                <a:sym typeface="Wingdings"/>
              </a:rPr>
              <a:t>Network scanning, firewall, anti-virus apps that used internal system calls, data structures fail</a:t>
            </a:r>
          </a:p>
          <a:p>
            <a:pPr marL="822325" lvl="1" indent="-255588" fontAlgn="auto">
              <a:spcAft>
                <a:spcPts val="0"/>
              </a:spcAft>
              <a:buClr>
                <a:schemeClr val="accent1">
                  <a:alpha val="100000"/>
                </a:schemeClr>
              </a:buClr>
              <a:buSzPct val="65000"/>
              <a:buFont typeface="Wingdings 3"/>
              <a:buBlip>
                <a:blip r:embed="rId3"/>
              </a:buBlip>
              <a:defRPr/>
            </a:pPr>
            <a:r>
              <a:rPr lang="en-US" sz="2000" dirty="0" smtClean="0">
                <a:sym typeface="Wingdings"/>
                <a:hlinkClick r:id="rId4"/>
              </a:rPr>
              <a:t>http://msdn2.microsoft.com/en-us/library/aa364931.aspx</a:t>
            </a:r>
            <a:r>
              <a:rPr lang="en-US" sz="2000" dirty="0" smtClean="0">
                <a:sym typeface="Wingdings"/>
              </a:rPr>
              <a:t> </a:t>
            </a:r>
            <a:endParaRPr lang="en-US" sz="2000" kern="0" dirty="0" smtClean="0">
              <a:solidFill>
                <a:schemeClr val="tx1">
                  <a:alpha val="100000"/>
                </a:schemeClr>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Networking: TCP/IP stack</a:t>
            </a:r>
            <a:endParaRPr lang="en-US" dirty="0"/>
          </a:p>
        </p:txBody>
      </p:sp>
      <p:sp>
        <p:nvSpPr>
          <p:cNvPr id="29699" name="Shape 2"/>
          <p:cNvSpPr>
            <a:spLocks noGrp="1"/>
          </p:cNvSpPr>
          <p:nvPr>
            <p:ph idx="1"/>
          </p:nvPr>
        </p:nvSpPr>
        <p:spPr>
          <a:xfrm>
            <a:off x="381000" y="1412875"/>
            <a:ext cx="8382000" cy="4838296"/>
          </a:xfrm>
        </p:spPr>
        <p:txBody>
          <a:bodyPr>
            <a:normAutofit fontScale="92500" lnSpcReduction="10000"/>
          </a:bodyPr>
          <a:lstStyle/>
          <a:p>
            <a:pPr marL="719137" indent="-255588" fontAlgn="auto">
              <a:spcAft>
                <a:spcPts val="0"/>
              </a:spcAft>
              <a:buClr>
                <a:schemeClr val="accent1">
                  <a:alpha val="100000"/>
                </a:schemeClr>
              </a:buClr>
              <a:buSzPct val="65000"/>
              <a:buBlip>
                <a:blip r:embed="rId3"/>
              </a:buBlip>
              <a:defRPr/>
            </a:pPr>
            <a:r>
              <a:rPr lang="en-US" sz="2800" dirty="0" smtClean="0">
                <a:sym typeface="Wingdings"/>
              </a:rPr>
              <a:t>Compound TCP introduced</a:t>
            </a:r>
          </a:p>
          <a:p>
            <a:pPr marL="719137" indent="-255588" fontAlgn="auto">
              <a:spcAft>
                <a:spcPts val="0"/>
              </a:spcAft>
              <a:buClr>
                <a:schemeClr val="accent1">
                  <a:alpha val="100000"/>
                </a:schemeClr>
              </a:buClr>
              <a:buSzPct val="65000"/>
              <a:buBlip>
                <a:blip r:embed="rId3"/>
              </a:buBlip>
              <a:defRPr/>
            </a:pPr>
            <a:r>
              <a:rPr lang="en-US" sz="2800" dirty="0" smtClean="0">
                <a:sym typeface="Wingdings"/>
              </a:rPr>
              <a:t>TCP receive window auto-tuning introduced </a:t>
            </a:r>
          </a:p>
          <a:p>
            <a:pPr marL="719137" indent="-255588" fontAlgn="auto">
              <a:spcAft>
                <a:spcPts val="0"/>
              </a:spcAft>
              <a:buClr>
                <a:schemeClr val="accent1">
                  <a:alpha val="100000"/>
                </a:schemeClr>
              </a:buClr>
              <a:buSzPct val="65000"/>
              <a:buBlip>
                <a:blip r:embed="rId3"/>
              </a:buBlip>
              <a:defRPr/>
            </a:pPr>
            <a:r>
              <a:rPr lang="en-US" sz="2800" dirty="0" smtClean="0">
                <a:sym typeface="Wingdings"/>
              </a:rPr>
              <a:t>IP v4 and v6 share a </a:t>
            </a:r>
            <a:r>
              <a:rPr lang="en-US" sz="2800" dirty="0" smtClean="0"/>
              <a:t>single stack</a:t>
            </a:r>
            <a:endParaRPr lang="en-US" sz="2800" dirty="0" smtClean="0">
              <a:sym typeface="Wingdings"/>
            </a:endParaRPr>
          </a:p>
          <a:p>
            <a:pPr marL="719137" indent="-255588" fontAlgn="auto">
              <a:spcAft>
                <a:spcPts val="0"/>
              </a:spcAft>
              <a:buClr>
                <a:schemeClr val="accent1">
                  <a:alpha val="100000"/>
                </a:schemeClr>
              </a:buClr>
              <a:buSzPct val="65000"/>
              <a:buFont typeface="Wingdings 3"/>
              <a:buBlip>
                <a:blip r:embed="rId3"/>
              </a:buBlip>
              <a:defRPr/>
            </a:pPr>
            <a:r>
              <a:rPr lang="en-US" sz="2800" dirty="0" smtClean="0">
                <a:sym typeface="Wingdings"/>
              </a:rPr>
              <a:t>IP v6 addresses will be present and on by default</a:t>
            </a:r>
          </a:p>
          <a:p>
            <a:pPr marL="719137" indent="-255588" fontAlgn="auto">
              <a:spcAft>
                <a:spcPts val="0"/>
              </a:spcAft>
              <a:buClr>
                <a:schemeClr val="accent1">
                  <a:alpha val="100000"/>
                </a:schemeClr>
              </a:buClr>
              <a:buSzPct val="65000"/>
              <a:buFont typeface="Wingdings 3"/>
              <a:buBlip>
                <a:blip r:embed="rId3"/>
              </a:buBlip>
              <a:defRPr/>
            </a:pPr>
            <a:r>
              <a:rPr lang="en-US" sz="2800" dirty="0" smtClean="0">
                <a:sym typeface="Wingdings"/>
              </a:rPr>
              <a:t>IPv6 Porting document…</a:t>
            </a:r>
          </a:p>
          <a:p>
            <a:pPr marL="1268413" lvl="1" indent="-255588" fontAlgn="auto">
              <a:spcAft>
                <a:spcPts val="0"/>
              </a:spcAft>
              <a:buClr>
                <a:schemeClr val="accent1">
                  <a:alpha val="100000"/>
                </a:schemeClr>
              </a:buClr>
              <a:buSzPct val="65000"/>
              <a:buFont typeface="Wingdings 3"/>
              <a:buBlip>
                <a:blip r:embed="rId3"/>
              </a:buBlip>
              <a:defRPr/>
            </a:pPr>
            <a:r>
              <a:rPr lang="en-US" sz="1600" dirty="0" smtClean="0">
                <a:sym typeface="Wingdings"/>
                <a:hlinkClick r:id="rId4"/>
              </a:rPr>
              <a:t>http://msdn2.microsoft.com/en-us/library/ms738649.aspx</a:t>
            </a:r>
            <a:endParaRPr lang="en-US" sz="1600" dirty="0" smtClean="0">
              <a:sym typeface="Wingdings"/>
            </a:endParaRPr>
          </a:p>
          <a:p>
            <a:pPr marL="719137" indent="-255588" fontAlgn="auto">
              <a:spcAft>
                <a:spcPts val="0"/>
              </a:spcAft>
              <a:buClr>
                <a:schemeClr val="accent1">
                  <a:alpha val="100000"/>
                </a:schemeClr>
              </a:buClr>
              <a:buSzPct val="65000"/>
              <a:buFont typeface="Wingdings 3"/>
              <a:buBlip>
                <a:blip r:embed="rId3"/>
              </a:buBlip>
              <a:defRPr/>
            </a:pPr>
            <a:r>
              <a:rPr lang="en-US" sz="2800" dirty="0" smtClean="0"/>
              <a:t>Checkv4.exe utility flags porting issues in source</a:t>
            </a:r>
          </a:p>
          <a:p>
            <a:pPr marL="719137" indent="-255588" fontAlgn="auto">
              <a:spcAft>
                <a:spcPts val="0"/>
              </a:spcAft>
              <a:buClr>
                <a:schemeClr val="accent1">
                  <a:alpha val="100000"/>
                </a:schemeClr>
              </a:buClr>
              <a:buSzPct val="65000"/>
              <a:buFont typeface="Wingdings 3"/>
              <a:buBlip>
                <a:blip r:embed="rId3"/>
              </a:buBlip>
              <a:defRPr/>
            </a:pPr>
            <a:r>
              <a:rPr lang="en-US" sz="2800" dirty="0" smtClean="0"/>
              <a:t>Compiler flag – IPv6Strict</a:t>
            </a:r>
          </a:p>
          <a:p>
            <a:pPr marL="719137" indent="-255588" fontAlgn="auto">
              <a:spcAft>
                <a:spcPts val="0"/>
              </a:spcAft>
              <a:buClr>
                <a:schemeClr val="accent1">
                  <a:alpha val="100000"/>
                </a:schemeClr>
              </a:buClr>
              <a:buSzPct val="65000"/>
              <a:buFont typeface="Wingdings 3"/>
              <a:buBlip>
                <a:blip r:embed="rId3"/>
              </a:buBlip>
              <a:defRPr/>
            </a:pPr>
            <a:r>
              <a:rPr lang="en-US" sz="2800" dirty="0" smtClean="0"/>
              <a:t>Functions and structures have been introduced to support IPv4 and IPv6 addresses</a:t>
            </a:r>
          </a:p>
          <a:p>
            <a:pPr marL="719137" indent="-255588" fontAlgn="auto">
              <a:spcAft>
                <a:spcPts val="0"/>
              </a:spcAft>
              <a:buClr>
                <a:schemeClr val="accent1">
                  <a:alpha val="100000"/>
                </a:schemeClr>
              </a:buClr>
              <a:buSzPct val="65000"/>
              <a:buFont typeface="Wingdings 3"/>
              <a:buBlip>
                <a:blip r:embed="rId3"/>
              </a:buBlip>
              <a:defRPr/>
            </a:pPr>
            <a:r>
              <a:rPr lang="en-US" sz="2800" dirty="0" smtClean="0"/>
              <a:t>Use version agnostic APIs</a:t>
            </a:r>
          </a:p>
        </p:txBody>
      </p:sp>
      <p:sp>
        <p:nvSpPr>
          <p:cNvPr id="7" name="TextBox 6"/>
          <p:cNvSpPr txBox="1">
            <a:spLocks/>
          </p:cNvSpPr>
          <p:nvPr/>
        </p:nvSpPr>
        <p:spPr bwMode="auto">
          <a:xfrm>
            <a:off x="355600" y="815975"/>
            <a:ext cx="8410575" cy="5251450"/>
          </a:xfrm>
          <a:prstGeom prst="rect">
            <a:avLst/>
          </a:prstGeom>
          <a:noFill/>
          <a:ln w="9525" cap="flat" cmpd="sng" algn="ctr">
            <a:noFill/>
            <a:prstDash val="solid"/>
            <a:miter lim="800000"/>
            <a:headEnd type="none" w="med" len="med"/>
            <a:tailEnd type="none" w="med" len="med"/>
          </a:ln>
          <a:effectLst/>
        </p:spPr>
        <p:txBody>
          <a:bodyPr/>
          <a:lstStyle/>
          <a:p>
            <a:pPr marL="628650" indent="-255588">
              <a:spcBef>
                <a:spcPts val="400"/>
              </a:spcBef>
              <a:buClr>
                <a:schemeClr val="accent1">
                  <a:alpha val="100000"/>
                </a:schemeClr>
              </a:buClr>
              <a:buSzPct val="65000"/>
              <a:buFont typeface="Wingdings 3"/>
              <a:buBlip>
                <a:blip r:embed="rId3"/>
              </a:buBlip>
              <a:defRPr/>
            </a:pPr>
            <a:endParaRPr lang="en-US" sz="1600" dirty="0">
              <a:effectLst>
                <a:outerShdw blurRad="38100" dist="38100" dir="2700000" algn="tl">
                  <a:srgbClr val="000000">
                    <a:alpha val="43137"/>
                  </a:srgbClr>
                </a:outerShdw>
              </a:effectLst>
              <a:latin typeface="Verdana"/>
              <a:cs typeface="+mn-cs"/>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smtClean="0"/>
              <a:t>x64 Windows Vista / Windows Server 2008 </a:t>
            </a:r>
            <a:endParaRPr lang="en-US" sz="4400" dirty="0"/>
          </a:p>
        </p:txBody>
      </p:sp>
      <p:sp>
        <p:nvSpPr>
          <p:cNvPr id="6" name="Text Placeholder 5"/>
          <p:cNvSpPr>
            <a:spLocks noGrp="1"/>
          </p:cNvSpPr>
          <p:nvPr>
            <p:ph idx="1"/>
          </p:nvPr>
        </p:nvSpPr>
        <p:spPr>
          <a:xfrm>
            <a:off x="381000" y="1645919"/>
            <a:ext cx="8382000" cy="4678204"/>
          </a:xfrm>
        </p:spPr>
        <p:txBody>
          <a:bodyPr/>
          <a:lstStyle/>
          <a:p>
            <a:pPr marL="847725" lvl="1" indent="-447675" eaLnBrk="1" hangingPunct="1">
              <a:buClr>
                <a:schemeClr val="accent1">
                  <a:alpha val="100000"/>
                </a:schemeClr>
              </a:buClr>
              <a:buSzPct val="65000"/>
              <a:buFont typeface="Verdana"/>
              <a:buBlip>
                <a:blip r:embed="rId3"/>
              </a:buBlip>
              <a:defRPr/>
            </a:pPr>
            <a:r>
              <a:rPr lang="en-US" sz="2400" dirty="0" smtClean="0">
                <a:solidFill>
                  <a:schemeClr val="tx1">
                    <a:alpha val="100000"/>
                  </a:schemeClr>
                </a:solidFill>
                <a:sym typeface="Wingdings"/>
              </a:rPr>
              <a:t>64-bit drivers required</a:t>
            </a:r>
          </a:p>
          <a:p>
            <a:pPr marL="1247775" lvl="2" indent="-447675" eaLnBrk="1" hangingPunct="1">
              <a:buClr>
                <a:schemeClr val="accent2">
                  <a:alpha val="100000"/>
                </a:schemeClr>
              </a:buClr>
              <a:buSzPct val="65000"/>
              <a:buFont typeface="Wingdings 2"/>
              <a:buBlip>
                <a:blip r:embed="rId3"/>
              </a:buBlip>
              <a:defRPr/>
            </a:pPr>
            <a:r>
              <a:rPr lang="en-US" sz="2000" dirty="0" smtClean="0">
                <a:solidFill>
                  <a:schemeClr val="tx1">
                    <a:alpha val="100000"/>
                  </a:schemeClr>
                </a:solidFill>
                <a:sym typeface="Wingdings"/>
              </a:rPr>
              <a:t>Digitally signed kernel mode drivers required</a:t>
            </a:r>
          </a:p>
          <a:p>
            <a:pPr marL="847725" lvl="1" indent="-447675" eaLnBrk="1" hangingPunct="1">
              <a:buClr>
                <a:schemeClr val="accent1">
                  <a:alpha val="100000"/>
                </a:schemeClr>
              </a:buClr>
              <a:buSzPct val="65000"/>
              <a:buFont typeface="Verdana"/>
              <a:buBlip>
                <a:blip r:embed="rId3"/>
              </a:buBlip>
              <a:defRPr/>
            </a:pPr>
            <a:r>
              <a:rPr lang="en-US" sz="2400" dirty="0" smtClean="0">
                <a:solidFill>
                  <a:schemeClr val="tx1">
                    <a:alpha val="100000"/>
                  </a:schemeClr>
                </a:solidFill>
                <a:sym typeface="Wingdings"/>
              </a:rPr>
              <a:t>No upgrade path</a:t>
            </a:r>
          </a:p>
          <a:p>
            <a:pPr marL="847725" lvl="1" indent="-447675" eaLnBrk="1" hangingPunct="1">
              <a:buClr>
                <a:schemeClr val="accent1">
                  <a:alpha val="100000"/>
                </a:schemeClr>
              </a:buClr>
              <a:buSzPct val="65000"/>
              <a:buFont typeface="Verdana"/>
              <a:buBlip>
                <a:blip r:embed="rId3"/>
              </a:buBlip>
              <a:defRPr/>
            </a:pPr>
            <a:r>
              <a:rPr lang="en-US" sz="2400" dirty="0" smtClean="0">
                <a:solidFill>
                  <a:schemeClr val="tx1">
                    <a:alpha val="100000"/>
                  </a:schemeClr>
                </a:solidFill>
                <a:sym typeface="Wingdings"/>
              </a:rPr>
              <a:t>16-bit subsystem removed</a:t>
            </a:r>
          </a:p>
          <a:p>
            <a:pPr marL="1247775" lvl="2" indent="-447675" eaLnBrk="1" hangingPunct="1">
              <a:buClr>
                <a:schemeClr val="accent2">
                  <a:alpha val="100000"/>
                </a:schemeClr>
              </a:buClr>
              <a:buSzPct val="65000"/>
              <a:buFont typeface="Wingdings 2"/>
              <a:buBlip>
                <a:blip r:embed="rId3"/>
              </a:buBlip>
              <a:defRPr/>
            </a:pPr>
            <a:r>
              <a:rPr lang="en-US" sz="2000" dirty="0" smtClean="0">
                <a:solidFill>
                  <a:schemeClr val="tx1">
                    <a:alpha val="100000"/>
                  </a:schemeClr>
                </a:solidFill>
                <a:sym typeface="Wingdings"/>
              </a:rPr>
              <a:t>Watch out for 16-bit installers or older dependencies</a:t>
            </a:r>
          </a:p>
          <a:p>
            <a:pPr marL="847725" lvl="1" indent="-447675" eaLnBrk="1" hangingPunct="1">
              <a:buClr>
                <a:schemeClr val="accent1">
                  <a:alpha val="100000"/>
                </a:schemeClr>
              </a:buClr>
              <a:buSzPct val="65000"/>
              <a:buFont typeface="Verdana"/>
              <a:buBlip>
                <a:blip r:embed="rId3"/>
              </a:buBlip>
              <a:defRPr/>
            </a:pPr>
            <a:r>
              <a:rPr lang="en-US" sz="2400" dirty="0" smtClean="0">
                <a:solidFill>
                  <a:schemeClr val="tx1">
                    <a:alpha val="100000"/>
                  </a:schemeClr>
                </a:solidFill>
                <a:sym typeface="Wingdings"/>
              </a:rPr>
              <a:t>WOW64 offers highly performing 32-bit compatibility</a:t>
            </a:r>
          </a:p>
          <a:p>
            <a:pPr marL="847725" lvl="1" indent="-447675" eaLnBrk="1" hangingPunct="1">
              <a:buClr>
                <a:schemeClr val="accent1">
                  <a:alpha val="100000"/>
                </a:schemeClr>
              </a:buClr>
              <a:buSzPct val="65000"/>
              <a:buFont typeface="Verdana"/>
              <a:buBlip>
                <a:blip r:embed="rId3"/>
              </a:buBlip>
              <a:defRPr/>
            </a:pPr>
            <a:r>
              <a:rPr lang="en-US" sz="2400" dirty="0" smtClean="0">
                <a:solidFill>
                  <a:schemeClr val="tx1">
                    <a:alpha val="100000"/>
                  </a:schemeClr>
                </a:solidFill>
                <a:sym typeface="Wingdings"/>
              </a:rPr>
              <a:t>64-bit and 32-bit code cannot co-exist in the same process</a:t>
            </a:r>
          </a:p>
          <a:p>
            <a:pPr marL="1247775" lvl="2" indent="-447675" eaLnBrk="1" hangingPunct="1">
              <a:buClr>
                <a:schemeClr val="accent2">
                  <a:alpha val="100000"/>
                </a:schemeClr>
              </a:buClr>
              <a:buSzPct val="65000"/>
              <a:buFont typeface="Wingdings 2"/>
              <a:buBlip>
                <a:blip r:embed="rId3"/>
              </a:buBlip>
              <a:defRPr/>
            </a:pPr>
            <a:r>
              <a:rPr lang="en-US" sz="2000" dirty="0" smtClean="0">
                <a:solidFill>
                  <a:schemeClr val="tx1">
                    <a:alpha val="100000"/>
                  </a:schemeClr>
                </a:solidFill>
                <a:sym typeface="Wingdings"/>
              </a:rPr>
              <a:t>Watch for necessary interactions with 64-bit code – e.g. monitoring apps, etc.</a:t>
            </a:r>
          </a:p>
          <a:p>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Mitigations</a:t>
            </a:r>
            <a:endParaRPr lang="en-US" dirty="0"/>
          </a:p>
        </p:txBody>
      </p:sp>
      <p:sp>
        <p:nvSpPr>
          <p:cNvPr id="33795" name="Shape 26625"/>
          <p:cNvSpPr>
            <a:spLocks noGrp="1"/>
          </p:cNvSpPr>
          <p:nvPr>
            <p:ph idx="1"/>
          </p:nvPr>
        </p:nvSpPr>
        <p:spPr>
          <a:xfrm>
            <a:off x="381000" y="1412875"/>
            <a:ext cx="8382000" cy="4247317"/>
          </a:xfrm>
        </p:spPr>
        <p:txBody>
          <a:bodyPr/>
          <a:lstStyle/>
          <a:p>
            <a:pPr eaLnBrk="1" hangingPunct="1">
              <a:buClr>
                <a:schemeClr val="accent1">
                  <a:alpha val="100000"/>
                </a:schemeClr>
              </a:buClr>
              <a:buFont typeface="Wingdings 3"/>
              <a:buBlip>
                <a:blip r:embed="rId3"/>
              </a:buBlip>
              <a:defRPr/>
            </a:pPr>
            <a:r>
              <a:rPr lang="en-US" sz="2800" dirty="0">
                <a:solidFill>
                  <a:schemeClr val="tx1">
                    <a:alpha val="100000"/>
                  </a:schemeClr>
                </a:solidFill>
              </a:rPr>
              <a:t>Recap…</a:t>
            </a:r>
            <a:endParaRPr lang="en-US" sz="3600" dirty="0">
              <a:solidFill>
                <a:schemeClr val="tx1">
                  <a:alpha val="100000"/>
                </a:schemeClr>
              </a:solidFill>
            </a:endParaRPr>
          </a:p>
          <a:p>
            <a:pPr lvl="1" eaLnBrk="1" hangingPunct="1">
              <a:buClr>
                <a:schemeClr val="accent1">
                  <a:alpha val="100000"/>
                </a:schemeClr>
              </a:buClr>
              <a:buSzPct val="65000"/>
              <a:buFont typeface="Verdana"/>
              <a:buBlip>
                <a:blip r:embed="rId3"/>
              </a:buBlip>
              <a:defRPr/>
            </a:pPr>
            <a:r>
              <a:rPr lang="en-US" dirty="0">
                <a:solidFill>
                  <a:schemeClr val="tx1">
                    <a:alpha val="100000"/>
                  </a:schemeClr>
                </a:solidFill>
              </a:rPr>
              <a:t>File / Registry Redirection</a:t>
            </a:r>
          </a:p>
          <a:p>
            <a:pPr lvl="2" eaLnBrk="1" hangingPunct="1">
              <a:buClr>
                <a:schemeClr val="accent2">
                  <a:alpha val="100000"/>
                </a:schemeClr>
              </a:buClr>
              <a:buSzPct val="65000"/>
              <a:buFont typeface="Wingdings 2"/>
              <a:buBlip>
                <a:blip r:embed="rId3"/>
              </a:buBlip>
              <a:defRPr/>
            </a:pPr>
            <a:r>
              <a:rPr lang="en-US" dirty="0">
                <a:solidFill>
                  <a:schemeClr val="tx1">
                    <a:alpha val="100000"/>
                  </a:schemeClr>
                </a:solidFill>
              </a:rPr>
              <a:t>IE 7 protected mode</a:t>
            </a:r>
          </a:p>
          <a:p>
            <a:pPr lvl="2" eaLnBrk="1" hangingPunct="1">
              <a:buClr>
                <a:schemeClr val="accent2">
                  <a:alpha val="100000"/>
                </a:schemeClr>
              </a:buClr>
              <a:buSzPct val="65000"/>
              <a:buFont typeface="Wingdings 2"/>
              <a:buBlip>
                <a:blip r:embed="rId3"/>
              </a:buBlip>
              <a:defRPr/>
            </a:pPr>
            <a:r>
              <a:rPr lang="en-US" dirty="0">
                <a:solidFill>
                  <a:schemeClr val="tx1">
                    <a:alpha val="100000"/>
                  </a:schemeClr>
                </a:solidFill>
              </a:rPr>
              <a:t>User Access Control</a:t>
            </a:r>
          </a:p>
          <a:p>
            <a:pPr lvl="2" eaLnBrk="1" hangingPunct="1">
              <a:buClr>
                <a:schemeClr val="accent2">
                  <a:alpha val="100000"/>
                </a:schemeClr>
              </a:buClr>
              <a:buSzPct val="65000"/>
              <a:buFont typeface="Wingdings 2"/>
              <a:buBlip>
                <a:blip r:embed="rId3"/>
              </a:buBlip>
              <a:defRPr/>
            </a:pPr>
            <a:r>
              <a:rPr lang="en-US" dirty="0">
                <a:solidFill>
                  <a:schemeClr val="tx1">
                    <a:alpha val="100000"/>
                  </a:schemeClr>
                </a:solidFill>
              </a:rPr>
              <a:t>WOW64</a:t>
            </a:r>
          </a:p>
          <a:p>
            <a:pPr lvl="1" eaLnBrk="1" hangingPunct="1">
              <a:buClr>
                <a:schemeClr val="accent1">
                  <a:alpha val="100000"/>
                </a:schemeClr>
              </a:buClr>
              <a:buSzPct val="65000"/>
              <a:buFont typeface="Verdana"/>
              <a:buBlip>
                <a:blip r:embed="rId3"/>
              </a:buBlip>
              <a:defRPr/>
            </a:pPr>
            <a:r>
              <a:rPr lang="en-US" dirty="0">
                <a:solidFill>
                  <a:schemeClr val="tx1">
                    <a:alpha val="100000"/>
                  </a:schemeClr>
                </a:solidFill>
              </a:rPr>
              <a:t>Access denied = success</a:t>
            </a:r>
          </a:p>
          <a:p>
            <a:pPr lvl="2" eaLnBrk="1" hangingPunct="1">
              <a:buClr>
                <a:schemeClr val="accent2">
                  <a:alpha val="100000"/>
                </a:schemeClr>
              </a:buClr>
              <a:buSzPct val="65000"/>
              <a:buFont typeface="Wingdings 2"/>
              <a:buBlip>
                <a:blip r:embed="rId3"/>
              </a:buBlip>
              <a:defRPr/>
            </a:pPr>
            <a:r>
              <a:rPr lang="en-US" dirty="0">
                <a:solidFill>
                  <a:schemeClr val="tx1">
                    <a:alpha val="100000"/>
                  </a:schemeClr>
                </a:solidFill>
              </a:rPr>
              <a:t>WRP – for installers</a:t>
            </a:r>
          </a:p>
          <a:p>
            <a:pPr lvl="1" eaLnBrk="1" hangingPunct="1">
              <a:buClr>
                <a:schemeClr val="accent1">
                  <a:alpha val="100000"/>
                </a:schemeClr>
              </a:buClr>
              <a:buSzPct val="65000"/>
              <a:buFont typeface="Verdana"/>
              <a:buBlip>
                <a:blip r:embed="rId3"/>
              </a:buBlip>
              <a:defRPr/>
            </a:pPr>
            <a:r>
              <a:rPr lang="en-US" dirty="0" smtClean="0">
                <a:solidFill>
                  <a:schemeClr val="tx1">
                    <a:alpha val="100000"/>
                  </a:schemeClr>
                </a:solidFill>
              </a:rPr>
              <a:t>Auto </a:t>
            </a:r>
            <a:r>
              <a:rPr lang="en-US" dirty="0">
                <a:solidFill>
                  <a:schemeClr val="tx1">
                    <a:alpha val="100000"/>
                  </a:schemeClr>
                </a:solidFill>
              </a:rPr>
              <a:t>setup elevation</a:t>
            </a:r>
          </a:p>
          <a:p>
            <a:pPr lvl="1" eaLnBrk="1" hangingPunct="1">
              <a:buClr>
                <a:schemeClr val="accent1">
                  <a:alpha val="100000"/>
                </a:schemeClr>
              </a:buClr>
              <a:buSzPct val="65000"/>
              <a:buFont typeface="Verdana"/>
              <a:buBlip>
                <a:blip r:embed="rId3"/>
              </a:buBlip>
              <a:defRPr/>
            </a:pPr>
            <a:r>
              <a:rPr lang="en-US" dirty="0">
                <a:solidFill>
                  <a:schemeClr val="tx1">
                    <a:alpha val="100000"/>
                  </a:schemeClr>
                </a:solidFill>
              </a:rPr>
              <a:t>High DPI </a:t>
            </a:r>
            <a:r>
              <a:rPr lang="en-US" dirty="0" smtClean="0">
                <a:solidFill>
                  <a:schemeClr val="tx1">
                    <a:alpha val="100000"/>
                  </a:schemeClr>
                </a:solidFill>
              </a:rPr>
              <a:t>awareness</a:t>
            </a:r>
            <a:endParaRPr lang="en-US" dirty="0">
              <a:solidFill>
                <a:schemeClr val="tx1">
                  <a:alpha val="100000"/>
                </a:schemeClr>
              </a:solidFill>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Winlogon and GINA</a:t>
            </a:r>
            <a:endParaRPr lang="en-US" dirty="0"/>
          </a:p>
        </p:txBody>
      </p:sp>
      <p:sp>
        <p:nvSpPr>
          <p:cNvPr id="3" name="Text Placeholder 2"/>
          <p:cNvSpPr>
            <a:spLocks noGrp="1"/>
          </p:cNvSpPr>
          <p:nvPr>
            <p:ph idx="1"/>
          </p:nvPr>
        </p:nvSpPr>
        <p:spPr>
          <a:xfrm>
            <a:off x="381000" y="1412875"/>
            <a:ext cx="8382000" cy="4755148"/>
          </a:xfrm>
        </p:spPr>
        <p:txBody>
          <a:bodyPr/>
          <a:lstStyle/>
          <a:p>
            <a:r>
              <a:rPr lang="en-US" sz="2400" dirty="0" err="1" smtClean="0"/>
              <a:t>Winlogon</a:t>
            </a:r>
            <a:r>
              <a:rPr lang="en-US" sz="2400" dirty="0" smtClean="0"/>
              <a:t> credential extension re-architected</a:t>
            </a:r>
          </a:p>
          <a:p>
            <a:pPr lvl="1"/>
            <a:r>
              <a:rPr lang="en-US" sz="2000" dirty="0" smtClean="0"/>
              <a:t>New Credential Provider API simplifies authentication</a:t>
            </a:r>
          </a:p>
          <a:p>
            <a:pPr lvl="1"/>
            <a:r>
              <a:rPr lang="en-US" sz="2000" dirty="0" smtClean="0"/>
              <a:t>Support for custom GINA removed</a:t>
            </a:r>
          </a:p>
          <a:p>
            <a:r>
              <a:rPr lang="en-US" sz="2400" dirty="0" smtClean="0"/>
              <a:t>Issues</a:t>
            </a:r>
          </a:p>
          <a:p>
            <a:pPr lvl="1"/>
            <a:r>
              <a:rPr lang="en-US" sz="2000" dirty="0" smtClean="0"/>
              <a:t>Apps supporting custom login and authentication fail</a:t>
            </a:r>
          </a:p>
          <a:p>
            <a:pPr lvl="2"/>
            <a:r>
              <a:rPr lang="en-US" sz="1800" dirty="0" smtClean="0"/>
              <a:t>Biometric devices</a:t>
            </a:r>
          </a:p>
          <a:p>
            <a:pPr lvl="2"/>
            <a:r>
              <a:rPr lang="en-US" sz="1800" dirty="0" smtClean="0"/>
              <a:t>Custom VPN solution for Windows XP</a:t>
            </a:r>
          </a:p>
          <a:p>
            <a:pPr lvl="2"/>
            <a:r>
              <a:rPr lang="en-US" sz="1800" dirty="0" smtClean="0"/>
              <a:t>Smart Card readers</a:t>
            </a:r>
          </a:p>
          <a:p>
            <a:r>
              <a:rPr lang="en-US" sz="2400" dirty="0" smtClean="0"/>
              <a:t>Mitigation</a:t>
            </a:r>
          </a:p>
          <a:p>
            <a:pPr lvl="1"/>
            <a:r>
              <a:rPr lang="en-US" sz="2000" dirty="0" smtClean="0"/>
              <a:t>Update application to support new </a:t>
            </a:r>
            <a:r>
              <a:rPr lang="en-US" sz="2000" dirty="0" err="1" smtClean="0"/>
              <a:t>Winlogon</a:t>
            </a:r>
            <a:r>
              <a:rPr lang="en-US" sz="2000" dirty="0" smtClean="0"/>
              <a:t> architecture</a:t>
            </a:r>
          </a:p>
          <a:p>
            <a:pPr lvl="1"/>
            <a:r>
              <a:rPr lang="en-US" sz="2000" dirty="0" smtClean="0"/>
              <a:t>Built in smart card authentication</a:t>
            </a:r>
          </a:p>
          <a:p>
            <a:r>
              <a:rPr lang="en-US" sz="2400" dirty="0" smtClean="0"/>
              <a:t>Well documented in SDK</a:t>
            </a:r>
            <a:endParaRPr lang="en-US" sz="2800"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Title 847873"/>
          <p:cNvSpPr>
            <a:spLocks noGrp="1" noChangeArrowheads="1"/>
          </p:cNvSpPr>
          <p:nvPr>
            <p:ph type="title"/>
          </p:nvPr>
        </p:nvSpPr>
        <p:spPr/>
        <p:txBody>
          <a:bodyPr anchor="t"/>
          <a:lstStyle/>
          <a:p>
            <a:pPr eaLnBrk="1" fontAlgn="auto" hangingPunct="1">
              <a:spcAft>
                <a:spcPts val="0"/>
              </a:spcAft>
              <a:defRPr/>
            </a:pPr>
            <a:r>
              <a:rPr lang="en-US" sz="4800" dirty="0" smtClean="0"/>
              <a:t>UAC Architecture</a:t>
            </a:r>
          </a:p>
        </p:txBody>
      </p:sp>
      <p:sp>
        <p:nvSpPr>
          <p:cNvPr id="847875" name="TextBox 847874"/>
          <p:cNvSpPr txBox="1">
            <a:spLocks noChangeArrowheads="1"/>
          </p:cNvSpPr>
          <p:nvPr/>
        </p:nvSpPr>
        <p:spPr bwMode="auto">
          <a:xfrm>
            <a:off x="6478588" y="339725"/>
            <a:ext cx="2520950" cy="36671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Standard User Rights</a:t>
            </a:r>
            <a:endParaRPr lang="en-US">
              <a:solidFill>
                <a:srgbClr val="000000"/>
              </a:solidFill>
            </a:endParaRPr>
          </a:p>
        </p:txBody>
      </p:sp>
      <p:pic>
        <p:nvPicPr>
          <p:cNvPr id="12292" name="Rectangle 7170"/>
          <p:cNvPicPr>
            <a:picLocks noChangeAspect="1" noChangeArrowheads="1"/>
          </p:cNvPicPr>
          <p:nvPr/>
        </p:nvPicPr>
        <p:blipFill>
          <a:blip r:embed="rId3"/>
          <a:srcRect/>
          <a:stretch>
            <a:fillRect/>
          </a:stretch>
        </p:blipFill>
        <p:spPr bwMode="auto">
          <a:xfrm>
            <a:off x="5972175" y="282575"/>
            <a:ext cx="428625" cy="455613"/>
          </a:xfrm>
          <a:prstGeom prst="rect">
            <a:avLst/>
          </a:prstGeom>
          <a:noFill/>
          <a:ln w="9525">
            <a:noFill/>
            <a:miter lim="800000"/>
            <a:headEnd/>
            <a:tailEnd/>
          </a:ln>
        </p:spPr>
      </p:pic>
      <p:pic>
        <p:nvPicPr>
          <p:cNvPr id="12293" name="Rectangle 7171"/>
          <p:cNvPicPr>
            <a:picLocks noChangeAspect="1" noChangeArrowheads="1"/>
          </p:cNvPicPr>
          <p:nvPr/>
        </p:nvPicPr>
        <p:blipFill>
          <a:blip r:embed="rId3"/>
          <a:srcRect/>
          <a:stretch>
            <a:fillRect/>
          </a:stretch>
        </p:blipFill>
        <p:spPr bwMode="auto">
          <a:xfrm>
            <a:off x="5964238" y="758825"/>
            <a:ext cx="428625" cy="455613"/>
          </a:xfrm>
          <a:prstGeom prst="rect">
            <a:avLst/>
          </a:prstGeom>
          <a:noFill/>
          <a:ln w="9525">
            <a:noFill/>
            <a:miter lim="800000"/>
            <a:headEnd/>
            <a:tailEnd/>
          </a:ln>
        </p:spPr>
      </p:pic>
      <p:pic>
        <p:nvPicPr>
          <p:cNvPr id="847878" name="Rectangle 847877"/>
          <p:cNvPicPr>
            <a:picLocks noChangeAspect="1" noChangeArrowheads="1"/>
          </p:cNvPicPr>
          <p:nvPr/>
        </p:nvPicPr>
        <p:blipFill>
          <a:blip r:embed="rId4"/>
          <a:srcRect/>
          <a:stretch>
            <a:fillRect/>
          </a:stretch>
        </p:blipFill>
        <p:spPr bwMode="auto">
          <a:xfrm>
            <a:off x="6035675" y="344488"/>
            <a:ext cx="301625" cy="301625"/>
          </a:xfrm>
          <a:prstGeom prst="rect">
            <a:avLst/>
          </a:prstGeom>
          <a:noFill/>
          <a:ln w="9525">
            <a:noFill/>
            <a:miter lim="800000"/>
            <a:headEnd/>
            <a:tailEnd/>
          </a:ln>
        </p:spPr>
      </p:pic>
      <p:sp>
        <p:nvSpPr>
          <p:cNvPr id="847879" name="TextBox 847878"/>
          <p:cNvSpPr txBox="1">
            <a:spLocks noChangeArrowheads="1"/>
          </p:cNvSpPr>
          <p:nvPr/>
        </p:nvSpPr>
        <p:spPr bwMode="auto">
          <a:xfrm>
            <a:off x="6473825" y="814388"/>
            <a:ext cx="2546350" cy="3667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Administrative Rights</a:t>
            </a:r>
            <a:endParaRPr lang="en-US">
              <a:solidFill>
                <a:srgbClr val="000000"/>
              </a:solidFill>
            </a:endParaRPr>
          </a:p>
        </p:txBody>
      </p:sp>
      <p:pic>
        <p:nvPicPr>
          <p:cNvPr id="12296" name="Rectangle 7174"/>
          <p:cNvPicPr>
            <a:picLocks noChangeAspect="1" noChangeArrowheads="1"/>
          </p:cNvPicPr>
          <p:nvPr/>
        </p:nvPicPr>
        <p:blipFill>
          <a:blip r:embed="rId4"/>
          <a:srcRect/>
          <a:stretch>
            <a:fillRect/>
          </a:stretch>
        </p:blipFill>
        <p:spPr bwMode="auto">
          <a:xfrm>
            <a:off x="6016625" y="830263"/>
            <a:ext cx="301625" cy="301625"/>
          </a:xfrm>
          <a:prstGeom prst="rect">
            <a:avLst/>
          </a:prstGeom>
          <a:noFill/>
          <a:ln w="9525">
            <a:noFill/>
            <a:miter lim="800000"/>
            <a:headEnd/>
            <a:tailEnd/>
          </a:ln>
        </p:spPr>
      </p:pic>
      <p:pic>
        <p:nvPicPr>
          <p:cNvPr id="12297" name="Rectangle 7175"/>
          <p:cNvPicPr>
            <a:picLocks noChangeAspect="1" noChangeArrowheads="1"/>
          </p:cNvPicPr>
          <p:nvPr/>
        </p:nvPicPr>
        <p:blipFill>
          <a:blip r:embed="rId5"/>
          <a:srcRect/>
          <a:stretch>
            <a:fillRect/>
          </a:stretch>
        </p:blipFill>
        <p:spPr bwMode="auto">
          <a:xfrm>
            <a:off x="5192713" y="1217613"/>
            <a:ext cx="4314825" cy="517525"/>
          </a:xfrm>
          <a:prstGeom prst="rect">
            <a:avLst/>
          </a:prstGeom>
          <a:noFill/>
          <a:ln w="9525">
            <a:noFill/>
            <a:miter lim="800000"/>
            <a:headEnd/>
            <a:tailEnd/>
          </a:ln>
        </p:spPr>
      </p:pic>
      <p:grpSp>
        <p:nvGrpSpPr>
          <p:cNvPr id="2" name="Group 10"/>
          <p:cNvGrpSpPr>
            <a:grpSpLocks/>
          </p:cNvGrpSpPr>
          <p:nvPr/>
        </p:nvGrpSpPr>
        <p:grpSpPr bwMode="auto">
          <a:xfrm>
            <a:off x="1203325" y="1997775"/>
            <a:ext cx="1709738" cy="4197350"/>
            <a:chOff x="4463" y="1457"/>
            <a:chExt cx="1077" cy="2644"/>
          </a:xfrm>
        </p:grpSpPr>
        <p:pic>
          <p:nvPicPr>
            <p:cNvPr id="12308" name="Rectangle 7186"/>
            <p:cNvPicPr>
              <a:picLocks noChangeAspect="1" noChangeArrowheads="1"/>
            </p:cNvPicPr>
            <p:nvPr/>
          </p:nvPicPr>
          <p:blipFill>
            <a:blip r:embed="rId6"/>
            <a:srcRect/>
            <a:stretch>
              <a:fillRect/>
            </a:stretch>
          </p:blipFill>
          <p:spPr bwMode="auto">
            <a:xfrm>
              <a:off x="4465" y="1457"/>
              <a:ext cx="1075" cy="2413"/>
            </a:xfrm>
            <a:prstGeom prst="rect">
              <a:avLst/>
            </a:prstGeom>
            <a:noFill/>
            <a:ln w="9525">
              <a:noFill/>
              <a:miter lim="800000"/>
              <a:headEnd/>
              <a:tailEnd/>
            </a:ln>
          </p:spPr>
        </p:pic>
        <p:sp>
          <p:nvSpPr>
            <p:cNvPr id="847884" name="TextBox 847883"/>
            <p:cNvSpPr txBox="1">
              <a:spLocks noChangeArrowheads="1"/>
            </p:cNvSpPr>
            <p:nvPr/>
          </p:nvSpPr>
          <p:spPr bwMode="auto">
            <a:xfrm>
              <a:off x="4463" y="3870"/>
              <a:ext cx="1036"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User Process</a:t>
              </a:r>
              <a:endParaRPr lang="en-US">
                <a:solidFill>
                  <a:srgbClr val="000000"/>
                </a:solidFill>
              </a:endParaRPr>
            </a:p>
          </p:txBody>
        </p:sp>
        <p:sp>
          <p:nvSpPr>
            <p:cNvPr id="847885" name="TextBox 847884"/>
            <p:cNvSpPr txBox="1">
              <a:spLocks noChangeArrowheads="1"/>
            </p:cNvSpPr>
            <p:nvPr/>
          </p:nvSpPr>
          <p:spPr bwMode="auto">
            <a:xfrm>
              <a:off x="4479" y="1841"/>
              <a:ext cx="1035" cy="2128"/>
            </a:xfrm>
            <a:prstGeom prst="rect">
              <a:avLst/>
            </a:prstGeom>
            <a:noFill/>
            <a:ln w="12700" cap="flat" cmpd="sng" algn="ctr">
              <a:noFill/>
              <a:prstDash val="solid"/>
              <a:miter lim="800000"/>
              <a:headEnd type="none" w="med" len="med"/>
              <a:tailEnd type="none" w="med" len="med"/>
            </a:ln>
            <a:effectLst/>
          </p:spPr>
          <p:txBody>
            <a:bodyPr>
              <a:spAutoFit/>
            </a:bodyPr>
            <a:lstStyle/>
            <a:p>
              <a:pPr marL="176213" indent="-176213">
                <a:lnSpc>
                  <a:spcPct val="120000"/>
                </a:lnSpc>
                <a:buFontTx/>
                <a:buChar char="•"/>
                <a:defRPr/>
              </a:pPr>
              <a:r>
                <a:rPr lang="en-US" sz="1200" b="1">
                  <a:effectLst>
                    <a:outerShdw blurRad="38100" dist="38100" dir="2700000" algn="tl">
                      <a:srgbClr val="C0C0C0"/>
                    </a:outerShdw>
                  </a:effectLst>
                </a:rPr>
                <a:t>Change Time Zone</a:t>
              </a:r>
              <a:endParaRPr lang="en-US">
                <a:solidFill>
                  <a:srgbClr val="000000"/>
                </a:solidFill>
              </a:endParaRP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Run IT Approved Applications</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Install Fonts</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Install Printers</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Run MSN Messenger</a:t>
              </a:r>
            </a:p>
            <a:p>
              <a:pPr marL="176213" indent="-176213">
                <a:lnSpc>
                  <a:spcPct val="120000"/>
                </a:lnSpc>
                <a:buFontTx/>
                <a:buChar char="•"/>
                <a:defRPr/>
              </a:pPr>
              <a:endParaRPr lang="en-US" sz="1200" b="1">
                <a:effectLst>
                  <a:outerShdw blurRad="38100" dist="38100" dir="2700000" algn="tl">
                    <a:srgbClr val="C0C0C0"/>
                  </a:outerShdw>
                </a:effectLst>
              </a:endParaRPr>
            </a:p>
            <a:p>
              <a:pPr marL="176213" indent="-176213">
                <a:lnSpc>
                  <a:spcPct val="120000"/>
                </a:lnSpc>
                <a:buFontTx/>
                <a:buChar char="•"/>
                <a:defRPr/>
              </a:pPr>
              <a:r>
                <a:rPr lang="en-US" sz="1200" b="1">
                  <a:effectLst>
                    <a:outerShdw blurRad="38100" dist="38100" dir="2700000" algn="tl">
                      <a:srgbClr val="C0C0C0"/>
                    </a:outerShdw>
                  </a:effectLst>
                </a:rPr>
                <a:t>Etc.</a:t>
              </a:r>
            </a:p>
            <a:p>
              <a:pPr marL="176213" indent="-176213">
                <a:lnSpc>
                  <a:spcPct val="120000"/>
                </a:lnSpc>
                <a:buFontTx/>
                <a:buChar char="•"/>
                <a:defRPr/>
              </a:pPr>
              <a:endParaRPr lang="en-US" sz="1200" b="1">
                <a:effectLst>
                  <a:outerShdw blurRad="38100" dist="38100" dir="2700000" algn="tl">
                    <a:srgbClr val="C0C0C0"/>
                  </a:outerShdw>
                </a:effectLst>
              </a:endParaRPr>
            </a:p>
          </p:txBody>
        </p:sp>
      </p:grpSp>
      <p:sp>
        <p:nvSpPr>
          <p:cNvPr id="847886" name="TextBox 847885"/>
          <p:cNvSpPr txBox="1">
            <a:spLocks noChangeArrowheads="1"/>
          </p:cNvSpPr>
          <p:nvPr/>
        </p:nvSpPr>
        <p:spPr bwMode="auto">
          <a:xfrm>
            <a:off x="6140450" y="1285875"/>
            <a:ext cx="2603500" cy="366713"/>
          </a:xfrm>
          <a:prstGeom prst="rect">
            <a:avLst/>
          </a:prstGeom>
          <a:noFill/>
          <a:ln w="12700" cap="flat" cmpd="sng" algn="ctr">
            <a:noFill/>
            <a:prstDash val="solid"/>
            <a:miter lim="800000"/>
            <a:headEnd type="none" w="med" len="med"/>
            <a:tailEnd type="none" w="med" len="med"/>
          </a:ln>
          <a:effectLst/>
        </p:spPr>
        <p:txBody>
          <a:bodyPr>
            <a:spAutoFit/>
          </a:bodyPr>
          <a:lstStyle/>
          <a:p>
            <a:pPr algn="ctr">
              <a:defRPr/>
            </a:pPr>
            <a:r>
              <a:rPr lang="en-US" b="1">
                <a:effectLst>
                  <a:outerShdw blurRad="38100" dist="38100" dir="2700000" algn="tl">
                    <a:srgbClr val="C0C0C0"/>
                  </a:outerShdw>
                </a:effectLst>
              </a:rPr>
              <a:t>Standard User Mode</a:t>
            </a:r>
            <a:endParaRPr lang="en-US">
              <a:solidFill>
                <a:srgbClr val="000000"/>
              </a:solidFill>
            </a:endParaRPr>
          </a:p>
        </p:txBody>
      </p:sp>
      <p:grpSp>
        <p:nvGrpSpPr>
          <p:cNvPr id="3" name="Group 15"/>
          <p:cNvGrpSpPr>
            <a:grpSpLocks/>
          </p:cNvGrpSpPr>
          <p:nvPr/>
        </p:nvGrpSpPr>
        <p:grpSpPr bwMode="auto">
          <a:xfrm>
            <a:off x="1127125" y="1310388"/>
            <a:ext cx="1901825" cy="623887"/>
            <a:chOff x="758" y="4650"/>
            <a:chExt cx="1198" cy="393"/>
          </a:xfrm>
        </p:grpSpPr>
        <p:pic>
          <p:nvPicPr>
            <p:cNvPr id="12306" name="Rectangle 7184"/>
            <p:cNvPicPr>
              <a:picLocks noChangeAspect="1" noChangeArrowheads="1"/>
            </p:cNvPicPr>
            <p:nvPr/>
          </p:nvPicPr>
          <p:blipFill>
            <a:blip r:embed="rId7"/>
            <a:srcRect/>
            <a:stretch>
              <a:fillRect/>
            </a:stretch>
          </p:blipFill>
          <p:spPr bwMode="auto">
            <a:xfrm>
              <a:off x="1287" y="4650"/>
              <a:ext cx="144" cy="192"/>
            </a:xfrm>
            <a:prstGeom prst="rect">
              <a:avLst/>
            </a:prstGeom>
            <a:noFill/>
            <a:ln w="9525">
              <a:noFill/>
              <a:miter lim="800000"/>
              <a:headEnd/>
              <a:tailEnd/>
            </a:ln>
          </p:spPr>
        </p:pic>
        <p:sp>
          <p:nvSpPr>
            <p:cNvPr id="847889" name="TextBox 847888"/>
            <p:cNvSpPr txBox="1">
              <a:spLocks noChangeArrowheads="1"/>
            </p:cNvSpPr>
            <p:nvPr/>
          </p:nvSpPr>
          <p:spPr bwMode="auto">
            <a:xfrm>
              <a:off x="758" y="4870"/>
              <a:ext cx="1198"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Standard User Privilege</a:t>
              </a:r>
              <a:endParaRPr lang="en-US">
                <a:solidFill>
                  <a:srgbClr val="000000"/>
                </a:solidFill>
              </a:endParaRPr>
            </a:p>
          </p:txBody>
        </p:sp>
      </p:grpSp>
      <p:pic>
        <p:nvPicPr>
          <p:cNvPr id="847890" name="Rectangle 847889"/>
          <p:cNvPicPr>
            <a:picLocks noChangeAspect="1" noChangeArrowheads="1"/>
          </p:cNvPicPr>
          <p:nvPr/>
        </p:nvPicPr>
        <p:blipFill>
          <a:blip r:embed="rId8"/>
          <a:srcRect/>
          <a:stretch>
            <a:fillRect/>
          </a:stretch>
        </p:blipFill>
        <p:spPr bwMode="auto">
          <a:xfrm>
            <a:off x="5937250" y="238125"/>
            <a:ext cx="495300" cy="439738"/>
          </a:xfrm>
          <a:prstGeom prst="rect">
            <a:avLst/>
          </a:prstGeom>
          <a:noFill/>
          <a:ln w="9525">
            <a:noFill/>
            <a:miter lim="800000"/>
            <a:headEnd/>
            <a:tailEnd/>
          </a:ln>
        </p:spPr>
      </p:pic>
      <p:grpSp>
        <p:nvGrpSpPr>
          <p:cNvPr id="4" name="Group 19"/>
          <p:cNvGrpSpPr>
            <a:grpSpLocks/>
          </p:cNvGrpSpPr>
          <p:nvPr/>
        </p:nvGrpSpPr>
        <p:grpSpPr bwMode="auto">
          <a:xfrm>
            <a:off x="4354513" y="3361438"/>
            <a:ext cx="646112" cy="2084387"/>
            <a:chOff x="330" y="744"/>
            <a:chExt cx="407" cy="1313"/>
          </a:xfrm>
        </p:grpSpPr>
        <p:pic>
          <p:nvPicPr>
            <p:cNvPr id="12304" name="Rectangle 7182"/>
            <p:cNvPicPr>
              <a:picLocks noChangeAspect="1" noChangeArrowheads="1"/>
            </p:cNvPicPr>
            <p:nvPr/>
          </p:nvPicPr>
          <p:blipFill>
            <a:blip r:embed="rId9"/>
            <a:srcRect/>
            <a:stretch>
              <a:fillRect/>
            </a:stretch>
          </p:blipFill>
          <p:spPr bwMode="auto">
            <a:xfrm>
              <a:off x="402" y="744"/>
              <a:ext cx="313" cy="1099"/>
            </a:xfrm>
            <a:prstGeom prst="rect">
              <a:avLst/>
            </a:prstGeom>
            <a:noFill/>
            <a:ln w="9525">
              <a:noFill/>
              <a:miter lim="800000"/>
              <a:headEnd/>
              <a:tailEnd/>
            </a:ln>
          </p:spPr>
        </p:pic>
        <p:sp>
          <p:nvSpPr>
            <p:cNvPr id="847893" name="TextBox 847892"/>
            <p:cNvSpPr txBox="1">
              <a:spLocks noChangeArrowheads="1"/>
            </p:cNvSpPr>
            <p:nvPr/>
          </p:nvSpPr>
          <p:spPr bwMode="auto">
            <a:xfrm>
              <a:off x="330" y="1845"/>
              <a:ext cx="407" cy="2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600">
                  <a:effectLst>
                    <a:outerShdw blurRad="38100" dist="38100" dir="2700000" algn="tl">
                      <a:srgbClr val="C0C0C0"/>
                    </a:outerShdw>
                  </a:effectLst>
                </a:rPr>
                <a:t>Abby</a:t>
              </a:r>
              <a:endParaRPr lang="en-US">
                <a:solidFill>
                  <a:srgbClr val="000000"/>
                </a:solidFill>
              </a:endParaRPr>
            </a:p>
          </p:txBody>
        </p:sp>
      </p:grpSp>
      <p:sp>
        <p:nvSpPr>
          <p:cNvPr id="847894" name="Rectangle 847893"/>
          <p:cNvSpPr>
            <a:spLocks noChangeArrowheads="1"/>
          </p:cNvSpPr>
          <p:nvPr/>
        </p:nvSpPr>
        <p:spPr bwMode="auto">
          <a:xfrm>
            <a:off x="457200" y="5318825"/>
            <a:ext cx="2994025" cy="620713"/>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74001"/>
              </a:schemeClr>
            </a:outerShdw>
          </a:effectLst>
        </p:spPr>
        <p:txBody>
          <a:bodyPr wrap="none" anchor="ctr">
            <a:spAutoFit/>
          </a:bodyPr>
          <a:lstStyle/>
          <a:p>
            <a:pPr>
              <a:defRPr/>
            </a:pPr>
            <a:endParaRPr lang="en-US">
              <a:solidFill>
                <a:srgbClr val="00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49" presetClass="path" presetSubtype="0" accel="50000" decel="50000" fill="hold" nodeType="withEffect">
                                  <p:stCondLst>
                                    <p:cond delay="0"/>
                                  </p:stCondLst>
                                  <p:childTnLst>
                                    <p:animMotion origin="layout" path="M -0.4283 -0.35744 L -1.66667E-6 1.8854E-6 " pathEditMode="relative" rAng="0" ptsTypes="AA">
                                      <p:cBhvr>
                                        <p:cTn id="9" dur="2000" fill="hold"/>
                                        <p:tgtEl>
                                          <p:spTgt spid="4"/>
                                        </p:tgtEl>
                                        <p:attrNameLst>
                                          <p:attrName>ppt_x</p:attrName>
                                          <p:attrName>ppt_y</p:attrName>
                                        </p:attrNameLst>
                                      </p:cBhvr>
                                      <p:rCtr x="214" y="179"/>
                                    </p:animMotion>
                                  </p:childTnLst>
                                </p:cTn>
                              </p:par>
                              <p:par>
                                <p:cTn id="10" presetID="35" presetClass="path" presetSubtype="0" accel="50000" decel="50000" fill="hold" nodeType="withEffect">
                                  <p:stCondLst>
                                    <p:cond delay="0"/>
                                  </p:stCondLst>
                                  <p:childTnLst>
                                    <p:animMotion origin="layout" path="M 0.63195 -0.00161 L -1.11111E-6 -2.68022E-6 " pathEditMode="relative" rAng="0" ptsTypes="AA">
                                      <p:cBhvr>
                                        <p:cTn id="11" dur="2000" fill="hold"/>
                                        <p:tgtEl>
                                          <p:spTgt spid="2"/>
                                        </p:tgtEl>
                                        <p:attrNameLst>
                                          <p:attrName>ppt_x</p:attrName>
                                          <p:attrName>ppt_y</p:attrName>
                                        </p:attrNameLst>
                                      </p:cBhvr>
                                      <p:rCtr x="-316" y="1"/>
                                    </p:animMotion>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847886"/>
                                        </p:tgtEl>
                                        <p:attrNameLst>
                                          <p:attrName>style.visibility</p:attrName>
                                        </p:attrNameLst>
                                      </p:cBhvr>
                                      <p:to>
                                        <p:strVal val="visible"/>
                                      </p:to>
                                    </p:set>
                                    <p:animEffect transition="in" filter="fade">
                                      <p:cBhvr>
                                        <p:cTn id="18" dur="2000"/>
                                        <p:tgtEl>
                                          <p:spTgt spid="847886"/>
                                        </p:tgtEl>
                                      </p:cBhvr>
                                    </p:animEffect>
                                  </p:childTnLst>
                                </p:cTn>
                              </p:par>
                              <p:par>
                                <p:cTn id="19" presetID="1" presetClass="exit" presetSubtype="0" fill="hold" nodeType="withEffect">
                                  <p:stCondLst>
                                    <p:cond delay="0"/>
                                  </p:stCondLst>
                                  <p:childTnLst>
                                    <p:set>
                                      <p:cBhvr>
                                        <p:cTn id="20" dur="1" fill="hold">
                                          <p:stCondLst>
                                            <p:cond delay="0"/>
                                          </p:stCondLst>
                                        </p:cTn>
                                        <p:tgtEl>
                                          <p:spTgt spid="84787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47890"/>
                                        </p:tgtEl>
                                        <p:attrNameLst>
                                          <p:attrName>style.visibility</p:attrName>
                                        </p:attrNameLst>
                                      </p:cBhvr>
                                      <p:to>
                                        <p:strVal val="visible"/>
                                      </p:to>
                                    </p:set>
                                    <p:animEffect transition="in" filter="fade">
                                      <p:cBhvr>
                                        <p:cTn id="23" dur="2000"/>
                                        <p:tgtEl>
                                          <p:spTgt spid="84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Removed Components</a:t>
            </a:r>
            <a:endParaRPr lang="en-US" dirty="0"/>
          </a:p>
        </p:txBody>
      </p:sp>
      <p:sp>
        <p:nvSpPr>
          <p:cNvPr id="37891" name="Shape 21505"/>
          <p:cNvSpPr>
            <a:spLocks noGrp="1" noChangeArrowheads="1"/>
          </p:cNvSpPr>
          <p:nvPr>
            <p:ph idx="1"/>
          </p:nvPr>
        </p:nvSpPr>
        <p:spPr>
          <a:xfrm>
            <a:off x="381000" y="1412875"/>
            <a:ext cx="8382000" cy="3893374"/>
          </a:xfrm>
        </p:spPr>
        <p:txBody>
          <a:bodyPr/>
          <a:lstStyle/>
          <a:p>
            <a:pPr marL="914400" indent="-330200" eaLnBrk="1" hangingPunct="1">
              <a:buClr>
                <a:schemeClr val="accent1">
                  <a:alpha val="100000"/>
                </a:schemeClr>
              </a:buClr>
              <a:buFont typeface="Wingdings 3"/>
              <a:buBlip>
                <a:blip r:embed="rId3"/>
              </a:buBlip>
              <a:defRPr/>
            </a:pPr>
            <a:r>
              <a:rPr lang="en-US" sz="2800" dirty="0" smtClean="0">
                <a:solidFill>
                  <a:schemeClr val="tx1">
                    <a:alpha val="100000"/>
                  </a:schemeClr>
                </a:solidFill>
                <a:sym typeface="Wingdings"/>
              </a:rPr>
              <a:t>Front </a:t>
            </a:r>
            <a:r>
              <a:rPr lang="en-US" sz="2800" dirty="0">
                <a:solidFill>
                  <a:schemeClr val="tx1">
                    <a:alpha val="100000"/>
                  </a:schemeClr>
                </a:solidFill>
                <a:sym typeface="Wingdings"/>
              </a:rPr>
              <a:t>Page Server </a:t>
            </a:r>
            <a:r>
              <a:rPr lang="en-US" sz="2800" dirty="0" smtClean="0">
                <a:solidFill>
                  <a:schemeClr val="tx1">
                    <a:alpha val="100000"/>
                  </a:schemeClr>
                </a:solidFill>
                <a:sym typeface="Wingdings"/>
              </a:rPr>
              <a:t>Extensions (for now)</a:t>
            </a:r>
          </a:p>
          <a:p>
            <a:pPr marL="914400" indent="-330200" eaLnBrk="1" hangingPunct="1">
              <a:buClr>
                <a:schemeClr val="accent1">
                  <a:alpha val="100000"/>
                </a:schemeClr>
              </a:buClr>
              <a:buFont typeface="Wingdings 3"/>
              <a:buBlip>
                <a:blip r:embed="rId3"/>
              </a:buBlip>
              <a:defRPr/>
            </a:pPr>
            <a:r>
              <a:rPr lang="en-US" sz="2800" dirty="0" smtClean="0">
                <a:solidFill>
                  <a:schemeClr val="tx1">
                    <a:alpha val="100000"/>
                  </a:schemeClr>
                </a:solidFill>
                <a:sym typeface="Wingdings"/>
              </a:rPr>
              <a:t>Post Office Protocol (POP3</a:t>
            </a:r>
            <a:r>
              <a:rPr lang="en-US" sz="2800" dirty="0">
                <a:solidFill>
                  <a:schemeClr val="tx1">
                    <a:alpha val="100000"/>
                  </a:schemeClr>
                </a:solidFill>
                <a:sym typeface="Wingdings"/>
              </a:rPr>
              <a:t>) </a:t>
            </a:r>
            <a:r>
              <a:rPr lang="en-US" sz="2800" dirty="0" smtClean="0">
                <a:solidFill>
                  <a:schemeClr val="tx1">
                    <a:alpha val="100000"/>
                  </a:schemeClr>
                </a:solidFill>
                <a:sym typeface="Wingdings"/>
              </a:rPr>
              <a:t>server</a:t>
            </a:r>
          </a:p>
          <a:p>
            <a:pPr marL="914400" indent="-330200" eaLnBrk="1" hangingPunct="1">
              <a:buClr>
                <a:schemeClr val="accent1">
                  <a:alpha val="100000"/>
                </a:schemeClr>
              </a:buClr>
              <a:buFont typeface="Wingdings 3"/>
              <a:buBlip>
                <a:blip r:embed="rId3"/>
              </a:buBlip>
              <a:defRPr/>
            </a:pPr>
            <a:r>
              <a:rPr lang="en-US" sz="2800" dirty="0" smtClean="0">
                <a:solidFill>
                  <a:schemeClr val="tx1">
                    <a:alpha val="100000"/>
                  </a:schemeClr>
                </a:solidFill>
                <a:sym typeface="Wingdings"/>
              </a:rPr>
              <a:t>Services </a:t>
            </a:r>
            <a:r>
              <a:rPr lang="en-US" sz="2800" dirty="0">
                <a:solidFill>
                  <a:schemeClr val="tx1">
                    <a:alpha val="100000"/>
                  </a:schemeClr>
                </a:solidFill>
                <a:sym typeface="Wingdings"/>
              </a:rPr>
              <a:t>for </a:t>
            </a:r>
            <a:r>
              <a:rPr lang="en-US" sz="2800" dirty="0" smtClean="0">
                <a:solidFill>
                  <a:schemeClr val="tx1">
                    <a:alpha val="100000"/>
                  </a:schemeClr>
                </a:solidFill>
                <a:sym typeface="Wingdings"/>
              </a:rPr>
              <a:t>Macintosh</a:t>
            </a:r>
          </a:p>
          <a:p>
            <a:pPr marL="914400" indent="-330200" eaLnBrk="1" hangingPunct="1">
              <a:buClr>
                <a:schemeClr val="accent1">
                  <a:alpha val="100000"/>
                </a:schemeClr>
              </a:buClr>
              <a:buFont typeface="Wingdings 3"/>
              <a:buBlip>
                <a:blip r:embed="rId3"/>
              </a:buBlip>
              <a:defRPr/>
            </a:pPr>
            <a:r>
              <a:rPr lang="en-US" sz="2800" dirty="0" smtClean="0">
                <a:solidFill>
                  <a:schemeClr val="tx1">
                    <a:alpha val="100000"/>
                  </a:schemeClr>
                </a:solidFill>
                <a:sym typeface="Wingdings"/>
              </a:rPr>
              <a:t>Kernel </a:t>
            </a:r>
            <a:r>
              <a:rPr lang="en-US" sz="2800" dirty="0">
                <a:solidFill>
                  <a:schemeClr val="tx1">
                    <a:alpha val="100000"/>
                  </a:schemeClr>
                </a:solidFill>
                <a:sym typeface="Wingdings"/>
              </a:rPr>
              <a:t>mode printer </a:t>
            </a:r>
            <a:r>
              <a:rPr lang="en-US" sz="2800" dirty="0" smtClean="0">
                <a:solidFill>
                  <a:schemeClr val="tx1">
                    <a:alpha val="100000"/>
                  </a:schemeClr>
                </a:solidFill>
                <a:sym typeface="Wingdings"/>
              </a:rPr>
              <a:t>drivers (moved to user mode)</a:t>
            </a:r>
          </a:p>
          <a:p>
            <a:pPr marL="914400" indent="-330200" eaLnBrk="1" hangingPunct="1">
              <a:buClr>
                <a:schemeClr val="accent1">
                  <a:alpha val="100000"/>
                </a:schemeClr>
              </a:buClr>
              <a:buFont typeface="Wingdings 3"/>
              <a:buBlip>
                <a:blip r:embed="rId3"/>
              </a:buBlip>
              <a:defRPr/>
            </a:pPr>
            <a:r>
              <a:rPr lang="en-US" sz="2800" dirty="0" err="1" smtClean="0">
                <a:solidFill>
                  <a:schemeClr val="tx1">
                    <a:alpha val="100000"/>
                  </a:schemeClr>
                </a:solidFill>
                <a:sym typeface="Wingdings"/>
              </a:rPr>
              <a:t>WinHelp</a:t>
            </a:r>
            <a:r>
              <a:rPr lang="en-US" sz="2800" dirty="0" smtClean="0">
                <a:solidFill>
                  <a:schemeClr val="tx1">
                    <a:alpha val="100000"/>
                  </a:schemeClr>
                </a:solidFill>
                <a:sym typeface="Wingdings"/>
              </a:rPr>
              <a:t>. Download available for end-users (HTML Help/CHM </a:t>
            </a:r>
            <a:r>
              <a:rPr lang="en-US" sz="2800" dirty="0">
                <a:solidFill>
                  <a:schemeClr val="tx1">
                    <a:alpha val="100000"/>
                  </a:schemeClr>
                </a:solidFill>
                <a:sym typeface="Wingdings"/>
              </a:rPr>
              <a:t>files are </a:t>
            </a:r>
            <a:r>
              <a:rPr lang="en-US" sz="2800" dirty="0" smtClean="0">
                <a:solidFill>
                  <a:schemeClr val="tx1">
                    <a:alpha val="100000"/>
                  </a:schemeClr>
                </a:solidFill>
                <a:sym typeface="Wingdings"/>
              </a:rPr>
              <a:t>supported)</a:t>
            </a:r>
          </a:p>
          <a:p>
            <a:pPr marL="914400" indent="-330200" eaLnBrk="1" hangingPunct="1">
              <a:buClr>
                <a:schemeClr val="accent1">
                  <a:alpha val="100000"/>
                </a:schemeClr>
              </a:buClr>
              <a:buFont typeface="Wingdings 3"/>
              <a:buBlip>
                <a:blip r:embed="rId3"/>
              </a:buBlip>
              <a:defRPr/>
            </a:pPr>
            <a:r>
              <a:rPr lang="en-US" sz="2800" dirty="0" smtClean="0">
                <a:solidFill>
                  <a:schemeClr val="tx1">
                    <a:alpha val="100000"/>
                  </a:schemeClr>
                </a:solidFill>
                <a:sym typeface="Wingdings"/>
              </a:rPr>
              <a:t>VB5/VC5</a:t>
            </a:r>
            <a:endParaRPr lang="en-US" sz="2800" dirty="0">
              <a:solidFill>
                <a:schemeClr val="tx1">
                  <a:alpha val="100000"/>
                </a:schemeClr>
              </a:solidFill>
              <a:sym typeface="Wingdings"/>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sp>
        <p:nvSpPr>
          <p:cNvPr id="39939" name="Shape 21505"/>
          <p:cNvSpPr>
            <a:spLocks noGrp="1" noChangeArrowheads="1"/>
          </p:cNvSpPr>
          <p:nvPr>
            <p:ph idx="1"/>
          </p:nvPr>
        </p:nvSpPr>
        <p:spPr>
          <a:xfrm>
            <a:off x="381000" y="1412874"/>
            <a:ext cx="8382000" cy="4672041"/>
          </a:xfrm>
        </p:spPr>
        <p:txBody>
          <a:bodyPr>
            <a:noAutofit/>
          </a:bodyPr>
          <a:lstStyle/>
          <a:p>
            <a:pPr marL="447675" indent="-447675" eaLnBrk="1" hangingPunct="1">
              <a:lnSpc>
                <a:spcPct val="110000"/>
              </a:lnSpc>
              <a:buClr>
                <a:schemeClr val="accent1">
                  <a:alpha val="100000"/>
                </a:schemeClr>
              </a:buClr>
              <a:buFont typeface="Wingdings 3"/>
              <a:buBlip>
                <a:blip r:embed="rId3"/>
              </a:buBlip>
              <a:defRPr/>
            </a:pPr>
            <a:r>
              <a:rPr lang="en-US" sz="2800" dirty="0">
                <a:solidFill>
                  <a:schemeClr val="tx1">
                    <a:alpha val="100000"/>
                  </a:schemeClr>
                </a:solidFill>
                <a:sym typeface="Wingdings"/>
              </a:rPr>
              <a:t>Great portal for Application </a:t>
            </a:r>
            <a:r>
              <a:rPr lang="en-US" sz="2800" dirty="0" smtClean="0">
                <a:solidFill>
                  <a:schemeClr val="tx1">
                    <a:alpha val="100000"/>
                  </a:schemeClr>
                </a:solidFill>
                <a:sym typeface="Wingdings"/>
              </a:rPr>
              <a:t>Compatibility</a:t>
            </a:r>
            <a:endParaRPr lang="en-US" sz="2800" dirty="0" smtClean="0">
              <a:solidFill>
                <a:schemeClr val="tx1">
                  <a:alpha val="100000"/>
                </a:schemeClr>
              </a:solidFill>
              <a:sym typeface="Wingdings"/>
              <a:hlinkClick r:id="rId4"/>
            </a:endParaRPr>
          </a:p>
          <a:p>
            <a:pPr marL="703263" lvl="1" indent="-447675">
              <a:lnSpc>
                <a:spcPct val="110000"/>
              </a:lnSpc>
              <a:buClr>
                <a:schemeClr val="accent1">
                  <a:alpha val="100000"/>
                </a:schemeClr>
              </a:buClr>
              <a:buSzPct val="65000"/>
              <a:buFont typeface="Verdana"/>
              <a:buBlip>
                <a:blip r:embed="rId3"/>
              </a:buBlip>
              <a:defRPr/>
            </a:pPr>
            <a:r>
              <a:rPr lang="en-US" sz="2400" dirty="0" smtClean="0">
                <a:solidFill>
                  <a:schemeClr val="tx1">
                    <a:alpha val="100000"/>
                  </a:schemeClr>
                </a:solidFill>
                <a:sym typeface="Wingdings"/>
                <a:hlinkClick r:id="rId4"/>
              </a:rPr>
              <a:t>http</a:t>
            </a:r>
            <a:r>
              <a:rPr lang="en-US" sz="2400" dirty="0">
                <a:solidFill>
                  <a:schemeClr val="tx1">
                    <a:alpha val="100000"/>
                  </a:schemeClr>
                </a:solidFill>
                <a:sym typeface="Wingdings"/>
                <a:hlinkClick r:id="rId4"/>
              </a:rPr>
              <a:t>://www.devreadiness.org</a:t>
            </a:r>
            <a:r>
              <a:rPr lang="en-US" sz="2400" dirty="0">
                <a:solidFill>
                  <a:schemeClr val="tx1">
                    <a:alpha val="100000"/>
                  </a:schemeClr>
                </a:solidFill>
                <a:sym typeface="Wingdings"/>
              </a:rPr>
              <a:t> </a:t>
            </a:r>
            <a:endParaRPr lang="en-US" sz="2400" dirty="0" smtClean="0">
              <a:solidFill>
                <a:schemeClr val="tx1">
                  <a:alpha val="100000"/>
                </a:schemeClr>
              </a:solidFill>
              <a:sym typeface="Wingdings"/>
            </a:endParaRPr>
          </a:p>
          <a:p>
            <a:pPr marL="941388" lvl="2" indent="-447675">
              <a:lnSpc>
                <a:spcPct val="110000"/>
              </a:lnSpc>
              <a:buClr>
                <a:schemeClr val="accent2">
                  <a:alpha val="100000"/>
                </a:schemeClr>
              </a:buClr>
              <a:buSzPct val="65000"/>
              <a:buFont typeface="Wingdings 2"/>
              <a:buBlip>
                <a:blip r:embed="rId3"/>
              </a:buBlip>
              <a:defRPr/>
            </a:pPr>
            <a:r>
              <a:rPr lang="en-US" sz="2000" dirty="0" smtClean="0">
                <a:solidFill>
                  <a:schemeClr val="tx1">
                    <a:alpha val="100000"/>
                  </a:schemeClr>
                </a:solidFill>
                <a:sym typeface="Wingdings"/>
              </a:rPr>
              <a:t>Start with the Application </a:t>
            </a:r>
            <a:r>
              <a:rPr lang="en-US" sz="2000" dirty="0">
                <a:solidFill>
                  <a:schemeClr val="tx1">
                    <a:alpha val="100000"/>
                  </a:schemeClr>
                </a:solidFill>
                <a:sym typeface="Wingdings"/>
              </a:rPr>
              <a:t>Compatibility </a:t>
            </a:r>
            <a:r>
              <a:rPr lang="en-US" sz="2000" dirty="0" smtClean="0">
                <a:solidFill>
                  <a:schemeClr val="tx1">
                    <a:alpha val="100000"/>
                  </a:schemeClr>
                </a:solidFill>
                <a:sym typeface="Wingdings"/>
              </a:rPr>
              <a:t>Cookbook</a:t>
            </a:r>
          </a:p>
          <a:p>
            <a:pPr marL="447675" indent="-447675" eaLnBrk="1" hangingPunct="1">
              <a:lnSpc>
                <a:spcPct val="110000"/>
              </a:lnSpc>
              <a:buClr>
                <a:schemeClr val="accent1">
                  <a:alpha val="100000"/>
                </a:schemeClr>
              </a:buClr>
              <a:buFont typeface="Wingdings 3"/>
              <a:buBlip>
                <a:blip r:embed="rId3"/>
              </a:buBlip>
              <a:defRPr/>
            </a:pPr>
            <a:r>
              <a:rPr lang="en-US" sz="2800" dirty="0" err="1" smtClean="0">
                <a:solidFill>
                  <a:schemeClr val="tx1">
                    <a:alpha val="100000"/>
                  </a:schemeClr>
                </a:solidFill>
                <a:sym typeface="Wingdings"/>
              </a:rPr>
              <a:t>AppCompat</a:t>
            </a:r>
            <a:r>
              <a:rPr lang="en-US" sz="2800" dirty="0" smtClean="0">
                <a:solidFill>
                  <a:schemeClr val="tx1">
                    <a:alpha val="100000"/>
                  </a:schemeClr>
                </a:solidFill>
                <a:sym typeface="Wingdings"/>
              </a:rPr>
              <a:t> blogs</a:t>
            </a:r>
          </a:p>
          <a:p>
            <a:pPr marL="703263" lvl="1" indent="-447675" eaLnBrk="1" hangingPunct="1">
              <a:lnSpc>
                <a:spcPct val="110000"/>
              </a:lnSpc>
              <a:buClr>
                <a:schemeClr val="accent1">
                  <a:alpha val="100000"/>
                </a:schemeClr>
              </a:buClr>
              <a:buSzPct val="65000"/>
              <a:buFont typeface="Verdana"/>
              <a:buBlip>
                <a:blip r:embed="rId3"/>
              </a:buBlip>
              <a:defRPr/>
            </a:pPr>
            <a:r>
              <a:rPr lang="en-US" sz="2400" dirty="0" smtClean="0">
                <a:solidFill>
                  <a:schemeClr val="tx1">
                    <a:alpha val="100000"/>
                  </a:schemeClr>
                </a:solidFill>
                <a:sym typeface="Wingdings"/>
                <a:hlinkClick r:id="rId5"/>
              </a:rPr>
              <a:t>http</a:t>
            </a:r>
            <a:r>
              <a:rPr lang="en-US" sz="2400" dirty="0">
                <a:solidFill>
                  <a:schemeClr val="tx1">
                    <a:alpha val="100000"/>
                  </a:schemeClr>
                </a:solidFill>
                <a:sym typeface="Wingdings"/>
                <a:hlinkClick r:id="rId5"/>
              </a:rPr>
              <a:t>://</a:t>
            </a:r>
            <a:r>
              <a:rPr lang="en-US" sz="2400" dirty="0" smtClean="0">
                <a:solidFill>
                  <a:schemeClr val="tx1">
                    <a:alpha val="100000"/>
                  </a:schemeClr>
                </a:solidFill>
                <a:sym typeface="Wingdings"/>
                <a:hlinkClick r:id="rId5"/>
              </a:rPr>
              <a:t>blogs.msdn.com/VistaCompatTeam</a:t>
            </a:r>
            <a:endParaRPr lang="en-US" sz="2400" dirty="0" smtClean="0">
              <a:solidFill>
                <a:schemeClr val="tx1">
                  <a:alpha val="100000"/>
                </a:schemeClr>
              </a:solidFill>
              <a:sym typeface="Wingdings"/>
            </a:endParaRPr>
          </a:p>
          <a:p>
            <a:pPr marL="703263" lvl="1" indent="-447675" eaLnBrk="1" hangingPunct="1">
              <a:lnSpc>
                <a:spcPct val="110000"/>
              </a:lnSpc>
              <a:buClr>
                <a:schemeClr val="accent1">
                  <a:alpha val="100000"/>
                </a:schemeClr>
              </a:buClr>
              <a:buSzPct val="65000"/>
              <a:buFont typeface="Verdana"/>
              <a:buBlip>
                <a:blip r:embed="rId3"/>
              </a:buBlip>
              <a:defRPr/>
            </a:pPr>
            <a:r>
              <a:rPr lang="en-US" sz="2400" dirty="0" smtClean="0">
                <a:solidFill>
                  <a:schemeClr val="tx1">
                    <a:alpha val="100000"/>
                  </a:schemeClr>
                </a:solidFill>
                <a:sym typeface="Wingdings"/>
                <a:hlinkClick r:id="rId6"/>
              </a:rPr>
              <a:t>http://blogs.msdn.com/cjacks</a:t>
            </a:r>
            <a:r>
              <a:rPr lang="en-US" sz="2400" dirty="0" smtClean="0">
                <a:solidFill>
                  <a:schemeClr val="tx1">
                    <a:alpha val="100000"/>
                  </a:schemeClr>
                </a:solidFill>
                <a:sym typeface="Wingdings"/>
              </a:rPr>
              <a:t> </a:t>
            </a:r>
          </a:p>
          <a:p>
            <a:pPr marL="447675" indent="-447675" eaLnBrk="1" hangingPunct="1">
              <a:lnSpc>
                <a:spcPct val="110000"/>
              </a:lnSpc>
              <a:buClr>
                <a:schemeClr val="accent1">
                  <a:alpha val="100000"/>
                </a:schemeClr>
              </a:buClr>
              <a:buFont typeface="Wingdings 3"/>
              <a:buBlip>
                <a:blip r:embed="rId3"/>
              </a:buBlip>
              <a:defRPr/>
            </a:pPr>
            <a:r>
              <a:rPr lang="en-US" sz="2800" dirty="0" smtClean="0">
                <a:solidFill>
                  <a:schemeClr val="tx1">
                    <a:alpha val="100000"/>
                  </a:schemeClr>
                </a:solidFill>
                <a:sym typeface="Wingdings"/>
              </a:rPr>
              <a:t>Other blogs:</a:t>
            </a:r>
          </a:p>
          <a:p>
            <a:pPr marL="596900" lvl="1" indent="-447675">
              <a:lnSpc>
                <a:spcPct val="110000"/>
              </a:lnSpc>
              <a:buClr>
                <a:schemeClr val="accent2">
                  <a:alpha val="100000"/>
                </a:schemeClr>
              </a:buClr>
              <a:buSzPct val="65000"/>
              <a:buFont typeface="Wingdings 2"/>
              <a:buBlip>
                <a:blip r:embed="rId3"/>
              </a:buBlip>
              <a:defRPr/>
            </a:pPr>
            <a:r>
              <a:rPr lang="en-US" sz="2400" dirty="0" smtClean="0">
                <a:solidFill>
                  <a:schemeClr val="tx1">
                    <a:alpha val="100000"/>
                  </a:schemeClr>
                </a:solidFill>
                <a:sym typeface="Wingdings"/>
                <a:hlinkClick r:id="rId7"/>
              </a:rPr>
              <a:t>http://blogs.msdn.com/UAC</a:t>
            </a:r>
            <a:endParaRPr lang="en-US" sz="2400" dirty="0" smtClean="0">
              <a:solidFill>
                <a:schemeClr val="tx1">
                  <a:alpha val="100000"/>
                </a:schemeClr>
              </a:solidFill>
              <a:sym typeface="Wingdings"/>
            </a:endParaRPr>
          </a:p>
          <a:p>
            <a:pPr marL="596900" lvl="1" indent="-447675">
              <a:lnSpc>
                <a:spcPct val="110000"/>
              </a:lnSpc>
              <a:buClr>
                <a:schemeClr val="accent2">
                  <a:alpha val="100000"/>
                </a:schemeClr>
              </a:buClr>
              <a:buSzPct val="65000"/>
              <a:buFont typeface="Wingdings 2"/>
              <a:buBlip>
                <a:blip r:embed="rId3"/>
              </a:buBlip>
              <a:defRPr/>
            </a:pPr>
            <a:r>
              <a:rPr lang="en-US" sz="2400" dirty="0" smtClean="0">
                <a:solidFill>
                  <a:schemeClr val="tx1">
                    <a:alpha val="100000"/>
                  </a:schemeClr>
                </a:solidFill>
                <a:sym typeface="Wingdings"/>
                <a:hlinkClick r:id="rId8"/>
              </a:rPr>
              <a:t>http://blogs.msdn.com/IE</a:t>
            </a:r>
            <a:r>
              <a:rPr lang="en-US" sz="2400" dirty="0" smtClean="0">
                <a:solidFill>
                  <a:schemeClr val="tx1">
                    <a:alpha val="100000"/>
                  </a:schemeClr>
                </a:solidFill>
                <a:sym typeface="Wingdings"/>
              </a:rPr>
              <a:t> </a:t>
            </a:r>
          </a:p>
          <a:p>
            <a:pPr marL="596900" lvl="1" indent="-447675">
              <a:lnSpc>
                <a:spcPct val="110000"/>
              </a:lnSpc>
              <a:buClr>
                <a:schemeClr val="accent2">
                  <a:alpha val="100000"/>
                </a:schemeClr>
              </a:buClr>
              <a:buSzPct val="65000"/>
              <a:buFont typeface="Wingdings 2"/>
              <a:buBlip>
                <a:blip r:embed="rId3"/>
              </a:buBlip>
              <a:defRPr/>
            </a:pPr>
            <a:r>
              <a:rPr lang="en-US" sz="2400" dirty="0" smtClean="0">
                <a:solidFill>
                  <a:schemeClr val="tx1">
                    <a:alpha val="100000"/>
                  </a:schemeClr>
                </a:solidFill>
                <a:sym typeface="Wingdings"/>
                <a:hlinkClick r:id="rId9"/>
              </a:rPr>
              <a:t>http://blogs.msdn.com/rflaming</a:t>
            </a:r>
            <a:r>
              <a:rPr lang="en-US" sz="2400" dirty="0" smtClean="0">
                <a:solidFill>
                  <a:schemeClr val="tx1">
                    <a:alpha val="100000"/>
                  </a:schemeClr>
                </a:solidFill>
                <a:sym typeface="Wingdings"/>
              </a:rPr>
              <a:t> </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Topics</a:t>
            </a:r>
            <a:endParaRPr lang="en-US" dirty="0"/>
          </a:p>
        </p:txBody>
      </p:sp>
      <p:sp>
        <p:nvSpPr>
          <p:cNvPr id="6" name="Text Placeholder 5"/>
          <p:cNvSpPr>
            <a:spLocks noGrp="1"/>
          </p:cNvSpPr>
          <p:nvPr>
            <p:ph idx="1"/>
          </p:nvPr>
        </p:nvSpPr>
        <p:spPr>
          <a:xfrm>
            <a:off x="381000" y="1412875"/>
            <a:ext cx="8382000" cy="4788420"/>
          </a:xfrm>
        </p:spPr>
        <p:txBody>
          <a:bodyPr>
            <a:normAutofit/>
          </a:bodyPr>
          <a:lstStyle/>
          <a:p>
            <a:pPr eaLnBrk="1" hangingPunct="1">
              <a:buClr>
                <a:schemeClr val="accent1">
                  <a:alpha val="100000"/>
                </a:schemeClr>
              </a:buClr>
              <a:buFont typeface="Wingdings 3"/>
              <a:buBlip>
                <a:blip r:embed="rId3"/>
              </a:buBlip>
              <a:defRPr/>
            </a:pPr>
            <a:r>
              <a:rPr lang="en-US" sz="2400" dirty="0" smtClean="0"/>
              <a:t>Common Windows Compatibility Issues</a:t>
            </a:r>
          </a:p>
          <a:p>
            <a:pPr lvl="1">
              <a:buClr>
                <a:schemeClr val="accent1">
                  <a:alpha val="100000"/>
                </a:schemeClr>
              </a:buClr>
              <a:buFont typeface="Wingdings 3"/>
              <a:buBlip>
                <a:blip r:embed="rId3"/>
              </a:buBlip>
              <a:defRPr/>
            </a:pPr>
            <a:r>
              <a:rPr lang="en-US" sz="2400" dirty="0" smtClean="0"/>
              <a:t>User Account Control (UAC)</a:t>
            </a:r>
          </a:p>
          <a:p>
            <a:pPr lvl="2">
              <a:buClr>
                <a:schemeClr val="accent1">
                  <a:alpha val="100000"/>
                </a:schemeClr>
              </a:buClr>
              <a:buFont typeface="Wingdings 3"/>
              <a:buBlip>
                <a:blip r:embed="rId3"/>
              </a:buBlip>
              <a:defRPr/>
            </a:pPr>
            <a:r>
              <a:rPr lang="en-US" dirty="0" smtClean="0"/>
              <a:t>Mandatory Integrity Control, Internet Explorer – Protected Mode</a:t>
            </a:r>
          </a:p>
          <a:p>
            <a:pPr lvl="1">
              <a:buClr>
                <a:schemeClr val="accent1">
                  <a:alpha val="100000"/>
                </a:schemeClr>
              </a:buClr>
              <a:buFont typeface="Wingdings 3"/>
              <a:buBlip>
                <a:blip r:embed="rId3"/>
              </a:buBlip>
              <a:defRPr/>
            </a:pPr>
            <a:r>
              <a:rPr lang="en-US" sz="2400" dirty="0" smtClean="0">
                <a:solidFill>
                  <a:schemeClr val="tx1">
                    <a:alpha val="100000"/>
                  </a:schemeClr>
                </a:solidFill>
              </a:rPr>
              <a:t>Installation</a:t>
            </a:r>
          </a:p>
          <a:p>
            <a:pPr lvl="1">
              <a:buClr>
                <a:schemeClr val="accent1">
                  <a:alpha val="100000"/>
                </a:schemeClr>
              </a:buClr>
              <a:buFont typeface="Wingdings 3"/>
              <a:buBlip>
                <a:blip r:embed="rId3"/>
              </a:buBlip>
              <a:defRPr/>
            </a:pPr>
            <a:r>
              <a:rPr lang="en-US" sz="2400" dirty="0" smtClean="0">
                <a:solidFill>
                  <a:schemeClr val="tx1">
                    <a:alpha val="100000"/>
                  </a:schemeClr>
                </a:solidFill>
              </a:rPr>
              <a:t>Service Isolation</a:t>
            </a:r>
          </a:p>
          <a:p>
            <a:pPr lvl="1">
              <a:buClr>
                <a:schemeClr val="accent1">
                  <a:alpha val="100000"/>
                </a:schemeClr>
              </a:buClr>
              <a:buFont typeface="Wingdings 3"/>
              <a:buBlip>
                <a:blip r:embed="rId3"/>
              </a:buBlip>
              <a:defRPr/>
            </a:pPr>
            <a:r>
              <a:rPr lang="en-US" sz="2400" dirty="0" smtClean="0">
                <a:solidFill>
                  <a:schemeClr val="tx1">
                    <a:alpha val="100000"/>
                  </a:schemeClr>
                </a:solidFill>
              </a:rPr>
              <a:t>Miscellaneous </a:t>
            </a:r>
          </a:p>
          <a:p>
            <a:pPr lvl="2">
              <a:buClr>
                <a:schemeClr val="accent1">
                  <a:alpha val="100000"/>
                </a:schemeClr>
              </a:buClr>
              <a:buFont typeface="Wingdings 3"/>
              <a:buBlip>
                <a:blip r:embed="rId3"/>
              </a:buBlip>
              <a:defRPr/>
            </a:pPr>
            <a:r>
              <a:rPr lang="en-US" dirty="0" smtClean="0">
                <a:solidFill>
                  <a:schemeClr val="tx1">
                    <a:alpha val="100000"/>
                  </a:schemeClr>
                </a:solidFill>
              </a:rPr>
              <a:t>User Interface, Networking</a:t>
            </a:r>
          </a:p>
          <a:p>
            <a:pPr eaLnBrk="1" hangingPunct="1">
              <a:buClr>
                <a:schemeClr val="accent1">
                  <a:alpha val="100000"/>
                </a:schemeClr>
              </a:buClr>
              <a:buFont typeface="Wingdings 3"/>
              <a:buBlip>
                <a:blip r:embed="rId3"/>
              </a:buBlip>
              <a:defRPr/>
            </a:pPr>
            <a:r>
              <a:rPr lang="en-US" sz="2400" b="1" dirty="0" smtClean="0">
                <a:solidFill>
                  <a:schemeClr val="tx1">
                    <a:alpha val="100000"/>
                  </a:schemeClr>
                </a:solidFill>
              </a:rPr>
              <a:t>Specific Windows Server 2008 Compatibility Issues</a:t>
            </a:r>
          </a:p>
          <a:p>
            <a:pPr lvl="1" eaLnBrk="1" hangingPunct="1">
              <a:buClr>
                <a:schemeClr val="accent1">
                  <a:alpha val="100000"/>
                </a:schemeClr>
              </a:buClr>
              <a:buFont typeface="Wingdings 3"/>
              <a:buBlip>
                <a:blip r:embed="rId3"/>
              </a:buBlip>
              <a:defRPr/>
            </a:pPr>
            <a:r>
              <a:rPr lang="en-US" sz="2400" b="1" dirty="0" smtClean="0">
                <a:solidFill>
                  <a:schemeClr val="tx1">
                    <a:alpha val="100000"/>
                  </a:schemeClr>
                </a:solidFill>
              </a:rPr>
              <a:t>IIS, RODC, Core</a:t>
            </a:r>
          </a:p>
          <a:p>
            <a:pPr eaLnBrk="1" hangingPunct="1">
              <a:buClr>
                <a:schemeClr val="accent1">
                  <a:alpha val="100000"/>
                </a:schemeClr>
              </a:buClr>
              <a:buFont typeface="Wingdings 3"/>
              <a:buBlip>
                <a:blip r:embed="rId3"/>
              </a:buBlip>
              <a:defRPr/>
            </a:pPr>
            <a:r>
              <a:rPr lang="en-US" sz="2400" dirty="0" smtClean="0">
                <a:solidFill>
                  <a:schemeClr val="tx1">
                    <a:alpha val="100000"/>
                  </a:schemeClr>
                </a:solidFill>
              </a:rPr>
              <a:t>Logo Certification and “Works with”</a:t>
            </a: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Windows Server 2008 Compatibility</a:t>
            </a:r>
            <a:endParaRPr lang="en-US" sz="4400" dirty="0"/>
          </a:p>
        </p:txBody>
      </p:sp>
      <p:sp>
        <p:nvSpPr>
          <p:cNvPr id="3" name="Content Placeholder 2"/>
          <p:cNvSpPr>
            <a:spLocks noGrp="1"/>
          </p:cNvSpPr>
          <p:nvPr>
            <p:ph type="body" idx="1"/>
          </p:nvPr>
        </p:nvSpPr>
        <p:spPr>
          <a:xfrm>
            <a:off x="381000" y="1412875"/>
            <a:ext cx="8382000" cy="3031599"/>
          </a:xfrm>
        </p:spPr>
        <p:txBody>
          <a:bodyPr/>
          <a:lstStyle/>
          <a:p>
            <a:pPr>
              <a:buFont typeface="Arial" pitchFamily="34" charset="0"/>
              <a:buChar char="•"/>
            </a:pPr>
            <a:r>
              <a:rPr lang="en-US" sz="2800" b="1" dirty="0" smtClean="0"/>
              <a:t>Server Roles</a:t>
            </a:r>
          </a:p>
          <a:p>
            <a:pPr>
              <a:buFont typeface="Arial" pitchFamily="34" charset="0"/>
              <a:buChar char="•"/>
            </a:pPr>
            <a:r>
              <a:rPr lang="en-US" sz="2800" dirty="0" smtClean="0"/>
              <a:t>IIS</a:t>
            </a:r>
          </a:p>
          <a:p>
            <a:pPr>
              <a:buFont typeface="Arial" pitchFamily="34" charset="0"/>
              <a:buChar char="•"/>
            </a:pPr>
            <a:r>
              <a:rPr lang="en-US" sz="2800" dirty="0" smtClean="0"/>
              <a:t>Failover Clustering</a:t>
            </a:r>
          </a:p>
          <a:p>
            <a:pPr>
              <a:buFont typeface="Arial" pitchFamily="34" charset="0"/>
              <a:buChar char="•"/>
            </a:pPr>
            <a:r>
              <a:rPr lang="en-US" sz="2800" dirty="0" smtClean="0"/>
              <a:t>Active Directory Changes</a:t>
            </a:r>
          </a:p>
          <a:p>
            <a:pPr>
              <a:buFont typeface="Arial" pitchFamily="34" charset="0"/>
              <a:buChar char="•"/>
            </a:pPr>
            <a:r>
              <a:rPr lang="en-US" sz="2800" dirty="0" smtClean="0"/>
              <a:t>Server Core</a:t>
            </a:r>
          </a:p>
          <a:p>
            <a:pPr>
              <a:buFont typeface="Arial" pitchFamily="34" charset="0"/>
              <a:buChar char="•"/>
            </a:pPr>
            <a:r>
              <a:rPr lang="en-US" sz="2800" dirty="0" smtClean="0"/>
              <a:t>Windows Firewall</a:t>
            </a:r>
            <a:endParaRPr lang="en-US" sz="2400"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Roles</a:t>
            </a:r>
            <a:endParaRPr lang="en-US" dirty="0"/>
          </a:p>
        </p:txBody>
      </p:sp>
      <p:sp>
        <p:nvSpPr>
          <p:cNvPr id="3" name="Content Placeholder 2"/>
          <p:cNvSpPr>
            <a:spLocks noGrp="1"/>
          </p:cNvSpPr>
          <p:nvPr>
            <p:ph type="body" idx="1"/>
          </p:nvPr>
        </p:nvSpPr>
        <p:spPr>
          <a:xfrm>
            <a:off x="381000" y="1412875"/>
            <a:ext cx="8382000" cy="2646878"/>
          </a:xfrm>
        </p:spPr>
        <p:txBody>
          <a:bodyPr/>
          <a:lstStyle/>
          <a:p>
            <a:r>
              <a:rPr lang="en-US" dirty="0" smtClean="0"/>
              <a:t>Windows Server 2008 is componentized</a:t>
            </a:r>
          </a:p>
          <a:p>
            <a:pPr lvl="1"/>
            <a:r>
              <a:rPr lang="en-US" sz="2400" dirty="0" smtClean="0"/>
              <a:t>Roles are highly granular</a:t>
            </a:r>
          </a:p>
          <a:p>
            <a:pPr lvl="1"/>
            <a:r>
              <a:rPr lang="en-US" sz="2400" dirty="0" smtClean="0"/>
              <a:t>No roles activated by default</a:t>
            </a:r>
          </a:p>
          <a:p>
            <a:pPr lvl="1"/>
            <a:r>
              <a:rPr lang="en-US" sz="2400" dirty="0" smtClean="0"/>
              <a:t>Roles from prior versions “not exactly” the same</a:t>
            </a:r>
          </a:p>
          <a:p>
            <a:pPr lvl="1"/>
            <a:r>
              <a:rPr lang="en-US" sz="2400" dirty="0" smtClean="0"/>
              <a:t>Scripts/installers/applications may break because of uninstalled features now in a new or changed role</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Server Roles</a:t>
            </a:r>
            <a:endParaRPr lang="en-US" dirty="0"/>
          </a:p>
        </p:txBody>
      </p:sp>
      <p:sp>
        <p:nvSpPr>
          <p:cNvPr id="3" name="Content Placeholder 2"/>
          <p:cNvSpPr>
            <a:spLocks noGrp="1"/>
          </p:cNvSpPr>
          <p:nvPr>
            <p:ph type="body" idx="1"/>
          </p:nvPr>
        </p:nvSpPr>
        <p:spPr>
          <a:xfrm>
            <a:off x="381000" y="1246909"/>
            <a:ext cx="4390505" cy="5183046"/>
          </a:xfrm>
        </p:spPr>
        <p:txBody>
          <a:bodyPr>
            <a:noAutofit/>
          </a:bodyPr>
          <a:lstStyle/>
          <a:p>
            <a:pPr>
              <a:buFont typeface="Arial" pitchFamily="34" charset="0"/>
              <a:buChar char="•"/>
              <a:tabLst>
                <a:tab pos="282575" algn="l"/>
              </a:tabLst>
            </a:pPr>
            <a:r>
              <a:rPr lang="en-US" sz="1800" dirty="0" smtClean="0"/>
              <a:t>Active Directory</a:t>
            </a:r>
          </a:p>
          <a:p>
            <a:pPr marL="747713" lvl="1" indent="-230188">
              <a:buFont typeface="Arial" pitchFamily="34" charset="0"/>
              <a:buChar char="•"/>
              <a:tabLst>
                <a:tab pos="282575" algn="l"/>
              </a:tabLst>
            </a:pPr>
            <a:r>
              <a:rPr lang="en-US" sz="1800" dirty="0" smtClean="0"/>
              <a:t>Certificate Services</a:t>
            </a:r>
          </a:p>
          <a:p>
            <a:pPr marL="747713" lvl="1" indent="-230188">
              <a:buFont typeface="Arial" pitchFamily="34" charset="0"/>
              <a:buChar char="•"/>
              <a:tabLst>
                <a:tab pos="282575" algn="l"/>
              </a:tabLst>
            </a:pPr>
            <a:r>
              <a:rPr lang="en-US" sz="1800" dirty="0" smtClean="0"/>
              <a:t>Domain Services</a:t>
            </a:r>
          </a:p>
          <a:p>
            <a:pPr marL="747713" lvl="1" indent="-230188">
              <a:buFont typeface="Arial" pitchFamily="34" charset="0"/>
              <a:buChar char="•"/>
              <a:tabLst>
                <a:tab pos="282575" algn="l"/>
              </a:tabLst>
            </a:pPr>
            <a:r>
              <a:rPr lang="en-US" sz="1800" dirty="0" smtClean="0"/>
              <a:t>Federation services</a:t>
            </a:r>
          </a:p>
          <a:p>
            <a:pPr marL="747713" lvl="1" indent="-230188">
              <a:buFont typeface="Arial" pitchFamily="34" charset="0"/>
              <a:buChar char="•"/>
              <a:tabLst>
                <a:tab pos="282575" algn="l"/>
              </a:tabLst>
            </a:pPr>
            <a:r>
              <a:rPr lang="en-US" sz="1800" dirty="0" smtClean="0"/>
              <a:t>Lightweight Directory Services (old ADAM)</a:t>
            </a:r>
          </a:p>
          <a:p>
            <a:pPr marL="747713" lvl="1" indent="-230188">
              <a:buFont typeface="Arial" pitchFamily="34" charset="0"/>
              <a:buChar char="•"/>
              <a:tabLst>
                <a:tab pos="282575" algn="l"/>
              </a:tabLst>
            </a:pPr>
            <a:r>
              <a:rPr lang="en-US" sz="1800" dirty="0" smtClean="0"/>
              <a:t>Rights Management Services</a:t>
            </a:r>
          </a:p>
          <a:p>
            <a:pPr>
              <a:spcAft>
                <a:spcPts val="600"/>
              </a:spcAft>
              <a:buFont typeface="Arial" pitchFamily="34" charset="0"/>
              <a:buChar char="•"/>
              <a:tabLst>
                <a:tab pos="282575" algn="l"/>
              </a:tabLst>
            </a:pPr>
            <a:r>
              <a:rPr lang="en-US" sz="1800" dirty="0" smtClean="0"/>
              <a:t>Application Server (COM+, MSMQ, etc.)</a:t>
            </a:r>
          </a:p>
          <a:p>
            <a:pPr>
              <a:spcAft>
                <a:spcPts val="600"/>
              </a:spcAft>
              <a:buFont typeface="Arial" pitchFamily="34" charset="0"/>
              <a:buChar char="•"/>
              <a:tabLst>
                <a:tab pos="282575" algn="l"/>
              </a:tabLst>
            </a:pPr>
            <a:r>
              <a:rPr lang="en-US" sz="1800" dirty="0" smtClean="0"/>
              <a:t>DHCP</a:t>
            </a:r>
          </a:p>
          <a:p>
            <a:pPr>
              <a:spcAft>
                <a:spcPts val="600"/>
              </a:spcAft>
              <a:buFont typeface="Arial" pitchFamily="34" charset="0"/>
              <a:buChar char="•"/>
              <a:tabLst>
                <a:tab pos="282575" algn="l"/>
              </a:tabLst>
            </a:pPr>
            <a:r>
              <a:rPr lang="en-US" sz="1800" dirty="0" smtClean="0"/>
              <a:t>DNS</a:t>
            </a:r>
          </a:p>
          <a:p>
            <a:pPr>
              <a:spcAft>
                <a:spcPts val="600"/>
              </a:spcAft>
              <a:buFont typeface="Arial" pitchFamily="34" charset="0"/>
              <a:buChar char="•"/>
              <a:tabLst>
                <a:tab pos="282575" algn="l"/>
              </a:tabLst>
            </a:pPr>
            <a:r>
              <a:rPr lang="en-US" sz="1800" dirty="0" smtClean="0"/>
              <a:t>Fax</a:t>
            </a:r>
          </a:p>
          <a:p>
            <a:pPr>
              <a:spcAft>
                <a:spcPts val="600"/>
              </a:spcAft>
              <a:buFont typeface="Arial" pitchFamily="34" charset="0"/>
              <a:buChar char="•"/>
              <a:tabLst>
                <a:tab pos="282575" algn="l"/>
              </a:tabLst>
            </a:pPr>
            <a:r>
              <a:rPr lang="en-US" sz="1600" dirty="0" smtClean="0"/>
              <a:t>File</a:t>
            </a:r>
          </a:p>
        </p:txBody>
      </p:sp>
      <p:sp>
        <p:nvSpPr>
          <p:cNvPr id="4" name="Rectangle 3"/>
          <p:cNvSpPr/>
          <p:nvPr/>
        </p:nvSpPr>
        <p:spPr>
          <a:xfrm>
            <a:off x="5120640" y="1246909"/>
            <a:ext cx="3582786" cy="3231654"/>
          </a:xfrm>
          <a:prstGeom prst="rect">
            <a:avLst/>
          </a:prstGeom>
        </p:spPr>
        <p:txBody>
          <a:bodyPr wrap="square">
            <a:spAutoFit/>
          </a:bodyPr>
          <a:lstStyle/>
          <a:p>
            <a:pPr>
              <a:spcBef>
                <a:spcPts val="600"/>
              </a:spcBef>
              <a:spcAft>
                <a:spcPts val="600"/>
              </a:spcAft>
              <a:buFont typeface="Arial" pitchFamily="34" charset="0"/>
              <a:buChar char="•"/>
            </a:pPr>
            <a:r>
              <a:rPr lang="en-US" dirty="0" smtClean="0"/>
              <a:t>Network Policy and Access (VPN, Radius)</a:t>
            </a:r>
          </a:p>
          <a:p>
            <a:pPr>
              <a:spcBef>
                <a:spcPts val="600"/>
              </a:spcBef>
              <a:spcAft>
                <a:spcPts val="600"/>
              </a:spcAft>
              <a:buFont typeface="Arial" pitchFamily="34" charset="0"/>
              <a:buChar char="•"/>
            </a:pPr>
            <a:r>
              <a:rPr lang="en-US" dirty="0" smtClean="0"/>
              <a:t>Print </a:t>
            </a:r>
          </a:p>
          <a:p>
            <a:pPr>
              <a:spcBef>
                <a:spcPts val="600"/>
              </a:spcBef>
              <a:spcAft>
                <a:spcPts val="600"/>
              </a:spcAft>
              <a:buFont typeface="Arial" pitchFamily="34" charset="0"/>
              <a:buChar char="•"/>
            </a:pPr>
            <a:r>
              <a:rPr lang="en-US" dirty="0" smtClean="0"/>
              <a:t>Terminal</a:t>
            </a:r>
          </a:p>
          <a:p>
            <a:pPr>
              <a:spcBef>
                <a:spcPts val="600"/>
              </a:spcBef>
              <a:spcAft>
                <a:spcPts val="600"/>
              </a:spcAft>
              <a:buFont typeface="Arial" pitchFamily="34" charset="0"/>
              <a:buChar char="•"/>
            </a:pPr>
            <a:r>
              <a:rPr lang="en-US" dirty="0" smtClean="0"/>
              <a:t>UDDI</a:t>
            </a:r>
          </a:p>
          <a:p>
            <a:pPr>
              <a:spcBef>
                <a:spcPts val="600"/>
              </a:spcBef>
              <a:spcAft>
                <a:spcPts val="600"/>
              </a:spcAft>
              <a:buFont typeface="Arial" pitchFamily="34" charset="0"/>
              <a:buChar char="•"/>
            </a:pPr>
            <a:r>
              <a:rPr lang="en-US" dirty="0" smtClean="0"/>
              <a:t>Web (IIS)</a:t>
            </a:r>
          </a:p>
          <a:p>
            <a:pPr>
              <a:spcBef>
                <a:spcPts val="600"/>
              </a:spcBef>
              <a:spcAft>
                <a:spcPts val="600"/>
              </a:spcAft>
              <a:buFont typeface="Arial" pitchFamily="34" charset="0"/>
              <a:buChar char="•"/>
            </a:pPr>
            <a:r>
              <a:rPr lang="en-US" dirty="0" smtClean="0"/>
              <a:t>Windows Deployment</a:t>
            </a:r>
          </a:p>
          <a:p>
            <a:pPr>
              <a:spcBef>
                <a:spcPts val="600"/>
              </a:spcBef>
              <a:spcAft>
                <a:spcPts val="600"/>
              </a:spcAft>
              <a:buFont typeface="Arial" pitchFamily="34" charset="0"/>
              <a:buChar char="•"/>
            </a:pPr>
            <a:r>
              <a:rPr lang="en-US" dirty="0" err="1" smtClean="0"/>
              <a:t>Sharepoint</a:t>
            </a:r>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Server Manager</a:t>
            </a:r>
            <a:endParaRPr lang="en-US" dirty="0"/>
          </a:p>
        </p:txBody>
      </p:sp>
      <p:sp>
        <p:nvSpPr>
          <p:cNvPr id="3" name="Content Placeholder 2"/>
          <p:cNvSpPr>
            <a:spLocks noGrp="1"/>
          </p:cNvSpPr>
          <p:nvPr>
            <p:ph idx="1"/>
          </p:nvPr>
        </p:nvSpPr>
        <p:spPr>
          <a:xfrm>
            <a:off x="381000" y="1412875"/>
            <a:ext cx="8382000" cy="3154710"/>
          </a:xfrm>
        </p:spPr>
        <p:txBody>
          <a:bodyPr/>
          <a:lstStyle/>
          <a:p>
            <a:r>
              <a:rPr lang="en-US" sz="2400" dirty="0" smtClean="0"/>
              <a:t>Combination of </a:t>
            </a:r>
          </a:p>
          <a:p>
            <a:pPr lvl="1"/>
            <a:r>
              <a:rPr lang="en-US" sz="2000" dirty="0" smtClean="0"/>
              <a:t>Windows Server 2003 Manage Your Server</a:t>
            </a:r>
          </a:p>
          <a:p>
            <a:pPr lvl="1"/>
            <a:r>
              <a:rPr lang="en-US" sz="2000" dirty="0" smtClean="0"/>
              <a:t>Windows Server 2003 Configure Your Server</a:t>
            </a:r>
          </a:p>
          <a:p>
            <a:pPr lvl="1"/>
            <a:r>
              <a:rPr lang="en-US" sz="2000" dirty="0" smtClean="0"/>
              <a:t>Add/Remove Windows Components</a:t>
            </a:r>
          </a:p>
          <a:p>
            <a:r>
              <a:rPr lang="en-US" sz="2400" dirty="0" smtClean="0"/>
              <a:t>Eliminates Security Configuration Wizard (secure by default)</a:t>
            </a:r>
          </a:p>
          <a:p>
            <a:r>
              <a:rPr lang="en-US" sz="2400" dirty="0" smtClean="0"/>
              <a:t>Use </a:t>
            </a:r>
            <a:r>
              <a:rPr lang="en-US" sz="2400" b="1" dirty="0" err="1" smtClean="0"/>
              <a:t>Servermanagercmd</a:t>
            </a:r>
            <a:r>
              <a:rPr lang="en-US" sz="2400" dirty="0" smtClean="0"/>
              <a:t> to install roles from </a:t>
            </a:r>
            <a:r>
              <a:rPr lang="en-US" sz="2400" dirty="0" err="1" smtClean="0"/>
              <a:t>commandline</a:t>
            </a:r>
            <a:endParaRPr lang="en-US" sz="2400"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Component Features</a:t>
            </a:r>
            <a:endParaRPr lang="en-US" sz="4400" dirty="0"/>
          </a:p>
        </p:txBody>
      </p:sp>
      <p:sp>
        <p:nvSpPr>
          <p:cNvPr id="3" name="Content Placeholder 2"/>
          <p:cNvSpPr>
            <a:spLocks noGrp="1"/>
          </p:cNvSpPr>
          <p:nvPr>
            <p:ph type="body" idx="1"/>
          </p:nvPr>
        </p:nvSpPr>
        <p:spPr>
          <a:xfrm>
            <a:off x="381000" y="1412875"/>
            <a:ext cx="8382000" cy="6078587"/>
          </a:xfrm>
        </p:spPr>
        <p:txBody>
          <a:bodyPr/>
          <a:lstStyle/>
          <a:p>
            <a:pPr>
              <a:buNone/>
            </a:pPr>
            <a:r>
              <a:rPr lang="en-US" sz="2800" dirty="0" smtClean="0"/>
              <a:t>Auxiliary, Supporting functions to Roles. </a:t>
            </a:r>
            <a:r>
              <a:rPr lang="en-US" sz="2800" dirty="0" err="1" smtClean="0"/>
              <a:t>Eg</a:t>
            </a:r>
            <a:r>
              <a:rPr lang="en-US" sz="2800" dirty="0" smtClean="0"/>
              <a:t>:</a:t>
            </a:r>
          </a:p>
          <a:p>
            <a:r>
              <a:rPr lang="en-US" sz="2800" dirty="0" smtClean="0"/>
              <a:t>Failover Clustering</a:t>
            </a:r>
          </a:p>
          <a:p>
            <a:r>
              <a:rPr lang="en-US" sz="2800" dirty="0" smtClean="0"/>
              <a:t>Desktop Experience Pack</a:t>
            </a:r>
          </a:p>
          <a:p>
            <a:pPr lvl="1"/>
            <a:r>
              <a:rPr lang="en-US" sz="2000" dirty="0" smtClean="0"/>
              <a:t>Desktop applications are not installed by default</a:t>
            </a:r>
          </a:p>
          <a:p>
            <a:pPr lvl="1"/>
            <a:r>
              <a:rPr lang="en-US" sz="2000" dirty="0" smtClean="0"/>
              <a:t>DirectX/Media files missing</a:t>
            </a:r>
          </a:p>
          <a:p>
            <a:r>
              <a:rPr sz="2800" smtClean="0"/>
              <a:t>RPC over HTTP Proxy</a:t>
            </a:r>
          </a:p>
          <a:p>
            <a:r>
              <a:rPr sz="2800" smtClean="0"/>
              <a:t>.NET Framework 3.0</a:t>
            </a:r>
          </a:p>
          <a:p>
            <a:r>
              <a:rPr sz="2800" smtClean="0"/>
              <a:t>Remote Assistance</a:t>
            </a:r>
          </a:p>
          <a:p>
            <a:endParaRPr smtClean="0"/>
          </a:p>
          <a:p>
            <a:pPr lvl="1"/>
            <a:endParaRPr lang="en-US" dirty="0" smtClean="0"/>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itle 849921"/>
          <p:cNvSpPr>
            <a:spLocks noGrp="1" noChangeArrowheads="1"/>
          </p:cNvSpPr>
          <p:nvPr>
            <p:ph type="title"/>
          </p:nvPr>
        </p:nvSpPr>
        <p:spPr/>
        <p:txBody>
          <a:bodyPr anchor="t"/>
          <a:lstStyle/>
          <a:p>
            <a:pPr eaLnBrk="1" fontAlgn="auto" hangingPunct="1">
              <a:spcAft>
                <a:spcPts val="0"/>
              </a:spcAft>
              <a:defRPr/>
            </a:pPr>
            <a:r>
              <a:rPr lang="en-US" dirty="0" smtClean="0"/>
              <a:t>UAC Architecture</a:t>
            </a:r>
          </a:p>
        </p:txBody>
      </p:sp>
      <p:sp>
        <p:nvSpPr>
          <p:cNvPr id="849923" name="TextBox 849922"/>
          <p:cNvSpPr txBox="1">
            <a:spLocks noChangeArrowheads="1"/>
          </p:cNvSpPr>
          <p:nvPr/>
        </p:nvSpPr>
        <p:spPr bwMode="auto">
          <a:xfrm>
            <a:off x="6478588" y="339725"/>
            <a:ext cx="2520950" cy="36671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Standard User Rights</a:t>
            </a:r>
            <a:endParaRPr lang="en-US">
              <a:solidFill>
                <a:srgbClr val="000000"/>
              </a:solidFill>
            </a:endParaRPr>
          </a:p>
        </p:txBody>
      </p:sp>
      <p:pic>
        <p:nvPicPr>
          <p:cNvPr id="13316" name="Rectangle 8194"/>
          <p:cNvPicPr>
            <a:picLocks noChangeAspect="1" noChangeArrowheads="1"/>
          </p:cNvPicPr>
          <p:nvPr/>
        </p:nvPicPr>
        <p:blipFill>
          <a:blip r:embed="rId3"/>
          <a:srcRect/>
          <a:stretch>
            <a:fillRect/>
          </a:stretch>
        </p:blipFill>
        <p:spPr bwMode="auto">
          <a:xfrm>
            <a:off x="5972175" y="282575"/>
            <a:ext cx="428625" cy="455613"/>
          </a:xfrm>
          <a:prstGeom prst="rect">
            <a:avLst/>
          </a:prstGeom>
          <a:noFill/>
          <a:ln w="9525">
            <a:noFill/>
            <a:miter lim="800000"/>
            <a:headEnd/>
            <a:tailEnd/>
          </a:ln>
        </p:spPr>
      </p:pic>
      <p:pic>
        <p:nvPicPr>
          <p:cNvPr id="13317" name="Rectangle 8195"/>
          <p:cNvPicPr>
            <a:picLocks noChangeAspect="1" noChangeArrowheads="1"/>
          </p:cNvPicPr>
          <p:nvPr/>
        </p:nvPicPr>
        <p:blipFill>
          <a:blip r:embed="rId3"/>
          <a:srcRect/>
          <a:stretch>
            <a:fillRect/>
          </a:stretch>
        </p:blipFill>
        <p:spPr bwMode="auto">
          <a:xfrm>
            <a:off x="5964238" y="758825"/>
            <a:ext cx="428625" cy="455613"/>
          </a:xfrm>
          <a:prstGeom prst="rect">
            <a:avLst/>
          </a:prstGeom>
          <a:noFill/>
          <a:ln w="9525">
            <a:noFill/>
            <a:miter lim="800000"/>
            <a:headEnd/>
            <a:tailEnd/>
          </a:ln>
        </p:spPr>
      </p:pic>
      <p:pic>
        <p:nvPicPr>
          <p:cNvPr id="13318" name="Rectangle 8196"/>
          <p:cNvPicPr>
            <a:picLocks noChangeAspect="1" noChangeArrowheads="1"/>
          </p:cNvPicPr>
          <p:nvPr/>
        </p:nvPicPr>
        <p:blipFill>
          <a:blip r:embed="rId4"/>
          <a:srcRect/>
          <a:stretch>
            <a:fillRect/>
          </a:stretch>
        </p:blipFill>
        <p:spPr bwMode="auto">
          <a:xfrm>
            <a:off x="6035675" y="344488"/>
            <a:ext cx="301625" cy="301625"/>
          </a:xfrm>
          <a:prstGeom prst="rect">
            <a:avLst/>
          </a:prstGeom>
          <a:noFill/>
          <a:ln w="9525">
            <a:noFill/>
            <a:miter lim="800000"/>
            <a:headEnd/>
            <a:tailEnd/>
          </a:ln>
        </p:spPr>
      </p:pic>
      <p:sp>
        <p:nvSpPr>
          <p:cNvPr id="849927" name="TextBox 849926"/>
          <p:cNvSpPr txBox="1">
            <a:spLocks noChangeArrowheads="1"/>
          </p:cNvSpPr>
          <p:nvPr/>
        </p:nvSpPr>
        <p:spPr bwMode="auto">
          <a:xfrm>
            <a:off x="6473825" y="814388"/>
            <a:ext cx="2546350" cy="3667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Administrative Rights</a:t>
            </a:r>
            <a:endParaRPr lang="en-US">
              <a:solidFill>
                <a:srgbClr val="000000"/>
              </a:solidFill>
            </a:endParaRPr>
          </a:p>
        </p:txBody>
      </p:sp>
      <p:pic>
        <p:nvPicPr>
          <p:cNvPr id="13320" name="Rectangle 8198"/>
          <p:cNvPicPr>
            <a:picLocks noChangeAspect="1" noChangeArrowheads="1"/>
          </p:cNvPicPr>
          <p:nvPr/>
        </p:nvPicPr>
        <p:blipFill>
          <a:blip r:embed="rId4"/>
          <a:srcRect/>
          <a:stretch>
            <a:fillRect/>
          </a:stretch>
        </p:blipFill>
        <p:spPr bwMode="auto">
          <a:xfrm>
            <a:off x="6016625" y="830263"/>
            <a:ext cx="301625" cy="301625"/>
          </a:xfrm>
          <a:prstGeom prst="rect">
            <a:avLst/>
          </a:prstGeom>
          <a:noFill/>
          <a:ln w="9525">
            <a:noFill/>
            <a:miter lim="800000"/>
            <a:headEnd/>
            <a:tailEnd/>
          </a:ln>
        </p:spPr>
      </p:pic>
      <p:pic>
        <p:nvPicPr>
          <p:cNvPr id="13321" name="Rectangle 8199"/>
          <p:cNvPicPr>
            <a:picLocks noChangeAspect="1" noChangeArrowheads="1"/>
          </p:cNvPicPr>
          <p:nvPr/>
        </p:nvPicPr>
        <p:blipFill>
          <a:blip r:embed="rId5"/>
          <a:srcRect/>
          <a:stretch>
            <a:fillRect/>
          </a:stretch>
        </p:blipFill>
        <p:spPr bwMode="auto">
          <a:xfrm>
            <a:off x="5192713" y="1217613"/>
            <a:ext cx="4314825" cy="517525"/>
          </a:xfrm>
          <a:prstGeom prst="rect">
            <a:avLst/>
          </a:prstGeom>
          <a:noFill/>
          <a:ln w="9525">
            <a:noFill/>
            <a:miter lim="800000"/>
            <a:headEnd/>
            <a:tailEnd/>
          </a:ln>
        </p:spPr>
      </p:pic>
      <p:grpSp>
        <p:nvGrpSpPr>
          <p:cNvPr id="13322" name="Group 10"/>
          <p:cNvGrpSpPr>
            <a:grpSpLocks/>
          </p:cNvGrpSpPr>
          <p:nvPr/>
        </p:nvGrpSpPr>
        <p:grpSpPr bwMode="auto">
          <a:xfrm>
            <a:off x="1203325" y="1914650"/>
            <a:ext cx="1709738" cy="4197350"/>
            <a:chOff x="4463" y="1457"/>
            <a:chExt cx="1077" cy="2644"/>
          </a:xfrm>
        </p:grpSpPr>
        <p:pic>
          <p:nvPicPr>
            <p:cNvPr id="13357" name="Rectangle 8235"/>
            <p:cNvPicPr>
              <a:picLocks noChangeAspect="1" noChangeArrowheads="1"/>
            </p:cNvPicPr>
            <p:nvPr/>
          </p:nvPicPr>
          <p:blipFill>
            <a:blip r:embed="rId6"/>
            <a:srcRect/>
            <a:stretch>
              <a:fillRect/>
            </a:stretch>
          </p:blipFill>
          <p:spPr bwMode="auto">
            <a:xfrm>
              <a:off x="4465" y="1457"/>
              <a:ext cx="1075" cy="2413"/>
            </a:xfrm>
            <a:prstGeom prst="rect">
              <a:avLst/>
            </a:prstGeom>
            <a:noFill/>
            <a:ln w="9525">
              <a:noFill/>
              <a:miter lim="800000"/>
              <a:headEnd/>
              <a:tailEnd/>
            </a:ln>
          </p:spPr>
        </p:pic>
        <p:sp>
          <p:nvSpPr>
            <p:cNvPr id="849932" name="TextBox 849931"/>
            <p:cNvSpPr txBox="1">
              <a:spLocks noChangeArrowheads="1"/>
            </p:cNvSpPr>
            <p:nvPr/>
          </p:nvSpPr>
          <p:spPr bwMode="auto">
            <a:xfrm>
              <a:off x="4463" y="3870"/>
              <a:ext cx="1036"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User Process</a:t>
              </a:r>
              <a:endParaRPr lang="en-US">
                <a:solidFill>
                  <a:srgbClr val="000000"/>
                </a:solidFill>
              </a:endParaRPr>
            </a:p>
          </p:txBody>
        </p:sp>
        <p:sp>
          <p:nvSpPr>
            <p:cNvPr id="849933" name="TextBox 849932"/>
            <p:cNvSpPr txBox="1">
              <a:spLocks noChangeArrowheads="1"/>
            </p:cNvSpPr>
            <p:nvPr/>
          </p:nvSpPr>
          <p:spPr bwMode="auto">
            <a:xfrm>
              <a:off x="4479" y="1841"/>
              <a:ext cx="1035" cy="2128"/>
            </a:xfrm>
            <a:prstGeom prst="rect">
              <a:avLst/>
            </a:prstGeom>
            <a:noFill/>
            <a:ln w="12700" cap="flat" cmpd="sng" algn="ctr">
              <a:noFill/>
              <a:prstDash val="solid"/>
              <a:miter lim="800000"/>
              <a:headEnd type="none" w="med" len="med"/>
              <a:tailEnd type="none" w="med" len="med"/>
            </a:ln>
            <a:effectLst/>
          </p:spPr>
          <p:txBody>
            <a:bodyPr>
              <a:spAutoFit/>
            </a:bodyPr>
            <a:lstStyle/>
            <a:p>
              <a:pPr marL="176213" indent="-176213">
                <a:lnSpc>
                  <a:spcPct val="120000"/>
                </a:lnSpc>
                <a:buFontTx/>
                <a:buChar char="•"/>
                <a:defRPr/>
              </a:pPr>
              <a:r>
                <a:rPr lang="en-US" sz="1200" b="1" dirty="0">
                  <a:effectLst>
                    <a:outerShdw blurRad="38100" dist="38100" dir="2700000" algn="tl">
                      <a:srgbClr val="C0C0C0"/>
                    </a:outerShdw>
                  </a:effectLst>
                </a:rPr>
                <a:t>Change Time Zone</a:t>
              </a:r>
              <a:endParaRPr lang="en-US" dirty="0">
                <a:solidFill>
                  <a:srgbClr val="000000"/>
                </a:solidFill>
              </a:endParaRPr>
            </a:p>
            <a:p>
              <a:pPr marL="176213" indent="-176213">
                <a:lnSpc>
                  <a:spcPct val="120000"/>
                </a:lnSpc>
                <a:buFontTx/>
                <a:buChar char="•"/>
                <a:defRPr/>
              </a:pPr>
              <a:endParaRPr lang="en-US" sz="1200" b="1" dirty="0">
                <a:effectLst>
                  <a:outerShdw blurRad="38100" dist="38100" dir="2700000" algn="tl">
                    <a:srgbClr val="C0C0C0"/>
                  </a:outerShdw>
                </a:effectLst>
              </a:endParaRPr>
            </a:p>
            <a:p>
              <a:pPr marL="176213" indent="-176213">
                <a:lnSpc>
                  <a:spcPct val="120000"/>
                </a:lnSpc>
                <a:buFontTx/>
                <a:buChar char="•"/>
                <a:defRPr/>
              </a:pPr>
              <a:r>
                <a:rPr lang="en-US" sz="1200" b="1" dirty="0">
                  <a:effectLst>
                    <a:outerShdw blurRad="38100" dist="38100" dir="2700000" algn="tl">
                      <a:srgbClr val="C0C0C0"/>
                    </a:outerShdw>
                  </a:effectLst>
                </a:rPr>
                <a:t>Run IT Approved Applications</a:t>
              </a:r>
            </a:p>
            <a:p>
              <a:pPr marL="176213" indent="-176213">
                <a:lnSpc>
                  <a:spcPct val="120000"/>
                </a:lnSpc>
                <a:buFontTx/>
                <a:buChar char="•"/>
                <a:defRPr/>
              </a:pPr>
              <a:endParaRPr lang="en-US" sz="1200" b="1" dirty="0">
                <a:effectLst>
                  <a:outerShdw blurRad="38100" dist="38100" dir="2700000" algn="tl">
                    <a:srgbClr val="C0C0C0"/>
                  </a:outerShdw>
                </a:effectLst>
              </a:endParaRPr>
            </a:p>
            <a:p>
              <a:pPr marL="176213" indent="-176213">
                <a:lnSpc>
                  <a:spcPct val="120000"/>
                </a:lnSpc>
                <a:buFontTx/>
                <a:buChar char="•"/>
                <a:defRPr/>
              </a:pPr>
              <a:r>
                <a:rPr lang="en-US" sz="1200" b="1" dirty="0">
                  <a:effectLst>
                    <a:outerShdw blurRad="38100" dist="38100" dir="2700000" algn="tl">
                      <a:srgbClr val="C0C0C0"/>
                    </a:outerShdw>
                  </a:effectLst>
                </a:rPr>
                <a:t>Install Fonts</a:t>
              </a:r>
            </a:p>
            <a:p>
              <a:pPr marL="176213" indent="-176213">
                <a:lnSpc>
                  <a:spcPct val="120000"/>
                </a:lnSpc>
                <a:buFontTx/>
                <a:buChar char="•"/>
                <a:defRPr/>
              </a:pPr>
              <a:endParaRPr lang="en-US" sz="1200" b="1" dirty="0">
                <a:effectLst>
                  <a:outerShdw blurRad="38100" dist="38100" dir="2700000" algn="tl">
                    <a:srgbClr val="C0C0C0"/>
                  </a:outerShdw>
                </a:effectLst>
              </a:endParaRPr>
            </a:p>
            <a:p>
              <a:pPr marL="176213" indent="-176213">
                <a:lnSpc>
                  <a:spcPct val="120000"/>
                </a:lnSpc>
                <a:buFontTx/>
                <a:buChar char="•"/>
                <a:defRPr/>
              </a:pPr>
              <a:r>
                <a:rPr lang="en-US" sz="1200" b="1" dirty="0">
                  <a:effectLst>
                    <a:outerShdw blurRad="38100" dist="38100" dir="2700000" algn="tl">
                      <a:srgbClr val="C0C0C0"/>
                    </a:outerShdw>
                  </a:effectLst>
                </a:rPr>
                <a:t>Install Printers</a:t>
              </a:r>
            </a:p>
            <a:p>
              <a:pPr marL="176213" indent="-176213">
                <a:lnSpc>
                  <a:spcPct val="120000"/>
                </a:lnSpc>
                <a:buFontTx/>
                <a:buChar char="•"/>
                <a:defRPr/>
              </a:pPr>
              <a:endParaRPr lang="en-US" sz="1200" b="1" dirty="0">
                <a:effectLst>
                  <a:outerShdw blurRad="38100" dist="38100" dir="2700000" algn="tl">
                    <a:srgbClr val="C0C0C0"/>
                  </a:outerShdw>
                </a:effectLst>
              </a:endParaRPr>
            </a:p>
            <a:p>
              <a:pPr marL="176213" indent="-176213">
                <a:lnSpc>
                  <a:spcPct val="120000"/>
                </a:lnSpc>
                <a:buFontTx/>
                <a:buChar char="•"/>
                <a:defRPr/>
              </a:pPr>
              <a:r>
                <a:rPr lang="en-US" sz="1200" b="1" dirty="0">
                  <a:effectLst>
                    <a:outerShdw blurRad="38100" dist="38100" dir="2700000" algn="tl">
                      <a:srgbClr val="C0C0C0"/>
                    </a:outerShdw>
                  </a:effectLst>
                </a:rPr>
                <a:t>Run MSN Messenger</a:t>
              </a:r>
            </a:p>
            <a:p>
              <a:pPr marL="176213" indent="-176213">
                <a:lnSpc>
                  <a:spcPct val="120000"/>
                </a:lnSpc>
                <a:buFontTx/>
                <a:buChar char="•"/>
                <a:defRPr/>
              </a:pPr>
              <a:endParaRPr lang="en-US" sz="1200" b="1" dirty="0">
                <a:effectLst>
                  <a:outerShdw blurRad="38100" dist="38100" dir="2700000" algn="tl">
                    <a:srgbClr val="C0C0C0"/>
                  </a:outerShdw>
                </a:effectLst>
              </a:endParaRPr>
            </a:p>
            <a:p>
              <a:pPr marL="176213" indent="-176213">
                <a:lnSpc>
                  <a:spcPct val="120000"/>
                </a:lnSpc>
                <a:buFontTx/>
                <a:buChar char="•"/>
                <a:defRPr/>
              </a:pPr>
              <a:r>
                <a:rPr lang="en-US" sz="1200" b="1" dirty="0">
                  <a:effectLst>
                    <a:outerShdw blurRad="38100" dist="38100" dir="2700000" algn="tl">
                      <a:srgbClr val="C0C0C0"/>
                    </a:outerShdw>
                  </a:effectLst>
                </a:rPr>
                <a:t>Etc.</a:t>
              </a:r>
            </a:p>
            <a:p>
              <a:pPr marL="176213" indent="-176213">
                <a:lnSpc>
                  <a:spcPct val="120000"/>
                </a:lnSpc>
                <a:buFontTx/>
                <a:buChar char="•"/>
                <a:defRPr/>
              </a:pPr>
              <a:endParaRPr lang="en-US" sz="1200" b="1" dirty="0">
                <a:effectLst>
                  <a:outerShdw blurRad="38100" dist="38100" dir="2700000" algn="tl">
                    <a:srgbClr val="C0C0C0"/>
                  </a:outerShdw>
                </a:effectLst>
              </a:endParaRPr>
            </a:p>
          </p:txBody>
        </p:sp>
      </p:grpSp>
      <p:sp>
        <p:nvSpPr>
          <p:cNvPr id="849934" name="TextBox 849933"/>
          <p:cNvSpPr txBox="1">
            <a:spLocks noChangeArrowheads="1"/>
          </p:cNvSpPr>
          <p:nvPr/>
        </p:nvSpPr>
        <p:spPr bwMode="auto">
          <a:xfrm>
            <a:off x="6140450" y="1285875"/>
            <a:ext cx="2603500" cy="366713"/>
          </a:xfrm>
          <a:prstGeom prst="rect">
            <a:avLst/>
          </a:prstGeom>
          <a:noFill/>
          <a:ln w="12700" cap="flat" cmpd="sng" algn="ctr">
            <a:noFill/>
            <a:prstDash val="solid"/>
            <a:miter lim="800000"/>
            <a:headEnd type="none" w="med" len="med"/>
            <a:tailEnd type="none" w="med" len="med"/>
          </a:ln>
          <a:effectLst/>
        </p:spPr>
        <p:txBody>
          <a:bodyPr>
            <a:spAutoFit/>
          </a:bodyPr>
          <a:lstStyle/>
          <a:p>
            <a:pPr algn="ctr">
              <a:defRPr/>
            </a:pPr>
            <a:r>
              <a:rPr lang="en-US" b="1">
                <a:effectLst>
                  <a:outerShdw blurRad="38100" dist="38100" dir="2700000" algn="tl">
                    <a:srgbClr val="C0C0C0"/>
                  </a:outerShdw>
                </a:effectLst>
              </a:rPr>
              <a:t>Admin Privileges</a:t>
            </a:r>
            <a:endParaRPr lang="en-US">
              <a:solidFill>
                <a:srgbClr val="000000"/>
              </a:solidFill>
            </a:endParaRPr>
          </a:p>
        </p:txBody>
      </p:sp>
      <p:grpSp>
        <p:nvGrpSpPr>
          <p:cNvPr id="13324" name="Group 15"/>
          <p:cNvGrpSpPr>
            <a:grpSpLocks/>
          </p:cNvGrpSpPr>
          <p:nvPr/>
        </p:nvGrpSpPr>
        <p:grpSpPr bwMode="auto">
          <a:xfrm>
            <a:off x="1127125" y="1227263"/>
            <a:ext cx="1901825" cy="623887"/>
            <a:chOff x="758" y="4650"/>
            <a:chExt cx="1198" cy="393"/>
          </a:xfrm>
        </p:grpSpPr>
        <p:pic>
          <p:nvPicPr>
            <p:cNvPr id="13355" name="Rectangle 8233"/>
            <p:cNvPicPr>
              <a:picLocks noChangeAspect="1" noChangeArrowheads="1"/>
            </p:cNvPicPr>
            <p:nvPr/>
          </p:nvPicPr>
          <p:blipFill>
            <a:blip r:embed="rId7"/>
            <a:srcRect/>
            <a:stretch>
              <a:fillRect/>
            </a:stretch>
          </p:blipFill>
          <p:spPr bwMode="auto">
            <a:xfrm>
              <a:off x="1287" y="4650"/>
              <a:ext cx="144" cy="192"/>
            </a:xfrm>
            <a:prstGeom prst="rect">
              <a:avLst/>
            </a:prstGeom>
            <a:noFill/>
            <a:ln w="9525">
              <a:noFill/>
              <a:miter lim="800000"/>
              <a:headEnd/>
              <a:tailEnd/>
            </a:ln>
          </p:spPr>
        </p:pic>
        <p:sp>
          <p:nvSpPr>
            <p:cNvPr id="849937" name="TextBox 849936"/>
            <p:cNvSpPr txBox="1">
              <a:spLocks noChangeArrowheads="1"/>
            </p:cNvSpPr>
            <p:nvPr/>
          </p:nvSpPr>
          <p:spPr bwMode="auto">
            <a:xfrm>
              <a:off x="758" y="4870"/>
              <a:ext cx="1198"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Standard User Privilege</a:t>
              </a:r>
              <a:endParaRPr lang="en-US">
                <a:solidFill>
                  <a:srgbClr val="000000"/>
                </a:solidFill>
              </a:endParaRPr>
            </a:p>
          </p:txBody>
        </p:sp>
      </p:grpSp>
      <p:pic>
        <p:nvPicPr>
          <p:cNvPr id="13325" name="Rectangle 8203"/>
          <p:cNvPicPr>
            <a:picLocks noChangeAspect="1" noChangeArrowheads="1"/>
          </p:cNvPicPr>
          <p:nvPr/>
        </p:nvPicPr>
        <p:blipFill>
          <a:blip r:embed="rId8"/>
          <a:srcRect/>
          <a:stretch>
            <a:fillRect/>
          </a:stretch>
        </p:blipFill>
        <p:spPr bwMode="auto">
          <a:xfrm>
            <a:off x="5937250" y="238125"/>
            <a:ext cx="495300" cy="439738"/>
          </a:xfrm>
          <a:prstGeom prst="rect">
            <a:avLst/>
          </a:prstGeom>
          <a:noFill/>
          <a:ln w="9525">
            <a:noFill/>
            <a:miter lim="800000"/>
            <a:headEnd/>
            <a:tailEnd/>
          </a:ln>
        </p:spPr>
      </p:pic>
      <p:grpSp>
        <p:nvGrpSpPr>
          <p:cNvPr id="13326" name="Group 19"/>
          <p:cNvGrpSpPr>
            <a:grpSpLocks/>
          </p:cNvGrpSpPr>
          <p:nvPr/>
        </p:nvGrpSpPr>
        <p:grpSpPr bwMode="auto">
          <a:xfrm>
            <a:off x="3539888" y="2895938"/>
            <a:ext cx="646112" cy="2084387"/>
            <a:chOff x="330" y="744"/>
            <a:chExt cx="407" cy="1313"/>
          </a:xfrm>
        </p:grpSpPr>
        <p:pic>
          <p:nvPicPr>
            <p:cNvPr id="13353" name="Rectangle 8231"/>
            <p:cNvPicPr>
              <a:picLocks noChangeAspect="1" noChangeArrowheads="1"/>
            </p:cNvPicPr>
            <p:nvPr/>
          </p:nvPicPr>
          <p:blipFill>
            <a:blip r:embed="rId9"/>
            <a:srcRect/>
            <a:stretch>
              <a:fillRect/>
            </a:stretch>
          </p:blipFill>
          <p:spPr bwMode="auto">
            <a:xfrm>
              <a:off x="402" y="744"/>
              <a:ext cx="313" cy="1099"/>
            </a:xfrm>
            <a:prstGeom prst="rect">
              <a:avLst/>
            </a:prstGeom>
            <a:noFill/>
            <a:ln w="9525">
              <a:noFill/>
              <a:miter lim="800000"/>
              <a:headEnd/>
              <a:tailEnd/>
            </a:ln>
          </p:spPr>
        </p:pic>
        <p:sp>
          <p:nvSpPr>
            <p:cNvPr id="849941" name="TextBox 849940"/>
            <p:cNvSpPr txBox="1">
              <a:spLocks noChangeArrowheads="1"/>
            </p:cNvSpPr>
            <p:nvPr/>
          </p:nvSpPr>
          <p:spPr bwMode="auto">
            <a:xfrm>
              <a:off x="330" y="1845"/>
              <a:ext cx="407" cy="2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600">
                  <a:effectLst>
                    <a:outerShdw blurRad="38100" dist="38100" dir="2700000" algn="tl">
                      <a:srgbClr val="C0C0C0"/>
                    </a:outerShdw>
                  </a:effectLst>
                </a:rPr>
                <a:t>Abby</a:t>
              </a:r>
              <a:endParaRPr lang="en-US">
                <a:solidFill>
                  <a:srgbClr val="000000"/>
                </a:solidFill>
              </a:endParaRPr>
            </a:p>
          </p:txBody>
        </p:sp>
      </p:grpSp>
      <p:sp>
        <p:nvSpPr>
          <p:cNvPr id="849942" name="Rectangle 849941"/>
          <p:cNvSpPr>
            <a:spLocks noChangeArrowheads="1"/>
          </p:cNvSpPr>
          <p:nvPr/>
        </p:nvSpPr>
        <p:spPr bwMode="auto">
          <a:xfrm>
            <a:off x="457200" y="5584825"/>
            <a:ext cx="2994025" cy="620713"/>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74001"/>
              </a:schemeClr>
            </a:outerShdw>
          </a:effectLst>
        </p:spPr>
        <p:txBody>
          <a:bodyPr wrap="none" anchor="ctr">
            <a:spAutoFit/>
          </a:bodyPr>
          <a:lstStyle/>
          <a:p>
            <a:pPr>
              <a:defRPr/>
            </a:pPr>
            <a:endParaRPr lang="en-US">
              <a:solidFill>
                <a:srgbClr val="000000"/>
              </a:solidFill>
            </a:endParaRPr>
          </a:p>
        </p:txBody>
      </p:sp>
      <p:grpSp>
        <p:nvGrpSpPr>
          <p:cNvPr id="5" name="Group 23"/>
          <p:cNvGrpSpPr>
            <a:grpSpLocks/>
          </p:cNvGrpSpPr>
          <p:nvPr/>
        </p:nvGrpSpPr>
        <p:grpSpPr bwMode="auto">
          <a:xfrm>
            <a:off x="6311925" y="4817350"/>
            <a:ext cx="1847850" cy="1223963"/>
            <a:chOff x="4461" y="6345"/>
            <a:chExt cx="1164" cy="771"/>
          </a:xfrm>
        </p:grpSpPr>
        <p:grpSp>
          <p:nvGrpSpPr>
            <p:cNvPr id="13349" name="Group 24"/>
            <p:cNvGrpSpPr>
              <a:grpSpLocks/>
            </p:cNvGrpSpPr>
            <p:nvPr/>
          </p:nvGrpSpPr>
          <p:grpSpPr bwMode="auto">
            <a:xfrm>
              <a:off x="4461" y="6345"/>
              <a:ext cx="1164" cy="771"/>
              <a:chOff x="4461" y="6345"/>
              <a:chExt cx="1164" cy="771"/>
            </a:xfrm>
          </p:grpSpPr>
          <p:sp>
            <p:nvSpPr>
              <p:cNvPr id="849945" name="TextBox 849944"/>
              <p:cNvSpPr txBox="1">
                <a:spLocks noChangeArrowheads="1"/>
              </p:cNvSpPr>
              <p:nvPr/>
            </p:nvSpPr>
            <p:spPr bwMode="auto">
              <a:xfrm>
                <a:off x="4461" y="6885"/>
                <a:ext cx="1164"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 Process</a:t>
                </a:r>
                <a:endParaRPr lang="en-US">
                  <a:solidFill>
                    <a:srgbClr val="000000"/>
                  </a:solidFill>
                </a:endParaRPr>
              </a:p>
            </p:txBody>
          </p:sp>
          <p:pic>
            <p:nvPicPr>
              <p:cNvPr id="13352" name="Rectangle 8230"/>
              <p:cNvPicPr>
                <a:picLocks noChangeAspect="1" noChangeArrowheads="1"/>
              </p:cNvPicPr>
              <p:nvPr/>
            </p:nvPicPr>
            <p:blipFill>
              <a:blip r:embed="rId10"/>
              <a:srcRect/>
              <a:stretch>
                <a:fillRect/>
              </a:stretch>
            </p:blipFill>
            <p:spPr bwMode="auto">
              <a:xfrm>
                <a:off x="4502" y="6345"/>
                <a:ext cx="1067" cy="536"/>
              </a:xfrm>
              <a:prstGeom prst="rect">
                <a:avLst/>
              </a:prstGeom>
              <a:noFill/>
              <a:ln w="9525">
                <a:noFill/>
                <a:miter lim="800000"/>
                <a:headEnd/>
                <a:tailEnd/>
              </a:ln>
            </p:spPr>
          </p:pic>
        </p:grpSp>
        <p:sp>
          <p:nvSpPr>
            <p:cNvPr id="849947" name="TextBox 849946"/>
            <p:cNvSpPr txBox="1">
              <a:spLocks noChangeArrowheads="1"/>
            </p:cNvSpPr>
            <p:nvPr/>
          </p:nvSpPr>
          <p:spPr bwMode="auto">
            <a:xfrm>
              <a:off x="4557" y="6645"/>
              <a:ext cx="945"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Install Application</a:t>
              </a:r>
              <a:endParaRPr lang="en-US">
                <a:solidFill>
                  <a:srgbClr val="000000"/>
                </a:solidFill>
              </a:endParaRPr>
            </a:p>
          </p:txBody>
        </p:sp>
      </p:grpSp>
      <p:grpSp>
        <p:nvGrpSpPr>
          <p:cNvPr id="7" name="Group 28"/>
          <p:cNvGrpSpPr>
            <a:grpSpLocks/>
          </p:cNvGrpSpPr>
          <p:nvPr/>
        </p:nvGrpSpPr>
        <p:grpSpPr bwMode="auto">
          <a:xfrm>
            <a:off x="6318275" y="3293350"/>
            <a:ext cx="1847850" cy="1223963"/>
            <a:chOff x="4460" y="5420"/>
            <a:chExt cx="1164" cy="771"/>
          </a:xfrm>
        </p:grpSpPr>
        <p:grpSp>
          <p:nvGrpSpPr>
            <p:cNvPr id="13345" name="Group 29"/>
            <p:cNvGrpSpPr>
              <a:grpSpLocks/>
            </p:cNvGrpSpPr>
            <p:nvPr/>
          </p:nvGrpSpPr>
          <p:grpSpPr bwMode="auto">
            <a:xfrm>
              <a:off x="4460" y="5420"/>
              <a:ext cx="1164" cy="771"/>
              <a:chOff x="4460" y="5420"/>
              <a:chExt cx="1164" cy="771"/>
            </a:xfrm>
          </p:grpSpPr>
          <p:sp>
            <p:nvSpPr>
              <p:cNvPr id="849950" name="TextBox 849949"/>
              <p:cNvSpPr txBox="1">
                <a:spLocks noChangeArrowheads="1"/>
              </p:cNvSpPr>
              <p:nvPr/>
            </p:nvSpPr>
            <p:spPr bwMode="auto">
              <a:xfrm>
                <a:off x="4460" y="5960"/>
                <a:ext cx="1164"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 Process</a:t>
                </a:r>
                <a:endParaRPr lang="en-US">
                  <a:solidFill>
                    <a:srgbClr val="000000"/>
                  </a:solidFill>
                </a:endParaRPr>
              </a:p>
            </p:txBody>
          </p:sp>
          <p:pic>
            <p:nvPicPr>
              <p:cNvPr id="13348" name="Rectangle 8226"/>
              <p:cNvPicPr>
                <a:picLocks noChangeAspect="1" noChangeArrowheads="1"/>
              </p:cNvPicPr>
              <p:nvPr/>
            </p:nvPicPr>
            <p:blipFill>
              <a:blip r:embed="rId10"/>
              <a:srcRect/>
              <a:stretch>
                <a:fillRect/>
              </a:stretch>
            </p:blipFill>
            <p:spPr bwMode="auto">
              <a:xfrm>
                <a:off x="4501" y="5420"/>
                <a:ext cx="1067" cy="536"/>
              </a:xfrm>
              <a:prstGeom prst="rect">
                <a:avLst/>
              </a:prstGeom>
              <a:noFill/>
              <a:ln w="9525">
                <a:noFill/>
                <a:miter lim="800000"/>
                <a:headEnd/>
                <a:tailEnd/>
              </a:ln>
            </p:spPr>
          </p:pic>
        </p:grpSp>
        <p:sp>
          <p:nvSpPr>
            <p:cNvPr id="849952" name="TextBox 849951"/>
            <p:cNvSpPr txBox="1">
              <a:spLocks noChangeArrowheads="1"/>
            </p:cNvSpPr>
            <p:nvPr/>
          </p:nvSpPr>
          <p:spPr bwMode="auto">
            <a:xfrm>
              <a:off x="4668" y="5720"/>
              <a:ext cx="715"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Configure IIS</a:t>
              </a:r>
              <a:endParaRPr lang="en-US">
                <a:solidFill>
                  <a:srgbClr val="000000"/>
                </a:solidFill>
              </a:endParaRPr>
            </a:p>
          </p:txBody>
        </p:sp>
      </p:grpSp>
      <p:grpSp>
        <p:nvGrpSpPr>
          <p:cNvPr id="9" name="Group 33"/>
          <p:cNvGrpSpPr>
            <a:grpSpLocks/>
          </p:cNvGrpSpPr>
          <p:nvPr/>
        </p:nvGrpSpPr>
        <p:grpSpPr bwMode="auto">
          <a:xfrm>
            <a:off x="6305575" y="1897938"/>
            <a:ext cx="1847850" cy="1223962"/>
            <a:chOff x="4452" y="4477"/>
            <a:chExt cx="1164" cy="771"/>
          </a:xfrm>
        </p:grpSpPr>
        <p:grpSp>
          <p:nvGrpSpPr>
            <p:cNvPr id="13341" name="Group 34"/>
            <p:cNvGrpSpPr>
              <a:grpSpLocks/>
            </p:cNvGrpSpPr>
            <p:nvPr/>
          </p:nvGrpSpPr>
          <p:grpSpPr bwMode="auto">
            <a:xfrm>
              <a:off x="4452" y="4477"/>
              <a:ext cx="1164" cy="771"/>
              <a:chOff x="4452" y="4477"/>
              <a:chExt cx="1164" cy="771"/>
            </a:xfrm>
          </p:grpSpPr>
          <p:sp>
            <p:nvSpPr>
              <p:cNvPr id="849955" name="TextBox 849954"/>
              <p:cNvSpPr txBox="1">
                <a:spLocks noChangeArrowheads="1"/>
              </p:cNvSpPr>
              <p:nvPr/>
            </p:nvSpPr>
            <p:spPr bwMode="auto">
              <a:xfrm>
                <a:off x="4452" y="5017"/>
                <a:ext cx="1164" cy="231"/>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b="1">
                    <a:effectLst>
                      <a:outerShdw blurRad="38100" dist="38100" dir="2700000" algn="tl">
                        <a:srgbClr val="C0C0C0"/>
                      </a:outerShdw>
                    </a:effectLst>
                  </a:rPr>
                  <a:t>Admin Process</a:t>
                </a:r>
                <a:endParaRPr lang="en-US">
                  <a:solidFill>
                    <a:srgbClr val="000000"/>
                  </a:solidFill>
                </a:endParaRPr>
              </a:p>
            </p:txBody>
          </p:sp>
          <p:pic>
            <p:nvPicPr>
              <p:cNvPr id="13344" name="Rectangle 8222"/>
              <p:cNvPicPr>
                <a:picLocks noChangeAspect="1" noChangeArrowheads="1"/>
              </p:cNvPicPr>
              <p:nvPr/>
            </p:nvPicPr>
            <p:blipFill>
              <a:blip r:embed="rId10"/>
              <a:srcRect/>
              <a:stretch>
                <a:fillRect/>
              </a:stretch>
            </p:blipFill>
            <p:spPr bwMode="auto">
              <a:xfrm>
                <a:off x="4493" y="4477"/>
                <a:ext cx="1067" cy="536"/>
              </a:xfrm>
              <a:prstGeom prst="rect">
                <a:avLst/>
              </a:prstGeom>
              <a:noFill/>
              <a:ln w="9525">
                <a:noFill/>
                <a:miter lim="800000"/>
                <a:headEnd/>
                <a:tailEnd/>
              </a:ln>
            </p:spPr>
          </p:pic>
        </p:grpSp>
        <p:sp>
          <p:nvSpPr>
            <p:cNvPr id="849957" name="TextBox 849956"/>
            <p:cNvSpPr txBox="1">
              <a:spLocks noChangeArrowheads="1"/>
            </p:cNvSpPr>
            <p:nvPr/>
          </p:nvSpPr>
          <p:spPr bwMode="auto">
            <a:xfrm>
              <a:off x="4666" y="4777"/>
              <a:ext cx="719"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Change Time</a:t>
              </a:r>
              <a:endParaRPr lang="en-US">
                <a:solidFill>
                  <a:srgbClr val="000000"/>
                </a:solidFill>
              </a:endParaRPr>
            </a:p>
          </p:txBody>
        </p:sp>
      </p:grpSp>
      <p:grpSp>
        <p:nvGrpSpPr>
          <p:cNvPr id="11" name="Group 38"/>
          <p:cNvGrpSpPr>
            <a:grpSpLocks/>
          </p:cNvGrpSpPr>
          <p:nvPr/>
        </p:nvGrpSpPr>
        <p:grpSpPr bwMode="auto">
          <a:xfrm>
            <a:off x="4986363" y="5099925"/>
            <a:ext cx="1336675" cy="633413"/>
            <a:chOff x="2496" y="4648"/>
            <a:chExt cx="842" cy="399"/>
          </a:xfrm>
        </p:grpSpPr>
        <p:pic>
          <p:nvPicPr>
            <p:cNvPr id="13339" name="Rectangle 8217"/>
            <p:cNvPicPr>
              <a:picLocks noChangeAspect="1" noChangeArrowheads="1"/>
            </p:cNvPicPr>
            <p:nvPr/>
          </p:nvPicPr>
          <p:blipFill>
            <a:blip r:embed="rId7"/>
            <a:srcRect/>
            <a:stretch>
              <a:fillRect/>
            </a:stretch>
          </p:blipFill>
          <p:spPr bwMode="auto">
            <a:xfrm>
              <a:off x="2855" y="4648"/>
              <a:ext cx="144" cy="192"/>
            </a:xfrm>
            <a:prstGeom prst="rect">
              <a:avLst/>
            </a:prstGeom>
            <a:noFill/>
            <a:ln w="9525">
              <a:noFill/>
              <a:miter lim="800000"/>
              <a:headEnd/>
              <a:tailEnd/>
            </a:ln>
          </p:spPr>
        </p:pic>
        <p:sp>
          <p:nvSpPr>
            <p:cNvPr id="849960" name="TextBox 849959"/>
            <p:cNvSpPr txBox="1">
              <a:spLocks noChangeArrowheads="1"/>
            </p:cNvSpPr>
            <p:nvPr/>
          </p:nvSpPr>
          <p:spPr bwMode="auto">
            <a:xfrm>
              <a:off x="2496" y="4874"/>
              <a:ext cx="842"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Admin Privilege</a:t>
              </a:r>
              <a:endParaRPr lang="en-US">
                <a:solidFill>
                  <a:srgbClr val="000000"/>
                </a:solidFill>
              </a:endParaRPr>
            </a:p>
          </p:txBody>
        </p:sp>
      </p:grpSp>
      <p:grpSp>
        <p:nvGrpSpPr>
          <p:cNvPr id="12" name="Group 41"/>
          <p:cNvGrpSpPr>
            <a:grpSpLocks/>
          </p:cNvGrpSpPr>
          <p:nvPr/>
        </p:nvGrpSpPr>
        <p:grpSpPr bwMode="auto">
          <a:xfrm>
            <a:off x="4975250" y="3502900"/>
            <a:ext cx="1336675" cy="633413"/>
            <a:chOff x="2496" y="4648"/>
            <a:chExt cx="842" cy="399"/>
          </a:xfrm>
        </p:grpSpPr>
        <p:pic>
          <p:nvPicPr>
            <p:cNvPr id="13337" name="Rectangle 8215"/>
            <p:cNvPicPr>
              <a:picLocks noChangeAspect="1" noChangeArrowheads="1"/>
            </p:cNvPicPr>
            <p:nvPr/>
          </p:nvPicPr>
          <p:blipFill>
            <a:blip r:embed="rId7"/>
            <a:srcRect/>
            <a:stretch>
              <a:fillRect/>
            </a:stretch>
          </p:blipFill>
          <p:spPr bwMode="auto">
            <a:xfrm>
              <a:off x="2855" y="4648"/>
              <a:ext cx="144" cy="192"/>
            </a:xfrm>
            <a:prstGeom prst="rect">
              <a:avLst/>
            </a:prstGeom>
            <a:noFill/>
            <a:ln w="9525">
              <a:noFill/>
              <a:miter lim="800000"/>
              <a:headEnd/>
              <a:tailEnd/>
            </a:ln>
          </p:spPr>
        </p:pic>
        <p:sp>
          <p:nvSpPr>
            <p:cNvPr id="849963" name="TextBox 849962"/>
            <p:cNvSpPr txBox="1">
              <a:spLocks noChangeArrowheads="1"/>
            </p:cNvSpPr>
            <p:nvPr/>
          </p:nvSpPr>
          <p:spPr bwMode="auto">
            <a:xfrm>
              <a:off x="2496" y="4874"/>
              <a:ext cx="842"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Admin Privilege</a:t>
              </a:r>
              <a:endParaRPr lang="en-US">
                <a:solidFill>
                  <a:srgbClr val="000000"/>
                </a:solidFill>
              </a:endParaRPr>
            </a:p>
          </p:txBody>
        </p:sp>
      </p:grpSp>
      <p:grpSp>
        <p:nvGrpSpPr>
          <p:cNvPr id="13" name="Group 44"/>
          <p:cNvGrpSpPr>
            <a:grpSpLocks/>
          </p:cNvGrpSpPr>
          <p:nvPr/>
        </p:nvGrpSpPr>
        <p:grpSpPr bwMode="auto">
          <a:xfrm>
            <a:off x="4959375" y="2121775"/>
            <a:ext cx="1336675" cy="633413"/>
            <a:chOff x="2496" y="4648"/>
            <a:chExt cx="842" cy="399"/>
          </a:xfrm>
        </p:grpSpPr>
        <p:pic>
          <p:nvPicPr>
            <p:cNvPr id="13335" name="Rectangle 8213"/>
            <p:cNvPicPr>
              <a:picLocks noChangeAspect="1" noChangeArrowheads="1"/>
            </p:cNvPicPr>
            <p:nvPr/>
          </p:nvPicPr>
          <p:blipFill>
            <a:blip r:embed="rId7"/>
            <a:srcRect/>
            <a:stretch>
              <a:fillRect/>
            </a:stretch>
          </p:blipFill>
          <p:spPr bwMode="auto">
            <a:xfrm>
              <a:off x="2855" y="4648"/>
              <a:ext cx="144" cy="192"/>
            </a:xfrm>
            <a:prstGeom prst="rect">
              <a:avLst/>
            </a:prstGeom>
            <a:noFill/>
            <a:ln w="9525">
              <a:noFill/>
              <a:miter lim="800000"/>
              <a:headEnd/>
              <a:tailEnd/>
            </a:ln>
          </p:spPr>
        </p:pic>
        <p:sp>
          <p:nvSpPr>
            <p:cNvPr id="849966" name="TextBox 849965"/>
            <p:cNvSpPr txBox="1">
              <a:spLocks noChangeArrowheads="1"/>
            </p:cNvSpPr>
            <p:nvPr/>
          </p:nvSpPr>
          <p:spPr bwMode="auto">
            <a:xfrm>
              <a:off x="2496" y="4874"/>
              <a:ext cx="842" cy="173"/>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a:defRPr/>
              </a:pPr>
              <a:r>
                <a:rPr lang="en-US" sz="1200" b="1">
                  <a:effectLst>
                    <a:outerShdw blurRad="38100" dist="38100" dir="2700000" algn="tl">
                      <a:srgbClr val="C0C0C0"/>
                    </a:outerShdw>
                  </a:effectLst>
                </a:rPr>
                <a:t>Admin Privilege</a:t>
              </a:r>
              <a:endParaRPr lang="en-US">
                <a:solidFill>
                  <a:srgbClr val="000000"/>
                </a:solidFill>
              </a:endParaRPr>
            </a:p>
          </p:txBody>
        </p:sp>
      </p:grpSp>
      <p:pic>
        <p:nvPicPr>
          <p:cNvPr id="13334" name="Rectangle 8212"/>
          <p:cNvPicPr>
            <a:picLocks noChangeAspect="1" noChangeArrowheads="1"/>
          </p:cNvPicPr>
          <p:nvPr/>
        </p:nvPicPr>
        <p:blipFill>
          <a:blip r:embed="rId11"/>
          <a:srcRect/>
          <a:stretch>
            <a:fillRect/>
          </a:stretch>
        </p:blipFill>
        <p:spPr bwMode="auto">
          <a:xfrm>
            <a:off x="5949950" y="711200"/>
            <a:ext cx="474663" cy="4667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00121 0.70887 L 4.72222E-6 -2.16266E-6 " pathEditMode="relative" rAng="0" ptsTypes="AA">
                                      <p:cBhvr>
                                        <p:cTn id="6" dur="2000" fill="hold"/>
                                        <p:tgtEl>
                                          <p:spTgt spid="9"/>
                                        </p:tgtEl>
                                        <p:attrNameLst>
                                          <p:attrName>ppt_x</p:attrName>
                                          <p:attrName>ppt_y</p:attrName>
                                        </p:attrNameLst>
                                      </p:cBhvr>
                                      <p:rCtr x="-1" y="-354"/>
                                    </p:animMotion>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64" presetClass="path" presetSubtype="0" accel="50000" decel="50000" fill="hold" nodeType="withEffect">
                                  <p:stCondLst>
                                    <p:cond delay="0"/>
                                  </p:stCondLst>
                                  <p:childTnLst>
                                    <p:animMotion origin="layout" path="M 0.00243 0.71234 L -2.22222E-6 -4.49168E-6 " pathEditMode="relative" rAng="0" ptsTypes="AA">
                                      <p:cBhvr>
                                        <p:cTn id="10" dur="2000" fill="hold"/>
                                        <p:tgtEl>
                                          <p:spTgt spid="5"/>
                                        </p:tgtEl>
                                        <p:attrNameLst>
                                          <p:attrName>ppt_x</p:attrName>
                                          <p:attrName>ppt_y</p:attrName>
                                        </p:attrNameLst>
                                      </p:cBhvr>
                                      <p:rCtr x="-1" y="-356"/>
                                    </p:animMotion>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64" presetClass="path" presetSubtype="0" accel="50000" decel="50000" fill="hold" nodeType="withEffect">
                                  <p:stCondLst>
                                    <p:cond delay="0"/>
                                  </p:stCondLst>
                                  <p:childTnLst>
                                    <p:animMotion origin="layout" path="M 0.00452 0.71488 L -3.88889E-6 -1.6451E-6 " pathEditMode="relative" rAng="0" ptsTypes="AA">
                                      <p:cBhvr>
                                        <p:cTn id="14" dur="2000" fill="hold"/>
                                        <p:tgtEl>
                                          <p:spTgt spid="7"/>
                                        </p:tgtEl>
                                        <p:attrNameLst>
                                          <p:attrName>ppt_x</p:attrName>
                                          <p:attrName>ppt_y</p:attrName>
                                        </p:attrNameLst>
                                      </p:cBhvr>
                                      <p:rCtr x="-2" y="-357"/>
                                    </p:animMotion>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Text Placeholder 5"/>
          <p:cNvSpPr>
            <a:spLocks noGrp="1"/>
          </p:cNvSpPr>
          <p:nvPr>
            <p:ph type="body"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Windows Server 2008 Compatibility</a:t>
            </a:r>
            <a:endParaRPr lang="en-US" sz="4400" dirty="0"/>
          </a:p>
        </p:txBody>
      </p:sp>
      <p:sp>
        <p:nvSpPr>
          <p:cNvPr id="3" name="Content Placeholder 2"/>
          <p:cNvSpPr>
            <a:spLocks noGrp="1"/>
          </p:cNvSpPr>
          <p:nvPr>
            <p:ph type="body" idx="1"/>
          </p:nvPr>
        </p:nvSpPr>
        <p:spPr>
          <a:xfrm>
            <a:off x="381000" y="1412875"/>
            <a:ext cx="8382000" cy="3031599"/>
          </a:xfrm>
        </p:spPr>
        <p:txBody>
          <a:bodyPr/>
          <a:lstStyle/>
          <a:p>
            <a:pPr>
              <a:buNone/>
            </a:pPr>
            <a:r>
              <a:rPr lang="en-US" sz="2800" dirty="0" smtClean="0"/>
              <a:t>Server Roles</a:t>
            </a:r>
          </a:p>
          <a:p>
            <a:pPr>
              <a:buNone/>
            </a:pPr>
            <a:r>
              <a:rPr lang="en-US" sz="2800" b="1" dirty="0" smtClean="0"/>
              <a:t>IIS</a:t>
            </a:r>
          </a:p>
          <a:p>
            <a:pPr>
              <a:buNone/>
            </a:pPr>
            <a:r>
              <a:rPr lang="en-US" sz="2800" dirty="0" smtClean="0"/>
              <a:t>Failover Clustering</a:t>
            </a:r>
          </a:p>
          <a:p>
            <a:pPr>
              <a:buNone/>
            </a:pPr>
            <a:r>
              <a:rPr lang="en-US" sz="2800" dirty="0" smtClean="0"/>
              <a:t>Active Directory Changes</a:t>
            </a:r>
          </a:p>
          <a:p>
            <a:pPr>
              <a:buNone/>
            </a:pPr>
            <a:r>
              <a:rPr lang="en-US" sz="2800" dirty="0" smtClean="0"/>
              <a:t>Server Core</a:t>
            </a:r>
          </a:p>
          <a:p>
            <a:pPr>
              <a:buNone/>
            </a:pPr>
            <a:r>
              <a:rPr lang="en-US" sz="2800" dirty="0" smtClean="0"/>
              <a:t>Windows Firewall</a:t>
            </a:r>
            <a:endParaRPr lang="en-US" sz="2400"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Is New in IIS7</a:t>
            </a:r>
            <a:endParaRPr lang="en-US" dirty="0"/>
          </a:p>
        </p:txBody>
      </p:sp>
      <p:sp>
        <p:nvSpPr>
          <p:cNvPr id="3" name="Text Placeholder 2"/>
          <p:cNvSpPr>
            <a:spLocks noGrp="1"/>
          </p:cNvSpPr>
          <p:nvPr>
            <p:ph type="body" idx="1"/>
          </p:nvPr>
        </p:nvSpPr>
        <p:spPr>
          <a:xfrm>
            <a:off x="381000" y="1412875"/>
            <a:ext cx="8382000" cy="4016484"/>
          </a:xfrm>
        </p:spPr>
        <p:txBody>
          <a:bodyPr/>
          <a:lstStyle/>
          <a:p>
            <a:pPr marL="274320" indent="-274320">
              <a:buFont typeface="Wingdings 2"/>
              <a:buChar char=""/>
            </a:pPr>
            <a:r>
              <a:rPr lang="en-US" sz="2400" dirty="0" smtClean="0"/>
              <a:t>New ASP.NET Integrated model</a:t>
            </a:r>
          </a:p>
          <a:p>
            <a:pPr marL="274320" indent="-274320">
              <a:buFont typeface="Wingdings 2"/>
              <a:buChar char=""/>
            </a:pPr>
            <a:r>
              <a:rPr lang="en-US" sz="2400" dirty="0" smtClean="0"/>
              <a:t>Powerful command line administration using appcmd.exe</a:t>
            </a:r>
          </a:p>
          <a:p>
            <a:pPr marL="274320" indent="-274320">
              <a:lnSpc>
                <a:spcPct val="90000"/>
              </a:lnSpc>
              <a:buFont typeface="Wingdings 2"/>
              <a:buChar char=""/>
            </a:pPr>
            <a:r>
              <a:rPr lang="en-US" sz="2400" dirty="0" smtClean="0"/>
              <a:t> Automatic application pool isolation </a:t>
            </a:r>
          </a:p>
          <a:p>
            <a:pPr marL="791845" lvl="1" indent="-274320">
              <a:buFont typeface="Wingdings 2"/>
              <a:buChar char=""/>
            </a:pPr>
            <a:r>
              <a:rPr lang="en-US" sz="2000" dirty="0" smtClean="0"/>
              <a:t>New site gets new application pool with same name </a:t>
            </a:r>
          </a:p>
          <a:p>
            <a:pPr marL="791845" lvl="1" indent="-274320">
              <a:buFont typeface="Wingdings 2"/>
              <a:buChar char=""/>
            </a:pPr>
            <a:r>
              <a:rPr lang="en-US" sz="2000" dirty="0" smtClean="0"/>
              <a:t>Own </a:t>
            </a:r>
            <a:r>
              <a:rPr lang="en-US" sz="2000" dirty="0" err="1" smtClean="0"/>
              <a:t>apppool.config</a:t>
            </a:r>
            <a:r>
              <a:rPr lang="en-US" sz="2000" dirty="0" smtClean="0"/>
              <a:t> </a:t>
            </a:r>
          </a:p>
          <a:p>
            <a:pPr marL="791845" lvl="1" indent="-274320">
              <a:buFont typeface="Wingdings 2"/>
              <a:buChar char=""/>
            </a:pPr>
            <a:r>
              <a:rPr lang="en-US" sz="2000" dirty="0" smtClean="0"/>
              <a:t>Unique SID for the </a:t>
            </a:r>
            <a:r>
              <a:rPr lang="en-US" sz="2000" dirty="0" err="1" smtClean="0"/>
              <a:t>AppPool</a:t>
            </a:r>
            <a:r>
              <a:rPr lang="en-US" sz="2000" dirty="0" smtClean="0"/>
              <a:t> to ACL </a:t>
            </a:r>
            <a:r>
              <a:rPr lang="en-US" sz="2000" dirty="0" err="1" smtClean="0"/>
              <a:t>apppool.config</a:t>
            </a:r>
            <a:endParaRPr lang="en-US" sz="2000" dirty="0" smtClean="0"/>
          </a:p>
          <a:p>
            <a:pPr marL="274320" indent="-274320">
              <a:lnSpc>
                <a:spcPct val="90000"/>
              </a:lnSpc>
              <a:buFont typeface="Wingdings 2"/>
              <a:buChar char=""/>
            </a:pPr>
            <a:r>
              <a:rPr lang="en-US" sz="2400" dirty="0" smtClean="0"/>
              <a:t>Delegated Remote administration support over HTTP/SSL</a:t>
            </a:r>
          </a:p>
          <a:p>
            <a:pPr marL="274320" indent="-274320">
              <a:lnSpc>
                <a:spcPct val="90000"/>
              </a:lnSpc>
              <a:buFont typeface="Wingdings 2"/>
              <a:buChar char=""/>
            </a:pPr>
            <a:r>
              <a:rPr lang="en-US" sz="2400" dirty="0" smtClean="0"/>
              <a:t>Built in </a:t>
            </a:r>
            <a:r>
              <a:rPr lang="en-US" sz="2400" dirty="0" err="1" smtClean="0"/>
              <a:t>FastCGI</a:t>
            </a:r>
            <a:r>
              <a:rPr lang="en-US" sz="2400" dirty="0" smtClean="0"/>
              <a:t> support for PHP</a:t>
            </a:r>
          </a:p>
          <a:p>
            <a:pPr marL="274320" indent="-274320">
              <a:lnSpc>
                <a:spcPct val="90000"/>
              </a:lnSpc>
              <a:buFont typeface="Wingdings 2"/>
              <a:buChar char=""/>
            </a:pPr>
            <a:r>
              <a:rPr lang="en-US" sz="2400" dirty="0" smtClean="0"/>
              <a:t>Shared centralized configuration </a:t>
            </a:r>
          </a:p>
          <a:p>
            <a:pPr marL="274320" indent="-274320">
              <a:lnSpc>
                <a:spcPct val="90000"/>
              </a:lnSpc>
              <a:buFont typeface="Wingdings 2"/>
              <a:buChar char=""/>
            </a:pPr>
            <a:r>
              <a:rPr lang="en-US" sz="2400" dirty="0" smtClean="0"/>
              <a:t>Built in FTP (comp IIS6 FTP) and optional download FTP </a:t>
            </a: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Is Gone in IIS7</a:t>
            </a:r>
            <a:endParaRPr lang="en-US" sz="4400" dirty="0"/>
          </a:p>
        </p:txBody>
      </p:sp>
      <p:sp>
        <p:nvSpPr>
          <p:cNvPr id="3" name="Content Placeholder 2"/>
          <p:cNvSpPr>
            <a:spLocks noGrp="1"/>
          </p:cNvSpPr>
          <p:nvPr>
            <p:ph type="body" idx="1"/>
          </p:nvPr>
        </p:nvSpPr>
        <p:spPr/>
        <p:txBody>
          <a:bodyPr>
            <a:noAutofit/>
          </a:bodyPr>
          <a:lstStyle/>
          <a:p>
            <a:r>
              <a:rPr lang="en-US" sz="2800" dirty="0" smtClean="0"/>
              <a:t>No support for Front Page Server Extensions. </a:t>
            </a:r>
          </a:p>
          <a:p>
            <a:r>
              <a:rPr lang="en-US" sz="2800" dirty="0" err="1" smtClean="0"/>
              <a:t>WebDav</a:t>
            </a:r>
            <a:r>
              <a:rPr lang="en-US" sz="2800" dirty="0" smtClean="0"/>
              <a:t> is removed by default, it will be available as an optional component</a:t>
            </a:r>
          </a:p>
          <a:p>
            <a:r>
              <a:rPr lang="en-US" sz="2800" dirty="0" smtClean="0"/>
              <a:t>IIS5 Isolation Mode</a:t>
            </a:r>
          </a:p>
          <a:p>
            <a:r>
              <a:rPr lang="en-US" sz="2800" dirty="0" smtClean="0"/>
              <a:t>ASP.NET 1.0</a:t>
            </a:r>
          </a:p>
          <a:p>
            <a:r>
              <a:rPr lang="en-US" sz="2800" dirty="0" smtClean="0"/>
              <a:t>Currently (beta 3), no support for .NET framework in WS08 core. </a:t>
            </a:r>
          </a:p>
          <a:p>
            <a:r>
              <a:rPr lang="en-US" sz="2800" dirty="0" err="1" smtClean="0"/>
              <a:t>Convlog</a:t>
            </a:r>
            <a:endParaRPr lang="en-US" sz="2800"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normAutofit/>
          </a:bodyPr>
          <a:lstStyle/>
          <a:p>
            <a:r>
              <a:rPr lang="en-US" dirty="0" smtClean="0"/>
              <a:t>What Is Gone </a:t>
            </a:r>
            <a:r>
              <a:rPr dirty="0" smtClean="0"/>
              <a:t>I</a:t>
            </a:r>
            <a:r>
              <a:rPr lang="en-US" dirty="0" smtClean="0"/>
              <a:t>n IIS7</a:t>
            </a:r>
            <a:endParaRPr lang="en-US" dirty="0"/>
          </a:p>
        </p:txBody>
      </p:sp>
      <p:graphicFrame>
        <p:nvGraphicFramePr>
          <p:cNvPr id="498732" name="Group 44"/>
          <p:cNvGraphicFramePr>
            <a:graphicFrameLocks noGrp="1"/>
          </p:cNvGraphicFramePr>
          <p:nvPr>
            <p:ph sz="half" idx="4294967295"/>
          </p:nvPr>
        </p:nvGraphicFramePr>
        <p:xfrm>
          <a:off x="618332" y="1458113"/>
          <a:ext cx="7907337" cy="4574859"/>
        </p:xfrm>
        <a:graphic>
          <a:graphicData uri="http://schemas.openxmlformats.org/drawingml/2006/table">
            <a:tbl>
              <a:tblPr/>
              <a:tblGrid>
                <a:gridCol w="4216400"/>
                <a:gridCol w="3690937"/>
              </a:tblGrid>
              <a:tr h="377825">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b="0" i="0" u="none" strike="noStrike" cap="none" normalizeH="0" baseline="0" dirty="0" smtClean="0">
                          <a:ln>
                            <a:noFill/>
                          </a:ln>
                          <a:solidFill>
                            <a:schemeClr val="tx1"/>
                          </a:solidFill>
                          <a:effectLst/>
                          <a:latin typeface="Segoe Semibold" pitchFamily="34" charset="0"/>
                        </a:rPr>
                        <a:t>IIS 5.0 Isolation Mode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latin typeface="Segoe Semibold" pitchFamily="34" charset="0"/>
                        </a:rPr>
                        <a:t>ASP content rotator and nextlink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b="0" i="0" u="none" strike="noStrike" cap="none" normalizeH="0" baseline="0" dirty="0" err="1" smtClean="0">
                          <a:ln>
                            <a:noFill/>
                          </a:ln>
                          <a:solidFill>
                            <a:schemeClr val="tx1"/>
                          </a:solidFill>
                          <a:effectLst/>
                          <a:latin typeface="Segoe Semibold" pitchFamily="34" charset="0"/>
                        </a:rPr>
                        <a:t>Metabase</a:t>
                      </a:r>
                      <a:r>
                        <a:rPr kumimoji="0" lang="en-US" sz="1800" b="0" i="0" u="none" strike="noStrike" cap="none" normalizeH="0" baseline="0" dirty="0" smtClean="0">
                          <a:ln>
                            <a:noFill/>
                          </a:ln>
                          <a:solidFill>
                            <a:schemeClr val="tx1"/>
                          </a:solidFill>
                          <a:effectLst/>
                          <a:latin typeface="Segoe Semibold" pitchFamily="34" charset="0"/>
                        </a:rPr>
                        <a:t> account recreation (checker code)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Segoe Semibold" pitchFamily="34" charset="0"/>
                        </a:rPr>
                        <a:t>Server-side image maps</a:t>
                      </a:r>
                      <a:endParaRPr kumimoji="0" lang="en-US" sz="1600" b="0" i="0" u="none" strike="noStrike" cap="none" normalizeH="0" baseline="0" smtClean="0">
                        <a:ln>
                          <a:noFill/>
                        </a:ln>
                        <a:solidFill>
                          <a:schemeClr val="tx1"/>
                        </a:solidFill>
                        <a:effectLst/>
                        <a:latin typeface="Segoe Semibold"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500">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b="0" i="0" u="none" strike="noStrike" cap="none" normalizeH="0" baseline="0" dirty="0" smtClean="0">
                          <a:ln>
                            <a:noFill/>
                          </a:ln>
                          <a:solidFill>
                            <a:schemeClr val="tx1"/>
                          </a:solidFill>
                          <a:effectLst/>
                          <a:latin typeface="Segoe Semibold" pitchFamily="34" charset="0"/>
                        </a:rPr>
                        <a:t>Sub-authentication (password synchronization and old digest authentication)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b="0" i="0" u="none" strike="noStrike" cap="none" normalizeH="0" baseline="0" smtClean="0">
                          <a:ln>
                            <a:noFill/>
                          </a:ln>
                          <a:solidFill>
                            <a:schemeClr val="tx1"/>
                          </a:solidFill>
                          <a:effectLst/>
                          <a:latin typeface="Segoe Semibold" pitchFamily="34" charset="0"/>
                        </a:rPr>
                        <a:t>Internet Data Connector (HTTPODBC.DLL)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Segoe Semibold" pitchFamily="34" charset="0"/>
                        </a:rPr>
                        <a:t>Built-in Passport support</a:t>
                      </a:r>
                      <a:endParaRPr kumimoji="0" lang="en-US" sz="1600" b="0" i="0" u="none" strike="noStrike" cap="none" normalizeH="0" baseline="0" smtClean="0">
                        <a:ln>
                          <a:noFill/>
                        </a:ln>
                        <a:solidFill>
                          <a:schemeClr val="tx1"/>
                        </a:solidFill>
                        <a:effectLst/>
                        <a:latin typeface="Segoe Semibold"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dirty="0" err="1" smtClean="0">
                          <a:ln>
                            <a:noFill/>
                          </a:ln>
                          <a:solidFill>
                            <a:schemeClr val="tx1"/>
                          </a:solidFill>
                          <a:effectLst/>
                          <a:latin typeface="Segoe Semibold" pitchFamily="34" charset="0"/>
                        </a:rPr>
                        <a:t>Url</a:t>
                      </a:r>
                      <a:r>
                        <a:rPr kumimoji="0" lang="en-US" sz="1800" b="0" i="0" u="none" strike="noStrike" cap="none" normalizeH="0" baseline="0" dirty="0" smtClean="0">
                          <a:ln>
                            <a:noFill/>
                          </a:ln>
                          <a:solidFill>
                            <a:schemeClr val="tx1"/>
                          </a:solidFill>
                          <a:effectLst/>
                          <a:latin typeface="Segoe Semibold" pitchFamily="34" charset="0"/>
                        </a:rPr>
                        <a:t> Authorization ISAPI</a:t>
                      </a:r>
                      <a:endParaRPr kumimoji="0" lang="en-US" sz="1600" b="0" i="0" u="none" strike="noStrike" cap="none" normalizeH="0" baseline="0" dirty="0" smtClean="0">
                        <a:ln>
                          <a:noFill/>
                        </a:ln>
                        <a:solidFill>
                          <a:schemeClr val="tx1"/>
                        </a:solidFill>
                        <a:effectLst/>
                        <a:latin typeface="Segoe Semibold"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Segoe Semibold" pitchFamily="34" charset="0"/>
                        </a:rPr>
                        <a:t>Convlog.exe</a:t>
                      </a:r>
                      <a:endParaRPr kumimoji="0" lang="en-US" sz="1600" b="0" i="0" u="none" strike="noStrike" cap="none" normalizeH="0" baseline="0" smtClean="0">
                        <a:ln>
                          <a:noFill/>
                        </a:ln>
                        <a:solidFill>
                          <a:schemeClr val="tx1"/>
                        </a:solidFill>
                        <a:effectLst/>
                        <a:latin typeface="Segoe Semibold"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Segoe Semibold" pitchFamily="34" charset="0"/>
                        </a:rPr>
                        <a:t>Content Rating UI</a:t>
                      </a:r>
                      <a:endParaRPr kumimoji="0" lang="en-US" sz="1600" b="0" i="0" u="none" strike="noStrike" cap="none" normalizeH="0" baseline="0" dirty="0" smtClean="0">
                        <a:ln>
                          <a:noFill/>
                        </a:ln>
                        <a:solidFill>
                          <a:schemeClr val="tx1"/>
                        </a:solidFill>
                        <a:effectLst/>
                        <a:latin typeface="Segoe Semibold"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Segoe Semibold" pitchFamily="34" charset="0"/>
                        </a:rPr>
                        <a:t>Clustering UI support</a:t>
                      </a:r>
                      <a:endParaRPr kumimoji="0" lang="en-US" sz="1600" b="0" i="0" u="none" strike="noStrike" cap="none" normalizeH="0" baseline="0" smtClean="0">
                        <a:ln>
                          <a:noFill/>
                        </a:ln>
                        <a:solidFill>
                          <a:schemeClr val="tx1"/>
                        </a:solidFill>
                        <a:effectLst/>
                        <a:latin typeface="Segoe Semibold"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b="0" i="0" u="none" strike="noStrike" cap="none" normalizeH="0" baseline="0" dirty="0" smtClean="0">
                          <a:ln>
                            <a:noFill/>
                          </a:ln>
                          <a:solidFill>
                            <a:schemeClr val="tx1"/>
                          </a:solidFill>
                          <a:effectLst/>
                          <a:latin typeface="Segoe Semibold" pitchFamily="34" charset="0"/>
                        </a:rPr>
                        <a:t>Password change code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smtClean="0">
                          <a:ln>
                            <a:noFill/>
                          </a:ln>
                          <a:solidFill>
                            <a:schemeClr val="tx1"/>
                          </a:solidFill>
                          <a:effectLst/>
                          <a:latin typeface="Segoe Semibold" pitchFamily="34" charset="0"/>
                        </a:rPr>
                        <a:t>IISRESET –reboot option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Segoe Semibold" pitchFamily="34" charset="0"/>
                        </a:rPr>
                        <a:t>IIS*.VBS command-line tools in %</a:t>
                      </a:r>
                      <a:r>
                        <a:rPr kumimoji="0" lang="en-US" sz="1800" b="0" i="0" u="none" strike="noStrike" cap="none" normalizeH="0" baseline="0" dirty="0" err="1" smtClean="0">
                          <a:ln>
                            <a:noFill/>
                          </a:ln>
                          <a:solidFill>
                            <a:schemeClr val="tx1"/>
                          </a:solidFill>
                          <a:effectLst/>
                          <a:latin typeface="Segoe Semibold" pitchFamily="34" charset="0"/>
                        </a:rPr>
                        <a:t>windir</a:t>
                      </a:r>
                      <a:r>
                        <a:rPr kumimoji="0" lang="en-US" sz="1800" b="0" i="0" u="none" strike="noStrike" cap="none" normalizeH="0" baseline="0" dirty="0" smtClean="0">
                          <a:ln>
                            <a:noFill/>
                          </a:ln>
                          <a:solidFill>
                            <a:schemeClr val="tx1"/>
                          </a:solidFill>
                          <a:effectLst/>
                          <a:latin typeface="Segoe Semibold" pitchFamily="34" charset="0"/>
                        </a:rPr>
                        <a:t>%\system32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b="0" i="0" u="none" strike="noStrike" cap="none" normalizeH="0" baseline="0" dirty="0" smtClean="0">
                          <a:ln>
                            <a:noFill/>
                          </a:ln>
                          <a:solidFill>
                            <a:schemeClr val="tx1"/>
                          </a:solidFill>
                          <a:effectLst/>
                          <a:latin typeface="Segoe Semibold" pitchFamily="34" charset="0"/>
                        </a:rPr>
                        <a:t>     IIS Shell Extension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dirty="0" err="1" smtClean="0">
                          <a:ln>
                            <a:noFill/>
                          </a:ln>
                          <a:solidFill>
                            <a:schemeClr val="tx1"/>
                          </a:solidFill>
                          <a:effectLst/>
                          <a:latin typeface="Segoe Semibold" pitchFamily="34" charset="0"/>
                        </a:rPr>
                        <a:t>WebDAV</a:t>
                      </a:r>
                      <a:endParaRPr kumimoji="0" lang="en-US" sz="1800" b="0" i="0" u="none" strike="noStrike" cap="none" normalizeH="0" baseline="0" dirty="0" smtClean="0">
                        <a:ln>
                          <a:noFill/>
                        </a:ln>
                        <a:solidFill>
                          <a:schemeClr val="tx1"/>
                        </a:solidFill>
                        <a:effectLst/>
                        <a:latin typeface="Segoe Semibold"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Segoe Semibold" pitchFamily="34" charset="0"/>
                        </a:rPr>
                        <a:t>NNTP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69913" marR="0" lvl="1" indent="0" algn="ctr" defTabSz="914400" rtl="0" eaLnBrk="1" fontAlgn="base" latinLnBrk="0" hangingPunct="1">
                        <a:lnSpc>
                          <a:spcPct val="90000"/>
                        </a:lnSpc>
                        <a:spcBef>
                          <a:spcPct val="30000"/>
                        </a:spcBef>
                        <a:spcAft>
                          <a:spcPct val="0"/>
                        </a:spcAft>
                        <a:buClr>
                          <a:schemeClr val="tx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Segoe Semibold" pitchFamily="34" charset="0"/>
                        </a:rPr>
                        <a:t>FPSE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Classic and Integrated Mode</a:t>
            </a:r>
            <a:endParaRPr lang="en-US" sz="4400" dirty="0"/>
          </a:p>
        </p:txBody>
      </p:sp>
      <p:sp>
        <p:nvSpPr>
          <p:cNvPr id="3" name="Content Placeholder 2"/>
          <p:cNvSpPr>
            <a:spLocks noGrp="1"/>
          </p:cNvSpPr>
          <p:nvPr>
            <p:ph type="body" idx="1"/>
          </p:nvPr>
        </p:nvSpPr>
        <p:spPr/>
        <p:txBody>
          <a:bodyPr>
            <a:noAutofit/>
          </a:bodyPr>
          <a:lstStyle/>
          <a:p>
            <a:r>
              <a:rPr lang="en-US" sz="2800" dirty="0" smtClean="0"/>
              <a:t>Two modes of deployment - classic mode and Integrated Mode</a:t>
            </a:r>
          </a:p>
          <a:p>
            <a:r>
              <a:rPr lang="en-US" sz="2800" dirty="0" smtClean="0"/>
              <a:t>Classic mode uses IIS6 pipeline (ISAPI extension aspnet_isapi.dll)</a:t>
            </a:r>
          </a:p>
          <a:p>
            <a:r>
              <a:rPr lang="en-US" sz="2800" dirty="0" smtClean="0"/>
              <a:t>Integrated mode integrates ASP.NET runtime extensibility model with IIS core.</a:t>
            </a:r>
          </a:p>
          <a:p>
            <a:pPr lvl="1"/>
            <a:r>
              <a:rPr lang="en-US" sz="2400" dirty="0" smtClean="0"/>
              <a:t>Share a single </a:t>
            </a:r>
            <a:r>
              <a:rPr lang="en-US" sz="2400" dirty="0" err="1" smtClean="0"/>
              <a:t>config</a:t>
            </a:r>
            <a:r>
              <a:rPr lang="en-US" sz="2400" dirty="0" smtClean="0"/>
              <a:t> file for IIS and ASP.NET</a:t>
            </a:r>
          </a:p>
          <a:p>
            <a:pPr lvl="1"/>
            <a:r>
              <a:rPr lang="en-US" sz="2400" dirty="0" smtClean="0"/>
              <a:t>Reduces the need to configure two places for ASP.NET applications</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Integrated Mode</a:t>
            </a:r>
            <a:endParaRPr lang="en-US" sz="4400" dirty="0"/>
          </a:p>
        </p:txBody>
      </p:sp>
      <p:sp>
        <p:nvSpPr>
          <p:cNvPr id="3" name="Content Placeholder 2"/>
          <p:cNvSpPr>
            <a:spLocks noGrp="1"/>
          </p:cNvSpPr>
          <p:nvPr>
            <p:ph type="body" idx="1"/>
          </p:nvPr>
        </p:nvSpPr>
        <p:spPr/>
        <p:txBody>
          <a:bodyPr>
            <a:noAutofit/>
          </a:bodyPr>
          <a:lstStyle/>
          <a:p>
            <a:r>
              <a:rPr lang="en-US" sz="2800" dirty="0" smtClean="0"/>
              <a:t>ASP.NET extensibility model (HTTP handlers and filters) run within IIS7 server runtime</a:t>
            </a:r>
          </a:p>
          <a:p>
            <a:r>
              <a:rPr lang="en-US" sz="2800" dirty="0" smtClean="0"/>
              <a:t>Extensibility in IIS can be implemented in </a:t>
            </a:r>
          </a:p>
          <a:p>
            <a:pPr lvl="1"/>
            <a:r>
              <a:rPr lang="en-US" sz="2400" dirty="0" smtClean="0"/>
              <a:t>ASP.NET extensibility API. No need to write C++ ISAPI extensions and filters</a:t>
            </a:r>
          </a:p>
          <a:p>
            <a:pPr lvl="1"/>
            <a:r>
              <a:rPr lang="en-US" sz="2400" dirty="0" smtClean="0"/>
              <a:t>New IIS7 native server extensibility APIs (C++)</a:t>
            </a:r>
          </a:p>
          <a:p>
            <a:pPr lvl="1"/>
            <a:r>
              <a:rPr lang="en-US" sz="2400" dirty="0" smtClean="0"/>
              <a:t>ISAPI is still fully supported</a:t>
            </a:r>
          </a:p>
          <a:p>
            <a:r>
              <a:rPr lang="en-US" sz="2800" dirty="0" smtClean="0"/>
              <a:t>ASP.NET features like forms authentication and output caching now work with all types of applications (CGI, ASP, static content)</a:t>
            </a:r>
          </a:p>
          <a:p>
            <a:endParaRPr lang="en-US" sz="28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Classic Mode</a:t>
            </a:r>
            <a:endParaRPr lang="en-US" sz="4400" dirty="0"/>
          </a:p>
        </p:txBody>
      </p:sp>
      <p:pic>
        <p:nvPicPr>
          <p:cNvPr id="4" name="Content Placeholder 3" descr="iis7classicmode.jpg"/>
          <p:cNvPicPr>
            <a:picLocks noGrp="1" noChangeAspect="1"/>
          </p:cNvPicPr>
          <p:nvPr>
            <p:ph idx="4294967295"/>
          </p:nvPr>
        </p:nvPicPr>
        <p:blipFill>
          <a:blip r:embed="rId2"/>
          <a:stretch>
            <a:fillRect/>
          </a:stretch>
        </p:blipFill>
        <p:spPr>
          <a:xfrm>
            <a:off x="1397000" y="1109100"/>
            <a:ext cx="6350000" cy="4922837"/>
          </a:xfrm>
        </p:spPr>
      </p:pic>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Integrated Mode</a:t>
            </a:r>
            <a:endParaRPr lang="en-US" sz="4400" dirty="0"/>
          </a:p>
        </p:txBody>
      </p:sp>
      <p:pic>
        <p:nvPicPr>
          <p:cNvPr id="4" name="Content Placeholder 3" descr="iis7integratedmode.jpg"/>
          <p:cNvPicPr>
            <a:picLocks noGrp="1" noChangeAspect="1"/>
          </p:cNvPicPr>
          <p:nvPr>
            <p:ph idx="4294967295"/>
          </p:nvPr>
        </p:nvPicPr>
        <p:blipFill>
          <a:blip r:embed="rId2"/>
          <a:stretch>
            <a:fillRect/>
          </a:stretch>
        </p:blipFill>
        <p:spPr>
          <a:xfrm>
            <a:off x="1137446" y="1024456"/>
            <a:ext cx="6530035" cy="5062347"/>
          </a:xfrm>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noAutofit/>
          </a:bodyPr>
          <a:lstStyle/>
          <a:p>
            <a:r>
              <a:rPr lang="en-US" sz="4000" dirty="0"/>
              <a:t>IIS7 .NET Extensibility</a:t>
            </a:r>
            <a:br>
              <a:rPr lang="en-US" sz="4000" dirty="0"/>
            </a:br>
            <a:r>
              <a:rPr lang="en-US" sz="2800" dirty="0">
                <a:solidFill>
                  <a:schemeClr val="accent1"/>
                </a:solidFill>
              </a:rPr>
              <a:t>Future of ASP.NET Development</a:t>
            </a:r>
          </a:p>
        </p:txBody>
      </p:sp>
      <p:sp>
        <p:nvSpPr>
          <p:cNvPr id="612355" name="Rectangle 3"/>
          <p:cNvSpPr>
            <a:spLocks noGrp="1" noChangeArrowheads="1"/>
          </p:cNvSpPr>
          <p:nvPr>
            <p:ph type="body" idx="1"/>
          </p:nvPr>
        </p:nvSpPr>
        <p:spPr>
          <a:noFill/>
          <a:ln/>
        </p:spPr>
        <p:txBody>
          <a:bodyPr>
            <a:normAutofit/>
          </a:bodyPr>
          <a:lstStyle/>
          <a:p>
            <a:r>
              <a:rPr lang="en-US" sz="2800" dirty="0"/>
              <a:t>Configuration</a:t>
            </a:r>
          </a:p>
          <a:p>
            <a:pPr lvl="1"/>
            <a:r>
              <a:rPr lang="en-US" sz="2400" dirty="0"/>
              <a:t>ISAPI vs. Integrated mode per app-pool</a:t>
            </a:r>
          </a:p>
          <a:p>
            <a:pPr lvl="1"/>
            <a:r>
              <a:rPr lang="en-US" sz="2400" dirty="0"/>
              <a:t>Unified &lt;modules&gt;, &lt;handlers&gt; </a:t>
            </a:r>
            <a:r>
              <a:rPr lang="en-US" sz="2400" dirty="0" smtClean="0"/>
              <a:t>configuration</a:t>
            </a:r>
          </a:p>
          <a:p>
            <a:r>
              <a:rPr lang="en-US" sz="2800" dirty="0" smtClean="0"/>
              <a:t>System.web replaced by </a:t>
            </a:r>
            <a:r>
              <a:rPr lang="en-US" sz="2800" dirty="0" err="1" smtClean="0"/>
              <a:t>System.webserver</a:t>
            </a:r>
            <a:endParaRPr lang="en-US" sz="2800" dirty="0"/>
          </a:p>
        </p:txBody>
      </p:sp>
      <p:sp>
        <p:nvSpPr>
          <p:cNvPr id="612356" name="Text Box 4"/>
          <p:cNvSpPr txBox="1">
            <a:spLocks noChangeArrowheads="1"/>
          </p:cNvSpPr>
          <p:nvPr/>
        </p:nvSpPr>
        <p:spPr bwMode="auto">
          <a:xfrm>
            <a:off x="574375" y="4185577"/>
            <a:ext cx="5911850" cy="369332"/>
          </a:xfrm>
          <a:prstGeom prst="rect">
            <a:avLst/>
          </a:prstGeom>
          <a:noFill/>
          <a:ln w="12700" algn="ctr">
            <a:noFill/>
            <a:miter lim="800000"/>
            <a:headEnd/>
            <a:tailEnd/>
          </a:ln>
          <a:effectLst/>
        </p:spPr>
        <p:txBody>
          <a:bodyPr>
            <a:spAutoFit/>
          </a:bodyPr>
          <a:lstStyle/>
          <a:p>
            <a:pPr>
              <a:spcBef>
                <a:spcPct val="50000"/>
              </a:spcBef>
            </a:pPr>
            <a:r>
              <a:rPr lang="en-US" b="1" dirty="0">
                <a:solidFill>
                  <a:schemeClr val="accent1"/>
                </a:solidFill>
                <a:latin typeface="Courier New" pitchFamily="49" charset="0"/>
              </a:rPr>
              <a:t>system.web/</a:t>
            </a:r>
            <a:r>
              <a:rPr lang="en-US" b="1" dirty="0" err="1">
                <a:solidFill>
                  <a:schemeClr val="accent1"/>
                </a:solidFill>
                <a:latin typeface="Courier New" pitchFamily="49" charset="0"/>
              </a:rPr>
              <a:t>customErrors</a:t>
            </a:r>
            <a:r>
              <a:rPr lang="en-US" b="1" dirty="0">
                <a:solidFill>
                  <a:schemeClr val="accent1"/>
                </a:solidFill>
                <a:latin typeface="Courier New" pitchFamily="49" charset="0"/>
              </a:rPr>
              <a:t> </a:t>
            </a:r>
          </a:p>
        </p:txBody>
      </p:sp>
      <p:sp>
        <p:nvSpPr>
          <p:cNvPr id="612357" name="Text Box 5"/>
          <p:cNvSpPr txBox="1">
            <a:spLocks noChangeArrowheads="1"/>
          </p:cNvSpPr>
          <p:nvPr/>
        </p:nvSpPr>
        <p:spPr bwMode="auto">
          <a:xfrm>
            <a:off x="4330925" y="4185577"/>
            <a:ext cx="5029200" cy="369332"/>
          </a:xfrm>
          <a:prstGeom prst="rect">
            <a:avLst/>
          </a:prstGeom>
          <a:noFill/>
          <a:ln w="12700" algn="ctr">
            <a:noFill/>
            <a:miter lim="800000"/>
            <a:headEnd/>
            <a:tailEnd/>
          </a:ln>
          <a:effectLst/>
        </p:spPr>
        <p:txBody>
          <a:bodyPr wrap="square">
            <a:spAutoFit/>
          </a:bodyPr>
          <a:lstStyle/>
          <a:p>
            <a:pPr>
              <a:spcBef>
                <a:spcPct val="50000"/>
              </a:spcBef>
            </a:pPr>
            <a:r>
              <a:rPr lang="en-US" b="1" dirty="0" err="1">
                <a:solidFill>
                  <a:schemeClr val="tx2"/>
                </a:solidFill>
                <a:latin typeface="Courier New" pitchFamily="49" charset="0"/>
              </a:rPr>
              <a:t>system.webServer</a:t>
            </a:r>
            <a:r>
              <a:rPr lang="en-US" b="1" dirty="0">
                <a:solidFill>
                  <a:schemeClr val="tx2"/>
                </a:solidFill>
                <a:latin typeface="Courier New" pitchFamily="49" charset="0"/>
              </a:rPr>
              <a:t>/</a:t>
            </a:r>
            <a:r>
              <a:rPr lang="en-US" b="1" dirty="0" err="1">
                <a:solidFill>
                  <a:schemeClr val="tx2"/>
                </a:solidFill>
                <a:latin typeface="Courier New" pitchFamily="49" charset="0"/>
              </a:rPr>
              <a:t>httpErrors</a:t>
            </a:r>
            <a:r>
              <a:rPr lang="en-US" b="1" dirty="0">
                <a:solidFill>
                  <a:schemeClr val="tx2"/>
                </a:solidFill>
                <a:latin typeface="Courier New" pitchFamily="49" charset="0"/>
              </a:rPr>
              <a:t> </a:t>
            </a:r>
          </a:p>
        </p:txBody>
      </p:sp>
      <p:sp>
        <p:nvSpPr>
          <p:cNvPr id="612358" name="Text Box 6"/>
          <p:cNvSpPr txBox="1">
            <a:spLocks noChangeArrowheads="1"/>
          </p:cNvSpPr>
          <p:nvPr/>
        </p:nvSpPr>
        <p:spPr bwMode="auto">
          <a:xfrm>
            <a:off x="574375" y="3682113"/>
            <a:ext cx="4949825" cy="369332"/>
          </a:xfrm>
          <a:prstGeom prst="rect">
            <a:avLst/>
          </a:prstGeom>
          <a:noFill/>
          <a:ln w="12700" algn="ctr">
            <a:noFill/>
            <a:miter lim="800000"/>
            <a:headEnd/>
            <a:tailEnd/>
          </a:ln>
          <a:effectLst/>
        </p:spPr>
        <p:txBody>
          <a:bodyPr>
            <a:spAutoFit/>
          </a:bodyPr>
          <a:lstStyle/>
          <a:p>
            <a:pPr>
              <a:spcBef>
                <a:spcPct val="50000"/>
              </a:spcBef>
            </a:pPr>
            <a:r>
              <a:rPr lang="en-US" b="1" dirty="0">
                <a:solidFill>
                  <a:schemeClr val="accent1"/>
                </a:solidFill>
              </a:rPr>
              <a:t>ISAPI Mode (ASP.NET)</a:t>
            </a:r>
          </a:p>
        </p:txBody>
      </p:sp>
      <p:sp>
        <p:nvSpPr>
          <p:cNvPr id="612359" name="Text Box 7"/>
          <p:cNvSpPr txBox="1">
            <a:spLocks noChangeArrowheads="1"/>
          </p:cNvSpPr>
          <p:nvPr/>
        </p:nvSpPr>
        <p:spPr bwMode="auto">
          <a:xfrm>
            <a:off x="4330925" y="3682113"/>
            <a:ext cx="5029200" cy="369332"/>
          </a:xfrm>
          <a:prstGeom prst="rect">
            <a:avLst/>
          </a:prstGeom>
          <a:noFill/>
          <a:ln w="12700" algn="ctr">
            <a:noFill/>
            <a:miter lim="800000"/>
            <a:headEnd/>
            <a:tailEnd/>
          </a:ln>
          <a:effectLst/>
        </p:spPr>
        <p:txBody>
          <a:bodyPr>
            <a:spAutoFit/>
          </a:bodyPr>
          <a:lstStyle/>
          <a:p>
            <a:pPr>
              <a:spcBef>
                <a:spcPct val="50000"/>
              </a:spcBef>
            </a:pPr>
            <a:r>
              <a:rPr lang="en-US" b="1" dirty="0">
                <a:solidFill>
                  <a:schemeClr val="tx2"/>
                </a:solidFill>
              </a:rPr>
              <a:t>Integrated Mode (ASP.NET + IIS)</a:t>
            </a:r>
          </a:p>
        </p:txBody>
      </p:sp>
      <p:sp>
        <p:nvSpPr>
          <p:cNvPr id="612360" name="Text Box 8"/>
          <p:cNvSpPr txBox="1">
            <a:spLocks noChangeArrowheads="1"/>
          </p:cNvSpPr>
          <p:nvPr/>
        </p:nvSpPr>
        <p:spPr bwMode="auto">
          <a:xfrm>
            <a:off x="574375" y="4978193"/>
            <a:ext cx="5911850" cy="369332"/>
          </a:xfrm>
          <a:prstGeom prst="rect">
            <a:avLst/>
          </a:prstGeom>
          <a:noFill/>
          <a:ln w="12700" algn="ctr">
            <a:noFill/>
            <a:miter lim="800000"/>
            <a:headEnd/>
            <a:tailEnd/>
          </a:ln>
          <a:effectLst/>
        </p:spPr>
        <p:txBody>
          <a:bodyPr>
            <a:spAutoFit/>
          </a:bodyPr>
          <a:lstStyle/>
          <a:p>
            <a:pPr>
              <a:spcBef>
                <a:spcPct val="50000"/>
              </a:spcBef>
            </a:pPr>
            <a:r>
              <a:rPr lang="en-US" b="1" dirty="0">
                <a:solidFill>
                  <a:schemeClr val="accent1"/>
                </a:solidFill>
                <a:latin typeface="Courier New" pitchFamily="49" charset="0"/>
              </a:rPr>
              <a:t>system.web/</a:t>
            </a:r>
            <a:r>
              <a:rPr lang="en-US" b="1" dirty="0" err="1">
                <a:solidFill>
                  <a:schemeClr val="accent1"/>
                </a:solidFill>
                <a:latin typeface="Courier New" pitchFamily="49" charset="0"/>
              </a:rPr>
              <a:t>httpHandlers</a:t>
            </a:r>
            <a:r>
              <a:rPr lang="en-US" b="1" dirty="0">
                <a:solidFill>
                  <a:schemeClr val="accent1"/>
                </a:solidFill>
                <a:latin typeface="Courier New" pitchFamily="49" charset="0"/>
              </a:rPr>
              <a:t> </a:t>
            </a:r>
          </a:p>
        </p:txBody>
      </p:sp>
      <p:sp>
        <p:nvSpPr>
          <p:cNvPr id="612361" name="Text Box 9"/>
          <p:cNvSpPr txBox="1">
            <a:spLocks noChangeArrowheads="1"/>
          </p:cNvSpPr>
          <p:nvPr/>
        </p:nvSpPr>
        <p:spPr bwMode="auto">
          <a:xfrm>
            <a:off x="4330925" y="4978193"/>
            <a:ext cx="5029200" cy="369332"/>
          </a:xfrm>
          <a:prstGeom prst="rect">
            <a:avLst/>
          </a:prstGeom>
          <a:noFill/>
          <a:ln w="12700" algn="ctr">
            <a:noFill/>
            <a:miter lim="800000"/>
            <a:headEnd/>
            <a:tailEnd/>
          </a:ln>
          <a:effectLst/>
        </p:spPr>
        <p:txBody>
          <a:bodyPr wrap="square">
            <a:spAutoFit/>
          </a:bodyPr>
          <a:lstStyle/>
          <a:p>
            <a:pPr>
              <a:spcBef>
                <a:spcPct val="50000"/>
              </a:spcBef>
            </a:pPr>
            <a:r>
              <a:rPr lang="en-US" b="1" dirty="0" err="1">
                <a:solidFill>
                  <a:schemeClr val="tx2"/>
                </a:solidFill>
                <a:latin typeface="Courier New" pitchFamily="49" charset="0"/>
              </a:rPr>
              <a:t>system.webServer</a:t>
            </a:r>
            <a:r>
              <a:rPr lang="en-US" b="1" dirty="0">
                <a:solidFill>
                  <a:schemeClr val="tx2"/>
                </a:solidFill>
                <a:latin typeface="Courier New" pitchFamily="49" charset="0"/>
              </a:rPr>
              <a:t>/handlers</a:t>
            </a:r>
          </a:p>
        </p:txBody>
      </p:sp>
      <p:sp>
        <p:nvSpPr>
          <p:cNvPr id="612362" name="Text Box 10"/>
          <p:cNvSpPr txBox="1">
            <a:spLocks noChangeArrowheads="1"/>
          </p:cNvSpPr>
          <p:nvPr/>
        </p:nvSpPr>
        <p:spPr bwMode="auto">
          <a:xfrm>
            <a:off x="4330925" y="5308847"/>
            <a:ext cx="5029200" cy="369332"/>
          </a:xfrm>
          <a:prstGeom prst="rect">
            <a:avLst/>
          </a:prstGeom>
          <a:noFill/>
          <a:ln w="12700" algn="ctr">
            <a:noFill/>
            <a:miter lim="800000"/>
            <a:headEnd/>
            <a:tailEnd/>
          </a:ln>
          <a:effectLst/>
        </p:spPr>
        <p:txBody>
          <a:bodyPr wrap="square">
            <a:spAutoFit/>
          </a:bodyPr>
          <a:lstStyle/>
          <a:p>
            <a:pPr>
              <a:spcBef>
                <a:spcPct val="50000"/>
              </a:spcBef>
            </a:pPr>
            <a:r>
              <a:rPr lang="en-US" b="1" dirty="0" err="1">
                <a:solidFill>
                  <a:schemeClr val="tx2"/>
                </a:solidFill>
                <a:latin typeface="Courier New" pitchFamily="49" charset="0"/>
              </a:rPr>
              <a:t>system.webServer</a:t>
            </a:r>
            <a:r>
              <a:rPr lang="en-US" b="1" dirty="0">
                <a:solidFill>
                  <a:schemeClr val="tx2"/>
                </a:solidFill>
                <a:latin typeface="Courier New" pitchFamily="49" charset="0"/>
              </a:rPr>
              <a:t>/modules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461831"/>
          <p:cNvSpPr>
            <a:spLocks noGrp="1" noChangeArrowheads="1"/>
          </p:cNvSpPr>
          <p:nvPr>
            <p:ph type="title"/>
          </p:nvPr>
        </p:nvSpPr>
        <p:spPr/>
        <p:txBody>
          <a:bodyPr/>
          <a:lstStyle/>
          <a:p>
            <a:pPr eaLnBrk="1" hangingPunct="1"/>
            <a:r>
              <a:rPr lang="en-US" dirty="0" smtClean="0"/>
              <a:t>Consent User Interface</a:t>
            </a:r>
          </a:p>
        </p:txBody>
      </p:sp>
      <p:pic>
        <p:nvPicPr>
          <p:cNvPr id="14344" name="Rectangle 10246"/>
          <p:cNvPicPr>
            <a:picLocks noChangeAspect="1" noChangeArrowheads="1"/>
          </p:cNvPicPr>
          <p:nvPr/>
        </p:nvPicPr>
        <p:blipFill>
          <a:blip r:embed="rId3"/>
          <a:srcRect/>
          <a:stretch>
            <a:fillRect/>
          </a:stretch>
        </p:blipFill>
        <p:spPr bwMode="auto">
          <a:xfrm>
            <a:off x="487648" y="1364368"/>
            <a:ext cx="4195762" cy="2000250"/>
          </a:xfrm>
          <a:prstGeom prst="rect">
            <a:avLst/>
          </a:prstGeom>
          <a:noFill/>
          <a:ln w="9525">
            <a:noFill/>
            <a:miter lim="800000"/>
            <a:headEnd/>
            <a:tailEnd/>
          </a:ln>
        </p:spPr>
      </p:pic>
      <p:pic>
        <p:nvPicPr>
          <p:cNvPr id="14345" name="Rectangle 10247"/>
          <p:cNvPicPr>
            <a:picLocks noChangeAspect="1" noChangeArrowheads="1"/>
          </p:cNvPicPr>
          <p:nvPr/>
        </p:nvPicPr>
        <p:blipFill>
          <a:blip r:embed="rId4"/>
          <a:srcRect/>
          <a:stretch>
            <a:fillRect/>
          </a:stretch>
        </p:blipFill>
        <p:spPr bwMode="auto">
          <a:xfrm>
            <a:off x="2131345" y="2329568"/>
            <a:ext cx="4178300" cy="2009775"/>
          </a:xfrm>
          <a:prstGeom prst="rect">
            <a:avLst/>
          </a:prstGeom>
          <a:noFill/>
          <a:ln w="9525">
            <a:noFill/>
            <a:miter lim="800000"/>
            <a:headEnd/>
            <a:tailEnd/>
          </a:ln>
        </p:spPr>
      </p:pic>
      <p:pic>
        <p:nvPicPr>
          <p:cNvPr id="14343" name="Rectangle 10245"/>
          <p:cNvPicPr>
            <a:picLocks noChangeAspect="1" noChangeArrowheads="1"/>
          </p:cNvPicPr>
          <p:nvPr/>
        </p:nvPicPr>
        <p:blipFill>
          <a:blip r:embed="rId5"/>
          <a:srcRect/>
          <a:stretch>
            <a:fillRect/>
          </a:stretch>
        </p:blipFill>
        <p:spPr bwMode="auto">
          <a:xfrm>
            <a:off x="4762468" y="2628653"/>
            <a:ext cx="3803650" cy="299243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additive="base">
                                        <p:cTn id="7" dur="500" fill="hold"/>
                                        <p:tgtEl>
                                          <p:spTgt spid="14344"/>
                                        </p:tgtEl>
                                        <p:attrNameLst>
                                          <p:attrName>ppt_x</p:attrName>
                                        </p:attrNameLst>
                                      </p:cBhvr>
                                      <p:tavLst>
                                        <p:tav tm="0">
                                          <p:val>
                                            <p:strVal val="#ppt_x"/>
                                          </p:val>
                                        </p:tav>
                                        <p:tav tm="100000">
                                          <p:val>
                                            <p:strVal val="#ppt_x"/>
                                          </p:val>
                                        </p:tav>
                                      </p:tavLst>
                                    </p:anim>
                                    <p:anim calcmode="lin" valueType="num">
                                      <p:cBhvr additive="base">
                                        <p:cTn id="8"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5"/>
                                        </p:tgtEl>
                                        <p:attrNameLst>
                                          <p:attrName>style.visibility</p:attrName>
                                        </p:attrNameLst>
                                      </p:cBhvr>
                                      <p:to>
                                        <p:strVal val="visible"/>
                                      </p:to>
                                    </p:set>
                                    <p:anim calcmode="lin" valueType="num">
                                      <p:cBhvr additive="base">
                                        <p:cTn id="13" dur="500" fill="hold"/>
                                        <p:tgtEl>
                                          <p:spTgt spid="14345"/>
                                        </p:tgtEl>
                                        <p:attrNameLst>
                                          <p:attrName>ppt_x</p:attrName>
                                        </p:attrNameLst>
                                      </p:cBhvr>
                                      <p:tavLst>
                                        <p:tav tm="0">
                                          <p:val>
                                            <p:strVal val="#ppt_x"/>
                                          </p:val>
                                        </p:tav>
                                        <p:tav tm="100000">
                                          <p:val>
                                            <p:strVal val="#ppt_x"/>
                                          </p:val>
                                        </p:tav>
                                      </p:tavLst>
                                    </p:anim>
                                    <p:anim calcmode="lin" valueType="num">
                                      <p:cBhvr additive="base">
                                        <p:cTn id="14"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3"/>
                                        </p:tgtEl>
                                        <p:attrNameLst>
                                          <p:attrName>style.visibility</p:attrName>
                                        </p:attrNameLst>
                                      </p:cBhvr>
                                      <p:to>
                                        <p:strVal val="visible"/>
                                      </p:to>
                                    </p:set>
                                    <p:anim calcmode="lin" valueType="num">
                                      <p:cBhvr additive="base">
                                        <p:cTn id="19" dur="500" fill="hold"/>
                                        <p:tgtEl>
                                          <p:spTgt spid="14343"/>
                                        </p:tgtEl>
                                        <p:attrNameLst>
                                          <p:attrName>ppt_x</p:attrName>
                                        </p:attrNameLst>
                                      </p:cBhvr>
                                      <p:tavLst>
                                        <p:tav tm="0">
                                          <p:val>
                                            <p:strVal val="#ppt_x"/>
                                          </p:val>
                                        </p:tav>
                                        <p:tav tm="100000">
                                          <p:val>
                                            <p:strVal val="#ppt_x"/>
                                          </p:val>
                                        </p:tav>
                                      </p:tavLst>
                                    </p:anim>
                                    <p:anim calcmode="lin" valueType="num">
                                      <p:cBhvr additive="base">
                                        <p:cTn id="20"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381000" y="230188"/>
            <a:ext cx="8382000" cy="978502"/>
          </a:xfrm>
        </p:spPr>
        <p:txBody>
          <a:bodyPr>
            <a:noAutofit/>
          </a:bodyPr>
          <a:lstStyle/>
          <a:p>
            <a:r>
              <a:rPr lang="en-US" sz="4000" dirty="0"/>
              <a:t>IIS7 Core Server Modules</a:t>
            </a:r>
            <a:br>
              <a:rPr lang="en-US" sz="4000" dirty="0"/>
            </a:br>
            <a:r>
              <a:rPr lang="en-US" sz="3200" dirty="0">
                <a:solidFill>
                  <a:schemeClr val="accent1"/>
                </a:solidFill>
              </a:rPr>
              <a:t>When do I need C++?</a:t>
            </a:r>
          </a:p>
        </p:txBody>
      </p:sp>
      <p:sp>
        <p:nvSpPr>
          <p:cNvPr id="526340" name="Rectangle 4"/>
          <p:cNvSpPr>
            <a:spLocks noGrp="1" noChangeArrowheads="1"/>
          </p:cNvSpPr>
          <p:nvPr>
            <p:ph type="body" idx="1"/>
          </p:nvPr>
        </p:nvSpPr>
        <p:spPr>
          <a:xfrm>
            <a:off x="381000" y="1412875"/>
            <a:ext cx="8382000" cy="4216539"/>
          </a:xfrm>
          <a:noFill/>
          <a:ln/>
        </p:spPr>
        <p:txBody>
          <a:bodyPr/>
          <a:lstStyle/>
          <a:p>
            <a:r>
              <a:rPr lang="en-US" b="1" dirty="0"/>
              <a:t>Almost never...</a:t>
            </a:r>
          </a:p>
          <a:p>
            <a:pPr lvl="1"/>
            <a:r>
              <a:rPr lang="en-US" dirty="0"/>
              <a:t>Managed and native </a:t>
            </a:r>
            <a:r>
              <a:rPr lang="en-US" dirty="0" smtClean="0"/>
              <a:t>APIs have similar fidelity</a:t>
            </a:r>
            <a:endParaRPr lang="en-US" sz="1200" dirty="0"/>
          </a:p>
          <a:p>
            <a:pPr lvl="1"/>
            <a:r>
              <a:rPr lang="en-US" dirty="0" smtClean="0"/>
              <a:t>Exceptions in some </a:t>
            </a:r>
            <a:r>
              <a:rPr lang="en-US" dirty="0"/>
              <a:t>scenarios that require a native module:</a:t>
            </a:r>
          </a:p>
          <a:p>
            <a:pPr lvl="2"/>
            <a:r>
              <a:rPr lang="en-US" dirty="0"/>
              <a:t>H</a:t>
            </a:r>
            <a:r>
              <a:rPr lang="en-US" dirty="0" smtClean="0"/>
              <a:t>andling </a:t>
            </a:r>
            <a:r>
              <a:rPr lang="en-US" dirty="0"/>
              <a:t>non-request events, e.g. file or </a:t>
            </a:r>
            <a:r>
              <a:rPr lang="en-US" dirty="0" err="1"/>
              <a:t>config</a:t>
            </a:r>
            <a:r>
              <a:rPr lang="en-US" dirty="0"/>
              <a:t> change, cache cleanup</a:t>
            </a:r>
          </a:p>
          <a:p>
            <a:pPr lvl="2"/>
            <a:r>
              <a:rPr lang="en-US" dirty="0" smtClean="0"/>
              <a:t>Cross-</a:t>
            </a:r>
            <a:r>
              <a:rPr lang="en-US" dirty="0" err="1" smtClean="0"/>
              <a:t>appdomain</a:t>
            </a:r>
            <a:r>
              <a:rPr lang="en-US" dirty="0" smtClean="0"/>
              <a:t> </a:t>
            </a:r>
            <a:r>
              <a:rPr lang="en-US" dirty="0"/>
              <a:t>scenarios</a:t>
            </a:r>
          </a:p>
          <a:p>
            <a:pPr lvl="2"/>
            <a:r>
              <a:rPr lang="en-US" dirty="0" smtClean="0"/>
              <a:t>Stringent performance scenarios</a:t>
            </a:r>
            <a:endParaRPr lang="en-US" dirty="0"/>
          </a:p>
          <a:p>
            <a:pPr>
              <a:buFont typeface="Segoe" pitchFamily="34" charset="0"/>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6340">
                                            <p:txEl>
                                              <p:pRg st="2" end="2"/>
                                            </p:txEl>
                                          </p:spTgt>
                                        </p:tgtEl>
                                        <p:attrNameLst>
                                          <p:attrName>style.visibility</p:attrName>
                                        </p:attrNameLst>
                                      </p:cBhvr>
                                      <p:to>
                                        <p:strVal val="visible"/>
                                      </p:to>
                                    </p:set>
                                    <p:animEffect transition="in" filter="fade">
                                      <p:cBhvr>
                                        <p:cTn id="7" dur="500"/>
                                        <p:tgtEl>
                                          <p:spTgt spid="52634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6340">
                                            <p:txEl>
                                              <p:pRg st="3" end="3"/>
                                            </p:txEl>
                                          </p:spTgt>
                                        </p:tgtEl>
                                        <p:attrNameLst>
                                          <p:attrName>style.visibility</p:attrName>
                                        </p:attrNameLst>
                                      </p:cBhvr>
                                      <p:to>
                                        <p:strVal val="visible"/>
                                      </p:to>
                                    </p:set>
                                    <p:animEffect transition="in" filter="fade">
                                      <p:cBhvr>
                                        <p:cTn id="12" dur="500"/>
                                        <p:tgtEl>
                                          <p:spTgt spid="52634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6340">
                                            <p:txEl>
                                              <p:pRg st="4" end="4"/>
                                            </p:txEl>
                                          </p:spTgt>
                                        </p:tgtEl>
                                        <p:attrNameLst>
                                          <p:attrName>style.visibility</p:attrName>
                                        </p:attrNameLst>
                                      </p:cBhvr>
                                      <p:to>
                                        <p:strVal val="visible"/>
                                      </p:to>
                                    </p:set>
                                    <p:animEffect transition="in" filter="fade">
                                      <p:cBhvr>
                                        <p:cTn id="17" dur="500"/>
                                        <p:tgtEl>
                                          <p:spTgt spid="52634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6340">
                                            <p:txEl>
                                              <p:pRg st="5" end="5"/>
                                            </p:txEl>
                                          </p:spTgt>
                                        </p:tgtEl>
                                        <p:attrNameLst>
                                          <p:attrName>style.visibility</p:attrName>
                                        </p:attrNameLst>
                                      </p:cBhvr>
                                      <p:to>
                                        <p:strVal val="visible"/>
                                      </p:to>
                                    </p:set>
                                    <p:animEffect transition="in" filter="fade">
                                      <p:cBhvr>
                                        <p:cTn id="22" dur="500"/>
                                        <p:tgtEl>
                                          <p:spTgt spid="5263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ASP.NET Migration </a:t>
            </a:r>
            <a:r>
              <a:rPr sz="4400" dirty="0" smtClean="0"/>
              <a:t>I</a:t>
            </a:r>
            <a:r>
              <a:rPr lang="en-US" sz="4400" dirty="0" err="1" smtClean="0"/>
              <a:t>ssues</a:t>
            </a:r>
            <a:endParaRPr lang="en-US" sz="4400" dirty="0"/>
          </a:p>
        </p:txBody>
      </p:sp>
      <p:sp>
        <p:nvSpPr>
          <p:cNvPr id="3" name="Content Placeholder 2"/>
          <p:cNvSpPr>
            <a:spLocks noGrp="1"/>
          </p:cNvSpPr>
          <p:nvPr>
            <p:ph type="body" idx="1"/>
          </p:nvPr>
        </p:nvSpPr>
        <p:spPr/>
        <p:txBody>
          <a:bodyPr>
            <a:noAutofit/>
          </a:bodyPr>
          <a:lstStyle/>
          <a:p>
            <a:r>
              <a:rPr lang="en-US" sz="2800" dirty="0" smtClean="0"/>
              <a:t>.NET 1.0 not supported in Windows Server 2008. Need to migrate to at least .NET framework 1.1</a:t>
            </a:r>
          </a:p>
          <a:p>
            <a:r>
              <a:rPr lang="en-US" sz="2800" dirty="0" smtClean="0"/>
              <a:t>Configuration errors in Integrated mode</a:t>
            </a:r>
          </a:p>
          <a:p>
            <a:pPr lvl="1"/>
            <a:r>
              <a:rPr lang="en-US" sz="2400" dirty="0" smtClean="0"/>
              <a:t>HTTP Modules loaded by applications are defined in </a:t>
            </a:r>
            <a:r>
              <a:rPr lang="en-US" sz="2400" dirty="0" err="1" smtClean="0"/>
              <a:t>web.config</a:t>
            </a:r>
            <a:r>
              <a:rPr lang="en-US" sz="2400" dirty="0" smtClean="0"/>
              <a:t> under </a:t>
            </a:r>
            <a:r>
              <a:rPr lang="en-US" sz="2400" dirty="0" smtClean="0">
                <a:solidFill>
                  <a:schemeClr val="accent1"/>
                </a:solidFill>
              </a:rPr>
              <a:t>&lt;system.web&gt;/&lt;</a:t>
            </a:r>
            <a:r>
              <a:rPr lang="en-US" sz="2400" dirty="0" err="1" smtClean="0">
                <a:solidFill>
                  <a:schemeClr val="accent1"/>
                </a:solidFill>
              </a:rPr>
              <a:t>httpModules</a:t>
            </a:r>
            <a:r>
              <a:rPr lang="en-US" sz="2400" dirty="0" smtClean="0">
                <a:solidFill>
                  <a:schemeClr val="accent1"/>
                </a:solidFill>
              </a:rPr>
              <a:t>&gt;</a:t>
            </a:r>
            <a:r>
              <a:rPr lang="en-US" sz="2400" dirty="0" smtClean="0"/>
              <a:t>. Need to move it under </a:t>
            </a:r>
            <a:r>
              <a:rPr lang="en-US" sz="2400" dirty="0" smtClean="0">
                <a:solidFill>
                  <a:schemeClr val="accent1"/>
                </a:solidFill>
              </a:rPr>
              <a:t>&lt;</a:t>
            </a:r>
            <a:r>
              <a:rPr lang="en-US" sz="2400" dirty="0" err="1" smtClean="0">
                <a:solidFill>
                  <a:schemeClr val="accent1"/>
                </a:solidFill>
              </a:rPr>
              <a:t>system.webServer</a:t>
            </a:r>
            <a:r>
              <a:rPr lang="en-US" sz="2400" dirty="0" smtClean="0">
                <a:solidFill>
                  <a:schemeClr val="accent1"/>
                </a:solidFill>
              </a:rPr>
              <a:t>&gt;/&lt;modules&gt;</a:t>
            </a:r>
          </a:p>
          <a:p>
            <a:pPr lvl="1"/>
            <a:r>
              <a:rPr lang="en-US" sz="2400" dirty="0" smtClean="0"/>
              <a:t>HTTP Handlers have to be moved from </a:t>
            </a:r>
            <a:r>
              <a:rPr lang="en-US" sz="2400" dirty="0" smtClean="0">
                <a:solidFill>
                  <a:schemeClr val="accent1"/>
                </a:solidFill>
              </a:rPr>
              <a:t>&lt;system.web&gt;/&lt;</a:t>
            </a:r>
            <a:r>
              <a:rPr lang="en-US" sz="2400" dirty="0" err="1" smtClean="0">
                <a:solidFill>
                  <a:schemeClr val="accent1"/>
                </a:solidFill>
              </a:rPr>
              <a:t>httpHandlers</a:t>
            </a:r>
            <a:r>
              <a:rPr lang="en-US" sz="2400" dirty="0" smtClean="0">
                <a:solidFill>
                  <a:schemeClr val="accent1"/>
                </a:solidFill>
              </a:rPr>
              <a:t>&gt; </a:t>
            </a:r>
            <a:r>
              <a:rPr lang="en-US" sz="2400" dirty="0" smtClean="0"/>
              <a:t>to</a:t>
            </a:r>
            <a:r>
              <a:rPr lang="en-US" sz="2400" dirty="0" smtClean="0">
                <a:solidFill>
                  <a:schemeClr val="accent1"/>
                </a:solidFill>
              </a:rPr>
              <a:t> &lt;</a:t>
            </a:r>
            <a:r>
              <a:rPr lang="en-US" sz="2400" dirty="0" err="1" smtClean="0">
                <a:solidFill>
                  <a:schemeClr val="accent1"/>
                </a:solidFill>
              </a:rPr>
              <a:t>system.webServer</a:t>
            </a:r>
            <a:r>
              <a:rPr lang="en-US" sz="2400" dirty="0" smtClean="0">
                <a:solidFill>
                  <a:schemeClr val="accent1"/>
                </a:solidFill>
              </a:rPr>
              <a:t>&gt;/&lt;handlers&gt;</a:t>
            </a:r>
          </a:p>
          <a:p>
            <a:pPr lvl="1">
              <a:buNone/>
            </a:pPr>
            <a:endParaRPr lang="en-US" sz="2400" dirty="0" smtClean="0"/>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4400" dirty="0" smtClean="0"/>
              <a:t>ASP.NET Migration </a:t>
            </a:r>
            <a:r>
              <a:rPr sz="4400" dirty="0" smtClean="0"/>
              <a:t>I</a:t>
            </a:r>
            <a:r>
              <a:rPr lang="en-US" sz="4400" dirty="0" err="1" smtClean="0"/>
              <a:t>ssues</a:t>
            </a:r>
            <a:endParaRPr lang="en-US" sz="4400" dirty="0"/>
          </a:p>
        </p:txBody>
      </p:sp>
      <p:sp>
        <p:nvSpPr>
          <p:cNvPr id="7" name="Content Placeholder 2"/>
          <p:cNvSpPr>
            <a:spLocks noGrp="1"/>
          </p:cNvSpPr>
          <p:nvPr>
            <p:ph type="body" idx="1"/>
          </p:nvPr>
        </p:nvSpPr>
        <p:spPr>
          <a:xfrm>
            <a:off x="381000" y="1412875"/>
            <a:ext cx="8382000" cy="4945884"/>
          </a:xfrm>
        </p:spPr>
        <p:txBody>
          <a:bodyPr>
            <a:normAutofit/>
          </a:bodyPr>
          <a:lstStyle/>
          <a:p>
            <a:r>
              <a:rPr lang="en-US" sz="2800" dirty="0" smtClean="0"/>
              <a:t>Identity impersonation ( &lt;identity impersonate=“true”&gt;) is not available in Integrated mode before </a:t>
            </a:r>
            <a:r>
              <a:rPr lang="en-US" sz="2800" dirty="0" err="1" smtClean="0"/>
              <a:t>AuthenticateRequest</a:t>
            </a:r>
            <a:r>
              <a:rPr lang="en-US" sz="2800" dirty="0" smtClean="0"/>
              <a:t>.</a:t>
            </a:r>
          </a:p>
          <a:p>
            <a:r>
              <a:rPr lang="en-US" sz="2800" dirty="0" smtClean="0"/>
              <a:t>In integrated mode </a:t>
            </a:r>
            <a:r>
              <a:rPr lang="en-US" sz="2800" dirty="0" err="1" smtClean="0"/>
              <a:t>BeginRequest</a:t>
            </a:r>
            <a:r>
              <a:rPr lang="en-US" sz="2800" dirty="0" smtClean="0"/>
              <a:t> occurs before </a:t>
            </a:r>
            <a:r>
              <a:rPr lang="en-US" sz="2800" dirty="0" err="1" smtClean="0"/>
              <a:t>AuthenticateRequest</a:t>
            </a:r>
            <a:r>
              <a:rPr lang="en-US" sz="2800" dirty="0" smtClean="0"/>
              <a:t>. If client identity is required in </a:t>
            </a:r>
            <a:r>
              <a:rPr lang="en-US" sz="2800" dirty="0" err="1" smtClean="0"/>
              <a:t>BeginRequest</a:t>
            </a:r>
            <a:r>
              <a:rPr lang="en-US" sz="2800" dirty="0" smtClean="0"/>
              <a:t> handler switch to classic ASP.NET mode or move code to </a:t>
            </a:r>
            <a:r>
              <a:rPr lang="en-US" sz="2800" dirty="0" err="1" smtClean="0"/>
              <a:t>PostAuthenticateRequest</a:t>
            </a:r>
            <a:r>
              <a:rPr lang="en-US" sz="2800" dirty="0" smtClean="0"/>
              <a:t> handler.</a:t>
            </a:r>
          </a:p>
          <a:p>
            <a:r>
              <a:rPr lang="en-US" sz="2800" dirty="0" smtClean="0"/>
              <a:t>No built-in passport authentication support</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Automatic Configuration Migration</a:t>
            </a:r>
            <a:endParaRPr lang="en-US" sz="4400" dirty="0"/>
          </a:p>
        </p:txBody>
      </p:sp>
      <p:sp>
        <p:nvSpPr>
          <p:cNvPr id="3" name="Content Placeholder 2"/>
          <p:cNvSpPr>
            <a:spLocks noGrp="1"/>
          </p:cNvSpPr>
          <p:nvPr>
            <p:ph type="body" idx="1"/>
          </p:nvPr>
        </p:nvSpPr>
        <p:spPr>
          <a:xfrm>
            <a:off x="381000" y="1412875"/>
            <a:ext cx="8382000" cy="4062651"/>
          </a:xfrm>
        </p:spPr>
        <p:txBody>
          <a:bodyPr/>
          <a:lstStyle/>
          <a:p>
            <a:r>
              <a:rPr lang="en-US" sz="2800" dirty="0" smtClean="0"/>
              <a:t>IIS7 APPCMD.EXE utility provides automatic migration of configuration file</a:t>
            </a:r>
          </a:p>
          <a:p>
            <a:r>
              <a:rPr lang="en-US" sz="2800" dirty="0" smtClean="0"/>
              <a:t>IIS7 shows configuration errors of migrated applications along with command to migrate</a:t>
            </a:r>
          </a:p>
          <a:p>
            <a:r>
              <a:rPr lang="en-US" sz="2800" dirty="0" smtClean="0"/>
              <a:t>APPCMD to migrate</a:t>
            </a:r>
          </a:p>
          <a:p>
            <a:pPr lvl="1">
              <a:buNone/>
            </a:pPr>
            <a:r>
              <a:rPr lang="en-US" sz="2400" dirty="0" smtClean="0">
                <a:solidFill>
                  <a:schemeClr val="accent1"/>
                </a:solidFill>
              </a:rPr>
              <a:t>&lt;%</a:t>
            </a:r>
            <a:r>
              <a:rPr lang="en-US" sz="2400" dirty="0" err="1" smtClean="0">
                <a:solidFill>
                  <a:schemeClr val="accent1"/>
                </a:solidFill>
              </a:rPr>
              <a:t>windir</a:t>
            </a:r>
            <a:r>
              <a:rPr lang="en-US" sz="2400" dirty="0" smtClean="0">
                <a:solidFill>
                  <a:schemeClr val="accent1"/>
                </a:solidFill>
              </a:rPr>
              <a:t>%&gt;\system32\</a:t>
            </a:r>
            <a:r>
              <a:rPr lang="en-US" sz="2400" dirty="0" err="1" smtClean="0">
                <a:solidFill>
                  <a:schemeClr val="accent1"/>
                </a:solidFill>
              </a:rPr>
              <a:t>inetsrv</a:t>
            </a:r>
            <a:r>
              <a:rPr lang="en-US" sz="2400" dirty="0" smtClean="0">
                <a:solidFill>
                  <a:schemeClr val="accent1"/>
                </a:solidFill>
              </a:rPr>
              <a:t>\APPCMD.EXE migrate </a:t>
            </a:r>
            <a:r>
              <a:rPr lang="en-US" sz="2400" dirty="0" err="1" smtClean="0">
                <a:solidFill>
                  <a:schemeClr val="accent1"/>
                </a:solidFill>
              </a:rPr>
              <a:t>config</a:t>
            </a:r>
            <a:r>
              <a:rPr lang="en-US" sz="2400" dirty="0" smtClean="0">
                <a:solidFill>
                  <a:schemeClr val="accent1"/>
                </a:solidFill>
              </a:rPr>
              <a:t> &lt;Application Virtual Path&gt;</a:t>
            </a:r>
          </a:p>
          <a:p>
            <a:r>
              <a:rPr lang="en-US" sz="2800" dirty="0" smtClean="0"/>
              <a:t>After migrating application will work in both classic mode and integrated mode</a:t>
            </a:r>
            <a:endParaRPr lang="en-US" sz="2800" dirty="0"/>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10033"/>
          </a:xfrm>
        </p:spPr>
        <p:txBody>
          <a:bodyPr>
            <a:noAutofit/>
          </a:bodyPr>
          <a:lstStyle/>
          <a:p>
            <a:r>
              <a:rPr lang="en-US" sz="4000" dirty="0" smtClean="0"/>
              <a:t>ASP.NET Modes and Application Pools</a:t>
            </a:r>
            <a:endParaRPr lang="en-US" sz="4000" dirty="0"/>
          </a:p>
        </p:txBody>
      </p:sp>
      <p:sp>
        <p:nvSpPr>
          <p:cNvPr id="3" name="Content Placeholder 2"/>
          <p:cNvSpPr>
            <a:spLocks noGrp="1"/>
          </p:cNvSpPr>
          <p:nvPr>
            <p:ph type="body" idx="1"/>
          </p:nvPr>
        </p:nvSpPr>
        <p:spPr>
          <a:xfrm>
            <a:off x="381000" y="1454915"/>
            <a:ext cx="8382000" cy="4108817"/>
          </a:xfrm>
        </p:spPr>
        <p:txBody>
          <a:bodyPr/>
          <a:lstStyle/>
          <a:p>
            <a:r>
              <a:rPr lang="en-US" sz="2800" dirty="0" smtClean="0"/>
              <a:t>Application pool can be configured to run in classic or integrated ASP.NET mode</a:t>
            </a:r>
          </a:p>
          <a:p>
            <a:r>
              <a:rPr lang="en-US" sz="2800" dirty="0" smtClean="0"/>
              <a:t>ASP.NET setup ships with an app pool named </a:t>
            </a:r>
            <a:r>
              <a:rPr lang="en-US" sz="2800" dirty="0" smtClean="0">
                <a:solidFill>
                  <a:schemeClr val="accent1"/>
                </a:solidFill>
              </a:rPr>
              <a:t>"Classic .NET </a:t>
            </a:r>
            <a:r>
              <a:rPr lang="en-US" sz="2800" dirty="0" err="1" smtClean="0">
                <a:solidFill>
                  <a:schemeClr val="accent1"/>
                </a:solidFill>
              </a:rPr>
              <a:t>AppPool</a:t>
            </a:r>
            <a:r>
              <a:rPr lang="en-US" sz="2800" dirty="0" smtClean="0">
                <a:solidFill>
                  <a:schemeClr val="accent1"/>
                </a:solidFill>
              </a:rPr>
              <a:t>"</a:t>
            </a:r>
            <a:r>
              <a:rPr lang="en-US" sz="2800" dirty="0" smtClean="0"/>
              <a:t> that runs in the classic ASP.NET mode.</a:t>
            </a:r>
          </a:p>
          <a:p>
            <a:r>
              <a:rPr lang="en-US" sz="2800" dirty="0" smtClean="0"/>
              <a:t>Any new app pool will run in Integrated mode</a:t>
            </a:r>
          </a:p>
          <a:p>
            <a:r>
              <a:rPr lang="en-US" sz="2800" dirty="0" smtClean="0"/>
              <a:t>App pool ASP.NET mode can be changed using IIS7 admin tool, APPCMD.EXE or by editing app pool configuration </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Metabase</a:t>
            </a:r>
            <a:r>
              <a:rPr lang="en-US" dirty="0" smtClean="0"/>
              <a:t> Changes</a:t>
            </a:r>
            <a:endParaRPr lang="en-US" dirty="0"/>
          </a:p>
        </p:txBody>
      </p:sp>
      <p:sp>
        <p:nvSpPr>
          <p:cNvPr id="3" name="Content Placeholder 2"/>
          <p:cNvSpPr>
            <a:spLocks noGrp="1"/>
          </p:cNvSpPr>
          <p:nvPr>
            <p:ph type="body" idx="1"/>
          </p:nvPr>
        </p:nvSpPr>
        <p:spPr>
          <a:xfrm>
            <a:off x="381000" y="1412875"/>
            <a:ext cx="8382000" cy="4809249"/>
          </a:xfrm>
        </p:spPr>
        <p:txBody>
          <a:bodyPr>
            <a:normAutofit/>
          </a:bodyPr>
          <a:lstStyle/>
          <a:p>
            <a:r>
              <a:rPr lang="en-US" sz="2800" dirty="0" smtClean="0"/>
              <a:t>IIS </a:t>
            </a:r>
            <a:r>
              <a:rPr lang="en-US" sz="2800" dirty="0" err="1" smtClean="0"/>
              <a:t>Metabase</a:t>
            </a:r>
            <a:r>
              <a:rPr lang="en-US" sz="2800" dirty="0" smtClean="0"/>
              <a:t> replaced by XML configuration. </a:t>
            </a:r>
          </a:p>
          <a:p>
            <a:r>
              <a:rPr lang="en-US" sz="2800" dirty="0" err="1" smtClean="0"/>
              <a:t>Metabase</a:t>
            </a:r>
            <a:r>
              <a:rPr lang="en-US" sz="2800" dirty="0" smtClean="0"/>
              <a:t> compatibility feature is available for backward compatibility at API level</a:t>
            </a:r>
          </a:p>
          <a:p>
            <a:r>
              <a:rPr lang="en-US" sz="2800" dirty="0" smtClean="0"/>
              <a:t>By default, IIS7 does not install </a:t>
            </a:r>
            <a:r>
              <a:rPr lang="en-US" sz="2800" dirty="0" err="1" smtClean="0"/>
              <a:t>metabase</a:t>
            </a:r>
            <a:r>
              <a:rPr lang="en-US" sz="2800" dirty="0" smtClean="0"/>
              <a:t> compatibility feature.</a:t>
            </a:r>
          </a:p>
          <a:p>
            <a:r>
              <a:rPr lang="en-US" sz="2800" dirty="0" smtClean="0"/>
              <a:t>FTP, SMTP and NNTP configuration is still persisted in </a:t>
            </a:r>
            <a:r>
              <a:rPr lang="en-US" sz="2800" dirty="0" err="1" smtClean="0"/>
              <a:t>metabase</a:t>
            </a:r>
            <a:r>
              <a:rPr lang="en-US" sz="2800" dirty="0" smtClean="0"/>
              <a:t>.</a:t>
            </a:r>
          </a:p>
          <a:p>
            <a:r>
              <a:rPr lang="en-US" sz="2800" dirty="0" err="1" smtClean="0"/>
              <a:t>Metabase</a:t>
            </a:r>
            <a:r>
              <a:rPr lang="en-US" sz="2800" dirty="0" smtClean="0"/>
              <a:t> compatibility feature is at API level (file itself does not exist) </a:t>
            </a:r>
          </a:p>
          <a:p>
            <a:pPr lvl="1"/>
            <a:r>
              <a:rPr lang="en-US" sz="2400" dirty="0" err="1" smtClean="0"/>
              <a:t>metabase</a:t>
            </a:r>
            <a:r>
              <a:rPr lang="en-US" sz="2400" dirty="0" smtClean="0"/>
              <a:t> ACLs are not supported</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Metabase</a:t>
            </a:r>
            <a:r>
              <a:rPr lang="en-US" dirty="0" smtClean="0"/>
              <a:t> Changes</a:t>
            </a:r>
            <a:endParaRPr lang="en-US" dirty="0"/>
          </a:p>
        </p:txBody>
      </p:sp>
      <p:sp>
        <p:nvSpPr>
          <p:cNvPr id="3" name="Content Placeholder 2"/>
          <p:cNvSpPr>
            <a:spLocks noGrp="1"/>
          </p:cNvSpPr>
          <p:nvPr>
            <p:ph type="body" idx="1"/>
          </p:nvPr>
        </p:nvSpPr>
        <p:spPr>
          <a:xfrm>
            <a:off x="381000" y="1412875"/>
            <a:ext cx="8382000" cy="5047536"/>
          </a:xfrm>
        </p:spPr>
        <p:txBody>
          <a:bodyPr/>
          <a:lstStyle/>
          <a:p>
            <a:r>
              <a:rPr lang="en-US" sz="2800" dirty="0" smtClean="0"/>
              <a:t>Configuration auditing added in Windows 2003 sp1 is not supported by IIS7</a:t>
            </a:r>
          </a:p>
          <a:p>
            <a:r>
              <a:rPr lang="en-US" sz="2800" dirty="0" smtClean="0"/>
              <a:t>Only legacy properties are returned by </a:t>
            </a:r>
            <a:r>
              <a:rPr lang="en-US" sz="2800" dirty="0" err="1" smtClean="0"/>
              <a:t>metabase</a:t>
            </a:r>
            <a:r>
              <a:rPr lang="en-US" sz="2800" dirty="0" smtClean="0"/>
              <a:t> compatibility feature</a:t>
            </a:r>
          </a:p>
          <a:p>
            <a:r>
              <a:rPr lang="en-US" sz="2800" dirty="0" smtClean="0"/>
              <a:t>API calls related to backup configuration files will be ignored as it relies on new configuration system properties</a:t>
            </a:r>
          </a:p>
          <a:p>
            <a:r>
              <a:rPr lang="en-US" sz="2800" dirty="0" smtClean="0"/>
              <a:t>IIS6 doesn’t require unique names for sites, but for </a:t>
            </a:r>
            <a:r>
              <a:rPr lang="en-US" sz="2800" dirty="0" err="1" smtClean="0"/>
              <a:t>metabase</a:t>
            </a:r>
            <a:r>
              <a:rPr lang="en-US" sz="2800" dirty="0" smtClean="0"/>
              <a:t> compatibility, names have to be unique per site as required in IIS7.</a:t>
            </a:r>
          </a:p>
          <a:p>
            <a:endParaRPr lang="en-US" sz="2800" dirty="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Admin Feature Changes</a:t>
            </a:r>
            <a:endParaRPr lang="en-US" sz="4400" dirty="0"/>
          </a:p>
        </p:txBody>
      </p:sp>
      <p:sp>
        <p:nvSpPr>
          <p:cNvPr id="3" name="Content Placeholder 2"/>
          <p:cNvSpPr>
            <a:spLocks noGrp="1"/>
          </p:cNvSpPr>
          <p:nvPr>
            <p:ph type="body" idx="1"/>
          </p:nvPr>
        </p:nvSpPr>
        <p:spPr>
          <a:xfrm>
            <a:off x="381000" y="1412875"/>
            <a:ext cx="8382000" cy="4247317"/>
          </a:xfrm>
        </p:spPr>
        <p:txBody>
          <a:bodyPr/>
          <a:lstStyle/>
          <a:p>
            <a:r>
              <a:rPr lang="en-US" sz="2800" dirty="0" err="1" smtClean="0"/>
              <a:t>Convlog</a:t>
            </a:r>
            <a:r>
              <a:rPr lang="en-US" sz="2800" dirty="0" smtClean="0"/>
              <a:t> is not supported anymore. Convert log files to NCSA log file format</a:t>
            </a:r>
          </a:p>
          <a:p>
            <a:r>
              <a:rPr lang="en-US" sz="2800" dirty="0" smtClean="0"/>
              <a:t>Content rating UI not supported, but content rating response header can be inserted using WMI or Appcmd.exe or by editing the XML configuration file manually.</a:t>
            </a:r>
          </a:p>
          <a:p>
            <a:r>
              <a:rPr lang="en-US" sz="2800" dirty="0" smtClean="0"/>
              <a:t>IISRESET does not support machine restarts</a:t>
            </a:r>
          </a:p>
          <a:p>
            <a:r>
              <a:rPr lang="en-US" sz="2800" dirty="0" smtClean="0"/>
              <a:t>IIS*.vbs tools not supported. Use AppCmd.exe</a:t>
            </a:r>
          </a:p>
          <a:p>
            <a:endParaRPr lang="en-US" dirty="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Other Feature Changes</a:t>
            </a:r>
            <a:endParaRPr lang="en-US" sz="4400" dirty="0"/>
          </a:p>
        </p:txBody>
      </p:sp>
      <p:sp>
        <p:nvSpPr>
          <p:cNvPr id="3" name="Content Placeholder 2"/>
          <p:cNvSpPr>
            <a:spLocks noGrp="1"/>
          </p:cNvSpPr>
          <p:nvPr>
            <p:ph type="body" idx="1"/>
          </p:nvPr>
        </p:nvSpPr>
        <p:spPr>
          <a:xfrm>
            <a:off x="381000" y="1412875"/>
            <a:ext cx="8382000" cy="2231380"/>
          </a:xfrm>
        </p:spPr>
        <p:txBody>
          <a:bodyPr/>
          <a:lstStyle/>
          <a:p>
            <a:r>
              <a:rPr lang="en-US" sz="2800" dirty="0" smtClean="0"/>
              <a:t>Internet Data Connector to connect to ODBC sources not supported. Use Asp.net</a:t>
            </a:r>
          </a:p>
          <a:p>
            <a:r>
              <a:rPr lang="en-US" sz="2800" dirty="0" smtClean="0"/>
              <a:t>SSINC EXEC CMD to run command-line not supported. Use ASP.NET/ASP to run command-line paths from web pages</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IIS Resources</a:t>
            </a:r>
            <a:endParaRPr lang="en-US" sz="4400" dirty="0"/>
          </a:p>
        </p:txBody>
      </p:sp>
      <p:sp>
        <p:nvSpPr>
          <p:cNvPr id="3" name="Content Placeholder 2"/>
          <p:cNvSpPr>
            <a:spLocks noGrp="1"/>
          </p:cNvSpPr>
          <p:nvPr>
            <p:ph type="body" idx="1"/>
          </p:nvPr>
        </p:nvSpPr>
        <p:spPr/>
        <p:txBody>
          <a:bodyPr>
            <a:noAutofit/>
          </a:bodyPr>
          <a:lstStyle/>
          <a:p>
            <a:r>
              <a:rPr lang="en-US" sz="2400" b="1" dirty="0" smtClean="0"/>
              <a:t>What’s New In IIS7? </a:t>
            </a:r>
            <a:r>
              <a:rPr lang="en-US" sz="2000" dirty="0" smtClean="0">
                <a:hlinkClick r:id="rId2"/>
              </a:rPr>
              <a:t>http://blogs.iis.net/bills/archive/2007/04/25/what-s-new-in-iis7-beta-3.aspx</a:t>
            </a:r>
            <a:r>
              <a:rPr lang="en-US" sz="2000" dirty="0" smtClean="0"/>
              <a:t> </a:t>
            </a:r>
          </a:p>
          <a:p>
            <a:r>
              <a:rPr lang="en-US" sz="2400" b="1" dirty="0" smtClean="0"/>
              <a:t>New FTP</a:t>
            </a:r>
            <a:r>
              <a:rPr lang="en-US" sz="2000" dirty="0" smtClean="0"/>
              <a:t/>
            </a:r>
            <a:br>
              <a:rPr lang="en-US" sz="2000" dirty="0" smtClean="0"/>
            </a:br>
            <a:r>
              <a:rPr lang="en-US" sz="2000" dirty="0" smtClean="0">
                <a:hlinkClick r:id="rId3"/>
              </a:rPr>
              <a:t>http://www.iis.net/articles/view.aspx/IIS7/Managing-IIS7/Using-FTP-Server-in-IIS7/What-s-New-for-Microsoft-and-FTP-</a:t>
            </a:r>
            <a:r>
              <a:rPr lang="en-US" sz="2000" dirty="0" smtClean="0"/>
              <a:t> </a:t>
            </a:r>
          </a:p>
          <a:p>
            <a:r>
              <a:rPr lang="en-US" sz="2400" b="1" dirty="0" smtClean="0"/>
              <a:t>Migrating </a:t>
            </a:r>
            <a:r>
              <a:rPr lang="en-US" sz="2400" b="1" dirty="0" err="1" smtClean="0"/>
              <a:t>ASP.Net</a:t>
            </a:r>
            <a:r>
              <a:rPr lang="en-US" sz="2400" b="1" dirty="0" smtClean="0"/>
              <a:t> </a:t>
            </a:r>
            <a:r>
              <a:rPr lang="en-US" sz="2400" b="1" dirty="0" err="1" smtClean="0"/>
              <a:t>appliations</a:t>
            </a:r>
            <a:r>
              <a:rPr lang="en-US" sz="2400" b="1" dirty="0" smtClean="0"/>
              <a:t> </a:t>
            </a:r>
            <a:r>
              <a:rPr lang="en-US" sz="2000" dirty="0" smtClean="0">
                <a:hlinkClick r:id="rId4"/>
              </a:rPr>
              <a:t>http://www.iis.net/articles/view.aspx/IIS7/Hosting-Web-Applications/ASP-NET/ASP-NET-Integration-with-IIS7</a:t>
            </a:r>
            <a:r>
              <a:rPr lang="en-US" sz="2000" dirty="0" smtClean="0"/>
              <a:t> </a:t>
            </a:r>
          </a:p>
          <a:p>
            <a:r>
              <a:rPr lang="en-US" sz="2400" b="1" dirty="0" smtClean="0"/>
              <a:t>Deprecated Components </a:t>
            </a:r>
            <a:r>
              <a:rPr lang="en-US" sz="2000" dirty="0" smtClean="0">
                <a:hlinkClick r:id="rId5"/>
              </a:rPr>
              <a:t>http://www.iis.net/articles/view.aspx/IIS7/Deploy-an-IIS7-Server/Installing-IIS7/Compatibility-and-Feature-Requirements-for-Windows?Page=2</a:t>
            </a:r>
            <a:r>
              <a:rPr lang="en-US" sz="2000" dirty="0" smtClean="0"/>
              <a:t> </a:t>
            </a:r>
            <a:endParaRPr lang="en-US" sz="20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hape 89089"/>
          <p:cNvSpPr>
            <a:spLocks noGrp="1" noChangeArrowheads="1"/>
          </p:cNvSpPr>
          <p:nvPr>
            <p:ph type="title"/>
          </p:nvPr>
        </p:nvSpPr>
        <p:spPr>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a:defRPr/>
            </a:pPr>
            <a:r>
              <a:rPr lang="en-US" sz="4800" dirty="0" smtClean="0"/>
              <a:t>UAC: Elevation Prompt Dialogs</a:t>
            </a:r>
          </a:p>
        </p:txBody>
      </p:sp>
      <p:pic>
        <p:nvPicPr>
          <p:cNvPr id="89091" name="Rectangle 89090"/>
          <p:cNvPicPr>
            <a:picLocks noChangeAspect="1" noChangeArrowheads="1"/>
          </p:cNvPicPr>
          <p:nvPr/>
        </p:nvPicPr>
        <p:blipFill>
          <a:blip r:embed="rId3"/>
          <a:srcRect/>
          <a:stretch>
            <a:fillRect/>
          </a:stretch>
        </p:blipFill>
        <p:spPr bwMode="auto">
          <a:xfrm>
            <a:off x="555132" y="1127262"/>
            <a:ext cx="3041650" cy="3429000"/>
          </a:xfrm>
          <a:prstGeom prst="rect">
            <a:avLst/>
          </a:prstGeom>
          <a:noFill/>
          <a:ln w="9525">
            <a:noFill/>
            <a:miter lim="800000"/>
            <a:headEnd/>
            <a:tailEnd/>
          </a:ln>
        </p:spPr>
      </p:pic>
      <p:pic>
        <p:nvPicPr>
          <p:cNvPr id="89092" name="Rectangle 89091"/>
          <p:cNvPicPr>
            <a:picLocks noChangeAspect="1" noChangeArrowheads="1"/>
          </p:cNvPicPr>
          <p:nvPr/>
        </p:nvPicPr>
        <p:blipFill>
          <a:blip r:embed="rId4"/>
          <a:srcRect/>
          <a:stretch>
            <a:fillRect/>
          </a:stretch>
        </p:blipFill>
        <p:spPr bwMode="auto">
          <a:xfrm>
            <a:off x="2628574" y="1893272"/>
            <a:ext cx="3030538" cy="3438525"/>
          </a:xfrm>
          <a:prstGeom prst="rect">
            <a:avLst/>
          </a:prstGeom>
          <a:noFill/>
          <a:ln w="9525">
            <a:noFill/>
            <a:miter lim="800000"/>
            <a:headEnd/>
            <a:tailEnd/>
          </a:ln>
        </p:spPr>
      </p:pic>
      <p:pic>
        <p:nvPicPr>
          <p:cNvPr id="89093" name="Rectangle 89092"/>
          <p:cNvPicPr>
            <a:picLocks noChangeAspect="1" noChangeArrowheads="1"/>
          </p:cNvPicPr>
          <p:nvPr/>
        </p:nvPicPr>
        <p:blipFill>
          <a:blip r:embed="rId5"/>
          <a:srcRect/>
          <a:stretch>
            <a:fillRect/>
          </a:stretch>
        </p:blipFill>
        <p:spPr bwMode="auto">
          <a:xfrm>
            <a:off x="5375784" y="2639231"/>
            <a:ext cx="3079750" cy="3429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091"/>
                                        </p:tgtEl>
                                        <p:attrNameLst>
                                          <p:attrName>style.visibility</p:attrName>
                                        </p:attrNameLst>
                                      </p:cBhvr>
                                      <p:to>
                                        <p:strVal val="visible"/>
                                      </p:to>
                                    </p:set>
                                    <p:anim calcmode="lin" valueType="num">
                                      <p:cBhvr additive="base">
                                        <p:cTn id="7" dur="500" fill="hold"/>
                                        <p:tgtEl>
                                          <p:spTgt spid="89091"/>
                                        </p:tgtEl>
                                        <p:attrNameLst>
                                          <p:attrName>ppt_x</p:attrName>
                                        </p:attrNameLst>
                                      </p:cBhvr>
                                      <p:tavLst>
                                        <p:tav tm="0">
                                          <p:val>
                                            <p:strVal val="#ppt_x"/>
                                          </p:val>
                                        </p:tav>
                                        <p:tav tm="100000">
                                          <p:val>
                                            <p:strVal val="#ppt_x"/>
                                          </p:val>
                                        </p:tav>
                                      </p:tavLst>
                                    </p:anim>
                                    <p:anim calcmode="lin" valueType="num">
                                      <p:cBhvr additive="base">
                                        <p:cTn id="8" dur="500" fill="hold"/>
                                        <p:tgtEl>
                                          <p:spTgt spid="890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9092"/>
                                        </p:tgtEl>
                                        <p:attrNameLst>
                                          <p:attrName>style.visibility</p:attrName>
                                        </p:attrNameLst>
                                      </p:cBhvr>
                                      <p:to>
                                        <p:strVal val="visible"/>
                                      </p:to>
                                    </p:set>
                                    <p:anim calcmode="lin" valueType="num">
                                      <p:cBhvr additive="base">
                                        <p:cTn id="13" dur="500" fill="hold"/>
                                        <p:tgtEl>
                                          <p:spTgt spid="89092"/>
                                        </p:tgtEl>
                                        <p:attrNameLst>
                                          <p:attrName>ppt_x</p:attrName>
                                        </p:attrNameLst>
                                      </p:cBhvr>
                                      <p:tavLst>
                                        <p:tav tm="0">
                                          <p:val>
                                            <p:strVal val="#ppt_x"/>
                                          </p:val>
                                        </p:tav>
                                        <p:tav tm="100000">
                                          <p:val>
                                            <p:strVal val="#ppt_x"/>
                                          </p:val>
                                        </p:tav>
                                      </p:tavLst>
                                    </p:anim>
                                    <p:anim calcmode="lin" valueType="num">
                                      <p:cBhvr additive="base">
                                        <p:cTn id="14" dur="500" fill="hold"/>
                                        <p:tgtEl>
                                          <p:spTgt spid="890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9093"/>
                                        </p:tgtEl>
                                        <p:attrNameLst>
                                          <p:attrName>style.visibility</p:attrName>
                                        </p:attrNameLst>
                                      </p:cBhvr>
                                      <p:to>
                                        <p:strVal val="visible"/>
                                      </p:to>
                                    </p:set>
                                    <p:anim calcmode="lin" valueType="num">
                                      <p:cBhvr additive="base">
                                        <p:cTn id="19" dur="500" fill="hold"/>
                                        <p:tgtEl>
                                          <p:spTgt spid="89093"/>
                                        </p:tgtEl>
                                        <p:attrNameLst>
                                          <p:attrName>ppt_x</p:attrName>
                                        </p:attrNameLst>
                                      </p:cBhvr>
                                      <p:tavLst>
                                        <p:tav tm="0">
                                          <p:val>
                                            <p:strVal val="#ppt_x"/>
                                          </p:val>
                                        </p:tav>
                                        <p:tav tm="100000">
                                          <p:val>
                                            <p:strVal val="#ppt_x"/>
                                          </p:val>
                                        </p:tav>
                                      </p:tavLst>
                                    </p:anim>
                                    <p:anim calcmode="lin" valueType="num">
                                      <p:cBhvr additive="base">
                                        <p:cTn id="20" dur="500" fill="hold"/>
                                        <p:tgtEl>
                                          <p:spTgt spid="890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Windows Server 2008 Compatibility</a:t>
            </a:r>
            <a:endParaRPr lang="en-US" sz="4400" dirty="0"/>
          </a:p>
        </p:txBody>
      </p:sp>
      <p:sp>
        <p:nvSpPr>
          <p:cNvPr id="3" name="Content Placeholder 2"/>
          <p:cNvSpPr>
            <a:spLocks noGrp="1"/>
          </p:cNvSpPr>
          <p:nvPr>
            <p:ph type="body" idx="1"/>
          </p:nvPr>
        </p:nvSpPr>
        <p:spPr>
          <a:xfrm>
            <a:off x="381000" y="1412875"/>
            <a:ext cx="8382000" cy="2970044"/>
          </a:xfrm>
        </p:spPr>
        <p:txBody>
          <a:bodyPr/>
          <a:lstStyle/>
          <a:p>
            <a:pPr>
              <a:buNone/>
            </a:pPr>
            <a:r>
              <a:rPr lang="en-US" sz="2800" dirty="0" smtClean="0"/>
              <a:t>Server Roles</a:t>
            </a:r>
          </a:p>
          <a:p>
            <a:pPr>
              <a:buNone/>
            </a:pPr>
            <a:r>
              <a:rPr lang="en-US" sz="2800" dirty="0" smtClean="0"/>
              <a:t>IIS</a:t>
            </a:r>
          </a:p>
          <a:p>
            <a:pPr>
              <a:buNone/>
            </a:pPr>
            <a:r>
              <a:rPr lang="en-US" sz="2800" b="1" dirty="0" smtClean="0"/>
              <a:t>Failover Clustering</a:t>
            </a:r>
          </a:p>
          <a:p>
            <a:pPr>
              <a:buNone/>
            </a:pPr>
            <a:r>
              <a:rPr lang="en-US" sz="2800" dirty="0" smtClean="0"/>
              <a:t>Active Directory Changes</a:t>
            </a:r>
          </a:p>
          <a:p>
            <a:pPr>
              <a:buNone/>
            </a:pPr>
            <a:r>
              <a:rPr lang="en-US" sz="2800" dirty="0" smtClean="0"/>
              <a:t>Server Core</a:t>
            </a:r>
          </a:p>
          <a:p>
            <a:pPr>
              <a:buNone/>
            </a:pPr>
            <a:r>
              <a:rPr lang="en-US" sz="2800" dirty="0" smtClean="0"/>
              <a:t>Windows Firewall</a:t>
            </a:r>
            <a:endParaRPr lang="en-US" sz="2800" dirty="0"/>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t>Failover Cluster</a:t>
            </a:r>
            <a:endParaRPr lang="en-US" sz="4400" dirty="0"/>
          </a:p>
        </p:txBody>
      </p:sp>
      <p:sp>
        <p:nvSpPr>
          <p:cNvPr id="3" name="Content Placeholder 2"/>
          <p:cNvSpPr>
            <a:spLocks noGrp="1"/>
          </p:cNvSpPr>
          <p:nvPr>
            <p:ph type="body" idx="1"/>
          </p:nvPr>
        </p:nvSpPr>
        <p:spPr>
          <a:xfrm>
            <a:off x="381000" y="1412875"/>
            <a:ext cx="8382000" cy="5445125"/>
          </a:xfrm>
        </p:spPr>
        <p:txBody>
          <a:bodyPr>
            <a:normAutofit/>
          </a:bodyPr>
          <a:lstStyle/>
          <a:p>
            <a:r>
              <a:rPr lang="en-US" sz="2400" dirty="0" smtClean="0"/>
              <a:t>Cluster Service Account (CSA) has been removed (now runs as Local System)</a:t>
            </a:r>
          </a:p>
          <a:p>
            <a:r>
              <a:rPr lang="en-US" sz="2400" dirty="0" smtClean="0"/>
              <a:t>Cluster Automation Server (MSClus) COM interface deprecated (although still supported)</a:t>
            </a:r>
          </a:p>
          <a:p>
            <a:r>
              <a:rPr lang="en-US" sz="2400" dirty="0" smtClean="0"/>
              <a:t>Removed APIs:</a:t>
            </a:r>
          </a:p>
          <a:p>
            <a:pPr lvl="1"/>
            <a:r>
              <a:rPr lang="en-US" sz="2000" dirty="0" smtClean="0"/>
              <a:t>BackupClusterDatabase()</a:t>
            </a:r>
          </a:p>
          <a:p>
            <a:pPr lvl="1"/>
            <a:r>
              <a:rPr lang="en-US" sz="2000" dirty="0" err="1" smtClean="0"/>
              <a:t>RestoreClusterDatabase</a:t>
            </a:r>
            <a:r>
              <a:rPr lang="en-US" sz="2000" dirty="0" smtClean="0"/>
              <a:t>(). </a:t>
            </a:r>
          </a:p>
          <a:p>
            <a:pPr lvl="1"/>
            <a:r>
              <a:rPr lang="en-US" sz="2000" dirty="0" smtClean="0"/>
              <a:t>Use the new Cluster VSS Writer</a:t>
            </a:r>
          </a:p>
          <a:p>
            <a:r>
              <a:rPr lang="en-US" altLang="ja-JP" sz="2400" dirty="0" smtClean="0">
                <a:ea typeface="ＭＳ Ｐゴシック" pitchFamily="34" charset="-128"/>
              </a:rPr>
              <a:t>No backward compatibility</a:t>
            </a:r>
          </a:p>
          <a:p>
            <a:pPr lvl="1"/>
            <a:r>
              <a:rPr lang="en-US" altLang="ja-JP" sz="2000" dirty="0" smtClean="0">
                <a:ea typeface="ＭＳ Ｐゴシック" pitchFamily="34" charset="-128"/>
              </a:rPr>
              <a:t>Windows Server 2008 node and Windows Server 2003 node can not be in the same cluster at the same time</a:t>
            </a:r>
          </a:p>
          <a:p>
            <a:pPr lvl="1"/>
            <a:r>
              <a:rPr lang="en-US" altLang="ja-JP" sz="2000" dirty="0" smtClean="0">
                <a:ea typeface="ＭＳ Ｐゴシック" pitchFamily="34" charset="-128"/>
              </a:rPr>
              <a:t>No rolling upgrades</a:t>
            </a:r>
          </a:p>
          <a:p>
            <a:endParaRPr lang="en-US" dirty="0" smtClean="0"/>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ChangeArrowheads="1"/>
          </p:cNvSpPr>
          <p:nvPr>
            <p:ph type="title"/>
          </p:nvPr>
        </p:nvSpPr>
        <p:spPr/>
        <p:txBody>
          <a:bodyPr/>
          <a:lstStyle/>
          <a:p>
            <a:r>
              <a:rPr sz="4000"/>
              <a:t>Windows Server </a:t>
            </a:r>
            <a:r>
              <a:rPr sz="4000" smtClean="0"/>
              <a:t>2008: A </a:t>
            </a:r>
            <a:r>
              <a:rPr sz="4000"/>
              <a:t>Clean Slate</a:t>
            </a:r>
          </a:p>
        </p:txBody>
      </p:sp>
      <p:sp>
        <p:nvSpPr>
          <p:cNvPr id="814083" name="Rectangle 3"/>
          <p:cNvSpPr>
            <a:spLocks noGrp="1" noChangeArrowheads="1"/>
          </p:cNvSpPr>
          <p:nvPr>
            <p:ph type="body" idx="1"/>
          </p:nvPr>
        </p:nvSpPr>
        <p:spPr>
          <a:xfrm>
            <a:off x="381000" y="1412875"/>
            <a:ext cx="8382000" cy="4755148"/>
          </a:xfrm>
        </p:spPr>
        <p:txBody>
          <a:bodyPr/>
          <a:lstStyle/>
          <a:p>
            <a:pPr marL="465120" indent="-465120"/>
            <a:r>
              <a:rPr lang="en-US" sz="2800" dirty="0"/>
              <a:t>Compatibility</a:t>
            </a:r>
          </a:p>
          <a:p>
            <a:pPr marL="820706" lvl="1"/>
            <a:r>
              <a:rPr lang="en-US" sz="2400" dirty="0"/>
              <a:t>Some hardware may not be upgradeable</a:t>
            </a:r>
          </a:p>
          <a:p>
            <a:pPr marL="820706" lvl="1"/>
            <a:r>
              <a:rPr lang="en-US" sz="2400" dirty="0"/>
              <a:t>Can not assume solutions that previously </a:t>
            </a:r>
            <a:br>
              <a:rPr lang="en-US" sz="2400" dirty="0"/>
            </a:br>
            <a:r>
              <a:rPr lang="en-US" sz="2400" dirty="0"/>
              <a:t>worked with clustering will continue to work </a:t>
            </a:r>
            <a:r>
              <a:rPr lang="en-US" sz="2400"/>
              <a:t>in </a:t>
            </a:r>
            <a:r>
              <a:rPr lang="en-US" sz="2400" smtClean="0"/>
              <a:t>Windows Server 2008 Clustering</a:t>
            </a:r>
            <a:endParaRPr lang="en-US" sz="2400" dirty="0"/>
          </a:p>
          <a:p>
            <a:pPr marL="465120" indent="-465120"/>
            <a:r>
              <a:rPr lang="en-US" sz="2800" dirty="0"/>
              <a:t>Supportability</a:t>
            </a:r>
          </a:p>
          <a:p>
            <a:pPr marL="820706" lvl="1"/>
            <a:r>
              <a:rPr lang="en-US" sz="2400" dirty="0"/>
              <a:t>There will be no grandfathering of support for </a:t>
            </a:r>
            <a:br>
              <a:rPr lang="en-US" sz="2400" dirty="0"/>
            </a:br>
            <a:r>
              <a:rPr lang="en-US" sz="2400" dirty="0"/>
              <a:t>currently qualified solutions listed on the </a:t>
            </a:r>
            <a:br>
              <a:rPr lang="en-US" sz="2400" dirty="0"/>
            </a:br>
            <a:r>
              <a:rPr lang="en-US" sz="2400" dirty="0"/>
              <a:t>Windows Server Catalog</a:t>
            </a:r>
          </a:p>
          <a:p>
            <a:pPr marL="1146129" lvl="2" indent="-323837"/>
            <a:r>
              <a:rPr lang="en-US" sz="2000" dirty="0"/>
              <a:t>Solutions proven to work with </a:t>
            </a:r>
            <a:r>
              <a:rPr lang="en-US" sz="2000" dirty="0" smtClean="0"/>
              <a:t>Windows Server 2003 </a:t>
            </a:r>
            <a:r>
              <a:rPr lang="en-US" sz="2000" dirty="0"/>
              <a:t>Clustering means nothing in the context of </a:t>
            </a:r>
            <a:r>
              <a:rPr lang="en-US" sz="2000" dirty="0" smtClean="0"/>
              <a:t>Windows Server Clustering </a:t>
            </a:r>
            <a:r>
              <a:rPr lang="en-US" sz="2000" dirty="0"/>
              <a:t>compatibility</a:t>
            </a: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Specific Windows Server 2008 Issues</a:t>
            </a:r>
            <a:endParaRPr lang="en-US" sz="4000" dirty="0"/>
          </a:p>
        </p:txBody>
      </p:sp>
      <p:sp>
        <p:nvSpPr>
          <p:cNvPr id="3" name="Content Placeholder 2"/>
          <p:cNvSpPr>
            <a:spLocks noGrp="1"/>
          </p:cNvSpPr>
          <p:nvPr>
            <p:ph type="body" idx="1"/>
          </p:nvPr>
        </p:nvSpPr>
        <p:spPr>
          <a:xfrm>
            <a:off x="381000" y="1412875"/>
            <a:ext cx="8382000" cy="3031599"/>
          </a:xfrm>
        </p:spPr>
        <p:txBody>
          <a:bodyPr/>
          <a:lstStyle/>
          <a:p>
            <a:pPr>
              <a:buNone/>
            </a:pPr>
            <a:r>
              <a:rPr lang="en-US" sz="2800" dirty="0" smtClean="0"/>
              <a:t>Server Roles</a:t>
            </a:r>
          </a:p>
          <a:p>
            <a:pPr>
              <a:buNone/>
            </a:pPr>
            <a:r>
              <a:rPr lang="en-US" sz="2800" dirty="0" smtClean="0"/>
              <a:t>IIS</a:t>
            </a:r>
          </a:p>
          <a:p>
            <a:pPr>
              <a:buNone/>
            </a:pPr>
            <a:r>
              <a:rPr lang="en-US" sz="2800" dirty="0" smtClean="0"/>
              <a:t>Failover Clustering</a:t>
            </a:r>
          </a:p>
          <a:p>
            <a:pPr>
              <a:buNone/>
            </a:pPr>
            <a:r>
              <a:rPr lang="en-US" sz="2800" b="1" dirty="0" smtClean="0"/>
              <a:t>Active Directory Changes</a:t>
            </a:r>
          </a:p>
          <a:p>
            <a:pPr>
              <a:buNone/>
            </a:pPr>
            <a:r>
              <a:rPr lang="en-US" sz="2800" dirty="0" smtClean="0"/>
              <a:t>Server Core</a:t>
            </a:r>
          </a:p>
          <a:p>
            <a:pPr>
              <a:buNone/>
            </a:pPr>
            <a:r>
              <a:rPr lang="en-US" sz="2800" dirty="0" smtClean="0"/>
              <a:t>Windows Firewall</a:t>
            </a:r>
            <a:endParaRPr lang="en-US" sz="2800" dirty="0"/>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Read Only Domain Controller</a:t>
            </a:r>
            <a:endParaRPr lang="en-US" sz="4400" dirty="0"/>
          </a:p>
        </p:txBody>
      </p:sp>
      <p:sp>
        <p:nvSpPr>
          <p:cNvPr id="3" name="Text Placeholder 2"/>
          <p:cNvSpPr>
            <a:spLocks noGrp="1"/>
          </p:cNvSpPr>
          <p:nvPr>
            <p:ph type="body" idx="1"/>
          </p:nvPr>
        </p:nvSpPr>
        <p:spPr>
          <a:xfrm>
            <a:off x="381000" y="1412875"/>
            <a:ext cx="8382000" cy="4078039"/>
          </a:xfrm>
        </p:spPr>
        <p:txBody>
          <a:bodyPr/>
          <a:lstStyle/>
          <a:p>
            <a:r>
              <a:rPr lang="en-US" sz="2800" dirty="0" smtClean="0"/>
              <a:t>Secure by default - no principal (account) passwords replicated to or stored in a Read Only Domain Controller (RODC)</a:t>
            </a:r>
          </a:p>
          <a:p>
            <a:r>
              <a:rPr lang="en-US" sz="2800" dirty="0" smtClean="0"/>
              <a:t>Selectively enable password caching</a:t>
            </a:r>
          </a:p>
          <a:p>
            <a:r>
              <a:rPr lang="en-US" sz="2800" dirty="0" smtClean="0"/>
              <a:t>Unidirectional replication for AD and SYSVOL</a:t>
            </a:r>
          </a:p>
          <a:p>
            <a:pPr lvl="1"/>
            <a:r>
              <a:rPr lang="en-US" sz="2400" dirty="0" smtClean="0"/>
              <a:t>Read Only Partial Attribute Set to prevent replication of sensitive information</a:t>
            </a:r>
          </a:p>
          <a:p>
            <a:pPr lvl="1"/>
            <a:r>
              <a:rPr lang="en-US" sz="2400" dirty="0" smtClean="0"/>
              <a:t>Requires manual configuration</a:t>
            </a:r>
            <a:endParaRPr lang="en-US" dirty="0" smtClean="0"/>
          </a:p>
          <a:p>
            <a:r>
              <a:rPr lang="en-US" sz="2800" dirty="0" smtClean="0"/>
              <a:t>Enables delegation of DC administration</a:t>
            </a: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pc="-125" smtClean="0">
                <a:ln w="3175">
                  <a:noFill/>
                </a:ln>
              </a:rPr>
              <a:t>RODC Compat Issues</a:t>
            </a:r>
            <a:endParaRPr sz="4400" spc="-125">
              <a:ln w="3175">
                <a:noFill/>
              </a:ln>
            </a:endParaRPr>
          </a:p>
        </p:txBody>
      </p:sp>
      <p:sp>
        <p:nvSpPr>
          <p:cNvPr id="3" name="Content Placeholder 2"/>
          <p:cNvSpPr>
            <a:spLocks noGrp="1"/>
          </p:cNvSpPr>
          <p:nvPr>
            <p:ph type="body" idx="1"/>
          </p:nvPr>
        </p:nvSpPr>
        <p:spPr>
          <a:xfrm>
            <a:off x="381000" y="1412875"/>
            <a:ext cx="8382000" cy="2492990"/>
          </a:xfrm>
        </p:spPr>
        <p:txBody>
          <a:bodyPr/>
          <a:lstStyle/>
          <a:p>
            <a:r>
              <a:rPr lang="en-US" sz="3600" b="1" dirty="0" smtClean="0"/>
              <a:t>Central Issue:</a:t>
            </a:r>
          </a:p>
          <a:p>
            <a:pPr lvl="1"/>
            <a:r>
              <a:rPr lang="en-US" dirty="0" smtClean="0"/>
              <a:t>App is unaware of RODC and treats it as writable</a:t>
            </a:r>
          </a:p>
          <a:p>
            <a:pPr lvl="1"/>
            <a:r>
              <a:rPr lang="en-US" dirty="0" smtClean="0"/>
              <a:t>By default, write operations are referred by the RODC to a writable DC</a:t>
            </a:r>
            <a:endParaRPr lang="en-US" dirty="0"/>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pc="-125" smtClean="0">
                <a:ln w="3175">
                  <a:noFill/>
                </a:ln>
              </a:rPr>
              <a:t>RODC Issues</a:t>
            </a:r>
            <a:endParaRPr sz="4400" spc="-125">
              <a:ln w="3175">
                <a:noFill/>
              </a:ln>
            </a:endParaRPr>
          </a:p>
        </p:txBody>
      </p:sp>
      <p:sp>
        <p:nvSpPr>
          <p:cNvPr id="3" name="Content Placeholder 2"/>
          <p:cNvSpPr>
            <a:spLocks noGrp="1"/>
          </p:cNvSpPr>
          <p:nvPr>
            <p:ph type="body" idx="1"/>
          </p:nvPr>
        </p:nvSpPr>
        <p:spPr>
          <a:xfrm>
            <a:off x="381000" y="1412875"/>
            <a:ext cx="8382000" cy="4708981"/>
          </a:xfrm>
        </p:spPr>
        <p:txBody>
          <a:bodyPr/>
          <a:lstStyle/>
          <a:p>
            <a:r>
              <a:rPr lang="en-US" sz="2800" dirty="0" smtClean="0"/>
              <a:t>Application requiring that it runs on DC may use API which does not distinguish RODCs</a:t>
            </a:r>
          </a:p>
          <a:p>
            <a:r>
              <a:rPr lang="en-US" sz="2800" dirty="0" smtClean="0"/>
              <a:t>Write oriented apps may not distinguish RODCs when querying for a DC</a:t>
            </a:r>
          </a:p>
          <a:p>
            <a:pPr lvl="1"/>
            <a:r>
              <a:rPr lang="en-US" sz="2000" dirty="0" smtClean="0"/>
              <a:t>Ask for writable DC (</a:t>
            </a:r>
            <a:r>
              <a:rPr lang="en-US" sz="2000" dirty="0" err="1" smtClean="0"/>
              <a:t>GetDcName</a:t>
            </a:r>
            <a:r>
              <a:rPr lang="en-US" sz="2000" dirty="0" smtClean="0"/>
              <a:t> pass DS_WRITABLE_REQUIRED flag)</a:t>
            </a:r>
          </a:p>
          <a:p>
            <a:r>
              <a:rPr lang="en-US" sz="2800" dirty="0" smtClean="0"/>
              <a:t>Referral from RODC may fail (e.g. app is not setup to “chase referrals”, communication failure, etc.)</a:t>
            </a:r>
          </a:p>
          <a:p>
            <a:pPr lvl="1"/>
            <a:r>
              <a:rPr lang="en-US" sz="2000" dirty="0" smtClean="0"/>
              <a:t>Avoid write operations to RODC as above</a:t>
            </a:r>
          </a:p>
          <a:p>
            <a:r>
              <a:rPr lang="en-US" sz="2800" dirty="0" smtClean="0"/>
              <a:t>App may do a referred write, then attempt to read </a:t>
            </a:r>
          </a:p>
          <a:p>
            <a:pPr lvl="1"/>
            <a:r>
              <a:rPr lang="en-US" sz="2000" dirty="0" smtClean="0"/>
              <a:t>Fails due to latency in replication of written data to RODC</a:t>
            </a: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pc="-125" smtClean="0">
                <a:ln w="3175">
                  <a:noFill/>
                </a:ln>
              </a:rPr>
              <a:t>RODC Compat Issues</a:t>
            </a:r>
            <a:endParaRPr sz="4400" spc="-125">
              <a:ln w="3175">
                <a:noFill/>
              </a:ln>
            </a:endParaRPr>
          </a:p>
        </p:txBody>
      </p:sp>
      <p:sp>
        <p:nvSpPr>
          <p:cNvPr id="3" name="Content Placeholder 2"/>
          <p:cNvSpPr>
            <a:spLocks noGrp="1"/>
          </p:cNvSpPr>
          <p:nvPr>
            <p:ph type="body" idx="1"/>
          </p:nvPr>
        </p:nvSpPr>
        <p:spPr>
          <a:xfrm>
            <a:off x="381000" y="1412875"/>
            <a:ext cx="8382000" cy="4872311"/>
          </a:xfrm>
        </p:spPr>
        <p:txBody>
          <a:bodyPr>
            <a:normAutofit fontScale="92500" lnSpcReduction="10000"/>
          </a:bodyPr>
          <a:lstStyle/>
          <a:p>
            <a:r>
              <a:rPr lang="en-US" dirty="0" smtClean="0"/>
              <a:t>Questions to ask…</a:t>
            </a:r>
          </a:p>
          <a:p>
            <a:pPr lvl="1"/>
            <a:r>
              <a:rPr lang="en-US" sz="2200" dirty="0" smtClean="0"/>
              <a:t>Does your application require that it runs on a domain controller?</a:t>
            </a:r>
          </a:p>
          <a:p>
            <a:pPr lvl="1"/>
            <a:r>
              <a:rPr lang="en-US" sz="2200" dirty="0" smtClean="0"/>
              <a:t>Does your application write to the directory? </a:t>
            </a:r>
          </a:p>
          <a:p>
            <a:pPr lvl="1"/>
            <a:r>
              <a:rPr lang="en-US" sz="2200" dirty="0" smtClean="0"/>
              <a:t>Does your application explicitly disable LDAP referrals by using the LDAP option?</a:t>
            </a:r>
          </a:p>
          <a:p>
            <a:pPr lvl="1"/>
            <a:r>
              <a:rPr lang="en-US" sz="2200" dirty="0" smtClean="0"/>
              <a:t>If not, do you know if your application works when it gets a referral?</a:t>
            </a:r>
          </a:p>
          <a:p>
            <a:pPr lvl="1"/>
            <a:r>
              <a:rPr lang="en-US" sz="2200" dirty="0" smtClean="0"/>
              <a:t>Can your application write LDAP data and then soon thereafter attempt to read it again? </a:t>
            </a:r>
          </a:p>
          <a:p>
            <a:pPr lvl="1"/>
            <a:r>
              <a:rPr lang="en-US" sz="2200" dirty="0" smtClean="0"/>
              <a:t>When your application calls LDAP_open/init, does it allow LDAP to choose the host name on its behalf (rather than passing a host name explicitly)? </a:t>
            </a:r>
          </a:p>
          <a:p>
            <a:pPr lvl="1"/>
            <a:r>
              <a:rPr lang="en-US" sz="2200" dirty="0" smtClean="0"/>
              <a:t>If you use Active Directory Service Interfaces (ADSI), does your application specify the domain name in ADsPath? Or does it use a serverless path?</a:t>
            </a:r>
            <a:endParaRPr lang="en-US" sz="2200" dirty="0"/>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RODC Detection</a:t>
            </a:r>
            <a:endParaRPr lang="en-US" dirty="0"/>
          </a:p>
        </p:txBody>
      </p:sp>
      <p:sp>
        <p:nvSpPr>
          <p:cNvPr id="3" name="Content Placeholder 2"/>
          <p:cNvSpPr>
            <a:spLocks noGrp="1"/>
          </p:cNvSpPr>
          <p:nvPr>
            <p:ph type="body" idx="1"/>
          </p:nvPr>
        </p:nvSpPr>
        <p:spPr>
          <a:xfrm>
            <a:off x="381000" y="1412875"/>
            <a:ext cx="8382000" cy="3616375"/>
          </a:xfrm>
        </p:spPr>
        <p:txBody>
          <a:bodyPr/>
          <a:lstStyle/>
          <a:p>
            <a:r>
              <a:rPr lang="en-US" sz="2800" b="1" dirty="0" smtClean="0"/>
              <a:t>Wrong</a:t>
            </a:r>
            <a:endParaRPr lang="en-US" b="1" dirty="0" smtClean="0"/>
          </a:p>
          <a:p>
            <a:pPr lvl="1"/>
            <a:r>
              <a:rPr lang="en-US" sz="2400" dirty="0" err="1" smtClean="0"/>
              <a:t>GetVersionEx</a:t>
            </a:r>
            <a:r>
              <a:rPr lang="en-US" sz="2400" dirty="0" smtClean="0"/>
              <a:t>( OSVERSIONINFOEX )</a:t>
            </a:r>
          </a:p>
          <a:p>
            <a:pPr lvl="2"/>
            <a:r>
              <a:rPr lang="en-US" sz="2000" dirty="0" smtClean="0"/>
              <a:t>No specific flag in </a:t>
            </a:r>
            <a:r>
              <a:rPr lang="en-US" sz="2000" dirty="0" err="1" smtClean="0"/>
              <a:t>wProductType</a:t>
            </a:r>
            <a:r>
              <a:rPr lang="en-US" sz="2000" dirty="0" smtClean="0"/>
              <a:t> </a:t>
            </a:r>
          </a:p>
          <a:p>
            <a:pPr lvl="1"/>
            <a:r>
              <a:rPr lang="en-US" sz="2400" dirty="0" smtClean="0"/>
              <a:t>Registry</a:t>
            </a:r>
          </a:p>
          <a:p>
            <a:endParaRPr lang="en-US" sz="2800" b="1" dirty="0" smtClean="0"/>
          </a:p>
          <a:p>
            <a:r>
              <a:rPr lang="en-US" sz="2800" b="1" dirty="0" smtClean="0"/>
              <a:t>Right</a:t>
            </a:r>
            <a:endParaRPr lang="en-US" b="1" dirty="0" smtClean="0"/>
          </a:p>
          <a:p>
            <a:pPr lvl="1">
              <a:spcBef>
                <a:spcPts val="1200"/>
              </a:spcBef>
            </a:pPr>
            <a:r>
              <a:rPr lang="en-US" sz="2400" dirty="0" err="1" smtClean="0"/>
              <a:t>DsRoleGetPrimaryDomainInformation</a:t>
            </a:r>
            <a:r>
              <a:rPr lang="en-US" sz="2400" dirty="0" smtClean="0"/>
              <a:t> </a:t>
            </a:r>
            <a:br>
              <a:rPr lang="en-US" sz="2400" dirty="0" smtClean="0"/>
            </a:br>
            <a:r>
              <a:rPr lang="en-US" sz="2400" b="1" dirty="0" smtClean="0"/>
              <a:t>New flag: </a:t>
            </a:r>
            <a:r>
              <a:rPr lang="en-US" sz="2400" dirty="0" smtClean="0"/>
              <a:t>DSROLE_PRIMARY_DS_READONLY</a:t>
            </a:r>
            <a:endParaRPr lang="en-US" sz="2400" dirty="0"/>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4400" spc="-125" smtClean="0">
                <a:ln w="3175">
                  <a:noFill/>
                </a:ln>
              </a:rPr>
              <a:t>RODC Resources</a:t>
            </a:r>
            <a:endParaRPr sz="4400" spc="-125">
              <a:ln w="3175">
                <a:noFill/>
              </a:ln>
            </a:endParaRPr>
          </a:p>
        </p:txBody>
      </p:sp>
      <p:sp>
        <p:nvSpPr>
          <p:cNvPr id="3" name="Content Placeholder 2"/>
          <p:cNvSpPr>
            <a:spLocks noGrp="1"/>
          </p:cNvSpPr>
          <p:nvPr>
            <p:ph type="body" idx="1"/>
          </p:nvPr>
        </p:nvSpPr>
        <p:spPr>
          <a:xfrm>
            <a:off x="381000" y="1412875"/>
            <a:ext cx="8382000" cy="2369880"/>
          </a:xfrm>
        </p:spPr>
        <p:txBody>
          <a:bodyPr/>
          <a:lstStyle/>
          <a:p>
            <a:r>
              <a:rPr lang="en-US" sz="2800" dirty="0" smtClean="0"/>
              <a:t>For a detailed description of all scenarios including referenced APIs, flags, etc. See Appendix C of the following document…</a:t>
            </a:r>
          </a:p>
          <a:p>
            <a:pPr lvl="1"/>
            <a:r>
              <a:rPr lang="en-US" sz="2000" u="sng" dirty="0" smtClean="0">
                <a:hlinkClick r:id="rId3"/>
              </a:rPr>
              <a:t>http://technet2.microsoft.com/windowsserver2008/en/library/ea8d253e-0646-490c-93d3-b78c5e1d9db71033.mspx?mfr=true</a:t>
            </a:r>
            <a:r>
              <a:rPr lang="en-US" sz="2000" dirty="0" smtClean="0"/>
              <a:t> </a:t>
            </a:r>
          </a:p>
          <a:p>
            <a:pPr lvl="1"/>
            <a:endParaRPr lang="en-US" sz="2000"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feathered clouds template_Arial">
  <a:themeElements>
    <a:clrScheme name="Blue feathered clouds template_Arial 1">
      <a:dk1>
        <a:srgbClr val="000000"/>
      </a:dk1>
      <a:lt1>
        <a:srgbClr val="FFFFFF"/>
      </a:lt1>
      <a:dk2>
        <a:srgbClr val="28497A"/>
      </a:dk2>
      <a:lt2>
        <a:srgbClr val="FFB601"/>
      </a:lt2>
      <a:accent1>
        <a:srgbClr val="F7E993"/>
      </a:accent1>
      <a:accent2>
        <a:srgbClr val="66CC66"/>
      </a:accent2>
      <a:accent3>
        <a:srgbClr val="ACB1BE"/>
      </a:accent3>
      <a:accent4>
        <a:srgbClr val="DADADA"/>
      </a:accent4>
      <a:accent5>
        <a:srgbClr val="FAF2C8"/>
      </a:accent5>
      <a:accent6>
        <a:srgbClr val="5CB95C"/>
      </a:accent6>
      <a:hlink>
        <a:srgbClr val="6699FF"/>
      </a:hlink>
      <a:folHlink>
        <a:srgbClr val="FF6633"/>
      </a:folHlink>
    </a:clrScheme>
    <a:fontScheme name="Blue feathered clouds template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s>
            <a:gs pos="100000">
              <a:schemeClr val="folHlink">
                <a:gamma/>
                <a:shade val="38039"/>
                <a:invGamma/>
              </a:schemeClr>
            </a:gs>
          </a:gsLst>
          <a:lin ang="5400000" scaled="1"/>
        </a:gradFill>
        <a:ln w="12700" cap="flat" cmpd="sng" algn="ctr">
          <a:solidFill>
            <a:schemeClr val="folHlink"/>
          </a:solidFill>
          <a:prstDash val="solid"/>
          <a:round/>
          <a:headEnd type="none" w="med" len="med"/>
          <a:tailEnd type="none" w="med" len="med"/>
        </a:ln>
        <a:effectLst/>
      </a:spPr>
      <a:bodyPr vert="horz" wrap="squar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2400" b="0" i="0" u="none" strike="noStrike" baseline="0">
            <a:solidFill>
              <a:schemeClr val="tx1">
                <a:alpha val="100000"/>
              </a:schemeClr>
            </a:solidFill>
            <a:effectLst>
              <a:outerShdw blurRad="38100" dist="38100" dir="2700000" algn="tl">
                <a:srgbClr val="000000">
                  <a:alpha val="43137"/>
                </a:srgbClr>
              </a:outerShdw>
            </a:effectLst>
            <a:latin typeface="Segoe"/>
          </a:defRPr>
        </a:defPPr>
      </a:lstStyle>
    </a:spDef>
    <a:lnDef>
      <a:spPr bwMode="auto">
        <a:xfrm>
          <a:off x="0" y="0"/>
          <a:ext cx="1" cy="1"/>
        </a:xfrm>
        <a:custGeom>
          <a:avLst/>
          <a:gdLst/>
          <a:ahLst/>
          <a:cxnLst/>
          <a:rect l="0" t="0" r="0" b="0"/>
          <a:pathLst/>
        </a:custGeom>
        <a:gradFill rotWithShape="0">
          <a:gsLst>
            <a:gs pos="0">
              <a:schemeClr val="folHlink"/>
            </a:gs>
            <a:gs pos="100000">
              <a:schemeClr val="folHlink">
                <a:gamma/>
                <a:shade val="38039"/>
                <a:invGamma/>
              </a:schemeClr>
            </a:gs>
          </a:gsLst>
          <a:lin ang="5400000" scaled="1"/>
        </a:gradFill>
        <a:ln w="12700" cap="flat" cmpd="sng" algn="ctr">
          <a:solidFill>
            <a:schemeClr val="folHlink"/>
          </a:solidFill>
          <a:prstDash val="solid"/>
          <a:round/>
          <a:headEnd type="none" w="med" len="med"/>
          <a:tailEnd type="none" w="med" len="med"/>
        </a:ln>
        <a:effectLst/>
      </a:spPr>
      <a:bodyPr vert="horz" wrap="square" lIns="91440" tIns="45720" rIns="91440" bIns="45720" anchor="ctr" compatLnSpc="1"/>
      <a:lstStyle>
        <a:defPPr marL="0" marR="0" indent="0" algn="l" defTabSz="914400" rtl="0" eaLnBrk="1" fontAlgn="base" latinLnBrk="0" hangingPunct="1">
          <a:lnSpc>
            <a:spcPct val="100000"/>
          </a:lnSpc>
          <a:spcBef>
            <a:spcPct val="0"/>
          </a:spcBef>
          <a:spcAft>
            <a:spcPct val="0"/>
          </a:spcAft>
          <a:buNone/>
          <a:tabLst/>
          <a:defRPr kumimoji="0" lang="en-US" sz="2400" b="0" i="0" u="none" strike="noStrike" baseline="0">
            <a:solidFill>
              <a:schemeClr val="tx1">
                <a:alpha val="100000"/>
              </a:schemeClr>
            </a:solidFill>
            <a:effectLst>
              <a:outerShdw blurRad="38100" dist="38100" dir="2700000" algn="tl">
                <a:srgbClr val="000000">
                  <a:alpha val="43137"/>
                </a:srgbClr>
              </a:outerShdw>
            </a:effectLst>
            <a:latin typeface="Segoe"/>
          </a:defRPr>
        </a:defPPr>
      </a:lstStyle>
    </a:lnDef>
  </a:objectDefaults>
  <a:extraClrSchemeLst>
    <a:extraClrScheme>
      <a:clrScheme name="Blue feathered clouds template_Arial 1">
        <a:dk1>
          <a:srgbClr val="000000"/>
        </a:dk1>
        <a:lt1>
          <a:srgbClr val="FFFFFF"/>
        </a:lt1>
        <a:dk2>
          <a:srgbClr val="28497A"/>
        </a:dk2>
        <a:lt2>
          <a:srgbClr val="FFB601"/>
        </a:lt2>
        <a:accent1>
          <a:srgbClr val="F7E993"/>
        </a:accent1>
        <a:accent2>
          <a:srgbClr val="66CC66"/>
        </a:accent2>
        <a:accent3>
          <a:srgbClr val="ACB1BE"/>
        </a:accent3>
        <a:accent4>
          <a:srgbClr val="DADADA"/>
        </a:accent4>
        <a:accent5>
          <a:srgbClr val="FAF2C8"/>
        </a:accent5>
        <a:accent6>
          <a:srgbClr val="5CB95C"/>
        </a:accent6>
        <a:hlink>
          <a:srgbClr val="6699FF"/>
        </a:hlink>
        <a:folHlink>
          <a:srgbClr val="FF663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rver">
  <a:themeElements>
    <a:clrScheme name="WPC 07 Gray">
      <a:dk1>
        <a:srgbClr val="000000"/>
      </a:dk1>
      <a:lt1>
        <a:srgbClr val="FFFFFF"/>
      </a:lt1>
      <a:dk2>
        <a:srgbClr val="4D4D4D"/>
      </a:dk2>
      <a:lt2>
        <a:srgbClr val="FFFFFF"/>
      </a:lt2>
      <a:accent1>
        <a:srgbClr val="D1AB09"/>
      </a:accent1>
      <a:accent2>
        <a:srgbClr val="0B83B9"/>
      </a:accent2>
      <a:accent3>
        <a:srgbClr val="6AA042"/>
      </a:accent3>
      <a:accent4>
        <a:srgbClr val="DB794D"/>
      </a:accent4>
      <a:accent5>
        <a:srgbClr val="6A3795"/>
      </a:accent5>
      <a:accent6>
        <a:srgbClr val="A2A1A0"/>
      </a:accent6>
      <a:hlink>
        <a:srgbClr val="F0ED7B"/>
      </a:hlink>
      <a:folHlink>
        <a:srgbClr val="F3EB4F"/>
      </a:folHlink>
    </a:clrScheme>
    <a:fontScheme name="Segoe Semibold + Segoe">
      <a:majorFont>
        <a:latin typeface="Segoe Semibold"/>
        <a:ea typeface=""/>
        <a:cs typeface=""/>
      </a:majorFont>
      <a:minorFont>
        <a:latin typeface="Sego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4"/>
        </a:lnRef>
        <a:fillRef idx="3">
          <a:schemeClr val="accent4"/>
        </a:fillRef>
        <a:effectRef idx="3">
          <a:schemeClr val="accent4"/>
        </a:effectRef>
        <a:fontRef idx="minor">
          <a:schemeClr val="lt1"/>
        </a:fontRef>
      </a:style>
    </a:spDef>
    <a:txDef>
      <a:spPr>
        <a:noFill/>
      </a:spPr>
      <a:bodyPr wrap="squar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Windows Server 2008">
  <a:themeElements>
    <a:clrScheme name="Windows_Server_System_dark_Arial_10_block 1">
      <a:dk1>
        <a:srgbClr val="000000"/>
      </a:dk1>
      <a:lt1>
        <a:srgbClr val="FFFFFF"/>
      </a:lt1>
      <a:dk2>
        <a:srgbClr val="A0A3A6"/>
      </a:dk2>
      <a:lt2>
        <a:srgbClr val="292929"/>
      </a:lt2>
      <a:accent1>
        <a:srgbClr val="4D4D4D"/>
      </a:accent1>
      <a:accent2>
        <a:srgbClr val="578FFF"/>
      </a:accent2>
      <a:accent3>
        <a:srgbClr val="CDCED0"/>
      </a:accent3>
      <a:accent4>
        <a:srgbClr val="DADADA"/>
      </a:accent4>
      <a:accent5>
        <a:srgbClr val="B2B2B2"/>
      </a:accent5>
      <a:accent6>
        <a:srgbClr val="4E81E7"/>
      </a:accent6>
      <a:hlink>
        <a:srgbClr val="62CC62"/>
      </a:hlink>
      <a:folHlink>
        <a:srgbClr val="EF5739"/>
      </a:folHlink>
    </a:clrScheme>
    <a:fontScheme name="Windows_Server_System_dark_Arial_10_blo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scene3d>
          <a:camera prst="orthographicFront"/>
          <a:lightRig rig="balanced" dir="t"/>
        </a:scene3d>
        <a:flatTx/>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2">
                <a:gamma/>
                <a:shade val="57255"/>
                <a:invGamma/>
              </a:schemeClr>
            </a:gs>
            <a:gs pos="100000">
              <a:schemeClr val="accent2"/>
            </a:gs>
          </a:gsLst>
          <a:lin ang="2700000" scaled="1"/>
        </a:gradFill>
        <a:ln w="12700" cap="flat" cmpd="sng" algn="ctr">
          <a:solidFill>
            <a:schemeClr val="accent2"/>
          </a:solidFill>
          <a:prstDash val="solid"/>
          <a:round/>
          <a:headEnd type="none" w="med" len="med"/>
          <a:tailEnd type="none" w="med" len="med"/>
        </a:ln>
        <a:effectLst/>
      </a:spPr>
      <a:bodyPr vert="horz" wrap="square" lIns="91440" tIns="45720" rIns="91440" bIns="45720" numCol="1" anchor="ctr" anchorCtr="0" compatLnSpc="1">
        <a:prstTxWarp prst="textNoShape">
          <a:avLst/>
        </a:prstTxWarp>
        <a:scene3d>
          <a:camera prst="orthographicFront"/>
          <a:lightRig rig="balanced" dir="t"/>
        </a:scene3d>
        <a:flatTx/>
      </a:bodyPr>
      <a:lstStyle>
        <a:defPPr marL="0" marR="0" indent="0" algn="ctr" defTabSz="914400" rtl="0" eaLnBrk="0" fontAlgn="base" latinLnBrk="0" hangingPunct="0">
          <a:lnSpc>
            <a:spcPct val="85000"/>
          </a:lnSpc>
          <a:spcBef>
            <a:spcPct val="20000"/>
          </a:spcBef>
          <a:spcAft>
            <a:spcPct val="0"/>
          </a:spcAft>
          <a:buClrTx/>
          <a:buSzTx/>
          <a:buFontTx/>
          <a:buNone/>
          <a:tabLst/>
          <a:defRPr kumimoji="0" lang="en-US" sz="1800" b="0" i="0" u="none" strike="noStrike" cap="none" normalizeH="0" baseline="0" smtClean="0">
            <a:ln>
              <a:noFill/>
            </a:ln>
            <a:solidFill>
              <a:srgbClr val="FFFFFF"/>
            </a:solidFill>
            <a:effectLst/>
            <a:latin typeface="Arial" charset="0"/>
          </a:defRPr>
        </a:defPPr>
      </a:lstStyle>
    </a:lnDef>
  </a:objectDefaults>
  <a:extraClrSchemeLst>
    <a:extraClrScheme>
      <a:clrScheme name="Windows_Server_System_dark_Arial_10_block 1">
        <a:dk1>
          <a:srgbClr val="000000"/>
        </a:dk1>
        <a:lt1>
          <a:srgbClr val="FFFFFF"/>
        </a:lt1>
        <a:dk2>
          <a:srgbClr val="A0A3A6"/>
        </a:dk2>
        <a:lt2>
          <a:srgbClr val="292929"/>
        </a:lt2>
        <a:accent1>
          <a:srgbClr val="4D4D4D"/>
        </a:accent1>
        <a:accent2>
          <a:srgbClr val="578FFF"/>
        </a:accent2>
        <a:accent3>
          <a:srgbClr val="CDCED0"/>
        </a:accent3>
        <a:accent4>
          <a:srgbClr val="DADADA"/>
        </a:accent4>
        <a:accent5>
          <a:srgbClr val="B2B2B2"/>
        </a:accent5>
        <a:accent6>
          <a:srgbClr val="4E81E7"/>
        </a:accent6>
        <a:hlink>
          <a:srgbClr val="62CC62"/>
        </a:hlink>
        <a:folHlink>
          <a:srgbClr val="EF573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indowsServer2008DarkTemplate_v03">
  <a:themeElements>
    <a:clrScheme name="7-00193_WindowsServer2008_TemplateLightPhoto">
      <a:dk1>
        <a:srgbClr val="FFFFFF"/>
      </a:dk1>
      <a:lt1>
        <a:srgbClr val="000000"/>
      </a:lt1>
      <a:dk2>
        <a:srgbClr val="FFFFFF"/>
      </a:dk2>
      <a:lt2>
        <a:srgbClr val="000000"/>
      </a:lt2>
      <a:accent1>
        <a:srgbClr val="FFCC00"/>
      </a:accent1>
      <a:accent2>
        <a:srgbClr val="66CC33"/>
      </a:accent2>
      <a:accent3>
        <a:srgbClr val="B2B2B2"/>
      </a:accent3>
      <a:accent4>
        <a:srgbClr val="FF3300"/>
      </a:accent4>
      <a:accent5>
        <a:srgbClr val="00B0F0"/>
      </a:accent5>
      <a:accent6>
        <a:srgbClr val="5F5F5F"/>
      </a:accent6>
      <a:hlink>
        <a:srgbClr val="FF0000"/>
      </a:hlink>
      <a:folHlink>
        <a:srgbClr val="00000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wrap="square" rtlCol="0">
        <a:spAutoFit/>
      </a:bodyPr>
      <a:lstStyle>
        <a:defPPr>
          <a:defRPr sz="2400" dirty="0" err="1" smtClean="0">
            <a:solidFill>
              <a:schemeClr val="bg1"/>
            </a:solidFill>
            <a:latin typeface="+mj-lt"/>
          </a:defRPr>
        </a:defPPr>
      </a:lstStyle>
    </a:txDef>
  </a:objectDefaults>
  <a:extraClrSchemeLst/>
</a:theme>
</file>

<file path=ppt/theme/theme6.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WindowsServer2008LightTemplateNoPhoto">
  <a:themeElements>
    <a:clrScheme name="7-00193_WindowsServer2008_TemplateLightPhoto">
      <a:dk1>
        <a:srgbClr val="FFFFFF"/>
      </a:dk1>
      <a:lt1>
        <a:srgbClr val="000000"/>
      </a:lt1>
      <a:dk2>
        <a:srgbClr val="FFFFFF"/>
      </a:dk2>
      <a:lt2>
        <a:srgbClr val="000000"/>
      </a:lt2>
      <a:accent1>
        <a:srgbClr val="FF3300"/>
      </a:accent1>
      <a:accent2>
        <a:srgbClr val="66CC33"/>
      </a:accent2>
      <a:accent3>
        <a:srgbClr val="B2B2B2"/>
      </a:accent3>
      <a:accent4>
        <a:srgbClr val="FFCC00"/>
      </a:accent4>
      <a:accent5>
        <a:srgbClr val="00B0F0"/>
      </a:accent5>
      <a:accent6>
        <a:srgbClr val="5F5F5F"/>
      </a:accent6>
      <a:hlink>
        <a:srgbClr val="FF0000"/>
      </a:hlink>
      <a:folHlink>
        <a:srgbClr val="000000"/>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AD79B05A552B4D96C98E0BBB1D33BC" ma:contentTypeVersion="0" ma:contentTypeDescription="Create a new document." ma:contentTypeScope="" ma:versionID="0b3f0ba8b3be40f8518c42db6b23fbf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EF81466-7E51-46FE-A62F-34D3F47B8EAF}">
  <ds:schemaRefs>
    <ds:schemaRef ds:uri="http://schemas.microsoft.com/sharepoint/v3/contenttype/forms"/>
  </ds:schemaRefs>
</ds:datastoreItem>
</file>

<file path=customXml/itemProps2.xml><?xml version="1.0" encoding="utf-8"?>
<ds:datastoreItem xmlns:ds="http://schemas.openxmlformats.org/officeDocument/2006/customXml" ds:itemID="{A582C8DE-E3EE-47A1-ADD4-E044A99C0C90}">
  <ds:schemaRefs>
    <ds:schemaRef ds:uri="http://schemas.microsoft.com/office/2006/metadata/properties"/>
  </ds:schemaRefs>
</ds:datastoreItem>
</file>

<file path=customXml/itemProps3.xml><?xml version="1.0" encoding="utf-8"?>
<ds:datastoreItem xmlns:ds="http://schemas.openxmlformats.org/officeDocument/2006/customXml" ds:itemID="{3E2BA18D-6004-4FBC-92CE-5FA6FD2E8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0</TotalTime>
  <Words>9928</Words>
  <Application>Microsoft PowerPoint</Application>
  <PresentationFormat>On-screen Show (4:3)</PresentationFormat>
  <Paragraphs>1311</Paragraphs>
  <Slides>123</Slides>
  <Notes>84</Notes>
  <HiddenSlides>0</HiddenSlides>
  <MMClips>0</MMClips>
  <ScaleCrop>false</ScaleCrop>
  <HeadingPairs>
    <vt:vector size="4" baseType="variant">
      <vt:variant>
        <vt:lpstr>Theme</vt:lpstr>
      </vt:variant>
      <vt:variant>
        <vt:i4>7</vt:i4>
      </vt:variant>
      <vt:variant>
        <vt:lpstr>Slide Titles</vt:lpstr>
      </vt:variant>
      <vt:variant>
        <vt:i4>123</vt:i4>
      </vt:variant>
    </vt:vector>
  </HeadingPairs>
  <TitlesOfParts>
    <vt:vector size="130" baseType="lpstr">
      <vt:lpstr>Blue feathered clouds template_Arial</vt:lpstr>
      <vt:lpstr>Server</vt:lpstr>
      <vt:lpstr>White with Courier font for code slides</vt:lpstr>
      <vt:lpstr>Windows Server 2008</vt:lpstr>
      <vt:lpstr>WindowsServer2008DarkTemplate_v03</vt:lpstr>
      <vt:lpstr>1_White with Courier font for code slides</vt:lpstr>
      <vt:lpstr>WindowsServer2008LightTemplateNoPhoto</vt:lpstr>
      <vt:lpstr>Windows Application Compatibility Microsoft Technology Center  </vt:lpstr>
      <vt:lpstr>Topics</vt:lpstr>
      <vt:lpstr>Why User Account Control?</vt:lpstr>
      <vt:lpstr>Windows UAC Overview</vt:lpstr>
      <vt:lpstr>UAC Architecture</vt:lpstr>
      <vt:lpstr>UAC Architecture</vt:lpstr>
      <vt:lpstr>UAC Architecture</vt:lpstr>
      <vt:lpstr>Consent User Interface</vt:lpstr>
      <vt:lpstr>UAC: Elevation Prompt Dialogs</vt:lpstr>
      <vt:lpstr>UX Goals: Simple &amp; Predictable</vt:lpstr>
      <vt:lpstr>UX: The Shield</vt:lpstr>
      <vt:lpstr>Security Shield UI Examples</vt:lpstr>
      <vt:lpstr>UAC Mitigations For Legacy Apps</vt:lpstr>
      <vt:lpstr>Installer Detection</vt:lpstr>
      <vt:lpstr>Data Redirection</vt:lpstr>
      <vt:lpstr>Windows Vista / Windows Server 2008-Aware Your Application</vt:lpstr>
      <vt:lpstr>Sample Manifest</vt:lpstr>
      <vt:lpstr>RequestedExecutionLevel</vt:lpstr>
      <vt:lpstr>UAC Architecture</vt:lpstr>
      <vt:lpstr>Mandatory Integrity Control (MIC)</vt:lpstr>
      <vt:lpstr>MIC: Process Isolation</vt:lpstr>
      <vt:lpstr>MIC and Resources</vt:lpstr>
      <vt:lpstr>MIC and Securable Objects</vt:lpstr>
      <vt:lpstr>Internet Explorer Protected Mode</vt:lpstr>
      <vt:lpstr>Internet Explorer – Protected Mode</vt:lpstr>
      <vt:lpstr>Separation of Admin Code  </vt:lpstr>
      <vt:lpstr>UAC Impact Summary</vt:lpstr>
      <vt:lpstr>UAC FAQ</vt:lpstr>
      <vt:lpstr>UAC Resources</vt:lpstr>
      <vt:lpstr>Topics</vt:lpstr>
      <vt:lpstr>Slide 31</vt:lpstr>
      <vt:lpstr>Installation and Updating</vt:lpstr>
      <vt:lpstr>MSI and UAC Interoperation Basic Windows Installer Architecture</vt:lpstr>
      <vt:lpstr>Installation and Updating</vt:lpstr>
      <vt:lpstr>Installation and Updating</vt:lpstr>
      <vt:lpstr>Installation Best Practices</vt:lpstr>
      <vt:lpstr>Topics</vt:lpstr>
      <vt:lpstr>Services and Security</vt:lpstr>
      <vt:lpstr>Slide 39</vt:lpstr>
      <vt:lpstr>Slide 40</vt:lpstr>
      <vt:lpstr>Service Isolation</vt:lpstr>
      <vt:lpstr>Service Hardening</vt:lpstr>
      <vt:lpstr>Windows Server 2008 Services  Performance Enhancements</vt:lpstr>
      <vt:lpstr>Windows Server 2008 Services  Performance Enhancements</vt:lpstr>
      <vt:lpstr>Topics</vt:lpstr>
      <vt:lpstr>Windows Resource Protection</vt:lpstr>
      <vt:lpstr>Global Memory Mapped File Creation</vt:lpstr>
      <vt:lpstr>Version Checking</vt:lpstr>
      <vt:lpstr>New Folder Locations</vt:lpstr>
      <vt:lpstr>Application Data Best Practices </vt:lpstr>
      <vt:lpstr>User Interface: Aero</vt:lpstr>
      <vt:lpstr>User Interface: High DPI</vt:lpstr>
      <vt:lpstr>User Interface: High DPI </vt:lpstr>
      <vt:lpstr>User Interface Testing Guidance</vt:lpstr>
      <vt:lpstr>Networking</vt:lpstr>
      <vt:lpstr>Networking: TCP/IP stack</vt:lpstr>
      <vt:lpstr>x64 Windows Vista / Windows Server 2008 </vt:lpstr>
      <vt:lpstr>Mitigations</vt:lpstr>
      <vt:lpstr>Winlogon and GINA</vt:lpstr>
      <vt:lpstr>Removed Components</vt:lpstr>
      <vt:lpstr>Resources</vt:lpstr>
      <vt:lpstr>Topics</vt:lpstr>
      <vt:lpstr>Windows Server 2008 Compatibility</vt:lpstr>
      <vt:lpstr>Server Roles</vt:lpstr>
      <vt:lpstr>Server Roles</vt:lpstr>
      <vt:lpstr>Server Manager</vt:lpstr>
      <vt:lpstr>Slide 67</vt:lpstr>
      <vt:lpstr>Slide 68</vt:lpstr>
      <vt:lpstr>Component Features</vt:lpstr>
      <vt:lpstr>Slide 70</vt:lpstr>
      <vt:lpstr>Windows Server 2008 Compatibility</vt:lpstr>
      <vt:lpstr>What Is New in IIS7</vt:lpstr>
      <vt:lpstr>What Is Gone in IIS7</vt:lpstr>
      <vt:lpstr>What Is Gone In IIS7</vt:lpstr>
      <vt:lpstr>Classic and Integrated Mode</vt:lpstr>
      <vt:lpstr>Integrated Mode</vt:lpstr>
      <vt:lpstr>Classic Mode</vt:lpstr>
      <vt:lpstr>Integrated Mode</vt:lpstr>
      <vt:lpstr>IIS7 .NET Extensibility Future of ASP.NET Development</vt:lpstr>
      <vt:lpstr>IIS7 Core Server Modules When do I need C++?</vt:lpstr>
      <vt:lpstr>ASP.NET Migration Issues</vt:lpstr>
      <vt:lpstr>ASP.NET Migration Issues</vt:lpstr>
      <vt:lpstr>Automatic Configuration Migration</vt:lpstr>
      <vt:lpstr>ASP.NET Modes and Application Pools</vt:lpstr>
      <vt:lpstr>Metabase Changes</vt:lpstr>
      <vt:lpstr>Metabase Changes</vt:lpstr>
      <vt:lpstr>Admin Feature Changes</vt:lpstr>
      <vt:lpstr>Other Feature Changes</vt:lpstr>
      <vt:lpstr>IIS Resources</vt:lpstr>
      <vt:lpstr>Windows Server 2008 Compatibility</vt:lpstr>
      <vt:lpstr>Failover Cluster</vt:lpstr>
      <vt:lpstr>Windows Server 2008: A Clean Slate</vt:lpstr>
      <vt:lpstr>Specific Windows Server 2008 Issues</vt:lpstr>
      <vt:lpstr>Read Only Domain Controller</vt:lpstr>
      <vt:lpstr>RODC Compat Issues</vt:lpstr>
      <vt:lpstr>RODC Issues</vt:lpstr>
      <vt:lpstr>RODC Compat Issues</vt:lpstr>
      <vt:lpstr>RODC Detection</vt:lpstr>
      <vt:lpstr>RODC Resources</vt:lpstr>
      <vt:lpstr>Windows Server 2008 Compatibility</vt:lpstr>
      <vt:lpstr>Server Core</vt:lpstr>
      <vt:lpstr>Server Core</vt:lpstr>
      <vt:lpstr>Limitations On Server Core</vt:lpstr>
      <vt:lpstr>No Application Support </vt:lpstr>
      <vt:lpstr>Developing For Server Core</vt:lpstr>
      <vt:lpstr>Server Core Resources</vt:lpstr>
      <vt:lpstr>Windows Server 2008 Compatibility</vt:lpstr>
      <vt:lpstr>Windows Firewall On By Default</vt:lpstr>
      <vt:lpstr>Windows Firewall on by Default</vt:lpstr>
      <vt:lpstr>Slide 110</vt:lpstr>
      <vt:lpstr>Windows Firewall on by Default</vt:lpstr>
      <vt:lpstr>Tools</vt:lpstr>
      <vt:lpstr>System Tools Demos</vt:lpstr>
      <vt:lpstr>Process Explorer</vt:lpstr>
      <vt:lpstr>Process Monitor</vt:lpstr>
      <vt:lpstr>Standard User Analyzer</vt:lpstr>
      <vt:lpstr>Application Verifier</vt:lpstr>
      <vt:lpstr>What Can Be Done In GUI?</vt:lpstr>
      <vt:lpstr>Command Line User Interface</vt:lpstr>
      <vt:lpstr>COM Interfaces</vt:lpstr>
      <vt:lpstr>Debugging</vt:lpstr>
      <vt:lpstr>Resources</vt:lpstr>
      <vt:lpstr>Slide 123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WS08 AppCompat Series - Overview</dc:title>
  <dc:creator/>
  <cp:lastModifiedBy/>
  <cp:revision>1</cp:revision>
  <dcterms:created xsi:type="dcterms:W3CDTF">2007-05-21T16:56:43Z</dcterms:created>
  <dcterms:modified xsi:type="dcterms:W3CDTF">2008-01-31T20:28:06Z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0x010100CAAD79B05A552B4D96C98E0BBB1D33BC</vt:lpwstr>
  </property>
  <property fmtid="{D5CDD505-2E9C-101B-9397-08002B2CF9AE}" pid="3" name="Details">
    <vt:lpwstr>Application Compatibility on Windows Server 2008</vt:lpwstr>
  </property>
</Properties>
</file>