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  <p:sldMasterId id="2147483663" r:id="rId2"/>
  </p:sldMasterIdLst>
  <p:notesMasterIdLst>
    <p:notesMasterId r:id="rId69"/>
  </p:notesMasterIdLst>
  <p:handoutMasterIdLst>
    <p:handoutMasterId r:id="rId70"/>
  </p:handoutMasterIdLst>
  <p:sldIdLst>
    <p:sldId id="258" r:id="rId3"/>
    <p:sldId id="259" r:id="rId4"/>
    <p:sldId id="261" r:id="rId5"/>
    <p:sldId id="262" r:id="rId6"/>
    <p:sldId id="263" r:id="rId7"/>
    <p:sldId id="266" r:id="rId8"/>
    <p:sldId id="341" r:id="rId9"/>
    <p:sldId id="268" r:id="rId10"/>
    <p:sldId id="272" r:id="rId11"/>
    <p:sldId id="342" r:id="rId12"/>
    <p:sldId id="343" r:id="rId13"/>
    <p:sldId id="344" r:id="rId14"/>
    <p:sldId id="345" r:id="rId15"/>
    <p:sldId id="349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300" r:id="rId25"/>
    <p:sldId id="301" r:id="rId26"/>
    <p:sldId id="302" r:id="rId27"/>
    <p:sldId id="358" r:id="rId28"/>
    <p:sldId id="359" r:id="rId29"/>
    <p:sldId id="361" r:id="rId30"/>
    <p:sldId id="363" r:id="rId31"/>
    <p:sldId id="304" r:id="rId32"/>
    <p:sldId id="364" r:id="rId33"/>
    <p:sldId id="365" r:id="rId34"/>
    <p:sldId id="366" r:id="rId35"/>
    <p:sldId id="367" r:id="rId36"/>
    <p:sldId id="314" r:id="rId37"/>
    <p:sldId id="315" r:id="rId38"/>
    <p:sldId id="316" r:id="rId39"/>
    <p:sldId id="317" r:id="rId40"/>
    <p:sldId id="318" r:id="rId41"/>
    <p:sldId id="319" r:id="rId42"/>
    <p:sldId id="369" r:id="rId43"/>
    <p:sldId id="368" r:id="rId44"/>
    <p:sldId id="370" r:id="rId45"/>
    <p:sldId id="37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1" r:id="rId56"/>
    <p:sldId id="382" r:id="rId57"/>
    <p:sldId id="383" r:id="rId58"/>
    <p:sldId id="384" r:id="rId59"/>
    <p:sldId id="385" r:id="rId60"/>
    <p:sldId id="386" r:id="rId61"/>
    <p:sldId id="387" r:id="rId62"/>
    <p:sldId id="399" r:id="rId63"/>
    <p:sldId id="400" r:id="rId64"/>
    <p:sldId id="401" r:id="rId65"/>
    <p:sldId id="402" r:id="rId66"/>
    <p:sldId id="403" r:id="rId67"/>
    <p:sldId id="298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55D82"/>
    <a:srgbClr val="0069B8"/>
    <a:srgbClr val="555464"/>
    <a:srgbClr val="000000"/>
    <a:srgbClr val="FF0000"/>
    <a:srgbClr val="FFCC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6" autoAdjust="0"/>
    <p:restoredTop sz="91738" autoAdjust="0"/>
  </p:normalViewPr>
  <p:slideViewPr>
    <p:cSldViewPr snapToGrid="0">
      <p:cViewPr>
        <p:scale>
          <a:sx n="100" d="100"/>
          <a:sy n="100" d="100"/>
        </p:scale>
        <p:origin x="-288" y="-102"/>
      </p:cViewPr>
      <p:guideLst>
        <p:guide orient="horz" pos="592"/>
        <p:guide pos="22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-1632" y="223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77A646-D0C7-43B9-9353-741C04732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56210F-D8DF-4295-8E45-D793F74BA4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BE0E3-86EF-456E-AB53-8D9549A4E7FF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tt-RU" b="1" dirty="0" smtClean="0"/>
              <a:t>Укытучы өчен искәрмә</a:t>
            </a:r>
            <a:r>
              <a:rPr lang="en-US" dirty="0" smtClean="0"/>
              <a:t>: </a:t>
            </a:r>
            <a:r>
              <a:rPr lang="tt-RU" dirty="0" smtClean="0"/>
              <a:t>Әлеге шаблонны көйләү өчен ярдәмлек</a:t>
            </a:r>
            <a:r>
              <a:rPr lang="tt-RU" baseline="0" dirty="0" smtClean="0"/>
              <a:t> соңгы слайдта урнаштырылган. Шулай ук кайбер слайдларның искәрмәләр өлкәсендә өстәмә дәрес материаллары бар.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C09D2-6E03-42BB-A3DA-9A9127B81856}" type="slidenum">
              <a:rPr lang="en-US"/>
              <a:pPr/>
              <a:t>10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700CA-662F-48AF-A449-7FCAF1F21D72}" type="slidenum">
              <a:rPr lang="en-US"/>
              <a:pPr/>
              <a:t>11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Рәсемнең</a:t>
            </a:r>
            <a:r>
              <a:rPr lang="tt-RU" baseline="0" dirty="0" smtClean="0"/>
              <a:t> тамгалануын бетерсәгез, </a:t>
            </a:r>
            <a:r>
              <a:rPr lang="tt-RU" b="1" baseline="0" dirty="0" smtClean="0"/>
              <a:t>Рәсем кораллары </a:t>
            </a:r>
            <a:r>
              <a:rPr lang="tt-RU" b="0" baseline="0" dirty="0" smtClean="0"/>
              <a:t>юкка чыга һәм башка төркемнәр кире кайта.</a:t>
            </a:r>
            <a:endParaRPr lang="en-US" dirty="0"/>
          </a:p>
          <a:p>
            <a:r>
              <a:rPr lang="tt-RU" b="1" dirty="0" smtClean="0"/>
              <a:t>Искәрмә: </a:t>
            </a:r>
            <a:r>
              <a:rPr lang="tt-RU" b="0" dirty="0" smtClean="0"/>
              <a:t>Мондый кораллар башка гамәлләр өчен дә килеп чыга: мәсәлән, таблица, диаграмма</a:t>
            </a:r>
            <a:r>
              <a:rPr lang="tt-RU" b="0" baseline="0" dirty="0" smtClean="0"/>
              <a:t>, бизәлеш һәм башкалар.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8D82E-E3E2-4025-9A73-0C21E6C052FF}" type="slidenum">
              <a:rPr lang="en-US"/>
              <a:pPr/>
              <a:t>12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58BAB-2045-4CCE-BB4D-D512E0DB50EE}" type="slidenum">
              <a:rPr lang="en-US"/>
              <a:pPr/>
              <a:t>13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Кече кораллар аслыгы форматлау параметрлары өчен бик кулай,</a:t>
            </a:r>
            <a:r>
              <a:rPr lang="tt-RU" baseline="0" dirty="0" smtClean="0"/>
              <a:t> ләкин сезнең еш кулланылган башка командалар да булса нишләргә? Моның өчен </a:t>
            </a:r>
            <a:r>
              <a:rPr lang="tt-RU" b="1" baseline="0" dirty="0" smtClean="0"/>
              <a:t>Тиз керүле кораллар аслыгын</a:t>
            </a:r>
            <a:r>
              <a:rPr lang="tt-RU" b="0" baseline="0" dirty="0" smtClean="0"/>
              <a:t> кулланыгыз. </a:t>
            </a:r>
            <a:r>
              <a:rPr lang="tt-RU" dirty="0" smtClean="0"/>
              <a:t>Киләсе слайд моның нәрсә икәнен аңлатачак.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3242B-C2C6-4CCC-B670-ADD6810E44B6}" type="slidenum">
              <a:rPr lang="en-US"/>
              <a:pPr/>
              <a:t>14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CA88A-03EF-4FD4-9D2C-A08FEF3AA140}" type="slidenum">
              <a:rPr lang="en-US"/>
              <a:pPr/>
              <a:t>15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5FC5C-EB83-4941-9177-EA85FCE346C6}" type="slidenum">
              <a:rPr lang="en-US"/>
              <a:pPr/>
              <a:t>16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7CAC7-1A85-4807-88E5-335A3DF7BA66}" type="slidenum">
              <a:rPr lang="en-US"/>
              <a:pPr/>
              <a:t>17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5C1A4-6FC5-4697-9232-2AFAA245E477}" type="slidenum">
              <a:rPr lang="en-US"/>
              <a:pPr/>
              <a:t>18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226FF-7ACE-43ED-A847-E276CA17620F}" type="slidenum">
              <a:rPr lang="en-US"/>
              <a:pPr/>
              <a:t>19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168847-3868-456E-B7B6-C353FA270D1A}" type="slidenum">
              <a:rPr lang="en-US"/>
              <a:pPr/>
              <a:t>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AA874-5AD2-4D37-B1A6-D70BF7C9A1A6}" type="slidenum">
              <a:rPr lang="en-US"/>
              <a:pPr/>
              <a:t>20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486AA9-C5AF-4C0A-9578-059FE96E6F87}" type="slidenum">
              <a:rPr lang="en-US"/>
              <a:pPr/>
              <a:t>21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1CB401-8745-4DBD-B9A9-B63533A5A818}" type="slidenum">
              <a:rPr lang="en-US"/>
              <a:pPr/>
              <a:t>22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D4600-DB46-4950-A2EE-44E16A5FE58C}" type="slidenum">
              <a:rPr lang="en-US"/>
              <a:pPr/>
              <a:t>23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01ADB-0C5E-4EF8-B3A5-037EDA63BA4E}" type="slidenum">
              <a:rPr lang="en-US"/>
              <a:pPr/>
              <a:t>24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Сайлакның сул</a:t>
            </a:r>
            <a:r>
              <a:rPr lang="tt-RU" baseline="0" dirty="0" smtClean="0"/>
              <a:t> ягында файл белән эшләү өчен командалар. Биредә яңа документ яки булган документны ачу өчен командалар бар. </a:t>
            </a:r>
            <a:r>
              <a:rPr lang="tt-RU" dirty="0" smtClean="0"/>
              <a:t>Элекке </a:t>
            </a:r>
            <a:r>
              <a:rPr lang="tt-RU" b="1" dirty="0" smtClean="0"/>
              <a:t>Саклау</a:t>
            </a:r>
            <a:r>
              <a:rPr lang="tt-RU" baseline="0" dirty="0" smtClean="0"/>
              <a:t> һәм </a:t>
            </a:r>
            <a:r>
              <a:rPr lang="tt-RU" b="1" baseline="0" dirty="0" smtClean="0"/>
              <a:t>Саклау рәвеше </a:t>
            </a:r>
            <a:r>
              <a:rPr lang="tt-RU" baseline="0" dirty="0" smtClean="0"/>
              <a:t>командалары да монда.</a:t>
            </a:r>
            <a:endParaRPr lang="en-US" dirty="0"/>
          </a:p>
          <a:p>
            <a:r>
              <a:rPr lang="tt-RU" dirty="0" smtClean="0"/>
              <a:t>Сайлакның уң өлешендә соңгы ачылган документлар исемлеге урнаштырылган.</a:t>
            </a:r>
            <a:r>
              <a:rPr lang="en-US" dirty="0" smtClean="0"/>
              <a:t> </a:t>
            </a:r>
            <a:r>
              <a:rPr lang="tt-RU" dirty="0" smtClean="0"/>
              <a:t>Бу</a:t>
            </a:r>
            <a:r>
              <a:rPr lang="tt-RU" baseline="0" dirty="0" smtClean="0"/>
              <a:t> сез гел ача торган документларны санакта озак эзләмәс өчен ясалды.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38E7D-DCAE-4452-B608-5CE9071B90A7}" type="slidenum">
              <a:rPr lang="en-US"/>
              <a:pPr/>
              <a:t>25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/>
              <a:t>Еш кулланылган</a:t>
            </a:r>
            <a:r>
              <a:rPr lang="tt-RU" baseline="0" dirty="0" smtClean="0"/>
              <a:t> Җәһәт стильләр турыдан-туры Тасмада күрсәтелә.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7A0A5-B0F5-4ED0-9E02-5674B55063BD}" type="slidenum">
              <a:rPr lang="en-US"/>
              <a:pPr/>
              <a:t>26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/>
              <a:t>Җәһәт стильләр бик уңайлы</a:t>
            </a:r>
            <a:r>
              <a:rPr lang="tt-RU" baseline="0" dirty="0" smtClean="0"/>
              <a:t> һәм документны матурайта.</a:t>
            </a:r>
            <a:r>
              <a:rPr lang="tt-RU" dirty="0" smtClean="0"/>
              <a:t> Әлеге стильләрне бөтен документта куллану сезгә зур өстенлек бирә: аларны бер чирттерү белән үзгәртеп була.</a:t>
            </a:r>
            <a:r>
              <a:rPr lang="en-US" dirty="0" smtClean="0"/>
              <a:t> </a:t>
            </a:r>
            <a:r>
              <a:rPr lang="tt-RU" dirty="0" smtClean="0"/>
              <a:t>Иң еш кулланылган Җәһәт</a:t>
            </a:r>
            <a:r>
              <a:rPr lang="tt-RU" baseline="0" dirty="0" smtClean="0"/>
              <a:t> стильләр Тасмада күрсәтелә.</a:t>
            </a: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b="1" dirty="0" smtClean="0"/>
              <a:t>Стильләр </a:t>
            </a:r>
            <a:r>
              <a:rPr lang="tt-RU" b="0" dirty="0" smtClean="0"/>
              <a:t>өлкәсендә</a:t>
            </a:r>
            <a:r>
              <a:rPr lang="tt-RU" b="0" baseline="0" dirty="0" smtClean="0"/>
              <a:t> </a:t>
            </a:r>
            <a:r>
              <a:rPr lang="en-US" b="0" baseline="0" dirty="0" smtClean="0"/>
              <a:t>Word’</a:t>
            </a:r>
            <a:r>
              <a:rPr lang="tt-RU" b="0" baseline="0" dirty="0" smtClean="0"/>
              <a:t>ның алдагы версияләрендә ясалган көйләүле стильләр урнашкан. Шунда ук яңа стильләр ясала һәм булганнары үзгәртелә.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56D04-6F2B-46B1-9771-77A1C5E2A434}" type="slidenum">
              <a:rPr lang="en-US"/>
              <a:pPr/>
              <a:t>27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Форматлауны берничә урынга күчерергә кирәк булса, </a:t>
            </a:r>
            <a:r>
              <a:rPr lang="tt-RU" b="1" dirty="0" smtClean="0"/>
              <a:t>Үрнәккә карата форматлаү</a:t>
            </a:r>
            <a:r>
              <a:rPr lang="en-US" b="1" dirty="0" smtClean="0"/>
              <a:t> </a:t>
            </a:r>
            <a:r>
              <a:rPr lang="tt-RU" b="0" dirty="0" smtClean="0"/>
              <a:t>төймәсенә</a:t>
            </a:r>
            <a:r>
              <a:rPr lang="tt-RU" b="0" baseline="0" dirty="0" smtClean="0"/>
              <a:t> </a:t>
            </a:r>
            <a:r>
              <a:rPr lang="tt-RU" b="0" i="1" baseline="0" dirty="0" smtClean="0"/>
              <a:t>ике тапкыр чирттерегез</a:t>
            </a:r>
            <a:r>
              <a:rPr lang="tt-RU" b="0" baseline="0" dirty="0" smtClean="0"/>
              <a:t>.</a:t>
            </a:r>
            <a:r>
              <a:rPr lang="en-US" dirty="0" smtClean="0"/>
              <a:t> </a:t>
            </a:r>
            <a:r>
              <a:rPr lang="tt-RU" dirty="0" smtClean="0"/>
              <a:t>Аннары яңа форматка күчерәләчәк</a:t>
            </a:r>
            <a:r>
              <a:rPr lang="tt-RU" baseline="0" dirty="0" smtClean="0"/>
              <a:t> текстны сайлагыз.</a:t>
            </a:r>
          </a:p>
          <a:p>
            <a:r>
              <a:rPr lang="tt-RU" b="1" dirty="0" smtClean="0"/>
              <a:t>Үрнәккә карата форматлаү</a:t>
            </a:r>
            <a:r>
              <a:rPr lang="en-US" b="1" dirty="0" smtClean="0"/>
              <a:t> </a:t>
            </a:r>
            <a:r>
              <a:rPr lang="tt-RU" b="0" baseline="0" dirty="0" smtClean="0"/>
              <a:t>сүндерү өчен</a:t>
            </a:r>
            <a:r>
              <a:rPr lang="en-US" b="0" baseline="0" dirty="0" smtClean="0"/>
              <a:t>,</a:t>
            </a:r>
            <a:r>
              <a:rPr lang="tt-RU" b="0" baseline="0" dirty="0" smtClean="0"/>
              <a:t> төймәгә яңадан чирттерегез яки </a:t>
            </a:r>
            <a:r>
              <a:rPr lang="en-US" dirty="0" smtClean="0"/>
              <a:t>ESC</a:t>
            </a:r>
            <a:r>
              <a:rPr lang="tt-RU" dirty="0" smtClean="0"/>
              <a:t> төймәсенә басыгыз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5D6EB3-E13A-4A05-AB86-FA82F1AA9E1F}" type="slidenum">
              <a:rPr lang="en-US"/>
              <a:pPr/>
              <a:t>28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b="1" dirty="0" smtClean="0"/>
              <a:t>Киңәшләр</a:t>
            </a:r>
            <a:r>
              <a:rPr lang="en-US" dirty="0"/>
              <a:t>    </a:t>
            </a:r>
          </a:p>
          <a:p>
            <a:pPr>
              <a:buFontTx/>
              <a:buChar char="•"/>
            </a:pPr>
            <a:r>
              <a:rPr lang="tt-RU" dirty="0" smtClean="0"/>
              <a:t>Шуышмадан сулда</a:t>
            </a:r>
            <a:r>
              <a:rPr lang="tt-RU" baseline="0" dirty="0" smtClean="0"/>
              <a:t> урнашкан процентка чирттерсәгез, </a:t>
            </a:r>
            <a:r>
              <a:rPr lang="tt-RU" b="1" baseline="0" dirty="0" smtClean="0"/>
              <a:t>Масштаб </a:t>
            </a:r>
            <a:r>
              <a:rPr lang="tt-RU" b="0" baseline="0" dirty="0" smtClean="0"/>
              <a:t>диалог тәрәзе чыгачак. Анда зурайту процентын күрсәтергә мөмкин.</a:t>
            </a:r>
            <a:endParaRPr lang="en-US" dirty="0"/>
          </a:p>
          <a:p>
            <a:pPr>
              <a:buFontTx/>
              <a:buChar char="•"/>
            </a:pPr>
            <a:r>
              <a:rPr lang="tt-RU" dirty="0" smtClean="0"/>
              <a:t>Йомрыгызда</a:t>
            </a:r>
            <a:r>
              <a:rPr lang="tt-RU" baseline="0" dirty="0" smtClean="0"/>
              <a:t> әйләндергеч булса, </a:t>
            </a:r>
            <a:r>
              <a:rPr lang="en-US" dirty="0" smtClean="0"/>
              <a:t>CTRL </a:t>
            </a:r>
            <a:r>
              <a:rPr lang="tt-RU" dirty="0" smtClean="0"/>
              <a:t>төймәсе</a:t>
            </a:r>
            <a:r>
              <a:rPr lang="tt-RU" baseline="0" dirty="0" smtClean="0"/>
              <a:t> басылган килеш, зурайту өчен аны алга, кечерәйтү өчен артка әйләндерегез.</a:t>
            </a:r>
            <a:endParaRPr lang="en-US" dirty="0"/>
          </a:p>
          <a:p>
            <a:pPr>
              <a:buFontTx/>
              <a:buChar char="•"/>
            </a:pPr>
            <a:r>
              <a:rPr lang="tt-RU" b="1" dirty="0" smtClean="0"/>
              <a:t>Масштаб </a:t>
            </a:r>
            <a:r>
              <a:rPr lang="tt-RU" b="0" dirty="0" smtClean="0"/>
              <a:t>командаларын шулай ук </a:t>
            </a:r>
            <a:r>
              <a:rPr lang="tt-RU" b="1" dirty="0" smtClean="0"/>
              <a:t>Күренеш </a:t>
            </a:r>
            <a:r>
              <a:rPr lang="tt-RU" b="0" dirty="0" smtClean="0"/>
              <a:t>салынмасында</a:t>
            </a:r>
            <a:r>
              <a:rPr lang="tt-RU" b="0" baseline="0" dirty="0" smtClean="0"/>
              <a:t> табып була.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07DFA-BB58-4F13-9B0E-B3759B45453B}" type="slidenum">
              <a:rPr lang="en-US"/>
              <a:pPr/>
              <a:t>29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Әйе:</a:t>
            </a:r>
            <a:r>
              <a:rPr lang="tt-RU" baseline="0" dirty="0" smtClean="0"/>
              <a:t> Кырларның параметрларын үзгәртү бик җиңел, алар әлеге төркемнең башка командалары белән бер җирдә. Элекке версияләрдә аларны озак эзләргә кирәклеген хәтерлисезме: </a:t>
            </a:r>
            <a:r>
              <a:rPr lang="tt-RU" b="1" baseline="0" dirty="0" smtClean="0"/>
              <a:t>Файл </a:t>
            </a:r>
            <a:r>
              <a:rPr lang="tt-RU" b="0" baseline="0" dirty="0" smtClean="0"/>
              <a:t>сайлагында </a:t>
            </a:r>
            <a:r>
              <a:rPr lang="tt-RU" b="1" baseline="0" dirty="0" smtClean="0"/>
              <a:t>Бит параметрлары </a:t>
            </a:r>
            <a:r>
              <a:rPr lang="tt-RU" b="0" baseline="0" dirty="0" smtClean="0"/>
              <a:t>мөмкинлегенә керү һәм алга таба. Яңа версиядә бүтән алай түгел.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23EDD-58E8-485F-BF15-A130081555CE}" type="slidenum">
              <a:rPr lang="en-US"/>
              <a:pPr/>
              <a:t>3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03A8F-DA2C-4BBB-B31E-9EECCE21F5E9}" type="slidenum">
              <a:rPr lang="en-US"/>
              <a:pPr/>
              <a:t>30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Әлеге өстәмә командалар</a:t>
            </a:r>
            <a:r>
              <a:rPr lang="tt-RU" baseline="0" dirty="0" smtClean="0"/>
              <a:t> киләсе слайдта күрсәтелгән.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AC7D1A-CDC8-4DB5-8729-4741A55BCAA4}" type="slidenum">
              <a:rPr lang="en-US"/>
              <a:pPr/>
              <a:t>31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tt-RU" b="1" dirty="0" smtClean="0"/>
              <a:t>Бастыру </a:t>
            </a:r>
            <a:r>
              <a:rPr lang="tt-RU" b="0" dirty="0" smtClean="0"/>
              <a:t>иске</a:t>
            </a:r>
            <a:r>
              <a:rPr lang="tt-RU" b="0" baseline="0" dirty="0" smtClean="0"/>
              <a:t> таныш булган </a:t>
            </a:r>
            <a:r>
              <a:rPr lang="tt-RU" b="1" dirty="0" smtClean="0"/>
              <a:t>Бастыру </a:t>
            </a:r>
            <a:r>
              <a:rPr lang="tt-RU" dirty="0" smtClean="0"/>
              <a:t>диалог тәрәзен ача</a:t>
            </a:r>
            <a:r>
              <a:rPr lang="en-US" dirty="0" smtClean="0"/>
              <a:t>.</a:t>
            </a:r>
            <a:endParaRPr lang="en-US" dirty="0"/>
          </a:p>
          <a:p>
            <a:pPr>
              <a:buFontTx/>
              <a:buChar char="•"/>
            </a:pPr>
            <a:r>
              <a:rPr lang="tt-RU" b="1" dirty="0" smtClean="0"/>
              <a:t>Тиз бастыру </a:t>
            </a:r>
            <a:r>
              <a:rPr lang="tt-RU" dirty="0" smtClean="0"/>
              <a:t>документны турыдан-туры басакка җибәрә</a:t>
            </a:r>
            <a:r>
              <a:rPr lang="en-US" dirty="0" smtClean="0"/>
              <a:t>.</a:t>
            </a:r>
            <a:endParaRPr lang="en-US" dirty="0"/>
          </a:p>
          <a:p>
            <a:pPr>
              <a:buFontTx/>
              <a:buChar char="•"/>
            </a:pPr>
            <a:r>
              <a:rPr lang="tt-RU" b="1" dirty="0" smtClean="0"/>
              <a:t>Бастыруны карап алу </a:t>
            </a:r>
            <a:r>
              <a:rPr lang="tt-RU" dirty="0" smtClean="0"/>
              <a:t>бастырылачак документн</a:t>
            </a:r>
            <a:r>
              <a:rPr lang="tt-RU" baseline="0" dirty="0" smtClean="0"/>
              <a:t>ың күренешен күрсәтәчәк</a:t>
            </a:r>
            <a:r>
              <a:rPr lang="en-US" dirty="0" smtClean="0"/>
              <a:t>. </a:t>
            </a:r>
            <a:r>
              <a:rPr lang="tt-RU" dirty="0" smtClean="0"/>
              <a:t>Әлеге команданы</a:t>
            </a:r>
            <a:r>
              <a:rPr lang="tt-RU" baseline="0" dirty="0" smtClean="0"/>
              <a:t> еш куллансагыз, аны Тиз керүле кораллар аслыгына куеп була.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21495D-B5AA-40C0-85BE-C33CC82C08B2}" type="slidenum">
              <a:rPr lang="en-US"/>
              <a:pPr/>
              <a:t>32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Боларга</a:t>
            </a:r>
            <a:r>
              <a:rPr lang="tt-RU" baseline="0" dirty="0" smtClean="0"/>
              <a:t> иминлек һәм кулланучы мәгълүматы, орфографик сүзлекләр һәм Автотөзәтү керә.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8CF4D-A233-4AC8-8E73-16FAAFF459A2}" type="slidenum">
              <a:rPr lang="en-US"/>
              <a:pPr/>
              <a:t>33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3D8A5-D0DA-46EF-9E56-6324BE3D44B8}" type="slidenum">
              <a:rPr lang="en-US"/>
              <a:pPr/>
              <a:t>34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6B6D3B-50AC-4187-BB44-639672A9FE9F}" type="slidenum">
              <a:rPr lang="en-US"/>
              <a:pPr/>
              <a:t>35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A802EA-9EFF-4B74-B3EE-0AB17C79D98A}" type="slidenum">
              <a:rPr lang="en-US"/>
              <a:pPr/>
              <a:t>36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E17B42-EF25-4066-B53B-A2E40DD6CA3B}" type="slidenum">
              <a:rPr lang="en-US"/>
              <a:pPr/>
              <a:t>37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89CED-15BE-4648-BD92-A0A2E171003C}" type="slidenum">
              <a:rPr lang="en-US"/>
              <a:pPr/>
              <a:t>38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791E3-2AEA-43FA-9DB8-8928D1905442}" type="slidenum">
              <a:rPr lang="en-US"/>
              <a:pPr/>
              <a:t>39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B632A-ED20-4684-92E8-46905E9CBAE4}" type="slidenum">
              <a:rPr lang="en-US"/>
              <a:pPr/>
              <a:t>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F2BA-34D4-4DE2-8F1A-69C05E160A12}" type="slidenum">
              <a:rPr lang="en-US"/>
              <a:pPr/>
              <a:t>40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D1947-4AB3-4773-8C11-60599DC71DF0}" type="slidenum">
              <a:rPr lang="en-US"/>
              <a:pPr/>
              <a:t>41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7E285-CC6C-42AE-BEEA-9DD13C583051}" type="slidenum">
              <a:rPr lang="en-US"/>
              <a:pPr/>
              <a:t>42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75000"/>
              </a:spcAft>
            </a:pPr>
            <a:r>
              <a:rPr lang="tt-RU" dirty="0" smtClean="0"/>
              <a:t>Бер дәрәҗәле исемлекләрнең тагын ике исеме бар: </a:t>
            </a:r>
            <a:r>
              <a:rPr lang="en-US" dirty="0" smtClean="0"/>
              <a:t>`</a:t>
            </a:r>
            <a:r>
              <a:rPr lang="tt-RU" dirty="0" smtClean="0"/>
              <a:t>гади</a:t>
            </a:r>
            <a:r>
              <a:rPr lang="en-US" dirty="0" smtClean="0"/>
              <a:t>`</a:t>
            </a:r>
            <a:r>
              <a:rPr lang="tt-RU" dirty="0" smtClean="0"/>
              <a:t> яки </a:t>
            </a:r>
            <a:r>
              <a:rPr lang="en-US" dirty="0" smtClean="0"/>
              <a:t>`</a:t>
            </a:r>
            <a:r>
              <a:rPr lang="tt-RU" dirty="0" smtClean="0"/>
              <a:t>бер катламлы</a:t>
            </a:r>
            <a:r>
              <a:rPr lang="en-US" dirty="0" smtClean="0"/>
              <a:t>`</a:t>
            </a:r>
            <a:r>
              <a:rPr lang="tt-RU" dirty="0" smtClean="0"/>
              <a:t>.</a:t>
            </a:r>
          </a:p>
          <a:p>
            <a:pPr>
              <a:spcAft>
                <a:spcPct val="75000"/>
              </a:spcAft>
            </a:pPr>
            <a:r>
              <a:rPr lang="tt-RU" dirty="0" smtClean="0"/>
              <a:t>Бер дәрәҗәле һәм күп дәрәҗәле исемлекләр арасында аерма рәсемдә күрсәтелгән:</a:t>
            </a:r>
            <a:r>
              <a:rPr lang="tt-RU" baseline="0" dirty="0" smtClean="0"/>
              <a:t> анда бер дәрәҗәле тамгалы исемлек, бер дәрәҗәле номерлы исемлек һәм күп дәрәҗәле исемлек күрсәтелгән.</a:t>
            </a:r>
          </a:p>
          <a:p>
            <a:pPr>
              <a:spcAft>
                <a:spcPct val="75000"/>
              </a:spcAft>
            </a:pPr>
            <a:r>
              <a:rPr lang="tt-RU" dirty="0" smtClean="0"/>
              <a:t>Бу дәрестә сүз</a:t>
            </a:r>
            <a:r>
              <a:rPr lang="tt-RU" baseline="0" dirty="0" smtClean="0"/>
              <a:t> гади исемлекләр турында бара.</a:t>
            </a:r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DED894-90C1-43D0-AC33-07D63A943B77}" type="slidenum">
              <a:rPr lang="en-US"/>
              <a:pPr/>
              <a:t>43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b="1" dirty="0" smtClean="0"/>
              <a:t>Искәрмә</a:t>
            </a:r>
            <a:r>
              <a:rPr lang="en-US" b="1" dirty="0" smtClean="0"/>
              <a:t>: </a:t>
            </a:r>
            <a:r>
              <a:rPr lang="en-US" dirty="0" smtClean="0"/>
              <a:t>Word’</a:t>
            </a:r>
            <a:r>
              <a:rPr lang="tt-RU" dirty="0" smtClean="0"/>
              <a:t>та исемлекләр бит кырыеннан автомат рәвештә</a:t>
            </a:r>
            <a:r>
              <a:rPr lang="tt-RU" baseline="0" dirty="0" smtClean="0"/>
              <a:t> чигенә.</a:t>
            </a:r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AB3AE-F768-4924-A3FF-87E3FE7A055E}" type="slidenum">
              <a:rPr lang="en-US"/>
              <a:pPr/>
              <a:t>44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901142-6AB9-461E-A533-15C5D495D59B}" type="slidenum">
              <a:rPr lang="en-US"/>
              <a:pPr/>
              <a:t>45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Текст кертү вакытында шулай ук төрле тамгалар кулланылырга мөмкин: мәсәлән,</a:t>
            </a:r>
            <a:r>
              <a:rPr lang="tt-RU" baseline="0" dirty="0" smtClean="0"/>
              <a:t> уклар, сызыклар һәм квадратлар. Тамгаларның тулы исемлеген Җәһәт белешмә картасында табырга мөмкин. Ул курс ахырына беркетелгән.</a:t>
            </a:r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47CFD3-7A69-4EDE-80DF-1495270CC557}" type="slidenum">
              <a:rPr lang="en-US"/>
              <a:pPr/>
              <a:t>46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ENTER </a:t>
            </a:r>
            <a:r>
              <a:rPr lang="tt-RU" b="1" dirty="0" smtClean="0"/>
              <a:t>төймәсенә ике тапкыр басу турында</a:t>
            </a:r>
            <a:r>
              <a:rPr lang="en-US" b="1" dirty="0" smtClean="0"/>
              <a:t>: </a:t>
            </a:r>
            <a:r>
              <a:rPr lang="tt-RU" dirty="0" smtClean="0"/>
              <a:t>Исемлек</a:t>
            </a:r>
            <a:r>
              <a:rPr lang="tt-RU" baseline="0" dirty="0" smtClean="0"/>
              <a:t> ахырында </a:t>
            </a:r>
            <a:r>
              <a:rPr lang="en-US" dirty="0" smtClean="0"/>
              <a:t>ENTER </a:t>
            </a:r>
            <a:r>
              <a:rPr lang="tt-RU" dirty="0" smtClean="0"/>
              <a:t>баскан саен яңа тамга яки сан килеп чыга;</a:t>
            </a:r>
            <a:r>
              <a:rPr lang="tt-RU" baseline="0" dirty="0" smtClean="0"/>
              <a:t> </a:t>
            </a:r>
            <a:r>
              <a:rPr lang="tt-RU" dirty="0" smtClean="0"/>
              <a:t>ләкин </a:t>
            </a:r>
            <a:r>
              <a:rPr lang="en-US" dirty="0" smtClean="0"/>
              <a:t>ENTER </a:t>
            </a:r>
            <a:r>
              <a:rPr lang="tt-RU" dirty="0" smtClean="0"/>
              <a:t>төймәсенә ике тапкыр бассагыз,</a:t>
            </a:r>
            <a:r>
              <a:rPr lang="tt-RU" baseline="0" dirty="0" smtClean="0"/>
              <a:t> яңа юлда яңа абзац башларга мөмкин.</a:t>
            </a:r>
          </a:p>
          <a:p>
            <a:r>
              <a:rPr lang="en-US" b="1" dirty="0" smtClean="0"/>
              <a:t>BACKSPACE </a:t>
            </a:r>
            <a:r>
              <a:rPr lang="tt-RU" b="1" dirty="0" smtClean="0"/>
              <a:t>төймәсенә ике тапкыр басу турында</a:t>
            </a:r>
            <a:r>
              <a:rPr lang="en-US" b="1" dirty="0" smtClean="0"/>
              <a:t>: </a:t>
            </a:r>
            <a:r>
              <a:rPr lang="tt-RU" b="0" dirty="0" smtClean="0"/>
              <a:t>Әйтик,</a:t>
            </a:r>
            <a:r>
              <a:rPr lang="tt-RU" b="0" baseline="0" dirty="0" smtClean="0"/>
              <a:t> сез исемлекнең уртасында. Сезнең пункт астында шул ук чигенештә торган текст кертәсегез килә. Бу очракта, </a:t>
            </a:r>
            <a:r>
              <a:rPr lang="en-US" dirty="0" smtClean="0"/>
              <a:t>BACKSPACE </a:t>
            </a:r>
            <a:r>
              <a:rPr lang="tt-RU" dirty="0" smtClean="0"/>
              <a:t>төймәсен кулланыгыз:</a:t>
            </a:r>
            <a:r>
              <a:rPr lang="tt-RU" baseline="0" dirty="0" smtClean="0"/>
              <a:t> тамга бетә, ләкин чигенеш саклана.</a:t>
            </a:r>
          </a:p>
          <a:p>
            <a:r>
              <a:rPr lang="tt-RU" dirty="0" smtClean="0"/>
              <a:t>Инде чигенешне дә бетерү өчен,</a:t>
            </a:r>
            <a:r>
              <a:rPr lang="tt-RU" baseline="0" dirty="0" smtClean="0"/>
              <a:t> тагын бер тапкыр </a:t>
            </a:r>
            <a:r>
              <a:rPr lang="en-US" dirty="0" smtClean="0"/>
              <a:t>BACKSPACE </a:t>
            </a:r>
            <a:r>
              <a:rPr lang="tt-RU" dirty="0" smtClean="0"/>
              <a:t>төймәсенә басыгыз</a:t>
            </a:r>
            <a:r>
              <a:rPr lang="en-US" dirty="0" smtClean="0"/>
              <a:t>. </a:t>
            </a:r>
            <a:endParaRPr lang="en-US" dirty="0"/>
          </a:p>
          <a:p>
            <a:r>
              <a:rPr lang="tt-RU" b="1" dirty="0" smtClean="0"/>
              <a:t>Искәрмә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tt-RU" dirty="0" smtClean="0"/>
              <a:t>Килешенгәнчә исемлек чигенешен бит чигенешенә дә үзгәртергә</a:t>
            </a:r>
            <a:r>
              <a:rPr lang="tt-RU" baseline="0" dirty="0" smtClean="0"/>
              <a:t> мөмкин. Аның турында соңрак сүз барачак. Ул очракта </a:t>
            </a:r>
            <a:r>
              <a:rPr lang="en-US" dirty="0" smtClean="0"/>
              <a:t>BACKSPACE </a:t>
            </a:r>
            <a:r>
              <a:rPr lang="tt-RU" dirty="0" smtClean="0"/>
              <a:t>төймәсенә ике</a:t>
            </a:r>
            <a:r>
              <a:rPr lang="tt-RU" baseline="0" dirty="0" smtClean="0"/>
              <a:t> тапкыр басу </a:t>
            </a:r>
            <a:r>
              <a:rPr lang="tt-RU" dirty="0" smtClean="0"/>
              <a:t>сезне исемлектән чыгара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56E9D-380B-4A02-89AF-EFBE79EE78E5}" type="slidenum">
              <a:rPr lang="en-US"/>
              <a:pPr/>
              <a:t>47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r>
              <a:rPr lang="tt-RU" dirty="0" smtClean="0"/>
              <a:t>Икенчел</a:t>
            </a:r>
            <a:r>
              <a:rPr lang="tt-RU" baseline="0" dirty="0" smtClean="0"/>
              <a:t> абзацлар</a:t>
            </a:r>
            <a:r>
              <a:rPr lang="en-US" baseline="0" dirty="0" smtClean="0"/>
              <a:t>`</a:t>
            </a:r>
            <a:r>
              <a:rPr lang="en-US" dirty="0" smtClean="0"/>
              <a:t> </a:t>
            </a:r>
            <a:r>
              <a:rPr lang="tt-RU" dirty="0" smtClean="0"/>
              <a:t>– ул сансыз</a:t>
            </a:r>
            <a:r>
              <a:rPr lang="tt-RU" baseline="0" dirty="0" smtClean="0"/>
              <a:t> яки тамгасыз абзацлар.</a:t>
            </a:r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56E9D-380B-4A02-89AF-EFBE79EE78E5}" type="slidenum">
              <a:rPr lang="en-US"/>
              <a:pPr/>
              <a:t>48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r>
              <a:rPr lang="tt-RU" dirty="0" smtClean="0"/>
              <a:t>Икенчел</a:t>
            </a:r>
            <a:r>
              <a:rPr lang="tt-RU" baseline="0" dirty="0" smtClean="0"/>
              <a:t> абзацлар</a:t>
            </a:r>
            <a:r>
              <a:rPr lang="en-US" baseline="0" dirty="0" smtClean="0"/>
              <a:t>`</a:t>
            </a:r>
            <a:r>
              <a:rPr lang="en-US" dirty="0" smtClean="0"/>
              <a:t> </a:t>
            </a:r>
            <a:r>
              <a:rPr lang="tt-RU" dirty="0" smtClean="0"/>
              <a:t>– ул сансыз</a:t>
            </a:r>
            <a:r>
              <a:rPr lang="tt-RU" baseline="0" dirty="0" smtClean="0"/>
              <a:t> яки тамгасыз абзацлар.</a:t>
            </a:r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784DE-AABF-4439-847A-98068E954539}" type="slidenum">
              <a:rPr lang="en-US"/>
              <a:pPr/>
              <a:t>49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AFF6F-7928-4B8E-BC83-2D7C9EEA98F9}" type="slidenum">
              <a:rPr lang="en-US"/>
              <a:pPr/>
              <a:t>5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6CF8E-B392-4C11-A746-08803DEA1EC4}" type="slidenum">
              <a:rPr lang="en-US"/>
              <a:pPr/>
              <a:t>50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Әлеге төймәләрнең икесе дә соңгы</a:t>
            </a:r>
            <a:r>
              <a:rPr lang="tt-RU" baseline="0" dirty="0" smtClean="0"/>
              <a:t> кулланылган исемлек тибын истә калдырачак һәм икенче тапкыр шул ук типны яңадан кулланачак. Шуңа күрә соңгы тапкыр кулланылган санлы исемлек чынлыкта хәрефле булган булса, яңадан </a:t>
            </a:r>
            <a:r>
              <a:rPr lang="tt-RU" b="1" baseline="0" dirty="0" smtClean="0"/>
              <a:t>Тәртибе</a:t>
            </a:r>
            <a:r>
              <a:rPr lang="en-US" b="1" baseline="0" dirty="0" smtClean="0"/>
              <a:t> </a:t>
            </a:r>
            <a:r>
              <a:rPr lang="tt-RU" b="0" baseline="0" dirty="0" smtClean="0"/>
              <a:t>төймәсенә басу хәрефле исемлек төзиячәк. Һәм соңгы тапкыр кулланылган тамга шакмак булса, икенче тапкыр шул ук шакмаклар кулланылачак.</a:t>
            </a:r>
            <a:endParaRPr lang="en-US" dirty="0"/>
          </a:p>
          <a:p>
            <a:r>
              <a:rPr lang="tt-RU" b="1" dirty="0" smtClean="0"/>
              <a:t>Киңәш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tt-RU" dirty="0" smtClean="0"/>
              <a:t>исемлек төзегәч, аны тәртипкә салмакчы булсагыз (мәсәлән, алфавит тәртибендә)</a:t>
            </a:r>
            <a:r>
              <a:rPr lang="en-US" dirty="0" smtClean="0"/>
              <a:t>,</a:t>
            </a:r>
            <a:r>
              <a:rPr lang="tt-RU" dirty="0" smtClean="0"/>
              <a:t> Тасмадагы </a:t>
            </a:r>
            <a:r>
              <a:rPr lang="tt-RU" b="1" dirty="0" smtClean="0"/>
              <a:t>Тѳп</a:t>
            </a:r>
            <a:r>
              <a:rPr lang="tt-RU" b="1" baseline="0" dirty="0" smtClean="0"/>
              <a:t> </a:t>
            </a:r>
            <a:r>
              <a:rPr lang="tt-RU" b="0" baseline="0" dirty="0" smtClean="0"/>
              <a:t>салынмасының </a:t>
            </a:r>
            <a:r>
              <a:rPr lang="tt-RU" b="1" baseline="0" dirty="0" smtClean="0"/>
              <a:t>Параграф </a:t>
            </a:r>
            <a:r>
              <a:rPr lang="tt-RU" b="0" baseline="0" dirty="0" smtClean="0"/>
              <a:t>төркемендәге </a:t>
            </a:r>
            <a:r>
              <a:rPr lang="tt-RU" b="1" dirty="0" smtClean="0"/>
              <a:t>Тәртипкә салу </a:t>
            </a:r>
            <a:r>
              <a:rPr lang="tt-RU" b="0" dirty="0" smtClean="0"/>
              <a:t>төймәсен кулланырга мөмкин. Шунысын</a:t>
            </a:r>
            <a:r>
              <a:rPr lang="tt-RU" b="0" baseline="0" dirty="0" smtClean="0"/>
              <a:t> онытмагыз: санлы исемлекне тәртипкә салганда исемлек объектлары гына тәртипкә салына, ә саннар кала (мәсәлән, 1 саны беренче булып калачак).</a:t>
            </a:r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158FC-138A-4968-B12B-DF91D1A31CFA}" type="slidenum">
              <a:rPr lang="en-US"/>
              <a:pPr/>
              <a:t>51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DEAFB-0600-4D5C-ADDC-F1C1DFB303D1}" type="slidenum">
              <a:rPr lang="en-US"/>
              <a:pPr/>
              <a:t>52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7CAB62-5DE1-4BA8-AC47-2B057CDB87AB}" type="slidenum">
              <a:rPr lang="en-US"/>
              <a:pPr/>
              <a:t>53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75AF4-9FC0-41DC-AA6C-9CAC88751CCB}" type="slidenum">
              <a:rPr lang="en-US"/>
              <a:pPr/>
              <a:t>54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F27B1-5464-4DF1-B5D7-0475AB84CC53}" type="slidenum">
              <a:rPr lang="en-US"/>
              <a:pPr/>
              <a:t>55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D99C2-4B57-4FFE-A0BE-2A934D24ADC7}" type="slidenum">
              <a:rPr lang="en-US"/>
              <a:pPr/>
              <a:t>56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A6812-7109-49E2-A3C8-BA02D782668D}" type="slidenum">
              <a:rPr lang="en-US"/>
              <a:pPr/>
              <a:t>57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B04C7-F50B-4FC8-BEEB-3D58BAC84E55}" type="slidenum">
              <a:rPr lang="en-US"/>
              <a:pPr/>
              <a:t>58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75000"/>
              </a:spcAft>
            </a:pPr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941DE-6EA1-4E7A-8539-665A7B572065}" type="slidenum">
              <a:rPr lang="en-US"/>
              <a:pPr/>
              <a:t>59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8C712-96B2-4141-994F-745E5F5670DF}" type="slidenum">
              <a:rPr lang="en-US"/>
              <a:pPr/>
              <a:t>6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Кулланылышка</a:t>
            </a:r>
            <a:r>
              <a:rPr lang="tt-RU" baseline="0" dirty="0" smtClean="0"/>
              <a:t> керткәнче, </a:t>
            </a:r>
            <a:r>
              <a:rPr lang="tt-RU" dirty="0" smtClean="0"/>
              <a:t>Тасма</a:t>
            </a:r>
            <a:r>
              <a:rPr lang="tt-RU" baseline="0" dirty="0" smtClean="0"/>
              <a:t> җентекләп тикшерелде, һәм командалар, кулланучыларның эшләү рәвешләре нигезендә, иң уңайлы итеп урнаштырылды.</a:t>
            </a:r>
            <a:endParaRPr lang="en-US" dirty="0"/>
          </a:p>
          <a:p>
            <a:r>
              <a:rPr lang="tt-RU" dirty="0" smtClean="0"/>
              <a:t>Бу дәрестә сүз Тасма</a:t>
            </a:r>
            <a:r>
              <a:rPr lang="tt-RU" baseline="0" dirty="0" smtClean="0"/>
              <a:t> һәм аның белән эш итү юллары турында барачак.</a:t>
            </a:r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12177-12CE-4F7A-B328-39EB08D36B51}" type="slidenum">
              <a:rPr lang="en-US"/>
              <a:pPr/>
              <a:t>60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12177-12CE-4F7A-B328-39EB08D36B51}" type="slidenum">
              <a:rPr lang="en-US"/>
              <a:pPr/>
              <a:t>61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5FC5C-EB83-4941-9177-EA85FCE346C6}" type="slidenum">
              <a:rPr lang="en-US"/>
              <a:pPr/>
              <a:t>62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7CAC7-1A85-4807-88E5-335A3DF7BA66}" type="slidenum">
              <a:rPr lang="en-US"/>
              <a:pPr/>
              <a:t>63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5C1A4-6FC5-4697-9232-2AFAA245E477}" type="slidenum">
              <a:rPr lang="en-US"/>
              <a:pPr/>
              <a:t>64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226FF-7ACE-43ED-A847-E276CA17620F}" type="slidenum">
              <a:rPr lang="en-US"/>
              <a:pPr/>
              <a:t>65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E2571F-0D7A-4967-A281-9F1E8947AB9E}" type="slidenum">
              <a:rPr lang="en-US"/>
              <a:pPr/>
              <a:t>66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5486400" cy="7929563"/>
          </a:xfrm>
        </p:spPr>
        <p:txBody>
          <a:bodyPr/>
          <a:lstStyle/>
          <a:p>
            <a:r>
              <a:rPr lang="tt-RU" b="1" dirty="0" smtClean="0"/>
              <a:t>Әлеге шаблонны</a:t>
            </a:r>
            <a:r>
              <a:rPr lang="tt-RU" b="1" baseline="0" dirty="0" smtClean="0"/>
              <a:t> куллану</a:t>
            </a:r>
            <a:endParaRPr lang="en-US" b="1" dirty="0" smtClean="0"/>
          </a:p>
          <a:p>
            <a:r>
              <a:rPr lang="tt-RU" dirty="0" smtClean="0"/>
              <a:t>Әлеге </a:t>
            </a:r>
            <a:r>
              <a:rPr lang="en-US" dirty="0" smtClean="0"/>
              <a:t>Microsoft Office PowerPoint</a:t>
            </a:r>
            <a:r>
              <a:rPr lang="en-US" sz="800" baseline="30000" dirty="0" smtClean="0">
                <a:cs typeface="Arial" charset="0"/>
              </a:rPr>
              <a:t>®  </a:t>
            </a:r>
            <a:r>
              <a:rPr lang="tt-RU" dirty="0" smtClean="0"/>
              <a:t>шаблонында</a:t>
            </a:r>
            <a:r>
              <a:rPr lang="tt-RU" baseline="0" dirty="0" smtClean="0"/>
              <a:t> </a:t>
            </a:r>
            <a:r>
              <a:rPr lang="en-US" dirty="0" smtClean="0"/>
              <a:t>Word 2007 </a:t>
            </a:r>
            <a:r>
              <a:rPr lang="tt-RU" dirty="0" smtClean="0"/>
              <a:t>программасының</a:t>
            </a:r>
            <a:r>
              <a:rPr lang="tt-RU" baseline="0" dirty="0" smtClean="0"/>
              <a:t> яңа мөмкинлекләре һәм уңайлыклары турында өйрәтү материалы бирелгән. </a:t>
            </a:r>
            <a:r>
              <a:rPr lang="tt-RU" dirty="0" smtClean="0"/>
              <a:t>Ул бер төркем кешеләргә</a:t>
            </a:r>
            <a:r>
              <a:rPr lang="tt-RU" baseline="0" dirty="0" smtClean="0"/>
              <a:t> күрсәтү өчен һәм үзегез теләгәнчә көйләп булган итеп төзелгән. </a:t>
            </a:r>
            <a:endParaRPr lang="en-US" dirty="0" smtClean="0"/>
          </a:p>
          <a:p>
            <a:r>
              <a:rPr lang="tt-RU" dirty="0" smtClean="0"/>
              <a:t>Бу шаблон</a:t>
            </a:r>
            <a:r>
              <a:rPr lang="tt-RU" baseline="0" dirty="0" smtClean="0"/>
              <a:t> </a:t>
            </a:r>
            <a:r>
              <a:rPr lang="en-US" dirty="0" smtClean="0"/>
              <a:t>“Word 2007</a:t>
            </a:r>
            <a:r>
              <a:rPr lang="tt-RU" dirty="0" smtClean="0"/>
              <a:t> белән эшне тизләтү</a:t>
            </a:r>
            <a:r>
              <a:rPr lang="en-US" dirty="0" smtClean="0"/>
              <a:t>”</a:t>
            </a:r>
            <a:r>
              <a:rPr lang="tt-RU" dirty="0" smtClean="0"/>
              <a:t> дип аталган </a:t>
            </a:r>
            <a:r>
              <a:rPr lang="en-US" dirty="0" smtClean="0"/>
              <a:t>Microsoft Office Online </a:t>
            </a:r>
            <a:r>
              <a:rPr lang="tt-RU" dirty="0" smtClean="0"/>
              <a:t>өйрәтү курсыннан яраштырылган.</a:t>
            </a:r>
            <a:endParaRPr lang="en-US" b="1" dirty="0" smtClean="0"/>
          </a:p>
          <a:p>
            <a:r>
              <a:rPr lang="tt-RU" b="1" dirty="0" smtClean="0"/>
              <a:t>Шаблонның</a:t>
            </a:r>
            <a:r>
              <a:rPr lang="tt-RU" b="1" baseline="0" dirty="0" smtClean="0"/>
              <a:t> мөмкинлекләре:</a:t>
            </a:r>
            <a:endParaRPr lang="en-US" b="1" dirty="0"/>
          </a:p>
          <a:p>
            <a:r>
              <a:rPr lang="tt-RU" b="1" dirty="0" smtClean="0"/>
              <a:t>Башлам слайды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tt-RU" dirty="0" smtClean="0"/>
              <a:t>Беренче слайдта</a:t>
            </a:r>
            <a:r>
              <a:rPr lang="tt-RU" baseline="0" dirty="0" smtClean="0"/>
              <a:t> ширкәтегез исемен кертү өчен тутырткыч урнаштырылган. Кирәк булмаса, әлеге тутырткычны бетерергә мөмкин.</a:t>
            </a:r>
            <a:endParaRPr lang="en-US" b="1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t-RU" b="1" dirty="0" smtClean="0"/>
              <a:t>Анимация</a:t>
            </a:r>
            <a:r>
              <a:rPr lang="en-US" dirty="0" smtClean="0"/>
              <a:t>: </a:t>
            </a:r>
            <a:r>
              <a:rPr lang="tt-RU" dirty="0" smtClean="0"/>
              <a:t>Көйләүле анимация бөтен шаблонда</a:t>
            </a:r>
            <a:r>
              <a:rPr lang="tt-RU" baseline="0" dirty="0" smtClean="0"/>
              <a:t> </a:t>
            </a:r>
            <a:r>
              <a:rPr lang="tt-RU" dirty="0" smtClean="0"/>
              <a:t>кулланылды</a:t>
            </a:r>
            <a:r>
              <a:rPr lang="en-US" dirty="0" smtClean="0"/>
              <a:t>. </a:t>
            </a:r>
            <a:r>
              <a:rPr lang="tt-RU" dirty="0" smtClean="0"/>
              <a:t>Биредә</a:t>
            </a:r>
            <a:r>
              <a:rPr lang="tt-RU" baseline="0" dirty="0" smtClean="0"/>
              <a:t> </a:t>
            </a:r>
            <a:r>
              <a:rPr lang="tt-RU" b="1" dirty="0" smtClean="0"/>
              <a:t>Калку, Тарту</a:t>
            </a:r>
            <a:r>
              <a:rPr lang="en-US" dirty="0" smtClean="0"/>
              <a:t>,</a:t>
            </a:r>
            <a:r>
              <a:rPr lang="tt-RU" dirty="0" smtClean="0"/>
              <a:t> </a:t>
            </a:r>
            <a:r>
              <a:rPr lang="tt-RU" b="1" dirty="0" smtClean="0"/>
              <a:t>Юкка чыгу </a:t>
            </a:r>
            <a:r>
              <a:rPr lang="tt-RU" b="0" dirty="0" smtClean="0"/>
              <a:t>һәм </a:t>
            </a:r>
            <a:r>
              <a:rPr lang="tt-RU" b="1" dirty="0" smtClean="0"/>
              <a:t>Шахмат</a:t>
            </a:r>
            <a:r>
              <a:rPr lang="tt-RU" b="1" baseline="0" dirty="0" smtClean="0"/>
              <a:t> тактасы</a:t>
            </a:r>
            <a:r>
              <a:rPr lang="tt-RU" b="0" baseline="0" dirty="0" smtClean="0"/>
              <a:t> эффектлары </a:t>
            </a:r>
            <a:r>
              <a:rPr lang="tt-RU" baseline="0" dirty="0" smtClean="0"/>
              <a:t>бар.</a:t>
            </a:r>
            <a:r>
              <a:rPr lang="en-US" dirty="0" smtClean="0"/>
              <a:t> </a:t>
            </a:r>
            <a:r>
              <a:rPr lang="tt-RU" dirty="0" smtClean="0"/>
              <a:t>Барлык эффектлар да программаның элекке версияләрендә эшли: </a:t>
            </a:r>
            <a:r>
              <a:rPr lang="en-US" dirty="0" smtClean="0"/>
              <a:t>Microsoft PowerPoint 2000</a:t>
            </a:r>
            <a:r>
              <a:rPr lang="tt-RU" dirty="0" smtClean="0"/>
              <a:t> версиясенә</a:t>
            </a:r>
            <a:r>
              <a:rPr lang="tt-RU" baseline="0" dirty="0" smtClean="0"/>
              <a:t> кадәр</a:t>
            </a:r>
            <a:r>
              <a:rPr lang="en-US" dirty="0" smtClean="0"/>
              <a:t>. </a:t>
            </a:r>
            <a:r>
              <a:rPr lang="tt-RU" dirty="0" smtClean="0"/>
              <a:t>Анимация эффектларын үзгәртү өчен </a:t>
            </a:r>
            <a:r>
              <a:rPr lang="tt-RU" b="1" dirty="0" smtClean="0"/>
              <a:t>Слайд-шоу</a:t>
            </a:r>
            <a:r>
              <a:rPr lang="tt-RU" b="1" baseline="0" dirty="0" smtClean="0"/>
              <a:t> </a:t>
            </a:r>
            <a:r>
              <a:rPr lang="tt-RU" b="0" baseline="0" dirty="0" smtClean="0"/>
              <a:t>сайлагына күчеп, </a:t>
            </a:r>
            <a:r>
              <a:rPr lang="tt-RU" b="1" dirty="0" smtClean="0"/>
              <a:t>Көйләүле</a:t>
            </a:r>
            <a:r>
              <a:rPr lang="tt-RU" b="1" baseline="0" dirty="0" smtClean="0"/>
              <a:t> анимациягә</a:t>
            </a:r>
            <a:r>
              <a:rPr lang="tt-RU" b="0" baseline="0" dirty="0" smtClean="0"/>
              <a:t> керегез һәм кирәкле параметрларны үзгәртегез.</a:t>
            </a:r>
            <a:endParaRPr lang="en-US" dirty="0" smtClean="0"/>
          </a:p>
          <a:p>
            <a:r>
              <a:rPr lang="tt-RU" b="1" dirty="0" smtClean="0"/>
              <a:t>Презентациядә</a:t>
            </a:r>
            <a:r>
              <a:rPr lang="tt-RU" b="1" baseline="0" dirty="0" smtClean="0"/>
              <a:t> </a:t>
            </a:r>
            <a:r>
              <a:rPr lang="en-US" b="1" dirty="0" smtClean="0"/>
              <a:t>Macromedia Flash </a:t>
            </a:r>
            <a:r>
              <a:rPr lang="tt-RU" b="1" dirty="0" smtClean="0"/>
              <a:t>анимациясе булса</a:t>
            </a:r>
            <a:r>
              <a:rPr lang="en-US" dirty="0" smtClean="0"/>
              <a:t>: Flash </a:t>
            </a:r>
            <a:r>
              <a:rPr lang="tt-RU" dirty="0" smtClean="0"/>
              <a:t>файлын уйнатыр өчен санагыгызда</a:t>
            </a:r>
            <a:r>
              <a:rPr lang="tt-RU" baseline="0" dirty="0" smtClean="0"/>
              <a:t> </a:t>
            </a:r>
            <a:r>
              <a:rPr lang="en-US" dirty="0" smtClean="0"/>
              <a:t>Shockwave Flash Object</a:t>
            </a:r>
            <a:r>
              <a:rPr lang="tt-RU" dirty="0" smtClean="0"/>
              <a:t> дигән </a:t>
            </a:r>
            <a:r>
              <a:rPr lang="en-US" dirty="0" smtClean="0"/>
              <a:t>Microsoft ActiveX</a:t>
            </a:r>
            <a:r>
              <a:rPr lang="en-US" sz="800" baseline="30000" dirty="0" smtClean="0">
                <a:cs typeface="Arial" charset="0"/>
              </a:rPr>
              <a:t>®</a:t>
            </a:r>
            <a:r>
              <a:rPr lang="en-US" dirty="0" smtClean="0"/>
              <a:t> </a:t>
            </a:r>
            <a:r>
              <a:rPr lang="tt-RU" dirty="0" smtClean="0"/>
              <a:t>идарәтен теркәргә</a:t>
            </a:r>
            <a:r>
              <a:rPr lang="tt-RU" baseline="0" dirty="0" smtClean="0"/>
              <a:t> кирәк</a:t>
            </a:r>
            <a:r>
              <a:rPr lang="en-US" dirty="0" smtClean="0"/>
              <a:t>. </a:t>
            </a:r>
            <a:r>
              <a:rPr lang="tt-RU" dirty="0" smtClean="0"/>
              <a:t>Моның өчен </a:t>
            </a:r>
            <a:r>
              <a:rPr lang="en-US" dirty="0" smtClean="0"/>
              <a:t>Macromedia </a:t>
            </a:r>
            <a:r>
              <a:rPr lang="tt-RU" dirty="0" smtClean="0"/>
              <a:t>веб-төененнән </a:t>
            </a:r>
            <a:r>
              <a:rPr lang="en-US" dirty="0" smtClean="0"/>
              <a:t>Macromedia Flash Player’</a:t>
            </a:r>
            <a:r>
              <a:rPr lang="tt-RU" dirty="0" smtClean="0"/>
              <a:t>ның иң соңгы</a:t>
            </a:r>
            <a:r>
              <a:rPr lang="tt-RU" baseline="0" dirty="0" smtClean="0"/>
              <a:t> версиясен йөкләгез</a:t>
            </a:r>
            <a:r>
              <a:rPr lang="en-US" dirty="0" smtClean="0"/>
              <a:t>.</a:t>
            </a:r>
          </a:p>
          <a:p>
            <a:r>
              <a:rPr lang="tt-RU" b="1" dirty="0" smtClean="0"/>
              <a:t>Слайд</a:t>
            </a:r>
            <a:r>
              <a:rPr lang="tt-RU" b="1" baseline="0" dirty="0" smtClean="0"/>
              <a:t> күчүләре</a:t>
            </a:r>
            <a:r>
              <a:rPr lang="en-US" dirty="0" smtClean="0"/>
              <a:t>: </a:t>
            </a:r>
            <a:r>
              <a:rPr lang="tt-RU" dirty="0" smtClean="0"/>
              <a:t>Презентация буена </a:t>
            </a:r>
            <a:r>
              <a:rPr lang="tt-RU" b="1" dirty="0" smtClean="0"/>
              <a:t>Юып төшерү</a:t>
            </a:r>
            <a:r>
              <a:rPr lang="tt-RU" dirty="0" smtClean="0"/>
              <a:t> </a:t>
            </a:r>
            <a:r>
              <a:rPr lang="tt-RU" b="0" dirty="0" smtClean="0"/>
              <a:t>күчүе кулланылды. Башкасын кулланырга теләсәгез,</a:t>
            </a:r>
            <a:r>
              <a:rPr lang="tt-RU" b="0" baseline="0" dirty="0" smtClean="0"/>
              <a:t> </a:t>
            </a:r>
            <a:r>
              <a:rPr lang="tt-RU" b="1" baseline="0" dirty="0" smtClean="0"/>
              <a:t>Слайд-шоу </a:t>
            </a:r>
            <a:r>
              <a:rPr lang="tt-RU" b="0" baseline="0" dirty="0" smtClean="0"/>
              <a:t>сайлагында </a:t>
            </a:r>
            <a:r>
              <a:rPr lang="tt-RU" b="1" baseline="0" dirty="0" smtClean="0"/>
              <a:t>Слайд күчүен</a:t>
            </a:r>
            <a:r>
              <a:rPr lang="tt-RU" b="0" baseline="0" dirty="0" smtClean="0"/>
              <a:t> сайлагыз һәм параметрларны көйләгез.</a:t>
            </a:r>
          </a:p>
          <a:p>
            <a:r>
              <a:rPr lang="tt-RU" b="1" dirty="0" smtClean="0"/>
              <a:t>Онлайн курска гиперсылтамалар: </a:t>
            </a:r>
            <a:r>
              <a:rPr lang="tt-RU" b="0" dirty="0" smtClean="0"/>
              <a:t>Шаблонда</a:t>
            </a:r>
            <a:r>
              <a:rPr lang="tt-RU" b="0" baseline="0" dirty="0" smtClean="0"/>
              <a:t> </a:t>
            </a:r>
            <a:r>
              <a:rPr lang="tt-RU" dirty="0" smtClean="0"/>
              <a:t>бу кулланманың онлайн версиясенә сылтамалар</a:t>
            </a:r>
            <a:r>
              <a:rPr lang="tt-RU" baseline="0" dirty="0" smtClean="0"/>
              <a:t> бар</a:t>
            </a:r>
            <a:r>
              <a:rPr lang="tt-RU" b="0" baseline="0" dirty="0" smtClean="0"/>
              <a:t>. </a:t>
            </a:r>
            <a:r>
              <a:rPr lang="tt-RU" baseline="0" dirty="0" smtClean="0"/>
              <a:t>Сылтамалар сезне һәр дәреснең гамәли өлешенә һәм бу кулланма өчен нәшер ителгән</a:t>
            </a:r>
            <a:r>
              <a:rPr lang="tt-RU" b="0" baseline="0" dirty="0" smtClean="0"/>
              <a:t> Җәһәт белешмә картасына күчерер. </a:t>
            </a:r>
            <a:r>
              <a:rPr lang="tt-RU" b="1" baseline="0" dirty="0" smtClean="0"/>
              <a:t>Истә тотыгыз: </a:t>
            </a:r>
            <a:r>
              <a:rPr lang="tt-RU" b="0" baseline="0" dirty="0" smtClean="0"/>
              <a:t>Гамәли курсны карау өчен сездә </a:t>
            </a:r>
            <a:r>
              <a:rPr lang="en-US" b="0" baseline="0" dirty="0" smtClean="0"/>
              <a:t>Word 2007 </a:t>
            </a:r>
            <a:r>
              <a:rPr lang="tt-RU" b="0" baseline="0" dirty="0" smtClean="0"/>
              <a:t>программасы урнаштырылган булырга тиеш.</a:t>
            </a:r>
            <a:endParaRPr lang="tt-RU" b="1" dirty="0" smtClean="0"/>
          </a:p>
          <a:p>
            <a:r>
              <a:rPr lang="tt-RU" b="1" dirty="0" smtClean="0"/>
              <a:t>Өске</a:t>
            </a:r>
            <a:r>
              <a:rPr lang="tt-RU" b="1" baseline="0" dirty="0" smtClean="0"/>
              <a:t> һәм аскы колонтитуллар</a:t>
            </a:r>
            <a:r>
              <a:rPr lang="en-US" dirty="0" smtClean="0"/>
              <a:t>: </a:t>
            </a:r>
            <a:r>
              <a:rPr lang="tt-RU" dirty="0" smtClean="0"/>
              <a:t>Шаблонда курс исеме кертелгә</a:t>
            </a:r>
            <a:r>
              <a:rPr lang="tt-RU" baseline="0" dirty="0" smtClean="0"/>
              <a:t>н колонтитул бар.</a:t>
            </a:r>
            <a:r>
              <a:rPr lang="en-US" dirty="0" smtClean="0"/>
              <a:t> </a:t>
            </a:r>
            <a:r>
              <a:rPr lang="tt-RU" b="1" dirty="0" smtClean="0"/>
              <a:t>Өске</a:t>
            </a:r>
            <a:r>
              <a:rPr lang="tt-RU" b="1" baseline="0" dirty="0" smtClean="0"/>
              <a:t> һәм аскы колонтитул </a:t>
            </a:r>
            <a:r>
              <a:rPr lang="tt-RU" b="0" baseline="0" dirty="0" smtClean="0"/>
              <a:t>диалог тәрәзендә колонтитулларны үзгәртергә яки бетерергә мөмкин </a:t>
            </a:r>
            <a:r>
              <a:rPr lang="en-US" dirty="0" smtClean="0"/>
              <a:t>(</a:t>
            </a:r>
            <a:r>
              <a:rPr lang="tt-RU" dirty="0" smtClean="0"/>
              <a:t>ул </a:t>
            </a:r>
            <a:r>
              <a:rPr lang="tt-RU" b="1" dirty="0" smtClean="0"/>
              <a:t>Күренеш </a:t>
            </a:r>
            <a:r>
              <a:rPr lang="tt-RU" dirty="0" smtClean="0"/>
              <a:t>сайлагында</a:t>
            </a:r>
            <a:r>
              <a:rPr lang="tt-RU" baseline="0" dirty="0" smtClean="0"/>
              <a:t> урнашкан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63D2AA-DA22-4379-B621-D20B91C868C9}" type="slidenum">
              <a:rPr lang="en-US"/>
              <a:pPr/>
              <a:t>7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115C4-196D-43F1-A8EC-163D5E969A1F}" type="slidenum">
              <a:rPr lang="en-US"/>
              <a:pPr/>
              <a:t>8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Салынмалардагы </a:t>
            </a:r>
            <a:r>
              <a:rPr lang="tt-RU" baseline="0" dirty="0" smtClean="0"/>
              <a:t>барлык командалар да, кулланучы эшчәнлекләренә карап, тирән өйрәнелеп сайланды. Мәсәлән, </a:t>
            </a:r>
            <a:r>
              <a:rPr lang="tt-RU" b="1" baseline="0" dirty="0" smtClean="0"/>
              <a:t>Тѳп</a:t>
            </a:r>
            <a:r>
              <a:rPr lang="tt-RU" b="0" baseline="0" dirty="0" smtClean="0"/>
              <a:t> салынмасында</a:t>
            </a:r>
            <a:r>
              <a:rPr lang="en-US" dirty="0" smtClean="0"/>
              <a:t> </a:t>
            </a:r>
            <a:r>
              <a:rPr lang="tt-RU" dirty="0" smtClean="0"/>
              <a:t>еш кулланылган командалар, әйтик, </a:t>
            </a:r>
            <a:r>
              <a:rPr lang="tt-RU" b="1" dirty="0" smtClean="0"/>
              <a:t>Шрифт</a:t>
            </a:r>
            <a:r>
              <a:rPr lang="tt-RU" b="0" dirty="0" smtClean="0"/>
              <a:t> төркеменең</a:t>
            </a:r>
            <a:r>
              <a:rPr lang="tt-RU" b="0" baseline="0" dirty="0" smtClean="0"/>
              <a:t> текст шрифтын үзгәртүче командалары: </a:t>
            </a:r>
            <a:r>
              <a:rPr lang="tt-RU" b="1" baseline="0" dirty="0" smtClean="0"/>
              <a:t>Шрифт, Шрифт үлчәме, Калын, Курсив </a:t>
            </a:r>
            <a:r>
              <a:rPr lang="tt-RU" b="0" baseline="0" dirty="0" smtClean="0"/>
              <a:t>һәм башкалары </a:t>
            </a:r>
            <a:r>
              <a:rPr lang="tt-RU" dirty="0" smtClean="0"/>
              <a:t>җыелган</a:t>
            </a:r>
            <a:r>
              <a:rPr lang="tt-RU" b="0" baseline="0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F1470-4331-4952-92F2-38F5AF7B78C6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Элекке версияләр дигәннән,</a:t>
            </a:r>
            <a:r>
              <a:rPr lang="tt-RU" baseline="0" dirty="0" smtClean="0"/>
              <a:t> </a:t>
            </a:r>
            <a:r>
              <a:rPr lang="en-US" dirty="0" smtClean="0"/>
              <a:t>Word’</a:t>
            </a:r>
            <a:r>
              <a:rPr lang="tt-RU" dirty="0" smtClean="0"/>
              <a:t>ның</a:t>
            </a:r>
            <a:r>
              <a:rPr lang="tt-RU" baseline="0" dirty="0" smtClean="0"/>
              <a:t> элекке күренешен кайтарырга теләсәгез, моны эшләп булмаячак.</a:t>
            </a:r>
            <a:r>
              <a:rPr lang="en-US" dirty="0" smtClean="0"/>
              <a:t> </a:t>
            </a:r>
            <a:r>
              <a:rPr lang="tt-RU" dirty="0" smtClean="0"/>
              <a:t>Ләкин Тасма белән бераз</a:t>
            </a:r>
            <a:r>
              <a:rPr lang="tt-RU" baseline="0" dirty="0" smtClean="0"/>
              <a:t> эшләп карасагыз, командаларның урнашуына ияләшеп, яңа дизайнның эшне ничек җиңеләйткәнен сизәчәксез.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fld id="{0CE364C9-48A1-4996-A614-AA404B26BF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69050-0695-451E-9B81-EEB35FC24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D6DA8-255C-48A1-887C-F20DCBD612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200775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7BBBEE-0D6D-4532-A7B8-810E927774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200775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5AC407-641B-4C29-8AE8-17BBA345ED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fld id="{0CE364C9-48A1-4996-A614-AA404B26B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DB9A4-0DA3-4D37-8103-205D2B946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71978-9672-4C57-A377-4C7128523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2B418-663D-4270-BD6B-01B401079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FB8A6-0E24-42B5-AE46-FFA16A196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8E864-66D7-4E1D-8622-1F8746EC9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DB9A4-0DA3-4D37-8103-205D2B946E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66F73-E1C0-417E-BB80-19C695C3F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35A53-59D8-4AE5-8615-30D1DFD84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9EA91-99BE-40A1-898F-E7E888416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69050-0695-451E-9B81-EEB35FC24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D6DA8-255C-48A1-887C-F20DCBD61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200775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7BBBEE-0D6D-4532-A7B8-810E92777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200775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5AC407-641B-4C29-8AE8-17BBA345E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71978-9672-4C57-A377-4C71285234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2B418-663D-4270-BD6B-01B4010798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FB8A6-0E24-42B5-AE46-FFA16A196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8E864-66D7-4E1D-8622-1F8746EC97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66F73-E1C0-417E-BB80-19C695C3FB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35A53-59D8-4AE5-8615-30D1DFD84A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9EA91-99BE-40A1-898F-E7E888416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5AB4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7800" y="6200775"/>
            <a:ext cx="370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5AB4"/>
                </a:solidFill>
              </a:defRPr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5AB4"/>
                </a:solidFill>
              </a:defRPr>
            </a:lvl1pPr>
          </a:lstStyle>
          <a:p>
            <a:fld id="{643F23A2-6A46-4C82-AA2A-3ECC2AE1678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>
    <p:wipe dir="d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5AB4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7800" y="6200775"/>
            <a:ext cx="370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5AB4"/>
                </a:solidFill>
              </a:defRPr>
            </a:lvl1pPr>
          </a:lstStyle>
          <a:p>
            <a:r>
              <a:rPr lang="en-US" smtClean="0"/>
              <a:t>Get up to speed</a:t>
            </a: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5AB4"/>
                </a:solidFill>
              </a:defRPr>
            </a:lvl1pPr>
          </a:lstStyle>
          <a:p>
            <a:fld id="{643F23A2-6A46-4C82-AA2A-3ECC2AE16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wipe dir="d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2838" y="2219325"/>
            <a:ext cx="6919912" cy="1470025"/>
          </a:xfrm>
        </p:spPr>
        <p:txBody>
          <a:bodyPr/>
          <a:lstStyle/>
          <a:p>
            <a:r>
              <a:rPr lang="en-US" dirty="0"/>
              <a:t>Microsoft</a:t>
            </a:r>
            <a:r>
              <a:rPr lang="en-US" sz="2800" baseline="70000" dirty="0">
                <a:cs typeface="Tahoma" pitchFamily="34" charset="0"/>
              </a:rPr>
              <a:t>®</a:t>
            </a:r>
            <a:r>
              <a:rPr lang="en-US" dirty="0"/>
              <a:t> Office </a:t>
            </a:r>
            <a:br>
              <a:rPr lang="en-US" dirty="0"/>
            </a:br>
            <a:r>
              <a:rPr lang="en-US" dirty="0" smtClean="0"/>
              <a:t>Word</a:t>
            </a:r>
            <a:r>
              <a:rPr lang="en-US" baseline="70000" dirty="0" smtClean="0">
                <a:cs typeface="Tahoma" pitchFamily="34" charset="0"/>
              </a:rPr>
              <a:t> </a:t>
            </a:r>
            <a:r>
              <a:rPr lang="en-US" sz="2800" baseline="70000" dirty="0" smtClean="0">
                <a:cs typeface="Tahoma" pitchFamily="34" charset="0"/>
              </a:rPr>
              <a:t>®</a:t>
            </a:r>
            <a:r>
              <a:rPr lang="en-US" dirty="0" smtClean="0"/>
              <a:t> </a:t>
            </a:r>
            <a:r>
              <a:rPr lang="en-US" dirty="0">
                <a:cs typeface="Tahoma" pitchFamily="34" charset="0"/>
              </a:rPr>
              <a:t>2007 </a:t>
            </a:r>
            <a:r>
              <a:rPr lang="tt-RU" dirty="0" smtClean="0">
                <a:cs typeface="Tahoma" pitchFamily="34" charset="0"/>
              </a:rPr>
              <a:t>кулланмасы</a:t>
            </a:r>
            <a:endParaRPr lang="en-US" dirty="0">
              <a:cs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1013"/>
            <a:ext cx="6400800" cy="1030287"/>
          </a:xfrm>
        </p:spPr>
        <p:txBody>
          <a:bodyPr/>
          <a:lstStyle/>
          <a:p>
            <a:r>
              <a:rPr lang="tt-RU" b="1" dirty="0" smtClean="0"/>
              <a:t>Эшне тизләтү</a:t>
            </a:r>
            <a:endParaRPr lang="en-US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 advAuto="1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39" y="953993"/>
            <a:ext cx="5697536" cy="28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63500"/>
            <a:ext cx="8904287" cy="614363"/>
          </a:xfrm>
        </p:spPr>
        <p:txBody>
          <a:bodyPr/>
          <a:lstStyle/>
          <a:p>
            <a:r>
              <a:rPr lang="tt-RU" dirty="0" smtClean="0"/>
              <a:t>Өстәмә салынмалар пәйда булу</a:t>
            </a:r>
            <a:endParaRPr lang="en-US" dirty="0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Кайбер салынмалар кирәк булганда гына чагылдырыла.</a:t>
            </a:r>
            <a:endParaRPr lang="en-US" sz="2000" dirty="0"/>
          </a:p>
        </p:txBody>
      </p:sp>
      <p:sp>
        <p:nvSpPr>
          <p:cNvPr id="178183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6" name="Rectangle 10"/>
          <p:cNvSpPr>
            <a:spLocks noChangeArrowheads="1"/>
          </p:cNvSpPr>
          <p:nvPr/>
        </p:nvSpPr>
        <p:spPr bwMode="auto">
          <a:xfrm>
            <a:off x="268288" y="3994150"/>
            <a:ext cx="5926137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Мәсәлән, сез рәсемне өстәдегез ди һәм аның белән башка гамәлләр башкарасыгыз килә: әйтик, кисү яки текстның рәсем тирәли урнашу рәвешен үзгәртү.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Бу командаларны кайдан табып була</a:t>
            </a:r>
            <a:r>
              <a:rPr lang="en-US" dirty="0" smtClean="0">
                <a:solidFill>
                  <a:srgbClr val="FFCC00"/>
                </a:solidFill>
              </a:rPr>
              <a:t>? 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33900" y="981075"/>
            <a:ext cx="1079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Рәсем кораллары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12287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Формат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4850" y="1476375"/>
            <a:ext cx="1377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Рәсем фигуралары</a:t>
            </a:r>
            <a:endParaRPr lang="en-US" sz="900" dirty="0">
              <a:solidFill>
                <a:schemeClr val="tx2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14850" y="1695450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Рәсем чиге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4850" y="1895475"/>
            <a:ext cx="1136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Рәсем эффектлары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5477" y="2123356"/>
            <a:ext cx="1246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Рәсем стил</a:t>
            </a:r>
            <a:r>
              <a:rPr lang="ru-RU" sz="800" dirty="0" err="1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ьл</a:t>
            </a:r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әре</a:t>
            </a:r>
            <a:endParaRPr lang="en-US" sz="8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78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8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autoUpdateAnimBg="0"/>
      <p:bldP spid="17818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63500"/>
            <a:ext cx="8904287" cy="614363"/>
          </a:xfrm>
        </p:spPr>
        <p:txBody>
          <a:bodyPr/>
          <a:lstStyle/>
          <a:p>
            <a:r>
              <a:rPr lang="tt-RU" dirty="0" smtClean="0"/>
              <a:t>Өстәмә салынмалар пәйда булу</a:t>
            </a:r>
            <a:endParaRPr lang="en-US" dirty="0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Кайбер салынмалар кирәк булганда гына чагылдырыла.</a:t>
            </a:r>
            <a:endParaRPr lang="en-US" sz="2000" dirty="0" smtClean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graphicFrame>
        <p:nvGraphicFramePr>
          <p:cNvPr id="180228" name="Object 4"/>
          <p:cNvGraphicFramePr>
            <a:graphicFrameLocks noChangeAspect="1"/>
          </p:cNvGraphicFramePr>
          <p:nvPr/>
        </p:nvGraphicFramePr>
        <p:xfrm>
          <a:off x="339725" y="4497388"/>
          <a:ext cx="269875" cy="303212"/>
        </p:xfrm>
        <a:graphic>
          <a:graphicData uri="http://schemas.openxmlformats.org/presentationml/2006/ole">
            <p:oleObj spid="_x0000_s180228" name="Visio" r:id="rId4" imgW="270231" imgH="303063" progId="">
              <p:embed/>
            </p:oleObj>
          </a:graphicData>
        </a:graphic>
      </p:graphicFrame>
      <p:graphicFrame>
        <p:nvGraphicFramePr>
          <p:cNvPr id="180229" name="Object 5"/>
          <p:cNvGraphicFramePr>
            <a:graphicFrameLocks noChangeAspect="1"/>
          </p:cNvGraphicFramePr>
          <p:nvPr/>
        </p:nvGraphicFramePr>
        <p:xfrm>
          <a:off x="339725" y="4892675"/>
          <a:ext cx="269875" cy="303213"/>
        </p:xfrm>
        <a:graphic>
          <a:graphicData uri="http://schemas.openxmlformats.org/presentationml/2006/ole">
            <p:oleObj spid="_x0000_s180229" name="Visio" r:id="rId5" imgW="270231" imgH="303063" progId="">
              <p:embed/>
            </p:oleObj>
          </a:graphicData>
        </a:graphic>
      </p:graphicFrame>
      <p:graphicFrame>
        <p:nvGraphicFramePr>
          <p:cNvPr id="180230" name="Object 6"/>
          <p:cNvGraphicFramePr>
            <a:graphicFrameLocks noChangeAspect="1"/>
          </p:cNvGraphicFramePr>
          <p:nvPr/>
        </p:nvGraphicFramePr>
        <p:xfrm>
          <a:off x="339725" y="5519738"/>
          <a:ext cx="269875" cy="303212"/>
        </p:xfrm>
        <a:graphic>
          <a:graphicData uri="http://schemas.openxmlformats.org/presentationml/2006/ole">
            <p:oleObj spid="_x0000_s180230" name="Visio" r:id="rId6" imgW="270231" imgH="303063" progId="">
              <p:embed/>
            </p:oleObj>
          </a:graphicData>
        </a:graphic>
      </p:graphicFrame>
      <p:sp>
        <p:nvSpPr>
          <p:cNvPr id="180231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676275" y="4464050"/>
            <a:ext cx="5940425" cy="16435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sz="1600" dirty="0" smtClean="0">
                <a:solidFill>
                  <a:srgbClr val="FFCC00"/>
                </a:solidFill>
              </a:rPr>
              <a:t>Рәсемне тамгалагыз.</a:t>
            </a:r>
            <a:endParaRPr lang="en-US" sz="1600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sz="1600" b="1" dirty="0" smtClean="0">
                <a:solidFill>
                  <a:srgbClr val="FFCC00"/>
                </a:solidFill>
              </a:rPr>
              <a:t>Рәсем кораллары </a:t>
            </a:r>
            <a:r>
              <a:rPr lang="tt-RU" sz="1600" dirty="0" smtClean="0">
                <a:solidFill>
                  <a:srgbClr val="FFCC00"/>
                </a:solidFill>
              </a:rPr>
              <a:t>килеп чыга. </a:t>
            </a:r>
            <a:r>
              <a:rPr lang="tt-RU" sz="1600" b="1" dirty="0" smtClean="0">
                <a:solidFill>
                  <a:srgbClr val="FFCC00"/>
                </a:solidFill>
              </a:rPr>
              <a:t>Формат </a:t>
            </a:r>
            <a:r>
              <a:rPr lang="tt-RU" sz="1600" dirty="0" smtClean="0">
                <a:solidFill>
                  <a:srgbClr val="FFCC00"/>
                </a:solidFill>
              </a:rPr>
              <a:t>салынмасына чирттерегез</a:t>
            </a:r>
            <a:r>
              <a:rPr lang="tt-RU" sz="1600" b="1" dirty="0" smtClean="0">
                <a:solidFill>
                  <a:srgbClr val="FFCC00"/>
                </a:solidFill>
              </a:rPr>
              <a:t>.</a:t>
            </a:r>
            <a:endParaRPr lang="en-US" sz="1600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sz="1600" b="1" dirty="0" smtClean="0">
                <a:solidFill>
                  <a:srgbClr val="FFCC00"/>
                </a:solidFill>
              </a:rPr>
              <a:t>Рәсем стильләре </a:t>
            </a:r>
            <a:r>
              <a:rPr lang="tt-RU" sz="1600" dirty="0" smtClean="0">
                <a:solidFill>
                  <a:srgbClr val="FFCC00"/>
                </a:solidFill>
              </a:rPr>
              <a:t>кебек рәсем белән эшләүнең өстәмә командалары килеп чыга.</a:t>
            </a:r>
            <a:endParaRPr lang="en-US" sz="1600" dirty="0">
              <a:solidFill>
                <a:srgbClr val="FFCC00"/>
              </a:solidFill>
            </a:endParaRPr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268288" y="3994150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1600" dirty="0" smtClean="0">
                <a:solidFill>
                  <a:srgbClr val="FFCC00"/>
                </a:solidFill>
              </a:rPr>
              <a:t>Эзләп газапланмагыз. Түбәндәгене генә эшләргә кирәк:</a:t>
            </a:r>
            <a:endParaRPr lang="en-US" sz="1600" dirty="0">
              <a:solidFill>
                <a:srgbClr val="FFCC00"/>
              </a:solidFill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839" y="953993"/>
            <a:ext cx="5697536" cy="28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4533900" y="981075"/>
            <a:ext cx="1079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Рәсем кораллары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400" y="12287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Формат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14850" y="1476375"/>
            <a:ext cx="1289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Рәсем фигуралары</a:t>
            </a:r>
            <a:endParaRPr lang="en-US" sz="900" dirty="0">
              <a:solidFill>
                <a:schemeClr val="tx2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4850" y="1695450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Рәсем чиге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14850" y="1895475"/>
            <a:ext cx="1136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Рәсем эффектлары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5477" y="2123356"/>
            <a:ext cx="1246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Рәсем стил</a:t>
            </a:r>
            <a:r>
              <a:rPr lang="ru-RU" sz="800" dirty="0" err="1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ьл</a:t>
            </a:r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әре</a:t>
            </a:r>
            <a:endParaRPr lang="en-US" sz="8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0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0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0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2" grpId="0" build="p" autoUpdateAnimBg="0"/>
      <p:bldP spid="180233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4" y="959269"/>
            <a:ext cx="5564186" cy="282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63500"/>
            <a:ext cx="8904287" cy="614363"/>
          </a:xfrm>
        </p:spPr>
        <p:txBody>
          <a:bodyPr/>
          <a:lstStyle/>
          <a:p>
            <a:r>
              <a:rPr lang="tt-RU" dirty="0" smtClean="0"/>
              <a:t>Кече кораллар аслыгы</a:t>
            </a:r>
            <a:endParaRPr lang="en-US" dirty="0"/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Кайбер командалар шул кадәр кирәкле, алар гел кул астында булырга тиеш.</a:t>
            </a:r>
            <a:endParaRPr lang="en-US" sz="2000" dirty="0"/>
          </a:p>
        </p:txBody>
      </p:sp>
      <p:sp>
        <p:nvSpPr>
          <p:cNvPr id="182279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282" name="Rectangle 10"/>
          <p:cNvSpPr>
            <a:spLocks noChangeArrowheads="1"/>
          </p:cNvSpPr>
          <p:nvPr/>
        </p:nvSpPr>
        <p:spPr bwMode="auto">
          <a:xfrm>
            <a:off x="268288" y="3994150"/>
            <a:ext cx="59261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Мәсәлән, текстны форматларга кирәк, ләкин сез </a:t>
            </a:r>
            <a:r>
              <a:rPr lang="tt-RU" b="1" dirty="0" smtClean="0">
                <a:solidFill>
                  <a:srgbClr val="FFCC00"/>
                </a:solidFill>
              </a:rPr>
              <a:t>Бит макеты </a:t>
            </a:r>
            <a:r>
              <a:rPr lang="tt-RU" dirty="0" smtClean="0">
                <a:solidFill>
                  <a:srgbClr val="FFCC00"/>
                </a:solidFill>
              </a:rPr>
              <a:t>салынмасында эшлисез.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Форматлау параметрларын күрү өчен </a:t>
            </a:r>
            <a:r>
              <a:rPr lang="tt-RU" b="1" dirty="0" smtClean="0">
                <a:solidFill>
                  <a:srgbClr val="FFCC00"/>
                </a:solidFill>
              </a:rPr>
              <a:t>Тѳп </a:t>
            </a:r>
            <a:r>
              <a:rPr lang="tt-RU" dirty="0" smtClean="0">
                <a:solidFill>
                  <a:srgbClr val="FFCC00"/>
                </a:solidFill>
              </a:rPr>
              <a:t>салынмасына да чирттерергә мөмкин, ләкин аның җиңелрәк ысулы да бар.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7412" y="1285875"/>
            <a:ext cx="790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Бит макеты</a:t>
            </a:r>
            <a:endParaRPr lang="en-US" sz="900" dirty="0">
              <a:solidFill>
                <a:schemeClr val="accent6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59541" y="3342376"/>
            <a:ext cx="4741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A23B</a:t>
            </a:r>
            <a:endParaRPr lang="en-US" sz="800" b="1" dirty="0" smtClean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2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82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autoUpdateAnimBg="0"/>
      <p:bldP spid="18228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63500"/>
            <a:ext cx="8904287" cy="614363"/>
          </a:xfrm>
        </p:spPr>
        <p:txBody>
          <a:bodyPr/>
          <a:lstStyle/>
          <a:p>
            <a:r>
              <a:rPr lang="tt-RU" dirty="0" smtClean="0"/>
              <a:t>Кече кораллар аслыгы</a:t>
            </a:r>
            <a:endParaRPr lang="en-US" dirty="0"/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Кайбер командалар шул кадәр кирәкле, алар гел кул астында булырга тиеш.</a:t>
            </a:r>
            <a:endParaRPr lang="en-US" sz="2000" dirty="0" smtClean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graphicFrame>
        <p:nvGraphicFramePr>
          <p:cNvPr id="184324" name="Object 4"/>
          <p:cNvGraphicFramePr>
            <a:graphicFrameLocks noChangeAspect="1"/>
          </p:cNvGraphicFramePr>
          <p:nvPr/>
        </p:nvGraphicFramePr>
        <p:xfrm>
          <a:off x="339725" y="4102100"/>
          <a:ext cx="269875" cy="303213"/>
        </p:xfrm>
        <a:graphic>
          <a:graphicData uri="http://schemas.openxmlformats.org/presentationml/2006/ole">
            <p:oleObj spid="_x0000_s184324" name="Visio" r:id="rId4" imgW="270231" imgH="303063" progId="">
              <p:embed/>
            </p:oleObj>
          </a:graphicData>
        </a:graphic>
      </p:graphicFrame>
      <p:graphicFrame>
        <p:nvGraphicFramePr>
          <p:cNvPr id="184325" name="Object 5"/>
          <p:cNvGraphicFramePr>
            <a:graphicFrameLocks noChangeAspect="1"/>
          </p:cNvGraphicFramePr>
          <p:nvPr/>
        </p:nvGraphicFramePr>
        <p:xfrm>
          <a:off x="339725" y="4818063"/>
          <a:ext cx="269875" cy="303212"/>
        </p:xfrm>
        <a:graphic>
          <a:graphicData uri="http://schemas.openxmlformats.org/presentationml/2006/ole">
            <p:oleObj spid="_x0000_s184325" name="Visio" r:id="rId5" imgW="270231" imgH="303063" progId="">
              <p:embed/>
            </p:oleObj>
          </a:graphicData>
        </a:graphic>
      </p:graphicFrame>
      <p:sp>
        <p:nvSpPr>
          <p:cNvPr id="18432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28" name="Rectangle 8"/>
          <p:cNvSpPr>
            <a:spLocks noChangeArrowheads="1"/>
          </p:cNvSpPr>
          <p:nvPr/>
        </p:nvSpPr>
        <p:spPr bwMode="auto">
          <a:xfrm>
            <a:off x="676275" y="4068763"/>
            <a:ext cx="59404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Йомры белән текстны тамгалагыз. Аннары күрсәткечне сайланган текст өстенә китерегез.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4331" name="Rectangle 11"/>
          <p:cNvSpPr>
            <a:spLocks noChangeArrowheads="1"/>
          </p:cNvSpPr>
          <p:nvPr/>
        </p:nvSpPr>
        <p:spPr bwMode="auto">
          <a:xfrm>
            <a:off x="684213" y="4778375"/>
            <a:ext cx="59404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Үтә күренмәле Кече кораллар аслыгы чагылдырылачак. Күрсәткечне аңа китерсәгез, ул тулысынча күренәчәк һәм анда форматлау параметрларын үзгәртергә мөмкин булачак.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314" y="959269"/>
            <a:ext cx="5564186" cy="282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087412" y="1285875"/>
            <a:ext cx="790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Бит макеты</a:t>
            </a:r>
            <a:endParaRPr lang="en-US" sz="900" dirty="0">
              <a:solidFill>
                <a:schemeClr val="accent6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9541" y="3342376"/>
            <a:ext cx="4741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A23B</a:t>
            </a:r>
            <a:endParaRPr lang="en-US" sz="800" b="1" dirty="0" smtClean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4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8" grpId="0" build="p" autoUpdateAnimBg="0"/>
      <p:bldP spid="18433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63" y="930944"/>
            <a:ext cx="5507038" cy="2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73025"/>
            <a:ext cx="8229600" cy="609600"/>
          </a:xfrm>
        </p:spPr>
        <p:txBody>
          <a:bodyPr/>
          <a:lstStyle/>
          <a:p>
            <a:r>
              <a:rPr lang="tt-RU" b="1" dirty="0" smtClean="0"/>
              <a:t>Тиз керүле кораллар аслыгы</a:t>
            </a:r>
            <a:endParaRPr lang="en-US" dirty="0"/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/>
              <a:t>Тиз керүле кораллар аслыгы </a:t>
            </a:r>
            <a:r>
              <a:rPr lang="en-US" dirty="0" smtClean="0"/>
              <a:t>- </a:t>
            </a:r>
            <a:r>
              <a:rPr lang="tt-RU" dirty="0" smtClean="0"/>
              <a:t>ул Тасмадан өстәрәк һәм сулдарак урнашкан бер аслык.</a:t>
            </a:r>
            <a:endParaRPr lang="en-US" dirty="0"/>
          </a:p>
        </p:txBody>
      </p:sp>
      <p:sp>
        <p:nvSpPr>
          <p:cNvPr id="192516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271463" y="3994150"/>
            <a:ext cx="58642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000"/>
                </a:solidFill>
              </a:rPr>
              <a:t>Рәсемдә Тиз керүле кораллар аслыгына  еш кулланылган командаларны өстәү юлы күрсәтелгән. Бу очракта алар һәрвакыт кул астында булачак.</a:t>
            </a:r>
            <a:endParaRPr lang="en-US" dirty="0">
              <a:solidFill>
                <a:srgbClr val="FFC0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000"/>
                </a:solidFill>
              </a:rPr>
              <a:t>Командаларны Тиз керүле кораллар аслыгыннан бетереп тә була.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6107113" y="2333625"/>
            <a:ext cx="274478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/>
              <a:t>Анда гел кулланылган командалар урнаштырылган: </a:t>
            </a:r>
            <a:r>
              <a:rPr lang="tt-RU" b="1" dirty="0" smtClean="0"/>
              <a:t>Саклау</a:t>
            </a:r>
            <a:r>
              <a:rPr lang="tt-RU" dirty="0" smtClean="0"/>
              <a:t>, </a:t>
            </a:r>
            <a:r>
              <a:rPr lang="tt-RU" b="1" dirty="0" smtClean="0"/>
              <a:t>Баш тарту</a:t>
            </a:r>
            <a:r>
              <a:rPr lang="tt-RU" dirty="0" smtClean="0"/>
              <a:t> һәм </a:t>
            </a:r>
            <a:r>
              <a:rPr lang="tt-RU" b="1" dirty="0" smtClean="0"/>
              <a:t>Кабатлау</a:t>
            </a:r>
            <a:r>
              <a:rPr lang="tt-RU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55113" y="1290006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Тѳп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35139" y="2099634"/>
            <a:ext cx="24405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Тиз керү аслыгына өстәү</a:t>
            </a:r>
            <a:endParaRPr lang="en-IE" sz="700" b="1" dirty="0" smtClean="0">
              <a:solidFill>
                <a:schemeClr val="accent3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35139" y="2332546"/>
            <a:ext cx="24405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Тиз керү корал аслыгын көйләү</a:t>
            </a:r>
            <a:r>
              <a:rPr lang="en-US" sz="7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IE" sz="700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41488" y="2522328"/>
            <a:ext cx="30529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Тиз керү аслыгын Тасма астында күрсәтү</a:t>
            </a:r>
            <a:endParaRPr lang="en-IE" sz="700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52391" y="2755241"/>
            <a:ext cx="24405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Тасманы җыю</a:t>
            </a:r>
            <a:endParaRPr lang="en-IE" sz="700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695325" y="914400"/>
            <a:ext cx="1209675" cy="3381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9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92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 autoUpdateAnimBg="0"/>
      <p:bldP spid="192518" grpId="0" build="p" autoUpdateAnimBg="0"/>
      <p:bldP spid="192521" grpId="0" build="p" autoUpdateAnimBg="0"/>
      <p:bldP spid="1925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tt-RU" dirty="0" smtClean="0"/>
              <a:t>Күнегүләр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828675"/>
            <a:ext cx="8905875" cy="3282950"/>
          </a:xfrm>
        </p:spPr>
        <p:txBody>
          <a:bodyPr/>
          <a:lstStyle/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Тасманы кулланып карагыз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Өстәмә салынмаларны чагылдырыгыз һәм, рәсем өстәп, Рәсем кораллары белән эшләп карагыз.</a:t>
            </a:r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Кече кораллар аслыгы белән эшләп карагыз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Тиз керүле кораллар аслыгы белән эшләп карагыз.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Төркем һәм командаларны яшерегез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tt-RU" dirty="0" smtClean="0"/>
              <a:t>Тест 1, 1-нче сорау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smtClean="0"/>
              <a:t>Word 2007</a:t>
            </a:r>
            <a:r>
              <a:rPr lang="tt-RU" b="1" dirty="0" smtClean="0"/>
              <a:t>-дә бу төймәгә      бассагыз, нәрсә була?</a:t>
            </a:r>
            <a:r>
              <a:rPr lang="en-US" b="1" dirty="0" smtClean="0"/>
              <a:t> (</a:t>
            </a:r>
            <a:r>
              <a:rPr lang="tt-RU" b="1" dirty="0" smtClean="0"/>
              <a:t>Бер генә җавапны сайлагыз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57175" y="2344738"/>
            <a:ext cx="76247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Документ өчен урын күбрәк булсын дип, Тасма вакытлыча яшерелә.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Текстның шрифт үлчәме зурая.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Өстәмә параметрлар күрсәтелә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Тиз керүле кораллар аслыгына команда өстәлә.</a:t>
            </a:r>
            <a:endParaRPr lang="en-US" sz="2000" dirty="0"/>
          </a:p>
        </p:txBody>
      </p:sp>
      <p:pic>
        <p:nvPicPr>
          <p:cNvPr id="52229" name="Picture 5" descr="Dialog Box Launch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3614" y="935038"/>
            <a:ext cx="238125" cy="2206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0"/>
      <p:bldP spid="5222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tt-RU" dirty="0" smtClean="0"/>
              <a:t>Тест 1, 1-нче сорау: Җавап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7175" y="844550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dirty="0" smtClean="0"/>
              <a:t>Өстәмә параметрлар күрсәтелә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57175" y="2028825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Гадәттә диалог тәрәзе ачыла. Ул </a:t>
            </a:r>
            <a:r>
              <a:rPr lang="en-US" sz="2000" dirty="0" smtClean="0"/>
              <a:t>Word’</a:t>
            </a:r>
            <a:r>
              <a:rPr lang="tt-RU" sz="2000" dirty="0" smtClean="0"/>
              <a:t>ның элекке версияләренә охшаш булырга мөмкин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tt-RU" dirty="0" smtClean="0"/>
              <a:t>Тест 1, 2-нче сорау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865188"/>
            <a:ext cx="7685088" cy="1189037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b="1" dirty="0" smtClean="0"/>
              <a:t>Тиз керүле кораллар аслыгы кайда урнашкан һәм аны кайчан кулланалар? </a:t>
            </a:r>
            <a:r>
              <a:rPr lang="en-US" b="1" dirty="0" smtClean="0"/>
              <a:t>(</a:t>
            </a:r>
            <a:r>
              <a:rPr lang="tt-RU" b="1" dirty="0" smtClean="0"/>
              <a:t>Бер генә җавапны сайлагыз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7175" y="2255838"/>
            <a:ext cx="7624763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Ул экранның өске сул өлешендә, һәм аны еш кирәк булган командаларны урнаштыру өчен кулланалар.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Ул текст өстендә урнашкан һәм аны форматлауны үзгәртергә кирәк булганда кулланалар.</a:t>
            </a:r>
            <a:r>
              <a:rPr lang="en-US" sz="2000" dirty="0" smtClean="0"/>
              <a:t> </a:t>
            </a:r>
            <a:endParaRPr lang="tt-RU" sz="2000" dirty="0" smtClean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Ул экранның өске сул өлешендә, һәм аны документка тиз керү өчен кулланалар.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Ул </a:t>
            </a:r>
            <a:r>
              <a:rPr lang="tt-RU" sz="2000" b="1" dirty="0" smtClean="0"/>
              <a:t>Тѳп </a:t>
            </a:r>
            <a:r>
              <a:rPr lang="tt-RU" sz="2000" dirty="0" smtClean="0"/>
              <a:t>салынмасында урнашкан һәм аны яңа документны ачу өчен кулланалар.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 advAuto="0"/>
      <p:bldP spid="5632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tt-RU" dirty="0" smtClean="0"/>
              <a:t>Тест 1, 2-нче сорау: Җавап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7175" y="850900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dirty="0" smtClean="0"/>
              <a:t>Ул экранның өске сул өлешендә, һәм аны еш кирәк булган командаларны урнаштыру өчен кулланалар.</a:t>
            </a:r>
            <a:endParaRPr lang="en-US" dirty="0" smtClean="0"/>
          </a:p>
          <a:p>
            <a:pPr marL="0" indent="0">
              <a:spcAft>
                <a:spcPct val="75000"/>
              </a:spcAft>
            </a:pPr>
            <a:endParaRPr lang="en-US" dirty="0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57175" y="2058988"/>
            <a:ext cx="83502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Ул </a:t>
            </a:r>
            <a:r>
              <a:rPr lang="tt-RU" sz="2000" b="1" dirty="0" smtClean="0"/>
              <a:t>Саклау</a:t>
            </a:r>
            <a:r>
              <a:rPr lang="tt-RU" sz="2000" dirty="0" smtClean="0"/>
              <a:t>, </a:t>
            </a:r>
            <a:r>
              <a:rPr lang="tt-RU" sz="2000" b="1" dirty="0" smtClean="0"/>
              <a:t>Баш тарту</a:t>
            </a:r>
            <a:r>
              <a:rPr lang="tt-RU" sz="2000" dirty="0" smtClean="0"/>
              <a:t> һәм </a:t>
            </a:r>
            <a:r>
              <a:rPr lang="tt-RU" sz="2000" b="1" dirty="0" smtClean="0"/>
              <a:t>Кабатлау</a:t>
            </a:r>
            <a:r>
              <a:rPr lang="tt-RU" sz="2000" dirty="0" smtClean="0"/>
              <a:t> төймәләре булган кечкенә аслык. Еш кулланылган командаларны өстәү өчен, командага уң төймә белән чирттерергә һәм Т</a:t>
            </a:r>
            <a:r>
              <a:rPr lang="tt-RU" sz="2000" b="1" dirty="0" smtClean="0"/>
              <a:t>из керүле кораллар аслыгына өстәү </a:t>
            </a:r>
            <a:r>
              <a:rPr lang="tt-RU" sz="2000" dirty="0" smtClean="0"/>
              <a:t>дигәнне сайларга кирәк.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  <p:bldP spid="5837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73025"/>
            <a:ext cx="8229600" cy="609600"/>
          </a:xfrm>
        </p:spPr>
        <p:txBody>
          <a:bodyPr/>
          <a:lstStyle/>
          <a:p>
            <a:r>
              <a:rPr lang="tt-RU" dirty="0" smtClean="0"/>
              <a:t>Кулланма эчтәлеге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828675"/>
            <a:ext cx="8431212" cy="3443288"/>
          </a:xfrm>
          <a:noFill/>
        </p:spPr>
        <p:txBody>
          <a:bodyPr/>
          <a:lstStyle/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tt-RU" sz="2800" dirty="0" smtClean="0"/>
              <a:t>Кереш: Сезнең ишеткәнегез бармы</a:t>
            </a:r>
            <a:r>
              <a:rPr lang="en-US" sz="2800" dirty="0" smtClean="0"/>
              <a:t>?</a:t>
            </a:r>
            <a:endParaRPr lang="en-US" sz="2800" dirty="0"/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tt-RU" sz="2800" dirty="0" smtClean="0"/>
              <a:t>1-нче дәрес</a:t>
            </a:r>
            <a:r>
              <a:rPr lang="en-US" sz="2800" dirty="0" smtClean="0"/>
              <a:t>: </a:t>
            </a:r>
            <a:r>
              <a:rPr lang="tt-RU" sz="2800" dirty="0" smtClean="0"/>
              <a:t>Тасма белән танышу</a:t>
            </a:r>
            <a:endParaRPr lang="en-US" sz="2800" dirty="0"/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tt-RU" sz="2800" dirty="0" smtClean="0"/>
              <a:t>2-нче дәрес </a:t>
            </a:r>
            <a:r>
              <a:rPr lang="en-US" sz="2800" dirty="0" smtClean="0"/>
              <a:t>: </a:t>
            </a:r>
            <a:r>
              <a:rPr lang="tt-RU" sz="2800" dirty="0" smtClean="0"/>
              <a:t>Көндәлек командалар</a:t>
            </a:r>
            <a:endParaRPr lang="en-US" sz="2800" dirty="0"/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tt-RU" sz="2800" dirty="0" smtClean="0"/>
              <a:t>3-нче дәрес</a:t>
            </a:r>
            <a:r>
              <a:rPr lang="en-US" sz="2800" dirty="0" smtClean="0"/>
              <a:t>: </a:t>
            </a:r>
            <a:r>
              <a:rPr lang="tt-RU" sz="2800" dirty="0" smtClean="0"/>
              <a:t>Гади исемлек</a:t>
            </a:r>
            <a:endParaRPr lang="en-US" sz="2800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71450" y="4610100"/>
            <a:ext cx="82296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>
              <a:spcBef>
                <a:spcPct val="20000"/>
              </a:spcBef>
            </a:pPr>
            <a:r>
              <a:rPr lang="tt-RU" sz="2400" dirty="0" smtClean="0"/>
              <a:t>Беренче ике дәрестә киңәш ителгән мәсьәләләр исемлеге һәм барлык дәресләрдә тест сораулары бар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tt-RU" dirty="0" smtClean="0"/>
              <a:t>Тест 1, 3-нче сорау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b="1" dirty="0" smtClean="0"/>
              <a:t>Кече кораллар аслыгы түбәндәгеләрдән кайсы гамәл башкарылса пәйда була.</a:t>
            </a:r>
            <a:r>
              <a:rPr lang="en-US" b="1" dirty="0" smtClean="0"/>
              <a:t> (</a:t>
            </a:r>
            <a:r>
              <a:rPr lang="tt-RU" b="1" dirty="0" smtClean="0"/>
              <a:t>Бер генә җавапны сайларга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57175" y="2241550"/>
            <a:ext cx="76247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Тасмадагы актив салынмага ике тапкыр чирттерү.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Текстны тамгалау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Текстны тамгалап, өстенә күрсәткечне китерү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Саналганнарның теләсә кайсысы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 advAuto="0"/>
      <p:bldP spid="60420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tt-RU" dirty="0" smtClean="0"/>
              <a:t>Тест 1, 3-нче сорау: Җавап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7175" y="863600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dirty="0" smtClean="0"/>
              <a:t>Текстны тамгалап, өстенә күрсәткечне китерү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57175" y="2109788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Тамгаланган текстка уң төймә белән чирттерсәгез, ул шулай ук пәйда була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  <p:bldP spid="6246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t-RU" dirty="0" smtClean="0"/>
              <a:t>Икенче дәрес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tt-RU" dirty="0" smtClean="0"/>
              <a:t>Көндәлек командалар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5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73025"/>
            <a:ext cx="8027987" cy="614363"/>
          </a:xfrm>
        </p:spPr>
        <p:txBody>
          <a:bodyPr/>
          <a:lstStyle/>
          <a:p>
            <a:r>
              <a:rPr lang="tt-RU" dirty="0" smtClean="0"/>
              <a:t>Көндәлек командалар</a:t>
            </a:r>
            <a:endParaRPr lang="en-US" dirty="0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/>
              <a:t>Word 2007 </a:t>
            </a:r>
            <a:r>
              <a:rPr lang="tt-RU" dirty="0" smtClean="0"/>
              <a:t>– яңа һәм искиткеч җайлы. Ләкин эшлисе эшләр дә бар.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/>
              <a:t>Бу дәрес иң еш кулланылган командаларның урынын табырга өйрәтәчәк.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68288" y="3994150"/>
            <a:ext cx="57419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Мәсәлән, документны ничек төзергә? Исемлекләр, стильләр, язуны тикшерү кайда? Ничек бастырырга?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Әлеге дәрестә программаның яңа дизайны командаларны нәкъ кирәкле урынга урнаштыруы күрсәтеләчәк.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0119" name="Picture 7" descr="Person working with Wor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9725" y="947738"/>
            <a:ext cx="5662613" cy="2854325"/>
          </a:xfrm>
          <a:noFill/>
          <a:ln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utoUpdateAnimBg="0"/>
      <p:bldP spid="9011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324" y="942975"/>
            <a:ext cx="5694566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73025"/>
            <a:ext cx="8634412" cy="614363"/>
          </a:xfrm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dirty="0"/>
              <a:t>Office </a:t>
            </a:r>
            <a:r>
              <a:rPr lang="tt-RU" dirty="0" smtClean="0"/>
              <a:t>төймәсеннән башлагыз</a:t>
            </a:r>
            <a:endParaRPr lang="en-US" dirty="0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268288" y="3994150"/>
            <a:ext cx="592613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1" dirty="0" smtClean="0">
                <a:solidFill>
                  <a:srgbClr val="FFCC00"/>
                </a:solidFill>
              </a:rPr>
              <a:t>Microsoft </a:t>
            </a:r>
            <a:r>
              <a:rPr lang="en-US" b="1" dirty="0">
                <a:solidFill>
                  <a:srgbClr val="FFCC00"/>
                </a:solidFill>
              </a:rPr>
              <a:t>Office </a:t>
            </a:r>
            <a:r>
              <a:rPr lang="tt-RU" b="1" dirty="0" smtClean="0">
                <a:solidFill>
                  <a:srgbClr val="FFCC00"/>
                </a:solidFill>
              </a:rPr>
              <a:t>төймәсе         </a:t>
            </a:r>
            <a:r>
              <a:rPr lang="tt-RU" dirty="0" smtClean="0">
                <a:solidFill>
                  <a:srgbClr val="FFCC00"/>
                </a:solidFill>
              </a:rPr>
              <a:t>хәзер </a:t>
            </a:r>
            <a:r>
              <a:rPr lang="en-US" dirty="0" smtClean="0">
                <a:solidFill>
                  <a:srgbClr val="FFCC00"/>
                </a:solidFill>
              </a:rPr>
              <a:t>Word’</a:t>
            </a:r>
            <a:r>
              <a:rPr lang="tt-RU" dirty="0" smtClean="0">
                <a:solidFill>
                  <a:srgbClr val="FFCC00"/>
                </a:solidFill>
              </a:rPr>
              <a:t>та эшне башлау урыны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2171" name="Picture 11" descr="Button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990975"/>
            <a:ext cx="338138" cy="338138"/>
          </a:xfrm>
          <a:prstGeom prst="rect">
            <a:avLst/>
          </a:prstGeom>
          <a:noFill/>
        </p:spPr>
      </p:pic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268288" y="4756150"/>
            <a:ext cx="5926137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Аңа баскач, документны төзү, ачу яки ябу өчен сайлак килеп чыга.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5216" y="1281380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Тѳп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5837" y="165429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Яңа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5837" y="2102869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Ачу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5837" y="2749850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Нәшер итү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5837" y="3224303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Ябу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7100" y="3570258"/>
            <a:ext cx="127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Word </a:t>
            </a:r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параметрлары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8131" y="3570258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Word</a:t>
            </a:r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тан чыгу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73654" y="1568032"/>
            <a:ext cx="15442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Соңгы документлар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92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  <p:bldP spid="92165" grpId="0" build="p" autoUpdateAnimBg="0"/>
      <p:bldP spid="92172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9626" y="949325"/>
            <a:ext cx="5613924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63500"/>
            <a:ext cx="8904287" cy="614363"/>
          </a:xfrm>
        </p:spPr>
        <p:txBody>
          <a:bodyPr/>
          <a:lstStyle/>
          <a:p>
            <a:r>
              <a:rPr lang="tt-RU" dirty="0" smtClean="0"/>
              <a:t>Стильләр кайда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/>
              <a:t>Сезгә калын һәм курсив кебек форматлау мөмкинлекләре аз тоеламы? Форматлауда көчлерәк кораллар кирәкме?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/>
              <a:t>Яңа </a:t>
            </a:r>
            <a:r>
              <a:rPr lang="en-US" dirty="0" smtClean="0"/>
              <a:t>Word’</a:t>
            </a:r>
            <a:r>
              <a:rPr lang="tt-RU" dirty="0" smtClean="0"/>
              <a:t>ның стильләр көйләнешен өйрәнегез.</a:t>
            </a:r>
            <a:endParaRPr lang="en-US" dirty="0"/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268288" y="3994150"/>
            <a:ext cx="59261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Сез инде көйләнгән </a:t>
            </a:r>
            <a:r>
              <a:rPr lang="tt-RU" b="1" dirty="0" smtClean="0">
                <a:solidFill>
                  <a:srgbClr val="FFCC00"/>
                </a:solidFill>
              </a:rPr>
              <a:t>Җәһәт стильне </a:t>
            </a:r>
            <a:r>
              <a:rPr lang="tt-RU" dirty="0" smtClean="0">
                <a:solidFill>
                  <a:srgbClr val="FFCC00"/>
                </a:solidFill>
              </a:rPr>
              <a:t>яки үзегез төзегән стильне куллана аласыз.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6099" y="1824305"/>
            <a:ext cx="7715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¶ </a:t>
            </a:r>
            <a:r>
              <a:rPr lang="tt-RU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Гадәти</a:t>
            </a:r>
            <a:endParaRPr lang="en-US" sz="800" b="1" dirty="0" smtClean="0">
              <a:solidFill>
                <a:srgbClr val="855D82">
                  <a:alpha val="83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4299" y="1814780"/>
            <a:ext cx="8061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¶ </a:t>
            </a:r>
            <a:r>
              <a:rPr lang="tt-RU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Буш ара</a:t>
            </a:r>
            <a:r>
              <a:rPr lang="en-IE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800" b="1" dirty="0" smtClean="0">
              <a:solidFill>
                <a:srgbClr val="855D82">
                  <a:alpha val="83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9384" y="1824305"/>
            <a:ext cx="966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1-нче башлам</a:t>
            </a:r>
            <a:endParaRPr lang="en-US" sz="800" b="1" dirty="0" smtClean="0">
              <a:solidFill>
                <a:srgbClr val="855D82">
                  <a:alpha val="83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5249" y="1824207"/>
            <a:ext cx="10880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2-нче башлам</a:t>
            </a:r>
            <a:endParaRPr lang="en-US" sz="800" b="1" dirty="0" smtClean="0">
              <a:solidFill>
                <a:srgbClr val="855D82">
                  <a:alpha val="83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90849" y="2085975"/>
            <a:ext cx="86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Стильләр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  <p:bldP spid="94218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63500"/>
            <a:ext cx="8904287" cy="614363"/>
          </a:xfrm>
        </p:spPr>
        <p:txBody>
          <a:bodyPr/>
          <a:lstStyle/>
          <a:p>
            <a:r>
              <a:rPr lang="tt-RU" dirty="0" smtClean="0"/>
              <a:t>Стильләр кайда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/>
              <a:t>Стильләр белән </a:t>
            </a:r>
            <a:r>
              <a:rPr lang="tt-RU" b="1" dirty="0" smtClean="0"/>
              <a:t>Тѳп </a:t>
            </a:r>
            <a:r>
              <a:rPr lang="tt-RU" dirty="0" smtClean="0"/>
              <a:t>салынмасындагы </a:t>
            </a:r>
            <a:r>
              <a:rPr lang="tt-RU" b="1" dirty="0" smtClean="0"/>
              <a:t>Стильләр </a:t>
            </a:r>
            <a:r>
              <a:rPr lang="tt-RU" dirty="0" smtClean="0"/>
              <a:t>төркемендә эшләп була.</a:t>
            </a:r>
            <a:endParaRPr lang="en-US" dirty="0"/>
          </a:p>
        </p:txBody>
      </p:sp>
      <p:graphicFrame>
        <p:nvGraphicFramePr>
          <p:cNvPr id="215044" name="Object 4"/>
          <p:cNvGraphicFramePr>
            <a:graphicFrameLocks noChangeAspect="1"/>
          </p:cNvGraphicFramePr>
          <p:nvPr/>
        </p:nvGraphicFramePr>
        <p:xfrm>
          <a:off x="339725" y="4019550"/>
          <a:ext cx="269875" cy="303213"/>
        </p:xfrm>
        <a:graphic>
          <a:graphicData uri="http://schemas.openxmlformats.org/presentationml/2006/ole">
            <p:oleObj spid="_x0000_s215044" name="Visio" r:id="rId4" imgW="270231" imgH="303063" progId="">
              <p:embed/>
            </p:oleObj>
          </a:graphicData>
        </a:graphic>
      </p:graphicFrame>
      <p:sp>
        <p:nvSpPr>
          <p:cNvPr id="215045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676275" y="3965575"/>
            <a:ext cx="5940425" cy="208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tt-RU" sz="1600" b="1" dirty="0" smtClean="0">
                <a:solidFill>
                  <a:srgbClr val="FFCC00"/>
                </a:solidFill>
              </a:rPr>
              <a:t>Җәһәт стильләр </a:t>
            </a:r>
            <a:r>
              <a:rPr lang="tt-RU" sz="1600" dirty="0" smtClean="0">
                <a:solidFill>
                  <a:srgbClr val="FFCC00"/>
                </a:solidFill>
              </a:rPr>
              <a:t>инде көйләнгән, профессиональ күренешле, алар тиз һәм җиңел кулланыла ала. </a:t>
            </a:r>
            <a:r>
              <a:rPr lang="en-US" sz="1600" dirty="0" smtClean="0">
                <a:solidFill>
                  <a:srgbClr val="FFCC00"/>
                </a:solidFill>
              </a:rPr>
              <a:t>Word’</a:t>
            </a:r>
            <a:r>
              <a:rPr lang="tt-RU" sz="1600" dirty="0" smtClean="0">
                <a:solidFill>
                  <a:srgbClr val="FFCC00"/>
                </a:solidFill>
              </a:rPr>
              <a:t>ның шушы версиясендә алар яңача чагылыш алдылар</a:t>
            </a:r>
            <a:r>
              <a:rPr lang="en-US" sz="1600" dirty="0" smtClean="0">
                <a:solidFill>
                  <a:srgbClr val="FFCC00"/>
                </a:solidFill>
              </a:rPr>
              <a:t>. </a:t>
            </a:r>
            <a:endParaRPr lang="en-US" sz="1600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tt-RU" sz="1600" dirty="0" smtClean="0">
                <a:solidFill>
                  <a:srgbClr val="FFCC00"/>
                </a:solidFill>
              </a:rPr>
              <a:t>Тагын берничә әзер Җәһәт стильне күрү өчен бу төймәгә чирттерегез.</a:t>
            </a:r>
          </a:p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tt-RU" sz="1600" b="1" dirty="0" smtClean="0">
                <a:solidFill>
                  <a:srgbClr val="FFCC00"/>
                </a:solidFill>
              </a:rPr>
              <a:t>Стильләр </a:t>
            </a:r>
            <a:r>
              <a:rPr lang="tt-RU" sz="1600" dirty="0" smtClean="0">
                <a:solidFill>
                  <a:srgbClr val="FFCC00"/>
                </a:solidFill>
              </a:rPr>
              <a:t>өлкәсен ачу өчен диалог тәрәзен кабызучыга чирттерегез.</a:t>
            </a:r>
            <a:endParaRPr lang="en-US" sz="1600" dirty="0">
              <a:solidFill>
                <a:srgbClr val="FFCC00"/>
              </a:solidFill>
            </a:endParaRPr>
          </a:p>
        </p:txBody>
      </p:sp>
      <p:graphicFrame>
        <p:nvGraphicFramePr>
          <p:cNvPr id="215052" name="Object 12"/>
          <p:cNvGraphicFramePr>
            <a:graphicFrameLocks noChangeAspect="1"/>
          </p:cNvGraphicFramePr>
          <p:nvPr/>
        </p:nvGraphicFramePr>
        <p:xfrm>
          <a:off x="339725" y="4881563"/>
          <a:ext cx="269875" cy="303212"/>
        </p:xfrm>
        <a:graphic>
          <a:graphicData uri="http://schemas.openxmlformats.org/presentationml/2006/ole">
            <p:oleObj spid="_x0000_s215052" name="Visio" r:id="rId5" imgW="270231" imgH="303063" progId="">
              <p:embed/>
            </p:oleObj>
          </a:graphicData>
        </a:graphic>
      </p:graphicFrame>
      <p:graphicFrame>
        <p:nvGraphicFramePr>
          <p:cNvPr id="215053" name="Object 13"/>
          <p:cNvGraphicFramePr>
            <a:graphicFrameLocks noChangeAspect="1"/>
          </p:cNvGraphicFramePr>
          <p:nvPr/>
        </p:nvGraphicFramePr>
        <p:xfrm>
          <a:off x="339725" y="5495925"/>
          <a:ext cx="269875" cy="303213"/>
        </p:xfrm>
        <a:graphic>
          <a:graphicData uri="http://schemas.openxmlformats.org/presentationml/2006/ole">
            <p:oleObj spid="_x0000_s215053" name="Visio" r:id="rId6" imgW="270231" imgH="303063" progId="">
              <p:embed/>
            </p:oleObj>
          </a:graphicData>
        </a:graphic>
      </p:graphicFrame>
      <p:sp>
        <p:nvSpPr>
          <p:cNvPr id="215054" name="Rectangle 14"/>
          <p:cNvSpPr>
            <a:spLocks noChangeArrowheads="1"/>
          </p:cNvSpPr>
          <p:nvPr/>
        </p:nvSpPr>
        <p:spPr bwMode="auto">
          <a:xfrm>
            <a:off x="6107113" y="2254250"/>
            <a:ext cx="274478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/>
              <a:t>Рәсемдә кирәкле стильләрне ачу юлы күрсәтелгән.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9626" y="949325"/>
            <a:ext cx="5613924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756099" y="1824305"/>
            <a:ext cx="7715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¶ </a:t>
            </a:r>
            <a:r>
              <a:rPr lang="tt-RU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Гадәти</a:t>
            </a:r>
            <a:endParaRPr lang="en-US" sz="800" b="1" dirty="0" smtClean="0">
              <a:solidFill>
                <a:srgbClr val="855D82">
                  <a:alpha val="83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4299" y="1814780"/>
            <a:ext cx="8061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¶ </a:t>
            </a:r>
            <a:r>
              <a:rPr lang="tt-RU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Буш ара</a:t>
            </a:r>
            <a:r>
              <a:rPr lang="en-IE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800" b="1" dirty="0" smtClean="0">
              <a:solidFill>
                <a:srgbClr val="855D82">
                  <a:alpha val="83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90849" y="2085975"/>
            <a:ext cx="86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Стильләр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9384" y="1824305"/>
            <a:ext cx="966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1-нче башлам</a:t>
            </a:r>
            <a:endParaRPr lang="en-US" sz="800" b="1" dirty="0" smtClean="0">
              <a:solidFill>
                <a:srgbClr val="855D82">
                  <a:alpha val="83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5249" y="1824207"/>
            <a:ext cx="10880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b="1" dirty="0" smtClean="0">
                <a:solidFill>
                  <a:srgbClr val="855D82">
                    <a:alpha val="83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2-нче башлам</a:t>
            </a:r>
            <a:endParaRPr lang="en-US" sz="800" b="1" dirty="0" smtClean="0">
              <a:solidFill>
                <a:srgbClr val="855D82">
                  <a:alpha val="83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15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1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15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 autoUpdateAnimBg="0" advAuto="0"/>
      <p:bldP spid="215046" grpId="0" build="p" autoUpdateAnimBg="0"/>
      <p:bldP spid="215054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517" y="990600"/>
            <a:ext cx="568418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63500"/>
            <a:ext cx="8904288" cy="614363"/>
          </a:xfrm>
        </p:spPr>
        <p:txBody>
          <a:bodyPr/>
          <a:lstStyle/>
          <a:p>
            <a:r>
              <a:rPr lang="tt-RU" dirty="0" smtClean="0"/>
              <a:t>Формат күчермәсе</a:t>
            </a:r>
            <a:endParaRPr lang="en-US" dirty="0"/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Башка тиз форматлау командасы – </a:t>
            </a:r>
            <a:r>
              <a:rPr lang="tt-RU" sz="2000" b="1" dirty="0" smtClean="0"/>
              <a:t>Үрнәккә карата форматлаү</a:t>
            </a:r>
            <a:r>
              <a:rPr lang="tt-RU" sz="2000" dirty="0" smtClean="0"/>
              <a:t>.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Ул </a:t>
            </a:r>
            <a:r>
              <a:rPr lang="tt-RU" sz="2000" b="1" dirty="0" smtClean="0"/>
              <a:t>Тѳп </a:t>
            </a:r>
            <a:r>
              <a:rPr lang="tt-RU" sz="2000" dirty="0" smtClean="0"/>
              <a:t>салынмасындагы </a:t>
            </a:r>
            <a:r>
              <a:rPr lang="tt-RU" sz="2000" b="1" dirty="0" smtClean="0"/>
              <a:t>Алмашу буферы </a:t>
            </a:r>
            <a:r>
              <a:rPr lang="tt-RU" sz="2000" dirty="0" smtClean="0"/>
              <a:t>төркемендә.</a:t>
            </a:r>
            <a:endParaRPr lang="en-US" sz="2000" dirty="0"/>
          </a:p>
        </p:txBody>
      </p:sp>
      <p:sp>
        <p:nvSpPr>
          <p:cNvPr id="217092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254000" y="4019550"/>
            <a:ext cx="59340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Сез Формат күчермәсе белән әле таныш булмасагыз, ул - форматлауны текстның бер өлешеннән башка өлешкә күчермәләү юлы.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Формат күчермәсен куллану өчен, күрсәткечне форматы күчермәләнәчәк текстка китерегез һәм аннары </a:t>
            </a:r>
            <a:r>
              <a:rPr lang="tt-RU" b="1" dirty="0" smtClean="0">
                <a:solidFill>
                  <a:srgbClr val="FFCC00"/>
                </a:solidFill>
              </a:rPr>
              <a:t>Үрнәккә карата форматлаү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төймәсенә чирттерегез.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9175" y="13430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Тѳп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6925" y="220027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Шрифт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33900" y="2200275"/>
            <a:ext cx="742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Абзац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0999" y="2085975"/>
            <a:ext cx="844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Алмашу</a:t>
            </a:r>
            <a:r>
              <a:rPr lang="en-US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буферы</a:t>
            </a:r>
            <a:endParaRPr lang="en-US" sz="8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85825" y="2009775"/>
            <a:ext cx="238125" cy="1809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1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17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 autoUpdateAnimBg="0"/>
      <p:bldP spid="21709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63500"/>
            <a:ext cx="8904287" cy="614363"/>
          </a:xfrm>
        </p:spPr>
        <p:txBody>
          <a:bodyPr/>
          <a:lstStyle/>
          <a:p>
            <a:r>
              <a:rPr lang="tt-RU" dirty="0" smtClean="0"/>
              <a:t>Масштаб</a:t>
            </a:r>
            <a:endParaRPr lang="en-US" dirty="0"/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Берәр нәрсә өстәгәч, детальләрне зурайтырга кирәк булырга мөмкин.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Шуңа күрә сезгә зурайту идарәте кайда икәнен белергә кирәк.</a:t>
            </a:r>
            <a:endParaRPr lang="en-US" sz="2000" dirty="0"/>
          </a:p>
        </p:txBody>
      </p:sp>
      <p:sp>
        <p:nvSpPr>
          <p:cNvPr id="221188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191" name="Rectangle 7"/>
          <p:cNvSpPr>
            <a:spLocks noChangeArrowheads="1"/>
          </p:cNvSpPr>
          <p:nvPr/>
        </p:nvSpPr>
        <p:spPr bwMode="auto">
          <a:xfrm>
            <a:off x="268288" y="4019550"/>
            <a:ext cx="59340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Аскы уң почмакка карагыз. Кечерәйтеп карау өчен, шуышманы сулга, зурайтып карау өчен – уңга шудырыгыз.</a:t>
            </a:r>
            <a:endParaRPr lang="en-US" i="1" dirty="0">
              <a:solidFill>
                <a:srgbClr val="FFCC00"/>
              </a:solidFill>
            </a:endParaRPr>
          </a:p>
        </p:txBody>
      </p:sp>
      <p:pic>
        <p:nvPicPr>
          <p:cNvPr id="265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2698" y="1101725"/>
            <a:ext cx="5647779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2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 autoUpdateAnimBg="0"/>
      <p:bldP spid="22119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9" y="913694"/>
            <a:ext cx="5583236" cy="28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63500"/>
            <a:ext cx="8904288" cy="614363"/>
          </a:xfrm>
        </p:spPr>
        <p:txBody>
          <a:bodyPr/>
          <a:lstStyle/>
          <a:p>
            <a:r>
              <a:rPr lang="tt-RU" dirty="0" smtClean="0"/>
              <a:t>Бастыруга әзерме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Сез документны бастырырга әзер. Әллә юкмы?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Башта битләрнең бастырылачак күренешен тикшерү бик файдалы.</a:t>
            </a:r>
            <a:endParaRPr lang="en-US" sz="2000" dirty="0"/>
          </a:p>
        </p:txBody>
      </p:sp>
      <p:sp>
        <p:nvSpPr>
          <p:cNvPr id="22528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254000" y="4019550"/>
            <a:ext cx="59340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Барлык кирәкле әйберләр </a:t>
            </a:r>
            <a:r>
              <a:rPr lang="tt-RU" b="1" dirty="0" smtClean="0">
                <a:solidFill>
                  <a:srgbClr val="FFCC00"/>
                </a:solidFill>
              </a:rPr>
              <a:t>Бит макеты </a:t>
            </a:r>
            <a:r>
              <a:rPr lang="tt-RU" dirty="0" smtClean="0">
                <a:solidFill>
                  <a:srgbClr val="FFCC00"/>
                </a:solidFill>
              </a:rPr>
              <a:t>салынмасында.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b="1" dirty="0" smtClean="0">
                <a:solidFill>
                  <a:srgbClr val="FFCC00"/>
                </a:solidFill>
              </a:rPr>
              <a:t>Бит көйләү </a:t>
            </a:r>
            <a:r>
              <a:rPr lang="tt-RU" dirty="0" smtClean="0">
                <a:solidFill>
                  <a:srgbClr val="FFCC00"/>
                </a:solidFill>
              </a:rPr>
              <a:t>төркемендә </a:t>
            </a:r>
            <a:r>
              <a:rPr lang="tt-RU" b="1" dirty="0" smtClean="0">
                <a:solidFill>
                  <a:srgbClr val="FFCC00"/>
                </a:solidFill>
              </a:rPr>
              <a:t>Үлчәм </a:t>
            </a:r>
            <a:r>
              <a:rPr lang="en-US" dirty="0" smtClean="0">
                <a:solidFill>
                  <a:srgbClr val="FFCC00"/>
                </a:solidFill>
              </a:rPr>
              <a:t>(8.5 </a:t>
            </a:r>
            <a:r>
              <a:rPr lang="en-US" dirty="0">
                <a:solidFill>
                  <a:srgbClr val="FFCC00"/>
                </a:solidFill>
              </a:rPr>
              <a:t>x 11, </a:t>
            </a:r>
            <a:r>
              <a:rPr lang="en-US" dirty="0" smtClean="0">
                <a:solidFill>
                  <a:srgbClr val="FFCC00"/>
                </a:solidFill>
              </a:rPr>
              <a:t>A4</a:t>
            </a:r>
            <a:r>
              <a:rPr lang="tt-RU" dirty="0" smtClean="0">
                <a:solidFill>
                  <a:srgbClr val="FFCC00"/>
                </a:solidFill>
              </a:rPr>
              <a:t> һәм башкалар</a:t>
            </a:r>
            <a:r>
              <a:rPr lang="en-US" dirty="0" smtClean="0">
                <a:solidFill>
                  <a:srgbClr val="FFCC00"/>
                </a:solidFill>
              </a:rPr>
              <a:t>), </a:t>
            </a:r>
            <a:r>
              <a:rPr lang="tt-RU" b="1" dirty="0" smtClean="0">
                <a:solidFill>
                  <a:srgbClr val="FFCC00"/>
                </a:solidFill>
              </a:rPr>
              <a:t>Юнәлеш </a:t>
            </a:r>
            <a:r>
              <a:rPr lang="en-US" dirty="0" smtClean="0">
                <a:solidFill>
                  <a:srgbClr val="FFCC00"/>
                </a:solidFill>
              </a:rPr>
              <a:t>(</a:t>
            </a:r>
            <a:r>
              <a:rPr lang="tt-RU" dirty="0" smtClean="0">
                <a:solidFill>
                  <a:srgbClr val="FFCC00"/>
                </a:solidFill>
              </a:rPr>
              <a:t>китапча һәм альбомча</a:t>
            </a:r>
            <a:r>
              <a:rPr lang="en-US" dirty="0" smtClean="0">
                <a:solidFill>
                  <a:srgbClr val="FFCC00"/>
                </a:solidFill>
              </a:rPr>
              <a:t>), </a:t>
            </a:r>
            <a:r>
              <a:rPr lang="tt-RU" dirty="0" smtClean="0">
                <a:solidFill>
                  <a:srgbClr val="FFCC00"/>
                </a:solidFill>
              </a:rPr>
              <a:t>һәм </a:t>
            </a:r>
            <a:r>
              <a:rPr lang="tt-RU" b="1" dirty="0" smtClean="0">
                <a:solidFill>
                  <a:srgbClr val="FFCC00"/>
                </a:solidFill>
              </a:rPr>
              <a:t>Ярашулар </a:t>
            </a:r>
            <a:r>
              <a:rPr lang="tt-RU" dirty="0" smtClean="0">
                <a:solidFill>
                  <a:srgbClr val="FFCC00"/>
                </a:solidFill>
              </a:rPr>
              <a:t>бар</a:t>
            </a:r>
            <a:r>
              <a:rPr lang="tt-RU" b="1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1237" y="1285875"/>
            <a:ext cx="790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Бит макеты</a:t>
            </a:r>
            <a:endParaRPr lang="en-US" sz="900" dirty="0">
              <a:solidFill>
                <a:schemeClr val="accent6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57725" y="153352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Чигенеш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25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25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 autoUpdateAnimBg="0"/>
      <p:bldP spid="22528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 rot="10800000">
            <a:off x="304800" y="650875"/>
            <a:ext cx="1000125" cy="5418138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  <a:alpha val="83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42888" y="73025"/>
            <a:ext cx="8229600" cy="609600"/>
          </a:xfrm>
        </p:spPr>
        <p:txBody>
          <a:bodyPr/>
          <a:lstStyle/>
          <a:p>
            <a:r>
              <a:rPr lang="tt-RU" dirty="0" smtClean="0"/>
              <a:t>Кереш</a:t>
            </a:r>
            <a:r>
              <a:rPr lang="tt-RU" smtClean="0"/>
              <a:t>: Сезнең </a:t>
            </a:r>
            <a:r>
              <a:rPr lang="tt-RU" dirty="0" smtClean="0"/>
              <a:t>ишеткәнегез бармы?</a:t>
            </a:r>
            <a:endParaRPr lang="en-US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852613" y="852488"/>
            <a:ext cx="5462587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400" dirty="0" smtClean="0"/>
              <a:t>Яңа </a:t>
            </a:r>
            <a:r>
              <a:rPr lang="en-US" sz="2400" dirty="0" smtClean="0"/>
              <a:t>Word </a:t>
            </a:r>
            <a:r>
              <a:rPr lang="en-US" sz="2400" dirty="0"/>
              <a:t>2007 </a:t>
            </a:r>
            <a:r>
              <a:rPr lang="tt-RU" sz="2400" dirty="0" smtClean="0"/>
              <a:t>версиясе чыкты</a:t>
            </a:r>
            <a:r>
              <a:rPr lang="en-US" sz="2400" dirty="0" smtClean="0"/>
              <a:t>. </a:t>
            </a:r>
            <a:r>
              <a:rPr lang="tt-RU" sz="2400" dirty="0" smtClean="0"/>
              <a:t>Бу курста программада эшегезне тизләтү юллары күрсәтеләчәк</a:t>
            </a:r>
            <a:r>
              <a:rPr lang="en-US" sz="2400" dirty="0" smtClean="0"/>
              <a:t>.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400" dirty="0" smtClean="0"/>
              <a:t>Сез профессиональ һәм матур документлар төзергә өйрәнәчәксез. Алар дуслар һәм коллегаларыгызны, әлбәттә, таң калдырачак</a:t>
            </a:r>
            <a:r>
              <a:rPr lang="en-IE" sz="2400" dirty="0" smtClean="0"/>
              <a:t>.</a:t>
            </a:r>
            <a:endParaRPr lang="en-US" sz="2400" dirty="0"/>
          </a:p>
        </p:txBody>
      </p:sp>
      <p:pic>
        <p:nvPicPr>
          <p:cNvPr id="14341" name="Picture 5" descr="Word document with new Ribbon tab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11430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514" y="978211"/>
            <a:ext cx="5583236" cy="284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63500"/>
            <a:ext cx="8904288" cy="614363"/>
          </a:xfrm>
        </p:spPr>
        <p:txBody>
          <a:bodyPr/>
          <a:lstStyle/>
          <a:p>
            <a:r>
              <a:rPr lang="tt-RU" dirty="0" smtClean="0"/>
              <a:t>Әйе, бастыруга әзер</a:t>
            </a:r>
            <a:endParaRPr lang="en-US" dirty="0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Бастырырга әзер булгач, </a:t>
            </a:r>
            <a:r>
              <a:rPr lang="en-US" sz="2000" b="1" dirty="0" smtClean="0"/>
              <a:t>Microsoft </a:t>
            </a:r>
            <a:r>
              <a:rPr lang="en-US" sz="2000" b="1" dirty="0"/>
              <a:t>Office </a:t>
            </a:r>
            <a:r>
              <a:rPr lang="tt-RU" sz="2000" b="1" dirty="0" smtClean="0"/>
              <a:t>төймәсенә </a:t>
            </a:r>
            <a:r>
              <a:rPr lang="tt-RU" sz="2000" dirty="0" smtClean="0"/>
              <a:t>басыгыз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339725" y="4535488"/>
          <a:ext cx="269875" cy="303212"/>
        </p:xfrm>
        <a:graphic>
          <a:graphicData uri="http://schemas.openxmlformats.org/presentationml/2006/ole">
            <p:oleObj spid="_x0000_s98308" name="Visio" r:id="rId5" imgW="270231" imgH="303063" progId="">
              <p:embed/>
            </p:oleObj>
          </a:graphicData>
        </a:graphic>
      </p:graphicFrame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676275" y="4502150"/>
            <a:ext cx="59404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b="1" dirty="0" smtClean="0">
                <a:solidFill>
                  <a:srgbClr val="FFCC00"/>
                </a:solidFill>
              </a:rPr>
              <a:t>Бастыру </a:t>
            </a:r>
            <a:r>
              <a:rPr lang="tt-RU" dirty="0" smtClean="0">
                <a:solidFill>
                  <a:srgbClr val="FFCC00"/>
                </a:solidFill>
              </a:rPr>
              <a:t>командасына чирттерсәгез, </a:t>
            </a:r>
            <a:r>
              <a:rPr lang="tt-RU" b="1" dirty="0" smtClean="0">
                <a:solidFill>
                  <a:srgbClr val="FFCC00"/>
                </a:solidFill>
              </a:rPr>
              <a:t>Бастыру </a:t>
            </a:r>
            <a:r>
              <a:rPr lang="tt-RU" dirty="0" smtClean="0">
                <a:solidFill>
                  <a:srgbClr val="FFCC00"/>
                </a:solidFill>
              </a:rPr>
              <a:t>диалог тәрәзе килеп чыгачак. Моннан тыш, </a:t>
            </a:r>
            <a:r>
              <a:rPr lang="tt-RU" b="1" dirty="0" smtClean="0">
                <a:solidFill>
                  <a:srgbClr val="FFCC00"/>
                </a:solidFill>
              </a:rPr>
              <a:t>Бастыру </a:t>
            </a:r>
            <a:r>
              <a:rPr lang="tt-RU" dirty="0" smtClean="0">
                <a:solidFill>
                  <a:srgbClr val="FFCC00"/>
                </a:solidFill>
              </a:rPr>
              <a:t>командасының уң ягындагы укка күрсәтеп, өстәмә параметрларны да ачып була.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254000" y="3994150"/>
            <a:ext cx="59261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1600" dirty="0" smtClean="0">
                <a:solidFill>
                  <a:srgbClr val="FFCC00"/>
                </a:solidFill>
              </a:rPr>
              <a:t>Онытмагыз, хәзер сезнең башка мөмкинлекләрегез дә бар:</a:t>
            </a:r>
            <a:endParaRPr lang="en-US" sz="1600" dirty="0">
              <a:solidFill>
                <a:srgbClr val="FFCC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0775" y="1304800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Тѳп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0211" y="167804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Яңа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0211" y="2126619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Ачу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0211" y="2494754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Саклау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0210" y="2886640"/>
            <a:ext cx="10885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Саклау рәвеше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9261" y="3349777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Бастыру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95286" y="1616319"/>
            <a:ext cx="2145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Документны карап алу һәм бастыру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5918" y="1891801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Бастыру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15918" y="2390564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Тиз бастыру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15918" y="2936830"/>
            <a:ext cx="16345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Бастыруны карап алу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15919" y="2034305"/>
            <a:ext cx="205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Бастыру алдыннан басакны, күчермәләр санын һәм башка бастыру параметрларын сайлау.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04043" y="2544943"/>
            <a:ext cx="2050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Килешенгәнчә кулланылучы басакка документны үзгәртүләрсез җибәрү.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15917" y="3079333"/>
            <a:ext cx="2050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Бастыру алдыннан битләрне карап чыгып, үзгәртүләр кертү.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8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  <p:bldP spid="98313" grpId="0" build="p" autoUpdateAnimBg="0" advAuto="0"/>
      <p:bldP spid="98314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357" name="Object 5"/>
          <p:cNvGraphicFramePr>
            <a:graphicFrameLocks noChangeAspect="1"/>
          </p:cNvGraphicFramePr>
          <p:nvPr/>
        </p:nvGraphicFramePr>
        <p:xfrm>
          <a:off x="339725" y="4549775"/>
          <a:ext cx="269875" cy="303213"/>
        </p:xfrm>
        <a:graphic>
          <a:graphicData uri="http://schemas.openxmlformats.org/presentationml/2006/ole">
            <p:oleObj spid="_x0000_s228357" name="Visio" r:id="rId4" imgW="270231" imgH="303063" progId="">
              <p:embed/>
            </p:oleObj>
          </a:graphicData>
        </a:graphic>
      </p:graphicFrame>
      <p:graphicFrame>
        <p:nvGraphicFramePr>
          <p:cNvPr id="228358" name="Object 6"/>
          <p:cNvGraphicFramePr>
            <a:graphicFrameLocks noChangeAspect="1"/>
          </p:cNvGraphicFramePr>
          <p:nvPr/>
        </p:nvGraphicFramePr>
        <p:xfrm>
          <a:off x="339725" y="4992688"/>
          <a:ext cx="269875" cy="303212"/>
        </p:xfrm>
        <a:graphic>
          <a:graphicData uri="http://schemas.openxmlformats.org/presentationml/2006/ole">
            <p:oleObj spid="_x0000_s228358" name="Visio" r:id="rId5" imgW="270231" imgH="303063" progId="">
              <p:embed/>
            </p:oleObj>
          </a:graphicData>
        </a:graphic>
      </p:graphicFrame>
      <p:sp>
        <p:nvSpPr>
          <p:cNvPr id="228359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676275" y="4502150"/>
            <a:ext cx="5940425" cy="1274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b="1" dirty="0" smtClean="0">
                <a:solidFill>
                  <a:srgbClr val="FFCC00"/>
                </a:solidFill>
              </a:rPr>
              <a:t>Бастыру</a:t>
            </a:r>
            <a:endParaRPr lang="en-US" b="1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b="1" dirty="0" smtClean="0">
                <a:solidFill>
                  <a:srgbClr val="FFCC00"/>
                </a:solidFill>
              </a:rPr>
              <a:t>Тиз бастыру</a:t>
            </a:r>
            <a:endParaRPr lang="en-US" b="1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b="1" dirty="0" smtClean="0">
                <a:solidFill>
                  <a:srgbClr val="FFCC00"/>
                </a:solidFill>
              </a:rPr>
              <a:t>Бастыруны карап алу</a:t>
            </a:r>
            <a:endParaRPr lang="en-US" b="1" dirty="0">
              <a:solidFill>
                <a:srgbClr val="FFCC00"/>
              </a:solidFill>
            </a:endParaRPr>
          </a:p>
        </p:txBody>
      </p:sp>
      <p:graphicFrame>
        <p:nvGraphicFramePr>
          <p:cNvPr id="228363" name="Object 11"/>
          <p:cNvGraphicFramePr>
            <a:graphicFrameLocks noChangeAspect="1"/>
          </p:cNvGraphicFramePr>
          <p:nvPr/>
        </p:nvGraphicFramePr>
        <p:xfrm>
          <a:off x="339725" y="5438775"/>
          <a:ext cx="269875" cy="303213"/>
        </p:xfrm>
        <a:graphic>
          <a:graphicData uri="http://schemas.openxmlformats.org/presentationml/2006/ole">
            <p:oleObj spid="_x0000_s228363" name="Visio" r:id="rId6" imgW="270231" imgH="303063" progId="">
              <p:embed/>
            </p:oleObj>
          </a:graphicData>
        </a:graphic>
      </p:graphicFrame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7514" y="978211"/>
            <a:ext cx="5583236" cy="284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63500"/>
            <a:ext cx="8904288" cy="614363"/>
          </a:xfrm>
        </p:spPr>
        <p:txBody>
          <a:bodyPr/>
          <a:lstStyle/>
          <a:p>
            <a:r>
              <a:rPr lang="tt-RU" dirty="0" smtClean="0"/>
              <a:t>Әйе, бастыруга әзер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80775" y="1304800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Тѳп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0211" y="167804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Яңа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0211" y="2126619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Ачу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0211" y="2494754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Саклау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0210" y="2886640"/>
            <a:ext cx="10885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Саклау рәвеше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9261" y="3349777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Бастыру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95286" y="1606794"/>
            <a:ext cx="2145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Документы алдан карай һәм бастыру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15918" y="1891801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Бастыру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15918" y="2390564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Тиз бастыру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315918" y="2936830"/>
            <a:ext cx="16345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Бастыруны карап алу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315919" y="2034305"/>
            <a:ext cx="205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Бастыру алдыннан басакны, күчермәләр санын һәм башка бастыру параметрларын сайлау.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04043" y="2544943"/>
            <a:ext cx="2050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Килешенгәнчә кулланылучы басакка документны үзгәртүләрсез җибәрү.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15917" y="3079333"/>
            <a:ext cx="2050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Бастыру алдыннан битләрне карап чыгып, үзгәртүләр кертү.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Бастырырга әзер булгач, </a:t>
            </a:r>
            <a:r>
              <a:rPr lang="en-US" sz="2000" b="1" dirty="0" smtClean="0"/>
              <a:t>Microsoft </a:t>
            </a:r>
            <a:r>
              <a:rPr lang="en-US" sz="2000" b="1" dirty="0"/>
              <a:t>Office </a:t>
            </a:r>
            <a:r>
              <a:rPr lang="tt-RU" sz="2000" b="1" dirty="0" smtClean="0"/>
              <a:t>төймәсенә </a:t>
            </a:r>
            <a:r>
              <a:rPr lang="tt-RU" sz="2000" dirty="0" smtClean="0"/>
              <a:t>басыгыз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254000" y="3994150"/>
            <a:ext cx="59261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1600" dirty="0" smtClean="0">
                <a:solidFill>
                  <a:srgbClr val="FFCC00"/>
                </a:solidFill>
              </a:rPr>
              <a:t>Онытмагыз, хәзер сезнең башка мөмкинлекләр дә бар:</a:t>
            </a:r>
            <a:endParaRPr lang="en-US" sz="16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8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8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8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0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63500"/>
            <a:ext cx="8904288" cy="614363"/>
          </a:xfrm>
        </p:spPr>
        <p:txBody>
          <a:bodyPr/>
          <a:lstStyle/>
          <a:p>
            <a:r>
              <a:rPr lang="tt-RU" dirty="0" smtClean="0"/>
              <a:t>Яшерелгән командалар</a:t>
            </a:r>
            <a:endParaRPr lang="en-US" dirty="0"/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Word’</a:t>
            </a:r>
            <a:r>
              <a:rPr lang="tt-RU" sz="2000" dirty="0" smtClean="0"/>
              <a:t>ның барлык көндәлек функцияләре Тасмада урнашкан. Аларны табу җиңел.</a:t>
            </a:r>
            <a:endParaRPr lang="en-US" sz="2000" dirty="0"/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254000" y="4019550"/>
            <a:ext cx="593407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Ә документ төзүгә карамаган, ләкин </a:t>
            </a:r>
            <a:r>
              <a:rPr lang="en-US" dirty="0" smtClean="0">
                <a:solidFill>
                  <a:srgbClr val="FFCC00"/>
                </a:solidFill>
              </a:rPr>
              <a:t>Word </a:t>
            </a:r>
            <a:r>
              <a:rPr lang="tt-RU" dirty="0" smtClean="0">
                <a:solidFill>
                  <a:srgbClr val="FFCC00"/>
                </a:solidFill>
              </a:rPr>
              <a:t>эше белән идарә итүче яшерелгән параметрлар кайда?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324" y="942975"/>
            <a:ext cx="5694566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1015216" y="1281380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Тѳп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5837" y="165429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Яңа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5837" y="2102869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Ачу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5837" y="2749850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Нәшер итү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5837" y="3224303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Ябу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92921" y="3570258"/>
            <a:ext cx="1322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Word </a:t>
            </a:r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параметрлары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58131" y="3570258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Word</a:t>
            </a:r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тан чыгу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73654" y="1568032"/>
            <a:ext cx="14226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Соңгы документлар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autoUpdateAnimBg="0"/>
      <p:bldP spid="23040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63500"/>
            <a:ext cx="8904288" cy="614363"/>
          </a:xfrm>
        </p:spPr>
        <p:txBody>
          <a:bodyPr/>
          <a:lstStyle/>
          <a:p>
            <a:r>
              <a:rPr lang="tt-RU" dirty="0" smtClean="0"/>
              <a:t>Яшерелгән командалар</a:t>
            </a:r>
            <a:endParaRPr lang="en-US" dirty="0"/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Word’</a:t>
            </a:r>
            <a:r>
              <a:rPr lang="tt-RU" sz="2000" dirty="0" smtClean="0"/>
              <a:t>ның эше белән ничек идарә итеп була?</a:t>
            </a:r>
            <a:endParaRPr lang="en-US" sz="2000" dirty="0"/>
          </a:p>
        </p:txBody>
      </p:sp>
      <p:sp>
        <p:nvSpPr>
          <p:cNvPr id="232452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254000" y="4019550"/>
            <a:ext cx="593407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Мондагы барлык параметрлар – </a:t>
            </a:r>
            <a:r>
              <a:rPr lang="en-US" b="1" dirty="0" smtClean="0">
                <a:solidFill>
                  <a:srgbClr val="FFCC00"/>
                </a:solidFill>
              </a:rPr>
              <a:t>Word</a:t>
            </a:r>
            <a:r>
              <a:rPr lang="tt-RU" b="1" dirty="0" smtClean="0">
                <a:solidFill>
                  <a:srgbClr val="FFCC00"/>
                </a:solidFill>
              </a:rPr>
              <a:t> параметрларының  </a:t>
            </a:r>
            <a:r>
              <a:rPr lang="tt-RU" dirty="0" smtClean="0">
                <a:solidFill>
                  <a:srgbClr val="FFCC00"/>
                </a:solidFill>
              </a:rPr>
              <a:t>өлеше. Аларны күрү өчен</a:t>
            </a:r>
            <a:r>
              <a:rPr lang="en-US" b="1" dirty="0" smtClean="0">
                <a:solidFill>
                  <a:srgbClr val="FFCC00"/>
                </a:solidFill>
              </a:rPr>
              <a:t> Word </a:t>
            </a:r>
            <a:r>
              <a:rPr lang="tt-RU" b="1" dirty="0" smtClean="0">
                <a:solidFill>
                  <a:srgbClr val="FFCC00"/>
                </a:solidFill>
              </a:rPr>
              <a:t>параметрлары </a:t>
            </a:r>
            <a:r>
              <a:rPr lang="tt-RU" dirty="0" smtClean="0">
                <a:solidFill>
                  <a:srgbClr val="FFCC00"/>
                </a:solidFill>
              </a:rPr>
              <a:t>төймәсенә басу зарур.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Ул </a:t>
            </a:r>
            <a:r>
              <a:rPr lang="en-US" b="1" dirty="0" smtClean="0">
                <a:solidFill>
                  <a:srgbClr val="FFCC00"/>
                </a:solidFill>
              </a:rPr>
              <a:t>Microsoft </a:t>
            </a:r>
            <a:r>
              <a:rPr lang="en-US" b="1" dirty="0">
                <a:solidFill>
                  <a:srgbClr val="FFCC00"/>
                </a:solidFill>
              </a:rPr>
              <a:t>Office </a:t>
            </a:r>
            <a:r>
              <a:rPr lang="tt-RU" b="1" dirty="0" smtClean="0">
                <a:solidFill>
                  <a:srgbClr val="FFCC00"/>
                </a:solidFill>
              </a:rPr>
              <a:t>төймәсенә </a:t>
            </a:r>
            <a:r>
              <a:rPr lang="tt-RU" dirty="0" smtClean="0">
                <a:solidFill>
                  <a:srgbClr val="FFCC00"/>
                </a:solidFill>
              </a:rPr>
              <a:t>баскач чагылдырыла торган  сайлакта урнашкан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324" y="942975"/>
            <a:ext cx="5694566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015216" y="1281380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Тѳп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5837" y="1654295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Яңа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5837" y="2102869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Ачу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5837" y="2749850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Нәшер итү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5837" y="3224303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Ябу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2921" y="3570258"/>
            <a:ext cx="1322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Word </a:t>
            </a:r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параметрлары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8131" y="3570258"/>
            <a:ext cx="857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Word</a:t>
            </a:r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тан чыгу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73654" y="1568032"/>
            <a:ext cx="14226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Соңгы документлар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01848" y="3536497"/>
            <a:ext cx="1241425" cy="2493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32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2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autoUpdateAnimBg="0"/>
      <p:bldP spid="23245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tt-RU" dirty="0" smtClean="0"/>
              <a:t>Күнегүләр</a:t>
            </a:r>
            <a:endParaRPr lang="en-US" dirty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842963"/>
            <a:ext cx="8905875" cy="3282950"/>
          </a:xfrm>
        </p:spPr>
        <p:txBody>
          <a:bodyPr/>
          <a:lstStyle/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Тамгалы исемлек өстәгез.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Җәһәт стильләрне кулланып карагыз, аннары үзгәрешләрне күрү өчен масштабны кечерәйтегез.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Җәһәт стильләр җыелмасын үзгәртегез.</a:t>
            </a:r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Формат күчермәсен кулланып карагыз.</a:t>
            </a:r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b="1" dirty="0" smtClean="0"/>
              <a:t>Бит макетын</a:t>
            </a:r>
            <a:r>
              <a:rPr lang="tt-RU" dirty="0" smtClean="0"/>
              <a:t> кулланып, биткә үзгәртүләр кертегез.</a:t>
            </a:r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Төрле ысуллар кулланып, бастыруны башкарыгыз.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tt-RU" dirty="0" smtClean="0"/>
              <a:t>Тест 2, 1-нче сорау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b="1" dirty="0" smtClean="0"/>
              <a:t>Тамгалы исемлекләрне ясау өчен кайсы салынманың кайсы төркемен кулланырга кирәк? (Бер генә җавапны сайлагыз.)</a:t>
            </a:r>
            <a:endParaRPr lang="en-US" b="1" dirty="0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257175" y="2344738"/>
            <a:ext cx="76247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b="1" dirty="0" smtClean="0"/>
              <a:t>Бит макеты </a:t>
            </a:r>
            <a:r>
              <a:rPr lang="tt-RU" sz="2000" dirty="0" smtClean="0"/>
              <a:t>салынмасының </a:t>
            </a:r>
            <a:r>
              <a:rPr lang="en-US" sz="2000" dirty="0" smtClean="0"/>
              <a:t> </a:t>
            </a:r>
            <a:r>
              <a:rPr lang="tt-RU" sz="2000" b="1" dirty="0" smtClean="0"/>
              <a:t>Параграф</a:t>
            </a:r>
            <a:r>
              <a:rPr lang="en-US" sz="2000" b="1" dirty="0" smtClean="0"/>
              <a:t> </a:t>
            </a:r>
            <a:r>
              <a:rPr lang="tt-RU" sz="2000" dirty="0" smtClean="0"/>
              <a:t>төркемен.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b="1" dirty="0" smtClean="0"/>
              <a:t>Тѳп</a:t>
            </a:r>
            <a:r>
              <a:rPr lang="tt-RU" sz="2000" dirty="0" smtClean="0"/>
              <a:t> салынмасының </a:t>
            </a:r>
            <a:r>
              <a:rPr lang="tt-RU" sz="2000" b="1" dirty="0" smtClean="0"/>
              <a:t>Параграф </a:t>
            </a:r>
            <a:r>
              <a:rPr lang="tt-RU" sz="2000" dirty="0" smtClean="0"/>
              <a:t>төркемен.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b="1" dirty="0" smtClean="0"/>
              <a:t>Өстәү</a:t>
            </a:r>
            <a:r>
              <a:rPr lang="tt-RU" sz="2000" dirty="0" smtClean="0"/>
              <a:t> салынмасының </a:t>
            </a:r>
            <a:r>
              <a:rPr lang="tt-RU" sz="2000" b="1" dirty="0" smtClean="0"/>
              <a:t>Тамгалар</a:t>
            </a:r>
            <a:r>
              <a:rPr lang="tt-RU" sz="2000" dirty="0" smtClean="0"/>
              <a:t> төркемен.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b="1" dirty="0" smtClean="0"/>
              <a:t>Өстәү</a:t>
            </a:r>
            <a:r>
              <a:rPr lang="tt-RU" sz="2000" dirty="0" smtClean="0"/>
              <a:t> салынмасының </a:t>
            </a:r>
            <a:r>
              <a:rPr lang="tt-RU" sz="2000" b="1" dirty="0" smtClean="0"/>
              <a:t>Текст</a:t>
            </a:r>
            <a:r>
              <a:rPr lang="tt-RU" sz="2000" dirty="0" smtClean="0"/>
              <a:t> төркемен.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utoUpdateAnimBg="0" advAuto="0"/>
      <p:bldP spid="118788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tt-RU" dirty="0" smtClean="0"/>
              <a:t>Тест 2, 1-нче сорау: Җавап</a:t>
            </a:r>
            <a:endParaRPr lang="en-US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7175" y="815975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b="1" dirty="0" smtClean="0"/>
              <a:t>Тѳп</a:t>
            </a:r>
            <a:r>
              <a:rPr lang="tt-RU" dirty="0" smtClean="0"/>
              <a:t> салынмасының </a:t>
            </a:r>
            <a:r>
              <a:rPr lang="tt-RU" b="1" dirty="0" smtClean="0"/>
              <a:t>Параграф </a:t>
            </a:r>
            <a:r>
              <a:rPr lang="tt-RU" dirty="0" smtClean="0"/>
              <a:t>төркемен.</a:t>
            </a:r>
            <a:endParaRPr lang="en-US" dirty="0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257175" y="200025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Ул тамгалы исемлекне ачу урыны. Киңәш: Тамгалы исемлекне Кече кораллар аслыгы ярдәмендә дә ачып була.</a:t>
            </a:r>
            <a:endParaRPr lang="en-US" sz="200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200775"/>
            <a:ext cx="3708400" cy="476250"/>
          </a:xfrm>
        </p:spPr>
        <p:txBody>
          <a:bodyPr/>
          <a:lstStyle/>
          <a:p>
            <a:r>
              <a:rPr lang="az-Cyrl-AZ" dirty="0" smtClean="0"/>
              <a:t>Эшне тизәйтү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utoUpdateAnimBg="0"/>
      <p:bldP spid="12083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tt-RU" dirty="0" smtClean="0"/>
              <a:t>Тест 2, 2-нче сорау</a:t>
            </a: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smtClean="0"/>
              <a:t>Word’</a:t>
            </a:r>
            <a:r>
              <a:rPr lang="tt-RU" b="1" dirty="0" smtClean="0"/>
              <a:t>ның яңа версиясендә бастыру параметрларын ничек сайларга?</a:t>
            </a:r>
            <a:r>
              <a:rPr lang="en-US" b="1" dirty="0" smtClean="0"/>
              <a:t> (</a:t>
            </a:r>
            <a:r>
              <a:rPr lang="tt-RU" b="1" dirty="0" smtClean="0"/>
              <a:t>Бер генә җавапны сайлагыз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257175" y="2241550"/>
            <a:ext cx="76247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Тасмадагы </a:t>
            </a:r>
            <a:r>
              <a:rPr lang="tt-RU" sz="2000" b="1" dirty="0" smtClean="0"/>
              <a:t>Бастыру </a:t>
            </a:r>
            <a:r>
              <a:rPr lang="tt-RU" sz="2000" dirty="0" smtClean="0"/>
              <a:t>төймәсенә чирттерергә.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Тиз керүле кораллар аслыгында </a:t>
            </a:r>
            <a:r>
              <a:rPr lang="tt-RU" sz="2000" b="1" dirty="0" smtClean="0"/>
              <a:t>Бастыру </a:t>
            </a:r>
            <a:r>
              <a:rPr lang="tt-RU" sz="2000" dirty="0" smtClean="0"/>
              <a:t>төймәсенә чирттерергә.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b="1" dirty="0" smtClean="0"/>
              <a:t>Microsoft </a:t>
            </a:r>
            <a:r>
              <a:rPr lang="en-US" sz="2000" b="1" dirty="0"/>
              <a:t>Office </a:t>
            </a:r>
            <a:r>
              <a:rPr lang="tt-RU" sz="2000" b="1" dirty="0" smtClean="0"/>
              <a:t>төймәсен </a:t>
            </a:r>
            <a:r>
              <a:rPr lang="tt-RU" sz="2000" dirty="0" smtClean="0"/>
              <a:t>кулланырга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Беренче яки икенче җавап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2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 advAuto="0"/>
      <p:bldP spid="122884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tt-RU" dirty="0" smtClean="0"/>
              <a:t>Тест 2, 2-нче сорау: Җавап</a:t>
            </a: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7175" y="836613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smtClean="0"/>
              <a:t>Microsoft Office </a:t>
            </a:r>
            <a:r>
              <a:rPr lang="tt-RU" b="1" dirty="0" smtClean="0"/>
              <a:t>төймәсен </a:t>
            </a:r>
            <a:r>
              <a:rPr lang="tt-RU" dirty="0" smtClean="0"/>
              <a:t>кулланырга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257175" y="208280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Биредә сез Бастыруны карап алу командасын да куллана аласыз.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utoUpdateAnimBg="0"/>
      <p:bldP spid="124932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t-RU" dirty="0" smtClean="0"/>
              <a:t>Эшне тизләтү</a:t>
            </a:r>
            <a:endParaRPr lang="en-US" dirty="0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73025"/>
            <a:ext cx="8229600" cy="609600"/>
          </a:xfrm>
        </p:spPr>
        <p:txBody>
          <a:bodyPr/>
          <a:lstStyle/>
          <a:p>
            <a:r>
              <a:rPr lang="tt-RU" dirty="0" smtClean="0"/>
              <a:t>Тест 2, 3-нче сорау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71463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b="1" dirty="0" smtClean="0"/>
              <a:t>Масштаб кайсы почмакта урнашкан? (Бер генә җавапны сайлагыз.)</a:t>
            </a:r>
            <a:endParaRPr lang="en-US" b="1" dirty="0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271463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Өске уң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Өске сул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Аскы сул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Аскы уң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26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autoUpdateAnimBg="0" advAuto="0"/>
      <p:bldP spid="12698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73025"/>
            <a:ext cx="8229600" cy="609600"/>
          </a:xfrm>
        </p:spPr>
        <p:txBody>
          <a:bodyPr/>
          <a:lstStyle/>
          <a:p>
            <a:r>
              <a:rPr lang="tt-RU" dirty="0" smtClean="0"/>
              <a:t>Курс максатлары</a:t>
            </a:r>
            <a:r>
              <a:rPr lang="en-US" dirty="0"/>
              <a:t>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836613"/>
            <a:ext cx="8431213" cy="4659312"/>
          </a:xfrm>
        </p:spPr>
        <p:txBody>
          <a:bodyPr/>
          <a:lstStyle/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en-US" sz="2400" dirty="0" smtClean="0"/>
              <a:t>Word</a:t>
            </a:r>
            <a:r>
              <a:rPr lang="tt-RU" sz="2400" dirty="0" smtClean="0"/>
              <a:t> белән эшне бик җиңеләйтә торган яңа мөмкинлек – Тасма белән эш итү. </a:t>
            </a:r>
            <a:endParaRPr lang="en-US" sz="2400" dirty="0" smtClean="0"/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tt-RU" sz="2400" dirty="0" smtClean="0"/>
              <a:t>Документ төзүдә иң еш, гадәти командаларны табу.</a:t>
            </a:r>
            <a:endParaRPr lang="en-US" sz="2400" dirty="0"/>
          </a:p>
          <a:p>
            <a:pPr lvl="1">
              <a:spcAft>
                <a:spcPct val="75000"/>
              </a:spcAft>
              <a:buClr>
                <a:srgbClr val="FF9900"/>
              </a:buClr>
            </a:pPr>
            <a:endParaRPr lang="en-US" sz="2400" dirty="0"/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endParaRPr lang="en-U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73025"/>
            <a:ext cx="8229600" cy="609600"/>
          </a:xfrm>
        </p:spPr>
        <p:txBody>
          <a:bodyPr/>
          <a:lstStyle/>
          <a:p>
            <a:r>
              <a:rPr lang="tt-RU" dirty="0" smtClean="0"/>
              <a:t>Тест 2, 3-нче сорау: Җавап</a:t>
            </a:r>
            <a:endParaRPr lang="en-US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7175" y="863600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dirty="0" smtClean="0"/>
              <a:t>Аскы уң почмакта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257175" y="2109788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Аскы уң почмакта зурайту һәм кечерәйтү идарәтләре урнашкан. Масштаб идарәтләрен күрү өчен </a:t>
            </a:r>
            <a:r>
              <a:rPr lang="tt-RU" sz="2000" b="1" dirty="0" smtClean="0"/>
              <a:t>Күренеш </a:t>
            </a:r>
            <a:r>
              <a:rPr lang="tt-RU" sz="2000" dirty="0" smtClean="0"/>
              <a:t>сайлагын да кулланып була.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utoUpdateAnimBg="0"/>
      <p:bldP spid="12902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t-RU" dirty="0" smtClean="0"/>
              <a:t>Өченче дәрес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tt-RU" dirty="0" smtClean="0"/>
              <a:t>Гади исемлекләр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tt-RU" dirty="0" smtClean="0"/>
              <a:t>Гади исемлекләр</a:t>
            </a:r>
            <a:endParaRPr lang="en-US" dirty="0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Исемлекләр - барлык документларның да бик мөһим өлеше: ул, мәсәлән, кыскача эчтәлек өчен дә, исемлектә санау өчен дә кирәк.</a:t>
            </a:r>
            <a:endParaRPr lang="en-US" sz="2000" dirty="0"/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277813" y="3994150"/>
            <a:ext cx="57419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1700" dirty="0" smtClean="0">
                <a:solidFill>
                  <a:srgbClr val="FFCC00"/>
                </a:solidFill>
              </a:rPr>
              <a:t>Санлы исемлекләр мәгълумат тәртибен күрсәтү өчен иң кулай. Тәртип кирәк булмаса, тамгалы исемлек кулайрак булырга мөмкин.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1700" dirty="0" smtClean="0">
                <a:solidFill>
                  <a:srgbClr val="FFCC00"/>
                </a:solidFill>
              </a:rPr>
              <a:t>Исемлекләр </a:t>
            </a:r>
            <a:r>
              <a:rPr lang="tt-RU" sz="1700" b="1" dirty="0" smtClean="0">
                <a:solidFill>
                  <a:srgbClr val="FFCC00"/>
                </a:solidFill>
              </a:rPr>
              <a:t>бер дәрәҗәле</a:t>
            </a:r>
            <a:r>
              <a:rPr lang="tt-RU" sz="1700" dirty="0" smtClean="0">
                <a:solidFill>
                  <a:srgbClr val="FFCC00"/>
                </a:solidFill>
              </a:rPr>
              <a:t> булырга мөмкин: мондыйларда барлык объектлар бер дәрәҗәдә һәм чигенешләрсез урнаша. </a:t>
            </a:r>
            <a:r>
              <a:rPr lang="tt-RU" sz="1700" b="1" dirty="0" smtClean="0">
                <a:solidFill>
                  <a:srgbClr val="FFCC00"/>
                </a:solidFill>
              </a:rPr>
              <a:t>Күп дәрәҗәле </a:t>
            </a:r>
            <a:r>
              <a:rPr lang="tt-RU" sz="1700" dirty="0" smtClean="0">
                <a:solidFill>
                  <a:srgbClr val="FFCC00"/>
                </a:solidFill>
              </a:rPr>
              <a:t>исемлек исемлек эчендә исемлек булуын белдерә</a:t>
            </a:r>
            <a:r>
              <a:rPr lang="en-US" sz="1700" dirty="0" smtClean="0">
                <a:solidFill>
                  <a:srgbClr val="FFCC00"/>
                </a:solidFill>
              </a:rPr>
              <a:t>. </a:t>
            </a:r>
            <a:endParaRPr lang="en-US" sz="1700" dirty="0">
              <a:solidFill>
                <a:srgbClr val="FFCC00"/>
              </a:solidFill>
            </a:endParaRPr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87393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5154" y="947738"/>
            <a:ext cx="5651754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73774" y="1543792"/>
            <a:ext cx="1033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Меркурий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Венера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Җир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Марс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8808" y="1531916"/>
            <a:ext cx="127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Меркурий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Венера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Җир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Марс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1348" y="1543792"/>
            <a:ext cx="1543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Меркурий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Венера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Җир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Ай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Марс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Фобос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Деймос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autoUpdateAnimBg="0"/>
      <p:bldP spid="17613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tt-RU" dirty="0" smtClean="0"/>
              <a:t>Текст кертү вакытында исемлекләр төзү</a:t>
            </a:r>
            <a:endParaRPr lang="en-US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Исемлекне башлау өчен берничә ысул бар, ләкин иң еш кулланылганы – исемлекне текст кертү вакытында төзү.</a:t>
            </a:r>
            <a:endParaRPr lang="en-US" sz="20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77813" y="3994150"/>
            <a:ext cx="57419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Сезгә тамгаланган исемлек кирәк булса, йолдызчык </a:t>
            </a:r>
            <a:r>
              <a:rPr lang="en-US" b="1" dirty="0" smtClean="0">
                <a:solidFill>
                  <a:srgbClr val="FFCC00"/>
                </a:solidFill>
              </a:rPr>
              <a:t>(*)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символын кертеп, буш ара калдырыгыз.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Йолдыз тамгага әйләнә һәм исемлек төзелә.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Исемлектә текстны керткәч, </a:t>
            </a:r>
            <a:r>
              <a:rPr lang="en-US" dirty="0" smtClean="0">
                <a:solidFill>
                  <a:srgbClr val="FFCC00"/>
                </a:solidFill>
              </a:rPr>
              <a:t>ENTER</a:t>
            </a:r>
            <a:r>
              <a:rPr lang="tt-RU" dirty="0" smtClean="0">
                <a:solidFill>
                  <a:srgbClr val="FFCC00"/>
                </a:solidFill>
              </a:rPr>
              <a:t> төймәсенә басыгыз һәм киләсе юлда яңа тамга килеп чыгачак.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508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4512" y="904875"/>
            <a:ext cx="563303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301756" y="1401288"/>
            <a:ext cx="1021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400" b="1" dirty="0" smtClean="0">
                <a:solidFill>
                  <a:schemeClr val="accent2">
                    <a:lumMod val="50000"/>
                  </a:schemeClr>
                </a:solidFill>
              </a:rPr>
              <a:t>Буш ара</a:t>
            </a:r>
            <a:endParaRPr lang="en-US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6962" y="1401288"/>
            <a:ext cx="90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600" b="1" dirty="0" smtClean="0">
                <a:solidFill>
                  <a:schemeClr val="accent2">
                    <a:lumMod val="50000"/>
                  </a:schemeClr>
                </a:solidFill>
              </a:rPr>
              <a:t>Нокта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6385" y="1401288"/>
            <a:ext cx="90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600" b="1" dirty="0" smtClean="0">
                <a:solidFill>
                  <a:schemeClr val="accent2">
                    <a:lumMod val="50000"/>
                  </a:schemeClr>
                </a:solidFill>
              </a:rPr>
              <a:t>Нокта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9485" y="1413164"/>
            <a:ext cx="344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8774" y="2410667"/>
            <a:ext cx="1033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Меркурий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Венера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Җир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Марс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48183" y="2470041"/>
            <a:ext cx="127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Меркурий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Венера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Җир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Марс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9482" y="2493792"/>
            <a:ext cx="127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lphaLcPeriod"/>
            </a:pP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Меркурий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lphaLcPeriod"/>
            </a:pP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Венера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lphaLcPeriod"/>
            </a:pP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Җир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lphaLcPeriod"/>
            </a:pP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Марс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  <p:bldP spid="2355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tt-RU" dirty="0" smtClean="0"/>
              <a:t>Текст кертү вакытында исемлекләр төзү</a:t>
            </a:r>
            <a:endParaRPr lang="en-US" dirty="0"/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Исемлекне башлау өчен берничә ысул бар, ләкин иң еш кулланылганы – исемлекне текст кертү вакытында төзү.</a:t>
            </a:r>
            <a:endParaRPr lang="en-US" sz="2000" dirty="0"/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277813" y="3994150"/>
            <a:ext cx="57419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Санлы исемлекне төзү өчен берле санын кертеп, нокта куегыз (1.), артыннан буш ара калдырыгыз.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72037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285750" y="4806950"/>
            <a:ext cx="5741988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Бу - </a:t>
            </a:r>
            <a:r>
              <a:rPr lang="en-US" dirty="0" smtClean="0">
                <a:solidFill>
                  <a:srgbClr val="FFCC00"/>
                </a:solidFill>
              </a:rPr>
              <a:t>Word 2007</a:t>
            </a:r>
            <a:r>
              <a:rPr lang="tt-RU" dirty="0" smtClean="0">
                <a:solidFill>
                  <a:srgbClr val="FFCC00"/>
                </a:solidFill>
              </a:rPr>
              <a:t> программасында яңалык</a:t>
            </a:r>
            <a:r>
              <a:rPr lang="en-US" dirty="0" smtClean="0">
                <a:solidFill>
                  <a:srgbClr val="FFCC00"/>
                </a:solidFill>
              </a:rPr>
              <a:t>; </a:t>
            </a:r>
            <a:r>
              <a:rPr lang="tt-RU" dirty="0" smtClean="0">
                <a:solidFill>
                  <a:srgbClr val="FFCC00"/>
                </a:solidFill>
              </a:rPr>
              <a:t>элекке версияләрдә  исемлек башлансын өчен </a:t>
            </a:r>
            <a:r>
              <a:rPr lang="en-US" dirty="0" smtClean="0">
                <a:solidFill>
                  <a:srgbClr val="FFCC00"/>
                </a:solidFill>
              </a:rPr>
              <a:t>ENTER </a:t>
            </a:r>
            <a:r>
              <a:rPr lang="tt-RU" dirty="0" smtClean="0">
                <a:solidFill>
                  <a:srgbClr val="FFCC00"/>
                </a:solidFill>
              </a:rPr>
              <a:t>төймәсенә басу кирәк иде.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1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4512" y="904875"/>
            <a:ext cx="563303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301756" y="1401288"/>
            <a:ext cx="1021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400" b="1" dirty="0" smtClean="0">
                <a:solidFill>
                  <a:schemeClr val="accent2">
                    <a:lumMod val="50000"/>
                  </a:schemeClr>
                </a:solidFill>
              </a:rPr>
              <a:t>Буш ара</a:t>
            </a:r>
            <a:endParaRPr lang="en-US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46962" y="1401288"/>
            <a:ext cx="90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600" b="1" dirty="0" smtClean="0">
                <a:solidFill>
                  <a:schemeClr val="accent2">
                    <a:lumMod val="50000"/>
                  </a:schemeClr>
                </a:solidFill>
              </a:rPr>
              <a:t>Нокта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16385" y="1401288"/>
            <a:ext cx="90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600" b="1" dirty="0" smtClean="0">
                <a:solidFill>
                  <a:schemeClr val="accent2">
                    <a:lumMod val="50000"/>
                  </a:schemeClr>
                </a:solidFill>
              </a:rPr>
              <a:t>Нокта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39485" y="1413164"/>
            <a:ext cx="344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8774" y="2410667"/>
            <a:ext cx="1033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Меркурий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Венера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Җир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Марс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8183" y="2470041"/>
            <a:ext cx="127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Меркурий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Венера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Җир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Марс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9482" y="2493792"/>
            <a:ext cx="127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lphaLcPeriod"/>
            </a:pP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Меркурий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lphaLcPeriod"/>
            </a:pP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Венера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lphaLcPeriod"/>
            </a:pP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Җир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lphaLcPeriod"/>
            </a:pP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Марс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build="p" autoUpdateAnimBg="0" advAuto="0"/>
      <p:bldP spid="172039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tt-RU" dirty="0" smtClean="0"/>
              <a:t>Текст кертү вакытында исемлекләр төзү</a:t>
            </a:r>
            <a:endParaRPr lang="en-US" dirty="0"/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Исемлекне башлау өчен берничә ысул бар, ләкин иң еш кулланылганы – исемлекне текст кертү вакытында төзү.</a:t>
            </a:r>
            <a:endParaRPr lang="en-US" sz="2000" dirty="0"/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277813" y="3994150"/>
            <a:ext cx="574198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Хәрефле исемлекләр санлы исемлекләрнең бер варианты гына булганга, аны төзү өчен хәрефне кертеп, нокта куегыз, һәм буш ара калдырыгыз.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74085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512" y="904875"/>
            <a:ext cx="563303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301756" y="1401288"/>
            <a:ext cx="1021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400" b="1" dirty="0" smtClean="0">
                <a:solidFill>
                  <a:schemeClr val="accent2">
                    <a:lumMod val="50000"/>
                  </a:schemeClr>
                </a:solidFill>
              </a:rPr>
              <a:t>Буш ара</a:t>
            </a:r>
            <a:endParaRPr lang="en-US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46962" y="1401288"/>
            <a:ext cx="90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600" b="1" dirty="0" smtClean="0">
                <a:solidFill>
                  <a:schemeClr val="accent2">
                    <a:lumMod val="50000"/>
                  </a:schemeClr>
                </a:solidFill>
              </a:rPr>
              <a:t>Нокта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6385" y="1401288"/>
            <a:ext cx="90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600" b="1" dirty="0" smtClean="0">
                <a:solidFill>
                  <a:schemeClr val="accent2">
                    <a:lumMod val="50000"/>
                  </a:schemeClr>
                </a:solidFill>
              </a:rPr>
              <a:t>Нокта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39485" y="1413164"/>
            <a:ext cx="344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8774" y="2410667"/>
            <a:ext cx="1033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Меркурий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Венера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Җир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Марс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48183" y="2470041"/>
            <a:ext cx="127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Меркурий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Венера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Җир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Марс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29482" y="2493792"/>
            <a:ext cx="127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lphaLcPeriod"/>
            </a:pP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Меркурий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lphaLcPeriod"/>
            </a:pP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Венера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lphaLcPeriod"/>
            </a:pP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Җир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228600" indent="-228600">
              <a:buFont typeface="+mj-lt"/>
              <a:buAutoNum type="alphaLcPeriod"/>
            </a:pP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Марс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 build="p" autoUpdateAnimBg="0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Исемлекне туктату</a:t>
            </a:r>
            <a:endParaRPr lang="en-US" dirty="0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Исемлектә соңгы пункт кертелгәч, исемлекне ничек туктатырга?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Рәсемдә иң әйбәт ысуллар күрсәтелгән.</a:t>
            </a:r>
            <a:endParaRPr lang="en-US" sz="2000" dirty="0"/>
          </a:p>
        </p:txBody>
      </p:sp>
      <p:sp>
        <p:nvSpPr>
          <p:cNvPr id="180228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277813" y="3994150"/>
            <a:ext cx="586422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Исемлекне туктатуның иң җиңел юлы - рәсемдә сулда күрсәтелгәнчә, </a:t>
            </a:r>
            <a:r>
              <a:rPr lang="en-US" dirty="0" smtClean="0">
                <a:solidFill>
                  <a:srgbClr val="FFCC00"/>
                </a:solidFill>
              </a:rPr>
              <a:t>ENTER </a:t>
            </a:r>
            <a:r>
              <a:rPr lang="tt-RU" dirty="0" smtClean="0">
                <a:solidFill>
                  <a:srgbClr val="FFCC00"/>
                </a:solidFill>
              </a:rPr>
              <a:t>төймәсенә ике тапкыр басу.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Башка ысул кирәк булса, мәсәлән, өстәге тамга яки текст чигенешендә текст кертәсегез килсә, </a:t>
            </a:r>
            <a:r>
              <a:rPr lang="en-US" dirty="0" smtClean="0">
                <a:solidFill>
                  <a:srgbClr val="FFCC00"/>
                </a:solidFill>
              </a:rPr>
              <a:t>BACKSPACE</a:t>
            </a:r>
            <a:r>
              <a:rPr lang="tt-RU" dirty="0" smtClean="0">
                <a:solidFill>
                  <a:srgbClr val="FFCC00"/>
                </a:solidFill>
              </a:rPr>
              <a:t> төймәсенә басыгыз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2519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8884" y="939800"/>
            <a:ext cx="563285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104407" y="1555641"/>
            <a:ext cx="1033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Меркурий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Венера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Җир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Марс</a:t>
            </a: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endParaRPr lang="tt-RU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  Юпитер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Сатурн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Уран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Нептун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6344" y="1555641"/>
            <a:ext cx="1033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 Меркурий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Венера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Җир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Марс</a:t>
            </a: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endParaRPr lang="tt-RU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  Юпитер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Сатурн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Уран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Нептун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1306" y="3028208"/>
            <a:ext cx="665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b="1" dirty="0" smtClean="0">
                <a:solidFill>
                  <a:schemeClr val="accent2">
                    <a:lumMod val="50000"/>
                  </a:schemeClr>
                </a:solidFill>
              </a:rPr>
              <a:t>Enter</a:t>
            </a:r>
            <a:endParaRPr lang="en-US" sz="1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0745" y="3028208"/>
            <a:ext cx="9618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b="1" dirty="0" smtClean="0">
                <a:solidFill>
                  <a:schemeClr val="accent2">
                    <a:lumMod val="50000"/>
                  </a:schemeClr>
                </a:solidFill>
              </a:rPr>
              <a:t>Backspace</a:t>
            </a:r>
            <a:endParaRPr lang="en-US" sz="1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80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80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 autoUpdateAnimBg="0"/>
      <p:bldP spid="180230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sz="2400" dirty="0" smtClean="0"/>
              <a:t>Исемлекләрдә абзацлар белән эш итү</a:t>
            </a:r>
            <a:r>
              <a:rPr lang="en-US" sz="2400" dirty="0" smtClean="0"/>
              <a:t>;</a:t>
            </a:r>
            <a:r>
              <a:rPr lang="tt-RU" sz="2400" dirty="0" smtClean="0"/>
              <a:t> исемлекләрне өстәү</a:t>
            </a:r>
            <a:endParaRPr lang="en-US" sz="2400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Мәсәлән, сез санлы яки тамгалы исемлек төзисез, һәм сезгә кайбер пунктларга икенчел абзацлар өстәргә телисез, ди. (Рәсемдә күрсәтелгән.)</a:t>
            </a:r>
            <a:endParaRPr lang="en-US" sz="2000" dirty="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Бу очракта берничә ысул кулланырга мөмкин. Кирәклесен сайлау документыгызның халәтеннән һәм шәхси сайлавыгыздан тора.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2529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0159" y="949325"/>
            <a:ext cx="563285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847743" y="2256310"/>
            <a:ext cx="10628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b="1" dirty="0" smtClean="0">
                <a:solidFill>
                  <a:srgbClr val="C00000"/>
                </a:solidFill>
              </a:rPr>
              <a:t>Исемлеккә кермәгән абзацлар</a:t>
            </a:r>
            <a:endParaRPr lang="en-US" sz="9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sz="2400" dirty="0" smtClean="0"/>
              <a:t>Исемлекләрдә абзацлар белән эш итү</a:t>
            </a:r>
            <a:r>
              <a:rPr lang="en-US" sz="2400" dirty="0" smtClean="0"/>
              <a:t>;</a:t>
            </a:r>
            <a:r>
              <a:rPr lang="tt-RU" sz="2400" dirty="0" smtClean="0"/>
              <a:t> исемлекләрне өстәү</a:t>
            </a:r>
            <a:endParaRPr lang="en-US" sz="2400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Мәсәлән, сез санлы яки тамгалы исемлек төзисез, һәм сезгә кайбер пунктларга икенчел абзацлар өстәргә телисез, ди. (Рәсемдә күрсәтелгән.)</a:t>
            </a:r>
            <a:endParaRPr lang="en-US" sz="2000" dirty="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9863" indent="-169863">
              <a:spcAft>
                <a:spcPct val="45000"/>
              </a:spcAft>
              <a:buFontTx/>
              <a:buChar char="•"/>
            </a:pPr>
            <a:r>
              <a:rPr lang="en-US" dirty="0" smtClean="0">
                <a:solidFill>
                  <a:srgbClr val="FFCC00"/>
                </a:solidFill>
              </a:rPr>
              <a:t>ENTER </a:t>
            </a:r>
            <a:r>
              <a:rPr lang="tt-RU" dirty="0" smtClean="0">
                <a:solidFill>
                  <a:srgbClr val="FFCC00"/>
                </a:solidFill>
              </a:rPr>
              <a:t>урынына </a:t>
            </a:r>
            <a:r>
              <a:rPr lang="en-US" dirty="0" smtClean="0">
                <a:solidFill>
                  <a:srgbClr val="FFCC00"/>
                </a:solidFill>
              </a:rPr>
              <a:t>SHIFT+ENTER</a:t>
            </a:r>
            <a:r>
              <a:rPr lang="tt-RU" dirty="0" smtClean="0">
                <a:solidFill>
                  <a:srgbClr val="FFCC00"/>
                </a:solidFill>
              </a:rPr>
              <a:t> төймәләренә баскач</a:t>
            </a:r>
            <a:r>
              <a:rPr lang="en-US" dirty="0" smtClean="0">
                <a:solidFill>
                  <a:srgbClr val="FFCC00"/>
                </a:solidFill>
              </a:rPr>
              <a:t>,</a:t>
            </a:r>
            <a:r>
              <a:rPr lang="tt-RU" dirty="0" smtClean="0">
                <a:solidFill>
                  <a:srgbClr val="FFCC00"/>
                </a:solidFill>
              </a:rPr>
              <a:t> икенчел абзацлар төзелә</a:t>
            </a:r>
            <a:r>
              <a:rPr lang="en-US" dirty="0" smtClean="0"/>
              <a:t>. </a:t>
            </a:r>
          </a:p>
          <a:p>
            <a:pPr marL="169863" indent="-169863">
              <a:spcAft>
                <a:spcPct val="45000"/>
              </a:spcAft>
              <a:buFontTx/>
              <a:buChar char="•"/>
            </a:pPr>
            <a:endParaRPr lang="en-US" dirty="0"/>
          </a:p>
        </p:txBody>
      </p:sp>
      <p:pic>
        <p:nvPicPr>
          <p:cNvPr id="35848" name="Picture 8" descr="A numbered list including extra paragraphs that aren't number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0838" y="949325"/>
            <a:ext cx="5651500" cy="2849563"/>
          </a:xfrm>
          <a:noFill/>
          <a:ln/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4500" y="4941211"/>
            <a:ext cx="8037513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9863" indent="-169863">
              <a:spcBef>
                <a:spcPct val="20000"/>
              </a:spcBef>
              <a:spcAft>
                <a:spcPct val="45000"/>
              </a:spcAft>
              <a:buFontTx/>
              <a:buChar char="•"/>
            </a:pPr>
            <a:r>
              <a:rPr lang="tt-RU" dirty="0" smtClean="0">
                <a:solidFill>
                  <a:srgbClr val="FFCC00"/>
                </a:solidFill>
              </a:rPr>
              <a:t>Икенчел абзацтан соң исемлекне дәвам итү өчен, киләсе санны кертегез һәм нокта куегыз. Бу гамәл исемлекне автомат рәвештә дәвам иттерәчәк.</a:t>
            </a:r>
            <a:endParaRPr lang="en-US" dirty="0" smtClean="0">
              <a:solidFill>
                <a:srgbClr val="FFCC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0763" y="2256311"/>
            <a:ext cx="1157728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b="1" dirty="0" smtClean="0">
                <a:solidFill>
                  <a:srgbClr val="C00000"/>
                </a:solidFill>
              </a:rPr>
              <a:t>Unlisted</a:t>
            </a:r>
            <a:r>
              <a:rPr lang="en-IE" sz="1050" b="1" dirty="0" smtClean="0">
                <a:solidFill>
                  <a:srgbClr val="C00000"/>
                </a:solidFill>
              </a:rPr>
              <a:t> </a:t>
            </a:r>
            <a:r>
              <a:rPr lang="en-IE" sz="1000" b="1" dirty="0" smtClean="0">
                <a:solidFill>
                  <a:srgbClr val="C00000"/>
                </a:solidFill>
              </a:rPr>
              <a:t>paragraphs</a:t>
            </a:r>
            <a:endParaRPr lang="en-US" sz="1050" b="1" dirty="0">
              <a:solidFill>
                <a:srgbClr val="C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159" y="949325"/>
            <a:ext cx="563285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847743" y="2256310"/>
            <a:ext cx="10628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900" b="1" dirty="0" smtClean="0">
                <a:solidFill>
                  <a:srgbClr val="C00000"/>
                </a:solidFill>
              </a:rPr>
              <a:t>Исемлеккә кермәгән абзацлар</a:t>
            </a:r>
            <a:endParaRPr lang="en-US" sz="9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7" grpId="0" build="p" autoUpdateAnimBg="0"/>
      <p:bldP spid="10" grpId="0" build="p" bldLvl="2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4" y="942265"/>
            <a:ext cx="5621336" cy="28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tt-RU" dirty="0" smtClean="0"/>
              <a:t>Тамгалармы, әллә саннармы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/>
              <a:t>Ялгыш типтагы исемлек төзедегезме? Тамгалар куеп, хәзер саннар әйбәтрәк булыр дип уйлыйсызмы?</a:t>
            </a:r>
            <a:endParaRPr lang="en-US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/>
              <a:t>Кайгырмагыз, берсеннән икенчесенә күчү бик җиңел.</a:t>
            </a:r>
            <a:endParaRPr lang="en-US" dirty="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77813" y="3994150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Исемлекнең берәр урынына чирттерегез һәм Тасмада </a:t>
            </a:r>
            <a:r>
              <a:rPr lang="tt-RU" b="1" dirty="0" smtClean="0">
                <a:solidFill>
                  <a:srgbClr val="FFCC00"/>
                </a:solidFill>
              </a:rPr>
              <a:t>Маркерлар</a:t>
            </a:r>
            <a:r>
              <a:rPr lang="tt-RU" dirty="0" smtClean="0">
                <a:solidFill>
                  <a:srgbClr val="FFCC00"/>
                </a:solidFill>
              </a:rPr>
              <a:t>	яки </a:t>
            </a:r>
            <a:r>
              <a:rPr lang="tt-RU" b="1" dirty="0" smtClean="0">
                <a:solidFill>
                  <a:srgbClr val="FFCC00"/>
                </a:solidFill>
              </a:rPr>
              <a:t>Тәртибе</a:t>
            </a:r>
            <a:r>
              <a:rPr lang="tt-RU" dirty="0" smtClean="0">
                <a:solidFill>
                  <a:srgbClr val="FFCC00"/>
                </a:solidFill>
              </a:rPr>
              <a:t>	төймәсенә чирттерегез.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5611" name="Picture 11" descr="Button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6775" y="4315588"/>
            <a:ext cx="301625" cy="287337"/>
          </a:xfrm>
          <a:prstGeom prst="rect">
            <a:avLst/>
          </a:prstGeom>
          <a:noFill/>
        </p:spPr>
      </p:pic>
      <p:pic>
        <p:nvPicPr>
          <p:cNvPr id="25612" name="Picture 12" descr="Button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0125" y="4327525"/>
            <a:ext cx="301625" cy="2873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09779" y="1236034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Тѳп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1200" y="2091068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Шрифт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48175" y="2081543"/>
            <a:ext cx="742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Параграф</a:t>
            </a:r>
            <a:endParaRPr lang="en-US" sz="8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28263" y="3083442"/>
            <a:ext cx="42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C00000"/>
                </a:solidFill>
              </a:rPr>
              <a:t>|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79983" y="2963560"/>
            <a:ext cx="1033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Меркурий</a:t>
            </a:r>
          </a:p>
          <a:p>
            <a:pPr>
              <a:buFont typeface="Arial" pitchFamily="34" charset="0"/>
              <a:buChar char="•"/>
            </a:pP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  Венера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  <p:bldP spid="2560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t-RU" dirty="0" smtClean="0"/>
              <a:t>Беренче дәрес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tt-RU" dirty="0" smtClean="0"/>
              <a:t>Тасма белән танышу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Әлеге төймәләрне яңа исемлекләр төзү өчен дә кулланырга мөмкин.</a:t>
            </a:r>
            <a:endParaRPr lang="en-US" sz="2000" dirty="0"/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277813" y="3994150"/>
            <a:ext cx="5926137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Төймәгә басып, исемлекнең беренче пунктын кертә башлагыз, яки инде кертелгән  текстны сайлап, </a:t>
            </a:r>
            <a:r>
              <a:rPr lang="tt-RU" b="1" dirty="0" smtClean="0">
                <a:solidFill>
                  <a:srgbClr val="FFCC00"/>
                </a:solidFill>
              </a:rPr>
              <a:t>Маркерлар </a:t>
            </a:r>
            <a:r>
              <a:rPr lang="tt-RU" dirty="0" smtClean="0">
                <a:solidFill>
                  <a:srgbClr val="FFCC00"/>
                </a:solidFill>
              </a:rPr>
              <a:t>яки </a:t>
            </a:r>
            <a:r>
              <a:rPr lang="tt-RU" b="1" dirty="0" smtClean="0">
                <a:solidFill>
                  <a:srgbClr val="FFCC00"/>
                </a:solidFill>
              </a:rPr>
              <a:t>Тәртибе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төймәсенә басып, һәр абзацны исемлеккә әйләндерегез.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2277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4" y="942265"/>
            <a:ext cx="5621336" cy="28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tt-RU" dirty="0" smtClean="0"/>
              <a:t>Тамгалармы, әллә саннармы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09779" y="1236034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Тѳп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81200" y="2091068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Шрифт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48175" y="2081543"/>
            <a:ext cx="742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Параграф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28263" y="3083442"/>
            <a:ext cx="42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C00000"/>
                </a:solidFill>
              </a:rPr>
              <a:t>|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79983" y="2963560"/>
            <a:ext cx="1033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200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Меркурий</a:t>
            </a:r>
          </a:p>
          <a:p>
            <a:pPr>
              <a:buFont typeface="Arial" pitchFamily="34" charset="0"/>
              <a:buChar char="•"/>
            </a:pPr>
            <a:r>
              <a:rPr lang="tt-RU" sz="1200" dirty="0" smtClean="0">
                <a:solidFill>
                  <a:schemeClr val="accent3">
                    <a:lumMod val="10000"/>
                  </a:schemeClr>
                </a:solidFill>
              </a:rPr>
              <a:t>  Венера</a:t>
            </a:r>
            <a:endParaRPr lang="en-IE" sz="1200" dirty="0" smtClean="0">
              <a:solidFill>
                <a:schemeClr val="accent3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autoUpdateAnimBg="0" advAuto="0"/>
      <p:bldP spid="182276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5697" y="42532"/>
            <a:ext cx="8229600" cy="609600"/>
          </a:xfrm>
        </p:spPr>
        <p:txBody>
          <a:bodyPr/>
          <a:lstStyle/>
          <a:p>
            <a:r>
              <a:rPr lang="tt-RU" dirty="0" smtClean="0"/>
              <a:t>Тест 3, 1-нче сорау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2250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b="1" dirty="0" smtClean="0"/>
              <a:t>Бер дәрәҗәле исемлек нәрсә ул</a:t>
            </a:r>
            <a:r>
              <a:rPr lang="en-US" b="1" dirty="0" smtClean="0"/>
              <a:t>? </a:t>
            </a:r>
            <a:endParaRPr lang="en-US" b="1" dirty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42888" y="2344738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Аерым пунктларында икенчел пунктлар булмаган исемлек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Бер чигенештә булган тамгалар яки саннар исемлеге.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Бер пункттан торган исемлек.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Тамгаларны түгел, ә саннарны гына кулланган исемлек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0"/>
      <p:bldP spid="52228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3, 1-нче сорау: Җавап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3850" y="815975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dirty="0" smtClean="0"/>
              <a:t>Аерым пунктларында икенчел пунктлар булмаган исемлек</a:t>
            </a:r>
            <a:r>
              <a:rPr lang="en-US" dirty="0" smtClean="0"/>
              <a:t>. </a:t>
            </a:r>
          </a:p>
          <a:p>
            <a:pPr marL="0" indent="0">
              <a:spcAft>
                <a:spcPct val="75000"/>
              </a:spcAft>
            </a:pPr>
            <a:endParaRPr lang="en-US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00038" y="200025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Бер дәрәҗәле исемлектә исемлек эчендә исемлек була алмый</a:t>
            </a:r>
            <a:r>
              <a:rPr lang="en-US" sz="2000" dirty="0" smtClean="0"/>
              <a:t>!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3, 2-нче сорау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b="1" dirty="0" smtClean="0"/>
              <a:t>Тамга буларак кара ноктаны кулланган тамгалы исемлекне автомат рәвештә төзү өчен нинди текст кертү зарур?</a:t>
            </a:r>
            <a:r>
              <a:rPr lang="en-US" b="1" dirty="0" smtClean="0"/>
              <a:t> (</a:t>
            </a:r>
            <a:r>
              <a:rPr lang="tt-RU" b="1" dirty="0" smtClean="0"/>
              <a:t>Бер генә җавапны сайлагыз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/>
              <a:t>1. </a:t>
            </a:r>
            <a:r>
              <a:rPr lang="tt-RU" sz="2000" dirty="0" smtClean="0"/>
              <a:t>һәм буш ара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/>
              <a:t>@ </a:t>
            </a:r>
            <a:r>
              <a:rPr lang="tt-RU" sz="2000" dirty="0" smtClean="0"/>
              <a:t>һәм буш ара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/>
              <a:t>a. </a:t>
            </a:r>
            <a:r>
              <a:rPr lang="tt-RU" sz="2000" dirty="0" smtClean="0"/>
              <a:t>Һәм буш ара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/>
              <a:t>* </a:t>
            </a:r>
            <a:r>
              <a:rPr lang="tt-RU" sz="2000" dirty="0" smtClean="0"/>
              <a:t>һәм буш ара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 advAuto="0"/>
      <p:bldP spid="56324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3, 2-нче сорау: Җавап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36613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dirty="0" smtClean="0"/>
              <a:t>* </a:t>
            </a:r>
            <a:r>
              <a:rPr lang="tt-RU" dirty="0" smtClean="0"/>
              <a:t>һәм буш ара</a:t>
            </a:r>
            <a:endParaRPr lang="en-US" dirty="0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38125" y="208280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Йолдызчык белән буш араны керткәч үк, яңа тамгалы исемлек төзелә.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  <p:bldP spid="58372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3, 3-нче сорау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b="1" dirty="0" smtClean="0"/>
              <a:t>Текст чигенеше өстәге текст чигенешенә тигез булсын өчен нәрсә эшләргә кирәк</a:t>
            </a:r>
            <a:r>
              <a:rPr lang="en-US" b="1" dirty="0" smtClean="0"/>
              <a:t>? (</a:t>
            </a:r>
            <a:r>
              <a:rPr lang="tt-RU" b="1" dirty="0" smtClean="0"/>
              <a:t>Бер генә җавапны сайлагыз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Исемлекне бетерергә һәм линейкадагы чигенешләрне кулланып яңа абзацның башын тигезләргә.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Яңа исемлек пунктын өстәп</a:t>
            </a:r>
            <a:r>
              <a:rPr lang="en-US" sz="2000" dirty="0" smtClean="0"/>
              <a:t>, </a:t>
            </a:r>
            <a:r>
              <a:rPr lang="tt-RU" sz="2000" dirty="0" smtClean="0"/>
              <a:t>тамганы бетерер өчен </a:t>
            </a:r>
            <a:r>
              <a:rPr lang="en-US" sz="2000" dirty="0" smtClean="0"/>
              <a:t>BACKSPACE </a:t>
            </a:r>
            <a:r>
              <a:rPr lang="tt-RU" sz="2000" dirty="0" smtClean="0"/>
              <a:t>төймәсенә чирттерергә.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Яңа исемлек пунктын өстәп, ике тапкыр </a:t>
            </a:r>
            <a:r>
              <a:rPr lang="en-US" sz="2000" dirty="0" smtClean="0"/>
              <a:t>BACKSPACE </a:t>
            </a:r>
            <a:r>
              <a:rPr lang="tt-RU" sz="2000" dirty="0" smtClean="0"/>
              <a:t>төймәсенә</a:t>
            </a:r>
            <a:r>
              <a:rPr lang="en-US" sz="2000" dirty="0" smtClean="0"/>
              <a:t> </a:t>
            </a:r>
            <a:r>
              <a:rPr lang="tt-RU" sz="2000" dirty="0" smtClean="0"/>
              <a:t>басырга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Яңа исемлек пунктын өстәп, яңадан </a:t>
            </a:r>
            <a:r>
              <a:rPr lang="en-US" sz="2000" dirty="0" smtClean="0"/>
              <a:t>ENTER</a:t>
            </a:r>
            <a:r>
              <a:rPr lang="tt-RU" sz="2000" dirty="0" smtClean="0"/>
              <a:t> төймәсенә</a:t>
            </a:r>
            <a:r>
              <a:rPr lang="en-US" sz="2000" dirty="0" smtClean="0"/>
              <a:t> </a:t>
            </a:r>
            <a:r>
              <a:rPr lang="tt-RU" sz="2000" dirty="0" smtClean="0"/>
              <a:t>басырга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 advAuto="0"/>
      <p:bldP spid="60420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3, 3-нче сорау: Җавап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77888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dirty="0" smtClean="0"/>
              <a:t>Яңа исемлек пунктын өстәп</a:t>
            </a:r>
            <a:r>
              <a:rPr lang="en-US" dirty="0" smtClean="0"/>
              <a:t>, </a:t>
            </a:r>
            <a:r>
              <a:rPr lang="tt-RU" dirty="0" smtClean="0"/>
              <a:t>тамганы бетерер өчен </a:t>
            </a:r>
            <a:r>
              <a:rPr lang="en-US" dirty="0" smtClean="0"/>
              <a:t>BACKSPACE</a:t>
            </a:r>
            <a:r>
              <a:rPr lang="tt-RU" dirty="0" smtClean="0"/>
              <a:t> төймәсенә чирттерергә.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38125" y="2124075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Бу - абзацның чигенешен тигезләү өчен иң җиңел юл.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  <p:bldP spid="62468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t-RU" dirty="0" smtClean="0"/>
              <a:t>Дүртенче дәрес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tt-RU" b="1" dirty="0" smtClean="0"/>
              <a:t>Чик</a:t>
            </a:r>
            <a:r>
              <a:rPr lang="tt-RU" b="1" smtClean="0"/>
              <a:t>, күләгә </a:t>
            </a:r>
            <a:r>
              <a:rPr lang="tt-RU" b="1" dirty="0" smtClean="0"/>
              <a:t>яки тутыру эффектын өстәү</a:t>
            </a:r>
            <a:endParaRPr lang="en-US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autoUpdateAnimBg="0"/>
      <p:bldP spid="199683" grpId="0" build="p" autoUpdateAnimBg="0" advAuto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71438"/>
            <a:ext cx="7923213" cy="609600"/>
          </a:xfrm>
        </p:spPr>
        <p:txBody>
          <a:bodyPr/>
          <a:lstStyle/>
          <a:p>
            <a:r>
              <a:rPr lang="tt-RU" dirty="0" smtClean="0"/>
              <a:t>Чик, күләгә яки тутыру эффектын өстәү</a:t>
            </a:r>
            <a:endParaRPr lang="en-US" dirty="0"/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62350" y="1193800"/>
            <a:ext cx="5029200" cy="4416425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sz="2400" dirty="0" smtClean="0"/>
              <a:t>Чик, күләгә яки тутыру эффекты котлау открыткалары өчен генә кулланылмый. </a:t>
            </a:r>
            <a:r>
              <a:rPr lang="en-US" sz="2400" dirty="0" smtClean="0"/>
              <a:t>Word’</a:t>
            </a:r>
            <a:r>
              <a:rPr lang="tt-RU" sz="2400" dirty="0" smtClean="0"/>
              <a:t>та</a:t>
            </a:r>
            <a:r>
              <a:rPr lang="en-US" sz="2400" dirty="0" smtClean="0"/>
              <a:t> </a:t>
            </a:r>
            <a:r>
              <a:rPr lang="tt-RU" sz="2400" dirty="0" smtClean="0"/>
              <a:t>текстны, таблица һәм шакмакларны, график объектларны һәм бөтен битләрне төрлечә аерып күрсәтү өчен төрле мөмкинлекләр бар.</a:t>
            </a:r>
            <a:endParaRPr lang="en-US" sz="2400" dirty="0"/>
          </a:p>
          <a:p>
            <a:pPr marL="0" indent="0">
              <a:spcAft>
                <a:spcPct val="75000"/>
              </a:spcAft>
            </a:pPr>
            <a:r>
              <a:rPr lang="tt-RU" sz="2400" dirty="0" smtClean="0"/>
              <a:t>Әлеге дәрестә сүз әзер һәм үзгәртелә торган параметрлар һәм аларны өстәү юллары турында барачак.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65925" name="Text Box 5"/>
          <p:cNvSpPr txBox="1">
            <a:spLocks noChangeArrowheads="1"/>
          </p:cNvSpPr>
          <p:nvPr/>
        </p:nvSpPr>
        <p:spPr bwMode="auto">
          <a:xfrm>
            <a:off x="309563" y="4173538"/>
            <a:ext cx="30432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tt-RU" sz="2000" dirty="0" smtClean="0">
                <a:solidFill>
                  <a:srgbClr val="FFFFCC"/>
                </a:solidFill>
              </a:rPr>
              <a:t>Бизәкле бит чиге һәм градиентлы тутыру эффекты булган график объект</a:t>
            </a:r>
            <a:endParaRPr lang="en-US" sz="2000" dirty="0">
              <a:solidFill>
                <a:srgbClr val="FFFFCC"/>
              </a:solidFill>
            </a:endParaRPr>
          </a:p>
        </p:txBody>
      </p:sp>
      <p:pic>
        <p:nvPicPr>
          <p:cNvPr id="465927" name="Picture 7" descr="Document containing a page border and a graphic with a gradient fi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8775" y="1285875"/>
            <a:ext cx="2886075" cy="2762250"/>
          </a:xfrm>
          <a:noFill/>
          <a:ln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6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build="p" autoUpdateAnimBg="0"/>
      <p:bldP spid="465925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Бик чикләре</a:t>
            </a:r>
            <a:endParaRPr lang="en-US" dirty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76638" y="1187450"/>
            <a:ext cx="5162550" cy="3602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sz="2400" dirty="0" smtClean="0"/>
              <a:t>Сез докукментның теләсә кайсы өлешенә тулы яки өлешчә чикләр өсти аласыз. </a:t>
            </a:r>
            <a:r>
              <a:rPr lang="en-US" sz="2400" dirty="0" smtClean="0"/>
              <a:t>Word </a:t>
            </a:r>
            <a:r>
              <a:rPr lang="tt-RU" sz="2400" dirty="0" smtClean="0"/>
              <a:t>күптөрле бит чикләрен тәкъдим итә: бизнес стилендәгедән алып, бизәк буларак кулланылган чиккә кадәр.</a:t>
            </a:r>
            <a:endParaRPr lang="en-US" sz="2400" dirty="0"/>
          </a:p>
        </p:txBody>
      </p:sp>
      <p:sp>
        <p:nvSpPr>
          <p:cNvPr id="467972" name="Text Box 4"/>
          <p:cNvSpPr txBox="1">
            <a:spLocks noChangeArrowheads="1"/>
          </p:cNvSpPr>
          <p:nvPr/>
        </p:nvSpPr>
        <p:spPr bwMode="auto">
          <a:xfrm>
            <a:off x="309563" y="4152900"/>
            <a:ext cx="30432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tt-RU" sz="2000" dirty="0" smtClean="0">
                <a:solidFill>
                  <a:srgbClr val="FFFFCC"/>
                </a:solidFill>
              </a:rPr>
              <a:t>График бит чиге булган документ</a:t>
            </a:r>
            <a:endParaRPr lang="en-US" sz="2000" dirty="0">
              <a:solidFill>
                <a:srgbClr val="FFFFCC"/>
              </a:solidFill>
            </a:endParaRPr>
          </a:p>
        </p:txBody>
      </p:sp>
      <p:pic>
        <p:nvPicPr>
          <p:cNvPr id="467976" name="Picture 8" descr="Document with a decorative page bord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8775" y="1285875"/>
            <a:ext cx="2886075" cy="2762250"/>
          </a:xfrm>
          <a:noFill/>
          <a:ln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6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6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build="p" autoUpdateAnimBg="0"/>
      <p:bldP spid="46797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73025"/>
            <a:ext cx="8027987" cy="614363"/>
          </a:xfrm>
        </p:spPr>
        <p:txBody>
          <a:bodyPr/>
          <a:lstStyle/>
          <a:p>
            <a:r>
              <a:rPr lang="tt-RU" dirty="0" smtClean="0"/>
              <a:t>Тасма белән танышу</a:t>
            </a:r>
            <a:endParaRPr lang="en-US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Word 2007</a:t>
            </a:r>
            <a:r>
              <a:rPr lang="tt-RU" sz="2000" dirty="0" smtClean="0"/>
              <a:t>-не ачкач</a:t>
            </a:r>
            <a:r>
              <a:rPr lang="en-US" sz="2000" dirty="0" smtClean="0"/>
              <a:t>, </a:t>
            </a:r>
            <a:r>
              <a:rPr lang="tt-RU" sz="2000" dirty="0" smtClean="0"/>
              <a:t>сез иң беренче итеп Тасманы күрәчәксез. Ул</a:t>
            </a:r>
            <a:r>
              <a:rPr lang="en-US" sz="2000" dirty="0" smtClean="0"/>
              <a:t> Word’</a:t>
            </a:r>
            <a:r>
              <a:rPr lang="tt-RU" sz="2000" dirty="0" smtClean="0"/>
              <a:t>ның өске өлешендәге өлкә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68288" y="3994150"/>
            <a:ext cx="57419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Тасмада иң еш кулланылган командалар урнаштырыла, шуңа күрә гел кулланылып торган командаларны эзләүгә артык күп вакыт китмәячәк.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Бу яңа мөмкинлек эшегезне тизләтер һәм җиңеләйтер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6700" y="18383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Paste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9" y="904263"/>
            <a:ext cx="5716586" cy="291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895350" y="12668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Тѳп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52625" y="21050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Шрифт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9600" y="2105025"/>
            <a:ext cx="742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Параграф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  <p:bldP spid="23557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9" y="951918"/>
            <a:ext cx="5564186" cy="285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Бит чикләре</a:t>
            </a:r>
            <a:endParaRPr lang="en-US" dirty="0"/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88148" y="1187450"/>
            <a:ext cx="2551039" cy="1082675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sz="2400" dirty="0" smtClean="0"/>
              <a:t>Сайлау мөмкинлеге бар</a:t>
            </a:r>
            <a:r>
              <a:rPr lang="en-US" sz="2400" dirty="0" smtClean="0"/>
              <a:t>:</a:t>
            </a:r>
            <a:endParaRPr lang="en-US" sz="2400" dirty="0"/>
          </a:p>
          <a:p>
            <a:pPr marL="0" indent="0">
              <a:spcAft>
                <a:spcPct val="75000"/>
              </a:spcAft>
            </a:pPr>
            <a:endParaRPr lang="en-US" sz="2400" dirty="0"/>
          </a:p>
        </p:txBody>
      </p:sp>
      <p:sp>
        <p:nvSpPr>
          <p:cNvPr id="546820" name="Text Box 4"/>
          <p:cNvSpPr txBox="1">
            <a:spLocks noChangeArrowheads="1"/>
          </p:cNvSpPr>
          <p:nvPr/>
        </p:nvSpPr>
        <p:spPr bwMode="auto">
          <a:xfrm>
            <a:off x="267031" y="3950873"/>
            <a:ext cx="6601600" cy="203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spcAft>
                <a:spcPct val="45000"/>
              </a:spcAft>
              <a:buFontTx/>
              <a:buChar char="•"/>
            </a:pPr>
            <a:r>
              <a:rPr lang="tt-RU" dirty="0" smtClean="0">
                <a:solidFill>
                  <a:srgbClr val="FFCC00"/>
                </a:solidFill>
              </a:rPr>
              <a:t>Гомуми чик тибы гадәтидән алып күләгәле, өч үлчәмле, яисә үзегез көйләгән рәвештәгегә кадәр була ала.</a:t>
            </a:r>
            <a:endParaRPr lang="en-US" dirty="0" smtClean="0">
              <a:solidFill>
                <a:srgbClr val="FFCC00"/>
              </a:solidFill>
            </a:endParaRPr>
          </a:p>
          <a:p>
            <a:pPr marL="228600" indent="-228600">
              <a:spcAft>
                <a:spcPct val="45000"/>
              </a:spcAft>
              <a:buFontTx/>
              <a:buChar char="•"/>
            </a:pPr>
            <a:r>
              <a:rPr lang="tt-RU" dirty="0" smtClean="0">
                <a:solidFill>
                  <a:srgbClr val="FFCC00"/>
                </a:solidFill>
              </a:rPr>
              <a:t>Сызыкның стиле, төсе һәм калынлыгы көйләнә.</a:t>
            </a:r>
            <a:endParaRPr lang="en-US" dirty="0" smtClean="0">
              <a:solidFill>
                <a:srgbClr val="FFCC00"/>
              </a:solidFill>
            </a:endParaRPr>
          </a:p>
          <a:p>
            <a:pPr marL="228600" indent="-228600">
              <a:spcAft>
                <a:spcPct val="45000"/>
              </a:spcAft>
              <a:buFontTx/>
              <a:buChar char="•"/>
            </a:pPr>
            <a:r>
              <a:rPr lang="tt-RU" dirty="0" smtClean="0">
                <a:solidFill>
                  <a:srgbClr val="FFCC00"/>
                </a:solidFill>
              </a:rPr>
              <a:t>Документ рәсми булмаса һәм берәр төрле вакыйгага яки бәйрәмгә бәйләнгән булса, берәр сәнгатьчә стиль кулланып була.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58979" y="1028342"/>
            <a:ext cx="790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Бит макеты</a:t>
            </a:r>
            <a:endParaRPr lang="en-US" sz="900" dirty="0">
              <a:solidFill>
                <a:schemeClr val="accent6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7494" y="1018817"/>
            <a:ext cx="16229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Чикләр һәм буяу салу</a:t>
            </a:r>
            <a:endParaRPr lang="en-US" sz="900" dirty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9744" y="1252552"/>
            <a:ext cx="6472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Рамкалар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22976" y="1252552"/>
            <a:ext cx="7324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Бит Чикләре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77988" y="1252552"/>
            <a:ext cx="7854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Буяу салу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71498" y="1403629"/>
            <a:ext cx="7098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Көйләү: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18922" y="1403629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Стиль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88776" y="2485007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Төс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8776" y="2747400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Киңлек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88776" y="3081355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Рәсем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09912" y="2933511"/>
            <a:ext cx="8526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Куллану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4425" y="3276991"/>
            <a:ext cx="10191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Параметрлар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18852" y="3539384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Ху</a:t>
            </a:r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67300" y="3539384"/>
            <a:ext cx="63395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Баш тарту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28823" y="1403629"/>
            <a:ext cx="9337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Алдан карап чыгу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 autoUpdateAnimBg="0" advAuto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Текст өчен чикләр һәм күләгә</a:t>
            </a:r>
            <a:endParaRPr lang="en-US" dirty="0"/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88148" y="1187450"/>
            <a:ext cx="2551039" cy="1082675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dirty="0" smtClean="0"/>
              <a:t>Текстның яки рәсемнәрнең аерым өлешләрен чикләр эченә алып була. Бу аерып күрсәтү өчен эшләнә.</a:t>
            </a:r>
            <a:endParaRPr lang="en-US" dirty="0" smtClean="0"/>
          </a:p>
          <a:p>
            <a:pPr marL="0" indent="0">
              <a:spcAft>
                <a:spcPct val="75000"/>
              </a:spcAft>
            </a:pPr>
            <a:endParaRPr lang="en-US" dirty="0"/>
          </a:p>
        </p:txBody>
      </p:sp>
      <p:sp>
        <p:nvSpPr>
          <p:cNvPr id="546820" name="Text Box 4"/>
          <p:cNvSpPr txBox="1">
            <a:spLocks noChangeArrowheads="1"/>
          </p:cNvSpPr>
          <p:nvPr/>
        </p:nvSpPr>
        <p:spPr bwMode="auto">
          <a:xfrm>
            <a:off x="143206" y="3950873"/>
            <a:ext cx="660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>
              <a:spcAft>
                <a:spcPct val="45000"/>
              </a:spcAft>
            </a:pPr>
            <a:r>
              <a:rPr lang="tt-RU" b="1" dirty="0" smtClean="0">
                <a:solidFill>
                  <a:srgbClr val="FFCC00"/>
                </a:solidFill>
              </a:rPr>
              <a:t>Чикләр һәм буяу салу </a:t>
            </a:r>
            <a:r>
              <a:rPr lang="tt-RU" dirty="0" smtClean="0">
                <a:solidFill>
                  <a:srgbClr val="FFCC00"/>
                </a:solidFill>
              </a:rPr>
              <a:t>диалог тәрәзен </a:t>
            </a:r>
            <a:r>
              <a:rPr lang="tt-RU" b="1" dirty="0" smtClean="0">
                <a:solidFill>
                  <a:srgbClr val="FFCC00"/>
                </a:solidFill>
              </a:rPr>
              <a:t>Тѳп</a:t>
            </a:r>
            <a:r>
              <a:rPr lang="tt-RU" dirty="0" smtClean="0">
                <a:solidFill>
                  <a:srgbClr val="FFCC00"/>
                </a:solidFill>
              </a:rPr>
              <a:t> салынмасындагы </a:t>
            </a:r>
            <a:r>
              <a:rPr lang="tt-RU" b="1" dirty="0" smtClean="0">
                <a:solidFill>
                  <a:srgbClr val="FFCC00"/>
                </a:solidFill>
              </a:rPr>
              <a:t>Параграф</a:t>
            </a:r>
            <a:r>
              <a:rPr lang="tt-RU" dirty="0" smtClean="0">
                <a:solidFill>
                  <a:srgbClr val="FFCC00"/>
                </a:solidFill>
              </a:rPr>
              <a:t> төймәсенә басып ача аласыз.</a:t>
            </a:r>
            <a:endParaRPr lang="en-US" sz="2000" dirty="0"/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9" y="951918"/>
            <a:ext cx="5564186" cy="285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858979" y="1028342"/>
            <a:ext cx="790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Бит макеты</a:t>
            </a:r>
            <a:endParaRPr lang="en-US" sz="900" dirty="0">
              <a:solidFill>
                <a:schemeClr val="accent6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17494" y="1018817"/>
            <a:ext cx="16229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Чикләр һәм буяу салу</a:t>
            </a:r>
            <a:endParaRPr lang="en-US" sz="900" dirty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39744" y="1252552"/>
            <a:ext cx="6472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Рамкалар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22976" y="1252552"/>
            <a:ext cx="7324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Бит Чикләре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7988" y="1252552"/>
            <a:ext cx="7854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Буяу салу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71498" y="1403629"/>
            <a:ext cx="7098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Көйләү: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18922" y="1403629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Стиль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88776" y="2485007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Төс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88776" y="2747400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Киңлек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88776" y="3081355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Рәсем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09912" y="2933511"/>
            <a:ext cx="8526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Куллану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24425" y="3276991"/>
            <a:ext cx="10191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Параметрлар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18852" y="3539384"/>
            <a:ext cx="5813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Ху</a:t>
            </a:r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67300" y="3539384"/>
            <a:ext cx="63395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7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Баш тарту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28823" y="1403629"/>
            <a:ext cx="9337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Алдан карап чыгу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 autoUpdateAnimBg="0" advAuto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tt-RU" dirty="0" smtClean="0"/>
              <a:t>Тест 4, 1-нче сорау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b="1" dirty="0" smtClean="0"/>
              <a:t>Биткә чик өстәүнең иң җиңел юлы нинди?</a:t>
            </a:r>
            <a:r>
              <a:rPr lang="en-US" b="1" dirty="0" smtClean="0"/>
              <a:t> (</a:t>
            </a:r>
            <a:r>
              <a:rPr lang="tt-RU" b="1" dirty="0" smtClean="0"/>
              <a:t>Бер генә җавапны сайлагыз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57175" y="2344738"/>
            <a:ext cx="76247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Бит тирәсендә чик ясау</a:t>
            </a:r>
            <a:r>
              <a:rPr lang="en-US" sz="2000" dirty="0" smtClean="0"/>
              <a:t>.</a:t>
            </a:r>
            <a:endParaRPr lang="en-US" sz="2000" b="1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b="1" dirty="0" smtClean="0"/>
              <a:t>Бит макеты </a:t>
            </a:r>
            <a:r>
              <a:rPr lang="tt-RU" sz="2000" dirty="0" smtClean="0"/>
              <a:t>салынмасының </a:t>
            </a:r>
            <a:r>
              <a:rPr lang="tt-RU" sz="2000" b="1" dirty="0" smtClean="0"/>
              <a:t>Бит фоны</a:t>
            </a:r>
            <a:r>
              <a:rPr lang="tt-RU" sz="2000" dirty="0" smtClean="0"/>
              <a:t> төркемендә </a:t>
            </a:r>
            <a:r>
              <a:rPr lang="tt-RU" sz="2000" b="1" dirty="0" smtClean="0"/>
              <a:t>Бит чикләре</a:t>
            </a:r>
            <a:r>
              <a:rPr lang="tt-RU" sz="2000" dirty="0" smtClean="0"/>
              <a:t> төймәсенә басу.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Бит тирәсендә таблица ясау.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0"/>
      <p:bldP spid="52228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tt-RU" dirty="0" smtClean="0"/>
              <a:t>Тест 4, 1-нче сорау: Җавап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-76200" y="844550"/>
            <a:ext cx="8350250" cy="703263"/>
          </a:xfrm>
        </p:spPr>
        <p:txBody>
          <a:bodyPr/>
          <a:lstStyle/>
          <a:p>
            <a:pPr marL="401638" indent="-401638">
              <a:spcAft>
                <a:spcPct val="75000"/>
              </a:spcAft>
            </a:pPr>
            <a:r>
              <a:rPr lang="tt-RU" b="1" dirty="0" smtClean="0"/>
              <a:t>	Бит макеты </a:t>
            </a:r>
            <a:r>
              <a:rPr lang="tt-RU" dirty="0" smtClean="0"/>
              <a:t>салынмасының </a:t>
            </a:r>
            <a:r>
              <a:rPr lang="tt-RU" b="1" dirty="0" smtClean="0"/>
              <a:t>Бит фоны</a:t>
            </a:r>
            <a:r>
              <a:rPr lang="tt-RU" dirty="0" smtClean="0"/>
              <a:t> төркемендә </a:t>
            </a:r>
            <a:r>
              <a:rPr lang="tt-RU" b="1" dirty="0" smtClean="0"/>
              <a:t>Бит чикләре</a:t>
            </a:r>
            <a:r>
              <a:rPr lang="tt-RU" dirty="0" smtClean="0"/>
              <a:t> төймәсенә басу.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57175" y="2028825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Шулай </a:t>
            </a:r>
            <a:r>
              <a:rPr lang="tt-RU" sz="2000" smtClean="0"/>
              <a:t>ук </a:t>
            </a:r>
            <a:r>
              <a:rPr lang="tt-RU" sz="2000" b="1" smtClean="0"/>
              <a:t>Тѳп</a:t>
            </a:r>
            <a:r>
              <a:rPr lang="tt-RU" sz="2000" smtClean="0"/>
              <a:t> </a:t>
            </a:r>
            <a:r>
              <a:rPr lang="tt-RU" sz="2000" dirty="0" smtClean="0"/>
              <a:t>салынмасында </a:t>
            </a:r>
            <a:r>
              <a:rPr lang="tt-RU" sz="2000" b="1" dirty="0" smtClean="0"/>
              <a:t>Параграф</a:t>
            </a:r>
            <a:r>
              <a:rPr lang="tt-RU" sz="2000" dirty="0" smtClean="0"/>
              <a:t> төркеменең </a:t>
            </a:r>
            <a:r>
              <a:rPr lang="tt-RU" sz="2000" b="1" dirty="0" smtClean="0"/>
              <a:t>Чикләр</a:t>
            </a:r>
            <a:r>
              <a:rPr lang="tt-RU" sz="2000" dirty="0" smtClean="0"/>
              <a:t> төймәсенә басып була.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tt-RU" dirty="0" smtClean="0"/>
              <a:t>Тест 4, 2-нче сорау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865188"/>
            <a:ext cx="7685088" cy="1189037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b="1" dirty="0" smtClean="0"/>
              <a:t>Бит чиге буларак нәрсә кулланылырга мөмкин</a:t>
            </a:r>
            <a:r>
              <a:rPr lang="en-US" b="1" dirty="0" smtClean="0"/>
              <a:t>? (</a:t>
            </a:r>
            <a:r>
              <a:rPr lang="tt-RU" b="1" dirty="0" smtClean="0"/>
              <a:t>Бер генә җавапны сайлагыз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7175" y="2255838"/>
            <a:ext cx="7624763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Төрле типтагы чикләр, мәсәлән, өч үлчәмле</a:t>
            </a:r>
            <a:r>
              <a:rPr lang="en-US" sz="2000" dirty="0" smtClean="0"/>
              <a:t> </a:t>
            </a:r>
            <a:r>
              <a:rPr lang="tt-RU" sz="2000" dirty="0" smtClean="0"/>
              <a:t>һәм күләгәле</a:t>
            </a:r>
            <a:r>
              <a:rPr lang="en-US" sz="2000" dirty="0" smtClean="0"/>
              <a:t>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Сызыкларның көйләүле стильләре, төсе һәм киңлеге.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Графикалы чикләр</a:t>
            </a:r>
            <a:r>
              <a:rPr lang="en-US" sz="2000" dirty="0" smtClean="0"/>
              <a:t>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Югарыдагыларның барысы да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 advAuto="0"/>
      <p:bldP spid="56324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tt-RU" dirty="0" smtClean="0"/>
              <a:t>Тест 4, 2-нче сорау: Җавап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7175" y="850900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dirty="0" smtClean="0"/>
              <a:t>Югарыдагыларның барысы да</a:t>
            </a:r>
            <a:r>
              <a:rPr lang="en-US" dirty="0" smtClean="0"/>
              <a:t>.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57175" y="2097088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Сез башка чик типларын, сызык стильләрен, төсләрен һәм киңлеген сайлый аласыз. Шулай ук махсус вакыйгалар өчен графикалы чик көйләп була.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  <p:bldP spid="58372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t-RU" dirty="0" smtClean="0"/>
              <a:t>ӘЛЕГЕ ШАБЛОННЫ КУЛЛАНУ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89400"/>
            <a:ext cx="6769100" cy="2044700"/>
          </a:xfrm>
        </p:spPr>
        <p:txBody>
          <a:bodyPr/>
          <a:lstStyle/>
          <a:p>
            <a:r>
              <a:rPr lang="tt-RU" sz="3000" dirty="0" smtClean="0"/>
              <a:t>Әлеге шаблон турында тулы мәгълүмат өчен искәрмәләр өлкәсен яки тулы искәрмәләр битен карагыз (</a:t>
            </a:r>
            <a:r>
              <a:rPr lang="tt-RU" sz="3000" b="1" dirty="0" smtClean="0"/>
              <a:t>Күренеш</a:t>
            </a:r>
            <a:r>
              <a:rPr lang="tt-RU" sz="3000" dirty="0" smtClean="0"/>
              <a:t> салынмасы).</a:t>
            </a:r>
            <a:endParaRPr lang="en-US" sz="30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3025"/>
            <a:ext cx="8229600" cy="609600"/>
          </a:xfrm>
        </p:spPr>
        <p:txBody>
          <a:bodyPr/>
          <a:lstStyle/>
          <a:p>
            <a:r>
              <a:rPr lang="tt-RU" sz="2800" dirty="0" smtClean="0"/>
              <a:t>Тасма гадәти гамәлләр өчен кулланыла</a:t>
            </a:r>
            <a:endParaRPr lang="en-US" sz="2800" dirty="0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Барлык гадәти гамәлләр дә бер урында урнашканга, Тасма эшне күпкә җиңеләйтә.</a:t>
            </a:r>
            <a:endParaRPr lang="en-US" sz="2000" dirty="0"/>
          </a:p>
        </p:txBody>
      </p:sp>
      <p:sp>
        <p:nvSpPr>
          <p:cNvPr id="176132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257175" y="3994150"/>
            <a:ext cx="58642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Мәсәлән, </a:t>
            </a:r>
            <a:r>
              <a:rPr lang="tt-RU" b="1" dirty="0" smtClean="0">
                <a:solidFill>
                  <a:srgbClr val="FFCC00"/>
                </a:solidFill>
              </a:rPr>
              <a:t>Тѳп </a:t>
            </a:r>
            <a:r>
              <a:rPr lang="tt-RU" dirty="0" smtClean="0">
                <a:solidFill>
                  <a:srgbClr val="FFCC00"/>
                </a:solidFill>
              </a:rPr>
              <a:t>салынмасындагы командаларны кулланып, текстны кисү һәм өстәү; </a:t>
            </a:r>
            <a:r>
              <a:rPr lang="tt-RU" b="1" dirty="0" smtClean="0">
                <a:solidFill>
                  <a:srgbClr val="FFCC00"/>
                </a:solidFill>
              </a:rPr>
              <a:t>Стиль </a:t>
            </a:r>
            <a:r>
              <a:rPr lang="tt-RU" dirty="0" smtClean="0">
                <a:solidFill>
                  <a:srgbClr val="FFCC00"/>
                </a:solidFill>
              </a:rPr>
              <a:t>өлкәсендә - текст форматлавын үзгәртү; </a:t>
            </a:r>
            <a:r>
              <a:rPr lang="tt-RU" b="1" dirty="0" smtClean="0">
                <a:solidFill>
                  <a:srgbClr val="FFCC00"/>
                </a:solidFill>
              </a:rPr>
              <a:t>Бит макеты </a:t>
            </a:r>
            <a:r>
              <a:rPr lang="tt-RU" dirty="0" smtClean="0">
                <a:solidFill>
                  <a:srgbClr val="FFCC00"/>
                </a:solidFill>
              </a:rPr>
              <a:t>салынмасында исә - фон төсен үзгәртү мөмкин.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" y="18383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Paste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9" y="904263"/>
            <a:ext cx="5716586" cy="291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895350" y="12668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Тѳп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2625" y="21050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Шрифт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19600" y="2105025"/>
            <a:ext cx="742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Параграф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autoUpdateAnimBg="0"/>
      <p:bldP spid="17613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214" y="930048"/>
            <a:ext cx="5697536" cy="290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63500"/>
            <a:ext cx="8904287" cy="614363"/>
          </a:xfrm>
        </p:spPr>
        <p:txBody>
          <a:bodyPr/>
          <a:lstStyle/>
          <a:p>
            <a:r>
              <a:rPr lang="tt-RU" dirty="0" smtClean="0"/>
              <a:t>Тасма объектлары</a:t>
            </a:r>
            <a:endParaRPr lang="en-US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119813" y="839788"/>
            <a:ext cx="27447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Тасманың өч өлешен истә калдыру аның эшен җиңелрәк аңларга мөмкинлек бирәчәк.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Бу өч өлеш: салынмалар, төркемнәр һәм командалар.</a:t>
            </a:r>
            <a:endParaRPr lang="en-US" sz="2000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339725" y="4102100"/>
          <a:ext cx="269875" cy="303213"/>
        </p:xfrm>
        <a:graphic>
          <a:graphicData uri="http://schemas.openxmlformats.org/presentationml/2006/ole">
            <p:oleObj spid="_x0000_s27652" name="Visio" r:id="rId5" imgW="270231" imgH="303063" progId="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339725" y="4797425"/>
          <a:ext cx="269875" cy="303213"/>
        </p:xfrm>
        <a:graphic>
          <a:graphicData uri="http://schemas.openxmlformats.org/presentationml/2006/ole">
            <p:oleObj spid="_x0000_s27653" name="Visio" r:id="rId6" imgW="270231" imgH="303063" progId="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339725" y="5508625"/>
          <a:ext cx="269875" cy="303213"/>
        </p:xfrm>
        <a:graphic>
          <a:graphicData uri="http://schemas.openxmlformats.org/presentationml/2006/ole">
            <p:oleObj spid="_x0000_s27654" name="Visio" r:id="rId7" imgW="270231" imgH="303063" progId="">
              <p:embed/>
            </p:oleObj>
          </a:graphicData>
        </a:graphic>
      </p:graphicFrame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76275" y="4068763"/>
            <a:ext cx="5940425" cy="205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tt-RU" b="1" dirty="0" smtClean="0">
                <a:solidFill>
                  <a:srgbClr val="FFCC00"/>
                </a:solidFill>
              </a:rPr>
              <a:t>Салынмалар</a:t>
            </a:r>
            <a:r>
              <a:rPr lang="en-US" b="1" dirty="0" smtClean="0">
                <a:solidFill>
                  <a:srgbClr val="FFCC00"/>
                </a:solidFill>
              </a:rPr>
              <a:t>: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Тасмада җиде тѳп салынма бар. Һәрберсе эшнең бер өлкәсен белдерә.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tt-RU" b="1" dirty="0" smtClean="0">
                <a:solidFill>
                  <a:srgbClr val="FFCC00"/>
                </a:solidFill>
              </a:rPr>
              <a:t>Төркемнәр</a:t>
            </a:r>
            <a:r>
              <a:rPr lang="en-US" b="1" dirty="0" smtClean="0">
                <a:solidFill>
                  <a:srgbClr val="FFCC00"/>
                </a:solidFill>
              </a:rPr>
              <a:t>: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Һәр салынмада бәйләнешле объектларны җыйган төркемнәр бар.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tt-RU" b="1" dirty="0" smtClean="0">
                <a:solidFill>
                  <a:srgbClr val="FFCC00"/>
                </a:solidFill>
              </a:rPr>
              <a:t>Командалар</a:t>
            </a:r>
            <a:r>
              <a:rPr lang="en-US" b="1" dirty="0" smtClean="0">
                <a:solidFill>
                  <a:srgbClr val="FFCC00"/>
                </a:solidFill>
              </a:rPr>
              <a:t>: </a:t>
            </a:r>
            <a:r>
              <a:rPr lang="tt-RU" dirty="0" smtClean="0">
                <a:solidFill>
                  <a:srgbClr val="FFCC00"/>
                </a:solidFill>
              </a:rPr>
              <a:t>Команда – ул төймә, сайлак яки мәгълүмат кертеп булган кыр.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130492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Тѳп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38350" y="2133600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Шрифт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00550" y="2133600"/>
            <a:ext cx="742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Параграф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7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7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9" y="940016"/>
            <a:ext cx="5849936" cy="297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63500"/>
            <a:ext cx="8904288" cy="614363"/>
          </a:xfrm>
        </p:spPr>
        <p:txBody>
          <a:bodyPr/>
          <a:lstStyle/>
          <a:p>
            <a:r>
              <a:rPr lang="tt-RU" sz="3100" dirty="0" smtClean="0"/>
              <a:t>Төркемнәрдәге Диалог тәрәзе кабызучылары</a:t>
            </a:r>
            <a:endParaRPr lang="en-US" sz="3100" dirty="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54000" y="4019550"/>
            <a:ext cx="59340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sz="1600" dirty="0" smtClean="0">
                <a:solidFill>
                  <a:srgbClr val="FFC000"/>
                </a:solidFill>
              </a:rPr>
              <a:t>Кайбер төркемнәрнең аскы уң почмагында кечкенә диагональ уклар бар      . Алар </a:t>
            </a:r>
            <a:r>
              <a:rPr lang="tt-RU" sz="1600" b="1" dirty="0" smtClean="0">
                <a:solidFill>
                  <a:srgbClr val="FFC000"/>
                </a:solidFill>
              </a:rPr>
              <a:t>Диалог тәрәзе кабызучылары </a:t>
            </a:r>
            <a:r>
              <a:rPr lang="en-US" sz="1600" b="1" dirty="0" smtClean="0">
                <a:solidFill>
                  <a:srgbClr val="FFC000"/>
                </a:solidFill>
              </a:rPr>
              <a:t> </a:t>
            </a:r>
            <a:r>
              <a:rPr lang="tt-RU" sz="1600" dirty="0" smtClean="0">
                <a:solidFill>
                  <a:srgbClr val="FFC000"/>
                </a:solidFill>
              </a:rPr>
              <a:t>дип атала</a:t>
            </a:r>
            <a:r>
              <a:rPr lang="en-US" sz="1600" dirty="0" smtClean="0">
                <a:solidFill>
                  <a:srgbClr val="FFC000"/>
                </a:solidFill>
              </a:rPr>
              <a:t>.</a:t>
            </a:r>
            <a:endParaRPr lang="en-US" sz="1600" dirty="0">
              <a:solidFill>
                <a:srgbClr val="FFC000"/>
              </a:solidFill>
            </a:endParaRPr>
          </a:p>
        </p:txBody>
      </p:sp>
      <p:pic>
        <p:nvPicPr>
          <p:cNvPr id="35849" name="Picture 9" descr="Dialog Box Launch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0775" y="4319588"/>
            <a:ext cx="238125" cy="220662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54000" y="4902200"/>
            <a:ext cx="593407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1600" dirty="0" smtClean="0">
                <a:solidFill>
                  <a:srgbClr val="FFCC00"/>
                </a:solidFill>
              </a:rPr>
              <a:t>Төркемгә бәйле башка параметрларны карау өчен, әлеге укларга чирттерегез. Шуннан соң </a:t>
            </a:r>
            <a:r>
              <a:rPr lang="en-US" sz="1600" dirty="0" smtClean="0">
                <a:solidFill>
                  <a:srgbClr val="FFCC00"/>
                </a:solidFill>
              </a:rPr>
              <a:t>Word’</a:t>
            </a:r>
            <a:r>
              <a:rPr lang="tt-RU" sz="1600" dirty="0" smtClean="0">
                <a:solidFill>
                  <a:srgbClr val="FFCC00"/>
                </a:solidFill>
              </a:rPr>
              <a:t>ның элекке версияләреннән сезгә инде таныш булган диалог тәрәзе яки мәсьәләләр өлкәсе күрсәтеләчәк.</a:t>
            </a:r>
            <a:r>
              <a:rPr lang="en-US" sz="1600" dirty="0" smtClean="0">
                <a:solidFill>
                  <a:srgbClr val="FFCC00"/>
                </a:solidFill>
              </a:rPr>
              <a:t>       </a:t>
            </a:r>
            <a:endParaRPr lang="en-US" sz="1600" dirty="0">
              <a:solidFill>
                <a:srgbClr val="FFCC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5850" y="1314450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Тѳп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62175" y="2190750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Шрифт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24375" y="2190750"/>
            <a:ext cx="742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9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Параграф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0124" y="2609850"/>
            <a:ext cx="879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9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Шрифт</a:t>
            </a:r>
            <a:endParaRPr lang="en-US" sz="9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90650" y="296227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Шрифт</a:t>
            </a:r>
            <a:endParaRPr lang="en-IE" sz="800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66948" y="2943225"/>
            <a:ext cx="13271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Тамгалар аралары</a:t>
            </a:r>
            <a:endParaRPr lang="en-IE" sz="800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build="p" autoUpdateAnimBg="0"/>
      <p:bldP spid="35850" grpId="0" build="p" autoUpdateAnimBg="0"/>
    </p:bldLst>
  </p:timing>
</p:sld>
</file>

<file path=ppt/theme/theme1.xml><?xml version="1.0" encoding="utf-8"?>
<a:theme xmlns:a="http://schemas.openxmlformats.org/drawingml/2006/main" name="Training presentation- Word 2007—Get up to speed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aining presentation- Word 2007—Bullets, numbers, and lists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Default Design 13">
    <a:dk1>
      <a:srgbClr val="7B7A8E"/>
    </a:dk1>
    <a:lt1>
      <a:srgbClr val="FFFFFF"/>
    </a:lt1>
    <a:dk2>
      <a:srgbClr val="9B9AB3"/>
    </a:dk2>
    <a:lt2>
      <a:srgbClr val="FFFFFF"/>
    </a:lt2>
    <a:accent1>
      <a:srgbClr val="807EB0"/>
    </a:accent1>
    <a:accent2>
      <a:srgbClr val="333399"/>
    </a:accent2>
    <a:accent3>
      <a:srgbClr val="CBCAD6"/>
    </a:accent3>
    <a:accent4>
      <a:srgbClr val="DADADA"/>
    </a:accent4>
    <a:accent5>
      <a:srgbClr val="C0C0D4"/>
    </a:accent5>
    <a:accent6>
      <a:srgbClr val="2D2D8A"/>
    </a:accent6>
    <a:hlink>
      <a:srgbClr val="DEE8F9"/>
    </a:hlink>
    <a:folHlink>
      <a:srgbClr val="D1CFF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presentation- Word 2007—Get up to speed</Template>
  <TotalTime>0</TotalTime>
  <Words>4209</Words>
  <Application>Microsoft Office PowerPoint</Application>
  <PresentationFormat>On-screen Show (4:3)</PresentationFormat>
  <Paragraphs>618</Paragraphs>
  <Slides>66</Slides>
  <Notes>66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Training presentation- Word 2007—Get up to speed</vt:lpstr>
      <vt:lpstr>Training presentation- Word 2007—Bullets, numbers, and lists</vt:lpstr>
      <vt:lpstr>Visio</vt:lpstr>
      <vt:lpstr>Microsoft® Office  Word ® 2007 кулланмасы</vt:lpstr>
      <vt:lpstr>Кулланма эчтәлеге</vt:lpstr>
      <vt:lpstr>Кереш: Сезнең ишеткәнегез бармы?</vt:lpstr>
      <vt:lpstr>Курс максатлары </vt:lpstr>
      <vt:lpstr>Беренче дәрес</vt:lpstr>
      <vt:lpstr>Тасма белән танышу</vt:lpstr>
      <vt:lpstr>Тасма гадәти гамәлләр өчен кулланыла</vt:lpstr>
      <vt:lpstr>Тасма объектлары</vt:lpstr>
      <vt:lpstr>Төркемнәрдәге Диалог тәрәзе кабызучылары</vt:lpstr>
      <vt:lpstr>Өстәмә салынмалар пәйда булу</vt:lpstr>
      <vt:lpstr>Өстәмә салынмалар пәйда булу</vt:lpstr>
      <vt:lpstr>Кече кораллар аслыгы</vt:lpstr>
      <vt:lpstr>Кече кораллар аслыгы</vt:lpstr>
      <vt:lpstr>Тиз керүле кораллар аслыгы</vt:lpstr>
      <vt:lpstr>Күнегүләр</vt:lpstr>
      <vt:lpstr>Тест 1, 1-нче сорау</vt:lpstr>
      <vt:lpstr>Тест 1, 1-нче сорау: Җавап</vt:lpstr>
      <vt:lpstr>Тест 1, 2-нче сорау</vt:lpstr>
      <vt:lpstr>Тест 1, 2-нче сорау: Җавап</vt:lpstr>
      <vt:lpstr>Тест 1, 3-нче сорау</vt:lpstr>
      <vt:lpstr>Тест 1, 3-нче сорау: Җавап</vt:lpstr>
      <vt:lpstr>Икенче дәрес</vt:lpstr>
      <vt:lpstr>Көндәлек командалар</vt:lpstr>
      <vt:lpstr>Microsoft Office төймәсеннән башлагыз</vt:lpstr>
      <vt:lpstr>Стильләр кайда?</vt:lpstr>
      <vt:lpstr>Стильләр кайда?</vt:lpstr>
      <vt:lpstr>Формат күчермәсе</vt:lpstr>
      <vt:lpstr>Масштаб</vt:lpstr>
      <vt:lpstr>Бастыруга әзерме?</vt:lpstr>
      <vt:lpstr>Әйе, бастыруга әзер</vt:lpstr>
      <vt:lpstr>Әйе, бастыруга әзер</vt:lpstr>
      <vt:lpstr>Яшерелгән командалар</vt:lpstr>
      <vt:lpstr>Яшерелгән командалар</vt:lpstr>
      <vt:lpstr>Күнегүләр</vt:lpstr>
      <vt:lpstr>Тест 2, 1-нче сорау</vt:lpstr>
      <vt:lpstr>Тест 2, 1-нче сорау: Җавап</vt:lpstr>
      <vt:lpstr>Тест 2, 2-нче сорау</vt:lpstr>
      <vt:lpstr>Тест 2, 2-нче сорау: Җавап</vt:lpstr>
      <vt:lpstr>Тест 2, 3-нче сорау</vt:lpstr>
      <vt:lpstr>Тест 2, 3-нче сорау: Җавап</vt:lpstr>
      <vt:lpstr>Өченче дәрес</vt:lpstr>
      <vt:lpstr>Гади исемлекләр</vt:lpstr>
      <vt:lpstr>Текст кертү вакытында исемлекләр төзү</vt:lpstr>
      <vt:lpstr>Текст кертү вакытында исемлекләр төзү</vt:lpstr>
      <vt:lpstr>Текст кертү вакытында исемлекләр төзү</vt:lpstr>
      <vt:lpstr>Исемлекне туктату</vt:lpstr>
      <vt:lpstr>Исемлекләрдә абзацлар белән эш итү; исемлекләрне өстәү</vt:lpstr>
      <vt:lpstr>Исемлекләрдә абзацлар белән эш итү; исемлекләрне өстәү</vt:lpstr>
      <vt:lpstr>Тамгалармы, әллә саннармы? </vt:lpstr>
      <vt:lpstr>Тамгалармы, әллә саннармы? </vt:lpstr>
      <vt:lpstr>Тест 3, 1-нче сорау</vt:lpstr>
      <vt:lpstr>Тест 3, 1-нче сорау: Җавап</vt:lpstr>
      <vt:lpstr>Тест 3, 2-нче сорау</vt:lpstr>
      <vt:lpstr>Тест 3, 2-нче сорау: Җавап</vt:lpstr>
      <vt:lpstr>Тест 3, 3-нче сорау</vt:lpstr>
      <vt:lpstr>Тест 3, 3-нче сорау: Җавап</vt:lpstr>
      <vt:lpstr>Дүртенче дәрес</vt:lpstr>
      <vt:lpstr>Чик, күләгә яки тутыру эффектын өстәү</vt:lpstr>
      <vt:lpstr>Бик чикләре</vt:lpstr>
      <vt:lpstr>Бит чикләре</vt:lpstr>
      <vt:lpstr>Текст өчен чикләр һәм күләгә</vt:lpstr>
      <vt:lpstr>Тест 4, 1-нче сорау</vt:lpstr>
      <vt:lpstr>Тест 4, 1-нче сорау: Җавап</vt:lpstr>
      <vt:lpstr>Тест 4, 2-нче сорау</vt:lpstr>
      <vt:lpstr>Тест 4, 2-нче сорау: Җавап</vt:lpstr>
      <vt:lpstr>ӘЛЕГЕ ШАБЛОННЫ КУЛЛАНУ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2007-05-01T12:25:13Z</dcterms:created>
  <dcterms:modified xsi:type="dcterms:W3CDTF">2008-01-16T14:26:15Z</dcterms:modified>
</cp:coreProperties>
</file>