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62"/>
  </p:notesMasterIdLst>
  <p:sldIdLst>
    <p:sldId id="258" r:id="rId2"/>
    <p:sldId id="259" r:id="rId3"/>
    <p:sldId id="261" r:id="rId4"/>
    <p:sldId id="262" r:id="rId5"/>
    <p:sldId id="263" r:id="rId6"/>
    <p:sldId id="266" r:id="rId7"/>
    <p:sldId id="267" r:id="rId8"/>
    <p:sldId id="342" r:id="rId9"/>
    <p:sldId id="268" r:id="rId10"/>
    <p:sldId id="343" r:id="rId11"/>
    <p:sldId id="344" r:id="rId12"/>
    <p:sldId id="270" r:id="rId13"/>
    <p:sldId id="345" r:id="rId14"/>
    <p:sldId id="272" r:id="rId15"/>
    <p:sldId id="346" r:id="rId16"/>
    <p:sldId id="347" r:id="rId17"/>
    <p:sldId id="348" r:id="rId18"/>
    <p:sldId id="349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300" r:id="rId28"/>
    <p:sldId id="301" r:id="rId29"/>
    <p:sldId id="352" r:id="rId30"/>
    <p:sldId id="353" r:id="rId31"/>
    <p:sldId id="354" r:id="rId32"/>
    <p:sldId id="355" r:id="rId33"/>
    <p:sldId id="302" r:id="rId34"/>
    <p:sldId id="304" r:id="rId35"/>
    <p:sldId id="357" r:id="rId36"/>
    <p:sldId id="360" r:id="rId37"/>
    <p:sldId id="362" r:id="rId38"/>
    <p:sldId id="363" r:id="rId39"/>
    <p:sldId id="366" r:id="rId40"/>
    <p:sldId id="367" r:id="rId41"/>
    <p:sldId id="361" r:id="rId42"/>
    <p:sldId id="320" r:id="rId43"/>
    <p:sldId id="321" r:id="rId44"/>
    <p:sldId id="369" r:id="rId45"/>
    <p:sldId id="370" r:id="rId46"/>
    <p:sldId id="371" r:id="rId47"/>
    <p:sldId id="322" r:id="rId48"/>
    <p:sldId id="372" r:id="rId49"/>
    <p:sldId id="373" r:id="rId50"/>
    <p:sldId id="374" r:id="rId51"/>
    <p:sldId id="377" r:id="rId52"/>
    <p:sldId id="378" r:id="rId53"/>
    <p:sldId id="379" r:id="rId54"/>
    <p:sldId id="334" r:id="rId55"/>
    <p:sldId id="335" r:id="rId56"/>
    <p:sldId id="336" r:id="rId57"/>
    <p:sldId id="337" r:id="rId58"/>
    <p:sldId id="338" r:id="rId59"/>
    <p:sldId id="339" r:id="rId60"/>
    <p:sldId id="29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47007" autoAdjust="0"/>
  </p:normalViewPr>
  <p:slideViewPr>
    <p:cSldViewPr snapToGrid="0">
      <p:cViewPr>
        <p:scale>
          <a:sx n="75" d="100"/>
          <a:sy n="75" d="100"/>
        </p:scale>
        <p:origin x="-102" y="822"/>
      </p:cViewPr>
      <p:guideLst>
        <p:guide orient="horz" pos="2373"/>
        <p:guide pos="2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notesViewPr>
    <p:cSldViewPr snapToGrid="0">
      <p:cViewPr>
        <p:scale>
          <a:sx n="100" d="100"/>
          <a:sy n="100" d="100"/>
        </p:scale>
        <p:origin x="-1632" y="-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0186E1-1755-403A-8089-5D403465F7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1219E-A6BA-41CB-8E76-DC10A34B9F8A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tt-RU" b="1" dirty="0" smtClean="0"/>
              <a:t>Укытучы өчен искәрмә:</a:t>
            </a:r>
            <a:r>
              <a:rPr lang="en-US" dirty="0" smtClean="0"/>
              <a:t> </a:t>
            </a:r>
            <a:r>
              <a:rPr lang="tt-RU" dirty="0" smtClean="0"/>
              <a:t>Әлеге шаблонны көйләү өчен ярдәмлек </a:t>
            </a:r>
            <a:r>
              <a:rPr lang="ru-RU" dirty="0" err="1" smtClean="0"/>
              <a:t>соңгы</a:t>
            </a:r>
            <a:r>
              <a:rPr lang="ru-RU" baseline="0" dirty="0" err="1" smtClean="0"/>
              <a:t> слайдта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урнаштырылган</a:t>
            </a:r>
            <a:r>
              <a:rPr lang="ru-RU" baseline="0" dirty="0" smtClean="0"/>
              <a:t>.</a:t>
            </a:r>
            <a:r>
              <a:rPr lang="en-US" dirty="0" smtClean="0"/>
              <a:t> </a:t>
            </a:r>
            <a:r>
              <a:rPr lang="tt-RU" dirty="0" smtClean="0"/>
              <a:t>Шулай ук,</a:t>
            </a:r>
            <a:r>
              <a:rPr lang="tt-RU" baseline="0" dirty="0" smtClean="0"/>
              <a:t> кайбер слайдларның искәрмәләрен карагыз.</a:t>
            </a:r>
            <a:r>
              <a:rPr lang="en-US" dirty="0" smtClean="0"/>
              <a:t>]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FE48A-4395-417B-B575-ED430989020D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Мәсәлән, сездә бюджетны</a:t>
            </a:r>
            <a:r>
              <a:rPr lang="tt-RU" baseline="0" dirty="0" smtClean="0"/>
              <a:t> </a:t>
            </a:r>
            <a:r>
              <a:rPr lang="tt-RU" dirty="0" smtClean="0"/>
              <a:t>яки укучыларның</a:t>
            </a:r>
            <a:r>
              <a:rPr lang="tt-RU" baseline="0" dirty="0" smtClean="0"/>
              <a:t> билгеләрен чагылдыру өчен кулланылган </a:t>
            </a:r>
            <a:r>
              <a:rPr lang="tt-RU" dirty="0" smtClean="0"/>
              <a:t>Гыйнвар, Феврал</a:t>
            </a:r>
            <a:r>
              <a:rPr lang="ru-RU" dirty="0" err="1" smtClean="0"/>
              <a:t>ь</a:t>
            </a:r>
            <a:r>
              <a:rPr lang="tt-RU" baseline="0" dirty="0" smtClean="0"/>
              <a:t> яки Март исемле салынмалар була ала.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F1FFB-9558-4FA7-91E5-EA67FE055824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tt-RU" b="1" dirty="0" smtClean="0"/>
              <a:t>Киңәшләр:</a:t>
            </a:r>
            <a:r>
              <a:rPr lang="tt-RU" b="1" baseline="0" dirty="0" smtClean="0"/>
              <a:t>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tt-RU" b="0" baseline="0" dirty="0" smtClean="0"/>
              <a:t>Өч эш бите җитмәгән очракта, сез эш битләрен өсти аласыз яки, артык булганда, берсен яки икесен бетерә аласыз (бу мәҗбүри түгел).</a:t>
            </a:r>
            <a:endParaRPr lang="en-US" dirty="0" smtClean="0"/>
          </a:p>
          <a:p>
            <a:pPr marL="228600" indent="-228600">
              <a:buFontTx/>
              <a:buChar char="•"/>
            </a:pPr>
            <a:r>
              <a:rPr lang="tt-RU" dirty="0" smtClean="0"/>
              <a:t>Биттән биткә күчү өчен</a:t>
            </a:r>
            <a:r>
              <a:rPr lang="en-US" dirty="0" smtClean="0"/>
              <a:t> </a:t>
            </a:r>
            <a:r>
              <a:rPr lang="tt-RU" dirty="0" smtClean="0"/>
              <a:t>төймә кушылмаларын</a:t>
            </a:r>
            <a:r>
              <a:rPr lang="en-US" dirty="0" smtClean="0"/>
              <a:t> </a:t>
            </a:r>
            <a:r>
              <a:rPr lang="tt-RU" dirty="0" smtClean="0"/>
              <a:t>куллана аласыз.</a:t>
            </a:r>
            <a:endParaRPr lang="en-US" dirty="0" smtClean="0"/>
          </a:p>
          <a:p>
            <a:pPr marL="228600" indent="-228600">
              <a:buFontTx/>
              <a:buChar char="•"/>
            </a:pPr>
            <a:endParaRPr lang="en-US" dirty="0" smtClean="0"/>
          </a:p>
          <a:p>
            <a:pPr marL="228600" indent="-228600"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7F3B5-0141-40C3-BA87-895D9D144D8E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Баганалар</a:t>
            </a:r>
            <a:r>
              <a:rPr lang="tt-RU" b="1" baseline="0" dirty="0" smtClean="0"/>
              <a:t> турында өстәмә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  <a:r>
              <a:rPr lang="tt-RU" b="0" dirty="0" smtClean="0"/>
              <a:t>Беренче 26 багана</a:t>
            </a:r>
            <a:r>
              <a:rPr lang="en-US" b="0" dirty="0" smtClean="0"/>
              <a:t> </a:t>
            </a:r>
            <a:r>
              <a:rPr lang="tt-RU" b="0" dirty="0" smtClean="0"/>
              <a:t>башламы</a:t>
            </a:r>
            <a:r>
              <a:rPr lang="tt-RU" b="0" baseline="0" dirty="0" smtClean="0"/>
              <a:t> </a:t>
            </a:r>
            <a:r>
              <a:rPr lang="en-US" b="0" dirty="0" smtClean="0"/>
              <a:t>A </a:t>
            </a:r>
            <a:r>
              <a:rPr lang="tt-RU" b="0" baseline="0" dirty="0" smtClean="0"/>
              <a:t>хәрефеннән башлап</a:t>
            </a:r>
            <a:r>
              <a:rPr lang="tt-RU" b="0" dirty="0" smtClean="0"/>
              <a:t> </a:t>
            </a:r>
            <a:r>
              <a:rPr lang="en-US" b="0" dirty="0" smtClean="0"/>
              <a:t>Z</a:t>
            </a:r>
            <a:r>
              <a:rPr lang="tt-RU" b="0" dirty="0" smtClean="0"/>
              <a:t> хәрефенә кадәр билгеләнә. Һәр эш битендә </a:t>
            </a:r>
            <a:r>
              <a:rPr lang="en-US" dirty="0" smtClean="0"/>
              <a:t> 16 384 </a:t>
            </a:r>
            <a:r>
              <a:rPr lang="tt-RU" dirty="0" smtClean="0"/>
              <a:t>багана бар, шуңа күрә </a:t>
            </a:r>
            <a:r>
              <a:rPr lang="en-US" dirty="0" smtClean="0"/>
              <a:t>Z</a:t>
            </a:r>
            <a:r>
              <a:rPr lang="tt-RU" dirty="0" smtClean="0"/>
              <a:t> хәрефеннән соң баганалар, хәреф парлары ярдәмендә </a:t>
            </a:r>
            <a:r>
              <a:rPr lang="en-US" dirty="0" smtClean="0"/>
              <a:t>AA-</a:t>
            </a:r>
            <a:r>
              <a:rPr lang="tt-RU" dirty="0" smtClean="0"/>
              <a:t>дан</a:t>
            </a:r>
            <a:r>
              <a:rPr lang="tt-RU" baseline="0" dirty="0" smtClean="0"/>
              <a:t> башлап </a:t>
            </a:r>
            <a:r>
              <a:rPr lang="en-US" baseline="0" dirty="0" smtClean="0"/>
              <a:t>AZ-</a:t>
            </a:r>
            <a:r>
              <a:rPr lang="tt-RU" baseline="0" dirty="0" smtClean="0"/>
              <a:t>ка кадәр билгеләнәләр. </a:t>
            </a:r>
            <a:r>
              <a:rPr lang="en-US" baseline="0" dirty="0" smtClean="0"/>
              <a:t>AZ-</a:t>
            </a:r>
            <a:r>
              <a:rPr lang="tt-RU" baseline="0" dirty="0" smtClean="0"/>
              <a:t>тан соң хәреф парлары яңадан </a:t>
            </a:r>
            <a:r>
              <a:rPr lang="en-US" b="0" baseline="0" dirty="0" smtClean="0"/>
              <a:t>BA-</a:t>
            </a:r>
            <a:r>
              <a:rPr lang="tt-RU" b="0" baseline="0" dirty="0" smtClean="0"/>
              <a:t>дан башланып </a:t>
            </a:r>
            <a:r>
              <a:rPr lang="en-US" b="0" baseline="0" dirty="0" smtClean="0"/>
              <a:t>BZ-</a:t>
            </a:r>
            <a:r>
              <a:rPr lang="tt-RU" b="0" baseline="0" dirty="0" smtClean="0"/>
              <a:t>ка кадәр дәвам итә, шул рәвешле </a:t>
            </a:r>
            <a:r>
              <a:rPr lang="en-US" b="0" dirty="0" smtClean="0"/>
              <a:t>16 384 </a:t>
            </a:r>
            <a:r>
              <a:rPr lang="tt-RU" b="0" dirty="0" smtClean="0"/>
              <a:t>багана билгеләнгәнчегә кадәр бара, соңгы</a:t>
            </a:r>
            <a:r>
              <a:rPr lang="tt-RU" b="0" baseline="0" dirty="0" smtClean="0"/>
              <a:t> башлам </a:t>
            </a:r>
            <a:r>
              <a:rPr lang="en-US" b="0" dirty="0" smtClean="0"/>
              <a:t>XFD</a:t>
            </a:r>
            <a:r>
              <a:rPr lang="tt-RU" b="0" dirty="0" smtClean="0"/>
              <a:t> хәрефләре</a:t>
            </a:r>
            <a:r>
              <a:rPr lang="tt-RU" b="0" baseline="0" dirty="0" smtClean="0"/>
              <a:t> белән билгеләнә.</a:t>
            </a:r>
            <a:endParaRPr lang="en-US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B58B9-0F35-4A23-837B-55C0FFF538FD}" type="slidenum">
              <a:rPr lang="en-US"/>
              <a:pPr/>
              <a:t>13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Шакмак сылтамалары турында</a:t>
            </a:r>
            <a:r>
              <a:rPr lang="tt-RU" baseline="0" dirty="0" smtClean="0"/>
              <a:t> киләсе бүлектә тулырак өйрәнерсез.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42212-507B-4DE1-9865-369CBCB165BA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Күпчелек очракта беренче шакмак (яки аның</a:t>
            </a:r>
            <a:r>
              <a:rPr lang="tt-RU" baseline="0" dirty="0" smtClean="0"/>
              <a:t> янындагысы</a:t>
            </a:r>
            <a:r>
              <a:rPr lang="tt-RU" dirty="0" smtClean="0"/>
              <a:t>) мәгълүмат кертә башлау өчен иң уңайлысы була.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1292-87D0-4322-B455-AC7B4551886B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1DC02-DBB8-4298-BB72-A62F84A2BED4}" type="slidenum">
              <a:rPr lang="en-US"/>
              <a:pPr/>
              <a:t>16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1C18D-F5CF-4D64-9A0A-D1AD293A8281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1D3FB-9668-4DB9-971C-8F78D12934E2}" type="slidenum">
              <a:rPr lang="en-US"/>
              <a:pPr/>
              <a:t>18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tt-RU" b="1" dirty="0" smtClean="0"/>
              <a:t>Бу күрсәткечләр ничек ярдәм итә?</a:t>
            </a:r>
            <a:endParaRPr lang="en-US" b="1" dirty="0" smtClean="0"/>
          </a:p>
          <a:p>
            <a:pPr marL="236538" indent="-236538">
              <a:buFontTx/>
              <a:buChar char="•"/>
            </a:pPr>
            <a:r>
              <a:rPr lang="tt-RU" dirty="0" smtClean="0"/>
              <a:t>Һәр эш</a:t>
            </a:r>
            <a:r>
              <a:rPr lang="tt-RU" baseline="0" dirty="0" smtClean="0"/>
              <a:t> битендә</a:t>
            </a:r>
            <a:r>
              <a:rPr lang="en-US" dirty="0" smtClean="0"/>
              <a:t> 17 179 869 184 </a:t>
            </a:r>
            <a:r>
              <a:rPr lang="tt-RU" dirty="0" smtClean="0"/>
              <a:t> шакмак бар. Кайсы шакмакта булуыгызны</a:t>
            </a:r>
            <a:r>
              <a:rPr lang="tt-RU" baseline="0" dirty="0" smtClean="0"/>
              <a:t> күрсәтү өчен ш</a:t>
            </a:r>
            <a:r>
              <a:rPr lang="tt-RU" dirty="0" smtClean="0"/>
              <a:t>акмак сылтамасы булмаса, сез адашып кала аласыз.</a:t>
            </a:r>
            <a:r>
              <a:rPr lang="en-US" dirty="0" smtClean="0"/>
              <a:t> </a:t>
            </a:r>
          </a:p>
          <a:p>
            <a:pPr marL="236538" indent="-236538">
              <a:buFontTx/>
              <a:buChar char="•"/>
            </a:pPr>
            <a:r>
              <a:rPr lang="tt-RU" baseline="0" dirty="0" smtClean="0"/>
              <a:t>Башка кешегә мәгълүматның кайда урнашуын әйтү өчен яки мәгълүматны билгеле бер шакмакка кертү өчен, шакмак сылтамасын белү, шулай ук, бик мөһим.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B1D67-7778-450D-9549-69505CA60A96}" type="slidenum">
              <a:rPr lang="en-US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917E9-1B87-4DC8-9FF3-7A4244714A91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8D486-FEB3-4773-BFD7-FE9B9688FA35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DF183-AD92-4541-8339-EB58396E92D9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7A9F1-E128-4915-B522-2C006EA2CAAA}" type="slidenum">
              <a:rPr lang="en-US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59FF-0093-4474-8643-EA6B94541674}" type="slidenum">
              <a:rPr lang="en-US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36D2B-70F2-4BFE-9C50-7F21DC7313FD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B8E97-FA8F-4B75-85AC-6962AF06484F}" type="slidenum">
              <a:rPr lang="en-US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DA45D-F6D8-4016-A380-A2F544330736}" type="slidenum">
              <a:rPr lang="en-US"/>
              <a:pPr/>
              <a:t>26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C832D-1E0F-4AE9-A7C8-6F930A4D5344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71978-A067-43DB-A36F-16395F9E7E56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40493-87A7-430A-981B-A175CDD7EA05}" type="slidenum">
              <a:rPr lang="en-US"/>
              <a:pPr/>
              <a:t>29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AB838-B858-4873-8E08-D98125633EB1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B7DC-44C0-4320-A6B4-F2E73E3A0177}" type="slidenum">
              <a:rPr lang="en-US"/>
              <a:pPr/>
              <a:t>30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Бу очракта сезгә юл башламнары кирәк булмаячак, сатучылар исеме сул як баганада була.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95663-AFC4-424D-A4B6-6A4C08EAB99D}" type="slidenum">
              <a:rPr lang="en-US"/>
              <a:pPr/>
              <a:t>31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E07C-97AA-412A-8566-D85AB48A09C4}" type="slidenum">
              <a:rPr lang="en-US"/>
              <a:pPr/>
              <a:t>32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27BD4-896C-4D3B-A849-D3FF92D09974}" type="slidenum">
              <a:rPr lang="en-US"/>
              <a:pPr/>
              <a:t>33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FC384-5D75-402B-99BA-67AC6037C751}" type="slidenum">
              <a:rPr lang="en-US"/>
              <a:pPr/>
              <a:t>34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B3393-CC76-417B-8E4D-776D626BDCA5}" type="slidenum">
              <a:rPr lang="en-US"/>
              <a:pPr/>
              <a:t>35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18B84-71D9-4F84-9868-70859EC168B8}" type="slidenum">
              <a:rPr lang="en-US"/>
              <a:pPr/>
              <a:t>36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1FEFD-CFAC-469B-9917-18B78780E7B8}" type="slidenum">
              <a:rPr lang="en-US"/>
              <a:pPr/>
              <a:t>37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5CFD5-3FFC-4EC2-8BD4-AAC11F14067A}" type="slidenum">
              <a:rPr lang="en-US"/>
              <a:pPr/>
              <a:t>38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803E5-418A-40B7-8B4A-34BCE9165EE3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756F-4040-4DD7-8051-C7DE5877F8F4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7FB4E-C03F-48FC-ABA0-FB267EA96929}" type="slidenum">
              <a:rPr lang="en-US"/>
              <a:pPr/>
              <a:t>40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C4A41-8669-4EC7-92A0-B07BCFB69ED4}" type="slidenum">
              <a:rPr lang="en-US"/>
              <a:pPr/>
              <a:t>41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67BB8-2012-4B87-A46D-119169FACC07}" type="slidenum">
              <a:rPr lang="en-US"/>
              <a:pPr/>
              <a:t>42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8478A-7ED3-4BAE-AECF-3D63FD36B3CF}" type="slidenum">
              <a:rPr lang="en-US"/>
              <a:pPr/>
              <a:t>43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2A7E4-1428-4D55-8C69-0486E7A4243E}" type="slidenum">
              <a:rPr lang="en-US"/>
              <a:pPr/>
              <a:t>44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DD2FA-E6E4-4B2E-B4C8-B699FBDADA9A}" type="slidenum">
              <a:rPr lang="en-US"/>
              <a:pPr/>
              <a:t>45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F96C6-5F15-4128-973F-FF8A30E640A7}" type="slidenum">
              <a:rPr lang="en-US"/>
              <a:pPr/>
              <a:t>46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Искәрмә</a:t>
            </a:r>
            <a:r>
              <a:rPr lang="en-US" dirty="0" smtClean="0"/>
              <a:t>: </a:t>
            </a:r>
            <a:r>
              <a:rPr lang="ru-RU" dirty="0" err="1" smtClean="0"/>
              <a:t>Эш</a:t>
            </a:r>
            <a:r>
              <a:rPr lang="ru-RU" baseline="0" dirty="0" smtClean="0"/>
              <a:t> бите </a:t>
            </a:r>
            <a:r>
              <a:rPr lang="ru-RU" baseline="0" dirty="0" err="1" smtClean="0"/>
              <a:t>Төзәтү режимында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булган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вакытта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күп кенә командалар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эшләми </a:t>
            </a:r>
            <a:r>
              <a:rPr lang="ru-RU" baseline="0" dirty="0" smtClean="0"/>
              <a:t>(</a:t>
            </a:r>
            <a:r>
              <a:rPr lang="ru-RU" baseline="0" dirty="0" err="1" smtClean="0"/>
              <a:t>Тасмада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тоныклана</a:t>
            </a:r>
            <a:r>
              <a:rPr lang="ru-RU" baseline="0" dirty="0" smtClean="0"/>
              <a:t>).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C6ACA-9477-47D4-B1CE-DA75BEEE1C53}" type="slidenum">
              <a:rPr lang="en-US"/>
              <a:pPr/>
              <a:t>47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B268D-3F54-445A-B762-30551BF253F4}" type="slidenum">
              <a:rPr lang="en-US"/>
              <a:pPr/>
              <a:t>48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47797-6A45-4C52-852C-07032F43D88A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7644-AD58-49D9-A501-C76ABC9B8F76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08230-7AD1-4165-AE9A-00A198226DFB}" type="slidenum">
              <a:rPr lang="en-US"/>
              <a:pPr/>
              <a:t>50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B4FD4-D7FE-4620-B186-7440D9553FEB}" type="slidenum">
              <a:rPr lang="en-US"/>
              <a:pPr/>
              <a:t>51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097A7-2762-4BBA-9E62-28B13F59D910}" type="slidenum">
              <a:rPr lang="en-US"/>
              <a:pPr/>
              <a:t>52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b="1" dirty="0" smtClean="0"/>
              <a:t>Беренче адымга өстәмә:</a:t>
            </a:r>
            <a:endParaRPr lang="en-US" dirty="0"/>
          </a:p>
          <a:p>
            <a:r>
              <a:rPr lang="tt-RU" dirty="0" smtClean="0"/>
              <a:t>Мәсәлән, 4-нче һәм 5-нче юллар арасында юл өстәү өчен, 5-нче юлдагы берәр шакмакка чирттерегез.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4D210-FC18-4ABB-A2F9-90FB5375031F}" type="slidenum">
              <a:rPr lang="en-US"/>
              <a:pPr/>
              <a:t>53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FCAD1-186F-4821-8A5F-88668C1701CF}" type="slidenum">
              <a:rPr lang="en-US"/>
              <a:pPr/>
              <a:t>54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2A25E-6922-44AD-999D-9A7109D3371A}" type="slidenum">
              <a:rPr lang="en-US"/>
              <a:pPr/>
              <a:t>55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A7E85-89DB-448E-A83D-315D54525501}" type="slidenum">
              <a:rPr lang="en-US"/>
              <a:pPr/>
              <a:t>56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99792-E86B-45A1-AC0A-FE329E7A4029}" type="slidenum">
              <a:rPr lang="en-US"/>
              <a:pPr/>
              <a:t>57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B673E-AC48-4AF4-A919-720ACFE82FB1}" type="slidenum">
              <a:rPr lang="en-US"/>
              <a:pPr/>
              <a:t>58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057E3-C235-44EF-A70F-D3F7E5D1FD8F}" type="slidenum">
              <a:rPr lang="en-US"/>
              <a:pPr/>
              <a:t>59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EC8CD-2C37-47A3-95C1-FF52180807DC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en-US" dirty="0" smtClean="0"/>
              <a:t>Excel</a:t>
            </a:r>
            <a:r>
              <a:rPr lang="tt-RU" dirty="0" smtClean="0"/>
              <a:t>’не ачканда сез тагын нәрсә күрәсез?</a:t>
            </a:r>
            <a:r>
              <a:rPr lang="tt-RU" baseline="0" dirty="0" smtClean="0"/>
              <a:t> Өстә хәрефләр, сул якта саннар, ә аста Эш бите1, Эш бите2 исемле салынмалар урнашкан.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9EB7C-1661-4A9C-91C7-3CDD88D2A623}" type="slidenum">
              <a:rPr lang="en-US"/>
              <a:pPr/>
              <a:t>60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tt-RU" b="1" dirty="0" smtClean="0"/>
              <a:t>Әлеге шаблонны куллану</a:t>
            </a:r>
            <a:endParaRPr lang="en-US" b="1" dirty="0"/>
          </a:p>
          <a:p>
            <a:r>
              <a:rPr lang="tt-RU" dirty="0" smtClean="0"/>
              <a:t>Әлеге</a:t>
            </a:r>
            <a:r>
              <a:rPr lang="en-US" dirty="0" smtClean="0"/>
              <a:t> </a:t>
            </a:r>
            <a:r>
              <a:rPr lang="en-US" dirty="0"/>
              <a:t>Microsoft Office PowerPoint</a:t>
            </a:r>
            <a:r>
              <a:rPr lang="en-US" sz="800" baseline="30000" dirty="0">
                <a:cs typeface="Arial" charset="0"/>
              </a:rPr>
              <a:t>®</a:t>
            </a:r>
            <a:r>
              <a:rPr lang="en-US" dirty="0"/>
              <a:t> </a:t>
            </a:r>
            <a:r>
              <a:rPr lang="tt-RU" dirty="0" smtClean="0"/>
              <a:t>шаблонында яңа кулланучыларга беренче кенәгәләрен төзү өчен </a:t>
            </a:r>
            <a:r>
              <a:rPr lang="en-US" dirty="0" smtClean="0"/>
              <a:t>Excel 2007 </a:t>
            </a:r>
            <a:r>
              <a:rPr lang="tt-RU" dirty="0" smtClean="0"/>
              <a:t>турында башлангыч белемнәр тупланган кулланма бар.</a:t>
            </a:r>
            <a:r>
              <a:rPr lang="en-US" dirty="0" smtClean="0"/>
              <a:t> </a:t>
            </a:r>
            <a:r>
              <a:rPr lang="tt-RU" dirty="0" smtClean="0"/>
              <a:t>Ул төркемгә тәкъдим итү өчен</a:t>
            </a:r>
            <a:r>
              <a:rPr lang="tt-RU" baseline="0" dirty="0" smtClean="0"/>
              <a:t> һәм теләгәнчә көйләү өчен җайлаштырылган.</a:t>
            </a:r>
            <a:r>
              <a:rPr lang="en-US" dirty="0" smtClean="0"/>
              <a:t> </a:t>
            </a:r>
            <a:endParaRPr lang="en-US" dirty="0"/>
          </a:p>
          <a:p>
            <a:r>
              <a:rPr lang="tt-RU" dirty="0" smtClean="0"/>
              <a:t>Әлеге шаблон “</a:t>
            </a:r>
            <a:r>
              <a:rPr lang="en-US" dirty="0" smtClean="0"/>
              <a:t>Excel </a:t>
            </a:r>
            <a:r>
              <a:rPr lang="ru-RU" dirty="0" smtClean="0"/>
              <a:t>2007 </a:t>
            </a:r>
            <a:r>
              <a:rPr lang="tt-RU" dirty="0" smtClean="0"/>
              <a:t>белән танышу: Беренче кенәгәне төзү” дип аталган </a:t>
            </a:r>
            <a:r>
              <a:rPr lang="en-US" dirty="0" smtClean="0"/>
              <a:t>Microsoft Office</a:t>
            </a:r>
            <a:r>
              <a:rPr lang="ru-RU" dirty="0" smtClean="0"/>
              <a:t> </a:t>
            </a:r>
            <a:r>
              <a:rPr lang="en-US" dirty="0" smtClean="0"/>
              <a:t>Online</a:t>
            </a:r>
            <a:r>
              <a:rPr lang="tt-RU" dirty="0" smtClean="0"/>
              <a:t> өйрәтү курсыннан яраштырылган.</a:t>
            </a:r>
            <a:endParaRPr lang="en-US" b="1" dirty="0"/>
          </a:p>
          <a:p>
            <a:r>
              <a:rPr lang="tt-RU" b="1" dirty="0" smtClean="0"/>
              <a:t>Шаблонның мөмкинлекләре</a:t>
            </a:r>
            <a:endParaRPr lang="en-US" b="1" dirty="0"/>
          </a:p>
          <a:p>
            <a:r>
              <a:rPr lang="tt-RU" b="1" dirty="0" smtClean="0"/>
              <a:t>Башлам слайды</a:t>
            </a:r>
            <a:r>
              <a:rPr lang="en-US" dirty="0" smtClean="0"/>
              <a:t>: </a:t>
            </a:r>
            <a:r>
              <a:rPr lang="tt-RU" dirty="0" smtClean="0"/>
              <a:t>Беренче слайдта</a:t>
            </a:r>
            <a:r>
              <a:rPr lang="tt-RU" baseline="0" dirty="0" smtClean="0"/>
              <a:t> ширкәтегез исемен кертү өчен тутырткыч урнаштырылган. Кирәк булмаса, әлеге тутырткычны бетерергә мөмкин.</a:t>
            </a:r>
            <a:endParaRPr lang="en-US" b="1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t-RU" b="1" dirty="0" smtClean="0"/>
              <a:t>Анимация</a:t>
            </a:r>
            <a:r>
              <a:rPr lang="en-US" dirty="0" smtClean="0"/>
              <a:t>: </a:t>
            </a:r>
            <a:r>
              <a:rPr lang="tt-RU" dirty="0" smtClean="0"/>
              <a:t>Көйләүле анимация бөтен шаблонда кулланылды</a:t>
            </a:r>
            <a:r>
              <a:rPr lang="en-US" dirty="0" smtClean="0"/>
              <a:t>. </a:t>
            </a:r>
            <a:r>
              <a:rPr lang="tt-RU" dirty="0" smtClean="0"/>
              <a:t>Биредә</a:t>
            </a:r>
            <a:r>
              <a:rPr lang="tt-RU" baseline="0" dirty="0" smtClean="0"/>
              <a:t> </a:t>
            </a:r>
            <a:r>
              <a:rPr lang="tt-RU" b="1" dirty="0" smtClean="0"/>
              <a:t>Калку, Тарту</a:t>
            </a:r>
            <a:r>
              <a:rPr lang="en-US" dirty="0" smtClean="0"/>
              <a:t>,</a:t>
            </a:r>
            <a:r>
              <a:rPr lang="tt-RU" dirty="0" smtClean="0"/>
              <a:t> </a:t>
            </a:r>
            <a:r>
              <a:rPr lang="tt-RU" b="1" dirty="0" smtClean="0"/>
              <a:t>Юкка чыгу </a:t>
            </a:r>
            <a:r>
              <a:rPr lang="tt-RU" b="0" dirty="0" smtClean="0"/>
              <a:t>һәм </a:t>
            </a:r>
            <a:r>
              <a:rPr lang="tt-RU" b="1" dirty="0" smtClean="0"/>
              <a:t>Шахмат</a:t>
            </a:r>
            <a:r>
              <a:rPr lang="tt-RU" b="1" baseline="0" dirty="0" smtClean="0"/>
              <a:t> тактасы </a:t>
            </a:r>
            <a:r>
              <a:rPr lang="tt-RU" baseline="0" dirty="0" smtClean="0"/>
              <a:t>эффектлары бар.</a:t>
            </a:r>
            <a:r>
              <a:rPr lang="en-US" dirty="0" smtClean="0"/>
              <a:t> </a:t>
            </a:r>
            <a:r>
              <a:rPr lang="tt-RU" dirty="0" smtClean="0"/>
              <a:t>Барлык эффектлар да программаның элекке версияләрендә эшли: </a:t>
            </a:r>
            <a:r>
              <a:rPr lang="en-US" dirty="0" smtClean="0"/>
              <a:t>Microsoft PowerPoint 2000</a:t>
            </a:r>
            <a:r>
              <a:rPr lang="tt-RU" dirty="0" smtClean="0"/>
              <a:t> версиясына</a:t>
            </a:r>
            <a:r>
              <a:rPr lang="tt-RU" baseline="0" dirty="0" smtClean="0"/>
              <a:t> кадәр</a:t>
            </a:r>
            <a:r>
              <a:rPr lang="en-US" dirty="0" smtClean="0"/>
              <a:t>. </a:t>
            </a:r>
            <a:r>
              <a:rPr lang="tt-RU" dirty="0" smtClean="0"/>
              <a:t>Анимация эффектларын үзгәртү өчен </a:t>
            </a:r>
            <a:r>
              <a:rPr lang="tt-RU" b="1" dirty="0" smtClean="0"/>
              <a:t>Слайд-шоу</a:t>
            </a:r>
            <a:r>
              <a:rPr lang="tt-RU" b="1" baseline="0" dirty="0" smtClean="0"/>
              <a:t> </a:t>
            </a:r>
            <a:r>
              <a:rPr lang="tt-RU" b="0" baseline="0" dirty="0" smtClean="0"/>
              <a:t>сайлагына күчеп, </a:t>
            </a:r>
            <a:r>
              <a:rPr lang="tt-RU" b="1" dirty="0" smtClean="0"/>
              <a:t>Көйләүле</a:t>
            </a:r>
            <a:r>
              <a:rPr lang="tt-RU" b="1" baseline="0" dirty="0" smtClean="0"/>
              <a:t> анимациягә</a:t>
            </a:r>
            <a:r>
              <a:rPr lang="tt-RU" b="0" baseline="0" dirty="0" smtClean="0"/>
              <a:t> керегез һәм кирәкле параметрларны үзгәртегез.</a:t>
            </a:r>
            <a:endParaRPr lang="en-US" dirty="0" smtClean="0"/>
          </a:p>
          <a:p>
            <a:r>
              <a:rPr lang="tt-RU" b="1" dirty="0" smtClean="0"/>
              <a:t>Слайд</a:t>
            </a:r>
            <a:r>
              <a:rPr lang="tt-RU" b="1" baseline="0" dirty="0" smtClean="0"/>
              <a:t> күчүләре</a:t>
            </a:r>
            <a:r>
              <a:rPr lang="en-US" dirty="0" smtClean="0"/>
              <a:t>: </a:t>
            </a:r>
            <a:r>
              <a:rPr lang="tt-RU" dirty="0" smtClean="0"/>
              <a:t>Бөтен презентациядә </a:t>
            </a:r>
            <a:r>
              <a:rPr lang="tt-RU" b="1" dirty="0" smtClean="0"/>
              <a:t>Юып төшерү </a:t>
            </a:r>
            <a:r>
              <a:rPr lang="tt-RU" b="0" dirty="0" smtClean="0"/>
              <a:t>күчүе кулланылды. Башкасын кулланырга теләсәгез,</a:t>
            </a:r>
            <a:r>
              <a:rPr lang="tt-RU" b="0" baseline="0" dirty="0" smtClean="0"/>
              <a:t> </a:t>
            </a:r>
            <a:r>
              <a:rPr lang="tt-RU" b="1" baseline="0" dirty="0" smtClean="0"/>
              <a:t>Слайд-шоу </a:t>
            </a:r>
            <a:r>
              <a:rPr lang="tt-RU" b="0" baseline="0" dirty="0" smtClean="0"/>
              <a:t>сайлагында </a:t>
            </a:r>
            <a:r>
              <a:rPr lang="tt-RU" b="1" baseline="0" dirty="0" smtClean="0"/>
              <a:t>Слайд күчүен</a:t>
            </a:r>
            <a:r>
              <a:rPr lang="tt-RU" b="0" baseline="0" dirty="0" smtClean="0"/>
              <a:t> сайлагыз һәм параметрларны көйләгез.</a:t>
            </a:r>
          </a:p>
          <a:p>
            <a:r>
              <a:rPr lang="tt-RU" b="1" dirty="0" smtClean="0"/>
              <a:t>Өске</a:t>
            </a:r>
            <a:r>
              <a:rPr lang="tt-RU" b="1" baseline="0" dirty="0" smtClean="0"/>
              <a:t> һәм аскы колонтитуллар</a:t>
            </a:r>
            <a:r>
              <a:rPr lang="en-US" dirty="0" smtClean="0"/>
              <a:t>: </a:t>
            </a:r>
            <a:r>
              <a:rPr lang="tt-RU" dirty="0" smtClean="0"/>
              <a:t>Шаблонда курс исеме </a:t>
            </a:r>
            <a:r>
              <a:rPr lang="tt-RU" baseline="0" dirty="0" smtClean="0"/>
              <a:t>кертелгән колонтитуллар бар.</a:t>
            </a:r>
            <a:r>
              <a:rPr lang="en-US" dirty="0" smtClean="0"/>
              <a:t> </a:t>
            </a:r>
            <a:r>
              <a:rPr lang="tt-RU" b="1" dirty="0" smtClean="0"/>
              <a:t>Өске һәм аскы колонтитул</a:t>
            </a:r>
            <a:r>
              <a:rPr lang="tt-RU" b="1" baseline="0" dirty="0" smtClean="0"/>
              <a:t> </a:t>
            </a:r>
            <a:r>
              <a:rPr lang="tt-RU" b="0" baseline="0" dirty="0" smtClean="0"/>
              <a:t>диалог тәрәзендә колонтитулларны үзгәртергә яки бетерергә мөмкин </a:t>
            </a:r>
            <a:r>
              <a:rPr lang="en-US" dirty="0" smtClean="0"/>
              <a:t>(</a:t>
            </a:r>
            <a:r>
              <a:rPr lang="tt-RU" dirty="0" smtClean="0"/>
              <a:t>ул </a:t>
            </a:r>
            <a:r>
              <a:rPr lang="tt-RU" b="1" dirty="0" smtClean="0"/>
              <a:t>Күренеш </a:t>
            </a:r>
            <a:r>
              <a:rPr lang="tt-RU" dirty="0" smtClean="0"/>
              <a:t>сайлагында</a:t>
            </a:r>
            <a:r>
              <a:rPr lang="tt-RU" baseline="0" dirty="0" smtClean="0"/>
              <a:t> урнашкан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27ADC-D11C-4472-94E5-5EAECF28322E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747ED-99AE-4611-96A0-7CB1373E24D0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FB7DE-8F7B-4D73-8854-B6E0FF990C8A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Эш битләре документ битләре кебек,</a:t>
            </a:r>
            <a:r>
              <a:rPr lang="tt-RU" baseline="0" dirty="0" smtClean="0"/>
              <a:t> ягъни сез аларда текст яки саннарны язасыз.</a:t>
            </a:r>
            <a:r>
              <a:rPr lang="tt-RU" dirty="0" smtClean="0"/>
              <a:t> Эш битләрен кайбер вакытта “электрон таблица” дип тә атыйлар.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BCF420A-D31F-4AD4-A1CF-CF55498A9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8167-ACF8-480B-B46A-091F4ACC7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F49F-2D6C-44E1-A4B6-E5EE5B9BB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144F90-54F4-49D3-A49D-10C99C627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0789AE-2C62-4AD8-863A-CCA0A0FA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D2C7-39B5-4445-B0BE-54A3B1F6D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95F2-89AF-468A-94AD-AD8B0A6B6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86A1-DC23-4174-B78F-9410A9E25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379E-0EBC-4D09-BD4E-AA6DA1840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17F2-A58C-4D7E-8D8B-5C366465D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8FF6F-CFBE-4BD5-A276-2BDC56286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40ED-CA9C-4CC4-B9C0-1D5588829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03F3-8FB7-49DE-8A63-50A8D2AD5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1B40CC23-31F8-46DD-B01F-B83C2806B8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219325"/>
            <a:ext cx="6919912" cy="1470025"/>
          </a:xfrm>
        </p:spPr>
        <p:txBody>
          <a:bodyPr/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/>
              <a:t>Excel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</a:t>
            </a:r>
            <a:r>
              <a:rPr lang="en-US" dirty="0">
                <a:cs typeface="Tahoma" pitchFamily="34" charset="0"/>
              </a:rPr>
              <a:t>2007 </a:t>
            </a:r>
            <a:r>
              <a:rPr lang="tt-RU" dirty="0" smtClean="0">
                <a:cs typeface="Tahoma" pitchFamily="34" charset="0"/>
              </a:rPr>
              <a:t>кулланмасы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tt-RU" b="1" dirty="0" smtClean="0"/>
              <a:t>Беренче кенәгәне төзү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tt-RU" dirty="0" smtClean="0"/>
              <a:t>Кенәгә һәм эш битләре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</a:t>
            </a:r>
            <a:r>
              <a:rPr lang="tt-RU" sz="2000" dirty="0" smtClean="0"/>
              <a:t>’дә эшли башлаганда</a:t>
            </a:r>
            <a:r>
              <a:rPr lang="en-US" sz="2000" dirty="0" smtClean="0"/>
              <a:t>, </a:t>
            </a:r>
            <a:r>
              <a:rPr lang="tt-RU" sz="2000" b="1" dirty="0" smtClean="0"/>
              <a:t>кенәгә</a:t>
            </a:r>
            <a:r>
              <a:rPr lang="tt-RU" sz="2000" dirty="0" smtClean="0"/>
              <a:t> дигән файл ачыла.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Һәр кенәгәдә өч эш бите бар. </a:t>
            </a:r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39725" y="4525963"/>
          <a:ext cx="269875" cy="303212"/>
        </p:xfrm>
        <a:graphic>
          <a:graphicData uri="http://schemas.openxmlformats.org/presentationml/2006/ole">
            <p:oleObj spid="_x0000_s178181" name="Visio" r:id="rId5" imgW="270231" imgH="303063" progId="">
              <p:embed/>
            </p:oleObj>
          </a:graphicData>
        </a:graphic>
      </p:graphicFrame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Эш бите сылтамалары тәрәзнең аскы өлешендә күрсәтелә.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Эш битләрендәге мәгълүматны уңайлырак табу өчен, сылтамаларга исем биреп була.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24606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Биредә яңа кенәгәдәге буш эш бите күрсәтелгән.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19813" y="2359025"/>
            <a:ext cx="27447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100" dirty="0" smtClean="0">
                <a:solidFill>
                  <a:schemeClr val="tx1">
                    <a:lumMod val="50000"/>
                  </a:schemeClr>
                </a:solidFill>
              </a:rPr>
              <a:t>Кенәгә1 </a:t>
            </a:r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866" y="3564747"/>
            <a:ext cx="652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</a:rPr>
              <a:t>1-нче бит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453" y="3559723"/>
            <a:ext cx="649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2-нче бит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0" y="3564748"/>
            <a:ext cx="700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3-нче бит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21599" y="2787134"/>
            <a:ext cx="2933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/>
              <a:t>Мәгълүмат шуларга кертелә.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build="p" autoUpdateAnimBg="0" advAuto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tt-RU" dirty="0" smtClean="0"/>
              <a:t>Кенәгә һәм эш битләре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Сезне яңа кенәгәнең ничек төзелүе дә  кызыксындырырга мөмкин.</a:t>
            </a:r>
            <a:endParaRPr lang="en-US" sz="2000" dirty="0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42888" y="4025900"/>
            <a:ext cx="59610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tt-RU" dirty="0" smtClean="0">
                <a:solidFill>
                  <a:srgbClr val="FFCC00"/>
                </a:solidFill>
              </a:rPr>
              <a:t>Тәрәзнең өске сул як почмагында урнашкан </a:t>
            </a:r>
            <a:r>
              <a:rPr lang="en-US" b="1" dirty="0" smtClean="0">
                <a:solidFill>
                  <a:srgbClr val="FFCC00"/>
                </a:solidFill>
              </a:rPr>
              <a:t>Microsoft Office </a:t>
            </a:r>
            <a:r>
              <a:rPr lang="tt-RU" b="1" dirty="0" smtClean="0">
                <a:solidFill>
                  <a:srgbClr val="FFCC00"/>
                </a:solidFill>
              </a:rPr>
              <a:t>төймәсенә</a:t>
            </a:r>
            <a:r>
              <a:rPr lang="en-US" dirty="0" smtClean="0">
                <a:solidFill>
                  <a:srgbClr val="FFCC00"/>
                </a:solidFill>
              </a:rPr>
              <a:t>        </a:t>
            </a:r>
            <a:r>
              <a:rPr lang="tt-RU" dirty="0" smtClean="0">
                <a:solidFill>
                  <a:srgbClr val="FFCC00"/>
                </a:solidFill>
              </a:rPr>
              <a:t>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6119813" y="2359025"/>
            <a:ext cx="27447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pic>
        <p:nvPicPr>
          <p:cNvPr id="180235" name="Picture 11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448" y="4335463"/>
            <a:ext cx="338137" cy="338137"/>
          </a:xfrm>
          <a:prstGeom prst="rect">
            <a:avLst/>
          </a:prstGeom>
          <a:noFill/>
        </p:spPr>
      </p:pic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242888" y="4749800"/>
            <a:ext cx="5961062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tt-RU" b="1" dirty="0" smtClean="0">
                <a:solidFill>
                  <a:srgbClr val="FFCC00"/>
                </a:solidFill>
              </a:rPr>
              <a:t>Яңа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чирттерегез.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tt-RU" b="1" dirty="0" smtClean="0">
                <a:solidFill>
                  <a:srgbClr val="FFCC00"/>
                </a:solidFill>
              </a:rPr>
              <a:t>Яңа кенәгә</a:t>
            </a:r>
            <a:r>
              <a:rPr lang="tt-RU" dirty="0" smtClean="0">
                <a:solidFill>
                  <a:srgbClr val="FFCC00"/>
                </a:solidFill>
              </a:rPr>
              <a:t> тәрәзендә </a:t>
            </a:r>
            <a:r>
              <a:rPr lang="tt-RU" b="1" dirty="0" smtClean="0">
                <a:solidFill>
                  <a:srgbClr val="FFCC00"/>
                </a:solidFill>
              </a:rPr>
              <a:t>Буш кенәгә</a:t>
            </a:r>
            <a:r>
              <a:rPr lang="tt-RU" dirty="0" smtClean="0">
                <a:solidFill>
                  <a:srgbClr val="FFCC00"/>
                </a:solidFill>
              </a:rPr>
              <a:t> вариантын сайлагыз.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06" y="959556"/>
            <a:ext cx="5652193" cy="28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100" dirty="0" smtClean="0">
                <a:solidFill>
                  <a:schemeClr val="tx1">
                    <a:lumMod val="50000"/>
                  </a:schemeClr>
                </a:solidFill>
              </a:rPr>
              <a:t>Кенәгә 1</a:t>
            </a:r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9866" y="3564747"/>
            <a:ext cx="6913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</a:rPr>
              <a:t>нче бит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453" y="3559723"/>
            <a:ext cx="640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нче бит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0160" y="3564748"/>
            <a:ext cx="71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нче бит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6629" y="2279134"/>
            <a:ext cx="2519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dirty="0" smtClean="0"/>
              <a:t>Мәгълүмат аларга кертелә.</a:t>
            </a:r>
            <a:endParaRPr lang="az-Cyrl-A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0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  <p:bldP spid="180233" grpId="0" build="p" autoUpdateAnimBg="0"/>
      <p:bldP spid="180236" grpId="0" uiExpand="1" build="p" autoUpdateAnimBg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33" y="909166"/>
            <a:ext cx="5782848" cy="28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Баганалар, юллар һәм шакмаклар</a:t>
            </a:r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Эш бите баганаларга, юлларга һәм шакмакларга бүленгән.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Кенәгәне ачкач, сез шундый рәшәткә күрәсез.</a:t>
            </a:r>
            <a:endParaRPr lang="en-US" sz="20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31748" name="Visio" r:id="rId5" imgW="270231" imgH="303063" progId="">
              <p:embed/>
            </p:oleObj>
          </a:graphicData>
        </a:graphic>
      </p:graphicFrame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76275" y="4006850"/>
            <a:ext cx="5940425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Баганалар эш битендә өстән аска таба, вертикал</a:t>
            </a:r>
            <a:r>
              <a:rPr lang="ru-RU" dirty="0" err="1" smtClean="0">
                <a:solidFill>
                  <a:srgbClr val="FFCC00"/>
                </a:solidFill>
              </a:rPr>
              <a:t>ь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рәвештә урнашалар.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Һәр багана башламы аерым хәреф белән билгеләнә.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Юллар битнең буеннан буена, горизонталь рәвештә урнашалар. Башламнары 1-дән алып </a:t>
            </a:r>
            <a:r>
              <a:rPr lang="en-US" dirty="0" smtClean="0">
                <a:solidFill>
                  <a:srgbClr val="FFCC00"/>
                </a:solidFill>
              </a:rPr>
              <a:t>1 048 576</a:t>
            </a:r>
            <a:r>
              <a:rPr lang="tt-RU" dirty="0" smtClean="0">
                <a:solidFill>
                  <a:srgbClr val="FFCC00"/>
                </a:solidFill>
              </a:rPr>
              <a:t>-га кадәрге саннар белән билгенә.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339725" y="5040313"/>
          <a:ext cx="269875" cy="303212"/>
        </p:xfrm>
        <a:graphic>
          <a:graphicData uri="http://schemas.openxmlformats.org/presentationml/2006/ole">
            <p:oleObj spid="_x0000_s31756" name="Visio" r:id="rId6" imgW="270231" imgH="303063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autoUpdateAnimBg="0"/>
      <p:bldP spid="3175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33" y="909166"/>
            <a:ext cx="5782848" cy="28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0"/>
            <a:ext cx="8904287" cy="614363"/>
          </a:xfrm>
        </p:spPr>
        <p:txBody>
          <a:bodyPr/>
          <a:lstStyle/>
          <a:p>
            <a:r>
              <a:rPr lang="tt-RU" dirty="0" smtClean="0"/>
              <a:t>Баганалар, юллар һәм шакмаклар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Эш бите баганаларга, юлларга һәм шакмакларга бүленгән.</a:t>
            </a:r>
            <a:r>
              <a:rPr lang="en-US" sz="2000" dirty="0" smtClean="0"/>
              <a:t>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Кенәгәне ачкач, сез шундый рәшәткә күрәсез.</a:t>
            </a:r>
            <a:endParaRPr lang="en-US" sz="2000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42888" y="4019550"/>
            <a:ext cx="59340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Багана башламнарының хәрефләр белән, юлларның саннар белән билгеләнүе, шакмакка чирттергәч, аның эш битендә урнашуын күрсәтү өчен кирәк.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242888" y="5010150"/>
            <a:ext cx="5934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ru-RU" dirty="0" err="1" smtClean="0">
                <a:solidFill>
                  <a:srgbClr val="FFCC00"/>
                </a:solidFill>
              </a:rPr>
              <a:t>Башламнар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шакмакның адресын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булдыру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өчен берләшәләр.</a:t>
            </a:r>
            <a:r>
              <a:rPr lang="ru-RU" dirty="0" smtClean="0">
                <a:solidFill>
                  <a:srgbClr val="FFCC00"/>
                </a:solidFill>
              </a:rPr>
              <a:t> </a:t>
            </a:r>
            <a:r>
              <a:rPr lang="ru-RU" dirty="0" err="1" smtClean="0">
                <a:solidFill>
                  <a:srgbClr val="FFCC00"/>
                </a:solidFill>
              </a:rPr>
              <a:t>Мәсәлән,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А баганасының 3-нче юлындагы шакмак А3 шакмагы дип атала. Бу, шулай ук, шакмак сылтамасы дип тә атала.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build="p" autoUpdateAnimBg="0" advAuto="0"/>
      <p:bldP spid="1822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Шакмаклар – мәгълүмат кертү урыны</a:t>
            </a: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Шакмакларда </a:t>
            </a:r>
            <a:r>
              <a:rPr lang="tt-RU" sz="2000" dirty="0" smtClean="0"/>
              <a:t>сез эшне башлап җибәрәсез һәм эш битенә мәгълүмат кертәсез.</a:t>
            </a:r>
            <a:r>
              <a:rPr lang="en-US" sz="2000" dirty="0" smtClean="0"/>
              <a:t> 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Сул якта яңа ачылган кенәгә рәсеме.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Эш битенең өске сул як почмагындагы шакмак – </a:t>
            </a:r>
            <a:r>
              <a:rPr lang="tt-RU" b="1" dirty="0" smtClean="0">
                <a:solidFill>
                  <a:srgbClr val="FFCC00"/>
                </a:solidFill>
              </a:rPr>
              <a:t>актив шакмак</a:t>
            </a:r>
            <a:r>
              <a:rPr lang="tt-RU" dirty="0" smtClean="0">
                <a:solidFill>
                  <a:srgbClr val="FFCC00"/>
                </a:solidFill>
              </a:rPr>
              <a:t>. Ул кара белән камап алына һәм сез керткән теләсә нинди мәгълүмат шушы шакмакка языла.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Шакмаклар – мәгълүмат кертү урыны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мәгълүматны теләсә кайсы шакмакка кертә аласыз . Моның өчен эш битендә теләгән шакмакка чирттерергә кирәк.</a:t>
            </a:r>
            <a:endParaRPr lang="en-US" sz="2000" dirty="0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Шакмакны сайлагач, ул актив шакмакка әверелә. Инде әйтелгәнчә, ул кара белән каймап алына.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Шакмак урнашкан багана һәм юл башламнары да тамгалана.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Шакмаклар – мәгълүмат кертү урыны</a:t>
            </a:r>
            <a:endParaRPr lang="en-US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мәгълүматны теләсә кайсы шакмакка кертә аласыз . Моның өчен эш битендә теләгән шакмакка чирттерергә кирәк.</a:t>
            </a:r>
            <a:endParaRPr lang="en-US" sz="2000" dirty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42888" y="3933826"/>
            <a:ext cx="5934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сез, уң яктагы рәсемдә күрсәтелгәнчә, </a:t>
            </a:r>
            <a:r>
              <a:rPr lang="en-US" dirty="0" smtClean="0">
                <a:solidFill>
                  <a:srgbClr val="FFCC00"/>
                </a:solidFill>
              </a:rPr>
              <a:t>C</a:t>
            </a:r>
            <a:r>
              <a:rPr lang="tt-RU" dirty="0" smtClean="0">
                <a:solidFill>
                  <a:srgbClr val="FFCC00"/>
                </a:solidFill>
              </a:rPr>
              <a:t> баганасының 5-нче юлындагы шакмакны сайлаган очракта: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339725" y="4840288"/>
          <a:ext cx="269875" cy="303212"/>
        </p:xfrm>
        <a:graphic>
          <a:graphicData uri="http://schemas.openxmlformats.org/presentationml/2006/ole">
            <p:oleObj spid="_x0000_s186375" name="Visio" r:id="rId5" imgW="270231" imgH="303063" progId="">
              <p:embed/>
            </p:oleObj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330200" y="5316538"/>
          <a:ext cx="269875" cy="303212"/>
        </p:xfrm>
        <a:graphic>
          <a:graphicData uri="http://schemas.openxmlformats.org/presentationml/2006/ole">
            <p:oleObj spid="_x0000_s186376" name="Visio" r:id="rId6" imgW="270231" imgH="303063" progId="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666750" y="4816475"/>
            <a:ext cx="5940425" cy="82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>
                <a:solidFill>
                  <a:srgbClr val="FFCC00"/>
                </a:solidFill>
              </a:rPr>
              <a:t>C</a:t>
            </a:r>
            <a:r>
              <a:rPr lang="tt-RU" dirty="0" smtClean="0">
                <a:solidFill>
                  <a:srgbClr val="FFCC00"/>
                </a:solidFill>
              </a:rPr>
              <a:t> баганасы тамгалана.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5-нче юл тамгалана.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 autoUpdateAnimBg="0" advAuto="0"/>
      <p:bldP spid="186378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0"/>
            <a:ext cx="8904287" cy="614363"/>
          </a:xfrm>
        </p:spPr>
        <p:txBody>
          <a:bodyPr/>
          <a:lstStyle/>
          <a:p>
            <a:r>
              <a:rPr lang="tt-RU" dirty="0" smtClean="0"/>
              <a:t>Шакмаклар – мәгълүмат кертү урыны</a:t>
            </a:r>
            <a:endParaRPr lang="en-US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мәгълүматны теләсә кайсы шакмакка кертә аласыз . Моның өчен эш битендә теләгән шакмакка чирттерергә кирәк.</a:t>
            </a:r>
            <a:endParaRPr lang="en-US" sz="2000" dirty="0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42888" y="3962400"/>
            <a:ext cx="5934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Мәсәлән, сез, уң яктагы рәсемдә күрсәтелгәнчә, </a:t>
            </a:r>
            <a:r>
              <a:rPr lang="en-US" dirty="0" smtClean="0">
                <a:solidFill>
                  <a:srgbClr val="FFCC00"/>
                </a:solidFill>
              </a:rPr>
              <a:t>C</a:t>
            </a:r>
            <a:r>
              <a:rPr lang="tt-RU" dirty="0" smtClean="0">
                <a:solidFill>
                  <a:srgbClr val="FFCC00"/>
                </a:solidFill>
              </a:rPr>
              <a:t> баганасының 5-нче юлындагы шакмакны сайлаган очракта: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339725" y="4884738"/>
          <a:ext cx="269875" cy="303212"/>
        </p:xfrm>
        <a:graphic>
          <a:graphicData uri="http://schemas.openxmlformats.org/presentationml/2006/ole">
            <p:oleObj spid="_x0000_s188425" name="Visio" r:id="rId5" imgW="270231" imgH="303063" progId="">
              <p:embed/>
            </p:oleObj>
          </a:graphicData>
        </a:graphic>
      </p:graphicFrame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619125" y="482600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Актив шакмак, безнең очракта </a:t>
            </a:r>
            <a:r>
              <a:rPr lang="en-US" dirty="0" smtClean="0">
                <a:solidFill>
                  <a:srgbClr val="FFCC00"/>
                </a:solidFill>
              </a:rPr>
              <a:t>C5 </a:t>
            </a:r>
            <a:r>
              <a:rPr lang="tt-RU" dirty="0" smtClean="0">
                <a:solidFill>
                  <a:srgbClr val="FFCC00"/>
                </a:solidFill>
              </a:rPr>
              <a:t>шакмагы, камап алына. Аның исеме, икенче төрле әйткәндә </a:t>
            </a:r>
            <a:r>
              <a:rPr lang="tt-RU" b="1" dirty="0" smtClean="0">
                <a:solidFill>
                  <a:srgbClr val="FFCC00"/>
                </a:solidFill>
              </a:rPr>
              <a:t>шакмак сылтамасы</a:t>
            </a:r>
            <a:r>
              <a:rPr lang="tt-RU" dirty="0" smtClean="0">
                <a:solidFill>
                  <a:srgbClr val="FFCC00"/>
                </a:solidFill>
              </a:rPr>
              <a:t>, эш битенең өске сул як почмагында урнашкан исем кырында күрсәтелә.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Шакмаклар – мәгълүмат кертү урыны</a:t>
            </a:r>
            <a:endParaRPr lang="en-US" dirty="0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119813" y="704850"/>
            <a:ext cx="2744787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Камап алынган шакмак, тамгаланган багана һәм юл башламнары, шакмак сылтамасының исем кырында</a:t>
            </a:r>
            <a:r>
              <a:rPr lang="tt-RU" sz="2000" b="1" dirty="0" smtClean="0"/>
              <a:t> </a:t>
            </a:r>
            <a:r>
              <a:rPr lang="tt-RU" sz="2000" dirty="0" smtClean="0"/>
              <a:t>күренүе </a:t>
            </a:r>
            <a:r>
              <a:rPr lang="en-US" sz="2000" dirty="0" smtClean="0"/>
              <a:t>C5 </a:t>
            </a:r>
            <a:r>
              <a:rPr lang="tt-RU" sz="2000" dirty="0" smtClean="0"/>
              <a:t>шакмагының актив шакмак булуын күрсәтәләр.</a:t>
            </a:r>
            <a:endParaRPr lang="en-US" sz="2000" dirty="0"/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күрсәткечләр, сез эш битенең башында булганда, бик үк мөһим түгелләр. </a:t>
            </a:r>
            <a:endParaRPr lang="en-US" dirty="0" smtClean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Ләкин битнең аскы өлешендә яки уртасында эшләгәндә алар сезгә чынлап ярдәм итәчәк.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Күнегүләр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Эш бите салынмасының исемен үзгәртегез.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Бер эш битеннән икенчесенә күчегез.</a:t>
            </a:r>
            <a:r>
              <a:rPr lang="en-US" dirty="0" smtClean="0"/>
              <a:t>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Эш бите салынмасына төс өстәгез.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Эш битләрен өстәгез һәм бетерегез.</a:t>
            </a:r>
            <a:endParaRPr lang="en-US" dirty="0" smtClean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Багана башламнарын карап чыгыгыз һәм Исем кырын кулланыгыз.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Кулланма эчтәлеге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Кереш</a:t>
            </a:r>
            <a:r>
              <a:rPr lang="en-US" sz="2800" dirty="0" smtClean="0"/>
              <a:t>: </a:t>
            </a:r>
            <a:r>
              <a:rPr lang="tt-RU" sz="2800" dirty="0" smtClean="0"/>
              <a:t>Нәрсәдән башларга</a:t>
            </a:r>
            <a:r>
              <a:rPr lang="en-US" sz="2800" dirty="0" smtClean="0"/>
              <a:t>?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1-нче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Кенәгә белән танышу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2-нче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Мәгълүмат кертү</a:t>
            </a:r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800" dirty="0" smtClean="0"/>
              <a:t>3-нче дәрес</a:t>
            </a:r>
            <a:r>
              <a:rPr lang="en-US" sz="2800" dirty="0" smtClean="0"/>
              <a:t>: </a:t>
            </a:r>
            <a:r>
              <a:rPr lang="tt-RU" sz="2800" dirty="0" smtClean="0"/>
              <a:t>Мәгълүматны һәм эш битләрен төзәтү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0468" y="4580917"/>
            <a:ext cx="824905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tt-RU" sz="2400" dirty="0" smtClean="0"/>
              <a:t>Һәр дәрестә күнегүләр һәм тикшерү сораулары тәкъдим ителә.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</a:t>
            </a:r>
            <a:r>
              <a:rPr lang="en-US" dirty="0" smtClean="0"/>
              <a:t>, </a:t>
            </a:r>
            <a:r>
              <a:rPr lang="tt-RU" dirty="0" smtClean="0"/>
              <a:t>1-нче сорау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Сезгә яңа кенәгә кирәк. Аны ничек төзисез? (Бер җавапны сайлагыз)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Күзәнәкләр</a:t>
            </a:r>
            <a:r>
              <a:rPr lang="tt-RU" sz="2000" dirty="0" smtClean="0"/>
              <a:t> төркемендә </a:t>
            </a:r>
            <a:r>
              <a:rPr lang="tt-RU" sz="2000" b="1" dirty="0" smtClean="0"/>
              <a:t>Өстәү</a:t>
            </a:r>
            <a:r>
              <a:rPr lang="tt-RU" sz="2000" dirty="0" smtClean="0"/>
              <a:t> төймәсен сайлап һәм </a:t>
            </a:r>
            <a:r>
              <a:rPr lang="tt-RU" sz="2000" b="1" dirty="0" smtClean="0"/>
              <a:t>Бит өстәү</a:t>
            </a:r>
            <a:r>
              <a:rPr lang="tt-RU" sz="2000" dirty="0" smtClean="0"/>
              <a:t> төймәсенә чирттереп.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1" dirty="0" smtClean="0"/>
              <a:t>Microsoft Office </a:t>
            </a:r>
            <a:r>
              <a:rPr lang="tt-RU" sz="2000" b="1" dirty="0" smtClean="0"/>
              <a:t>төймәсенә</a:t>
            </a:r>
            <a:r>
              <a:rPr lang="en-US" sz="2000" dirty="0" smtClean="0"/>
              <a:t> </a:t>
            </a:r>
            <a:r>
              <a:rPr lang="tt-RU" sz="2000" dirty="0" smtClean="0"/>
              <a:t>аша, </a:t>
            </a:r>
            <a:r>
              <a:rPr lang="tt-RU" sz="2000" b="1" dirty="0" smtClean="0"/>
              <a:t>Яңа</a:t>
            </a:r>
            <a:r>
              <a:rPr lang="tt-RU" sz="2000" dirty="0" smtClean="0"/>
              <a:t> командасын сайлап һәм </a:t>
            </a:r>
            <a:r>
              <a:rPr lang="tt-RU" sz="2000" b="1" dirty="0" smtClean="0"/>
              <a:t>Яңа кенәгә</a:t>
            </a:r>
            <a:r>
              <a:rPr lang="tt-RU" sz="2000" dirty="0" smtClean="0"/>
              <a:t> тәрәзендә </a:t>
            </a:r>
            <a:r>
              <a:rPr lang="tt-RU" sz="2000" b="1" dirty="0" smtClean="0"/>
              <a:t>Буш кенәгә</a:t>
            </a:r>
            <a:r>
              <a:rPr lang="tt-RU" sz="2000" dirty="0" smtClean="0"/>
              <a:t> ярлыгына чирттереп.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Күзәнәкләр</a:t>
            </a:r>
            <a:r>
              <a:rPr lang="tt-RU" sz="2000" dirty="0" smtClean="0"/>
              <a:t> төркемендә </a:t>
            </a:r>
            <a:r>
              <a:rPr lang="tt-RU" sz="2000" b="1" dirty="0" smtClean="0"/>
              <a:t>Өстәү</a:t>
            </a:r>
            <a:r>
              <a:rPr lang="tt-RU" sz="2000" dirty="0" smtClean="0"/>
              <a:t> дигәнне сайлап һәм </a:t>
            </a:r>
            <a:r>
              <a:rPr lang="tt-RU" sz="2000" b="1" dirty="0" smtClean="0"/>
              <a:t>Кенәгә</a:t>
            </a:r>
            <a:r>
              <a:rPr lang="en-US" sz="2000" dirty="0" smtClean="0"/>
              <a:t> </a:t>
            </a:r>
            <a:r>
              <a:rPr lang="tt-RU" sz="2000" dirty="0" smtClean="0"/>
              <a:t>төймәсенә чирттереп.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</a:t>
            </a:r>
            <a:r>
              <a:rPr lang="en-US" dirty="0" smtClean="0"/>
              <a:t>, </a:t>
            </a:r>
            <a:r>
              <a:rPr lang="tt-RU" dirty="0" smtClean="0"/>
              <a:t>1-нче сорау: Җавап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Microsoft Office </a:t>
            </a:r>
            <a:r>
              <a:rPr lang="tt-RU" b="1" dirty="0" smtClean="0"/>
              <a:t>төймәсенә</a:t>
            </a:r>
            <a:r>
              <a:rPr lang="en-US" dirty="0" smtClean="0"/>
              <a:t> </a:t>
            </a:r>
            <a:r>
              <a:rPr lang="tt-RU" dirty="0" smtClean="0"/>
              <a:t>аша, </a:t>
            </a:r>
            <a:r>
              <a:rPr lang="tt-RU" b="1" dirty="0" smtClean="0"/>
              <a:t>Яңа</a:t>
            </a:r>
            <a:r>
              <a:rPr lang="tt-RU" dirty="0" smtClean="0"/>
              <a:t> командасын сайлап һәм </a:t>
            </a:r>
            <a:r>
              <a:rPr lang="tt-RU" b="1" dirty="0" smtClean="0"/>
              <a:t>Яңа кенәгә</a:t>
            </a:r>
            <a:r>
              <a:rPr lang="tt-RU" dirty="0" smtClean="0"/>
              <a:t> тәрәзендә </a:t>
            </a:r>
            <a:r>
              <a:rPr lang="tt-RU" b="1" dirty="0" smtClean="0"/>
              <a:t>Буш кенәгә</a:t>
            </a:r>
            <a:r>
              <a:rPr lang="tt-RU" dirty="0" smtClean="0"/>
              <a:t> ярлыгына чирттереп.</a:t>
            </a:r>
            <a:endParaRPr lang="en-US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2-нче сорау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Исем кыры актив шакмак эчтәлеген күрсәтә. (Бер җавапны сайлагыз.)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2-нче сорау: Җавап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Ялгыш.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 кыры актив шакмакның шакмак сылтамасын күрсәтә. Аны шакмакны сайлау өчен дә кулланып була. Моның өчен исем кырына шул шакмакның сылтамасын язарга кирәк.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Яңа эш битендә </a:t>
            </a:r>
            <a:r>
              <a:rPr lang="en-US" b="1" dirty="0" smtClean="0"/>
              <a:t>A1</a:t>
            </a:r>
            <a:r>
              <a:rPr lang="tt-RU" b="1" dirty="0" smtClean="0"/>
              <a:t> шакмагыннан яза башларга кирәк.</a:t>
            </a:r>
            <a:r>
              <a:rPr lang="en-US" b="1" dirty="0" smtClean="0"/>
              <a:t> (</a:t>
            </a:r>
            <a:r>
              <a:rPr lang="tt-RU" b="1" dirty="0" smtClean="0"/>
              <a:t>Бер җавапны сайлагыз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3-нче сорау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1, 3-нче сорау: Җавап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Ялгыш.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Сез теләсә кайсы шакмактан башлап яза аласыз. Кирәкле шакмакка чирттерегез һәм яза башлагыз. Ләкин сез язган мәгълүмат аны укыячак кешеләр өчен уңайлы урнашкан булсын.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Икенче дәрес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Мәгълүмат кертү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Мәгълүмат кертү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072188" y="7397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</a:t>
            </a:r>
            <a:r>
              <a:rPr lang="tt-RU" sz="2000" dirty="0" smtClean="0"/>
              <a:t> төрле характердагы мәгълүмат язу  өчен кулланыла.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Эш бите шакмакларына сез ике төрле мәгълүмат - саннар һәм текст - яза аласыз. </a:t>
            </a:r>
            <a:endParaRPr lang="en-US" sz="20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45382"/>
            <a:ext cx="64150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700" dirty="0" smtClean="0">
                <a:solidFill>
                  <a:srgbClr val="FFCC00"/>
                </a:solidFill>
              </a:rPr>
              <a:t>Сез </a:t>
            </a:r>
            <a:r>
              <a:rPr lang="en-US" sz="1700" dirty="0" smtClean="0">
                <a:solidFill>
                  <a:srgbClr val="FFCC00"/>
                </a:solidFill>
              </a:rPr>
              <a:t>Excel</a:t>
            </a:r>
            <a:r>
              <a:rPr lang="tt-RU" sz="1700" dirty="0" smtClean="0">
                <a:solidFill>
                  <a:srgbClr val="FFCC00"/>
                </a:solidFill>
              </a:rPr>
              <a:t>’не бюджет төзү, салымнар белән эшләү, укучыларның билгеләрен теркәп бару өчен куллана аласыз.</a:t>
            </a:r>
            <a:r>
              <a:rPr lang="en-US" sz="1700" dirty="0" smtClean="0">
                <a:solidFill>
                  <a:srgbClr val="FFCC00"/>
                </a:solidFill>
              </a:rPr>
              <a:t> </a:t>
            </a:r>
            <a:r>
              <a:rPr lang="tt-RU" sz="1700" dirty="0" smtClean="0">
                <a:solidFill>
                  <a:srgbClr val="FFCC00"/>
                </a:solidFill>
              </a:rPr>
              <a:t>Сез, хәтта, көндәлек эшләрегезне теркәп, ябыгуыгызны күзәтеп, йортыгызны төзекләндерүнең бәясен дә санап бара аласыз. Мөмкинлекләр, чыннан да, чиксез.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700" dirty="0" smtClean="0">
                <a:solidFill>
                  <a:srgbClr val="FFCC00"/>
                </a:solidFill>
              </a:rPr>
              <a:t>Хәзер мәгълүмат язуга кайтыйк.</a:t>
            </a:r>
            <a:r>
              <a:rPr lang="en-US" sz="1700" dirty="0" smtClean="0">
                <a:solidFill>
                  <a:srgbClr val="FFCC00"/>
                </a:solidFill>
              </a:rPr>
              <a:t> </a:t>
            </a:r>
            <a:endParaRPr lang="en-US" sz="1700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89032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869337"/>
            <a:ext cx="5629627" cy="28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3156" y="2201333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Укучы билгеләре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0667" y="2765777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 хисабы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4311" y="3397955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 итү чыгымнары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 autoUpdateAnimBg="0"/>
      <p:bldP spid="90117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932862" cy="614363"/>
          </a:xfrm>
        </p:spPr>
        <p:txBody>
          <a:bodyPr>
            <a:noAutofit/>
          </a:bodyPr>
          <a:lstStyle/>
          <a:p>
            <a:r>
              <a:rPr lang="tt-RU" sz="2200" dirty="0" smtClean="0"/>
              <a:t>Укыячак кешеләр турында уйлагыз: баганаларга башлам бирегез</a:t>
            </a:r>
            <a:endParaRPr lang="en-US" sz="2200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Мәгълүматны язганчы, һәр багана башына аларның башламнарын язу бик яхшы булыр.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очракта сезнең белән эшләүче башка кеше һәр мәгълүматның нәрсә белдерүен белә алачак</a:t>
            </a:r>
            <a:r>
              <a:rPr lang="en-US" dirty="0" smtClean="0">
                <a:solidFill>
                  <a:srgbClr val="FFCC00"/>
                </a:solidFill>
              </a:rPr>
              <a:t> (</a:t>
            </a:r>
            <a:r>
              <a:rPr lang="tt-RU" dirty="0" smtClean="0">
                <a:solidFill>
                  <a:srgbClr val="FFCC00"/>
                </a:solidFill>
              </a:rPr>
              <a:t>үзегез дә, вакыт үткәч, исегезгә төшерә алачаксыз).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Юлларга да башлам бирәсегез килер.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" name="Table 12"/>
          <p:cNvGraphicFramePr>
            <a:graphicFrameLocks noGrp="1"/>
          </p:cNvGraphicFramePr>
          <p:nvPr/>
        </p:nvGraphicFramePr>
        <p:xfrm>
          <a:off x="354420" y="925034"/>
          <a:ext cx="5621077" cy="2940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385"/>
                <a:gridCol w="1298637"/>
                <a:gridCol w="803011"/>
                <a:gridCol w="803011"/>
                <a:gridCol w="803011"/>
                <a:gridCol w="803011"/>
                <a:gridCol w="803011"/>
              </a:tblGrid>
              <a:tr h="387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2004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2008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</a:tr>
              <a:tr h="678377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“Мәгариф” нәшрияты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9110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ICL</a:t>
                      </a:r>
                      <a:r>
                        <a:rPr lang="tt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-КПО ВС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“Сәләт” фонды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ight Arrow 13"/>
          <p:cNvSpPr/>
          <p:nvPr/>
        </p:nvSpPr>
        <p:spPr>
          <a:xfrm rot="5400000">
            <a:off x="21477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14"/>
          <p:cNvSpPr/>
          <p:nvPr/>
        </p:nvSpPr>
        <p:spPr>
          <a:xfrm>
            <a:off x="2998382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15"/>
          <p:cNvSpPr/>
          <p:nvPr/>
        </p:nvSpPr>
        <p:spPr>
          <a:xfrm rot="16200000">
            <a:off x="3827721" y="199360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16"/>
          <p:cNvSpPr/>
          <p:nvPr/>
        </p:nvSpPr>
        <p:spPr>
          <a:xfrm rot="16200000">
            <a:off x="4593265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17"/>
          <p:cNvSpPr/>
          <p:nvPr/>
        </p:nvSpPr>
        <p:spPr>
          <a:xfrm>
            <a:off x="53481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18"/>
          <p:cNvSpPr/>
          <p:nvPr/>
        </p:nvSpPr>
        <p:spPr>
          <a:xfrm>
            <a:off x="21513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21"/>
          <p:cNvSpPr/>
          <p:nvPr/>
        </p:nvSpPr>
        <p:spPr>
          <a:xfrm>
            <a:off x="4596803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2"/>
          <p:cNvSpPr/>
          <p:nvPr/>
        </p:nvSpPr>
        <p:spPr>
          <a:xfrm rot="16200000" flipV="1">
            <a:off x="53517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23"/>
          <p:cNvSpPr/>
          <p:nvPr/>
        </p:nvSpPr>
        <p:spPr>
          <a:xfrm>
            <a:off x="21406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24"/>
          <p:cNvSpPr/>
          <p:nvPr/>
        </p:nvSpPr>
        <p:spPr>
          <a:xfrm>
            <a:off x="2991287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25"/>
          <p:cNvSpPr/>
          <p:nvPr/>
        </p:nvSpPr>
        <p:spPr>
          <a:xfrm rot="16200000">
            <a:off x="3820626" y="3475130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26"/>
          <p:cNvSpPr/>
          <p:nvPr/>
        </p:nvSpPr>
        <p:spPr>
          <a:xfrm rot="16200000">
            <a:off x="4586170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7"/>
          <p:cNvSpPr/>
          <p:nvPr/>
        </p:nvSpPr>
        <p:spPr>
          <a:xfrm rot="16200000">
            <a:off x="53410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"/>
          <p:cNvGraphicFramePr>
            <a:graphicFrameLocks noChangeAspect="1"/>
          </p:cNvGraphicFramePr>
          <p:nvPr/>
        </p:nvGraphicFramePr>
        <p:xfrm>
          <a:off x="1764488" y="1365213"/>
          <a:ext cx="269875" cy="303212"/>
        </p:xfrm>
        <a:graphic>
          <a:graphicData uri="http://schemas.openxmlformats.org/presentationml/2006/ole">
            <p:oleObj spid="_x0000_s224262" name="Visio" r:id="rId4" imgW="270231" imgH="303063" progId="">
              <p:embed/>
            </p:oleObj>
          </a:graphicData>
        </a:graphic>
      </p:graphicFrame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1052107" y="1569226"/>
          <a:ext cx="269875" cy="303212"/>
        </p:xfrm>
        <a:graphic>
          <a:graphicData uri="http://schemas.openxmlformats.org/presentationml/2006/ole">
            <p:oleObj spid="_x0000_s224263" name="Visio" r:id="rId5" imgW="287946" imgH="292969" progId="">
              <p:embed/>
            </p:oleObj>
          </a:graphicData>
        </a:graphic>
      </p:graphicFrame>
      <p:sp>
        <p:nvSpPr>
          <p:cNvPr id="46" name="Right Arrow 22"/>
          <p:cNvSpPr/>
          <p:nvPr/>
        </p:nvSpPr>
        <p:spPr>
          <a:xfrm rot="16200000" flipV="1">
            <a:off x="3053523" y="2671558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22"/>
          <p:cNvSpPr/>
          <p:nvPr/>
        </p:nvSpPr>
        <p:spPr>
          <a:xfrm rot="16200000" flipV="1">
            <a:off x="3858195" y="2695942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932862" cy="614363"/>
          </a:xfrm>
        </p:spPr>
        <p:txBody>
          <a:bodyPr>
            <a:normAutofit/>
          </a:bodyPr>
          <a:lstStyle/>
          <a:p>
            <a:r>
              <a:rPr lang="tt-RU" sz="2200" dirty="0" smtClean="0"/>
              <a:t>Укыячак кешеләр турында уйлагыз: баганаларга башлам бирегез</a:t>
            </a:r>
            <a:endParaRPr lang="en-US" sz="2200" dirty="0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Рәсемдәге эш бите төрле еллар буенча гамәлдәге һәм көтелгән үзгәреш юнәлешләрнен чагылдыра.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Биредә багана һәм юл башламнары кулланыла: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339725" y="4459288"/>
          <a:ext cx="269875" cy="303212"/>
        </p:xfrm>
        <a:graphic>
          <a:graphicData uri="http://schemas.openxmlformats.org/presentationml/2006/ole">
            <p:oleObj spid="_x0000_s196615" name="Visio" r:id="rId4" imgW="270231" imgH="303063" progId="">
              <p:embed/>
            </p:oleObj>
          </a:graphicData>
        </a:graphic>
      </p:graphicFrame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339725" y="5173663"/>
          <a:ext cx="269875" cy="303212"/>
        </p:xfrm>
        <a:graphic>
          <a:graphicData uri="http://schemas.openxmlformats.org/presentationml/2006/ole">
            <p:oleObj spid="_x0000_s196616" name="Visio" r:id="rId5" imgW="270231" imgH="303063" progId="">
              <p:embed/>
            </p:oleObj>
          </a:graphicData>
        </a:graphic>
      </p:graphicFrame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676275" y="44259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Багана башламнары, эш битенең буеннан буена сузылганнары, елларны күрсәтә.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Юл башламнары, сул якта өстән аска төшкәннәре, ширкәт исемнәрен белдерәләр.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4420" y="925034"/>
          <a:ext cx="5621077" cy="2940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385"/>
                <a:gridCol w="1298637"/>
                <a:gridCol w="803011"/>
                <a:gridCol w="803011"/>
                <a:gridCol w="803011"/>
                <a:gridCol w="803011"/>
                <a:gridCol w="803011"/>
              </a:tblGrid>
              <a:tr h="387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2004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2008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</a:tr>
              <a:tr h="678377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“Мәгариф” нәшрияты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9110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ICL</a:t>
                      </a:r>
                      <a:r>
                        <a:rPr lang="tt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-КПО ВС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“Сәләт” фонды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1477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98382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827721" y="199360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4593265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481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1513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96803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 flipV="1">
            <a:off x="53517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1406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91287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3820626" y="3475130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4586170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53410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1764488" y="1365213"/>
          <a:ext cx="269875" cy="303212"/>
        </p:xfrm>
        <a:graphic>
          <a:graphicData uri="http://schemas.openxmlformats.org/presentationml/2006/ole">
            <p:oleObj spid="_x0000_s196617" name="Visio" r:id="rId6" imgW="270231" imgH="303063" progId="">
              <p:embed/>
            </p:oleObj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1052107" y="1569226"/>
          <a:ext cx="269875" cy="303212"/>
        </p:xfrm>
        <a:graphic>
          <a:graphicData uri="http://schemas.openxmlformats.org/presentationml/2006/ole">
            <p:oleObj spid="_x0000_s196618" name="Visio" r:id="rId7" imgW="287946" imgH="292969" progId="">
              <p:embed/>
            </p:oleObj>
          </a:graphicData>
        </a:graphic>
      </p:graphicFrame>
      <p:sp>
        <p:nvSpPr>
          <p:cNvPr id="32" name="Right Arrow 22"/>
          <p:cNvSpPr/>
          <p:nvPr/>
        </p:nvSpPr>
        <p:spPr>
          <a:xfrm rot="16200000" flipV="1">
            <a:off x="3053523" y="2671558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22"/>
          <p:cNvSpPr/>
          <p:nvPr/>
        </p:nvSpPr>
        <p:spPr>
          <a:xfrm rot="16200000" flipV="1">
            <a:off x="3858195" y="2695942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 advAuto="0"/>
      <p:bldP spid="196612" grpId="0" build="p" autoUpdateAnimBg="0"/>
      <p:bldP spid="19661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Кереш: Нәрсәдән башларга?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24038" y="747713"/>
            <a:ext cx="5462587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200" dirty="0" smtClean="0"/>
              <a:t>Сезгә мәгълүматны </a:t>
            </a:r>
            <a:r>
              <a:rPr lang="en-US" sz="2200" dirty="0" smtClean="0"/>
              <a:t>Excel 2007-</a:t>
            </a:r>
            <a:r>
              <a:rPr lang="tt-RU" sz="2200" dirty="0" smtClean="0"/>
              <a:t>дә язарга кирәк</a:t>
            </a:r>
            <a:r>
              <a:rPr lang="en-US" sz="2200" dirty="0" smtClean="0"/>
              <a:t>, </a:t>
            </a:r>
            <a:r>
              <a:rPr lang="tt-RU" sz="2200" dirty="0" smtClean="0"/>
              <a:t>ләкин сезнең </a:t>
            </a:r>
            <a:r>
              <a:rPr lang="en-US" sz="2200" dirty="0" smtClean="0"/>
              <a:t>Excel</a:t>
            </a:r>
            <a:r>
              <a:rPr lang="tt-RU" sz="2200" dirty="0" smtClean="0"/>
              <a:t> белән эшләгәнегез юк</a:t>
            </a:r>
            <a:r>
              <a:rPr lang="en-US" sz="2200" dirty="0" smtClean="0"/>
              <a:t>. </a:t>
            </a:r>
            <a:r>
              <a:rPr lang="tt-RU" sz="2200" dirty="0" smtClean="0"/>
              <a:t>Нәрсәдән башларга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200" dirty="0" smtClean="0"/>
              <a:t>Яки сезнең </a:t>
            </a:r>
            <a:r>
              <a:rPr lang="en-US" sz="2200" dirty="0" smtClean="0"/>
              <a:t>Excel</a:t>
            </a:r>
            <a:r>
              <a:rPr lang="tt-RU" sz="2200" dirty="0" smtClean="0"/>
              <a:t> белән эшләгәнегез бар, ләкин һаман да кайбер нечкәлекләренә төшенәсегез килә, әйтик,</a:t>
            </a:r>
            <a:r>
              <a:rPr lang="en-US" sz="2200" dirty="0" smtClean="0"/>
              <a:t> </a:t>
            </a:r>
            <a:r>
              <a:rPr lang="tt-RU" sz="2200" dirty="0" smtClean="0"/>
              <a:t>текстны һәм саннарны язу яки  төзәтү</a:t>
            </a:r>
            <a:r>
              <a:rPr lang="en-US" sz="2200" dirty="0" smtClean="0"/>
              <a:t>, </a:t>
            </a:r>
            <a:r>
              <a:rPr lang="tt-RU" sz="2200" dirty="0" smtClean="0"/>
              <a:t>баганаларны һәм юлларны өстәү яки бетерү.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200" dirty="0" smtClean="0"/>
              <a:t>Биредә сез </a:t>
            </a:r>
            <a:r>
              <a:rPr lang="en-US" sz="2200" dirty="0" smtClean="0"/>
              <a:t>Excel</a:t>
            </a:r>
            <a:r>
              <a:rPr lang="tt-RU" sz="2200" dirty="0" smtClean="0"/>
              <a:t> белән эшләү өчен кирәк булган күнекмәләрне тиз арада булдырырсыз.</a:t>
            </a:r>
            <a:endParaRPr lang="en-US" sz="2200" dirty="0"/>
          </a:p>
        </p:txBody>
      </p:sp>
      <p:pic>
        <p:nvPicPr>
          <p:cNvPr id="8" name="Picture 5" descr="Course overview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19" y="105417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Яза башлау</a:t>
            </a:r>
            <a:endParaRPr lang="en-US" dirty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Әйтик, сез сатучылар исемлеген төзисез.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Исемлектә, шулай ук, сату көне һәм сатылган әйбер бәясе булачак.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Шулай итеп, сезгә </a:t>
            </a:r>
            <a:r>
              <a:rPr lang="tt-RU" b="1" dirty="0" smtClean="0">
                <a:solidFill>
                  <a:srgbClr val="FFCC00"/>
                </a:solidFill>
              </a:rPr>
              <a:t>Исеме</a:t>
            </a:r>
            <a:r>
              <a:rPr lang="tt-RU" dirty="0" smtClean="0">
                <a:solidFill>
                  <a:srgbClr val="FFCC00"/>
                </a:solidFill>
              </a:rPr>
              <a:t>, </a:t>
            </a:r>
            <a:r>
              <a:rPr lang="tt-RU" b="1" dirty="0" smtClean="0">
                <a:solidFill>
                  <a:srgbClr val="FFCC00"/>
                </a:solidFill>
              </a:rPr>
              <a:t>Көне</a:t>
            </a:r>
            <a:r>
              <a:rPr lang="tt-RU" dirty="0" smtClean="0">
                <a:solidFill>
                  <a:srgbClr val="FFCC00"/>
                </a:solidFill>
              </a:rPr>
              <a:t> һәм </a:t>
            </a:r>
            <a:r>
              <a:rPr lang="tt-RU" b="1" dirty="0" smtClean="0">
                <a:solidFill>
                  <a:srgbClr val="FFCC00"/>
                </a:solidFill>
              </a:rPr>
              <a:t>Бәясе</a:t>
            </a:r>
            <a:r>
              <a:rPr lang="tt-RU" dirty="0" smtClean="0">
                <a:solidFill>
                  <a:srgbClr val="FFCC00"/>
                </a:solidFill>
              </a:rPr>
              <a:t> исемле баганалар кирәк булачак.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Исеме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t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Көне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t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Бәясе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Яза башлау</a:t>
            </a:r>
            <a:endParaRPr lang="en-US" dirty="0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Әйтик, сез сатучылар исемлеген төзисез.</a:t>
            </a:r>
            <a:r>
              <a:rPr lang="en-US" sz="2000" dirty="0" smtClean="0"/>
              <a:t>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Исемлектә, шулай ук, сату көне һәм сатылган әйбер бәясе булачак.</a:t>
            </a:r>
            <a:r>
              <a:rPr lang="en-US" sz="2000" dirty="0" smtClean="0"/>
              <a:t>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42888" y="4692650"/>
            <a:ext cx="59610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en-US" dirty="0" smtClean="0">
                <a:solidFill>
                  <a:srgbClr val="FFCC00"/>
                </a:solidFill>
              </a:rPr>
              <a:t>A1</a:t>
            </a:r>
            <a:r>
              <a:rPr lang="tt-RU" dirty="0" smtClean="0">
                <a:solidFill>
                  <a:srgbClr val="FFCC00"/>
                </a:solidFill>
              </a:rPr>
              <a:t> шакмагында </a:t>
            </a:r>
            <a:r>
              <a:rPr lang="tt-RU" b="1" dirty="0" smtClean="0">
                <a:solidFill>
                  <a:srgbClr val="FFCC00"/>
                </a:solidFill>
              </a:rPr>
              <a:t>Исем</a:t>
            </a:r>
            <a:r>
              <a:rPr lang="tt-RU" dirty="0" smtClean="0">
                <a:solidFill>
                  <a:srgbClr val="FFCC00"/>
                </a:solidFill>
              </a:rPr>
              <a:t> сүзен языгыз һәм </a:t>
            </a:r>
            <a:r>
              <a:rPr lang="en-US" dirty="0" smtClean="0">
                <a:solidFill>
                  <a:srgbClr val="FFCC00"/>
                </a:solidFill>
              </a:rPr>
              <a:t>TAB</a:t>
            </a:r>
            <a:r>
              <a:rPr lang="tt-RU" dirty="0" smtClean="0">
                <a:solidFill>
                  <a:srgbClr val="FFCC00"/>
                </a:solidFill>
              </a:rPr>
              <a:t> төймәсенә басыгыз.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Аннары </a:t>
            </a:r>
            <a:r>
              <a:rPr lang="en-US" dirty="0" smtClean="0">
                <a:solidFill>
                  <a:srgbClr val="FFCC00"/>
                </a:solidFill>
              </a:rPr>
              <a:t>B1 </a:t>
            </a:r>
            <a:r>
              <a:rPr lang="tt-RU" dirty="0" smtClean="0">
                <a:solidFill>
                  <a:srgbClr val="FFCC00"/>
                </a:solidFill>
              </a:rPr>
              <a:t>шакмагында </a:t>
            </a:r>
            <a:r>
              <a:rPr lang="tt-RU" b="1" dirty="0" smtClean="0">
                <a:solidFill>
                  <a:srgbClr val="FFCC00"/>
                </a:solidFill>
              </a:rPr>
              <a:t>Көне</a:t>
            </a:r>
            <a:r>
              <a:rPr lang="tt-RU" dirty="0" smtClean="0">
                <a:solidFill>
                  <a:srgbClr val="FFCC00"/>
                </a:solidFill>
              </a:rPr>
              <a:t> сүзен языгыз, </a:t>
            </a:r>
            <a:r>
              <a:rPr lang="en-US" dirty="0" smtClean="0">
                <a:solidFill>
                  <a:srgbClr val="FFCC00"/>
                </a:solidFill>
              </a:rPr>
              <a:t>TAB</a:t>
            </a:r>
            <a:r>
              <a:rPr lang="tt-RU" dirty="0" smtClean="0">
                <a:solidFill>
                  <a:srgbClr val="FFCC00"/>
                </a:solidFill>
              </a:rPr>
              <a:t> төймәсенә басыгыз һәм </a:t>
            </a:r>
            <a:r>
              <a:rPr lang="en-US" dirty="0" smtClean="0">
                <a:solidFill>
                  <a:srgbClr val="FFCC00"/>
                </a:solidFill>
              </a:rPr>
              <a:t> C1</a:t>
            </a:r>
            <a:r>
              <a:rPr lang="tt-RU" dirty="0" smtClean="0">
                <a:solidFill>
                  <a:srgbClr val="FFCC00"/>
                </a:solidFill>
              </a:rPr>
              <a:t> шакмагында </a:t>
            </a:r>
            <a:r>
              <a:rPr lang="tt-RU" b="1" dirty="0" smtClean="0">
                <a:solidFill>
                  <a:srgbClr val="FFCC00"/>
                </a:solidFill>
              </a:rPr>
              <a:t>Бәясе</a:t>
            </a:r>
            <a:r>
              <a:rPr lang="tt-RU" dirty="0" smtClean="0">
                <a:solidFill>
                  <a:srgbClr val="FFCC00"/>
                </a:solidFill>
              </a:rPr>
              <a:t> сүзен языгыз.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42888" y="4019550"/>
            <a:ext cx="5934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мәгълүматны язу процессы һәм шакмактан шакмакка күчү юнәлеше күрсәтелә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Исеме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Көне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Бәясе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37144" y="1637414"/>
            <a:ext cx="244549" cy="148856"/>
          </a:xfrm>
          <a:prstGeom prst="righ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391786" y="1637414"/>
            <a:ext cx="244549" cy="148856"/>
          </a:xfrm>
          <a:prstGeom prst="righ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build="p" autoUpdateAnimBg="0"/>
      <p:bldP spid="200712" grpId="0" build="p" autoUpdateAnimBg="0" advAuto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Яза башлау</a:t>
            </a:r>
            <a:endParaRPr lang="en-US" dirty="0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Әйтик, сез сатучылар исемлеген төзисез.</a:t>
            </a:r>
            <a:r>
              <a:rPr lang="en-US" sz="2000" dirty="0" smtClean="0"/>
              <a:t>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Исемлектә, шулай ук, сату көне һәм сатылган әйбер бәясе булачак.</a:t>
            </a:r>
            <a:r>
              <a:rPr lang="en-US" sz="2000" dirty="0" smtClean="0"/>
              <a:t> </a:t>
            </a: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33363" y="4587875"/>
            <a:ext cx="5961062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tt-RU" sz="1700" dirty="0" smtClean="0">
                <a:solidFill>
                  <a:srgbClr val="FFCC00"/>
                </a:solidFill>
              </a:rPr>
              <a:t>Багана башламнарын язып бетергәч, </a:t>
            </a:r>
            <a:r>
              <a:rPr lang="en-US" sz="1700" dirty="0" smtClean="0">
                <a:solidFill>
                  <a:srgbClr val="FFCC00"/>
                </a:solidFill>
              </a:rPr>
              <a:t>A2 </a:t>
            </a:r>
            <a:r>
              <a:rPr lang="tt-RU" sz="1700" dirty="0" smtClean="0">
                <a:solidFill>
                  <a:srgbClr val="FFCC00"/>
                </a:solidFill>
              </a:rPr>
              <a:t>шакмагына чирттереп, сатучыларның исемнәрен яза башлагыз. Беренче исемне языгыз һәм багана буйлап  икенче шакмакка </a:t>
            </a:r>
            <a:r>
              <a:rPr lang="tt-RU" sz="1700" i="1" dirty="0" smtClean="0">
                <a:solidFill>
                  <a:srgbClr val="FFCC00"/>
                </a:solidFill>
              </a:rPr>
              <a:t>аска</a:t>
            </a:r>
            <a:r>
              <a:rPr lang="tt-RU" sz="1700" dirty="0" smtClean="0">
                <a:solidFill>
                  <a:srgbClr val="FFCC00"/>
                </a:solidFill>
              </a:rPr>
              <a:t> күчү өчен </a:t>
            </a:r>
            <a:r>
              <a:rPr lang="en-US" sz="1700" dirty="0" smtClean="0">
                <a:solidFill>
                  <a:srgbClr val="FFCC00"/>
                </a:solidFill>
              </a:rPr>
              <a:t>ENTER </a:t>
            </a:r>
            <a:r>
              <a:rPr lang="tt-RU" sz="1700" dirty="0" smtClean="0">
                <a:solidFill>
                  <a:srgbClr val="FFCC00"/>
                </a:solidFill>
              </a:rPr>
              <a:t>төймәсенә басыгыз. Аннары киләсе исемне языгыз һәм шул рәвешле дәвам итегез.</a:t>
            </a:r>
            <a:endParaRPr lang="en-US" sz="1700" dirty="0">
              <a:solidFill>
                <a:srgbClr val="FFCC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42888" y="3943350"/>
            <a:ext cx="5934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мәгълүматны язу процессы һәм шакмактан шакмакка күчү юнәлеше күрсәтелә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Исеме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Көне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Бәясе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Гүзәл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441" y="242422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Лилия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441" y="291332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Альберт</a:t>
            </a:r>
          </a:p>
        </p:txBody>
      </p:sp>
      <p:sp>
        <p:nvSpPr>
          <p:cNvPr id="20" name="Bent Arrow 19"/>
          <p:cNvSpPr/>
          <p:nvPr/>
        </p:nvSpPr>
        <p:spPr>
          <a:xfrm rot="10800000">
            <a:off x="2121196" y="2041451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/>
          <p:cNvSpPr/>
          <p:nvPr/>
        </p:nvSpPr>
        <p:spPr>
          <a:xfrm rot="10800000">
            <a:off x="2121196" y="2530549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/>
          <p:cNvSpPr/>
          <p:nvPr/>
        </p:nvSpPr>
        <p:spPr>
          <a:xfrm rot="10800000">
            <a:off x="2121196" y="2977116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build="p" autoUpdateAnimBg="0" advAuto="0"/>
      <p:bldP spid="16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Дата һәм вакытны язу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Excel </a:t>
            </a:r>
            <a:r>
              <a:rPr lang="tt-RU" sz="2000" dirty="0" smtClean="0"/>
              <a:t>текстны шакмакның сул ягы буенча тигезли, ә датаны – уң як буенча.</a:t>
            </a:r>
            <a:endParaRPr lang="en-US" sz="2000" dirty="0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Датаны </a:t>
            </a:r>
            <a:r>
              <a:rPr lang="en-US" dirty="0" smtClean="0">
                <a:solidFill>
                  <a:srgbClr val="FFCC00"/>
                </a:solidFill>
              </a:rPr>
              <a:t>B</a:t>
            </a:r>
            <a:r>
              <a:rPr lang="tt-RU" dirty="0" smtClean="0">
                <a:solidFill>
                  <a:srgbClr val="FFCC00"/>
                </a:solidFill>
              </a:rPr>
              <a:t> баганасында (</a:t>
            </a:r>
            <a:r>
              <a:rPr lang="tt-RU" b="1" dirty="0" smtClean="0">
                <a:solidFill>
                  <a:srgbClr val="FFCC00"/>
                </a:solidFill>
              </a:rPr>
              <a:t>Көне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баганасында) язу өчен, сез дата өлешләрен авыш сызык яки сызыкча белән аерырга тиеш</a:t>
            </a:r>
            <a:r>
              <a:rPr lang="en-US" dirty="0" smtClean="0">
                <a:solidFill>
                  <a:srgbClr val="FFCC00"/>
                </a:solidFill>
              </a:rPr>
              <a:t>: 7.16.2009</a:t>
            </a:r>
            <a:r>
              <a:rPr lang="tt-RU" dirty="0" smtClean="0">
                <a:solidFill>
                  <a:srgbClr val="FFCC00"/>
                </a:solidFill>
              </a:rPr>
              <a:t> яки  1</a:t>
            </a:r>
            <a:r>
              <a:rPr lang="en-US" dirty="0" smtClean="0">
                <a:solidFill>
                  <a:srgbClr val="FFCC00"/>
                </a:solidFill>
              </a:rPr>
              <a:t>6-</a:t>
            </a:r>
            <a:r>
              <a:rPr lang="tt-RU" dirty="0" smtClean="0">
                <a:solidFill>
                  <a:srgbClr val="FFCC00"/>
                </a:solidFill>
              </a:rPr>
              <a:t>Июл</a:t>
            </a:r>
            <a:r>
              <a:rPr lang="ru-RU" dirty="0" err="1" smtClean="0">
                <a:solidFill>
                  <a:srgbClr val="FFCC00"/>
                </a:solidFill>
              </a:rPr>
              <a:t>ь</a:t>
            </a:r>
            <a:r>
              <a:rPr lang="en-US" dirty="0" smtClean="0">
                <a:solidFill>
                  <a:srgbClr val="FFCC00"/>
                </a:solidFill>
              </a:rPr>
              <a:t>-2009</a:t>
            </a:r>
            <a:r>
              <a:rPr lang="en-US" dirty="0">
                <a:solidFill>
                  <a:srgbClr val="FFCC00"/>
                </a:solidFill>
              </a:rPr>
              <a:t>. Excel </a:t>
            </a:r>
            <a:r>
              <a:rPr lang="tt-RU" dirty="0" smtClean="0">
                <a:solidFill>
                  <a:srgbClr val="FFCC00"/>
                </a:solidFill>
              </a:rPr>
              <a:t>икесен дә таный.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t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Көне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t-RU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Бәясе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Исеме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Гүзәл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441" y="2434859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Лилия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41" y="2902691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Ал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ь</a:t>
            </a:r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берт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6633" y="1924496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05.03.2009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6633" y="2434859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06.05.2009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6633" y="2902691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flipH="1">
            <a:off x="903755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264196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Саннарны язу</a:t>
            </a:r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Excel </a:t>
            </a:r>
            <a:r>
              <a:rPr lang="tt-RU" sz="2000" dirty="0" smtClean="0"/>
              <a:t>саннарны шакмакның уң ягы буйлап тигезли.</a:t>
            </a:r>
            <a:endParaRPr lang="en-US" sz="2000" dirty="0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Исеме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Көне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Бәясе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441" y="1929812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Гүзәл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441" y="244283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Лилия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441" y="290003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dirty="0" smtClean="0">
                <a:solidFill>
                  <a:schemeClr val="accent4">
                    <a:lumMod val="50000"/>
                  </a:schemeClr>
                </a:solidFill>
              </a:rPr>
              <a:t>Ал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ьберт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6633" y="1929812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05.03.2009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6633" y="24428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06.05.2009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6633" y="29000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3805" y="1929812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5500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3805" y="24428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6300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3805" y="29000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4180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593321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813" y="1609725"/>
            <a:ext cx="8037512" cy="3967163"/>
          </a:xfrm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tt-RU" dirty="0" smtClean="0"/>
              <a:t>Вакланма саннарны язганда </a:t>
            </a:r>
            <a:r>
              <a:rPr lang="tt-RU" dirty="0" smtClean="0"/>
              <a:t>тѳп </a:t>
            </a:r>
            <a:r>
              <a:rPr lang="tt-RU" dirty="0" smtClean="0"/>
              <a:t>сан һәм вакланма арасында буш урын калдырырга кирәк. Мәсәлән,</a:t>
            </a:r>
            <a:r>
              <a:rPr lang="en-US" dirty="0" smtClean="0"/>
              <a:t> </a:t>
            </a:r>
            <a:r>
              <a:rPr lang="en-US" b="1" dirty="0"/>
              <a:t>1 1/8</a:t>
            </a:r>
            <a:r>
              <a:rPr lang="en-US" dirty="0"/>
              <a:t>. </a:t>
            </a:r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tt-RU" dirty="0" smtClean="0"/>
              <a:t>Вакланма саннарны гына язганда башта нольне языгыз, мәсәлән,</a:t>
            </a:r>
            <a:r>
              <a:rPr lang="en-US" dirty="0" smtClean="0"/>
              <a:t> </a:t>
            </a:r>
            <a:r>
              <a:rPr lang="en-US" b="1" dirty="0"/>
              <a:t>0 1/4</a:t>
            </a:r>
            <a:r>
              <a:rPr lang="en-US" dirty="0"/>
              <a:t>. </a:t>
            </a:r>
            <a:r>
              <a:rPr lang="tt-RU" dirty="0" smtClean="0"/>
              <a:t>Әгәр дә нольсез, </a:t>
            </a:r>
            <a:r>
              <a:rPr lang="en-US" b="1" dirty="0" smtClean="0"/>
              <a:t>1/4</a:t>
            </a:r>
            <a:r>
              <a:rPr lang="en-US" dirty="0" smtClean="0"/>
              <a:t> </a:t>
            </a:r>
            <a:r>
              <a:rPr lang="tt-RU" dirty="0" smtClean="0"/>
              <a:t>рәвешендә язсагыз, </a:t>
            </a:r>
            <a:r>
              <a:rPr lang="en-US" dirty="0" smtClean="0"/>
              <a:t>Excel </a:t>
            </a:r>
            <a:r>
              <a:rPr lang="tt-RU" dirty="0" smtClean="0"/>
              <a:t>санны дата буларак, 4</a:t>
            </a:r>
            <a:r>
              <a:rPr lang="en-US" dirty="0" smtClean="0"/>
              <a:t>-</a:t>
            </a:r>
            <a:r>
              <a:rPr lang="tt-RU" dirty="0" smtClean="0"/>
              <a:t>нче Гыйнвар дип таный</a:t>
            </a:r>
            <a:r>
              <a:rPr lang="en-US" dirty="0" smtClean="0"/>
              <a:t>. </a:t>
            </a:r>
            <a:endParaRPr lang="en-US" dirty="0"/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tt-RU" dirty="0" smtClean="0"/>
              <a:t>Әгәр сез тискәре санны</a:t>
            </a:r>
            <a:r>
              <a:rPr lang="en-US" dirty="0" smtClean="0"/>
              <a:t> </a:t>
            </a:r>
            <a:r>
              <a:rPr lang="tt-RU" dirty="0" smtClean="0"/>
              <a:t>җәяләр кулланып, </a:t>
            </a:r>
            <a:r>
              <a:rPr lang="en-US" b="1" dirty="0" smtClean="0"/>
              <a:t>(100)</a:t>
            </a:r>
            <a:r>
              <a:rPr lang="tt-RU" b="1" dirty="0" smtClean="0"/>
              <a:t> </a:t>
            </a:r>
            <a:r>
              <a:rPr lang="tt-RU" dirty="0" smtClean="0"/>
              <a:t>рәвешендә язсагыз, </a:t>
            </a:r>
            <a:r>
              <a:rPr lang="en-US" dirty="0" smtClean="0"/>
              <a:t>Excel </a:t>
            </a:r>
            <a:r>
              <a:rPr lang="tt-RU" dirty="0" smtClean="0"/>
              <a:t> санны </a:t>
            </a:r>
            <a:r>
              <a:rPr lang="en-US" dirty="0" smtClean="0"/>
              <a:t>-100</a:t>
            </a:r>
            <a:r>
              <a:rPr lang="tt-RU" dirty="0" smtClean="0"/>
              <a:t> рәвешендә күрсәтә.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901112" cy="609600"/>
          </a:xfrm>
        </p:spPr>
        <p:txBody>
          <a:bodyPr/>
          <a:lstStyle/>
          <a:p>
            <a:r>
              <a:rPr lang="tt-RU" dirty="0" smtClean="0"/>
              <a:t>Саннарны язу</a:t>
            </a:r>
            <a:endParaRPr lang="en-US" dirty="0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757363" y="3757613"/>
            <a:ext cx="54625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77813" y="854075"/>
            <a:ext cx="8524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b="1" dirty="0" smtClean="0"/>
              <a:t>Башка саннар һәм аларны язу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uiExpand="1" build="p" bldLvl="2" autoUpdateAnimBg="0"/>
      <p:bldP spid="206853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Күнегүләр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65277"/>
            <a:ext cx="8905875" cy="3438635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smtClean="0"/>
              <a:t>TAB </a:t>
            </a:r>
            <a:r>
              <a:rPr lang="tt-RU" dirty="0" smtClean="0"/>
              <a:t>һәм</a:t>
            </a:r>
            <a:r>
              <a:rPr lang="en-US" dirty="0" smtClean="0"/>
              <a:t> ENTER</a:t>
            </a:r>
            <a:r>
              <a:rPr lang="tt-RU" dirty="0" smtClean="0"/>
              <a:t> төймәләрен кулланып, мәгълүматны кертегез.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Язып бетергәч, хаталарны билгеләгез.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Дата һәм вакытны языгыз.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Саннарны языгыз.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1</a:t>
            </a:r>
            <a:r>
              <a:rPr lang="en-US" dirty="0" smtClean="0"/>
              <a:t>-</a:t>
            </a:r>
            <a:r>
              <a:rPr lang="tt-RU" dirty="0" smtClean="0"/>
              <a:t>нче сорау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ENTER </a:t>
            </a:r>
            <a:r>
              <a:rPr lang="tt-RU" b="1" dirty="0" smtClean="0"/>
              <a:t>төймәсенә</a:t>
            </a:r>
            <a:r>
              <a:rPr lang="tt-RU" dirty="0" smtClean="0"/>
              <a:t> </a:t>
            </a:r>
            <a:r>
              <a:rPr lang="tt-RU" b="1" dirty="0" smtClean="0"/>
              <a:t>басу бер шакмактан уң яктагы шакмакка күчү өчен кулланыла. (Бер җавапны сайлагыз).</a:t>
            </a:r>
            <a:endParaRPr lang="en-US" b="1" dirty="0" smtClean="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 advAuto="0"/>
      <p:bldP spid="21606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1</a:t>
            </a:r>
            <a:r>
              <a:rPr lang="en-US" dirty="0" smtClean="0"/>
              <a:t>-</a:t>
            </a:r>
            <a:r>
              <a:rPr lang="tt-RU" dirty="0" smtClean="0"/>
              <a:t>нче сорау: Җавап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Ялгыш.</a:t>
            </a:r>
            <a:endParaRPr 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ENTER </a:t>
            </a:r>
            <a:r>
              <a:rPr lang="tt-RU" sz="2000" dirty="0" smtClean="0"/>
              <a:t>төймәсе бер шакмактан астагы шакмакка күчү өчен кулланыла. Бер шакмактан уң яктагы шакмакка күчү өчен </a:t>
            </a:r>
            <a:r>
              <a:rPr lang="en-US" sz="2000" dirty="0" smtClean="0"/>
              <a:t>TAB </a:t>
            </a:r>
            <a:r>
              <a:rPr lang="tt-RU" sz="2000" dirty="0" smtClean="0"/>
              <a:t>төймәсе кирәк.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  <p:bldP spid="21811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2</a:t>
            </a:r>
            <a:r>
              <a:rPr lang="en-US" dirty="0" smtClean="0"/>
              <a:t>-</a:t>
            </a:r>
            <a:r>
              <a:rPr lang="tt-RU" dirty="0" smtClean="0"/>
              <a:t>нче сорау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Кайсы саннарны </a:t>
            </a:r>
            <a:r>
              <a:rPr lang="en-US" b="1" dirty="0" smtClean="0"/>
              <a:t>Excel </a:t>
            </a:r>
            <a:r>
              <a:rPr lang="tt-RU" b="1" dirty="0" smtClean="0"/>
              <a:t>дата буларак таный? (Бер җавапны сайлагыз).</a:t>
            </a:r>
            <a:endParaRPr lang="en-US" b="1" dirty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Февраль</a:t>
            </a:r>
            <a:r>
              <a:rPr lang="en-US" sz="2000" dirty="0" smtClean="0"/>
              <a:t> </a:t>
            </a:r>
            <a:r>
              <a:rPr lang="en-US" sz="2000" dirty="0"/>
              <a:t>6 1947. 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2,6,47.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smtClean="0"/>
              <a:t>2-</a:t>
            </a:r>
            <a:r>
              <a:rPr lang="tt-RU" sz="2000" dirty="0" smtClean="0"/>
              <a:t>Фев</a:t>
            </a:r>
            <a:r>
              <a:rPr lang="en-US" sz="2000" dirty="0" smtClean="0"/>
              <a:t>-47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 advAuto="0"/>
      <p:bldP spid="22426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Кулланма максатлары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Яңа кенәгә төзү.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Текст һәм саннарны язу.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Текст һәм саннарны төзәтү.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tt-RU" sz="2400" dirty="0" smtClean="0"/>
              <a:t>Баганаларны һәм юлларны өстәү яки бетерү.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2, 2</a:t>
            </a:r>
            <a:r>
              <a:rPr lang="en-US" dirty="0" smtClean="0"/>
              <a:t>-</a:t>
            </a:r>
            <a:r>
              <a:rPr lang="tt-RU" dirty="0" smtClean="0"/>
              <a:t>нче сорау: Җавап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smtClean="0"/>
              <a:t>2-</a:t>
            </a:r>
            <a:r>
              <a:rPr lang="tt-RU" dirty="0" smtClean="0"/>
              <a:t>Фев</a:t>
            </a:r>
            <a:r>
              <a:rPr lang="en-US" dirty="0" smtClean="0"/>
              <a:t>-47</a:t>
            </a:r>
            <a:r>
              <a:rPr lang="en-US" dirty="0"/>
              <a:t>.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Датаның өлешләрен аеру өчен авыш сызык яки сызыкча кулланыла.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utoUpdateAnimBg="0"/>
      <p:bldP spid="22630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Өченче дәрес</a:t>
            </a: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Мәгълүматны һәм эш битләрен төзәтү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utoUpdateAnimBg="0"/>
      <p:bldP spid="215043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027987" cy="614363"/>
          </a:xfrm>
        </p:spPr>
        <p:txBody>
          <a:bodyPr>
            <a:normAutofit/>
          </a:bodyPr>
          <a:lstStyle/>
          <a:p>
            <a:r>
              <a:rPr lang="tt-RU" dirty="0" smtClean="0"/>
              <a:t>Мәгълүматны һәм эш битләрен төзәтү</a:t>
            </a:r>
            <a:endParaRPr lang="en-US" dirty="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072188" y="863600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Һәр кеше хаталар ясый. Хәтта дөрес язылган мәгълүмат соңрак төзәтмәләргә мохтаҗ булырга мөмкин.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/>
              <a:t>Кайвакытта эш битен тулаем үзгәртү кирәк була.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77813" y="3957574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Әйтик, сезгә эш битенең уртасында яңа мәгълүмат баганасын өстәргә кирәк яки сезнең эшчеләрегез исемлеге алфавит буенча төзелгән һәм һәр эшче бер юлга язылган. Яңа эшче алган очракта исемлекне ничек үзгәртергә?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600" dirty="0" smtClean="0">
                <a:solidFill>
                  <a:srgbClr val="FFCC00"/>
                </a:solidFill>
              </a:rPr>
              <a:t>Бу дәрестә сез мәгълүматны төзәтергә, эш битенең баганаларын һәм юлларын өстәргә яки бетерергә өйрәнерсез.</a:t>
            </a:r>
            <a:r>
              <a:rPr lang="en-US" sz="1600" dirty="0" smtClean="0">
                <a:solidFill>
                  <a:srgbClr val="FFCC00"/>
                </a:solidFill>
              </a:rPr>
              <a:t> 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5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18" y="883958"/>
            <a:ext cx="5674782" cy="286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69067" y="1332089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Багана өстәү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931" y="1724025"/>
            <a:ext cx="1693333" cy="52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Мәгълүмат төзәтү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999" y="2968978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 өстәү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235200"/>
            <a:ext cx="64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13256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9867" y="2449689"/>
            <a:ext cx="64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123456</a:t>
            </a:r>
            <a:endParaRPr lang="en-US" sz="1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autoUpdateAnimBg="0"/>
      <p:bldP spid="131077" grpId="0" uiExpand="1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Мәгълүматны төзәтү</a:t>
            </a:r>
            <a:endParaRPr lang="en-US" dirty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Әйтик, сез А2 шакмагына 5400 саны урынына, ялгышып, 4500 санын язгансыз.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Хатаны төзәтүнең ике ысулы бар. </a:t>
            </a:r>
            <a:endParaRPr lang="en-US" sz="2000" dirty="0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396875" y="3954463"/>
          <a:ext cx="269875" cy="303212"/>
        </p:xfrm>
        <a:graphic>
          <a:graphicData uri="http://schemas.openxmlformats.org/presentationml/2006/ole">
            <p:oleObj spid="_x0000_s133130" name="Visio" r:id="rId5" imgW="270231" imgH="303063" progId="">
              <p:embed/>
            </p:oleObj>
          </a:graphicData>
        </a:graphic>
      </p:graphicFrame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358775" y="4649788"/>
          <a:ext cx="269875" cy="303212"/>
        </p:xfrm>
        <a:graphic>
          <a:graphicData uri="http://schemas.openxmlformats.org/presentationml/2006/ole">
            <p:oleObj spid="_x0000_s133131" name="Visio" r:id="rId6" imgW="270231" imgH="303063" progId="">
              <p:embed/>
            </p:oleObj>
          </a:graphicData>
        </a:graphic>
      </p:graphicFrame>
      <p:graphicFrame>
        <p:nvGraphicFramePr>
          <p:cNvPr id="133132" name="Object 12"/>
          <p:cNvGraphicFramePr>
            <a:graphicFrameLocks noChangeAspect="1"/>
          </p:cNvGraphicFramePr>
          <p:nvPr/>
        </p:nvGraphicFramePr>
        <p:xfrm>
          <a:off x="358775" y="5427663"/>
          <a:ext cx="269875" cy="303212"/>
        </p:xfrm>
        <a:graphic>
          <a:graphicData uri="http://schemas.openxmlformats.org/presentationml/2006/ole">
            <p:oleObj spid="_x0000_s133132" name="Visio" r:id="rId7" imgW="270231" imgH="303063" progId="">
              <p:embed/>
            </p:oleObj>
          </a:graphicData>
        </a:graphic>
      </p:graphicFrame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647700" y="3902075"/>
            <a:ext cx="5940425" cy="2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Мәгълүматны төзәтү өчен, шакмакка ике тапкыр чирттерегез.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Яки шакмакка чирттергәч, мәгълүматны Формула юлында төзәтегез.</a:t>
            </a: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Берәр ысулны сайлагач, эш битенең аскы сул почмагындагы халәт юлында </a:t>
            </a:r>
            <a:r>
              <a:rPr lang="tt-RU" b="1" dirty="0" smtClean="0">
                <a:solidFill>
                  <a:srgbClr val="FFCC00"/>
                </a:solidFill>
              </a:rPr>
              <a:t>Төзәтү </a:t>
            </a:r>
            <a:r>
              <a:rPr lang="tt-RU" dirty="0" smtClean="0">
                <a:solidFill>
                  <a:srgbClr val="FFCC00"/>
                </a:solidFill>
              </a:rPr>
              <a:t>язуы чыга.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accent2"/>
                </a:solidFill>
              </a:rPr>
              <a:t>Төзәтү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9070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085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3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Мәгълүматны төзәтү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Ике ысул арасында аерма нинди?</a:t>
            </a:r>
            <a:endParaRPr lang="en-US" sz="2000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Үзгәрешләр кертү тәртибе (ике ысулга да карый):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242888" y="4449763"/>
            <a:ext cx="5940425" cy="1629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Хәрефләрне яки саннарны, </a:t>
            </a:r>
            <a:r>
              <a:rPr lang="en-US" dirty="0" smtClean="0">
                <a:solidFill>
                  <a:srgbClr val="FFCC00"/>
                </a:solidFill>
              </a:rPr>
              <a:t>BACKSPACE </a:t>
            </a:r>
            <a:r>
              <a:rPr lang="tt-RU" dirty="0" smtClean="0">
                <a:solidFill>
                  <a:srgbClr val="FFCC00"/>
                </a:solidFill>
              </a:rPr>
              <a:t> төймәсенә басып яки аларны тамгалап һәм </a:t>
            </a:r>
            <a:r>
              <a:rPr lang="en-US" dirty="0" smtClean="0">
                <a:solidFill>
                  <a:srgbClr val="FFCC00"/>
                </a:solidFill>
              </a:rPr>
              <a:t>DELETE</a:t>
            </a:r>
            <a:r>
              <a:rPr lang="tt-RU" dirty="0" smtClean="0">
                <a:solidFill>
                  <a:srgbClr val="FFCC00"/>
                </a:solidFill>
              </a:rPr>
              <a:t> төймәсенә басып, бетерегез.</a:t>
            </a:r>
            <a:endParaRPr lang="en-US" dirty="0">
              <a:solidFill>
                <a:srgbClr val="FFCC00"/>
              </a:solidFill>
            </a:endParaRPr>
          </a:p>
          <a:p>
            <a:pPr marL="223838" indent="-223838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Хәрефләрне яки саннарны тамгалап, алар урынына башка мәгълүмат язып төзәтегез.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6119813" y="1638300"/>
            <a:ext cx="27447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Ысулны сайлау үзегездән тора: Формула юлы белән яки</a:t>
            </a:r>
            <a:r>
              <a:rPr lang="en-US" sz="2000" dirty="0" smtClean="0"/>
              <a:t> </a:t>
            </a:r>
            <a:r>
              <a:rPr lang="tt-RU" sz="2000" dirty="0" smtClean="0"/>
              <a:t>шакмакның үзе беләнме эшләүнең кайсысы уңайлы булуына карап.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accent2"/>
                </a:solidFill>
              </a:rPr>
              <a:t>Төзәтү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085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 advAuto="0"/>
      <p:bldP spid="230410" grpId="0" build="p" autoUpdateAnimBg="0"/>
      <p:bldP spid="230411" grpId="0" build="p" autoUpdateAnimBg="0"/>
      <p:bldP spid="230412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Мәгълүматны төзәтү</a:t>
            </a:r>
            <a:endParaRPr lang="en-US" dirty="0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Үзгәрешләр кертү тәртибе (ике ысулга да карый):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42888" y="4449763"/>
            <a:ext cx="5940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tt-RU" dirty="0" smtClean="0">
                <a:solidFill>
                  <a:srgbClr val="FFCC00"/>
                </a:solidFill>
              </a:rPr>
              <a:t>Курсорны кирәкле урынга куеп, шакмак мәгълүматына яңа хәрефләр һәм саннар өстәгез.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Ике ысул арасында аерма нинди?</a:t>
            </a:r>
            <a:endParaRPr lang="en-US" sz="2000" dirty="0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6111567" y="1630054"/>
            <a:ext cx="27447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Ысулны сайлау үзегездән тора: Формула юлы белән яки</a:t>
            </a:r>
            <a:r>
              <a:rPr lang="en-US" sz="2000" dirty="0" smtClean="0"/>
              <a:t> </a:t>
            </a:r>
            <a:r>
              <a:rPr lang="tt-RU" sz="2000" dirty="0" smtClean="0"/>
              <a:t>шакмакның үзе беләнме эшләүнең кайсысы уңайлы булуына карап.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accent2"/>
                </a:solidFill>
              </a:rPr>
              <a:t>Төзәтү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32629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085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1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64363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Мәгълүматны төзәтү</a:t>
            </a:r>
            <a:endParaRPr lang="en-US" dirty="0"/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Төзәтмәләрне кертеп бетергәч, үзгәрешләр шакмакта калсын өчен, </a:t>
            </a: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tt-RU" dirty="0" smtClean="0">
                <a:solidFill>
                  <a:srgbClr val="FFCC00"/>
                </a:solidFill>
              </a:rPr>
              <a:t>яки</a:t>
            </a:r>
            <a:r>
              <a:rPr lang="en-US" dirty="0" smtClean="0">
                <a:solidFill>
                  <a:srgbClr val="FFCC00"/>
                </a:solidFill>
              </a:rPr>
              <a:t> TAB </a:t>
            </a:r>
            <a:r>
              <a:rPr lang="tt-RU" dirty="0" smtClean="0">
                <a:solidFill>
                  <a:srgbClr val="FFCC00"/>
                </a:solidFill>
              </a:rPr>
              <a:t>төймәсенә басуның зарурлыгын онытмагыз.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Ике ысул арасында аерма нинди?</a:t>
            </a:r>
            <a:endParaRPr lang="en-US" sz="2000" dirty="0"/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6114411" y="1632898"/>
            <a:ext cx="2744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Ысулны сайлау үзегездән тора: Формула юлы белән яки</a:t>
            </a:r>
            <a:r>
              <a:rPr lang="en-US" sz="2000" dirty="0" smtClean="0"/>
              <a:t> </a:t>
            </a:r>
            <a:r>
              <a:rPr lang="tt-RU" sz="2000" dirty="0" smtClean="0"/>
              <a:t>шакмакның үзе беләнме эшләүнең кайсысы уңайлы булуына карап.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219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000" dirty="0" smtClean="0">
                <a:solidFill>
                  <a:schemeClr val="accent2"/>
                </a:solidFill>
              </a:rPr>
              <a:t>Төзәтү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480" y="204235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9070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085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Мәгълүмат форматлавын бетерү</a:t>
            </a:r>
            <a:endParaRPr lang="en-US" dirty="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113132" y="849952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900" dirty="0" smtClean="0"/>
              <a:t>Сюрприз!</a:t>
            </a:r>
            <a:r>
              <a:rPr lang="en-US" sz="1900" dirty="0" smtClean="0"/>
              <a:t> </a:t>
            </a:r>
            <a:r>
              <a:rPr lang="tt-RU" sz="1900" dirty="0" smtClean="0"/>
              <a:t>Кемдер сезнең эш битендә эшләгән, мәгълүмат өстәгән һәм </a:t>
            </a:r>
            <a:r>
              <a:rPr lang="en-US" sz="1900" dirty="0" smtClean="0"/>
              <a:t>B6</a:t>
            </a:r>
            <a:r>
              <a:rPr lang="tt-RU" sz="1900" dirty="0" smtClean="0"/>
              <a:t> шакмагындагы санны, 2008 иң түбән кыйммәт булуын ассызыклау өчен, калынайткан һәм кызылга буяган.</a:t>
            </a:r>
            <a:endParaRPr lang="en-US" sz="1900" dirty="0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Ләкин бу кыйммәт үзгәргән.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бу хәлне төзәтергә телисез.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2"/>
                </a:solidFill>
              </a:rPr>
              <a:t>Тѳп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9698" y="2895214"/>
            <a:ext cx="1243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Форматларны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29062" y="2690427"/>
            <a:ext cx="1417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Барысын да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  <p:bldP spid="13517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Мәгълүмат форматлавын бетерү</a:t>
            </a:r>
            <a:endParaRPr lang="en-US" dirty="0"/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40644" name="Visio" r:id="rId4" imgW="270231" imgH="303063" progId="">
              <p:embed/>
            </p:oleObj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40645" name="Visio" r:id="rId5" imgW="270231" imgH="303063" progId="">
              <p:embed/>
            </p:oleObj>
          </a:graphicData>
        </a:graphic>
      </p:graphicFrame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339725" y="5446713"/>
          <a:ext cx="269875" cy="303212"/>
        </p:xfrm>
        <a:graphic>
          <a:graphicData uri="http://schemas.openxmlformats.org/presentationml/2006/ole">
            <p:oleObj spid="_x0000_s240646" name="Visio" r:id="rId6" imgW="270231" imgH="303063" progId="">
              <p:embed/>
            </p:oleObj>
          </a:graphicData>
        </a:graphic>
      </p:graphicFrame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Чыганак сан калын һәм кызылга буялган.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Сез санны бетергәнсез.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Яңа сан язгансыз. Ләкин ул һаман да калын һәм кызыл! Ни өчен?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Рәсемдә күренгәнчә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1900" dirty="0" smtClean="0"/>
              <a:t>Сюрприз!</a:t>
            </a:r>
            <a:r>
              <a:rPr lang="en-US" sz="1900" dirty="0" smtClean="0"/>
              <a:t> </a:t>
            </a:r>
            <a:r>
              <a:rPr lang="tt-RU" sz="1900" dirty="0" smtClean="0"/>
              <a:t>Кемдер сезнең эш битендә эшләгән, мәгълүмат өстәгән һәм </a:t>
            </a:r>
            <a:r>
              <a:rPr lang="en-US" sz="1900" dirty="0" smtClean="0"/>
              <a:t>B6</a:t>
            </a:r>
            <a:r>
              <a:rPr lang="tt-RU" sz="1900" dirty="0" smtClean="0"/>
              <a:t> шакмагындагы санны, 2008 иң түбән кыйммәт булуын ассызыклау өчен, калынайткан һәм кызылга буяган.</a:t>
            </a:r>
            <a:endParaRPr lang="en-US" sz="19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2"/>
                </a:solidFill>
              </a:rPr>
              <a:t>Тѳп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9698" y="2895214"/>
            <a:ext cx="1243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Форматларны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9062" y="2690427"/>
            <a:ext cx="1417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Барысын да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 build="p" autoUpdateAnimBg="0"/>
      <p:bldP spid="240649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Мәгълүмат форматлавын бетерү</a:t>
            </a:r>
            <a:endParaRPr lang="en-US" dirty="0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Бу болай аңлатыла: мәгълүмат кына үзгәртелмәгән, ә шакмак үзе үзгәртелгән.</a:t>
            </a:r>
            <a:endParaRPr lang="en-US" sz="2000" dirty="0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Үзгәртелгән мәгълүматны бетергәндә, шакмак үзгәртелүен дә бетерергә кирәк.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Югыйсә, бу шакмакка теләсә нинди мәгълүмат гел шундый форматлау белән язылачак.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2"/>
                </a:solidFill>
              </a:rPr>
              <a:t>Тѳп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9698" y="2895214"/>
            <a:ext cx="1243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Форматларны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29062" y="2690427"/>
            <a:ext cx="1417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Барысын да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  <p:bldP spid="24269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Беренче дәрес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Кенәгә белән танышу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tt-RU" dirty="0" smtClean="0"/>
              <a:t>Мәгълүмат форматлавын бетерү</a:t>
            </a:r>
            <a:endParaRPr lang="en-US" dirty="0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Форматлауны бетерү тәртибе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242888" y="3930650"/>
            <a:ext cx="62722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tt-RU" dirty="0" smtClean="0">
                <a:solidFill>
                  <a:srgbClr val="FFCC00"/>
                </a:solidFill>
              </a:rPr>
              <a:t>Шакмакка чирттерегез, </a:t>
            </a:r>
            <a:r>
              <a:rPr lang="tt-RU" b="1" dirty="0" smtClean="0">
                <a:solidFill>
                  <a:srgbClr val="FFCC00"/>
                </a:solidFill>
              </a:rPr>
              <a:t>Тѳп</a:t>
            </a:r>
            <a:r>
              <a:rPr lang="tt-RU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салынмасының </a:t>
            </a:r>
            <a:r>
              <a:rPr lang="tt-RU" b="1" dirty="0" smtClean="0">
                <a:solidFill>
                  <a:srgbClr val="FFCC00"/>
                </a:solidFill>
              </a:rPr>
              <a:t>Төзәтү</a:t>
            </a:r>
            <a:r>
              <a:rPr lang="tt-RU" dirty="0" smtClean="0">
                <a:solidFill>
                  <a:srgbClr val="FFCC00"/>
                </a:solidFill>
              </a:rPr>
              <a:t> төркемендә </a:t>
            </a:r>
            <a:r>
              <a:rPr lang="tt-RU" b="1" dirty="0" smtClean="0">
                <a:solidFill>
                  <a:srgbClr val="FFCC00"/>
                </a:solidFill>
              </a:rPr>
              <a:t>Бетерү</a:t>
            </a:r>
            <a:r>
              <a:rPr lang="tt-RU" dirty="0" smtClean="0">
                <a:solidFill>
                  <a:srgbClr val="FFCC00"/>
                </a:solidFill>
              </a:rPr>
              <a:t> </a:t>
            </a:r>
            <a:r>
              <a:rPr lang="en-US" b="1" dirty="0" smtClean="0">
                <a:solidFill>
                  <a:srgbClr val="FFCC00"/>
                </a:solidFill>
              </a:rPr>
              <a:t>    </a:t>
            </a:r>
            <a:r>
              <a:rPr lang="tt-RU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44744" name="Picture 8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813" y="4278313"/>
            <a:ext cx="284162" cy="246062"/>
          </a:xfrm>
          <a:prstGeom prst="rect">
            <a:avLst/>
          </a:prstGeom>
          <a:noFill/>
        </p:spPr>
      </p:pic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242888" y="4654550"/>
            <a:ext cx="596106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tt-RU" b="1" dirty="0" smtClean="0">
                <a:solidFill>
                  <a:srgbClr val="FFCC00"/>
                </a:solidFill>
              </a:rPr>
              <a:t>Форматларны чистартү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төймәсенә чирттерегез, ул шакмактагы форматлауны бетерер. Мәгълүматны һәм форматлауны да берьюлы бетерү өчен, </a:t>
            </a:r>
            <a:r>
              <a:rPr lang="tt-RU" b="1" dirty="0" smtClean="0">
                <a:solidFill>
                  <a:srgbClr val="FFCC00"/>
                </a:solidFill>
              </a:rPr>
              <a:t>Барысын да чистартү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чирттерә аласыз.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35988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2"/>
                </a:solidFill>
              </a:rPr>
              <a:t>Тѳп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9698" y="2895214"/>
            <a:ext cx="1243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Форматларны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9062" y="2690427"/>
            <a:ext cx="1417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b="1" dirty="0" smtClean="0">
                <a:solidFill>
                  <a:schemeClr val="accent2"/>
                </a:solidFill>
              </a:rPr>
              <a:t>Барысын да чистартү</a:t>
            </a:r>
            <a:endParaRPr lang="en-US" sz="7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  <p:bldP spid="244743" grpId="0" build="p" autoUpdateAnimBg="0"/>
      <p:bldP spid="24474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Багана яки юл өстәү</a:t>
            </a:r>
            <a:endParaRPr lang="en-US" dirty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Мәгълүматны язып бетергәч, сезгә багана яки юл өстәргә кирәк булуы ачыклана ала.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Барысын да яңадан эшли башларгамы? Әлбәттә, юк.</a:t>
            </a:r>
            <a:endParaRPr lang="en-US" sz="2000" dirty="0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230188" y="3975100"/>
            <a:ext cx="5864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Бер багана өстәү өчен: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242888" y="4292600"/>
            <a:ext cx="5961062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tt-RU" dirty="0" smtClean="0">
                <a:solidFill>
                  <a:srgbClr val="FFCC00"/>
                </a:solidFill>
              </a:rPr>
              <a:t>Яңа багана өстәләсе урыннан нәкъ уңда булган баганадагы берәр шакмакка чирттерегез.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tt-RU" b="1" dirty="0" smtClean="0">
                <a:solidFill>
                  <a:srgbClr val="FFCC00"/>
                </a:solidFill>
              </a:rPr>
              <a:t>Тѳп</a:t>
            </a:r>
            <a:r>
              <a:rPr lang="tt-RU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салынмасының </a:t>
            </a:r>
            <a:r>
              <a:rPr lang="tt-RU" b="1" dirty="0" smtClean="0">
                <a:solidFill>
                  <a:srgbClr val="FFCC00"/>
                </a:solidFill>
              </a:rPr>
              <a:t>Күзәнәкләр</a:t>
            </a:r>
            <a:r>
              <a:rPr lang="tt-RU" dirty="0" smtClean="0">
                <a:solidFill>
                  <a:srgbClr val="FFCC00"/>
                </a:solidFill>
              </a:rPr>
              <a:t> төркемендә </a:t>
            </a:r>
            <a:r>
              <a:rPr lang="tt-RU" b="1" dirty="0" smtClean="0">
                <a:solidFill>
                  <a:srgbClr val="FFCC00"/>
                </a:solidFill>
              </a:rPr>
              <a:t>Өстәү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чирттерегез.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Сайлакта </a:t>
            </a:r>
            <a:r>
              <a:rPr lang="tt-RU" b="1" dirty="0" smtClean="0">
                <a:solidFill>
                  <a:srgbClr val="FFCC00"/>
                </a:solidFill>
              </a:rPr>
              <a:t>Бит баганларын кертү </a:t>
            </a:r>
            <a:r>
              <a:rPr lang="tt-RU" dirty="0" smtClean="0">
                <a:solidFill>
                  <a:srgbClr val="FFCC00"/>
                </a:solidFill>
              </a:rPr>
              <a:t>командасын сайлагыз. Яңа буш багана өстәлер.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6" y="971550"/>
            <a:ext cx="5647295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336558" y="1540647"/>
            <a:ext cx="58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Өстәү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826" y="1771235"/>
            <a:ext cx="130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Күзәнәкләр өстәү...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5825" y="2009774"/>
            <a:ext cx="1296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Бит юлларын кертү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5825" y="2256264"/>
            <a:ext cx="1382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Бит баганаларын кертү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5826" y="2443120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Бит өстәү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  <p:bldP spid="252933" grpId="0" build="p" autoUpdateAnimBg="0"/>
      <p:bldP spid="25293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Багана яки юл өстәү</a:t>
            </a:r>
            <a:endParaRPr lang="en-US" dirty="0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Мәгълүматны язып бетергәч, сезгә багана яки юл өстәргә кирәк булуы ачыклана ала.</a:t>
            </a:r>
            <a:r>
              <a:rPr lang="en-US" sz="2000" dirty="0" smtClean="0"/>
              <a:t>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Барысын да яңадан эшли башларгамы? Әлбәттә, юк.</a:t>
            </a:r>
            <a:endParaRPr lang="en-US" sz="2000" dirty="0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39713" y="4013200"/>
            <a:ext cx="5864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Бер юл өстәү өчен: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242888" y="4445000"/>
            <a:ext cx="5961062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ru-RU" dirty="0" smtClean="0">
                <a:solidFill>
                  <a:srgbClr val="FFCC00"/>
                </a:solidFill>
              </a:rPr>
              <a:t>Яңа юл өстәләсе урыннан нәкъ аста урнашкан юлдагы берәр шакмакка чирттерегез.</a:t>
            </a:r>
            <a:endParaRPr lang="en-US" dirty="0" smtClean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tt-RU" b="1" dirty="0" smtClean="0">
                <a:solidFill>
                  <a:srgbClr val="FFCC00"/>
                </a:solidFill>
              </a:rPr>
              <a:t>Күзәнәкләр</a:t>
            </a:r>
            <a:r>
              <a:rPr lang="tt-RU" dirty="0" smtClean="0">
                <a:solidFill>
                  <a:srgbClr val="FFCC00"/>
                </a:solidFill>
              </a:rPr>
              <a:t> төркемендә </a:t>
            </a:r>
            <a:r>
              <a:rPr lang="tt-RU" b="1" dirty="0" smtClean="0">
                <a:solidFill>
                  <a:srgbClr val="FFCC00"/>
                </a:solidFill>
              </a:rPr>
              <a:t>Өстәү</a:t>
            </a:r>
            <a:r>
              <a:rPr lang="tt-RU" dirty="0" smtClean="0">
                <a:solidFill>
                  <a:srgbClr val="FFCC00"/>
                </a:solidFill>
              </a:rPr>
              <a:t> төймәсенә чирттерегез.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Сайлакта </a:t>
            </a:r>
            <a:r>
              <a:rPr lang="tt-RU" b="1" dirty="0" smtClean="0">
                <a:solidFill>
                  <a:srgbClr val="FFCC00"/>
                </a:solidFill>
              </a:rPr>
              <a:t>Бит юлларын кертү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tt-RU" dirty="0" smtClean="0">
                <a:solidFill>
                  <a:srgbClr val="FFCC00"/>
                </a:solidFill>
              </a:rPr>
              <a:t>командасын сайлагыз. Яңа буш юл өстәлер.</a:t>
            </a:r>
            <a:endParaRPr lang="en-US" dirty="0" smtClean="0">
              <a:solidFill>
                <a:srgbClr val="FFCC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6" y="971550"/>
            <a:ext cx="5647295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336558" y="1540647"/>
            <a:ext cx="581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Өстәү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5826" y="1771235"/>
            <a:ext cx="130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Күзәнәкләр өстәү...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5825" y="2009774"/>
            <a:ext cx="1296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Бит юлларын кертү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55825" y="2256264"/>
            <a:ext cx="1382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Бит баганаларын кертү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5826" y="2443120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b="1" dirty="0" smtClean="0">
                <a:solidFill>
                  <a:schemeClr val="accent2">
                    <a:lumMod val="75000"/>
                  </a:schemeClr>
                </a:solidFill>
              </a:rPr>
              <a:t>Бит өстәү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build="p" autoUpdateAnimBg="0" advAuto="0"/>
      <p:bldP spid="2549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Күнегүләр 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2424112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Мәгълүматны төзәтегез.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Шакмакның форматын бетерегез.</a:t>
            </a:r>
            <a:endParaRPr lang="en-US" dirty="0" smtClean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Төзәтү режимында эшләп карагыз.</a:t>
            </a:r>
            <a:endParaRPr lang="en-US" dirty="0" smtClean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tt-RU" dirty="0" smtClean="0"/>
              <a:t>Баганаларны һәм юлларны өстәгез һәм бетерегез.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1-нче сорау</a:t>
            </a: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b="1" dirty="0" smtClean="0"/>
              <a:t>Шакмакның форматын бетерү өчен беренче чиратта нәрсә эшләнергә тиеш? (Бер җавапны сайлагыз.)</a:t>
            </a:r>
            <a:endParaRPr lang="en-US" b="1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Шакмак эчтәлеген бетерү.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Тѳп</a:t>
            </a:r>
            <a:r>
              <a:rPr lang="en-US" sz="2000" dirty="0" smtClean="0"/>
              <a:t> </a:t>
            </a:r>
            <a:r>
              <a:rPr lang="tt-RU" sz="2000" dirty="0" smtClean="0"/>
              <a:t>салынмасының</a:t>
            </a:r>
            <a:r>
              <a:rPr lang="en-US" sz="2000" dirty="0" smtClean="0"/>
              <a:t> </a:t>
            </a:r>
            <a:r>
              <a:rPr lang="tt-RU" sz="2000" b="1" dirty="0" smtClean="0"/>
              <a:t>Күзәнәкләр</a:t>
            </a:r>
            <a:r>
              <a:rPr lang="tt-RU" sz="2000" dirty="0" smtClean="0"/>
              <a:t> төркемендә </a:t>
            </a:r>
            <a:r>
              <a:rPr lang="tt-RU" sz="2000" b="1" dirty="0" smtClean="0"/>
              <a:t>Форматлаү</a:t>
            </a:r>
            <a:r>
              <a:rPr lang="tt-RU" sz="2000" dirty="0" smtClean="0"/>
              <a:t> төймәсенә чирттерү.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b="1" dirty="0" smtClean="0"/>
              <a:t>Тѳп</a:t>
            </a:r>
            <a:r>
              <a:rPr lang="en-US" sz="2000" dirty="0" smtClean="0"/>
              <a:t> </a:t>
            </a:r>
            <a:r>
              <a:rPr lang="tt-RU" sz="2000" dirty="0" smtClean="0"/>
              <a:t>салынмсының</a:t>
            </a:r>
            <a:r>
              <a:rPr lang="en-US" sz="2000" dirty="0" smtClean="0"/>
              <a:t> </a:t>
            </a:r>
            <a:r>
              <a:rPr lang="tt-RU" sz="2000" b="1" dirty="0" smtClean="0"/>
              <a:t>Төзәтү</a:t>
            </a:r>
            <a:r>
              <a:rPr lang="tt-RU" sz="2000" dirty="0" smtClean="0"/>
              <a:t> төркемендә </a:t>
            </a:r>
            <a:r>
              <a:rPr lang="tt-RU" sz="2000" b="1" dirty="0" smtClean="0"/>
              <a:t>Чистарту</a:t>
            </a:r>
            <a:r>
              <a:rPr lang="en-US" sz="2000" b="1" dirty="0" smtClean="0"/>
              <a:t> </a:t>
            </a:r>
            <a:r>
              <a:rPr lang="tt-RU" sz="2000" dirty="0" smtClean="0"/>
              <a:t>төймәсенә чирттерү.</a:t>
            </a:r>
            <a:endParaRPr lang="en-US" sz="20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  <p:bldP spid="159748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1-нче сорау: Җавап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401638" indent="-401638">
              <a:spcAft>
                <a:spcPct val="75000"/>
              </a:spcAft>
            </a:pPr>
            <a:r>
              <a:rPr lang="tt-RU" b="1" dirty="0" smtClean="0"/>
              <a:t>Тѳп</a:t>
            </a:r>
            <a:r>
              <a:rPr lang="en-US" dirty="0" smtClean="0"/>
              <a:t> </a:t>
            </a:r>
            <a:r>
              <a:rPr lang="tt-RU" dirty="0" smtClean="0"/>
              <a:t>салынмасының </a:t>
            </a:r>
            <a:r>
              <a:rPr lang="tt-RU" b="1" dirty="0" smtClean="0"/>
              <a:t>Төзәтү</a:t>
            </a:r>
            <a:r>
              <a:rPr lang="tt-RU" dirty="0" smtClean="0"/>
              <a:t> төркемендә </a:t>
            </a:r>
            <a:r>
              <a:rPr lang="tt-RU" b="1" dirty="0" smtClean="0"/>
              <a:t>Чистарту</a:t>
            </a:r>
            <a:r>
              <a:rPr lang="tt-RU" dirty="0" smtClean="0"/>
              <a:t> төймәсенә чирттерү.</a:t>
            </a:r>
            <a:endParaRPr lang="en-US" dirty="0" smtClean="0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Аннары </a:t>
            </a:r>
            <a:r>
              <a:rPr lang="tt-RU" sz="2000" b="1" dirty="0" smtClean="0"/>
              <a:t>Форматларны чистарту</a:t>
            </a:r>
            <a:r>
              <a:rPr lang="en-US" sz="2000" b="1" dirty="0" smtClean="0"/>
              <a:t> </a:t>
            </a:r>
            <a:r>
              <a:rPr lang="tt-RU" sz="2000" dirty="0" smtClean="0"/>
              <a:t>төймәсенә чирттерегез.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16179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2-нче сорау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ru-RU" b="1" dirty="0" smtClean="0"/>
              <a:t>Багана </a:t>
            </a:r>
            <a:r>
              <a:rPr lang="ru-RU" b="1" dirty="0" err="1" smtClean="0"/>
              <a:t>өстәү өчен</a:t>
            </a:r>
            <a:r>
              <a:rPr lang="ru-RU" b="1" dirty="0" smtClean="0"/>
              <a:t>, </a:t>
            </a:r>
            <a:r>
              <a:rPr lang="ru-RU" b="1" dirty="0" err="1" smtClean="0"/>
              <a:t>шул</a:t>
            </a:r>
            <a:r>
              <a:rPr lang="ru-RU" b="1" dirty="0" smtClean="0"/>
              <a:t> </a:t>
            </a:r>
            <a:r>
              <a:rPr lang="ru-RU" b="1" dirty="0" err="1" smtClean="0"/>
              <a:t>багана</a:t>
            </a:r>
            <a:r>
              <a:rPr lang="ru-RU" b="1" dirty="0" smtClean="0"/>
              <a:t> </a:t>
            </a:r>
            <a:r>
              <a:rPr lang="ru-RU" b="1" dirty="0" err="1" smtClean="0"/>
              <a:t>буласы</a:t>
            </a:r>
            <a:r>
              <a:rPr lang="ru-RU" b="1" dirty="0" smtClean="0"/>
              <a:t> </a:t>
            </a:r>
            <a:r>
              <a:rPr lang="ru-RU" b="1" dirty="0" err="1" smtClean="0"/>
              <a:t>урыннан</a:t>
            </a:r>
            <a:r>
              <a:rPr lang="ru-RU" b="1" dirty="0" smtClean="0"/>
              <a:t> </a:t>
            </a:r>
            <a:r>
              <a:rPr lang="ru-RU" b="1" dirty="0" err="1" smtClean="0"/>
              <a:t>уңда урнашкан</a:t>
            </a:r>
            <a:r>
              <a:rPr lang="ru-RU" b="1" dirty="0" smtClean="0"/>
              <a:t> </a:t>
            </a:r>
            <a:r>
              <a:rPr lang="ru-RU" b="1" dirty="0" err="1" smtClean="0"/>
              <a:t>баганадагы</a:t>
            </a:r>
            <a:r>
              <a:rPr lang="ru-RU" b="1" dirty="0" smtClean="0"/>
              <a:t> </a:t>
            </a:r>
            <a:r>
              <a:rPr lang="ru-RU" b="1" dirty="0" err="1" smtClean="0"/>
              <a:t>бер</a:t>
            </a:r>
            <a:r>
              <a:rPr lang="ru-RU" b="1" dirty="0" smtClean="0"/>
              <a:t> </a:t>
            </a:r>
            <a:r>
              <a:rPr lang="ru-RU" b="1" dirty="0" err="1" smtClean="0"/>
              <a:t>шакмакка</a:t>
            </a:r>
            <a:r>
              <a:rPr lang="ru-RU" b="1" dirty="0" smtClean="0"/>
              <a:t> </a:t>
            </a:r>
            <a:r>
              <a:rPr lang="ru-RU" b="1" dirty="0" err="1" smtClean="0"/>
              <a:t>чирттерергә кирәк</a:t>
            </a:r>
            <a:r>
              <a:rPr lang="ru-RU" b="1" dirty="0" smtClean="0"/>
              <a:t>. </a:t>
            </a:r>
            <a:r>
              <a:rPr lang="tt-RU" b="1" dirty="0" smtClean="0"/>
              <a:t>(Бер җавапны сайлагыз.)</a:t>
            </a:r>
            <a:endParaRPr lang="ru-RU" b="1" dirty="0" smtClean="0"/>
          </a:p>
          <a:p>
            <a:pPr marL="0" indent="0">
              <a:spcAft>
                <a:spcPct val="75000"/>
              </a:spcAft>
            </a:pPr>
            <a:endParaRPr lang="en-US" b="1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2-нче сорау: Җавап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Дөрес.</a:t>
            </a:r>
            <a:endParaRPr lang="en-US" dirty="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ru-RU" sz="2000" dirty="0" smtClean="0"/>
              <a:t>Шуннан соң </a:t>
            </a:r>
            <a:r>
              <a:rPr lang="tt-RU" sz="2000" b="1" smtClean="0"/>
              <a:t>Тѳп</a:t>
            </a:r>
            <a:r>
              <a:rPr lang="en-US" sz="2000" smtClean="0"/>
              <a:t> </a:t>
            </a:r>
            <a:r>
              <a:rPr lang="tt-RU" sz="2000" dirty="0" smtClean="0"/>
              <a:t>салынмасының</a:t>
            </a:r>
            <a:r>
              <a:rPr lang="ru-RU" sz="2000" dirty="0" smtClean="0"/>
              <a:t> </a:t>
            </a:r>
            <a:r>
              <a:rPr lang="ru-RU" sz="2000" b="1" dirty="0" smtClean="0"/>
              <a:t>Күзәнәкләр</a:t>
            </a:r>
            <a:r>
              <a:rPr lang="en-US" sz="2000" dirty="0" smtClean="0"/>
              <a:t> </a:t>
            </a:r>
            <a:r>
              <a:rPr lang="ru-RU" sz="2000" dirty="0" smtClean="0"/>
              <a:t>төркемендә</a:t>
            </a:r>
            <a:r>
              <a:rPr lang="en-US" sz="2000" dirty="0" smtClean="0"/>
              <a:t> </a:t>
            </a:r>
            <a:r>
              <a:rPr lang="ru-RU" sz="2000" b="1" dirty="0" smtClean="0"/>
              <a:t>Өстәү</a:t>
            </a:r>
            <a:r>
              <a:rPr lang="ru-RU" sz="2000" dirty="0" smtClean="0"/>
              <a:t> төймәсенә чирттерегез һәм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b="1" dirty="0" smtClean="0"/>
              <a:t>Бит</a:t>
            </a:r>
            <a:r>
              <a:rPr lang="en-US" sz="2000" b="1" dirty="0" smtClean="0"/>
              <a:t> </a:t>
            </a:r>
            <a:r>
              <a:rPr lang="ru-RU" sz="2000" b="1" dirty="0" smtClean="0"/>
              <a:t>баганаларын кертү </a:t>
            </a:r>
            <a:r>
              <a:rPr lang="ru-RU" sz="2000" dirty="0" smtClean="0"/>
              <a:t>төймәсен сайлагыз.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3-нче сорау</a:t>
            </a: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ru-RU" b="1" dirty="0" err="1" smtClean="0"/>
              <a:t>Яңа юл</a:t>
            </a:r>
            <a:r>
              <a:rPr lang="ru-RU" b="1" dirty="0" smtClean="0"/>
              <a:t> </a:t>
            </a:r>
            <a:r>
              <a:rPr lang="ru-RU" b="1" dirty="0" err="1" smtClean="0"/>
              <a:t>өстәү өчен, шул</a:t>
            </a:r>
            <a:r>
              <a:rPr lang="ru-RU" b="1" dirty="0" smtClean="0"/>
              <a:t> </a:t>
            </a:r>
            <a:r>
              <a:rPr lang="ru-RU" b="1" dirty="0" err="1" smtClean="0"/>
              <a:t>юлны</a:t>
            </a:r>
            <a:r>
              <a:rPr lang="ru-RU" b="1" dirty="0" smtClean="0"/>
              <a:t> </a:t>
            </a:r>
            <a:r>
              <a:rPr lang="ru-RU" b="1" dirty="0" err="1" smtClean="0"/>
              <a:t>өстәргә теләгән урыннан</a:t>
            </a:r>
            <a:r>
              <a:rPr lang="ru-RU" b="1" dirty="0" smtClean="0"/>
              <a:t> </a:t>
            </a:r>
            <a:r>
              <a:rPr lang="ru-RU" b="1" dirty="0" err="1" smtClean="0"/>
              <a:t>нәкъ өстә урнашкан</a:t>
            </a:r>
            <a:r>
              <a:rPr lang="ru-RU" b="1" dirty="0" smtClean="0"/>
              <a:t> </a:t>
            </a:r>
            <a:r>
              <a:rPr lang="ru-RU" b="1" dirty="0" err="1" smtClean="0"/>
              <a:t>шакмакка</a:t>
            </a:r>
            <a:r>
              <a:rPr lang="ru-RU" b="1" dirty="0" smtClean="0"/>
              <a:t> </a:t>
            </a:r>
            <a:r>
              <a:rPr lang="ru-RU" b="1" dirty="0" err="1" smtClean="0"/>
              <a:t>чирттерергә кирәк.</a:t>
            </a:r>
            <a:r>
              <a:rPr lang="ru-RU" b="1" dirty="0" smtClean="0"/>
              <a:t> (Бер </a:t>
            </a:r>
            <a:r>
              <a:rPr lang="ru-RU" b="1" dirty="0" err="1" smtClean="0"/>
              <a:t>җавап сайлагыз</a:t>
            </a:r>
            <a:r>
              <a:rPr lang="ru-RU" b="1" dirty="0" smtClean="0"/>
              <a:t>.)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Дөрес.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tt-RU" sz="2000" dirty="0" smtClean="0"/>
              <a:t>Ялгыш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 advAuto="0"/>
      <p:bldP spid="16794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Тест 3, 3-нче сорау: Җавап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tt-RU" dirty="0" smtClean="0"/>
              <a:t>Ялгыш.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Киресенчә, </a:t>
            </a:r>
            <a:r>
              <a:rPr lang="ru-RU" sz="2000" dirty="0" err="1" smtClean="0"/>
              <a:t>юлны</a:t>
            </a:r>
            <a:r>
              <a:rPr lang="ru-RU" sz="2000" dirty="0" smtClean="0"/>
              <a:t> </a:t>
            </a:r>
            <a:r>
              <a:rPr lang="ru-RU" sz="2000" dirty="0" err="1" smtClean="0"/>
              <a:t>өстәргә теләгән урыннан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нәкъ </a:t>
            </a:r>
            <a:r>
              <a:rPr lang="ru-RU" sz="2000" i="1" dirty="0" err="1" smtClean="0"/>
              <a:t>аста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урнашкан</a:t>
            </a:r>
            <a:r>
              <a:rPr lang="ru-RU" sz="2000" dirty="0" smtClean="0"/>
              <a:t> </a:t>
            </a:r>
            <a:r>
              <a:rPr lang="ru-RU" sz="2000" dirty="0" err="1" smtClean="0"/>
              <a:t>шакмакка</a:t>
            </a:r>
            <a:r>
              <a:rPr lang="ru-RU" sz="2000" dirty="0" smtClean="0"/>
              <a:t> </a:t>
            </a:r>
            <a:r>
              <a:rPr lang="ru-RU" sz="2000" dirty="0" err="1" smtClean="0"/>
              <a:t>чирттерергә кирәк.</a:t>
            </a:r>
            <a:r>
              <a:rPr lang="tt-RU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tt-RU" dirty="0" smtClean="0"/>
              <a:t>Кенәгә белән танышу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</a:t>
            </a:r>
            <a:r>
              <a:rPr lang="tt-RU" sz="2000" dirty="0" smtClean="0"/>
              <a:t>’не ачкач</a:t>
            </a:r>
            <a:r>
              <a:rPr lang="en-US" sz="2000" dirty="0" smtClean="0"/>
              <a:t>, </a:t>
            </a:r>
            <a:r>
              <a:rPr lang="tt-RU" sz="2000" dirty="0" smtClean="0"/>
              <a:t>сез баганалардан, юллардан һәм шакмаклардан төзелгән рәшәткә күрерсез.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606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Excel</a:t>
            </a:r>
            <a:r>
              <a:rPr lang="tt-RU" dirty="0" smtClean="0">
                <a:solidFill>
                  <a:srgbClr val="FFCC00"/>
                </a:solidFill>
              </a:rPr>
              <a:t> сезнең өчен яңалык булган очракта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tt-RU" dirty="0" smtClean="0">
                <a:solidFill>
                  <a:srgbClr val="FFCC00"/>
                </a:solidFill>
              </a:rPr>
              <a:t>сездә </a:t>
            </a:r>
            <a:r>
              <a:rPr lang="en-US" dirty="0" smtClean="0">
                <a:solidFill>
                  <a:srgbClr val="FFCC00"/>
                </a:solidFill>
              </a:rPr>
              <a:t>`</a:t>
            </a:r>
            <a:r>
              <a:rPr lang="tt-RU" dirty="0" smtClean="0">
                <a:solidFill>
                  <a:srgbClr val="FFCC00"/>
                </a:solidFill>
              </a:rPr>
              <a:t>Алга таба нишләргә?</a:t>
            </a:r>
            <a:r>
              <a:rPr lang="en-US" dirty="0" smtClean="0">
                <a:solidFill>
                  <a:srgbClr val="FFCC00"/>
                </a:solidFill>
              </a:rPr>
              <a:t>`</a:t>
            </a:r>
            <a:r>
              <a:rPr lang="tt-RU" dirty="0" smtClean="0">
                <a:solidFill>
                  <a:srgbClr val="FFCC00"/>
                </a:solidFill>
              </a:rPr>
              <a:t> дигән сорау туачак.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Бу курс </a:t>
            </a:r>
            <a:r>
              <a:rPr lang="en-US" dirty="0" smtClean="0">
                <a:solidFill>
                  <a:srgbClr val="FFCC00"/>
                </a:solidFill>
              </a:rPr>
              <a:t>Excel</a:t>
            </a:r>
            <a:r>
              <a:rPr lang="tt-RU" dirty="0" smtClean="0">
                <a:solidFill>
                  <a:srgbClr val="FFCC00"/>
                </a:solidFill>
              </a:rPr>
              <a:t>’дә мәгълүмат керткәндә кирәк булган нигезләргә төшенергә ярдәм итәчәк.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1" y="977190"/>
            <a:ext cx="5692774" cy="28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uiExpand="1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Әлеге шаблонны куллану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32600" cy="1752600"/>
          </a:xfrm>
        </p:spPr>
        <p:txBody>
          <a:bodyPr/>
          <a:lstStyle/>
          <a:p>
            <a:r>
              <a:rPr lang="tt-RU" sz="3000" dirty="0" smtClean="0"/>
              <a:t>Әлеге шаблон турында тулы мәгълүмат өчен искәрмәләр өлкәсен яки тулы искәрмәләр битен карагыз (</a:t>
            </a:r>
            <a:r>
              <a:rPr lang="tt-RU" sz="3000" b="1" dirty="0" smtClean="0"/>
              <a:t>Күренеш</a:t>
            </a:r>
            <a:r>
              <a:rPr lang="tt-RU" sz="3000" dirty="0" smtClean="0"/>
              <a:t> салынмасы).</a:t>
            </a:r>
            <a:endParaRPr lang="en-US" sz="3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13" y="1017986"/>
            <a:ext cx="5525026" cy="27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3025"/>
            <a:ext cx="8027987" cy="614363"/>
          </a:xfrm>
        </p:spPr>
        <p:txBody>
          <a:bodyPr/>
          <a:lstStyle/>
          <a:p>
            <a:r>
              <a:rPr lang="tt-RU" dirty="0" smtClean="0"/>
              <a:t>Тасма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 2007</a:t>
            </a:r>
            <a:r>
              <a:rPr lang="ru-RU" sz="2000" dirty="0" smtClean="0"/>
              <a:t> </a:t>
            </a:r>
            <a:r>
              <a:rPr lang="tt-RU" sz="2000" dirty="0" smtClean="0"/>
              <a:t>тәрәзенең өске өлешендәге сызык </a:t>
            </a:r>
            <a:r>
              <a:rPr lang="tt-RU" sz="2000" b="1" dirty="0" smtClean="0"/>
              <a:t>Тасма</a:t>
            </a:r>
            <a:r>
              <a:rPr lang="tt-RU" sz="2000" dirty="0" smtClean="0"/>
              <a:t> дип атала.</a:t>
            </a:r>
            <a:endParaRPr lang="en-US" sz="2000" b="1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6063" y="3994150"/>
            <a:ext cx="5926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Тасма төрле салынмалардан тора. Һәр салынма </a:t>
            </a:r>
            <a:r>
              <a:rPr lang="en-US" dirty="0" smtClean="0">
                <a:solidFill>
                  <a:srgbClr val="FFCC00"/>
                </a:solidFill>
              </a:rPr>
              <a:t>Excel</a:t>
            </a:r>
            <a:r>
              <a:rPr lang="tt-RU" dirty="0" smtClean="0">
                <a:solidFill>
                  <a:srgbClr val="FFCC00"/>
                </a:solidFill>
              </a:rPr>
              <a:t>’дә башкарылырга мөмкин булган биремгә сылтама ясый.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Салынмалардагы биремнәрне карау өчен, тасманың өске өлешендәге сылтамага чирттерергә кирәк.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0033" y="1576195"/>
            <a:ext cx="502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Өстәү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032" y="1770373"/>
            <a:ext cx="606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Бетерү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033" y="1985737"/>
            <a:ext cx="725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Форматлау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202" y="2159132"/>
            <a:ext cx="790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үзәнә</a:t>
            </a:r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ә</a:t>
            </a:r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032" y="2159132"/>
            <a:ext cx="1147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Төзәтү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3158" y="1365662"/>
            <a:ext cx="427512" cy="184666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sz="600" b="1" dirty="0" smtClean="0">
                <a:solidFill>
                  <a:schemeClr val="accent2">
                    <a:lumMod val="75000"/>
                  </a:schemeClr>
                </a:solidFill>
              </a:rPr>
              <a:t>Тѳп</a:t>
            </a:r>
            <a:endParaRPr lang="en-US" sz="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16" y="1862331"/>
            <a:ext cx="667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tt-RU" sz="700" dirty="0" smtClean="0">
                <a:solidFill>
                  <a:schemeClr val="accent6">
                    <a:lumMod val="75000"/>
                  </a:schemeClr>
                </a:solidFill>
              </a:rPr>
              <a:t>әртип</a:t>
            </a:r>
            <a:r>
              <a:rPr lang="tt-RU" sz="700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tt-RU" sz="700" dirty="0" smtClean="0">
                <a:solidFill>
                  <a:schemeClr val="accent6">
                    <a:lumMod val="75000"/>
                  </a:schemeClr>
                </a:solidFill>
              </a:rPr>
              <a:t>ә салу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</a:rPr>
              <a:t>&amp; </a:t>
            </a:r>
            <a:r>
              <a:rPr lang="tt-RU" sz="700" dirty="0" smtClean="0">
                <a:solidFill>
                  <a:schemeClr val="accent6">
                    <a:lumMod val="75000"/>
                  </a:schemeClr>
                </a:solidFill>
              </a:rPr>
              <a:t>Сөзү</a:t>
            </a:r>
            <a:endParaRPr lang="en-US" sz="7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3025"/>
            <a:ext cx="8027987" cy="614363"/>
          </a:xfrm>
        </p:spPr>
        <p:txBody>
          <a:bodyPr/>
          <a:lstStyle/>
          <a:p>
            <a:r>
              <a:rPr lang="tt-RU" dirty="0" smtClean="0"/>
              <a:t>Тасма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54074"/>
            <a:ext cx="2744787" cy="15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Сул яктан беренче булган </a:t>
            </a:r>
            <a:r>
              <a:rPr lang="tt-RU" sz="2000" b="1" dirty="0" smtClean="0"/>
              <a:t>Тѳп</a:t>
            </a:r>
            <a:r>
              <a:rPr lang="tt-RU" sz="2000" dirty="0" smtClean="0"/>
              <a:t> </a:t>
            </a:r>
            <a:r>
              <a:rPr lang="tt-RU" sz="2000" dirty="0" smtClean="0"/>
              <a:t>салынмасында көндәлек командалар теркәлә.</a:t>
            </a:r>
            <a:endParaRPr lang="en-US" sz="2000" dirty="0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6135" name="Object 7"/>
          <p:cNvGraphicFramePr>
            <a:graphicFrameLocks noChangeAspect="1"/>
          </p:cNvGraphicFramePr>
          <p:nvPr/>
        </p:nvGraphicFramePr>
        <p:xfrm>
          <a:off x="339725" y="4021138"/>
          <a:ext cx="269875" cy="303212"/>
        </p:xfrm>
        <a:graphic>
          <a:graphicData uri="http://schemas.openxmlformats.org/presentationml/2006/ole">
            <p:oleObj spid="_x0000_s176135" name="Visio" r:id="rId4" imgW="270231" imgH="303063" progId="">
              <p:embed/>
            </p:oleObj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339725" y="4468813"/>
          <a:ext cx="269875" cy="303212"/>
        </p:xfrm>
        <a:graphic>
          <a:graphicData uri="http://schemas.openxmlformats.org/presentationml/2006/ole">
            <p:oleObj spid="_x0000_s176136" name="Visio" r:id="rId5" imgW="270231" imgH="303063" progId="">
              <p:embed/>
            </p:oleObj>
          </a:graphicData>
        </a:graphic>
      </p:graphicFrame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76275" y="3987800"/>
            <a:ext cx="5940425" cy="221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Тасма </a:t>
            </a:r>
            <a:r>
              <a:rPr lang="en-US" dirty="0" smtClean="0">
                <a:solidFill>
                  <a:srgbClr val="FFCC00"/>
                </a:solidFill>
              </a:rPr>
              <a:t>Excel </a:t>
            </a:r>
            <a:r>
              <a:rPr lang="tt-RU" dirty="0" smtClean="0">
                <a:solidFill>
                  <a:srgbClr val="FFCC00"/>
                </a:solidFill>
              </a:rPr>
              <a:t>тәрәзенең өске өлешендә урнашкан.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Тасмадагы командалар кечкенә төркемнәргә берләштерелгән. Мәсәлән, шакмак эчтәлеге белән эшләү өчен кирәк булган командалар </a:t>
            </a:r>
            <a:r>
              <a:rPr lang="tt-RU" b="1" dirty="0" smtClean="0">
                <a:solidFill>
                  <a:srgbClr val="FFCC00"/>
                </a:solidFill>
              </a:rPr>
              <a:t>Төзәтү</a:t>
            </a:r>
            <a:r>
              <a:rPr lang="tt-RU" dirty="0" smtClean="0">
                <a:solidFill>
                  <a:srgbClr val="FFCC00"/>
                </a:solidFill>
              </a:rPr>
              <a:t> төркеменә, ә шакмакның үзе белән эшләү өчен кирәк булган командалар </a:t>
            </a:r>
            <a:r>
              <a:rPr lang="tt-RU" b="1" dirty="0" smtClean="0">
                <a:solidFill>
                  <a:srgbClr val="FFCC00"/>
                </a:solidFill>
              </a:rPr>
              <a:t>Күзәнәкләр</a:t>
            </a:r>
            <a:r>
              <a:rPr lang="tt-RU" dirty="0" smtClean="0">
                <a:solidFill>
                  <a:srgbClr val="FFCC00"/>
                </a:solidFill>
              </a:rPr>
              <a:t> төркеменә берләштерелгән.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119813" y="2460625"/>
            <a:ext cx="27447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Рәсемдә тасмадагы </a:t>
            </a:r>
            <a:r>
              <a:rPr lang="tt-RU" sz="2000" b="1" dirty="0" smtClean="0"/>
              <a:t>Тѳп</a:t>
            </a:r>
            <a:r>
              <a:rPr lang="tt-RU" sz="2000" dirty="0" smtClean="0"/>
              <a:t> </a:t>
            </a:r>
            <a:r>
              <a:rPr lang="tt-RU" sz="2000" dirty="0" smtClean="0"/>
              <a:t>салынмасының биремнәре күрсәтелә.</a:t>
            </a:r>
            <a:endParaRPr lang="en-US" sz="2000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513" y="1017986"/>
            <a:ext cx="5525026" cy="27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950033" y="1576195"/>
            <a:ext cx="502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Өстәү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0032" y="1770373"/>
            <a:ext cx="606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Бетерү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0033" y="1985737"/>
            <a:ext cx="725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Форматлау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9202" y="2159132"/>
            <a:ext cx="790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үзәнә</a:t>
            </a:r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tt-RU" sz="800" dirty="0" smtClean="0">
                <a:solidFill>
                  <a:schemeClr val="accent6">
                    <a:lumMod val="75000"/>
                  </a:schemeClr>
                </a:solidFill>
              </a:rPr>
              <a:t>ә</a:t>
            </a:r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032" y="2159132"/>
            <a:ext cx="1147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" dirty="0" smtClean="0">
                <a:solidFill>
                  <a:schemeClr val="accent2">
                    <a:lumMod val="75000"/>
                  </a:schemeClr>
                </a:solidFill>
              </a:rPr>
              <a:t>Төзәтү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3158" y="1365662"/>
            <a:ext cx="427512" cy="184666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sz="600" b="1" dirty="0" smtClean="0">
                <a:solidFill>
                  <a:schemeClr val="accent2">
                    <a:lumMod val="75000"/>
                  </a:schemeClr>
                </a:solidFill>
              </a:rPr>
              <a:t>Тѳп</a:t>
            </a:r>
            <a:endParaRPr lang="en-US" sz="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16" y="1862331"/>
            <a:ext cx="667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700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tt-RU" sz="700" dirty="0" smtClean="0">
                <a:solidFill>
                  <a:schemeClr val="accent6">
                    <a:lumMod val="75000"/>
                  </a:schemeClr>
                </a:solidFill>
              </a:rPr>
              <a:t>әртип</a:t>
            </a:r>
            <a:r>
              <a:rPr lang="tt-RU" sz="700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tt-RU" sz="700" dirty="0" smtClean="0">
                <a:solidFill>
                  <a:schemeClr val="accent6">
                    <a:lumMod val="75000"/>
                  </a:schemeClr>
                </a:solidFill>
              </a:rPr>
              <a:t>ә салу</a:t>
            </a:r>
            <a:r>
              <a:rPr lang="en-US" sz="700" dirty="0" smtClean="0">
                <a:solidFill>
                  <a:schemeClr val="accent6">
                    <a:lumMod val="75000"/>
                  </a:schemeClr>
                </a:solidFill>
              </a:rPr>
              <a:t>&amp; </a:t>
            </a:r>
            <a:r>
              <a:rPr lang="tt-RU" sz="700" dirty="0" smtClean="0">
                <a:solidFill>
                  <a:schemeClr val="accent6">
                    <a:lumMod val="75000"/>
                  </a:schemeClr>
                </a:solidFill>
              </a:rPr>
              <a:t>Сөзү</a:t>
            </a:r>
            <a:endParaRPr lang="en-US" sz="7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6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 advAuto="0"/>
      <p:bldP spid="176137" grpId="0" build="p" autoUpdateAnimBg="0"/>
      <p:bldP spid="1761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tt-RU" dirty="0" smtClean="0"/>
              <a:t>Кенәгә һәм эш битләре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76299"/>
            <a:ext cx="274478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</a:t>
            </a:r>
            <a:r>
              <a:rPr lang="tt-RU" sz="2000" dirty="0" smtClean="0"/>
              <a:t>’дә эшли башлаганда</a:t>
            </a:r>
            <a:r>
              <a:rPr lang="en-US" sz="2000" dirty="0" smtClean="0"/>
              <a:t>, </a:t>
            </a:r>
            <a:r>
              <a:rPr lang="tt-RU" sz="2000" b="1" dirty="0" smtClean="0"/>
              <a:t>кенәгә</a:t>
            </a:r>
            <a:r>
              <a:rPr lang="tt-RU" sz="2000" dirty="0" smtClean="0"/>
              <a:t> дигән файл ачыла.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sz="2000" dirty="0" smtClean="0"/>
              <a:t>Һәр кенәгәдә өч эш бите бар. 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Беренче булып ачылган кенәгә Кенәгә1 дип атала. Бу атама тәрәзнең өске өлешендәге юлда, сез кенәгәгә исем биреп саклаганчы, күрсәтелә.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4606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tt-RU" dirty="0" smtClean="0">
                <a:solidFill>
                  <a:srgbClr val="FFCC00"/>
                </a:solidFill>
              </a:rPr>
              <a:t>Биредә яңа кенәгәдәге буш эш бите күрсәтелгән.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19813" y="2359025"/>
            <a:ext cx="27447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100" dirty="0" smtClean="0">
                <a:solidFill>
                  <a:schemeClr val="tx1">
                    <a:lumMod val="50000"/>
                  </a:schemeClr>
                </a:solidFill>
              </a:rPr>
              <a:t>Кенәгә1</a:t>
            </a:r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866" y="3564747"/>
            <a:ext cx="701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1">
                    <a:lumMod val="75000"/>
                  </a:schemeClr>
                </a:solidFill>
              </a:rPr>
              <a:t>1-нче бит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453" y="3559723"/>
            <a:ext cx="747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2-нче бит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0" y="3564748"/>
            <a:ext cx="700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3-нче бит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4999" y="2794000"/>
            <a:ext cx="2628801" cy="65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/>
              <a:t>Мәгълүмат аларга кертелә.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  <p:bldP spid="27657" grpId="0" build="p" autoUpdateAnimBg="0"/>
      <p:bldP spid="27658" grpId="0" build="p" autoUpdateAnimBg="0"/>
      <p:bldP spid="19" grpId="0"/>
    </p:bldLst>
  </p:timing>
</p:sld>
</file>

<file path=ppt/theme/theme1.xml><?xml version="1.0" encoding="utf-8"?>
<a:theme xmlns:a="http://schemas.openxmlformats.org/drawingml/2006/main" name="Training presentation- Excel 2007—Create your first workbook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Excel 2007—Create your first workbook</Template>
  <TotalTime>0</TotalTime>
  <Words>3441</Words>
  <Application>Microsoft Office PowerPoint</Application>
  <PresentationFormat>On-screen Show (4:3)</PresentationFormat>
  <Paragraphs>616</Paragraphs>
  <Slides>60</Slides>
  <Notes>60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Training presentation- Excel 2007—Create your first workbook</vt:lpstr>
      <vt:lpstr>Visio</vt:lpstr>
      <vt:lpstr>Microsoft® Office  Excel® 2007 кулланмасы</vt:lpstr>
      <vt:lpstr>Кулланма эчтәлеге</vt:lpstr>
      <vt:lpstr>Кереш: Нәрсәдән башларга?</vt:lpstr>
      <vt:lpstr>Кулланма максатлары   </vt:lpstr>
      <vt:lpstr>Беренче дәрес</vt:lpstr>
      <vt:lpstr>Кенәгә белән танышу</vt:lpstr>
      <vt:lpstr>Тасма</vt:lpstr>
      <vt:lpstr>Тасма</vt:lpstr>
      <vt:lpstr>Кенәгә һәм эш битләре</vt:lpstr>
      <vt:lpstr>Кенәгә һәм эш битләре</vt:lpstr>
      <vt:lpstr>Кенәгә һәм эш битләре</vt:lpstr>
      <vt:lpstr>Баганалар, юллар һәм шакмаклар</vt:lpstr>
      <vt:lpstr>Баганалар, юллар һәм шакмаклар</vt:lpstr>
      <vt:lpstr>Шакмаклар – мәгълүмат кертү урыны</vt:lpstr>
      <vt:lpstr>Шакмаклар – мәгълүмат кертү урыны</vt:lpstr>
      <vt:lpstr>Шакмаклар – мәгълүмат кертү урыны</vt:lpstr>
      <vt:lpstr>Шакмаклар – мәгълүмат кертү урыны</vt:lpstr>
      <vt:lpstr>Шакмаклар – мәгълүмат кертү урыны</vt:lpstr>
      <vt:lpstr>Күнегүләр</vt:lpstr>
      <vt:lpstr>Тест 1, 1-нче сорау</vt:lpstr>
      <vt:lpstr>Тест 1, 1-нче сорау: Җавап</vt:lpstr>
      <vt:lpstr>Тест 1, 2-нче сорау</vt:lpstr>
      <vt:lpstr>Тест 1, 2-нче сорау: Җавап</vt:lpstr>
      <vt:lpstr>Тест 1, 3-нче сорау</vt:lpstr>
      <vt:lpstr>Тест 1, 3-нче сорау: Җавап</vt:lpstr>
      <vt:lpstr>Икенче дәрес</vt:lpstr>
      <vt:lpstr>Мәгълүмат кертү</vt:lpstr>
      <vt:lpstr>Укыячак кешеләр турында уйлагыз: баганаларга башлам бирегез</vt:lpstr>
      <vt:lpstr>Укыячак кешеләр турында уйлагыз: баганаларга башлам бирегез</vt:lpstr>
      <vt:lpstr>Яза башлау</vt:lpstr>
      <vt:lpstr>Яза башлау</vt:lpstr>
      <vt:lpstr>Яза башлау</vt:lpstr>
      <vt:lpstr>Дата һәм вакытны язу</vt:lpstr>
      <vt:lpstr>Саннарны язу</vt:lpstr>
      <vt:lpstr>Саннарны язу</vt:lpstr>
      <vt:lpstr>Күнегүләр</vt:lpstr>
      <vt:lpstr>Тест 2, 1-нче сорау</vt:lpstr>
      <vt:lpstr>Тест 2, 1-нче сорау: Җавап</vt:lpstr>
      <vt:lpstr>Тест 2, 2-нче сорау</vt:lpstr>
      <vt:lpstr>Тест 2, 2-нче сорау: Җавап</vt:lpstr>
      <vt:lpstr>Өченче дәрес</vt:lpstr>
      <vt:lpstr>Мәгълүматны һәм эш битләрен төзәтү</vt:lpstr>
      <vt:lpstr>Мәгълүматны төзәтү</vt:lpstr>
      <vt:lpstr>Мәгълүматны төзәтү</vt:lpstr>
      <vt:lpstr>Мәгълүматны төзәтү</vt:lpstr>
      <vt:lpstr>Мәгълүматны төзәтү</vt:lpstr>
      <vt:lpstr>Мәгълүмат форматлавын бетерү</vt:lpstr>
      <vt:lpstr>Мәгълүмат форматлавын бетерү</vt:lpstr>
      <vt:lpstr>Мәгълүмат форматлавын бетерү</vt:lpstr>
      <vt:lpstr>Мәгълүмат форматлавын бетерү</vt:lpstr>
      <vt:lpstr>Багана яки юл өстәү</vt:lpstr>
      <vt:lpstr>Багана яки юл өстәү</vt:lpstr>
      <vt:lpstr>Күнегүләр </vt:lpstr>
      <vt:lpstr>Тест 3, 1-нче сорау</vt:lpstr>
      <vt:lpstr>Тест 3, 1-нче сорау: Җавап</vt:lpstr>
      <vt:lpstr>Тест 3, 2-нче сорау</vt:lpstr>
      <vt:lpstr>Тест 3, 2-нче сорау: Җавап</vt:lpstr>
      <vt:lpstr>Тест 3, 3-нче сорау</vt:lpstr>
      <vt:lpstr>Тест 3, 3-нче сорау: Җавап</vt:lpstr>
      <vt:lpstr>Әлеге шаблонны куллану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2007-05-01T12:21:31Z</dcterms:created>
  <dcterms:modified xsi:type="dcterms:W3CDTF">2008-01-11T15:38:44Z</dcterms:modified>
</cp:coreProperties>
</file>