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sldIdLst>
    <p:sldId id="270" r:id="rId2"/>
    <p:sldId id="282" r:id="rId3"/>
    <p:sldId id="338" r:id="rId4"/>
    <p:sldId id="295" r:id="rId5"/>
    <p:sldId id="346" r:id="rId6"/>
    <p:sldId id="257" r:id="rId7"/>
    <p:sldId id="308" r:id="rId8"/>
    <p:sldId id="309" r:id="rId9"/>
    <p:sldId id="349" r:id="rId10"/>
    <p:sldId id="296" r:id="rId11"/>
    <p:sldId id="306" r:id="rId12"/>
    <p:sldId id="310" r:id="rId13"/>
    <p:sldId id="302" r:id="rId14"/>
    <p:sldId id="303" r:id="rId15"/>
    <p:sldId id="272" r:id="rId16"/>
    <p:sldId id="313" r:id="rId17"/>
    <p:sldId id="299" r:id="rId18"/>
    <p:sldId id="301" r:id="rId19"/>
    <p:sldId id="312" r:id="rId20"/>
    <p:sldId id="314" r:id="rId21"/>
    <p:sldId id="341" r:id="rId22"/>
    <p:sldId id="316" r:id="rId23"/>
    <p:sldId id="315" r:id="rId24"/>
    <p:sldId id="300" r:id="rId25"/>
    <p:sldId id="311" r:id="rId26"/>
    <p:sldId id="334" r:id="rId27"/>
    <p:sldId id="333" r:id="rId28"/>
    <p:sldId id="317" r:id="rId29"/>
    <p:sldId id="318" r:id="rId30"/>
    <p:sldId id="319" r:id="rId31"/>
    <p:sldId id="320" r:id="rId32"/>
    <p:sldId id="321" r:id="rId33"/>
    <p:sldId id="322" r:id="rId34"/>
    <p:sldId id="323" r:id="rId35"/>
    <p:sldId id="324" r:id="rId36"/>
    <p:sldId id="325" r:id="rId37"/>
    <p:sldId id="326" r:id="rId38"/>
    <p:sldId id="335" r:id="rId39"/>
    <p:sldId id="328" r:id="rId40"/>
    <p:sldId id="329" r:id="rId41"/>
    <p:sldId id="348" r:id="rId42"/>
    <p:sldId id="336" r:id="rId43"/>
    <p:sldId id="350" r:id="rId44"/>
    <p:sldId id="330" r:id="rId45"/>
    <p:sldId id="339" r:id="rId46"/>
    <p:sldId id="340" r:id="rId47"/>
    <p:sldId id="347" r:id="rId48"/>
    <p:sldId id="331" r:id="rId49"/>
    <p:sldId id="332" r:id="rId50"/>
    <p:sldId id="337" r:id="rId51"/>
    <p:sldId id="293" r:id="rId52"/>
    <p:sldId id="294"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591" autoAdjust="0"/>
    <p:restoredTop sz="88333" autoAdjust="0"/>
  </p:normalViewPr>
  <p:slideViewPr>
    <p:cSldViewPr>
      <p:cViewPr varScale="1">
        <p:scale>
          <a:sx n="65" d="100"/>
          <a:sy n="65" d="100"/>
        </p:scale>
        <p:origin x="-672" y="-114"/>
      </p:cViewPr>
      <p:guideLst>
        <p:guide orient="horz" pos="2160"/>
        <p:guide pos="2880"/>
      </p:guideLst>
    </p:cSldViewPr>
  </p:slideViewPr>
  <p:outlineViewPr>
    <p:cViewPr>
      <p:scale>
        <a:sx n="33" d="100"/>
        <a:sy n="33" d="100"/>
      </p:scale>
      <p:origin x="0" y="2749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417C5D-133A-4637-9913-8CD9210FA213}" type="datetimeFigureOut">
              <a:rPr lang="en-US" smtClean="0"/>
              <a:pPr/>
              <a:t>4/2/2008</a:t>
            </a:fld>
            <a:endParaRPr lang="en-I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59EC22-A33F-4A62-BA16-B513CAD05440}" type="slidenum">
              <a:rPr lang="en-IE" smtClean="0"/>
              <a:pPr/>
              <a:t>‹#›</a:t>
            </a:fld>
            <a:endParaRPr lang="en-IE"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79D3B81C-D83E-4B7D-AC38-990797394911}"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6F20333D-0C91-4B34-8CCF-DD29CACA500D}" type="slidenum">
              <a:rPr lang="en-US" smtClean="0"/>
              <a:pPr/>
              <a:t>25</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B496FD8-5ED8-42E3-9E53-23C991DE25E5}" type="slidenum">
              <a:rPr lang="en-US" smtClean="0"/>
              <a:pPr/>
              <a:t>2</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20C89127-6464-4DF9-BE33-1FE52CB6D18D}" type="slidenum">
              <a:rPr lang="en-US" smtClean="0"/>
              <a:pPr/>
              <a:t>43</a:t>
            </a:fld>
            <a:endParaRPr lang="en-US" dirty="0" smtClean="0"/>
          </a:p>
        </p:txBody>
      </p:sp>
      <p:sp>
        <p:nvSpPr>
          <p:cNvPr id="35842" name="Shape 3"/>
          <p:cNvSpPr txBox="1">
            <a:spLocks noGrp="1" noChangeArrowheads="1"/>
          </p:cNvSpPr>
          <p:nvPr/>
        </p:nvSpPr>
        <p:spPr bwMode="auto">
          <a:xfrm>
            <a:off x="3884613" y="8685213"/>
            <a:ext cx="2971800" cy="457200"/>
          </a:xfrm>
          <a:prstGeom prst="rect">
            <a:avLst/>
          </a:prstGeom>
          <a:noFill/>
          <a:ln w="9525" algn="ctr">
            <a:noFill/>
            <a:miter lim="800000"/>
            <a:headEnd/>
            <a:tailEnd/>
          </a:ln>
        </p:spPr>
        <p:txBody>
          <a:bodyPr anchor="b"/>
          <a:lstStyle/>
          <a:p>
            <a:pPr algn="r"/>
            <a:fld id="{B473A9A4-9568-4692-AFF5-16339C7392AB}" type="slidenum">
              <a:rPr lang="en-GB" sz="900" b="1">
                <a:solidFill>
                  <a:schemeClr val="tx1"/>
                </a:solidFill>
                <a:latin typeface="Verdana" pitchFamily="34" charset="0"/>
              </a:rPr>
              <a:pPr algn="r"/>
              <a:t>43</a:t>
            </a:fld>
            <a:endParaRPr lang="en-US" sz="900" b="1" dirty="0">
              <a:solidFill>
                <a:schemeClr val="tx1"/>
              </a:solidFill>
              <a:latin typeface="Verdana" pitchFamily="34" charset="0"/>
            </a:endParaRPr>
          </a:p>
        </p:txBody>
      </p:sp>
      <p:sp>
        <p:nvSpPr>
          <p:cNvPr id="35843" name="Rectangle 111617"/>
          <p:cNvSpPr>
            <a:spLocks noGrp="1" noRot="1" noChangeAspect="1" noChangeArrowheads="1" noTextEdit="1"/>
          </p:cNvSpPr>
          <p:nvPr>
            <p:ph type="sldImg"/>
          </p:nvPr>
        </p:nvSpPr>
        <p:spPr>
          <a:ln cap="flat" algn="ctr">
            <a:headEnd type="none" w="med" len="med"/>
            <a:tailEnd type="none" w="med" len="med"/>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6F20333D-0C91-4B34-8CCF-DD29CACA500D}" type="slidenum">
              <a:rPr lang="en-US" smtClean="0"/>
              <a:pPr/>
              <a:t>4</a:t>
            </a:fld>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3"/>
          <p:cNvSpPr txBox="1">
            <a:spLocks noGrp="1" noChangeArrowheads="1"/>
          </p:cNvSpPr>
          <p:nvPr/>
        </p:nvSpPr>
        <p:spPr bwMode="auto">
          <a:xfrm>
            <a:off x="3884613" y="0"/>
            <a:ext cx="2971800" cy="457200"/>
          </a:xfrm>
          <a:prstGeom prst="rect">
            <a:avLst/>
          </a:prstGeom>
          <a:noFill/>
          <a:ln w="9525">
            <a:noFill/>
            <a:miter lim="800000"/>
            <a:headEnd/>
            <a:tailEnd/>
          </a:ln>
        </p:spPr>
        <p:txBody>
          <a:bodyPr/>
          <a:lstStyle/>
          <a:p>
            <a:pPr algn="r"/>
            <a:fld id="{F57A442F-6925-43B8-93AB-DCD05B2C4EA3}" type="datetime8">
              <a:rPr lang="en-US" sz="1200"/>
              <a:pPr algn="r"/>
              <a:t>4/2/2008 11:46 PM</a:t>
            </a:fld>
            <a:endParaRPr lang="en-US" sz="1200" dirty="0"/>
          </a:p>
        </p:txBody>
      </p:sp>
      <p:sp>
        <p:nvSpPr>
          <p:cNvPr id="3" name="Notes Placeholder 2"/>
          <p:cNvSpPr>
            <a:spLocks noGrp="1"/>
          </p:cNvSpPr>
          <p:nvPr>
            <p:ph type="body" idx="1"/>
          </p:nvPr>
        </p:nvSpPr>
        <p:spPr/>
        <p:txBody>
          <a:bodyPr>
            <a:normAutofit fontScale="85000" lnSpcReduction="10000"/>
          </a:bodyPr>
          <a:lstStyle/>
          <a:p>
            <a:pPr>
              <a:defRPr/>
            </a:pPr>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6F20333D-0C91-4B34-8CCF-DD29CACA500D}" type="slidenum">
              <a:rPr lang="en-US" smtClean="0"/>
              <a:pPr/>
              <a:t>10</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6F20333D-0C91-4B34-8CCF-DD29CACA500D}" type="slidenum">
              <a:rPr lang="en-US" smtClean="0"/>
              <a:pPr/>
              <a:t>15</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4" descr="title-slide-lines_BIG.png"/>
          <p:cNvPicPr>
            <a:picLocks noChangeAspect="1"/>
          </p:cNvPicPr>
          <p:nvPr/>
        </p:nvPicPr>
        <p:blipFill>
          <a:blip r:embed="rId2"/>
          <a:srcRect/>
          <a:stretch>
            <a:fillRect/>
          </a:stretch>
        </p:blipFill>
        <p:spPr bwMode="auto">
          <a:xfrm>
            <a:off x="0" y="2997200"/>
            <a:ext cx="3360738" cy="3860800"/>
          </a:xfrm>
          <a:prstGeom prst="rect">
            <a:avLst/>
          </a:prstGeom>
          <a:noFill/>
          <a:ln w="9525">
            <a:noFill/>
            <a:miter lim="800000"/>
            <a:headEnd/>
            <a:tailEnd/>
          </a:ln>
        </p:spPr>
      </p:pic>
      <p:sp>
        <p:nvSpPr>
          <p:cNvPr id="4098" name="Rectangle 2"/>
          <p:cNvSpPr>
            <a:spLocks noGrp="1" noChangeArrowheads="1"/>
          </p:cNvSpPr>
          <p:nvPr>
            <p:ph type="ctrTitle"/>
          </p:nvPr>
        </p:nvSpPr>
        <p:spPr>
          <a:xfrm>
            <a:off x="1538514" y="2090058"/>
            <a:ext cx="7100662" cy="1719942"/>
          </a:xfrm>
        </p:spPr>
        <p:txBody>
          <a:bodyPr anchor="b"/>
          <a:lstStyle>
            <a:lvl1pPr>
              <a:defRPr sz="3200" b="0">
                <a:solidFill>
                  <a:schemeClr val="accent1"/>
                </a:solidFill>
                <a:latin typeface="+mn-lt"/>
              </a:defRPr>
            </a:lvl1pPr>
          </a:lstStyle>
          <a:p>
            <a:r>
              <a:rPr lang="en-US" smtClean="0"/>
              <a:t>Click to edit Master title style</a:t>
            </a:r>
            <a:endParaRPr lang="en-US" dirty="0"/>
          </a:p>
        </p:txBody>
      </p:sp>
      <p:sp>
        <p:nvSpPr>
          <p:cNvPr id="4099" name="Rectangle 3"/>
          <p:cNvSpPr>
            <a:spLocks noGrp="1" noChangeArrowheads="1"/>
          </p:cNvSpPr>
          <p:nvPr>
            <p:ph type="subTitle" idx="1"/>
          </p:nvPr>
        </p:nvSpPr>
        <p:spPr>
          <a:xfrm>
            <a:off x="1538513" y="3870551"/>
            <a:ext cx="7100662" cy="1136877"/>
          </a:xfrm>
        </p:spPr>
        <p:txBody>
          <a:bodyPr/>
          <a:lstStyle>
            <a:lvl1pPr marL="0" indent="0">
              <a:buFontTx/>
              <a:buNone/>
              <a:defRPr sz="2000">
                <a:solidFill>
                  <a:schemeClr val="bg1"/>
                </a:solidFill>
              </a:defRPr>
            </a:lvl1pPr>
          </a:lstStyle>
          <a:p>
            <a:r>
              <a:rPr lang="en-US" smtClean="0"/>
              <a:t>Click to edit Master subtitle style</a:t>
            </a:r>
            <a:endParaRPr lang="en-US" dirty="0"/>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7013" y="274638"/>
            <a:ext cx="2011362"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9750" y="274638"/>
            <a:ext cx="58848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Title with Subhead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noFill/>
          <a:ln w="9525">
            <a:noFill/>
            <a:miter lim="800000"/>
            <a:headEnd/>
            <a:tailEnd/>
          </a:ln>
          <a:effectLst/>
        </p:spPr>
        <p:txBody>
          <a:bodyPr vert="horz" wrap="square" lIns="91440" tIns="45720" rIns="91440" bIns="45720" numCol="1" rtlCol="0" anchor="t" anchorCtr="0" compatLnSpc="1">
            <a:prstTxWarp prst="textNoShape">
              <a:avLst/>
            </a:prstTxWarp>
            <a:noAutofit/>
            <a:scene3d>
              <a:camera prst="orthographicFront"/>
              <a:lightRig rig="threePt" dir="t"/>
            </a:scene3d>
            <a:sp3d extrusionH="6350">
              <a:bevelT w="12700" h="25400" prst="coolSlant"/>
              <a:bevelB w="19050" h="19050"/>
              <a:extrusionClr>
                <a:schemeClr val="bg1"/>
              </a:extrusionClr>
            </a:sp3d>
          </a:bodyPr>
          <a:lstStyle>
            <a:lvl1pPr algn="l" defTabSz="914363" rtl="0" eaLnBrk="1" fontAlgn="base" latinLnBrk="0" hangingPunct="1">
              <a:lnSpc>
                <a:spcPct val="90000"/>
              </a:lnSpc>
              <a:spcBef>
                <a:spcPct val="0"/>
              </a:spcBef>
              <a:spcAft>
                <a:spcPct val="0"/>
              </a:spcAft>
              <a:buNone/>
              <a:defRPr lang="en-US" sz="4000" b="0" kern="1200" cap="none" spc="-125" baseline="0" dirty="0">
                <a:ln w="3175">
                  <a:noFill/>
                </a:ln>
                <a:solidFill>
                  <a:schemeClr val="bg1"/>
                </a:solidFill>
                <a:effectLst/>
                <a:latin typeface="+mj-lt"/>
                <a:ea typeface="+mj-ea"/>
                <a:cs typeface="+mj-cs"/>
              </a:defRPr>
            </a:lvl1pPr>
          </a:lstStyle>
          <a:p>
            <a:r>
              <a:rPr lang="en-US" dirty="0" smtClean="0"/>
              <a:t>Click to Edit Title Text</a:t>
            </a:r>
            <a:endParaRPr lang="en-US" dirty="0"/>
          </a:p>
        </p:txBody>
      </p:sp>
      <p:sp>
        <p:nvSpPr>
          <p:cNvPr id="3" name="Content Placeholder 2"/>
          <p:cNvSpPr>
            <a:spLocks noGrp="1"/>
          </p:cNvSpPr>
          <p:nvPr>
            <p:ph idx="1"/>
          </p:nvPr>
        </p:nvSpPr>
        <p:spPr>
          <a:xfrm>
            <a:off x="368300" y="1839913"/>
            <a:ext cx="8382000" cy="1854867"/>
          </a:xfrm>
        </p:spPr>
        <p:txBody>
          <a:bodyPr/>
          <a:lstStyle>
            <a:lvl1pPr>
              <a:lnSpc>
                <a:spcPct val="90000"/>
              </a:lnSpc>
              <a:defRPr sz="2800"/>
            </a:lvl1pPr>
            <a:lvl2pPr>
              <a:lnSpc>
                <a:spcPct val="90000"/>
              </a:lnSpc>
              <a:defRPr sz="2400"/>
            </a:lvl2pPr>
            <a:lvl3pPr>
              <a:lnSpc>
                <a:spcPct val="90000"/>
              </a:lnSpc>
              <a:defRPr sz="2000"/>
            </a:lvl3pPr>
            <a:lvl4pPr>
              <a:lnSpc>
                <a:spcPct val="90000"/>
              </a:lnSpc>
              <a:defRPr sz="1800"/>
            </a:lvl4pPr>
            <a:lvl5pPr>
              <a:lnSpc>
                <a:spcPct val="90000"/>
              </a:lnSpc>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2"/>
          <p:cNvSpPr>
            <a:spLocks noGrp="1"/>
          </p:cNvSpPr>
          <p:nvPr>
            <p:ph type="body" sz="quarter" idx="10" hasCustomPrompt="1"/>
          </p:nvPr>
        </p:nvSpPr>
        <p:spPr>
          <a:xfrm>
            <a:off x="368300" y="767292"/>
            <a:ext cx="8394700" cy="443198"/>
          </a:xfrm>
        </p:spPr>
        <p:txBody>
          <a:bodyPr vert="horz" wrap="square" lIns="91440" tIns="0" rIns="91440" bIns="0" rtlCol="0">
            <a:spAutoFit/>
          </a:bodyPr>
          <a:lstStyle>
            <a:lvl1pPr marL="384939" indent="-384939" algn="l" defTabSz="914327" rtl="0" eaLnBrk="1" latinLnBrk="0" hangingPunct="1">
              <a:lnSpc>
                <a:spcPct val="90000"/>
              </a:lnSpc>
              <a:spcBef>
                <a:spcPct val="20000"/>
              </a:spcBef>
              <a:buFontTx/>
              <a:buNone/>
              <a:defRPr lang="en-US" sz="3200" b="0" kern="1200" baseline="0">
                <a:ln w="18415" cmpd="sng">
                  <a:noFill/>
                  <a:prstDash val="solid"/>
                </a:ln>
                <a:solidFill>
                  <a:srgbClr val="FFFFCC"/>
                </a:solidFill>
                <a:effectLst>
                  <a:outerShdw blurRad="60007" dist="310007" dir="7680000" sy="30000" kx="1300200" algn="ctr" rotWithShape="0">
                    <a:prstClr val="black">
                      <a:alpha val="32000"/>
                    </a:prstClr>
                  </a:outerShdw>
                </a:effectLst>
                <a:latin typeface="Arial Narrow" pitchFamily="34" charset="0"/>
                <a:ea typeface="+mn-ea"/>
                <a:cs typeface="+mn-cs"/>
              </a:defRPr>
            </a:lvl1pPr>
          </a:lstStyle>
          <a:p>
            <a:r>
              <a:rPr lang="en-US" dirty="0" smtClean="0">
                <a:effectLst>
                  <a:outerShdw blurRad="60007" dist="310007" dir="7680000" sy="30000" kx="1300200" algn="ctr" rotWithShape="0">
                    <a:prstClr val="black">
                      <a:alpha val="32000"/>
                    </a:prstClr>
                  </a:outerShdw>
                </a:effectLst>
              </a:rPr>
              <a:t>Click to edit subtitle text</a:t>
            </a:r>
            <a:endParaRPr>
              <a:effectLst>
                <a:outerShdw blurRad="60007" dist="310007" dir="7680000" sy="30000" kx="1300200" algn="ctr" rotWithShape="0">
                  <a:prstClr val="black">
                    <a:alpha val="32000"/>
                  </a:prstClr>
                </a:outerShdw>
              </a:effectLst>
            </a:endParaRPr>
          </a:p>
        </p:txBody>
      </p:sp>
      <p:pic>
        <p:nvPicPr>
          <p:cNvPr id="5" name="Picture 8" descr="D:\Slidework\Jobs\TechEd2007 - Brian Marble\Template\Template\images\TE_logo.png"/>
          <p:cNvPicPr>
            <a:picLocks noChangeAspect="1" noChangeArrowheads="1"/>
          </p:cNvPicPr>
          <p:nvPr/>
        </p:nvPicPr>
        <p:blipFill>
          <a:blip r:embed="rId2"/>
          <a:srcRect/>
          <a:stretch>
            <a:fillRect/>
          </a:stretch>
        </p:blipFill>
        <p:spPr bwMode="auto">
          <a:xfrm>
            <a:off x="7964557" y="6242916"/>
            <a:ext cx="850238" cy="522542"/>
          </a:xfrm>
          <a:prstGeom prst="rect">
            <a:avLst/>
          </a:prstGeom>
          <a:noFill/>
        </p:spPr>
      </p:pic>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4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3919" y="3746500"/>
            <a:ext cx="7610793" cy="1362075"/>
          </a:xfrm>
        </p:spPr>
        <p:txBody>
          <a:bodyPr/>
          <a:lstStyle>
            <a:lvl1pPr algn="l">
              <a:defRPr sz="4000" b="1" cap="none" baseline="0"/>
            </a:lvl1pPr>
          </a:lstStyle>
          <a:p>
            <a:r>
              <a:rPr lang="en-US" smtClean="0"/>
              <a:t>Click to edit Master title style</a:t>
            </a:r>
            <a:endParaRPr lang="en-IE" dirty="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4_Title with Subhead NO Content NO LOGO">
    <p:spTree>
      <p:nvGrpSpPr>
        <p:cNvPr id="1" name=""/>
        <p:cNvGrpSpPr/>
        <p:nvPr/>
      </p:nvGrpSpPr>
      <p:grpSpPr>
        <a:xfrm>
          <a:off x="0" y="0"/>
          <a:ext cx="0" cy="0"/>
          <a:chOff x="0" y="0"/>
          <a:chExt cx="0" cy="0"/>
        </a:xfrm>
      </p:grpSpPr>
      <p:sp>
        <p:nvSpPr>
          <p:cNvPr id="2" name="Title 1"/>
          <p:cNvSpPr>
            <a:spLocks noGrp="1"/>
          </p:cNvSpPr>
          <p:nvPr>
            <p:ph type="title" hasCustomPrompt="1"/>
          </p:nvPr>
        </p:nvSpPr>
        <p:spPr bwMode="black">
          <a:noFill/>
          <a:ln w="9525">
            <a:noFill/>
            <a:miter lim="800000"/>
            <a:headEnd/>
            <a:tailEnd/>
          </a:ln>
          <a:effectLst/>
        </p:spPr>
        <p:txBody>
          <a:bodyPr vert="horz" wrap="square" lIns="0" tIns="45720" rIns="91440" bIns="45720" numCol="1" rtlCol="0" anchor="t" anchorCtr="0" compatLnSpc="1">
            <a:prstTxWarp prst="textNoShape">
              <a:avLst/>
            </a:prstTxWarp>
            <a:noAutofit/>
            <a:scene3d>
              <a:camera prst="orthographicFront"/>
              <a:lightRig rig="threePt" dir="t"/>
            </a:scene3d>
            <a:sp3d extrusionH="6350">
              <a:bevelT w="12700" h="25400" prst="coolSlant"/>
              <a:bevelB w="19050" h="19050"/>
              <a:extrusionClr>
                <a:schemeClr val="bg1"/>
              </a:extrusionClr>
            </a:sp3d>
          </a:bodyPr>
          <a:lstStyle>
            <a:lvl1pPr algn="l" defTabSz="914363" rtl="0" eaLnBrk="1" fontAlgn="base" latinLnBrk="0" hangingPunct="1">
              <a:lnSpc>
                <a:spcPct val="90000"/>
              </a:lnSpc>
              <a:spcBef>
                <a:spcPct val="0"/>
              </a:spcBef>
              <a:spcAft>
                <a:spcPct val="0"/>
              </a:spcAft>
              <a:buNone/>
              <a:defRPr lang="en-US" sz="4000" b="0" kern="1200" cap="none" spc="-125" baseline="0" dirty="0">
                <a:ln w="3175">
                  <a:noFill/>
                </a:ln>
                <a:solidFill>
                  <a:schemeClr val="bg1"/>
                </a:solidFill>
                <a:effectLst/>
                <a:latin typeface="+mj-lt"/>
                <a:ea typeface="+mj-ea"/>
                <a:cs typeface="+mj-cs"/>
              </a:defRPr>
            </a:lvl1pPr>
          </a:lstStyle>
          <a:p>
            <a:r>
              <a:rPr lang="en-US" dirty="0" smtClean="0"/>
              <a:t>Click to Edit Title Text</a:t>
            </a:r>
            <a:endParaRPr lang="en-US" dirty="0"/>
          </a:p>
        </p:txBody>
      </p:sp>
      <p:sp>
        <p:nvSpPr>
          <p:cNvPr id="6" name="Text Placeholder 2"/>
          <p:cNvSpPr>
            <a:spLocks noGrp="1"/>
          </p:cNvSpPr>
          <p:nvPr>
            <p:ph type="body" sz="quarter" idx="10" hasCustomPrompt="1"/>
          </p:nvPr>
        </p:nvSpPr>
        <p:spPr bwMode="black">
          <a:xfrm>
            <a:off x="368300" y="776170"/>
            <a:ext cx="8394700" cy="415498"/>
          </a:xfrm>
        </p:spPr>
        <p:txBody>
          <a:bodyPr vert="horz" wrap="square" lIns="0" tIns="0" rIns="91440" bIns="0" rtlCol="0">
            <a:spAutoFit/>
          </a:bodyPr>
          <a:lstStyle>
            <a:lvl1pPr marL="384939" indent="-384939" algn="l" defTabSz="914327" rtl="0" eaLnBrk="1" latinLnBrk="0" hangingPunct="1">
              <a:lnSpc>
                <a:spcPct val="90000"/>
              </a:lnSpc>
              <a:spcBef>
                <a:spcPct val="20000"/>
              </a:spcBef>
              <a:buFontTx/>
              <a:buNone/>
              <a:defRPr lang="en-US" sz="3000" b="0" kern="1200" baseline="0">
                <a:ln w="18415" cmpd="sng">
                  <a:noFill/>
                  <a:prstDash val="solid"/>
                </a:ln>
                <a:solidFill>
                  <a:srgbClr val="FFFFCC"/>
                </a:solidFill>
                <a:effectLst>
                  <a:outerShdw blurRad="60007" dist="310007" dir="7680000" sy="30000" kx="1300200" algn="ctr" rotWithShape="0">
                    <a:prstClr val="black">
                      <a:alpha val="32000"/>
                    </a:prstClr>
                  </a:outerShdw>
                </a:effectLst>
                <a:latin typeface="Arial Narrow" pitchFamily="34" charset="0"/>
                <a:ea typeface="+mn-ea"/>
                <a:cs typeface="+mn-cs"/>
              </a:defRPr>
            </a:lvl1pPr>
          </a:lstStyle>
          <a:p>
            <a:r>
              <a:rPr lang="en-US" dirty="0" smtClean="0">
                <a:effectLst>
                  <a:outerShdw blurRad="60007" dist="310007" dir="7680000" sy="30000" kx="1300200" algn="ctr" rotWithShape="0">
                    <a:prstClr val="black">
                      <a:alpha val="32000"/>
                    </a:prstClr>
                  </a:outerShdw>
                </a:effectLst>
              </a:rPr>
              <a:t>Click to edit subtitle text</a:t>
            </a:r>
            <a:endParaRPr>
              <a:effectLst>
                <a:outerShdw blurRad="60007" dist="310007" dir="7680000" sy="30000" kx="1300200" algn="ctr" rotWithShape="0">
                  <a:prstClr val="black">
                    <a:alpha val="32000"/>
                  </a:prstClr>
                </a:outerShdw>
              </a:effectLst>
            </a:endParaRP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2pPr>
              <a:defRPr sz="22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9750" y="1600200"/>
            <a:ext cx="39481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0263" y="1600200"/>
            <a:ext cx="39481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pic>
        <p:nvPicPr>
          <p:cNvPr id="1026" name="Picture 4" descr="title-slide-lines-grey_BIG.png"/>
          <p:cNvPicPr>
            <a:picLocks noChangeAspect="1"/>
          </p:cNvPicPr>
          <p:nvPr/>
        </p:nvPicPr>
        <p:blipFill>
          <a:blip r:embed="rId17">
            <a:lum bright="-6000"/>
          </a:blip>
          <a:srcRect/>
          <a:stretch>
            <a:fillRect/>
          </a:stretch>
        </p:blipFill>
        <p:spPr bwMode="auto">
          <a:xfrm>
            <a:off x="0" y="2990850"/>
            <a:ext cx="3367088" cy="3867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539750" y="285750"/>
            <a:ext cx="8048625"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539750" y="1600200"/>
            <a:ext cx="8048625"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Box 4"/>
          <p:cNvSpPr txBox="1"/>
          <p:nvPr/>
        </p:nvSpPr>
        <p:spPr>
          <a:xfrm>
            <a:off x="8740238" y="6626431"/>
            <a:ext cx="403761" cy="246221"/>
          </a:xfrm>
          <a:prstGeom prst="rect">
            <a:avLst/>
          </a:prstGeom>
          <a:noFill/>
        </p:spPr>
        <p:txBody>
          <a:bodyPr wrap="square" rtlCol="0">
            <a:spAutoFit/>
          </a:bodyPr>
          <a:lstStyle/>
          <a:p>
            <a:fld id="{A1C34FC1-6DA8-4AA0-A96F-E70E919E544D}" type="slidenum">
              <a:rPr lang="en-IE" sz="1000" smtClean="0"/>
              <a:pPr/>
              <a:t>‹#›</a:t>
            </a:fld>
            <a:endParaRPr lang="en-IE" sz="100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wipe dir="r"/>
  </p:transition>
  <p:timing>
    <p:tnLst>
      <p:par>
        <p:cTn id="1" dur="indefinite" restart="never" nodeType="tmRoot"/>
      </p:par>
    </p:tnLst>
  </p:timing>
  <p:txStyles>
    <p:titleStyle>
      <a:lvl1pPr algn="l" rtl="0" eaLnBrk="1" fontAlgn="base" hangingPunct="1">
        <a:spcBef>
          <a:spcPct val="0"/>
        </a:spcBef>
        <a:spcAft>
          <a:spcPct val="0"/>
        </a:spcAft>
        <a:defRPr sz="4000">
          <a:solidFill>
            <a:schemeClr val="accent1"/>
          </a:solidFill>
          <a:latin typeface="+mj-lt"/>
          <a:ea typeface="+mj-ea"/>
          <a:cs typeface="+mj-cs"/>
        </a:defRPr>
      </a:lvl1pPr>
      <a:lvl2pPr algn="l" rtl="0" eaLnBrk="1" fontAlgn="base" hangingPunct="1">
        <a:spcBef>
          <a:spcPct val="0"/>
        </a:spcBef>
        <a:spcAft>
          <a:spcPct val="0"/>
        </a:spcAft>
        <a:defRPr sz="4000">
          <a:solidFill>
            <a:schemeClr val="accent1"/>
          </a:solidFill>
          <a:latin typeface="Segoe"/>
        </a:defRPr>
      </a:lvl2pPr>
      <a:lvl3pPr algn="l" rtl="0" eaLnBrk="1" fontAlgn="base" hangingPunct="1">
        <a:spcBef>
          <a:spcPct val="0"/>
        </a:spcBef>
        <a:spcAft>
          <a:spcPct val="0"/>
        </a:spcAft>
        <a:defRPr sz="4000">
          <a:solidFill>
            <a:schemeClr val="accent1"/>
          </a:solidFill>
          <a:latin typeface="Segoe"/>
        </a:defRPr>
      </a:lvl3pPr>
      <a:lvl4pPr algn="l" rtl="0" eaLnBrk="1" fontAlgn="base" hangingPunct="1">
        <a:spcBef>
          <a:spcPct val="0"/>
        </a:spcBef>
        <a:spcAft>
          <a:spcPct val="0"/>
        </a:spcAft>
        <a:defRPr sz="4000">
          <a:solidFill>
            <a:schemeClr val="accent1"/>
          </a:solidFill>
          <a:latin typeface="Segoe"/>
        </a:defRPr>
      </a:lvl4pPr>
      <a:lvl5pPr algn="l" rtl="0" eaLnBrk="1" fontAlgn="base" hangingPunct="1">
        <a:spcBef>
          <a:spcPct val="0"/>
        </a:spcBef>
        <a:spcAft>
          <a:spcPct val="0"/>
        </a:spcAft>
        <a:defRPr sz="4000">
          <a:solidFill>
            <a:schemeClr val="accent1"/>
          </a:solidFill>
          <a:latin typeface="Segoe"/>
        </a:defRPr>
      </a:lvl5pPr>
      <a:lvl6pPr marL="457200" algn="l" rtl="0" eaLnBrk="1" fontAlgn="base" hangingPunct="1">
        <a:spcBef>
          <a:spcPct val="0"/>
        </a:spcBef>
        <a:spcAft>
          <a:spcPct val="0"/>
        </a:spcAft>
        <a:defRPr sz="4000">
          <a:solidFill>
            <a:schemeClr val="tx2"/>
          </a:solidFill>
          <a:latin typeface="Segoe Semibold" pitchFamily="34" charset="0"/>
        </a:defRPr>
      </a:lvl6pPr>
      <a:lvl7pPr marL="914400" algn="l" rtl="0" eaLnBrk="1" fontAlgn="base" hangingPunct="1">
        <a:spcBef>
          <a:spcPct val="0"/>
        </a:spcBef>
        <a:spcAft>
          <a:spcPct val="0"/>
        </a:spcAft>
        <a:defRPr sz="4000">
          <a:solidFill>
            <a:schemeClr val="tx2"/>
          </a:solidFill>
          <a:latin typeface="Segoe Semibold" pitchFamily="34" charset="0"/>
        </a:defRPr>
      </a:lvl7pPr>
      <a:lvl8pPr marL="1371600" algn="l" rtl="0" eaLnBrk="1" fontAlgn="base" hangingPunct="1">
        <a:spcBef>
          <a:spcPct val="0"/>
        </a:spcBef>
        <a:spcAft>
          <a:spcPct val="0"/>
        </a:spcAft>
        <a:defRPr sz="4000">
          <a:solidFill>
            <a:schemeClr val="tx2"/>
          </a:solidFill>
          <a:latin typeface="Segoe Semibold" pitchFamily="34" charset="0"/>
        </a:defRPr>
      </a:lvl8pPr>
      <a:lvl9pPr marL="1828800" algn="l" rtl="0" eaLnBrk="1" fontAlgn="base" hangingPunct="1">
        <a:spcBef>
          <a:spcPct val="0"/>
        </a:spcBef>
        <a:spcAft>
          <a:spcPct val="0"/>
        </a:spcAft>
        <a:defRPr sz="4000">
          <a:solidFill>
            <a:schemeClr val="tx2"/>
          </a:solidFill>
          <a:latin typeface="Segoe Semibold" pitchFamily="34" charset="0"/>
        </a:defRPr>
      </a:lvl9pPr>
    </p:titleStyle>
    <p:bodyStyle>
      <a:lvl1pPr marL="342900" indent="-342900" algn="l" rtl="0" eaLnBrk="1" fontAlgn="base" hangingPunct="1">
        <a:spcBef>
          <a:spcPct val="20000"/>
        </a:spcBef>
        <a:spcAft>
          <a:spcPct val="0"/>
        </a:spcAft>
        <a:buClr>
          <a:schemeClr val="accent1"/>
        </a:buClr>
        <a:buChar char="•"/>
        <a:defRPr sz="2400">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200">
          <a:solidFill>
            <a:schemeClr val="bg1"/>
          </a:solidFill>
          <a:latin typeface="+mn-lt"/>
        </a:defRPr>
      </a:lvl2pPr>
      <a:lvl3pPr marL="1143000" indent="-228600" algn="l" rtl="0" eaLnBrk="1" fontAlgn="base" hangingPunct="1">
        <a:spcBef>
          <a:spcPct val="20000"/>
        </a:spcBef>
        <a:spcAft>
          <a:spcPct val="0"/>
        </a:spcAft>
        <a:buClr>
          <a:schemeClr val="accent1"/>
        </a:buClr>
        <a:buChar char="•"/>
        <a:defRPr sz="2000">
          <a:solidFill>
            <a:schemeClr val="bg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bg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bg1"/>
          </a:solidFill>
          <a:latin typeface="+mn-lt"/>
        </a:defRPr>
      </a:lvl5pPr>
      <a:lvl6pPr marL="2514600" indent="-228600" algn="l" rtl="0" eaLnBrk="1" fontAlgn="base" hangingPunct="1">
        <a:spcBef>
          <a:spcPct val="20000"/>
        </a:spcBef>
        <a:spcAft>
          <a:spcPct val="0"/>
        </a:spcAft>
        <a:buClr>
          <a:schemeClr val="tx2"/>
        </a:buClr>
        <a:buChar char="•"/>
        <a:defRPr>
          <a:solidFill>
            <a:schemeClr val="tx1"/>
          </a:solidFill>
          <a:latin typeface="+mn-lt"/>
        </a:defRPr>
      </a:lvl6pPr>
      <a:lvl7pPr marL="2971800" indent="-228600" algn="l" rtl="0" eaLnBrk="1" fontAlgn="base" hangingPunct="1">
        <a:spcBef>
          <a:spcPct val="20000"/>
        </a:spcBef>
        <a:spcAft>
          <a:spcPct val="0"/>
        </a:spcAft>
        <a:buClr>
          <a:schemeClr val="tx2"/>
        </a:buClr>
        <a:buChar char="•"/>
        <a:defRPr>
          <a:solidFill>
            <a:schemeClr val="tx1"/>
          </a:solidFill>
          <a:latin typeface="+mn-lt"/>
        </a:defRPr>
      </a:lvl7pPr>
      <a:lvl8pPr marL="3429000" indent="-228600" algn="l" rtl="0" eaLnBrk="1" fontAlgn="base" hangingPunct="1">
        <a:spcBef>
          <a:spcPct val="20000"/>
        </a:spcBef>
        <a:spcAft>
          <a:spcPct val="0"/>
        </a:spcAft>
        <a:buClr>
          <a:schemeClr val="tx2"/>
        </a:buClr>
        <a:buChar char="•"/>
        <a:defRPr>
          <a:solidFill>
            <a:schemeClr val="tx1"/>
          </a:solidFill>
          <a:latin typeface="+mn-lt"/>
        </a:defRPr>
      </a:lvl8pPr>
      <a:lvl9pPr marL="3886200" indent="-228600" algn="l" rtl="0" eaLnBrk="1" fontAlgn="base" hangingPunct="1">
        <a:spcBef>
          <a:spcPct val="20000"/>
        </a:spcBef>
        <a:spcAft>
          <a:spcPct val="0"/>
        </a:spcAft>
        <a:buClr>
          <a:schemeClr val="tx2"/>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538288" y="2090738"/>
            <a:ext cx="7100887" cy="1719262"/>
          </a:xfrm>
        </p:spPr>
        <p:txBody>
          <a:bodyPr/>
          <a:lstStyle/>
          <a:p>
            <a:pPr eaLnBrk="1" hangingPunct="1">
              <a:defRPr/>
            </a:pPr>
            <a:r>
              <a:rPr lang="en-IE" noProof="0" dirty="0" smtClean="0"/>
              <a:t>Working with Data Mining</a:t>
            </a:r>
          </a:p>
        </p:txBody>
      </p:sp>
      <p:sp>
        <p:nvSpPr>
          <p:cNvPr id="27650" name="Rectangle 3"/>
          <p:cNvSpPr>
            <a:spLocks noGrp="1" noChangeArrowheads="1"/>
          </p:cNvSpPr>
          <p:nvPr>
            <p:ph type="subTitle" idx="1"/>
          </p:nvPr>
        </p:nvSpPr>
        <p:spPr>
          <a:xfrm>
            <a:off x="1538288" y="3870325"/>
            <a:ext cx="7100887" cy="1136650"/>
          </a:xfrm>
        </p:spPr>
        <p:txBody>
          <a:bodyPr/>
          <a:lstStyle/>
          <a:p>
            <a:pPr eaLnBrk="1" hangingPunct="1"/>
            <a:r>
              <a:rPr lang="en-IE" noProof="0" dirty="0" smtClean="0">
                <a:solidFill>
                  <a:srgbClr val="A2998A"/>
                </a:solidFill>
              </a:rPr>
              <a:t>Rafal Lukawiecki</a:t>
            </a:r>
            <a:br>
              <a:rPr lang="en-IE" noProof="0" dirty="0" smtClean="0">
                <a:solidFill>
                  <a:srgbClr val="A2998A"/>
                </a:solidFill>
              </a:rPr>
            </a:br>
            <a:r>
              <a:rPr lang="en-IE" noProof="0" dirty="0" smtClean="0">
                <a:solidFill>
                  <a:srgbClr val="A2998A"/>
                </a:solidFill>
              </a:rPr>
              <a:t>Strategic Consultant, Project Botticelli Ltd</a:t>
            </a:r>
          </a:p>
          <a:p>
            <a:pPr eaLnBrk="1" hangingPunct="1"/>
            <a:r>
              <a:rPr lang="en-IE" noProof="0" dirty="0" smtClean="0">
                <a:solidFill>
                  <a:srgbClr val="A2998A"/>
                </a:solidFill>
              </a:rPr>
              <a:t>rafal@projectbotticelli.co.uk</a:t>
            </a:r>
          </a:p>
        </p:txBody>
      </p:sp>
      <p:pic>
        <p:nvPicPr>
          <p:cNvPr id="4" name="Picture 3" descr="probwht-jpg.jpg"/>
          <p:cNvPicPr>
            <a:picLocks noChangeAspect="1"/>
          </p:cNvPicPr>
          <p:nvPr/>
        </p:nvPicPr>
        <p:blipFill>
          <a:blip r:embed="rId3" cstate="print"/>
          <a:srcRect/>
          <a:stretch>
            <a:fillRect/>
          </a:stretch>
        </p:blipFill>
        <p:spPr bwMode="auto">
          <a:xfrm>
            <a:off x="1643042" y="2000240"/>
            <a:ext cx="1000132" cy="5063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727075" y="2862263"/>
            <a:ext cx="8215313" cy="736600"/>
          </a:xfrm>
          <a:prstGeom prst="rect">
            <a:avLst/>
          </a:prstGeom>
          <a:noFill/>
          <a:ln w="9525">
            <a:noFill/>
            <a:miter lim="800000"/>
            <a:headEnd/>
            <a:tailEnd/>
          </a:ln>
        </p:spPr>
        <p:txBody>
          <a:bodyPr lIns="0" tIns="0" rIns="0" bIns="0"/>
          <a:lstStyle/>
          <a:p>
            <a:pPr algn="ctr"/>
            <a:endParaRPr lang="en-US" sz="4600" b="1" dirty="0">
              <a:solidFill>
                <a:schemeClr val="tx2"/>
              </a:solidFill>
              <a:latin typeface="Verdana" pitchFamily="34" charset="0"/>
            </a:endParaRPr>
          </a:p>
        </p:txBody>
      </p:sp>
      <p:sp>
        <p:nvSpPr>
          <p:cNvPr id="8195" name="Title 2"/>
          <p:cNvSpPr>
            <a:spLocks noGrp="1"/>
          </p:cNvSpPr>
          <p:nvPr>
            <p:ph type="title"/>
          </p:nvPr>
        </p:nvSpPr>
        <p:spPr>
          <a:xfrm>
            <a:off x="883919" y="3746500"/>
            <a:ext cx="7902923" cy="1362075"/>
          </a:xfrm>
        </p:spPr>
        <p:txBody>
          <a:bodyPr/>
          <a:lstStyle/>
          <a:p>
            <a:r>
              <a:rPr lang="en-IE" noProof="0" dirty="0" smtClean="0"/>
              <a:t>Data Mining Process Overview</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4665663"/>
            <a:ext cx="1912938" cy="1490662"/>
            <a:chOff x="214" y="3235"/>
            <a:chExt cx="1205" cy="939"/>
          </a:xfrm>
        </p:grpSpPr>
        <p:sp>
          <p:nvSpPr>
            <p:cNvPr id="12364" name="Text Box 3"/>
            <p:cNvSpPr txBox="1">
              <a:spLocks noChangeArrowheads="1"/>
            </p:cNvSpPr>
            <p:nvPr/>
          </p:nvSpPr>
          <p:spPr bwMode="auto">
            <a:xfrm>
              <a:off x="214" y="3235"/>
              <a:ext cx="965" cy="233"/>
            </a:xfrm>
            <a:prstGeom prst="rect">
              <a:avLst/>
            </a:prstGeom>
            <a:noFill/>
            <a:ln w="9525">
              <a:noFill/>
              <a:miter lim="800000"/>
              <a:headEnd/>
              <a:tailEnd/>
            </a:ln>
          </p:spPr>
          <p:txBody>
            <a:bodyPr wrap="none">
              <a:spAutoFit/>
            </a:bodyPr>
            <a:lstStyle/>
            <a:p>
              <a:r>
                <a:rPr lang="en-US" dirty="0">
                  <a:solidFill>
                    <a:schemeClr val="accent4"/>
                  </a:solidFill>
                  <a:latin typeface="Tahoma" pitchFamily="34" charset="0"/>
                </a:rPr>
                <a:t>Mining Model</a:t>
              </a:r>
            </a:p>
          </p:txBody>
        </p:sp>
        <p:pic>
          <p:nvPicPr>
            <p:cNvPr id="12365" name="Picture 4" descr="Gel - Gel3 rectangles mint"/>
            <p:cNvPicPr>
              <a:picLocks noChangeAspect="1" noChangeArrowheads="1"/>
            </p:cNvPicPr>
            <p:nvPr/>
          </p:nvPicPr>
          <p:blipFill>
            <a:blip r:embed="rId3"/>
            <a:srcRect/>
            <a:stretch>
              <a:fillRect/>
            </a:stretch>
          </p:blipFill>
          <p:spPr bwMode="auto">
            <a:xfrm>
              <a:off x="285" y="3504"/>
              <a:ext cx="1134" cy="670"/>
            </a:xfrm>
            <a:prstGeom prst="rect">
              <a:avLst/>
            </a:prstGeom>
            <a:noFill/>
            <a:ln w="9525">
              <a:noFill/>
              <a:miter lim="800000"/>
              <a:headEnd/>
              <a:tailEnd/>
            </a:ln>
          </p:spPr>
        </p:pic>
      </p:grpSp>
      <p:grpSp>
        <p:nvGrpSpPr>
          <p:cNvPr id="3" name="Group 5"/>
          <p:cNvGrpSpPr>
            <a:grpSpLocks/>
          </p:cNvGrpSpPr>
          <p:nvPr/>
        </p:nvGrpSpPr>
        <p:grpSpPr bwMode="auto">
          <a:xfrm>
            <a:off x="2520950" y="4613275"/>
            <a:ext cx="1912938" cy="1490663"/>
            <a:chOff x="2628" y="3381"/>
            <a:chExt cx="1205" cy="939"/>
          </a:xfrm>
        </p:grpSpPr>
        <p:grpSp>
          <p:nvGrpSpPr>
            <p:cNvPr id="4" name="Group 6"/>
            <p:cNvGrpSpPr>
              <a:grpSpLocks/>
            </p:cNvGrpSpPr>
            <p:nvPr/>
          </p:nvGrpSpPr>
          <p:grpSpPr bwMode="auto">
            <a:xfrm>
              <a:off x="2628" y="3381"/>
              <a:ext cx="1205" cy="939"/>
              <a:chOff x="214" y="3235"/>
              <a:chExt cx="1205" cy="939"/>
            </a:xfrm>
          </p:grpSpPr>
          <p:sp>
            <p:nvSpPr>
              <p:cNvPr id="140295" name="Text Box 7"/>
              <p:cNvSpPr txBox="1">
                <a:spLocks noChangeArrowheads="1"/>
              </p:cNvSpPr>
              <p:nvPr/>
            </p:nvSpPr>
            <p:spPr bwMode="auto">
              <a:xfrm>
                <a:off x="214" y="3235"/>
                <a:ext cx="965" cy="233"/>
              </a:xfrm>
              <a:prstGeom prst="rect">
                <a:avLst/>
              </a:prstGeom>
              <a:noFill/>
              <a:ln w="9525">
                <a:noFill/>
                <a:miter lim="800000"/>
                <a:headEnd/>
                <a:tailEnd/>
              </a:ln>
              <a:effectLst/>
            </p:spPr>
            <p:txBody>
              <a:bodyPr wrap="none">
                <a:spAutoFit/>
              </a:bodyPr>
              <a:lstStyle/>
              <a:p>
                <a:pPr>
                  <a:defRPr/>
                </a:pPr>
                <a:r>
                  <a:rPr lang="en-US" dirty="0">
                    <a:solidFill>
                      <a:schemeClr val="accent4"/>
                    </a:solidFill>
                    <a:effectLst>
                      <a:outerShdw blurRad="38100" dist="38100" dir="2700000" algn="tl">
                        <a:srgbClr val="000000">
                          <a:alpha val="43137"/>
                        </a:srgbClr>
                      </a:outerShdw>
                    </a:effectLst>
                    <a:latin typeface="Tahoma" pitchFamily="34" charset="0"/>
                  </a:rPr>
                  <a:t>Mining Model</a:t>
                </a:r>
              </a:p>
            </p:txBody>
          </p:sp>
          <p:pic>
            <p:nvPicPr>
              <p:cNvPr id="12363" name="Picture 8" descr="Gel - Gel3 rectangles mint"/>
              <p:cNvPicPr>
                <a:picLocks noChangeAspect="1" noChangeArrowheads="1"/>
              </p:cNvPicPr>
              <p:nvPr/>
            </p:nvPicPr>
            <p:blipFill>
              <a:blip r:embed="rId3"/>
              <a:srcRect/>
              <a:stretch>
                <a:fillRect/>
              </a:stretch>
            </p:blipFill>
            <p:spPr bwMode="auto">
              <a:xfrm>
                <a:off x="285" y="3504"/>
                <a:ext cx="1134" cy="670"/>
              </a:xfrm>
              <a:prstGeom prst="rect">
                <a:avLst/>
              </a:prstGeom>
              <a:noFill/>
              <a:ln w="9525">
                <a:noFill/>
                <a:miter lim="800000"/>
                <a:headEnd/>
                <a:tailEnd/>
              </a:ln>
            </p:spPr>
          </p:pic>
        </p:grpSp>
        <p:grpSp>
          <p:nvGrpSpPr>
            <p:cNvPr id="5" name="Group 9"/>
            <p:cNvGrpSpPr>
              <a:grpSpLocks/>
            </p:cNvGrpSpPr>
            <p:nvPr/>
          </p:nvGrpSpPr>
          <p:grpSpPr bwMode="auto">
            <a:xfrm>
              <a:off x="2779" y="3775"/>
              <a:ext cx="960" cy="432"/>
              <a:chOff x="720" y="3552"/>
              <a:chExt cx="960" cy="624"/>
            </a:xfrm>
          </p:grpSpPr>
          <p:sp>
            <p:nvSpPr>
              <p:cNvPr id="140298" name="Rectangle 10"/>
              <p:cNvSpPr>
                <a:spLocks noChangeArrowheads="1"/>
              </p:cNvSpPr>
              <p:nvPr/>
            </p:nvSpPr>
            <p:spPr bwMode="auto">
              <a:xfrm>
                <a:off x="960" y="355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299" name="Rectangle 11"/>
              <p:cNvSpPr>
                <a:spLocks noChangeArrowheads="1"/>
              </p:cNvSpPr>
              <p:nvPr/>
            </p:nvSpPr>
            <p:spPr bwMode="auto">
              <a:xfrm>
                <a:off x="720" y="379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00" name="Rectangle 12"/>
              <p:cNvSpPr>
                <a:spLocks noChangeArrowheads="1"/>
              </p:cNvSpPr>
              <p:nvPr/>
            </p:nvSpPr>
            <p:spPr bwMode="auto">
              <a:xfrm>
                <a:off x="1200" y="379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01" name="Rectangle 13"/>
              <p:cNvSpPr>
                <a:spLocks noChangeArrowheads="1"/>
              </p:cNvSpPr>
              <p:nvPr/>
            </p:nvSpPr>
            <p:spPr bwMode="auto">
              <a:xfrm>
                <a:off x="1056" y="403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02" name="Rectangle 14"/>
              <p:cNvSpPr>
                <a:spLocks noChangeArrowheads="1"/>
              </p:cNvSpPr>
              <p:nvPr/>
            </p:nvSpPr>
            <p:spPr bwMode="auto">
              <a:xfrm>
                <a:off x="1392" y="403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03" name="Line 15"/>
              <p:cNvSpPr>
                <a:spLocks noChangeShapeType="1"/>
              </p:cNvSpPr>
              <p:nvPr/>
            </p:nvSpPr>
            <p:spPr bwMode="auto">
              <a:xfrm flipH="1">
                <a:off x="864" y="3696"/>
                <a:ext cx="192" cy="94"/>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04" name="Line 16"/>
              <p:cNvSpPr>
                <a:spLocks noChangeShapeType="1"/>
              </p:cNvSpPr>
              <p:nvPr/>
            </p:nvSpPr>
            <p:spPr bwMode="auto">
              <a:xfrm>
                <a:off x="1200" y="3696"/>
                <a:ext cx="144" cy="94"/>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05" name="Line 17"/>
              <p:cNvSpPr>
                <a:spLocks noChangeShapeType="1"/>
              </p:cNvSpPr>
              <p:nvPr/>
            </p:nvSpPr>
            <p:spPr bwMode="auto">
              <a:xfrm flipH="1">
                <a:off x="1200" y="3936"/>
                <a:ext cx="96" cy="95"/>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06" name="Line 18"/>
              <p:cNvSpPr>
                <a:spLocks noChangeShapeType="1"/>
              </p:cNvSpPr>
              <p:nvPr/>
            </p:nvSpPr>
            <p:spPr bwMode="auto">
              <a:xfrm>
                <a:off x="1440" y="3936"/>
                <a:ext cx="96" cy="95"/>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grpSp>
      </p:grpSp>
      <p:grpSp>
        <p:nvGrpSpPr>
          <p:cNvPr id="6" name="Group 19"/>
          <p:cNvGrpSpPr>
            <a:grpSpLocks/>
          </p:cNvGrpSpPr>
          <p:nvPr/>
        </p:nvGrpSpPr>
        <p:grpSpPr bwMode="auto">
          <a:xfrm>
            <a:off x="238125" y="4664075"/>
            <a:ext cx="1912938" cy="1490663"/>
            <a:chOff x="214" y="3235"/>
            <a:chExt cx="1205" cy="939"/>
          </a:xfrm>
        </p:grpSpPr>
        <p:sp>
          <p:nvSpPr>
            <p:cNvPr id="12349" name="Text Box 20"/>
            <p:cNvSpPr txBox="1">
              <a:spLocks noChangeArrowheads="1"/>
            </p:cNvSpPr>
            <p:nvPr/>
          </p:nvSpPr>
          <p:spPr bwMode="auto">
            <a:xfrm>
              <a:off x="214" y="3235"/>
              <a:ext cx="965" cy="233"/>
            </a:xfrm>
            <a:prstGeom prst="rect">
              <a:avLst/>
            </a:prstGeom>
            <a:noFill/>
            <a:ln w="9525">
              <a:noFill/>
              <a:miter lim="800000"/>
              <a:headEnd/>
              <a:tailEnd/>
            </a:ln>
          </p:spPr>
          <p:txBody>
            <a:bodyPr wrap="none">
              <a:spAutoFit/>
            </a:bodyPr>
            <a:lstStyle/>
            <a:p>
              <a:r>
                <a:rPr lang="en-US" dirty="0">
                  <a:solidFill>
                    <a:schemeClr val="accent4"/>
                  </a:solidFill>
                  <a:latin typeface="Tahoma" pitchFamily="34" charset="0"/>
                </a:rPr>
                <a:t>Mining Model</a:t>
              </a:r>
            </a:p>
          </p:txBody>
        </p:sp>
        <p:pic>
          <p:nvPicPr>
            <p:cNvPr id="12350" name="Picture 21" descr="Gel - Gel3 rectangles mint"/>
            <p:cNvPicPr>
              <a:picLocks noChangeAspect="1" noChangeArrowheads="1"/>
            </p:cNvPicPr>
            <p:nvPr/>
          </p:nvPicPr>
          <p:blipFill>
            <a:blip r:embed="rId3"/>
            <a:srcRect/>
            <a:stretch>
              <a:fillRect/>
            </a:stretch>
          </p:blipFill>
          <p:spPr bwMode="auto">
            <a:xfrm>
              <a:off x="285" y="3504"/>
              <a:ext cx="1134" cy="670"/>
            </a:xfrm>
            <a:prstGeom prst="rect">
              <a:avLst/>
            </a:prstGeom>
            <a:noFill/>
            <a:ln w="9525">
              <a:noFill/>
              <a:miter lim="800000"/>
              <a:headEnd/>
              <a:tailEnd/>
            </a:ln>
          </p:spPr>
        </p:pic>
      </p:grpSp>
      <p:sp>
        <p:nvSpPr>
          <p:cNvPr id="12293" name="Rectangle 22"/>
          <p:cNvSpPr>
            <a:spLocks noGrp="1" noChangeArrowheads="1"/>
          </p:cNvSpPr>
          <p:nvPr>
            <p:ph type="title"/>
          </p:nvPr>
        </p:nvSpPr>
        <p:spPr/>
        <p:txBody>
          <a:bodyPr/>
          <a:lstStyle/>
          <a:p>
            <a:r>
              <a:rPr lang="en-IE" noProof="0" dirty="0" smtClean="0"/>
              <a:t>Mining Process</a:t>
            </a:r>
          </a:p>
        </p:txBody>
      </p:sp>
      <p:grpSp>
        <p:nvGrpSpPr>
          <p:cNvPr id="7" name="Group 23"/>
          <p:cNvGrpSpPr>
            <a:grpSpLocks/>
          </p:cNvGrpSpPr>
          <p:nvPr/>
        </p:nvGrpSpPr>
        <p:grpSpPr bwMode="auto">
          <a:xfrm>
            <a:off x="2759075" y="5256213"/>
            <a:ext cx="1524000" cy="685800"/>
            <a:chOff x="720" y="3552"/>
            <a:chExt cx="960" cy="624"/>
          </a:xfrm>
        </p:grpSpPr>
        <p:sp>
          <p:nvSpPr>
            <p:cNvPr id="140312" name="Rectangle 24"/>
            <p:cNvSpPr>
              <a:spLocks noChangeArrowheads="1"/>
            </p:cNvSpPr>
            <p:nvPr/>
          </p:nvSpPr>
          <p:spPr bwMode="auto">
            <a:xfrm>
              <a:off x="960" y="355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13" name="Rectangle 25"/>
            <p:cNvSpPr>
              <a:spLocks noChangeArrowheads="1"/>
            </p:cNvSpPr>
            <p:nvPr/>
          </p:nvSpPr>
          <p:spPr bwMode="auto">
            <a:xfrm>
              <a:off x="720" y="379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14" name="Rectangle 26"/>
            <p:cNvSpPr>
              <a:spLocks noChangeArrowheads="1"/>
            </p:cNvSpPr>
            <p:nvPr/>
          </p:nvSpPr>
          <p:spPr bwMode="auto">
            <a:xfrm>
              <a:off x="1200" y="379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15" name="Rectangle 27"/>
            <p:cNvSpPr>
              <a:spLocks noChangeArrowheads="1"/>
            </p:cNvSpPr>
            <p:nvPr/>
          </p:nvSpPr>
          <p:spPr bwMode="auto">
            <a:xfrm>
              <a:off x="1056" y="403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16" name="Rectangle 28"/>
            <p:cNvSpPr>
              <a:spLocks noChangeArrowheads="1"/>
            </p:cNvSpPr>
            <p:nvPr/>
          </p:nvSpPr>
          <p:spPr bwMode="auto">
            <a:xfrm>
              <a:off x="1392" y="403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17" name="Line 29"/>
            <p:cNvSpPr>
              <a:spLocks noChangeShapeType="1"/>
            </p:cNvSpPr>
            <p:nvPr/>
          </p:nvSpPr>
          <p:spPr bwMode="auto">
            <a:xfrm flipH="1">
              <a:off x="864" y="3696"/>
              <a:ext cx="192" cy="94"/>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18" name="Line 30"/>
            <p:cNvSpPr>
              <a:spLocks noChangeShapeType="1"/>
            </p:cNvSpPr>
            <p:nvPr/>
          </p:nvSpPr>
          <p:spPr bwMode="auto">
            <a:xfrm>
              <a:off x="1200" y="3696"/>
              <a:ext cx="144" cy="94"/>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19" name="Line 31"/>
            <p:cNvSpPr>
              <a:spLocks noChangeShapeType="1"/>
            </p:cNvSpPr>
            <p:nvPr/>
          </p:nvSpPr>
          <p:spPr bwMode="auto">
            <a:xfrm flipH="1">
              <a:off x="1200" y="3936"/>
              <a:ext cx="96" cy="95"/>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20" name="Line 32"/>
            <p:cNvSpPr>
              <a:spLocks noChangeShapeType="1"/>
            </p:cNvSpPr>
            <p:nvPr/>
          </p:nvSpPr>
          <p:spPr bwMode="auto">
            <a:xfrm>
              <a:off x="1440" y="3936"/>
              <a:ext cx="96" cy="95"/>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grpSp>
      <p:sp>
        <p:nvSpPr>
          <p:cNvPr id="140321" name="Line 33"/>
          <p:cNvSpPr>
            <a:spLocks noChangeShapeType="1"/>
          </p:cNvSpPr>
          <p:nvPr/>
        </p:nvSpPr>
        <p:spPr bwMode="auto">
          <a:xfrm flipH="1">
            <a:off x="2336800" y="1524000"/>
            <a:ext cx="25400" cy="4470400"/>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22" name="Line 34"/>
          <p:cNvSpPr>
            <a:spLocks noChangeShapeType="1"/>
          </p:cNvSpPr>
          <p:nvPr/>
        </p:nvSpPr>
        <p:spPr bwMode="auto">
          <a:xfrm flipH="1">
            <a:off x="4699000" y="1524000"/>
            <a:ext cx="25400" cy="4470400"/>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grpSp>
        <p:nvGrpSpPr>
          <p:cNvPr id="8" name="Group 35"/>
          <p:cNvGrpSpPr>
            <a:grpSpLocks/>
          </p:cNvGrpSpPr>
          <p:nvPr/>
        </p:nvGrpSpPr>
        <p:grpSpPr bwMode="auto">
          <a:xfrm>
            <a:off x="2432050" y="2635250"/>
            <a:ext cx="2076450" cy="2120900"/>
            <a:chOff x="1588" y="1956"/>
            <a:chExt cx="1308" cy="1336"/>
          </a:xfrm>
        </p:grpSpPr>
        <p:pic>
          <p:nvPicPr>
            <p:cNvPr id="12338" name="Picture 36" descr="funnel verticle"/>
            <p:cNvPicPr>
              <a:picLocks noChangeAspect="1" noChangeArrowheads="1"/>
            </p:cNvPicPr>
            <p:nvPr/>
          </p:nvPicPr>
          <p:blipFill>
            <a:blip r:embed="rId4"/>
            <a:srcRect/>
            <a:stretch>
              <a:fillRect/>
            </a:stretch>
          </p:blipFill>
          <p:spPr bwMode="auto">
            <a:xfrm>
              <a:off x="1588" y="1956"/>
              <a:ext cx="1308" cy="1336"/>
            </a:xfrm>
            <a:prstGeom prst="rect">
              <a:avLst/>
            </a:prstGeom>
            <a:noFill/>
            <a:ln w="9525">
              <a:noFill/>
              <a:miter lim="800000"/>
              <a:headEnd/>
              <a:tailEnd/>
            </a:ln>
          </p:spPr>
        </p:pic>
        <p:sp>
          <p:nvSpPr>
            <p:cNvPr id="140325" name="Text Box 37"/>
            <p:cNvSpPr txBox="1">
              <a:spLocks noChangeArrowheads="1"/>
            </p:cNvSpPr>
            <p:nvPr/>
          </p:nvSpPr>
          <p:spPr bwMode="auto">
            <a:xfrm>
              <a:off x="1727" y="2296"/>
              <a:ext cx="969" cy="233"/>
            </a:xfrm>
            <a:prstGeom prst="rect">
              <a:avLst/>
            </a:prstGeom>
            <a:noFill/>
            <a:ln w="9525">
              <a:noFill/>
              <a:miter lim="800000"/>
              <a:headEnd/>
              <a:tailEnd/>
            </a:ln>
            <a:effectLst/>
          </p:spPr>
          <p:txBody>
            <a:bodyPr>
              <a:spAutoFit/>
            </a:bodyPr>
            <a:lstStyle/>
            <a:p>
              <a:pPr algn="ctr">
                <a:spcBef>
                  <a:spcPct val="50000"/>
                </a:spcBef>
                <a:defRPr/>
              </a:pPr>
              <a:r>
                <a:rPr lang="en-US" b="1" dirty="0">
                  <a:solidFill>
                    <a:schemeClr val="accent4"/>
                  </a:solidFill>
                  <a:effectLst>
                    <a:outerShdw blurRad="38100" dist="38100" dir="2700000" algn="tl">
                      <a:srgbClr val="000000">
                        <a:alpha val="43137"/>
                      </a:srgbClr>
                    </a:outerShdw>
                  </a:effectLst>
                  <a:latin typeface="Arial" charset="0"/>
                </a:rPr>
                <a:t>DM Engine</a:t>
              </a:r>
            </a:p>
          </p:txBody>
        </p:sp>
      </p:grpSp>
      <p:pic>
        <p:nvPicPr>
          <p:cNvPr id="140328" name="Picture 40" descr="data page"/>
          <p:cNvPicPr>
            <a:picLocks noChangeAspect="1" noChangeArrowheads="1"/>
          </p:cNvPicPr>
          <p:nvPr/>
        </p:nvPicPr>
        <p:blipFill>
          <a:blip r:embed="rId5"/>
          <a:srcRect/>
          <a:stretch>
            <a:fillRect/>
          </a:stretch>
        </p:blipFill>
        <p:spPr bwMode="auto">
          <a:xfrm>
            <a:off x="6200775" y="4806950"/>
            <a:ext cx="1136650" cy="1365250"/>
          </a:xfrm>
          <a:prstGeom prst="rect">
            <a:avLst/>
          </a:prstGeom>
          <a:noFill/>
          <a:ln w="9525">
            <a:noFill/>
            <a:miter lim="800000"/>
            <a:headEnd/>
            <a:tailEnd/>
          </a:ln>
        </p:spPr>
      </p:pic>
      <p:pic>
        <p:nvPicPr>
          <p:cNvPr id="140329" name="Picture 41" descr="GEL Starburst MS-yellow"/>
          <p:cNvPicPr>
            <a:picLocks noChangeAspect="1" noChangeArrowheads="1"/>
          </p:cNvPicPr>
          <p:nvPr/>
        </p:nvPicPr>
        <p:blipFill>
          <a:blip r:embed="rId6"/>
          <a:srcRect/>
          <a:stretch>
            <a:fillRect/>
          </a:stretch>
        </p:blipFill>
        <p:spPr bwMode="auto">
          <a:xfrm rot="868217">
            <a:off x="6635750" y="4716463"/>
            <a:ext cx="822325" cy="711200"/>
          </a:xfrm>
          <a:prstGeom prst="rect">
            <a:avLst/>
          </a:prstGeom>
          <a:noFill/>
          <a:ln w="9525">
            <a:noFill/>
            <a:miter lim="800000"/>
            <a:headEnd/>
            <a:tailEnd/>
          </a:ln>
        </p:spPr>
      </p:pic>
      <p:pic>
        <p:nvPicPr>
          <p:cNvPr id="140330" name="Picture 42" descr="3 tail fan gradient arrow split"/>
          <p:cNvPicPr>
            <a:picLocks noChangeAspect="1" noChangeArrowheads="1"/>
          </p:cNvPicPr>
          <p:nvPr/>
        </p:nvPicPr>
        <p:blipFill>
          <a:blip r:embed="rId7"/>
          <a:srcRect/>
          <a:stretch>
            <a:fillRect/>
          </a:stretch>
        </p:blipFill>
        <p:spPr bwMode="auto">
          <a:xfrm>
            <a:off x="5889625" y="2587625"/>
            <a:ext cx="1563688" cy="2249488"/>
          </a:xfrm>
          <a:prstGeom prst="rect">
            <a:avLst/>
          </a:prstGeom>
          <a:noFill/>
          <a:ln w="9525">
            <a:noFill/>
            <a:miter lim="800000"/>
            <a:headEnd/>
            <a:tailEnd/>
          </a:ln>
        </p:spPr>
      </p:pic>
      <p:pic>
        <p:nvPicPr>
          <p:cNvPr id="140331" name="Picture 43" descr="up blue arrow up"/>
          <p:cNvPicPr>
            <a:picLocks noChangeAspect="1" noChangeArrowheads="1"/>
          </p:cNvPicPr>
          <p:nvPr/>
        </p:nvPicPr>
        <p:blipFill>
          <a:blip r:embed="rId8"/>
          <a:srcRect/>
          <a:stretch>
            <a:fillRect/>
          </a:stretch>
        </p:blipFill>
        <p:spPr bwMode="auto">
          <a:xfrm>
            <a:off x="2603500" y="1928813"/>
            <a:ext cx="1685925" cy="2997200"/>
          </a:xfrm>
          <a:prstGeom prst="rect">
            <a:avLst/>
          </a:prstGeom>
          <a:noFill/>
          <a:ln w="9525">
            <a:noFill/>
            <a:miter lim="800000"/>
            <a:headEnd/>
            <a:tailEnd/>
          </a:ln>
        </p:spPr>
      </p:pic>
      <p:grpSp>
        <p:nvGrpSpPr>
          <p:cNvPr id="9" name="Group 44"/>
          <p:cNvGrpSpPr>
            <a:grpSpLocks/>
          </p:cNvGrpSpPr>
          <p:nvPr/>
        </p:nvGrpSpPr>
        <p:grpSpPr bwMode="auto">
          <a:xfrm>
            <a:off x="2444750" y="2635250"/>
            <a:ext cx="2076450" cy="2120900"/>
            <a:chOff x="3644" y="1956"/>
            <a:chExt cx="1308" cy="1336"/>
          </a:xfrm>
        </p:grpSpPr>
        <p:pic>
          <p:nvPicPr>
            <p:cNvPr id="12336" name="Picture 45" descr="funnel verticle"/>
            <p:cNvPicPr>
              <a:picLocks noChangeAspect="1" noChangeArrowheads="1"/>
            </p:cNvPicPr>
            <p:nvPr/>
          </p:nvPicPr>
          <p:blipFill>
            <a:blip r:embed="rId4"/>
            <a:srcRect/>
            <a:stretch>
              <a:fillRect/>
            </a:stretch>
          </p:blipFill>
          <p:spPr bwMode="auto">
            <a:xfrm>
              <a:off x="3644" y="1956"/>
              <a:ext cx="1308" cy="1336"/>
            </a:xfrm>
            <a:prstGeom prst="rect">
              <a:avLst/>
            </a:prstGeom>
            <a:noFill/>
            <a:ln w="9525">
              <a:noFill/>
              <a:miter lim="800000"/>
              <a:headEnd/>
              <a:tailEnd/>
            </a:ln>
          </p:spPr>
        </p:pic>
        <p:sp>
          <p:nvSpPr>
            <p:cNvPr id="140334" name="Text Box 46"/>
            <p:cNvSpPr txBox="1">
              <a:spLocks noChangeArrowheads="1"/>
            </p:cNvSpPr>
            <p:nvPr/>
          </p:nvSpPr>
          <p:spPr bwMode="auto">
            <a:xfrm>
              <a:off x="3789" y="2296"/>
              <a:ext cx="969" cy="233"/>
            </a:xfrm>
            <a:prstGeom prst="rect">
              <a:avLst/>
            </a:prstGeom>
            <a:noFill/>
            <a:ln w="9525">
              <a:noFill/>
              <a:miter lim="800000"/>
              <a:headEnd/>
              <a:tailEnd/>
            </a:ln>
            <a:effectLst/>
          </p:spPr>
          <p:txBody>
            <a:bodyPr>
              <a:spAutoFit/>
            </a:bodyPr>
            <a:lstStyle/>
            <a:p>
              <a:pPr algn="ctr">
                <a:spcBef>
                  <a:spcPct val="50000"/>
                </a:spcBef>
                <a:defRPr/>
              </a:pPr>
              <a:r>
                <a:rPr lang="en-US" b="1" dirty="0">
                  <a:solidFill>
                    <a:schemeClr val="accent4"/>
                  </a:solidFill>
                  <a:effectLst>
                    <a:outerShdw blurRad="38100" dist="38100" dir="2700000" algn="tl">
                      <a:srgbClr val="000000">
                        <a:alpha val="43137"/>
                      </a:srgbClr>
                    </a:outerShdw>
                  </a:effectLst>
                  <a:latin typeface="Arial" charset="0"/>
                </a:rPr>
                <a:t>DM Engine</a:t>
              </a:r>
            </a:p>
          </p:txBody>
        </p:sp>
      </p:grpSp>
      <p:grpSp>
        <p:nvGrpSpPr>
          <p:cNvPr id="10" name="Group 47"/>
          <p:cNvGrpSpPr>
            <a:grpSpLocks/>
          </p:cNvGrpSpPr>
          <p:nvPr/>
        </p:nvGrpSpPr>
        <p:grpSpPr bwMode="auto">
          <a:xfrm>
            <a:off x="2501900" y="1130300"/>
            <a:ext cx="1778000" cy="1241425"/>
            <a:chOff x="1632" y="1186"/>
            <a:chExt cx="1120" cy="782"/>
          </a:xfrm>
        </p:grpSpPr>
        <p:grpSp>
          <p:nvGrpSpPr>
            <p:cNvPr id="11" name="Group 48"/>
            <p:cNvGrpSpPr>
              <a:grpSpLocks/>
            </p:cNvGrpSpPr>
            <p:nvPr/>
          </p:nvGrpSpPr>
          <p:grpSpPr bwMode="auto">
            <a:xfrm>
              <a:off x="1824" y="1440"/>
              <a:ext cx="912" cy="528"/>
              <a:chOff x="720" y="1488"/>
              <a:chExt cx="912" cy="528"/>
            </a:xfrm>
          </p:grpSpPr>
          <p:sp>
            <p:nvSpPr>
              <p:cNvPr id="140337" name="AutoShape 49"/>
              <p:cNvSpPr>
                <a:spLocks noChangeArrowheads="1"/>
              </p:cNvSpPr>
              <p:nvPr/>
            </p:nvSpPr>
            <p:spPr bwMode="auto">
              <a:xfrm>
                <a:off x="720" y="1488"/>
                <a:ext cx="912" cy="528"/>
              </a:xfrm>
              <a:prstGeom prst="flowChartProcess">
                <a:avLst/>
              </a:prstGeom>
              <a:solidFill>
                <a:schemeClr val="folHlink"/>
              </a:solidFill>
              <a:ln w="9525">
                <a:solidFill>
                  <a:schemeClr val="bg2"/>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38" name="Line 50"/>
              <p:cNvSpPr>
                <a:spLocks noChangeShapeType="1"/>
              </p:cNvSpPr>
              <p:nvPr/>
            </p:nvSpPr>
            <p:spPr bwMode="auto">
              <a:xfrm>
                <a:off x="912" y="1488"/>
                <a:ext cx="0" cy="528"/>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39" name="Line 51"/>
              <p:cNvSpPr>
                <a:spLocks noChangeShapeType="1"/>
              </p:cNvSpPr>
              <p:nvPr/>
            </p:nvSpPr>
            <p:spPr bwMode="auto">
              <a:xfrm>
                <a:off x="1152" y="1488"/>
                <a:ext cx="0" cy="528"/>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40" name="Line 52"/>
              <p:cNvSpPr>
                <a:spLocks noChangeShapeType="1"/>
              </p:cNvSpPr>
              <p:nvPr/>
            </p:nvSpPr>
            <p:spPr bwMode="auto">
              <a:xfrm>
                <a:off x="1344" y="1488"/>
                <a:ext cx="0" cy="528"/>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41" name="Line 53"/>
              <p:cNvSpPr>
                <a:spLocks noChangeShapeType="1"/>
              </p:cNvSpPr>
              <p:nvPr/>
            </p:nvSpPr>
            <p:spPr bwMode="auto">
              <a:xfrm>
                <a:off x="1488" y="1488"/>
                <a:ext cx="0" cy="528"/>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42" name="Line 54"/>
              <p:cNvSpPr>
                <a:spLocks noChangeShapeType="1"/>
              </p:cNvSpPr>
              <p:nvPr/>
            </p:nvSpPr>
            <p:spPr bwMode="auto">
              <a:xfrm>
                <a:off x="720" y="1632"/>
                <a:ext cx="912" cy="0"/>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grpSp>
        <p:sp>
          <p:nvSpPr>
            <p:cNvPr id="140343" name="Text Box 55"/>
            <p:cNvSpPr txBox="1">
              <a:spLocks noChangeArrowheads="1"/>
            </p:cNvSpPr>
            <p:nvPr/>
          </p:nvSpPr>
          <p:spPr bwMode="auto">
            <a:xfrm>
              <a:off x="1632" y="1186"/>
              <a:ext cx="1120" cy="250"/>
            </a:xfrm>
            <a:prstGeom prst="rect">
              <a:avLst/>
            </a:prstGeom>
            <a:noFill/>
            <a:ln w="9525">
              <a:noFill/>
              <a:miter lim="800000"/>
              <a:headEnd/>
              <a:tailEnd/>
            </a:ln>
            <a:effectLst/>
          </p:spPr>
          <p:txBody>
            <a:bodyPr wrap="none">
              <a:spAutoFit/>
            </a:bodyPr>
            <a:lstStyle/>
            <a:p>
              <a:pPr>
                <a:defRPr/>
              </a:pPr>
              <a:r>
                <a:rPr lang="de-DE" sz="2000" b="1">
                  <a:solidFill>
                    <a:schemeClr val="accent4"/>
                  </a:solidFill>
                  <a:effectLst>
                    <a:outerShdw blurRad="38100" dist="38100" dir="2700000" algn="tl">
                      <a:srgbClr val="000000">
                        <a:alpha val="43137"/>
                      </a:srgbClr>
                    </a:outerShdw>
                  </a:effectLst>
                  <a:latin typeface="Arial" charset="0"/>
                  <a:cs typeface="Arial" charset="0"/>
                </a:rPr>
                <a:t>Training data</a:t>
              </a:r>
            </a:p>
          </p:txBody>
        </p:sp>
      </p:grpSp>
      <p:grpSp>
        <p:nvGrpSpPr>
          <p:cNvPr id="12" name="Group 56"/>
          <p:cNvGrpSpPr>
            <a:grpSpLocks/>
          </p:cNvGrpSpPr>
          <p:nvPr/>
        </p:nvGrpSpPr>
        <p:grpSpPr bwMode="auto">
          <a:xfrm>
            <a:off x="6694488" y="749300"/>
            <a:ext cx="1524000" cy="1622425"/>
            <a:chOff x="4464" y="946"/>
            <a:chExt cx="960" cy="1022"/>
          </a:xfrm>
        </p:grpSpPr>
        <p:grpSp>
          <p:nvGrpSpPr>
            <p:cNvPr id="13" name="Group 57"/>
            <p:cNvGrpSpPr>
              <a:grpSpLocks/>
            </p:cNvGrpSpPr>
            <p:nvPr/>
          </p:nvGrpSpPr>
          <p:grpSpPr bwMode="auto">
            <a:xfrm>
              <a:off x="4512" y="1440"/>
              <a:ext cx="912" cy="528"/>
              <a:chOff x="720" y="1488"/>
              <a:chExt cx="912" cy="528"/>
            </a:xfrm>
          </p:grpSpPr>
          <p:sp>
            <p:nvSpPr>
              <p:cNvPr id="140346" name="AutoShape 58"/>
              <p:cNvSpPr>
                <a:spLocks noChangeArrowheads="1"/>
              </p:cNvSpPr>
              <p:nvPr/>
            </p:nvSpPr>
            <p:spPr bwMode="auto">
              <a:xfrm>
                <a:off x="720" y="1488"/>
                <a:ext cx="912" cy="528"/>
              </a:xfrm>
              <a:prstGeom prst="flowChartProcess">
                <a:avLst/>
              </a:prstGeom>
              <a:solidFill>
                <a:schemeClr val="folHlink"/>
              </a:solidFill>
              <a:ln w="9525">
                <a:solidFill>
                  <a:schemeClr val="bg2"/>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47" name="Line 59"/>
              <p:cNvSpPr>
                <a:spLocks noChangeShapeType="1"/>
              </p:cNvSpPr>
              <p:nvPr/>
            </p:nvSpPr>
            <p:spPr bwMode="auto">
              <a:xfrm>
                <a:off x="912" y="1488"/>
                <a:ext cx="0" cy="528"/>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48" name="Line 60"/>
              <p:cNvSpPr>
                <a:spLocks noChangeShapeType="1"/>
              </p:cNvSpPr>
              <p:nvPr/>
            </p:nvSpPr>
            <p:spPr bwMode="auto">
              <a:xfrm>
                <a:off x="1152" y="1488"/>
                <a:ext cx="0" cy="528"/>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49" name="Line 61"/>
              <p:cNvSpPr>
                <a:spLocks noChangeShapeType="1"/>
              </p:cNvSpPr>
              <p:nvPr/>
            </p:nvSpPr>
            <p:spPr bwMode="auto">
              <a:xfrm>
                <a:off x="1344" y="1488"/>
                <a:ext cx="0" cy="528"/>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50" name="Line 62"/>
              <p:cNvSpPr>
                <a:spLocks noChangeShapeType="1"/>
              </p:cNvSpPr>
              <p:nvPr/>
            </p:nvSpPr>
            <p:spPr bwMode="auto">
              <a:xfrm>
                <a:off x="1488" y="1488"/>
                <a:ext cx="0" cy="528"/>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51" name="Line 63"/>
              <p:cNvSpPr>
                <a:spLocks noChangeShapeType="1"/>
              </p:cNvSpPr>
              <p:nvPr/>
            </p:nvSpPr>
            <p:spPr bwMode="auto">
              <a:xfrm>
                <a:off x="720" y="1632"/>
                <a:ext cx="912" cy="0"/>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grpSp>
        <p:sp>
          <p:nvSpPr>
            <p:cNvPr id="140352" name="Text Box 64"/>
            <p:cNvSpPr txBox="1">
              <a:spLocks noChangeArrowheads="1"/>
            </p:cNvSpPr>
            <p:nvPr/>
          </p:nvSpPr>
          <p:spPr bwMode="auto">
            <a:xfrm>
              <a:off x="4464" y="946"/>
              <a:ext cx="941" cy="446"/>
            </a:xfrm>
            <a:prstGeom prst="rect">
              <a:avLst/>
            </a:prstGeom>
            <a:noFill/>
            <a:ln w="9525">
              <a:noFill/>
              <a:miter lim="800000"/>
              <a:headEnd/>
              <a:tailEnd/>
            </a:ln>
            <a:effectLst/>
          </p:spPr>
          <p:txBody>
            <a:bodyPr wrap="none">
              <a:spAutoFit/>
            </a:bodyPr>
            <a:lstStyle/>
            <a:p>
              <a:pPr>
                <a:defRPr/>
              </a:pPr>
              <a:r>
                <a:rPr lang="de-DE" sz="2000" b="1">
                  <a:solidFill>
                    <a:schemeClr val="accent4"/>
                  </a:solidFill>
                  <a:effectLst>
                    <a:outerShdw blurRad="38100" dist="38100" dir="2700000" algn="tl">
                      <a:srgbClr val="000000">
                        <a:alpha val="43137"/>
                      </a:srgbClr>
                    </a:outerShdw>
                  </a:effectLst>
                  <a:latin typeface="Arial" charset="0"/>
                  <a:cs typeface="Arial" charset="0"/>
                </a:rPr>
                <a:t>Data to be </a:t>
              </a:r>
              <a:br>
                <a:rPr lang="de-DE" sz="2000" b="1">
                  <a:solidFill>
                    <a:schemeClr val="accent4"/>
                  </a:solidFill>
                  <a:effectLst>
                    <a:outerShdw blurRad="38100" dist="38100" dir="2700000" algn="tl">
                      <a:srgbClr val="000000">
                        <a:alpha val="43137"/>
                      </a:srgbClr>
                    </a:outerShdw>
                  </a:effectLst>
                  <a:latin typeface="Arial" charset="0"/>
                  <a:cs typeface="Arial" charset="0"/>
                </a:rPr>
              </a:br>
              <a:r>
                <a:rPr lang="de-DE" sz="2000" b="1">
                  <a:solidFill>
                    <a:schemeClr val="accent4"/>
                  </a:solidFill>
                  <a:effectLst>
                    <a:outerShdw blurRad="38100" dist="38100" dir="2700000" algn="tl">
                      <a:srgbClr val="000000">
                        <a:alpha val="43137"/>
                      </a:srgbClr>
                    </a:outerShdw>
                  </a:effectLst>
                  <a:latin typeface="Arial" charset="0"/>
                  <a:cs typeface="Arial" charset="0"/>
                </a:rPr>
                <a:t>predicted</a:t>
              </a:r>
            </a:p>
          </p:txBody>
        </p:sp>
      </p:grpSp>
      <p:grpSp>
        <p:nvGrpSpPr>
          <p:cNvPr id="14" name="Group 65"/>
          <p:cNvGrpSpPr>
            <a:grpSpLocks/>
          </p:cNvGrpSpPr>
          <p:nvPr/>
        </p:nvGrpSpPr>
        <p:grpSpPr bwMode="auto">
          <a:xfrm>
            <a:off x="4789488" y="1130300"/>
            <a:ext cx="1828800" cy="1241425"/>
            <a:chOff x="3168" y="1186"/>
            <a:chExt cx="1152" cy="782"/>
          </a:xfrm>
        </p:grpSpPr>
        <p:sp>
          <p:nvSpPr>
            <p:cNvPr id="140354" name="Text Box 66"/>
            <p:cNvSpPr txBox="1">
              <a:spLocks noChangeArrowheads="1"/>
            </p:cNvSpPr>
            <p:nvPr/>
          </p:nvSpPr>
          <p:spPr bwMode="auto">
            <a:xfrm>
              <a:off x="3168" y="1186"/>
              <a:ext cx="1137" cy="250"/>
            </a:xfrm>
            <a:prstGeom prst="rect">
              <a:avLst/>
            </a:prstGeom>
            <a:noFill/>
            <a:ln w="9525">
              <a:noFill/>
              <a:miter lim="800000"/>
              <a:headEnd/>
              <a:tailEnd/>
            </a:ln>
            <a:effectLst/>
          </p:spPr>
          <p:txBody>
            <a:bodyPr wrap="none">
              <a:spAutoFit/>
            </a:bodyPr>
            <a:lstStyle/>
            <a:p>
              <a:pPr>
                <a:defRPr/>
              </a:pPr>
              <a:r>
                <a:rPr lang="de-DE" sz="2000" b="1">
                  <a:solidFill>
                    <a:schemeClr val="accent4"/>
                  </a:solidFill>
                  <a:effectLst>
                    <a:outerShdw blurRad="38100" dist="38100" dir="2700000" algn="tl">
                      <a:srgbClr val="000000">
                        <a:alpha val="43137"/>
                      </a:srgbClr>
                    </a:outerShdw>
                  </a:effectLst>
                  <a:latin typeface="Arial" charset="0"/>
                  <a:cs typeface="Arial" charset="0"/>
                </a:rPr>
                <a:t>Mining Model</a:t>
              </a:r>
            </a:p>
          </p:txBody>
        </p:sp>
        <p:grpSp>
          <p:nvGrpSpPr>
            <p:cNvPr id="15" name="Group 67"/>
            <p:cNvGrpSpPr>
              <a:grpSpLocks/>
            </p:cNvGrpSpPr>
            <p:nvPr/>
          </p:nvGrpSpPr>
          <p:grpSpPr bwMode="auto">
            <a:xfrm>
              <a:off x="3264" y="1440"/>
              <a:ext cx="1056" cy="528"/>
              <a:chOff x="3216" y="1392"/>
              <a:chExt cx="1056" cy="528"/>
            </a:xfrm>
          </p:grpSpPr>
          <p:sp>
            <p:nvSpPr>
              <p:cNvPr id="140356" name="Rectangle 68"/>
              <p:cNvSpPr>
                <a:spLocks noChangeArrowheads="1"/>
              </p:cNvSpPr>
              <p:nvPr/>
            </p:nvSpPr>
            <p:spPr bwMode="auto">
              <a:xfrm>
                <a:off x="3216" y="1392"/>
                <a:ext cx="1056" cy="528"/>
              </a:xfrm>
              <a:prstGeom prst="rect">
                <a:avLst/>
              </a:prstGeom>
              <a:solidFill>
                <a:schemeClr val="accent2"/>
              </a:solidFill>
              <a:ln w="9525">
                <a:noFill/>
                <a:miter lim="800000"/>
                <a:headEnd/>
                <a:tailEnd/>
              </a:ln>
              <a:effectLst>
                <a:outerShdw dist="35921" dir="2700000" algn="ctr" rotWithShape="0">
                  <a:schemeClr val="bg2"/>
                </a:outerShdw>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grpSp>
            <p:nvGrpSpPr>
              <p:cNvPr id="16" name="Group 69"/>
              <p:cNvGrpSpPr>
                <a:grpSpLocks/>
              </p:cNvGrpSpPr>
              <p:nvPr/>
            </p:nvGrpSpPr>
            <p:grpSpPr bwMode="auto">
              <a:xfrm>
                <a:off x="3264" y="1440"/>
                <a:ext cx="960" cy="432"/>
                <a:chOff x="720" y="3552"/>
                <a:chExt cx="960" cy="624"/>
              </a:xfrm>
            </p:grpSpPr>
            <p:sp>
              <p:nvSpPr>
                <p:cNvPr id="140358" name="Rectangle 70"/>
                <p:cNvSpPr>
                  <a:spLocks noChangeArrowheads="1"/>
                </p:cNvSpPr>
                <p:nvPr/>
              </p:nvSpPr>
              <p:spPr bwMode="auto">
                <a:xfrm>
                  <a:off x="960" y="355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59" name="Rectangle 71"/>
                <p:cNvSpPr>
                  <a:spLocks noChangeArrowheads="1"/>
                </p:cNvSpPr>
                <p:nvPr/>
              </p:nvSpPr>
              <p:spPr bwMode="auto">
                <a:xfrm>
                  <a:off x="720" y="379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60" name="Rectangle 72"/>
                <p:cNvSpPr>
                  <a:spLocks noChangeArrowheads="1"/>
                </p:cNvSpPr>
                <p:nvPr/>
              </p:nvSpPr>
              <p:spPr bwMode="auto">
                <a:xfrm>
                  <a:off x="1200" y="379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61" name="Rectangle 73"/>
                <p:cNvSpPr>
                  <a:spLocks noChangeArrowheads="1"/>
                </p:cNvSpPr>
                <p:nvPr/>
              </p:nvSpPr>
              <p:spPr bwMode="auto">
                <a:xfrm>
                  <a:off x="1056" y="403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62" name="Rectangle 74"/>
                <p:cNvSpPr>
                  <a:spLocks noChangeArrowheads="1"/>
                </p:cNvSpPr>
                <p:nvPr/>
              </p:nvSpPr>
              <p:spPr bwMode="auto">
                <a:xfrm>
                  <a:off x="1392" y="403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63" name="Line 75"/>
                <p:cNvSpPr>
                  <a:spLocks noChangeShapeType="1"/>
                </p:cNvSpPr>
                <p:nvPr/>
              </p:nvSpPr>
              <p:spPr bwMode="auto">
                <a:xfrm flipH="1">
                  <a:off x="864" y="3696"/>
                  <a:ext cx="192" cy="94"/>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64" name="Line 76"/>
                <p:cNvSpPr>
                  <a:spLocks noChangeShapeType="1"/>
                </p:cNvSpPr>
                <p:nvPr/>
              </p:nvSpPr>
              <p:spPr bwMode="auto">
                <a:xfrm>
                  <a:off x="1200" y="3696"/>
                  <a:ext cx="144" cy="94"/>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65" name="Line 77"/>
                <p:cNvSpPr>
                  <a:spLocks noChangeShapeType="1"/>
                </p:cNvSpPr>
                <p:nvPr/>
              </p:nvSpPr>
              <p:spPr bwMode="auto">
                <a:xfrm flipH="1">
                  <a:off x="1200" y="3936"/>
                  <a:ext cx="96" cy="95"/>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66" name="Line 78"/>
                <p:cNvSpPr>
                  <a:spLocks noChangeShapeType="1"/>
                </p:cNvSpPr>
                <p:nvPr/>
              </p:nvSpPr>
              <p:spPr bwMode="auto">
                <a:xfrm>
                  <a:off x="1440" y="3936"/>
                  <a:ext cx="96" cy="95"/>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grpSp>
        </p:grpSp>
      </p:grpSp>
      <p:sp>
        <p:nvSpPr>
          <p:cNvPr id="140369" name="Text Box 81"/>
          <p:cNvSpPr txBox="1">
            <a:spLocks noChangeArrowheads="1"/>
          </p:cNvSpPr>
          <p:nvPr/>
        </p:nvSpPr>
        <p:spPr bwMode="auto">
          <a:xfrm>
            <a:off x="7302500" y="5016500"/>
            <a:ext cx="1300163" cy="646113"/>
          </a:xfrm>
          <a:prstGeom prst="rect">
            <a:avLst/>
          </a:prstGeom>
          <a:noFill/>
          <a:ln w="12700">
            <a:noFill/>
            <a:miter lim="800000"/>
            <a:headEnd/>
            <a:tailEnd/>
          </a:ln>
          <a:effectLst/>
        </p:spPr>
        <p:txBody>
          <a:bodyPr wrap="none">
            <a:spAutoFit/>
          </a:bodyPr>
          <a:lstStyle/>
          <a:p>
            <a:pPr>
              <a:defRPr/>
            </a:pPr>
            <a:r>
              <a:rPr lang="de-DE">
                <a:solidFill>
                  <a:schemeClr val="accent4"/>
                </a:solidFill>
                <a:effectLst>
                  <a:outerShdw blurRad="38100" dist="38100" dir="2700000" algn="tl">
                    <a:srgbClr val="000000">
                      <a:alpha val="43137"/>
                    </a:srgbClr>
                  </a:outerShdw>
                </a:effectLst>
                <a:latin typeface="Arial" charset="0"/>
              </a:rPr>
              <a:t>With </a:t>
            </a:r>
            <a:br>
              <a:rPr lang="de-DE">
                <a:solidFill>
                  <a:schemeClr val="accent4"/>
                </a:solidFill>
                <a:effectLst>
                  <a:outerShdw blurRad="38100" dist="38100" dir="2700000" algn="tl">
                    <a:srgbClr val="000000">
                      <a:alpha val="43137"/>
                    </a:srgbClr>
                  </a:outerShdw>
                </a:effectLst>
                <a:latin typeface="Arial" charset="0"/>
              </a:rPr>
            </a:br>
            <a:r>
              <a:rPr lang="de-DE">
                <a:solidFill>
                  <a:schemeClr val="accent4"/>
                </a:solidFill>
                <a:effectLst>
                  <a:outerShdw blurRad="38100" dist="38100" dir="2700000" algn="tl">
                    <a:srgbClr val="000000">
                      <a:alpha val="43137"/>
                    </a:srgbClr>
                  </a:outerShdw>
                </a:effectLst>
                <a:latin typeface="Arial" charset="0"/>
              </a:rPr>
              <a:t>predictions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032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03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03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032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032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033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03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36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Steps for Building a DM Model</a:t>
            </a:r>
            <a:endParaRPr lang="en-IE" noProof="0" dirty="0"/>
          </a:p>
        </p:txBody>
      </p:sp>
      <p:sp>
        <p:nvSpPr>
          <p:cNvPr id="3" name="Content Placeholder 2"/>
          <p:cNvSpPr>
            <a:spLocks noGrp="1"/>
          </p:cNvSpPr>
          <p:nvPr>
            <p:ph idx="1"/>
          </p:nvPr>
        </p:nvSpPr>
        <p:spPr/>
        <p:txBody>
          <a:bodyPr/>
          <a:lstStyle/>
          <a:p>
            <a:pPr marL="457200" indent="-457200">
              <a:buFont typeface="+mj-lt"/>
              <a:buAutoNum type="arabicPeriod"/>
            </a:pPr>
            <a:r>
              <a:rPr lang="en-IE" sz="2000" noProof="0" dirty="0" smtClean="0"/>
              <a:t>Model </a:t>
            </a:r>
            <a:r>
              <a:rPr lang="en-IE" sz="2000" noProof="0" dirty="0" smtClean="0">
                <a:solidFill>
                  <a:schemeClr val="accent4"/>
                </a:solidFill>
              </a:rPr>
              <a:t>Definition</a:t>
            </a:r>
          </a:p>
          <a:p>
            <a:pPr lvl="1"/>
            <a:r>
              <a:rPr lang="en-IE" sz="2000" noProof="0" dirty="0" smtClean="0"/>
              <a:t>Define columns for cases: visually (BIDS), using DMX, or from PMML</a:t>
            </a:r>
          </a:p>
          <a:p>
            <a:pPr marL="457200" indent="-457200">
              <a:buFont typeface="+mj-lt"/>
              <a:buAutoNum type="arabicPeriod"/>
            </a:pPr>
            <a:r>
              <a:rPr lang="en-IE" sz="2000" noProof="0" dirty="0" smtClean="0"/>
              <a:t>Model </a:t>
            </a:r>
            <a:r>
              <a:rPr lang="en-IE" sz="2000" noProof="0" dirty="0" smtClean="0">
                <a:solidFill>
                  <a:schemeClr val="accent4"/>
                </a:solidFill>
              </a:rPr>
              <a:t>Training</a:t>
            </a:r>
          </a:p>
          <a:p>
            <a:pPr lvl="1"/>
            <a:r>
              <a:rPr lang="en-IE" sz="2000" noProof="0" dirty="0" smtClean="0"/>
              <a:t>Feed lots of data from a real database, or from a system log</a:t>
            </a:r>
          </a:p>
          <a:p>
            <a:pPr marL="457200" indent="-457200">
              <a:buFont typeface="+mj-lt"/>
              <a:buAutoNum type="arabicPeriod"/>
            </a:pPr>
            <a:r>
              <a:rPr lang="en-IE" sz="2000" noProof="0" dirty="0" smtClean="0"/>
              <a:t>Model </a:t>
            </a:r>
            <a:r>
              <a:rPr lang="en-IE" sz="2000" noProof="0" dirty="0" smtClean="0">
                <a:solidFill>
                  <a:schemeClr val="accent4"/>
                </a:solidFill>
              </a:rPr>
              <a:t>Testing</a:t>
            </a:r>
          </a:p>
          <a:p>
            <a:pPr lvl="1"/>
            <a:r>
              <a:rPr lang="en-IE" sz="2000" noProof="0" dirty="0" smtClean="0"/>
              <a:t>Testing data must be </a:t>
            </a:r>
            <a:r>
              <a:rPr lang="en-IE" sz="2000" noProof="0" dirty="0" smtClean="0">
                <a:solidFill>
                  <a:schemeClr val="accent4"/>
                </a:solidFill>
              </a:rPr>
              <a:t>different</a:t>
            </a:r>
            <a:r>
              <a:rPr lang="en-IE" sz="2000" noProof="0" dirty="0" smtClean="0"/>
              <a:t> from training</a:t>
            </a:r>
          </a:p>
          <a:p>
            <a:pPr marL="457200" indent="-457200">
              <a:buFont typeface="+mj-lt"/>
              <a:buAutoNum type="arabicPeriod"/>
            </a:pPr>
            <a:r>
              <a:rPr lang="en-IE" sz="2000" noProof="0" dirty="0" smtClean="0"/>
              <a:t>Model </a:t>
            </a:r>
            <a:r>
              <a:rPr lang="en-IE" sz="2000" noProof="0" dirty="0" smtClean="0">
                <a:solidFill>
                  <a:schemeClr val="accent4"/>
                </a:solidFill>
              </a:rPr>
              <a:t>Use</a:t>
            </a:r>
            <a:r>
              <a:rPr lang="en-IE" sz="2000" noProof="0" dirty="0" smtClean="0"/>
              <a:t> (Exploration and Prediction)</a:t>
            </a:r>
          </a:p>
          <a:p>
            <a:pPr lvl="1"/>
            <a:r>
              <a:rPr lang="en-IE" sz="2000" noProof="0" dirty="0" smtClean="0"/>
              <a:t>Use the model on new data to predict outcomes</a:t>
            </a:r>
          </a:p>
          <a:p>
            <a:pPr marL="457200" indent="-457200">
              <a:buFont typeface="+mj-lt"/>
              <a:buAutoNum type="arabicPeriod"/>
            </a:pPr>
            <a:r>
              <a:rPr lang="en-IE" sz="2000" noProof="0" dirty="0" smtClean="0"/>
              <a:t>Model </a:t>
            </a:r>
            <a:r>
              <a:rPr lang="en-IE" sz="2000" noProof="0" dirty="0" smtClean="0">
                <a:solidFill>
                  <a:schemeClr val="accent4"/>
                </a:solidFill>
              </a:rPr>
              <a:t>Update</a:t>
            </a:r>
          </a:p>
          <a:p>
            <a:pPr lvl="1"/>
            <a:r>
              <a:rPr lang="en-IE" sz="2000" dirty="0" smtClean="0"/>
              <a:t>Monthly, weekly, nightly, or more often – and </a:t>
            </a:r>
            <a:r>
              <a:rPr lang="en-IE" sz="2000" dirty="0" smtClean="0">
                <a:solidFill>
                  <a:schemeClr val="accent4"/>
                </a:solidFill>
              </a:rPr>
              <a:t>re-test</a:t>
            </a:r>
            <a:endParaRPr lang="en-IE" sz="2000" noProof="0" dirty="0" smtClean="0">
              <a:solidFill>
                <a:schemeClr val="accent4"/>
              </a:solidFill>
            </a:endParaRP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noProof="0" dirty="0" smtClean="0"/>
              <a:t>Many Approaches</a:t>
            </a:r>
            <a:endParaRPr lang="en-IE" noProof="0" dirty="0"/>
          </a:p>
        </p:txBody>
      </p:sp>
      <p:sp>
        <p:nvSpPr>
          <p:cNvPr id="4" name="Content Placeholder 3"/>
          <p:cNvSpPr>
            <a:spLocks noGrp="1"/>
          </p:cNvSpPr>
          <p:nvPr>
            <p:ph idx="1"/>
          </p:nvPr>
        </p:nvSpPr>
        <p:spPr>
          <a:xfrm>
            <a:off x="539750" y="1331929"/>
            <a:ext cx="8048625" cy="4525963"/>
          </a:xfrm>
        </p:spPr>
        <p:txBody>
          <a:bodyPr/>
          <a:lstStyle/>
          <a:p>
            <a:r>
              <a:rPr lang="en-IE" noProof="0" dirty="0" smtClean="0"/>
              <a:t>Work how you like:</a:t>
            </a:r>
          </a:p>
          <a:p>
            <a:pPr lvl="1"/>
            <a:r>
              <a:rPr lang="en-IE" noProof="0" dirty="0" smtClean="0"/>
              <a:t>Database experts and SQL veterans:</a:t>
            </a:r>
          </a:p>
          <a:p>
            <a:pPr lvl="2"/>
            <a:r>
              <a:rPr lang="en-IE" noProof="0" dirty="0" smtClean="0">
                <a:solidFill>
                  <a:schemeClr val="accent4"/>
                </a:solidFill>
              </a:rPr>
              <a:t>DMX</a:t>
            </a:r>
            <a:r>
              <a:rPr lang="en-IE" dirty="0" smtClean="0"/>
              <a:t> (like T-SQL)</a:t>
            </a:r>
          </a:p>
          <a:p>
            <a:pPr lvl="2"/>
            <a:r>
              <a:rPr lang="en-IE" noProof="0" dirty="0" smtClean="0"/>
              <a:t>Import/export using </a:t>
            </a:r>
            <a:r>
              <a:rPr lang="en-IE" noProof="0" dirty="0" smtClean="0">
                <a:solidFill>
                  <a:schemeClr val="accent4"/>
                </a:solidFill>
              </a:rPr>
              <a:t>PMML</a:t>
            </a:r>
          </a:p>
          <a:p>
            <a:pPr lvl="1"/>
            <a:r>
              <a:rPr lang="en-IE" noProof="0" dirty="0" smtClean="0"/>
              <a:t>Everyone:</a:t>
            </a:r>
          </a:p>
          <a:p>
            <a:pPr lvl="2"/>
            <a:r>
              <a:rPr lang="en-IE" noProof="0" dirty="0" smtClean="0">
                <a:solidFill>
                  <a:schemeClr val="accent4"/>
                </a:solidFill>
              </a:rPr>
              <a:t>Business Intelligence Development Studio </a:t>
            </a:r>
            <a:r>
              <a:rPr lang="en-IE" noProof="0" dirty="0" smtClean="0"/>
              <a:t>(BIDS)</a:t>
            </a:r>
          </a:p>
          <a:p>
            <a:pPr lvl="3"/>
            <a:r>
              <a:rPr lang="en-IE" noProof="0" dirty="0" smtClean="0"/>
              <a:t>Hosted in Visual Studio (included!)</a:t>
            </a:r>
          </a:p>
          <a:p>
            <a:pPr lvl="3"/>
            <a:r>
              <a:rPr lang="en-IE" noProof="0" dirty="0" smtClean="0"/>
              <a:t>No coding needed – click-click your way</a:t>
            </a:r>
          </a:p>
          <a:p>
            <a:pPr lvl="2"/>
            <a:r>
              <a:rPr lang="en-IE" noProof="0" dirty="0" smtClean="0"/>
              <a:t>Excel/Visio 2007 with </a:t>
            </a:r>
            <a:r>
              <a:rPr lang="en-IE" noProof="0" dirty="0" smtClean="0">
                <a:solidFill>
                  <a:schemeClr val="accent4"/>
                </a:solidFill>
              </a:rPr>
              <a:t>Data Mining Add-Ins</a:t>
            </a:r>
          </a:p>
          <a:p>
            <a:pPr lvl="3"/>
            <a:r>
              <a:rPr lang="en-IE" noProof="0" dirty="0" smtClean="0"/>
              <a:t>The “Data Mining” tab – everything</a:t>
            </a:r>
          </a:p>
          <a:p>
            <a:pPr lvl="3"/>
            <a:r>
              <a:rPr lang="en-IE" noProof="0" dirty="0" smtClean="0"/>
              <a:t>“Table Analysis” tab – easier but simpler</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Please Note</a:t>
            </a:r>
            <a:endParaRPr lang="en-IE" noProof="0" dirty="0"/>
          </a:p>
        </p:txBody>
      </p:sp>
      <p:sp>
        <p:nvSpPr>
          <p:cNvPr id="3" name="Content Placeholder 2"/>
          <p:cNvSpPr>
            <a:spLocks noGrp="1"/>
          </p:cNvSpPr>
          <p:nvPr>
            <p:ph idx="1"/>
          </p:nvPr>
        </p:nvSpPr>
        <p:spPr/>
        <p:txBody>
          <a:bodyPr/>
          <a:lstStyle/>
          <a:p>
            <a:r>
              <a:rPr lang="en-IE" noProof="0" dirty="0" smtClean="0"/>
              <a:t>It is </a:t>
            </a:r>
            <a:r>
              <a:rPr lang="en-IE" i="1" noProof="0" dirty="0" smtClean="0"/>
              <a:t>easier</a:t>
            </a:r>
            <a:r>
              <a:rPr lang="en-IE" noProof="0" dirty="0" smtClean="0"/>
              <a:t> to explain the key terminology in PowerPoint slides by showing DMX</a:t>
            </a:r>
          </a:p>
          <a:p>
            <a:endParaRPr lang="en-IE" noProof="0" dirty="0" smtClean="0"/>
          </a:p>
          <a:p>
            <a:r>
              <a:rPr lang="en-IE" noProof="0" dirty="0" smtClean="0"/>
              <a:t>It is </a:t>
            </a:r>
            <a:r>
              <a:rPr lang="en-IE" i="1" noProof="0" dirty="0" smtClean="0"/>
              <a:t>easier</a:t>
            </a:r>
            <a:r>
              <a:rPr lang="en-IE" noProof="0" dirty="0" smtClean="0"/>
              <a:t> to explain the key terminology in demos by showing BIDS and click-clicking</a:t>
            </a:r>
          </a:p>
          <a:p>
            <a:endParaRPr lang="en-IE" noProof="0" dirty="0" smtClean="0"/>
          </a:p>
          <a:p>
            <a:r>
              <a:rPr lang="en-IE" noProof="0" dirty="0" smtClean="0"/>
              <a:t>We will do both!</a:t>
            </a:r>
          </a:p>
          <a:p>
            <a:pPr marL="914400" lvl="1" indent="-457200">
              <a:buFont typeface="+mj-lt"/>
              <a:buAutoNum type="arabicPeriod"/>
            </a:pPr>
            <a:r>
              <a:rPr lang="en-IE" noProof="0" dirty="0" smtClean="0"/>
              <a:t>First, the DMX and slides</a:t>
            </a:r>
          </a:p>
          <a:p>
            <a:pPr marL="914400" lvl="1" indent="-457200">
              <a:buFont typeface="+mj-lt"/>
              <a:buAutoNum type="arabicPeriod"/>
            </a:pPr>
            <a:r>
              <a:rPr lang="en-IE" noProof="0" dirty="0" smtClean="0"/>
              <a:t>Later (especially this afternoon), mostly demos</a:t>
            </a:r>
            <a:endParaRPr lang="en-IE" noProof="0" dirty="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727075" y="2862263"/>
            <a:ext cx="8215313" cy="736600"/>
          </a:xfrm>
          <a:prstGeom prst="rect">
            <a:avLst/>
          </a:prstGeom>
          <a:noFill/>
          <a:ln w="9525">
            <a:noFill/>
            <a:miter lim="800000"/>
            <a:headEnd/>
            <a:tailEnd/>
          </a:ln>
        </p:spPr>
        <p:txBody>
          <a:bodyPr lIns="0" tIns="0" rIns="0" bIns="0"/>
          <a:lstStyle/>
          <a:p>
            <a:pPr algn="ctr"/>
            <a:endParaRPr lang="en-US" sz="4600" b="1" dirty="0">
              <a:solidFill>
                <a:schemeClr val="tx2"/>
              </a:solidFill>
              <a:latin typeface="Verdana" pitchFamily="34" charset="0"/>
            </a:endParaRPr>
          </a:p>
        </p:txBody>
      </p:sp>
      <p:sp>
        <p:nvSpPr>
          <p:cNvPr id="8195" name="Title 2"/>
          <p:cNvSpPr>
            <a:spLocks noGrp="1"/>
          </p:cNvSpPr>
          <p:nvPr>
            <p:ph type="title"/>
          </p:nvPr>
        </p:nvSpPr>
        <p:spPr>
          <a:xfrm>
            <a:off x="883919" y="3746500"/>
            <a:ext cx="7902923" cy="1362075"/>
          </a:xfrm>
        </p:spPr>
        <p:txBody>
          <a:bodyPr/>
          <a:lstStyle/>
          <a:p>
            <a:r>
              <a:rPr lang="en-IE" noProof="0" dirty="0" smtClean="0"/>
              <a:t>Key Concepts and Terminology</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Mining Structure</a:t>
            </a:r>
            <a:endParaRPr lang="en-IE" noProof="0" dirty="0"/>
          </a:p>
        </p:txBody>
      </p:sp>
      <p:sp>
        <p:nvSpPr>
          <p:cNvPr id="3" name="Content Placeholder 2"/>
          <p:cNvSpPr>
            <a:spLocks noGrp="1"/>
          </p:cNvSpPr>
          <p:nvPr>
            <p:ph idx="1"/>
          </p:nvPr>
        </p:nvSpPr>
        <p:spPr/>
        <p:txBody>
          <a:bodyPr/>
          <a:lstStyle/>
          <a:p>
            <a:r>
              <a:rPr lang="en-IE" noProof="0" dirty="0" smtClean="0"/>
              <a:t>Describes data to be mined</a:t>
            </a:r>
          </a:p>
          <a:p>
            <a:pPr lvl="1"/>
            <a:r>
              <a:rPr lang="en-IE" noProof="0" dirty="0" smtClean="0"/>
              <a:t>Columns from a data source and their:</a:t>
            </a:r>
          </a:p>
          <a:p>
            <a:pPr lvl="2"/>
            <a:r>
              <a:rPr lang="en-IE" noProof="0" dirty="0" smtClean="0"/>
              <a:t>Data Type</a:t>
            </a:r>
          </a:p>
          <a:p>
            <a:pPr lvl="2"/>
            <a:r>
              <a:rPr lang="en-IE" noProof="0" dirty="0" smtClean="0"/>
              <a:t>Content Type</a:t>
            </a:r>
          </a:p>
          <a:p>
            <a:r>
              <a:rPr lang="en-IE" noProof="0" dirty="0" smtClean="0"/>
              <a:t>Contains </a:t>
            </a:r>
            <a:r>
              <a:rPr lang="en-IE" noProof="0" dirty="0" smtClean="0">
                <a:solidFill>
                  <a:schemeClr val="accent4"/>
                </a:solidFill>
              </a:rPr>
              <a:t>Mining Models</a:t>
            </a:r>
          </a:p>
          <a:p>
            <a:pPr lvl="1"/>
            <a:r>
              <a:rPr lang="en-IE" noProof="0" dirty="0" smtClean="0"/>
              <a:t>Often we build several different models in one structure</a:t>
            </a:r>
          </a:p>
          <a:p>
            <a:r>
              <a:rPr lang="en-IE" noProof="0" dirty="0" smtClean="0"/>
              <a:t>Holds training data, known as </a:t>
            </a:r>
            <a:r>
              <a:rPr lang="en-IE" noProof="0" dirty="0" smtClean="0">
                <a:solidFill>
                  <a:schemeClr val="accent4"/>
                </a:solidFill>
              </a:rPr>
              <a:t>Cases</a:t>
            </a:r>
            <a:r>
              <a:rPr lang="en-IE" noProof="0" dirty="0" smtClean="0"/>
              <a:t> (if required)</a:t>
            </a:r>
          </a:p>
          <a:p>
            <a:r>
              <a:rPr lang="en-IE" noProof="0" dirty="0" smtClean="0"/>
              <a:t>Holds testing data, known as </a:t>
            </a:r>
            <a:r>
              <a:rPr lang="en-IE" noProof="0" dirty="0" smtClean="0">
                <a:solidFill>
                  <a:schemeClr val="accent4"/>
                </a:solidFill>
              </a:rPr>
              <a:t>Holdout</a:t>
            </a:r>
            <a:r>
              <a:rPr lang="en-IE" noProof="0" dirty="0" smtClean="0"/>
              <a:t> (in SQL 2008)</a:t>
            </a:r>
            <a:endParaRPr lang="en-IE" noProof="0" dirty="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Data Mining Model</a:t>
            </a:r>
            <a:endParaRPr lang="en-IE" noProof="0" dirty="0"/>
          </a:p>
        </p:txBody>
      </p:sp>
      <p:sp>
        <p:nvSpPr>
          <p:cNvPr id="3" name="Content Placeholder 2"/>
          <p:cNvSpPr>
            <a:spLocks noGrp="1"/>
          </p:cNvSpPr>
          <p:nvPr>
            <p:ph idx="1"/>
          </p:nvPr>
        </p:nvSpPr>
        <p:spPr/>
        <p:txBody>
          <a:bodyPr/>
          <a:lstStyle/>
          <a:p>
            <a:r>
              <a:rPr lang="en-IE" noProof="0" dirty="0" smtClean="0"/>
              <a:t>Container of patterns discovered by a </a:t>
            </a:r>
            <a:r>
              <a:rPr lang="en-IE" noProof="0" dirty="0" smtClean="0">
                <a:solidFill>
                  <a:schemeClr val="accent4"/>
                </a:solidFill>
              </a:rPr>
              <a:t>Data Mining Algorithm</a:t>
            </a:r>
            <a:r>
              <a:rPr lang="en-IE" noProof="0" dirty="0" smtClean="0"/>
              <a:t> amongst the training </a:t>
            </a:r>
            <a:r>
              <a:rPr lang="en-IE" noProof="0" dirty="0" smtClean="0">
                <a:solidFill>
                  <a:schemeClr val="accent4"/>
                </a:solidFill>
              </a:rPr>
              <a:t>Cases</a:t>
            </a:r>
          </a:p>
          <a:p>
            <a:pPr lvl="1"/>
            <a:r>
              <a:rPr lang="en-IE" noProof="0" dirty="0" smtClean="0"/>
              <a:t>A table containing patterns</a:t>
            </a:r>
          </a:p>
          <a:p>
            <a:pPr lvl="2"/>
            <a:r>
              <a:rPr lang="en-IE" noProof="0" dirty="0" smtClean="0"/>
              <a:t>Expressed by visualisers</a:t>
            </a:r>
          </a:p>
          <a:p>
            <a:r>
              <a:rPr lang="en-IE" noProof="0" dirty="0" smtClean="0"/>
              <a:t>Specifies </a:t>
            </a:r>
            <a:r>
              <a:rPr lang="en-IE" noProof="0" dirty="0" smtClean="0">
                <a:solidFill>
                  <a:schemeClr val="accent4"/>
                </a:solidFill>
              </a:rPr>
              <a:t>usage</a:t>
            </a:r>
            <a:r>
              <a:rPr lang="en-IE" noProof="0" dirty="0" smtClean="0"/>
              <a:t> of </a:t>
            </a:r>
            <a:r>
              <a:rPr lang="en-IE" noProof="0" dirty="0" smtClean="0">
                <a:solidFill>
                  <a:schemeClr val="accent4"/>
                </a:solidFill>
              </a:rPr>
              <a:t>columns</a:t>
            </a:r>
            <a:r>
              <a:rPr lang="en-IE" noProof="0" dirty="0" smtClean="0"/>
              <a:t> already defined in the </a:t>
            </a:r>
            <a:r>
              <a:rPr lang="en-IE" noProof="0" dirty="0" smtClean="0">
                <a:solidFill>
                  <a:schemeClr val="accent4"/>
                </a:solidFill>
              </a:rPr>
              <a:t>Mining Structure</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Cases: The Things We Study</a:t>
            </a:r>
            <a:endParaRPr lang="en-IE" noProof="0" dirty="0"/>
          </a:p>
        </p:txBody>
      </p:sp>
      <p:sp>
        <p:nvSpPr>
          <p:cNvPr id="3" name="Content Placeholder 2"/>
          <p:cNvSpPr>
            <a:spLocks noGrp="1"/>
          </p:cNvSpPr>
          <p:nvPr>
            <p:ph idx="1"/>
          </p:nvPr>
        </p:nvSpPr>
        <p:spPr/>
        <p:txBody>
          <a:bodyPr/>
          <a:lstStyle/>
          <a:p>
            <a:r>
              <a:rPr lang="en-IE" b="1" noProof="0" dirty="0" smtClean="0">
                <a:solidFill>
                  <a:schemeClr val="accent4"/>
                </a:solidFill>
              </a:rPr>
              <a:t>Case</a:t>
            </a:r>
            <a:r>
              <a:rPr lang="en-IE" noProof="0" dirty="0" smtClean="0"/>
              <a:t> – set of </a:t>
            </a:r>
            <a:r>
              <a:rPr lang="en-IE" noProof="0" dirty="0" smtClean="0">
                <a:solidFill>
                  <a:schemeClr val="accent4"/>
                </a:solidFill>
              </a:rPr>
              <a:t>columns</a:t>
            </a:r>
            <a:r>
              <a:rPr lang="en-IE" noProof="0" dirty="0" smtClean="0"/>
              <a:t> (attributes) you want to analyse</a:t>
            </a:r>
          </a:p>
          <a:p>
            <a:pPr lvl="1"/>
            <a:r>
              <a:rPr lang="en-IE" noProof="0" dirty="0" smtClean="0"/>
              <a:t>Age, Gender, Region, Annual Spending</a:t>
            </a:r>
          </a:p>
          <a:p>
            <a:r>
              <a:rPr lang="en-IE" b="1" noProof="0" dirty="0" smtClean="0">
                <a:solidFill>
                  <a:schemeClr val="accent4"/>
                </a:solidFill>
              </a:rPr>
              <a:t>Case Key </a:t>
            </a:r>
            <a:r>
              <a:rPr lang="en-IE" noProof="0" dirty="0" smtClean="0"/>
              <a:t>– unique ID of a case</a:t>
            </a:r>
          </a:p>
          <a:p>
            <a:endParaRPr lang="en-IE" noProof="0" dirty="0" smtClean="0"/>
          </a:p>
          <a:p>
            <a:r>
              <a:rPr lang="en-IE" noProof="0" dirty="0" smtClean="0"/>
              <a:t>A </a:t>
            </a:r>
            <a:r>
              <a:rPr lang="en-IE" noProof="0" dirty="0" smtClean="0">
                <a:solidFill>
                  <a:schemeClr val="accent4"/>
                </a:solidFill>
              </a:rPr>
              <a:t>column</a:t>
            </a:r>
            <a:r>
              <a:rPr lang="en-IE" noProof="0" dirty="0" smtClean="0"/>
              <a:t> has:</a:t>
            </a:r>
          </a:p>
          <a:p>
            <a:pPr lvl="1"/>
            <a:r>
              <a:rPr lang="en-IE" noProof="0" dirty="0" smtClean="0"/>
              <a:t>Data Type</a:t>
            </a:r>
          </a:p>
          <a:p>
            <a:pPr lvl="1"/>
            <a:r>
              <a:rPr lang="en-IE" noProof="0" dirty="0" smtClean="0"/>
              <a:t>Content Type</a:t>
            </a:r>
          </a:p>
          <a:p>
            <a:pPr lvl="1"/>
            <a:r>
              <a:rPr lang="en-IE" noProof="0" dirty="0" smtClean="0"/>
              <a:t>And optionally:</a:t>
            </a:r>
          </a:p>
          <a:p>
            <a:pPr lvl="2"/>
            <a:r>
              <a:rPr lang="en-IE" noProof="0" dirty="0" smtClean="0"/>
              <a:t>Distribution</a:t>
            </a:r>
          </a:p>
          <a:p>
            <a:pPr lvl="2"/>
            <a:r>
              <a:rPr lang="en-IE" noProof="0" dirty="0" smtClean="0"/>
              <a:t>Discretization</a:t>
            </a:r>
          </a:p>
          <a:p>
            <a:pPr lvl="2"/>
            <a:r>
              <a:rPr lang="en-IE" noProof="0" dirty="0" smtClean="0"/>
              <a:t>Related Columns</a:t>
            </a:r>
          </a:p>
          <a:p>
            <a:pPr lvl="2"/>
            <a:r>
              <a:rPr lang="en-IE" noProof="0" dirty="0" smtClean="0"/>
              <a:t>Flags (e.g. NOT NULL)</a:t>
            </a:r>
          </a:p>
          <a:p>
            <a:endParaRPr lang="en-IE" noProof="0" dirty="0"/>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Column Data Types</a:t>
            </a:r>
            <a:endParaRPr lang="en-IE" noProof="0" dirty="0"/>
          </a:p>
        </p:txBody>
      </p:sp>
      <p:sp>
        <p:nvSpPr>
          <p:cNvPr id="3" name="Content Placeholder 2"/>
          <p:cNvSpPr>
            <a:spLocks noGrp="1"/>
          </p:cNvSpPr>
          <p:nvPr>
            <p:ph idx="1"/>
          </p:nvPr>
        </p:nvSpPr>
        <p:spPr/>
        <p:txBody>
          <a:bodyPr/>
          <a:lstStyle/>
          <a:p>
            <a:r>
              <a:rPr lang="en-IE" noProof="0" dirty="0" smtClean="0"/>
              <a:t>We don’t care about detailed low-level types</a:t>
            </a:r>
          </a:p>
          <a:p>
            <a:r>
              <a:rPr lang="en-IE" noProof="0" dirty="0" smtClean="0"/>
              <a:t>DM only uses:</a:t>
            </a:r>
          </a:p>
          <a:p>
            <a:pPr lvl="1"/>
            <a:r>
              <a:rPr lang="en-IE" b="1" noProof="0" dirty="0" smtClean="0"/>
              <a:t>Text</a:t>
            </a:r>
          </a:p>
          <a:p>
            <a:pPr lvl="1"/>
            <a:r>
              <a:rPr lang="en-IE" b="1" noProof="0" dirty="0" smtClean="0"/>
              <a:t>Long</a:t>
            </a:r>
          </a:p>
          <a:p>
            <a:pPr lvl="1"/>
            <a:r>
              <a:rPr lang="en-IE" b="1" noProof="0" dirty="0" smtClean="0"/>
              <a:t>Boolean</a:t>
            </a:r>
          </a:p>
          <a:p>
            <a:pPr lvl="1"/>
            <a:r>
              <a:rPr lang="en-IE" b="1" noProof="0" dirty="0" smtClean="0"/>
              <a:t>Double</a:t>
            </a:r>
          </a:p>
          <a:p>
            <a:pPr lvl="1"/>
            <a:r>
              <a:rPr lang="en-IE" b="1" noProof="0" dirty="0" smtClean="0"/>
              <a:t>Date</a:t>
            </a:r>
          </a:p>
          <a:p>
            <a:pPr lvl="1"/>
            <a:r>
              <a:rPr lang="en-IE" noProof="0" dirty="0" smtClean="0"/>
              <a:t>and by some 3</a:t>
            </a:r>
            <a:r>
              <a:rPr lang="en-IE" baseline="30000" noProof="0" dirty="0" smtClean="0"/>
              <a:t>rd</a:t>
            </a:r>
            <a:r>
              <a:rPr lang="en-IE" noProof="0" dirty="0" smtClean="0"/>
              <a:t> party algorithms:</a:t>
            </a:r>
          </a:p>
          <a:p>
            <a:pPr lvl="2"/>
            <a:r>
              <a:rPr lang="en-IE" noProof="0" dirty="0" smtClean="0"/>
              <a:t>Time, and Sequence</a:t>
            </a:r>
            <a:endParaRPr lang="en-IE" noProof="0"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title"/>
          </p:nvPr>
        </p:nvSpPr>
        <p:spPr/>
        <p:txBody>
          <a:bodyPr/>
          <a:lstStyle/>
          <a:p>
            <a:r>
              <a:rPr lang="en-IE" noProof="0" dirty="0" smtClean="0"/>
              <a:t>Objectives</a:t>
            </a:r>
          </a:p>
        </p:txBody>
      </p:sp>
      <p:sp>
        <p:nvSpPr>
          <p:cNvPr id="5123" name="Rectangle 7"/>
          <p:cNvSpPr>
            <a:spLocks noGrp="1" noChangeArrowheads="1"/>
          </p:cNvSpPr>
          <p:nvPr>
            <p:ph idx="1"/>
          </p:nvPr>
        </p:nvSpPr>
        <p:spPr/>
        <p:txBody>
          <a:bodyPr/>
          <a:lstStyle/>
          <a:p>
            <a:r>
              <a:rPr lang="en-IE" noProof="0" dirty="0" smtClean="0"/>
              <a:t>Learn the Data Mining Process</a:t>
            </a:r>
          </a:p>
          <a:p>
            <a:r>
              <a:rPr lang="en-IE" noProof="0" dirty="0" smtClean="0"/>
              <a:t>Well understand key terminology</a:t>
            </a:r>
          </a:p>
        </p:txBody>
      </p:sp>
      <p:sp>
        <p:nvSpPr>
          <p:cNvPr id="4" name="TextBox 3"/>
          <p:cNvSpPr txBox="1">
            <a:spLocks noChangeArrowheads="1"/>
          </p:cNvSpPr>
          <p:nvPr/>
        </p:nvSpPr>
        <p:spPr bwMode="auto">
          <a:xfrm>
            <a:off x="357158" y="5125722"/>
            <a:ext cx="6215106" cy="1446550"/>
          </a:xfrm>
          <a:prstGeom prst="rect">
            <a:avLst/>
          </a:prstGeom>
          <a:noFill/>
          <a:ln w="9525">
            <a:noFill/>
            <a:miter lim="800000"/>
            <a:headEnd/>
            <a:tailEnd/>
          </a:ln>
        </p:spPr>
        <p:txBody>
          <a:bodyPr wrap="square">
            <a:spAutoFit/>
          </a:bodyPr>
          <a:lstStyle/>
          <a:p>
            <a:pPr algn="just"/>
            <a:r>
              <a:rPr lang="en-US" sz="800" b="0" dirty="0" smtClean="0">
                <a:solidFill>
                  <a:schemeClr val="tx1">
                    <a:lumMod val="65000"/>
                    <a:lumOff val="35000"/>
                  </a:schemeClr>
                </a:solidFill>
              </a:rPr>
              <a:t>The information herein is for informational purposes only and represents the opinions and views of Project Botticelli and/or Rafal Lukawiecki. The material presented is not certain and may vary based on several factors. Microsoft makes no warranties, express, implied or statutory, as to the information in this presentation.</a:t>
            </a:r>
          </a:p>
          <a:p>
            <a:pPr algn="just"/>
            <a:endParaRPr lang="en-US" sz="800" b="0" dirty="0" smtClean="0">
              <a:solidFill>
                <a:schemeClr val="tx1">
                  <a:lumMod val="65000"/>
                  <a:lumOff val="35000"/>
                </a:schemeClr>
              </a:solidFill>
            </a:endParaRPr>
          </a:p>
          <a:p>
            <a:pPr algn="just"/>
            <a:r>
              <a:rPr lang="en-US" sz="800" b="0" dirty="0" smtClean="0">
                <a:solidFill>
                  <a:schemeClr val="tx1">
                    <a:lumMod val="65000"/>
                    <a:lumOff val="35000"/>
                  </a:schemeClr>
                </a:solidFill>
              </a:rPr>
              <a:t>© </a:t>
            </a:r>
            <a:r>
              <a:rPr lang="en-US" sz="800" b="0" dirty="0">
                <a:solidFill>
                  <a:schemeClr val="tx1">
                    <a:lumMod val="65000"/>
                    <a:lumOff val="35000"/>
                  </a:schemeClr>
                </a:solidFill>
              </a:rPr>
              <a:t>2007 Project Botticelli </a:t>
            </a:r>
            <a:r>
              <a:rPr lang="en-US" sz="800" b="0" dirty="0" smtClean="0">
                <a:solidFill>
                  <a:schemeClr val="tx1">
                    <a:lumMod val="65000"/>
                    <a:lumOff val="35000"/>
                  </a:schemeClr>
                </a:solidFill>
              </a:rPr>
              <a:t>Ltd &amp; Microsoft Corp. Some slides contain quotations from copyrighted materials by other authors, as individually attributed. All </a:t>
            </a:r>
            <a:r>
              <a:rPr lang="en-US" sz="800" b="0" dirty="0">
                <a:solidFill>
                  <a:schemeClr val="tx1">
                    <a:lumMod val="65000"/>
                    <a:lumOff val="35000"/>
                  </a:schemeClr>
                </a:solidFill>
              </a:rPr>
              <a:t>rights reserved. Microsoft, Windows, Windows Vista and other product names are or may be registered trademarks and/or trademarks in the U.S. and/or other countries. The information herein is for informational purposes only and represents the current view of Project Botticelli Ltd as of the date of this presentation.  Because Project Botticelli &amp; Microsoft must respond to changing market conditions, it should not be interpreted to be a commitment on the part of Microsoft, and Microsoft and Project Botticelli cannot guarantee the accuracy of any information provided after the date of this </a:t>
            </a:r>
            <a:r>
              <a:rPr lang="en-US" sz="800" b="0" dirty="0" smtClean="0">
                <a:solidFill>
                  <a:schemeClr val="tx1">
                    <a:lumMod val="65000"/>
                    <a:lumOff val="35000"/>
                  </a:schemeClr>
                </a:solidFill>
              </a:rPr>
              <a:t>presentation. Project Botticelli makes no warranties, express, implied or statutory, as to the information in this presentation. E&amp;OE</a:t>
            </a:r>
            <a:r>
              <a:rPr lang="en-US" sz="800" b="0" dirty="0">
                <a:solidFill>
                  <a:schemeClr val="tx1">
                    <a:lumMod val="65000"/>
                    <a:lumOff val="35000"/>
                  </a:schemeClr>
                </a:solidFill>
              </a:rPr>
              <a:t>.</a:t>
            </a:r>
          </a:p>
        </p:txBody>
      </p:sp>
      <p:pic>
        <p:nvPicPr>
          <p:cNvPr id="6" name="Picture 8" descr="probwht-jpg.jpg"/>
          <p:cNvPicPr>
            <a:picLocks noChangeAspect="1"/>
          </p:cNvPicPr>
          <p:nvPr/>
        </p:nvPicPr>
        <p:blipFill>
          <a:blip r:embed="rId3"/>
          <a:srcRect/>
          <a:stretch>
            <a:fillRect/>
          </a:stretch>
        </p:blipFill>
        <p:spPr bwMode="auto">
          <a:xfrm>
            <a:off x="7143768" y="5474866"/>
            <a:ext cx="1285884" cy="650988"/>
          </a:xfrm>
          <a:prstGeom prst="rect">
            <a:avLst/>
          </a:prstGeom>
          <a:noFill/>
          <a:ln w="9525">
            <a:noFill/>
            <a:miter lim="800000"/>
            <a:headEnd/>
            <a:tailEnd/>
          </a:ln>
        </p:spPr>
      </p:pic>
      <p:sp>
        <p:nvSpPr>
          <p:cNvPr id="7" name="Text Box 5"/>
          <p:cNvSpPr txBox="1">
            <a:spLocks noChangeArrowheads="1"/>
          </p:cNvSpPr>
          <p:nvPr/>
        </p:nvSpPr>
        <p:spPr bwMode="auto">
          <a:xfrm>
            <a:off x="357158" y="4000504"/>
            <a:ext cx="8309764" cy="954107"/>
          </a:xfrm>
          <a:prstGeom prst="rect">
            <a:avLst/>
          </a:prstGeom>
          <a:noFill/>
          <a:ln w="9525">
            <a:noFill/>
            <a:miter lim="800000"/>
            <a:headEnd/>
            <a:tailEnd/>
          </a:ln>
        </p:spPr>
        <p:txBody>
          <a:bodyPr wrap="square">
            <a:spAutoFit/>
          </a:bodyPr>
          <a:lstStyle/>
          <a:p>
            <a:r>
              <a:rPr lang="en-US" sz="1400" dirty="0" smtClean="0">
                <a:solidFill>
                  <a:schemeClr val="bg1">
                    <a:lumMod val="50000"/>
                  </a:schemeClr>
                </a:solidFill>
              </a:rPr>
              <a:t>This seminar is partly based on “Data Mining” book by ZhaoHui Tang and Jamie MacLennan, and also on Jamie’s presentations. Thank you to Jamie and to Donald Farmer for helping me in preparing this session. Thank you to Roni Karassik for a slide. Thank you to Mike Tsalidis, Olga Londer, and Marin Bezic for all the support. Thank you to </a:t>
            </a:r>
            <a:r>
              <a:rPr lang="en-US" sz="1400" dirty="0" smtClean="0">
                <a:solidFill>
                  <a:schemeClr val="bg1">
                    <a:lumMod val="75000"/>
                  </a:schemeClr>
                </a:solidFill>
              </a:rPr>
              <a:t>Maciej Pilecki </a:t>
            </a:r>
            <a:r>
              <a:rPr lang="en-US" sz="1400" dirty="0" smtClean="0">
                <a:solidFill>
                  <a:schemeClr val="bg1">
                    <a:lumMod val="50000"/>
                  </a:schemeClr>
                </a:solidFill>
              </a:rPr>
              <a:t>for assistance with demos.</a:t>
            </a:r>
            <a:endParaRPr lang="en-GB" sz="1400" dirty="0">
              <a:solidFill>
                <a:schemeClr val="bg1">
                  <a:lumMod val="50000"/>
                </a:schemeClr>
              </a:solidFill>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Column Content Types</a:t>
            </a:r>
            <a:br>
              <a:rPr lang="en-IE" noProof="0" dirty="0" smtClean="0"/>
            </a:br>
            <a:r>
              <a:rPr lang="en-IE" sz="2800" noProof="0" dirty="0" smtClean="0">
                <a:solidFill>
                  <a:schemeClr val="accent4"/>
                </a:solidFill>
              </a:rPr>
              <a:t>They Guide Algorithms</a:t>
            </a:r>
            <a:endParaRPr lang="en-IE" noProof="0" dirty="0">
              <a:solidFill>
                <a:schemeClr val="accent4"/>
              </a:solidFill>
            </a:endParaRPr>
          </a:p>
        </p:txBody>
      </p:sp>
      <p:sp>
        <p:nvSpPr>
          <p:cNvPr id="4" name="Content Placeholder 3"/>
          <p:cNvSpPr>
            <a:spLocks noGrp="1"/>
          </p:cNvSpPr>
          <p:nvPr>
            <p:ph sz="half" idx="1"/>
          </p:nvPr>
        </p:nvSpPr>
        <p:spPr/>
        <p:txBody>
          <a:bodyPr/>
          <a:lstStyle/>
          <a:p>
            <a:r>
              <a:rPr lang="en-IE" noProof="0" dirty="0" smtClean="0"/>
              <a:t>Common:</a:t>
            </a:r>
          </a:p>
          <a:p>
            <a:pPr lvl="1"/>
            <a:r>
              <a:rPr lang="en-IE" noProof="0" dirty="0" smtClean="0"/>
              <a:t>DISCRETE</a:t>
            </a:r>
          </a:p>
          <a:p>
            <a:pPr lvl="2"/>
            <a:r>
              <a:rPr lang="en-IE" noProof="0" dirty="0" smtClean="0"/>
              <a:t>Red, Blue, Green</a:t>
            </a:r>
          </a:p>
          <a:p>
            <a:pPr lvl="1"/>
            <a:r>
              <a:rPr lang="en-IE" noProof="0" dirty="0" smtClean="0"/>
              <a:t>CONTINOUS</a:t>
            </a:r>
          </a:p>
          <a:p>
            <a:pPr lvl="2"/>
            <a:r>
              <a:rPr lang="en-IE" noProof="0" dirty="0" smtClean="0">
                <a:cs typeface="Times New Roman"/>
              </a:rPr>
              <a:t>€6511</a:t>
            </a:r>
            <a:r>
              <a:rPr lang="en-IE" noProof="0" dirty="0" smtClean="0"/>
              <a:t>.49</a:t>
            </a:r>
          </a:p>
          <a:p>
            <a:pPr lvl="1"/>
            <a:r>
              <a:rPr lang="en-IE" noProof="0" dirty="0" smtClean="0"/>
              <a:t>DISCRETIZED</a:t>
            </a:r>
          </a:p>
          <a:p>
            <a:pPr lvl="2"/>
            <a:r>
              <a:rPr lang="en-IE" noProof="0" dirty="0" smtClean="0"/>
              <a:t>1-5, 6-20, 21+</a:t>
            </a:r>
          </a:p>
          <a:p>
            <a:pPr lvl="2"/>
            <a:endParaRPr lang="en-IE" noProof="0" dirty="0" smtClean="0"/>
          </a:p>
          <a:p>
            <a:r>
              <a:rPr lang="en-IE" noProof="0" dirty="0" smtClean="0"/>
              <a:t>Denotes a key:</a:t>
            </a:r>
          </a:p>
          <a:p>
            <a:pPr lvl="1"/>
            <a:r>
              <a:rPr lang="en-IE" noProof="0" dirty="0" smtClean="0"/>
              <a:t>KEY</a:t>
            </a:r>
          </a:p>
          <a:p>
            <a:endParaRPr lang="en-IE" noProof="0" dirty="0" smtClean="0"/>
          </a:p>
        </p:txBody>
      </p:sp>
      <p:sp>
        <p:nvSpPr>
          <p:cNvPr id="5" name="Content Placeholder 4"/>
          <p:cNvSpPr>
            <a:spLocks noGrp="1"/>
          </p:cNvSpPr>
          <p:nvPr>
            <p:ph sz="half" idx="2"/>
          </p:nvPr>
        </p:nvSpPr>
        <p:spPr/>
        <p:txBody>
          <a:bodyPr/>
          <a:lstStyle/>
          <a:p>
            <a:r>
              <a:rPr lang="en-IE" noProof="0" dirty="0" smtClean="0"/>
              <a:t>For special purposes:</a:t>
            </a:r>
          </a:p>
          <a:p>
            <a:pPr lvl="1"/>
            <a:r>
              <a:rPr lang="en-IE" noProof="0" dirty="0" smtClean="0"/>
              <a:t>KEY SEQUENCE</a:t>
            </a:r>
          </a:p>
          <a:p>
            <a:pPr lvl="1"/>
            <a:r>
              <a:rPr lang="en-IE" noProof="0" dirty="0" smtClean="0"/>
              <a:t>KEY TIME</a:t>
            </a:r>
          </a:p>
          <a:p>
            <a:pPr lvl="1"/>
            <a:r>
              <a:rPr lang="en-IE" noProof="0" dirty="0" smtClean="0"/>
              <a:t>ORDERED</a:t>
            </a:r>
          </a:p>
          <a:p>
            <a:pPr lvl="1"/>
            <a:r>
              <a:rPr lang="en-IE" noProof="0" dirty="0" smtClean="0"/>
              <a:t>CYCLICAL</a:t>
            </a:r>
            <a:endParaRPr lang="en-IE" noProof="0" dirty="0"/>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Column Usage</a:t>
            </a:r>
            <a:endParaRPr lang="en-IE" noProof="0" dirty="0"/>
          </a:p>
        </p:txBody>
      </p:sp>
      <p:sp>
        <p:nvSpPr>
          <p:cNvPr id="5" name="Content Placeholder 4"/>
          <p:cNvSpPr>
            <a:spLocks noGrp="1"/>
          </p:cNvSpPr>
          <p:nvPr>
            <p:ph idx="1"/>
          </p:nvPr>
        </p:nvSpPr>
        <p:spPr/>
        <p:txBody>
          <a:bodyPr/>
          <a:lstStyle/>
          <a:p>
            <a:r>
              <a:rPr lang="en-IE" noProof="0" dirty="0" smtClean="0"/>
              <a:t>Some algorithms interpret this in subtly different ways, but in general, columns are for:</a:t>
            </a:r>
          </a:p>
          <a:p>
            <a:pPr lvl="1"/>
            <a:r>
              <a:rPr lang="en-IE" noProof="0" dirty="0" smtClean="0"/>
              <a:t>Input</a:t>
            </a:r>
          </a:p>
          <a:p>
            <a:pPr lvl="2"/>
            <a:r>
              <a:rPr lang="en-IE" noProof="0" dirty="0" smtClean="0"/>
              <a:t>For predicting another column</a:t>
            </a:r>
          </a:p>
          <a:p>
            <a:pPr lvl="1"/>
            <a:r>
              <a:rPr lang="en-IE" noProof="0" dirty="0" smtClean="0"/>
              <a:t>PREDICT</a:t>
            </a:r>
          </a:p>
          <a:p>
            <a:pPr lvl="2"/>
            <a:r>
              <a:rPr lang="en-IE" noProof="0" dirty="0" smtClean="0"/>
              <a:t>These columns are both predicted and act as inputs for predicting others</a:t>
            </a:r>
          </a:p>
          <a:p>
            <a:pPr lvl="1"/>
            <a:r>
              <a:rPr lang="en-IE" noProof="0" dirty="0" smtClean="0"/>
              <a:t>PREDICT_ONLY</a:t>
            </a:r>
          </a:p>
          <a:p>
            <a:pPr lvl="2"/>
            <a:r>
              <a:rPr lang="en-IE" noProof="0" dirty="0" smtClean="0"/>
              <a:t>Not used as input</a:t>
            </a:r>
          </a:p>
          <a:p>
            <a:pPr lvl="1"/>
            <a:endParaRPr lang="en-IE" noProof="0" dirty="0" smtClean="0"/>
          </a:p>
          <a:p>
            <a:r>
              <a:rPr lang="en-IE" noProof="0" dirty="0" smtClean="0"/>
              <a:t>You can have all columns as input or predictable</a:t>
            </a:r>
          </a:p>
          <a:p>
            <a:pPr lvl="1"/>
            <a:endParaRPr lang="en-IE" noProof="0" dirty="0"/>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E" noProof="0" dirty="0" smtClean="0"/>
              <a:t>Discretization</a:t>
            </a:r>
            <a:endParaRPr lang="en-IE" noProof="0" dirty="0"/>
          </a:p>
        </p:txBody>
      </p:sp>
      <p:sp>
        <p:nvSpPr>
          <p:cNvPr id="6" name="Content Placeholder 5"/>
          <p:cNvSpPr>
            <a:spLocks noGrp="1"/>
          </p:cNvSpPr>
          <p:nvPr>
            <p:ph idx="1"/>
          </p:nvPr>
        </p:nvSpPr>
        <p:spPr/>
        <p:txBody>
          <a:bodyPr/>
          <a:lstStyle/>
          <a:p>
            <a:r>
              <a:rPr lang="en-IE" noProof="0" dirty="0" smtClean="0"/>
              <a:t>Very important technique</a:t>
            </a:r>
          </a:p>
          <a:p>
            <a:r>
              <a:rPr lang="en-IE" noProof="0" dirty="0" smtClean="0"/>
              <a:t>When you don’t need to analyse full continuous range</a:t>
            </a:r>
          </a:p>
          <a:p>
            <a:r>
              <a:rPr lang="en-IE" noProof="0" dirty="0" smtClean="0"/>
              <a:t>DM can automatically convert data into buckets</a:t>
            </a:r>
          </a:p>
          <a:p>
            <a:pPr lvl="1"/>
            <a:r>
              <a:rPr lang="en-IE" noProof="0" dirty="0" smtClean="0"/>
              <a:t>By default, into 5</a:t>
            </a:r>
          </a:p>
          <a:p>
            <a:r>
              <a:rPr lang="en-IE" noProof="0" dirty="0" smtClean="0"/>
              <a:t>Techniques:</a:t>
            </a:r>
          </a:p>
          <a:p>
            <a:pPr lvl="1"/>
            <a:r>
              <a:rPr lang="en-IE" noProof="0" dirty="0" smtClean="0"/>
              <a:t>AUTOMATIC</a:t>
            </a:r>
          </a:p>
          <a:p>
            <a:pPr lvl="1"/>
            <a:r>
              <a:rPr lang="en-IE" noProof="0" dirty="0" smtClean="0"/>
              <a:t>CLUSTERS</a:t>
            </a:r>
          </a:p>
          <a:p>
            <a:pPr lvl="1"/>
            <a:r>
              <a:rPr lang="en-IE" noProof="0" dirty="0" smtClean="0"/>
              <a:t>EQUAL_AREAS</a:t>
            </a:r>
          </a:p>
          <a:p>
            <a:pPr lvl="1"/>
            <a:r>
              <a:rPr lang="en-IE" noProof="0" dirty="0" smtClean="0"/>
              <a:t>THRESHOLDS</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E" noProof="0" dirty="0" smtClean="0"/>
              <a:t>Column Distributions</a:t>
            </a:r>
            <a:endParaRPr lang="en-IE" noProof="0" dirty="0"/>
          </a:p>
        </p:txBody>
      </p:sp>
      <p:sp>
        <p:nvSpPr>
          <p:cNvPr id="6" name="Content Placeholder 5"/>
          <p:cNvSpPr>
            <a:spLocks noGrp="1"/>
          </p:cNvSpPr>
          <p:nvPr>
            <p:ph idx="1"/>
          </p:nvPr>
        </p:nvSpPr>
        <p:spPr/>
        <p:txBody>
          <a:bodyPr/>
          <a:lstStyle/>
          <a:p>
            <a:r>
              <a:rPr lang="en-IE" noProof="0" dirty="0" smtClean="0"/>
              <a:t>If you know the distribution of your data (you should), indicate it:</a:t>
            </a:r>
          </a:p>
          <a:p>
            <a:pPr lvl="1"/>
            <a:r>
              <a:rPr lang="en-IE" noProof="0" dirty="0" smtClean="0"/>
              <a:t>NORMAL</a:t>
            </a:r>
          </a:p>
          <a:p>
            <a:pPr lvl="2"/>
            <a:r>
              <a:rPr lang="en-IE" noProof="0" dirty="0" smtClean="0"/>
              <a:t>Typical Gaussian bell-curve</a:t>
            </a:r>
          </a:p>
          <a:p>
            <a:pPr lvl="1"/>
            <a:r>
              <a:rPr lang="en-IE" noProof="0" dirty="0" smtClean="0"/>
              <a:t>LOG NORMAL</a:t>
            </a:r>
          </a:p>
          <a:p>
            <a:pPr lvl="2"/>
            <a:r>
              <a:rPr lang="en-IE" noProof="0" dirty="0" smtClean="0"/>
              <a:t>Most values at the “beginning” of the scale</a:t>
            </a:r>
          </a:p>
          <a:p>
            <a:pPr lvl="1"/>
            <a:r>
              <a:rPr lang="en-IE" noProof="0" dirty="0" smtClean="0"/>
              <a:t>UNIFORM</a:t>
            </a:r>
          </a:p>
          <a:p>
            <a:pPr lvl="2"/>
            <a:r>
              <a:rPr lang="en-IE" noProof="0" dirty="0" smtClean="0"/>
              <a:t>Flat line – equally likely or perfectly random</a:t>
            </a:r>
          </a:p>
          <a:p>
            <a:r>
              <a:rPr lang="en-IE" noProof="0" dirty="0" smtClean="0"/>
              <a:t>Other distributions can exist, but you cannot indicate them – algorithm will work fine</a:t>
            </a:r>
            <a:endParaRPr lang="en-IE" noProof="0" dirty="0"/>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And Finally</a:t>
            </a:r>
            <a:endParaRPr lang="en-IE" noProof="0" dirty="0"/>
          </a:p>
        </p:txBody>
      </p:sp>
      <p:sp>
        <p:nvSpPr>
          <p:cNvPr id="3" name="Content Placeholder 2"/>
          <p:cNvSpPr>
            <a:spLocks noGrp="1"/>
          </p:cNvSpPr>
          <p:nvPr>
            <p:ph idx="1"/>
          </p:nvPr>
        </p:nvSpPr>
        <p:spPr/>
        <p:txBody>
          <a:bodyPr/>
          <a:lstStyle/>
          <a:p>
            <a:r>
              <a:rPr lang="en-IE" noProof="0" dirty="0" smtClean="0">
                <a:solidFill>
                  <a:schemeClr val="accent4"/>
                </a:solidFill>
              </a:rPr>
              <a:t>Nested Case </a:t>
            </a:r>
            <a:r>
              <a:rPr lang="en-IE" noProof="0" dirty="0" smtClean="0"/>
              <a:t>– case containing a table column</a:t>
            </a:r>
          </a:p>
          <a:p>
            <a:pPr lvl="1"/>
            <a:r>
              <a:rPr lang="en-IE" noProof="0" dirty="0" smtClean="0"/>
              <a:t>Purchases of a Customer</a:t>
            </a:r>
          </a:p>
          <a:p>
            <a:r>
              <a:rPr lang="en-IE" noProof="0" dirty="0" smtClean="0"/>
              <a:t>Used for analysing patterns in a relationship</a:t>
            </a:r>
          </a:p>
          <a:p>
            <a:pPr lvl="1"/>
            <a:endParaRPr lang="en-IE" noProof="0" dirty="0" smtClean="0"/>
          </a:p>
          <a:p>
            <a:r>
              <a:rPr lang="en-IE" noProof="0" dirty="0" smtClean="0"/>
              <a:t>It has a </a:t>
            </a:r>
            <a:r>
              <a:rPr lang="en-IE" noProof="0" dirty="0" smtClean="0">
                <a:solidFill>
                  <a:schemeClr val="accent4"/>
                </a:solidFill>
              </a:rPr>
              <a:t>Nested Key</a:t>
            </a:r>
          </a:p>
          <a:p>
            <a:pPr lvl="1"/>
            <a:r>
              <a:rPr lang="en-IE" noProof="0" dirty="0" smtClean="0"/>
              <a:t>Not a “relational” foreign key!</a:t>
            </a:r>
          </a:p>
          <a:p>
            <a:pPr lvl="1"/>
            <a:r>
              <a:rPr lang="en-IE" noProof="0" dirty="0" smtClean="0"/>
              <a:t>Normally, the Nested Key is a column you want to analyse</a:t>
            </a:r>
          </a:p>
          <a:p>
            <a:pPr lvl="2"/>
            <a:r>
              <a:rPr lang="en-IE" noProof="0" dirty="0" smtClean="0"/>
              <a:t>E.g.: Product Name or Model</a:t>
            </a:r>
          </a:p>
          <a:p>
            <a:endParaRPr lang="en-IE" noProof="0" dirty="0"/>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727075" y="2862263"/>
            <a:ext cx="8215313" cy="736600"/>
          </a:xfrm>
          <a:prstGeom prst="rect">
            <a:avLst/>
          </a:prstGeom>
          <a:noFill/>
          <a:ln w="9525">
            <a:noFill/>
            <a:miter lim="800000"/>
            <a:headEnd/>
            <a:tailEnd/>
          </a:ln>
        </p:spPr>
        <p:txBody>
          <a:bodyPr lIns="0" tIns="0" rIns="0" bIns="0"/>
          <a:lstStyle/>
          <a:p>
            <a:pPr algn="ctr"/>
            <a:endParaRPr lang="en-US" sz="4600" b="1" dirty="0">
              <a:solidFill>
                <a:schemeClr val="tx2"/>
              </a:solidFill>
              <a:latin typeface="Verdana" pitchFamily="34" charset="0"/>
            </a:endParaRPr>
          </a:p>
        </p:txBody>
      </p:sp>
      <p:sp>
        <p:nvSpPr>
          <p:cNvPr id="8195" name="Title 2"/>
          <p:cNvSpPr>
            <a:spLocks noGrp="1"/>
          </p:cNvSpPr>
          <p:nvPr>
            <p:ph type="title"/>
          </p:nvPr>
        </p:nvSpPr>
        <p:spPr>
          <a:xfrm>
            <a:off x="883919" y="3746500"/>
            <a:ext cx="7902923" cy="1362075"/>
          </a:xfrm>
        </p:spPr>
        <p:txBody>
          <a:bodyPr/>
          <a:lstStyle/>
          <a:p>
            <a:r>
              <a:rPr lang="en-IE" noProof="0" dirty="0" smtClean="0"/>
              <a:t>Data Mining Process in Detail</a:t>
            </a:r>
            <a:br>
              <a:rPr lang="en-IE" noProof="0" dirty="0" smtClean="0"/>
            </a:br>
            <a:r>
              <a:rPr lang="en-IE" noProof="0" dirty="0" smtClean="0"/>
              <a:t>Using DMX</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noProof="0" dirty="0" smtClean="0"/>
              <a:t>Data Mining Extensions</a:t>
            </a:r>
            <a:br>
              <a:rPr lang="en-IE" noProof="0" dirty="0" smtClean="0"/>
            </a:br>
            <a:r>
              <a:rPr lang="en-IE" sz="3200" noProof="0" dirty="0" smtClean="0">
                <a:solidFill>
                  <a:schemeClr val="accent4"/>
                </a:solidFill>
              </a:rPr>
              <a:t>DMX</a:t>
            </a:r>
            <a:endParaRPr lang="en-IE" noProof="0" dirty="0">
              <a:solidFill>
                <a:schemeClr val="accent4"/>
              </a:solidFill>
            </a:endParaRPr>
          </a:p>
        </p:txBody>
      </p:sp>
      <p:sp>
        <p:nvSpPr>
          <p:cNvPr id="4" name="Content Placeholder 3"/>
          <p:cNvSpPr>
            <a:spLocks noGrp="1"/>
          </p:cNvSpPr>
          <p:nvPr>
            <p:ph idx="1"/>
          </p:nvPr>
        </p:nvSpPr>
        <p:spPr/>
        <p:txBody>
          <a:bodyPr/>
          <a:lstStyle/>
          <a:p>
            <a:r>
              <a:rPr lang="en-IE" noProof="0" dirty="0" smtClean="0"/>
              <a:t>“T-SQL” for Data Mining</a:t>
            </a:r>
          </a:p>
          <a:p>
            <a:r>
              <a:rPr lang="en-IE" noProof="0" dirty="0" smtClean="0"/>
              <a:t>Easy! Like scripting for IT Pros</a:t>
            </a:r>
          </a:p>
          <a:p>
            <a:endParaRPr lang="en-IE" noProof="0" dirty="0" smtClean="0"/>
          </a:p>
          <a:p>
            <a:r>
              <a:rPr lang="en-IE" noProof="0" dirty="0" smtClean="0"/>
              <a:t>Two types of statements:</a:t>
            </a:r>
          </a:p>
          <a:p>
            <a:pPr lvl="1"/>
            <a:r>
              <a:rPr lang="en-IE" noProof="0" dirty="0" smtClean="0"/>
              <a:t>Data Definition</a:t>
            </a:r>
          </a:p>
          <a:p>
            <a:pPr lvl="2"/>
            <a:r>
              <a:rPr lang="en-IE" noProof="0" dirty="0" smtClean="0"/>
              <a:t>CREATE, ALTER, EXPORT, IMPORT, DROP</a:t>
            </a:r>
          </a:p>
          <a:p>
            <a:pPr lvl="1"/>
            <a:r>
              <a:rPr lang="en-IE" noProof="0" dirty="0" smtClean="0"/>
              <a:t>Data Manipulation</a:t>
            </a:r>
          </a:p>
          <a:p>
            <a:pPr lvl="2"/>
            <a:r>
              <a:rPr lang="en-IE" noProof="0" dirty="0" smtClean="0"/>
              <a:t>INSERT INTO, SELECT, DELETE</a:t>
            </a:r>
            <a:endParaRPr lang="en-IE" noProof="0" dirty="0"/>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p:txBody>
          <a:bodyPr/>
          <a:lstStyle/>
          <a:p>
            <a:r>
              <a:rPr lang="en-IE" noProof="0" dirty="0" smtClean="0"/>
              <a:t>DMX – Just Like T-SQL</a:t>
            </a:r>
            <a:endParaRPr lang="en-IE" noProof="0" dirty="0"/>
          </a:p>
        </p:txBody>
      </p:sp>
      <p:sp>
        <p:nvSpPr>
          <p:cNvPr id="51203" name="Text Box 3"/>
          <p:cNvSpPr txBox="1">
            <a:spLocks noChangeArrowheads="1"/>
          </p:cNvSpPr>
          <p:nvPr/>
        </p:nvSpPr>
        <p:spPr bwMode="auto">
          <a:xfrm>
            <a:off x="334963" y="1966913"/>
            <a:ext cx="3414712" cy="579437"/>
          </a:xfrm>
          <a:prstGeom prst="rect">
            <a:avLst/>
          </a:prstGeom>
          <a:noFill/>
          <a:ln w="9525">
            <a:noFill/>
            <a:miter lim="800000"/>
            <a:headEnd/>
            <a:tailEnd/>
          </a:ln>
          <a:effectLst/>
        </p:spPr>
        <p:txBody>
          <a:bodyPr>
            <a:spAutoFit/>
          </a:bodyPr>
          <a:lstStyle/>
          <a:p>
            <a:pPr eaLnBrk="1" hangingPunct="1">
              <a:spcBef>
                <a:spcPct val="50000"/>
              </a:spcBef>
            </a:pPr>
            <a:endParaRPr lang="en-US" sz="3200" dirty="0">
              <a:effectLst>
                <a:outerShdw blurRad="38100" dist="38100" dir="2700000" algn="tl">
                  <a:srgbClr val="3B3B3B"/>
                </a:outerShdw>
              </a:effectLst>
              <a:cs typeface="Arial" charset="0"/>
            </a:endParaRPr>
          </a:p>
        </p:txBody>
      </p:sp>
      <p:sp>
        <p:nvSpPr>
          <p:cNvPr id="51204" name="Text Box 4"/>
          <p:cNvSpPr txBox="1">
            <a:spLocks noChangeArrowheads="1"/>
          </p:cNvSpPr>
          <p:nvPr/>
        </p:nvSpPr>
        <p:spPr bwMode="auto">
          <a:xfrm>
            <a:off x="601663" y="1919288"/>
            <a:ext cx="3054350" cy="579437"/>
          </a:xfrm>
          <a:prstGeom prst="rect">
            <a:avLst/>
          </a:prstGeom>
          <a:noFill/>
          <a:ln w="9525">
            <a:noFill/>
            <a:miter lim="800000"/>
            <a:headEnd/>
            <a:tailEnd/>
          </a:ln>
          <a:effectLst/>
        </p:spPr>
        <p:txBody>
          <a:bodyPr>
            <a:spAutoFit/>
          </a:bodyPr>
          <a:lstStyle/>
          <a:p>
            <a:pPr eaLnBrk="1" hangingPunct="1"/>
            <a:endParaRPr lang="en-US" sz="3200" dirty="0">
              <a:effectLst>
                <a:outerShdw blurRad="38100" dist="38100" dir="2700000" algn="tl">
                  <a:srgbClr val="3B3B3B"/>
                </a:outerShdw>
              </a:effectLst>
              <a:cs typeface="Arial" charset="0"/>
            </a:endParaRPr>
          </a:p>
        </p:txBody>
      </p:sp>
      <p:sp>
        <p:nvSpPr>
          <p:cNvPr id="51205" name="Text Box 5"/>
          <p:cNvSpPr txBox="1">
            <a:spLocks noChangeArrowheads="1"/>
          </p:cNvSpPr>
          <p:nvPr/>
        </p:nvSpPr>
        <p:spPr bwMode="auto">
          <a:xfrm>
            <a:off x="185738" y="1085850"/>
            <a:ext cx="4343400" cy="2852738"/>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2700000" scaled="1"/>
          </a:gradFill>
          <a:ln w="9525">
            <a:solidFill>
              <a:schemeClr val="accent1"/>
            </a:solidFill>
            <a:miter lim="800000"/>
            <a:headEnd/>
            <a:tailEnd/>
          </a:ln>
          <a:effectLst/>
        </p:spPr>
        <p:txBody>
          <a:bodyPr>
            <a:spAutoFit/>
          </a:bodyPr>
          <a:lstStyle/>
          <a:p>
            <a:pPr eaLnBrk="1" hangingPunct="1">
              <a:spcBef>
                <a:spcPct val="50000"/>
              </a:spcBef>
            </a:pPr>
            <a:r>
              <a:rPr lang="en-US" b="1" dirty="0">
                <a:effectLst>
                  <a:outerShdw blurRad="38100" dist="38100" dir="2700000" algn="tl">
                    <a:srgbClr val="000000"/>
                  </a:outerShdw>
                </a:effectLst>
                <a:cs typeface="Arial" charset="0"/>
              </a:rPr>
              <a:t>CREATE MINING MODEL</a:t>
            </a:r>
            <a:r>
              <a:rPr lang="en-US" dirty="0">
                <a:effectLst>
                  <a:outerShdw blurRad="38100" dist="38100" dir="2700000" algn="tl">
                    <a:srgbClr val="000000"/>
                  </a:outerShdw>
                </a:effectLst>
                <a:cs typeface="Arial" charset="0"/>
              </a:rPr>
              <a:t> CreditRisk</a:t>
            </a:r>
          </a:p>
          <a:p>
            <a:pPr eaLnBrk="1" hangingPunct="1">
              <a:spcBef>
                <a:spcPct val="50000"/>
              </a:spcBef>
            </a:pPr>
            <a:r>
              <a:rPr lang="en-US" dirty="0">
                <a:effectLst>
                  <a:outerShdw blurRad="38100" dist="38100" dir="2700000" algn="tl">
                    <a:srgbClr val="000000"/>
                  </a:outerShdw>
                </a:effectLst>
                <a:cs typeface="Arial" charset="0"/>
              </a:rPr>
              <a:t>(CustID	      LONG KEY,</a:t>
            </a:r>
          </a:p>
          <a:p>
            <a:pPr eaLnBrk="1" hangingPunct="1">
              <a:spcBef>
                <a:spcPct val="50000"/>
              </a:spcBef>
            </a:pPr>
            <a:r>
              <a:rPr lang="en-US" dirty="0">
                <a:effectLst>
                  <a:outerShdw blurRad="38100" dist="38100" dir="2700000" algn="tl">
                    <a:srgbClr val="000000"/>
                  </a:outerShdw>
                </a:effectLst>
                <a:cs typeface="Arial" charset="0"/>
              </a:rPr>
              <a:t>Gender        TEXT DISCRETE,</a:t>
            </a:r>
          </a:p>
          <a:p>
            <a:pPr eaLnBrk="1" hangingPunct="1">
              <a:spcBef>
                <a:spcPct val="50000"/>
              </a:spcBef>
            </a:pPr>
            <a:r>
              <a:rPr lang="en-US" dirty="0">
                <a:effectLst>
                  <a:outerShdw blurRad="38100" dist="38100" dir="2700000" algn="tl">
                    <a:srgbClr val="000000"/>
                  </a:outerShdw>
                </a:effectLst>
                <a:cs typeface="Arial" charset="0"/>
              </a:rPr>
              <a:t>Income  	      LONG CONTINUOUS,</a:t>
            </a:r>
          </a:p>
          <a:p>
            <a:pPr eaLnBrk="1" hangingPunct="1">
              <a:spcBef>
                <a:spcPct val="50000"/>
              </a:spcBef>
            </a:pPr>
            <a:r>
              <a:rPr lang="en-US" dirty="0">
                <a:effectLst>
                  <a:outerShdw blurRad="38100" dist="38100" dir="2700000" algn="tl">
                    <a:srgbClr val="000000"/>
                  </a:outerShdw>
                </a:effectLst>
                <a:cs typeface="Arial" charset="0"/>
              </a:rPr>
              <a:t>Profession   TEXT DISCRETE,</a:t>
            </a:r>
          </a:p>
          <a:p>
            <a:pPr eaLnBrk="1" hangingPunct="1">
              <a:spcBef>
                <a:spcPct val="50000"/>
              </a:spcBef>
            </a:pPr>
            <a:r>
              <a:rPr lang="en-US" dirty="0">
                <a:effectLst>
                  <a:outerShdw blurRad="38100" dist="38100" dir="2700000" algn="tl">
                    <a:srgbClr val="000000"/>
                  </a:outerShdw>
                </a:effectLst>
                <a:cs typeface="Arial" charset="0"/>
              </a:rPr>
              <a:t>Risk	    TEXT DISCRETE PREDICT)</a:t>
            </a:r>
          </a:p>
          <a:p>
            <a:pPr eaLnBrk="1" hangingPunct="1">
              <a:spcBef>
                <a:spcPct val="50000"/>
              </a:spcBef>
            </a:pPr>
            <a:r>
              <a:rPr lang="en-US" b="1" dirty="0">
                <a:effectLst>
                  <a:outerShdw blurRad="38100" dist="38100" dir="2700000" algn="tl">
                    <a:srgbClr val="000000"/>
                  </a:outerShdw>
                </a:effectLst>
                <a:cs typeface="Arial" charset="0"/>
              </a:rPr>
              <a:t>USING</a:t>
            </a:r>
            <a:r>
              <a:rPr lang="en-US" dirty="0">
                <a:effectLst>
                  <a:outerShdw blurRad="38100" dist="38100" dir="2700000" algn="tl">
                    <a:srgbClr val="000000"/>
                  </a:outerShdw>
                </a:effectLst>
                <a:cs typeface="Arial" charset="0"/>
              </a:rPr>
              <a:t> Microsoft_Decision_Trees</a:t>
            </a:r>
          </a:p>
        </p:txBody>
      </p:sp>
      <p:sp>
        <p:nvSpPr>
          <p:cNvPr id="51206" name="Text Box 6"/>
          <p:cNvSpPr txBox="1">
            <a:spLocks noChangeArrowheads="1"/>
          </p:cNvSpPr>
          <p:nvPr/>
        </p:nvSpPr>
        <p:spPr bwMode="auto">
          <a:xfrm>
            <a:off x="4662488" y="1085850"/>
            <a:ext cx="4362450" cy="2855913"/>
          </a:xfrm>
          <a:prstGeom prst="rect">
            <a:avLst/>
          </a:prstGeom>
          <a:gradFill rotWithShape="1">
            <a:gsLst>
              <a:gs pos="0">
                <a:schemeClr val="hlink">
                  <a:gamma/>
                  <a:shade val="46275"/>
                  <a:invGamma/>
                </a:schemeClr>
              </a:gs>
              <a:gs pos="50000">
                <a:schemeClr val="hlink"/>
              </a:gs>
              <a:gs pos="100000">
                <a:schemeClr val="hlink">
                  <a:gamma/>
                  <a:shade val="46275"/>
                  <a:invGamma/>
                </a:schemeClr>
              </a:gs>
            </a:gsLst>
            <a:lin ang="2700000" scaled="1"/>
          </a:gradFill>
          <a:ln w="9525">
            <a:solidFill>
              <a:schemeClr val="accent1"/>
            </a:solidFill>
            <a:miter lim="800000"/>
            <a:headEnd/>
            <a:tailEnd/>
          </a:ln>
          <a:effectLst/>
        </p:spPr>
        <p:txBody>
          <a:bodyPr/>
          <a:lstStyle/>
          <a:p>
            <a:pPr eaLnBrk="1" hangingPunct="1">
              <a:spcBef>
                <a:spcPct val="50000"/>
              </a:spcBef>
            </a:pPr>
            <a:r>
              <a:rPr lang="en-US" b="1" dirty="0">
                <a:effectLst>
                  <a:outerShdw blurRad="38100" dist="38100" dir="2700000" algn="tl">
                    <a:srgbClr val="000000"/>
                  </a:outerShdw>
                </a:effectLst>
                <a:cs typeface="Arial" charset="0"/>
              </a:rPr>
              <a:t>INSERT INTO</a:t>
            </a:r>
            <a:r>
              <a:rPr lang="en-US" dirty="0">
                <a:effectLst>
                  <a:outerShdw blurRad="38100" dist="38100" dir="2700000" algn="tl">
                    <a:srgbClr val="000000"/>
                  </a:outerShdw>
                </a:effectLst>
                <a:cs typeface="Arial" charset="0"/>
              </a:rPr>
              <a:t>  CreditRisk </a:t>
            </a:r>
          </a:p>
          <a:p>
            <a:pPr eaLnBrk="1" hangingPunct="1">
              <a:spcBef>
                <a:spcPct val="50000"/>
              </a:spcBef>
            </a:pPr>
            <a:r>
              <a:rPr lang="en-US" dirty="0">
                <a:effectLst>
                  <a:outerShdw blurRad="38100" dist="38100" dir="2700000" algn="tl">
                    <a:srgbClr val="000000"/>
                  </a:outerShdw>
                </a:effectLst>
                <a:cs typeface="Arial" charset="0"/>
              </a:rPr>
              <a:t>(</a:t>
            </a:r>
            <a:r>
              <a:rPr lang="en-US" dirty="0" err="1">
                <a:effectLst>
                  <a:outerShdw blurRad="38100" dist="38100" dir="2700000" algn="tl">
                    <a:srgbClr val="000000"/>
                  </a:outerShdw>
                </a:effectLst>
                <a:cs typeface="Arial" charset="0"/>
              </a:rPr>
              <a:t>CustId</a:t>
            </a:r>
            <a:r>
              <a:rPr lang="en-US" dirty="0">
                <a:effectLst>
                  <a:outerShdw blurRad="38100" dist="38100" dir="2700000" algn="tl">
                    <a:srgbClr val="000000"/>
                  </a:outerShdw>
                </a:effectLst>
                <a:cs typeface="Arial" charset="0"/>
              </a:rPr>
              <a:t>, Gender, Income, Profession, Risk)</a:t>
            </a:r>
          </a:p>
          <a:p>
            <a:pPr eaLnBrk="1" hangingPunct="1">
              <a:spcBef>
                <a:spcPct val="50000"/>
              </a:spcBef>
            </a:pPr>
            <a:r>
              <a:rPr lang="en-US" dirty="0">
                <a:effectLst>
                  <a:outerShdw blurRad="38100" dist="38100" dir="2700000" algn="tl">
                    <a:srgbClr val="000000"/>
                  </a:outerShdw>
                </a:effectLst>
                <a:cs typeface="Arial" charset="0"/>
              </a:rPr>
              <a:t>Select </a:t>
            </a:r>
          </a:p>
          <a:p>
            <a:pPr eaLnBrk="1" hangingPunct="1">
              <a:spcBef>
                <a:spcPct val="50000"/>
              </a:spcBef>
            </a:pPr>
            <a:r>
              <a:rPr lang="en-US" dirty="0">
                <a:effectLst>
                  <a:outerShdw blurRad="38100" dist="38100" dir="2700000" algn="tl">
                    <a:srgbClr val="000000"/>
                  </a:outerShdw>
                </a:effectLst>
                <a:cs typeface="Arial" charset="0"/>
              </a:rPr>
              <a:t>CustomerID, Gender, Income, Profession,Risk</a:t>
            </a:r>
          </a:p>
          <a:p>
            <a:pPr eaLnBrk="1" hangingPunct="1">
              <a:spcBef>
                <a:spcPct val="50000"/>
              </a:spcBef>
            </a:pPr>
            <a:r>
              <a:rPr lang="en-US" dirty="0">
                <a:effectLst>
                  <a:outerShdw blurRad="38100" dist="38100" dir="2700000" algn="tl">
                    <a:srgbClr val="000000"/>
                  </a:outerShdw>
                </a:effectLst>
                <a:cs typeface="Arial" charset="0"/>
              </a:rPr>
              <a:t>From Customers</a:t>
            </a:r>
          </a:p>
        </p:txBody>
      </p:sp>
      <p:sp>
        <p:nvSpPr>
          <p:cNvPr id="51207" name="Text Box 7"/>
          <p:cNvSpPr txBox="1">
            <a:spLocks noChangeArrowheads="1"/>
          </p:cNvSpPr>
          <p:nvPr/>
        </p:nvSpPr>
        <p:spPr bwMode="auto">
          <a:xfrm>
            <a:off x="1404938" y="4133850"/>
            <a:ext cx="6069012" cy="2298700"/>
          </a:xfrm>
          <a:prstGeom prst="rect">
            <a:avLst/>
          </a:prstGeom>
          <a:gradFill rotWithShape="1">
            <a:gsLst>
              <a:gs pos="0">
                <a:schemeClr val="folHlink">
                  <a:gamma/>
                  <a:shade val="46275"/>
                  <a:invGamma/>
                </a:schemeClr>
              </a:gs>
              <a:gs pos="50000">
                <a:schemeClr val="folHlink"/>
              </a:gs>
              <a:gs pos="100000">
                <a:schemeClr val="folHlink">
                  <a:gamma/>
                  <a:shade val="46275"/>
                  <a:invGamma/>
                </a:schemeClr>
              </a:gs>
            </a:gsLst>
            <a:lin ang="2700000" scaled="1"/>
          </a:gradFill>
          <a:ln w="6350">
            <a:solidFill>
              <a:schemeClr val="accent1"/>
            </a:solidFill>
            <a:miter lim="800000"/>
            <a:headEnd/>
            <a:tailEnd/>
          </a:ln>
          <a:effectLst/>
        </p:spPr>
        <p:txBody>
          <a:bodyPr>
            <a:spAutoFit/>
          </a:bodyPr>
          <a:lstStyle/>
          <a:p>
            <a:pPr eaLnBrk="1" hangingPunct="1">
              <a:spcBef>
                <a:spcPct val="50000"/>
              </a:spcBef>
            </a:pPr>
            <a:r>
              <a:rPr lang="en-US" b="1" dirty="0">
                <a:effectLst>
                  <a:outerShdw blurRad="38100" dist="38100" dir="2700000" algn="tl">
                    <a:srgbClr val="000000"/>
                  </a:outerShdw>
                </a:effectLst>
                <a:cs typeface="Arial" charset="0"/>
              </a:rPr>
              <a:t>Select</a:t>
            </a:r>
            <a:r>
              <a:rPr lang="en-US" dirty="0">
                <a:effectLst>
                  <a:outerShdw blurRad="38100" dist="38100" dir="2700000" algn="tl">
                    <a:srgbClr val="000000"/>
                  </a:outerShdw>
                </a:effectLst>
                <a:cs typeface="Arial" charset="0"/>
              </a:rPr>
              <a:t> NewCustomers.CustomerID, CreditRisk.Risk,           	PredictProbability(CreditRisk.Risk)</a:t>
            </a:r>
          </a:p>
          <a:p>
            <a:pPr eaLnBrk="1" hangingPunct="1">
              <a:spcBef>
                <a:spcPct val="50000"/>
              </a:spcBef>
            </a:pPr>
            <a:r>
              <a:rPr lang="en-US" b="1" dirty="0">
                <a:effectLst>
                  <a:outerShdw blurRad="38100" dist="38100" dir="2700000" algn="tl">
                    <a:srgbClr val="000000"/>
                  </a:outerShdw>
                </a:effectLst>
                <a:cs typeface="Arial" charset="0"/>
              </a:rPr>
              <a:t>FROM</a:t>
            </a:r>
            <a:r>
              <a:rPr lang="en-US" dirty="0">
                <a:effectLst>
                  <a:outerShdw blurRad="38100" dist="38100" dir="2700000" algn="tl">
                    <a:srgbClr val="000000"/>
                  </a:outerShdw>
                </a:effectLst>
                <a:cs typeface="Arial" charset="0"/>
              </a:rPr>
              <a:t> CreditRisk </a:t>
            </a:r>
            <a:r>
              <a:rPr lang="en-US" b="1" dirty="0">
                <a:effectLst>
                  <a:outerShdw blurRad="38100" dist="38100" dir="2700000" algn="tl">
                    <a:srgbClr val="000000"/>
                  </a:outerShdw>
                </a:effectLst>
                <a:cs typeface="Arial" charset="0"/>
              </a:rPr>
              <a:t>PREDICTION JOIN</a:t>
            </a:r>
            <a:r>
              <a:rPr lang="en-US" dirty="0">
                <a:effectLst>
                  <a:outerShdw blurRad="38100" dist="38100" dir="2700000" algn="tl">
                    <a:srgbClr val="000000"/>
                  </a:outerShdw>
                </a:effectLst>
                <a:cs typeface="Arial" charset="0"/>
              </a:rPr>
              <a:t> NewCustomers</a:t>
            </a:r>
          </a:p>
          <a:p>
            <a:pPr eaLnBrk="1" hangingPunct="1">
              <a:spcBef>
                <a:spcPct val="50000"/>
              </a:spcBef>
            </a:pPr>
            <a:r>
              <a:rPr lang="en-US" b="1" dirty="0">
                <a:effectLst>
                  <a:outerShdw blurRad="38100" dist="38100" dir="2700000" algn="tl">
                    <a:srgbClr val="000000"/>
                  </a:outerShdw>
                </a:effectLst>
                <a:cs typeface="Arial" charset="0"/>
              </a:rPr>
              <a:t>ON</a:t>
            </a:r>
            <a:r>
              <a:rPr lang="en-US" dirty="0">
                <a:effectLst>
                  <a:outerShdw blurRad="38100" dist="38100" dir="2700000" algn="tl">
                    <a:srgbClr val="000000"/>
                  </a:outerShdw>
                </a:effectLst>
                <a:cs typeface="Arial" charset="0"/>
              </a:rPr>
              <a:t> </a:t>
            </a:r>
            <a:r>
              <a:rPr lang="en-US" sz="1600" dirty="0">
                <a:effectLst>
                  <a:outerShdw blurRad="38100" dist="38100" dir="2700000" algn="tl">
                    <a:srgbClr val="000000"/>
                  </a:outerShdw>
                </a:effectLst>
                <a:cs typeface="Arial" charset="0"/>
              </a:rPr>
              <a:t>CreditRisk.Gender=NewCustomer.Gender</a:t>
            </a:r>
            <a:r>
              <a:rPr lang="en-US" dirty="0">
                <a:effectLst>
                  <a:outerShdw blurRad="38100" dist="38100" dir="2700000" algn="tl">
                    <a:srgbClr val="000000"/>
                  </a:outerShdw>
                </a:effectLst>
                <a:cs typeface="Arial" charset="0"/>
              </a:rPr>
              <a:t> </a:t>
            </a:r>
          </a:p>
          <a:p>
            <a:pPr eaLnBrk="1" hangingPunct="1">
              <a:spcBef>
                <a:spcPct val="50000"/>
              </a:spcBef>
            </a:pPr>
            <a:r>
              <a:rPr lang="en-US" b="1" dirty="0">
                <a:effectLst>
                  <a:outerShdw blurRad="38100" dist="38100" dir="2700000" algn="tl">
                    <a:srgbClr val="000000"/>
                  </a:outerShdw>
                </a:effectLst>
                <a:cs typeface="Arial" charset="0"/>
              </a:rPr>
              <a:t>AND</a:t>
            </a:r>
            <a:r>
              <a:rPr lang="en-US" dirty="0">
                <a:effectLst>
                  <a:outerShdw blurRad="38100" dist="38100" dir="2700000" algn="tl">
                    <a:srgbClr val="000000"/>
                  </a:outerShdw>
                </a:effectLst>
                <a:cs typeface="Arial" charset="0"/>
              </a:rPr>
              <a:t> CreditRisk.Income=NewCustomer.Income</a:t>
            </a:r>
          </a:p>
          <a:p>
            <a:pPr eaLnBrk="1" hangingPunct="1">
              <a:spcBef>
                <a:spcPct val="50000"/>
              </a:spcBef>
            </a:pPr>
            <a:r>
              <a:rPr lang="en-US" b="1" dirty="0">
                <a:effectLst>
                  <a:outerShdw blurRad="38100" dist="38100" dir="2700000" algn="tl">
                    <a:srgbClr val="000000"/>
                  </a:outerShdw>
                </a:effectLst>
                <a:cs typeface="Arial" charset="0"/>
              </a:rPr>
              <a:t>AND </a:t>
            </a:r>
            <a:r>
              <a:rPr lang="en-US" dirty="0">
                <a:effectLst>
                  <a:outerShdw blurRad="38100" dist="38100" dir="2700000" algn="tl">
                    <a:srgbClr val="000000"/>
                  </a:outerShdw>
                </a:effectLst>
                <a:cs typeface="Arial" charset="0"/>
              </a:rPr>
              <a:t>CreditRisk.Profession=NewCustomer.Profession</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p:txBody>
          <a:bodyPr/>
          <a:lstStyle/>
          <a:p>
            <a:r>
              <a:rPr lang="en-IE" noProof="0" dirty="0" smtClean="0"/>
              <a:t>CREATE MINING MODEL</a:t>
            </a:r>
            <a:endParaRPr lang="en-IE" noProof="0" dirty="0"/>
          </a:p>
        </p:txBody>
      </p:sp>
      <p:sp>
        <p:nvSpPr>
          <p:cNvPr id="53251"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solidFill>
                  <a:schemeClr val="accent1"/>
                </a:solidFill>
                <a:effectLst>
                  <a:outerShdw blurRad="38100" dist="38100" dir="2700000" algn="tl">
                    <a:srgbClr val="3B3B3B"/>
                  </a:outerShdw>
                </a:effectLst>
                <a:latin typeface="Courier New" pitchFamily="49" charset="0"/>
                <a:cs typeface="Arial" charset="0"/>
              </a:rPr>
              <a:t>CREATE MINING MODEL &lt;name&gt;</a:t>
            </a:r>
          </a:p>
          <a:p>
            <a:pPr eaLnBrk="1" hangingPunct="1"/>
            <a:r>
              <a:rPr lang="en-US" sz="2800" b="1" dirty="0">
                <a:solidFill>
                  <a:schemeClr val="accent1"/>
                </a:solidFill>
                <a:effectLst>
                  <a:outerShdw blurRad="38100" dist="38100" dir="2700000" algn="tl">
                    <a:srgbClr val="3B3B3B"/>
                  </a:outerShdw>
                </a:effectLst>
                <a:latin typeface="Courier New" pitchFamily="49" charset="0"/>
                <a:cs typeface="Arial" charset="0"/>
              </a:rPr>
              <a:t>(</a:t>
            </a:r>
          </a:p>
          <a:p>
            <a:pPr eaLnBrk="1" hangingPunct="1"/>
            <a:r>
              <a:rPr lang="en-US" sz="2800" b="1" dirty="0">
                <a:solidFill>
                  <a:schemeClr val="accent1"/>
                </a:solidFill>
                <a:effectLst>
                  <a:outerShdw blurRad="38100" dist="38100" dir="2700000" algn="tl">
                    <a:srgbClr val="3B3B3B"/>
                  </a:outerShdw>
                </a:effectLst>
                <a:latin typeface="Courier New" pitchFamily="49" charset="0"/>
                <a:cs typeface="Arial" charset="0"/>
              </a:rPr>
              <a:t>&lt; column definitions&gt;</a:t>
            </a:r>
          </a:p>
          <a:p>
            <a:pPr eaLnBrk="1" hangingPunct="1"/>
            <a:endParaRPr lang="en-US" sz="2800" b="1" dirty="0">
              <a:solidFill>
                <a:schemeClr val="accent1"/>
              </a:solidFill>
              <a:effectLst>
                <a:outerShdw blurRad="38100" dist="38100" dir="2700000" algn="tl">
                  <a:srgbClr val="3B3B3B"/>
                </a:outerShdw>
              </a:effectLst>
              <a:latin typeface="Courier New" pitchFamily="49" charset="0"/>
              <a:cs typeface="Arial" charset="0"/>
            </a:endParaRPr>
          </a:p>
          <a:p>
            <a:pPr eaLnBrk="1" hangingPunct="1"/>
            <a:endParaRPr lang="en-US" sz="2800" b="1" dirty="0">
              <a:solidFill>
                <a:schemeClr val="accent1"/>
              </a:solidFill>
              <a:effectLst>
                <a:outerShdw blurRad="38100" dist="38100" dir="2700000" algn="tl">
                  <a:srgbClr val="3B3B3B"/>
                </a:outerShdw>
              </a:effectLst>
              <a:latin typeface="Courier New" pitchFamily="49" charset="0"/>
              <a:cs typeface="Arial" charset="0"/>
            </a:endParaRPr>
          </a:p>
          <a:p>
            <a:pPr eaLnBrk="1" hangingPunct="1"/>
            <a:endParaRPr lang="en-US" sz="2800" b="1" dirty="0">
              <a:solidFill>
                <a:schemeClr val="accent1"/>
              </a:solidFill>
              <a:effectLst>
                <a:outerShdw blurRad="38100" dist="38100" dir="2700000" algn="tl">
                  <a:srgbClr val="3B3B3B"/>
                </a:outerShdw>
              </a:effectLst>
              <a:latin typeface="Courier New" pitchFamily="49" charset="0"/>
              <a:cs typeface="Arial" charset="0"/>
            </a:endParaRPr>
          </a:p>
          <a:p>
            <a:pPr eaLnBrk="1" hangingPunct="1"/>
            <a:endParaRPr lang="en-US" sz="2800" b="1" dirty="0">
              <a:solidFill>
                <a:schemeClr val="accent1"/>
              </a:solidFill>
              <a:effectLst>
                <a:outerShdw blurRad="38100" dist="38100" dir="2700000" algn="tl">
                  <a:srgbClr val="3B3B3B"/>
                </a:outerShdw>
              </a:effectLst>
              <a:latin typeface="Courier New" pitchFamily="49" charset="0"/>
              <a:cs typeface="Arial" charset="0"/>
            </a:endParaRPr>
          </a:p>
          <a:p>
            <a:pPr eaLnBrk="1" hangingPunct="1"/>
            <a:endParaRPr lang="en-US" sz="2800" b="1" dirty="0">
              <a:solidFill>
                <a:schemeClr val="accent1"/>
              </a:solidFill>
              <a:effectLst>
                <a:outerShdw blurRad="38100" dist="38100" dir="2700000" algn="tl">
                  <a:srgbClr val="3B3B3B"/>
                </a:outerShdw>
              </a:effectLst>
              <a:latin typeface="Courier New" pitchFamily="49" charset="0"/>
              <a:cs typeface="Arial" charset="0"/>
            </a:endParaRPr>
          </a:p>
          <a:p>
            <a:pPr eaLnBrk="1" hangingPunct="1"/>
            <a:endParaRPr lang="en-US" sz="2800" b="1" dirty="0">
              <a:solidFill>
                <a:schemeClr val="accent1"/>
              </a:solidFill>
              <a:effectLst>
                <a:outerShdw blurRad="38100" dist="38100" dir="2700000" algn="tl">
                  <a:srgbClr val="3B3B3B"/>
                </a:outerShdw>
              </a:effectLst>
              <a:latin typeface="Courier New" pitchFamily="49" charset="0"/>
              <a:cs typeface="Arial" charset="0"/>
            </a:endParaRPr>
          </a:p>
          <a:p>
            <a:pPr eaLnBrk="1" hangingPunct="1"/>
            <a:endParaRPr lang="en-US" sz="2800" b="1" dirty="0">
              <a:solidFill>
                <a:schemeClr val="accent1"/>
              </a:solidFill>
              <a:effectLst>
                <a:outerShdw blurRad="38100" dist="38100" dir="2700000" algn="tl">
                  <a:srgbClr val="3B3B3B"/>
                </a:outerShdw>
              </a:effectLst>
              <a:latin typeface="Courier New" pitchFamily="49" charset="0"/>
              <a:cs typeface="Arial" charset="0"/>
            </a:endParaRPr>
          </a:p>
          <a:p>
            <a:pPr eaLnBrk="1" hangingPunct="1"/>
            <a:r>
              <a:rPr lang="en-US" sz="2800" b="1" dirty="0">
                <a:solidFill>
                  <a:schemeClr val="accent1"/>
                </a:solidFill>
                <a:effectLst>
                  <a:outerShdw blurRad="38100" dist="38100" dir="2700000" algn="tl">
                    <a:srgbClr val="3B3B3B"/>
                  </a:outerShdw>
                </a:effectLst>
                <a:latin typeface="Courier New" pitchFamily="49" charset="0"/>
                <a:cs typeface="Arial" charset="0"/>
              </a:rPr>
              <a:t>) USING &lt;algorithm&gt;[(&lt;parameters&gt;)]</a:t>
            </a:r>
          </a:p>
          <a:p>
            <a:pPr eaLnBrk="1" hangingPunct="1"/>
            <a:r>
              <a:rPr lang="en-US" sz="2800" b="1" dirty="0">
                <a:solidFill>
                  <a:schemeClr val="accent1"/>
                </a:solidFill>
                <a:effectLst>
                  <a:outerShdw blurRad="38100" dist="38100" dir="2700000" algn="tl">
                    <a:srgbClr val="3B3B3B"/>
                  </a:outerShdw>
                </a:effectLst>
                <a:latin typeface="Courier New" pitchFamily="49" charset="0"/>
                <a:cs typeface="Arial" charset="0"/>
              </a:rPr>
              <a:t>[WITH DRILLTHROUGH]</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p:txBody>
          <a:bodyPr/>
          <a:lstStyle/>
          <a:p>
            <a:r>
              <a:rPr lang="en-IE" noProof="0" dirty="0" smtClean="0"/>
              <a:t>CREATE MINING MODEL</a:t>
            </a:r>
            <a:endParaRPr lang="en-IE" noProof="0" dirty="0"/>
          </a:p>
        </p:txBody>
      </p:sp>
      <p:sp>
        <p:nvSpPr>
          <p:cNvPr id="54275"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000000">
                      <a:alpha val="43137"/>
                    </a:srgbClr>
                  </a:outerShdw>
                </a:effectLst>
                <a:latin typeface="Courier New" pitchFamily="49" charset="0"/>
                <a:cs typeface="Arial" charset="0"/>
              </a:rPr>
              <a:t>CREATE MINING MODEL </a:t>
            </a:r>
            <a:r>
              <a:rPr lang="en-US" sz="2800" b="1" dirty="0" smtClean="0">
                <a:solidFill>
                  <a:schemeClr val="accent1"/>
                </a:solidFill>
                <a:effectLst>
                  <a:outerShdw blurRad="38100" dist="38100" dir="2700000" algn="tl">
                    <a:srgbClr val="000000">
                      <a:alpha val="43137"/>
                    </a:srgbClr>
                  </a:outerShdw>
                </a:effectLst>
                <a:latin typeface="Courier New" pitchFamily="49" charset="0"/>
                <a:cs typeface="Arial" charset="0"/>
              </a:rPr>
              <a:t>MyModel</a:t>
            </a:r>
            <a:endPar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endParaRPr>
          </a:p>
          <a:p>
            <a:pPr eaLnBrk="1" hangingPunct="1"/>
            <a:r>
              <a:rPr lang="en-US" sz="2800" b="1" dirty="0">
                <a:effectLst>
                  <a:outerShdw blurRad="38100" dist="38100" dir="2700000" algn="tl">
                    <a:srgbClr val="000000">
                      <a:alpha val="43137"/>
                    </a:srgbClr>
                  </a:outerShdw>
                </a:effectLst>
                <a:latin typeface="Courier New" pitchFamily="49" charset="0"/>
                <a:cs typeface="Arial" charset="0"/>
              </a:rPr>
              <a:t>(</a:t>
            </a:r>
          </a:p>
          <a:p>
            <a:pPr eaLnBrk="1" hangingPunct="1"/>
            <a:r>
              <a:rPr lang="en-US" sz="2800" b="1" dirty="0">
                <a:effectLst>
                  <a:outerShdw blurRad="38100" dist="38100" dir="2700000" algn="tl">
                    <a:srgbClr val="000000">
                      <a:alpha val="43137"/>
                    </a:srgbClr>
                  </a:outerShdw>
                </a:effectLst>
                <a:latin typeface="Courier New" pitchFamily="49" charset="0"/>
                <a:cs typeface="Arial" charset="0"/>
              </a:rPr>
              <a:t>&lt; column definitions&gt;</a:t>
            </a: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r>
              <a:rPr lang="en-US" sz="2800" b="1" dirty="0">
                <a:effectLst>
                  <a:outerShdw blurRad="38100" dist="38100" dir="2700000" algn="tl">
                    <a:srgbClr val="000000">
                      <a:alpha val="43137"/>
                    </a:srgbClr>
                  </a:outerShdw>
                </a:effectLst>
                <a:latin typeface="Courier New" pitchFamily="49" charset="0"/>
                <a:cs typeface="Arial" charset="0"/>
              </a:rPr>
              <a:t>) USING </a:t>
            </a:r>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Microsoft_Decision_Trees</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Agenda</a:t>
            </a:r>
            <a:endParaRPr lang="en-IE" noProof="0" dirty="0"/>
          </a:p>
        </p:txBody>
      </p:sp>
      <p:sp>
        <p:nvSpPr>
          <p:cNvPr id="3" name="Content Placeholder 2"/>
          <p:cNvSpPr>
            <a:spLocks noGrp="1"/>
          </p:cNvSpPr>
          <p:nvPr>
            <p:ph idx="1"/>
          </p:nvPr>
        </p:nvSpPr>
        <p:spPr/>
        <p:txBody>
          <a:bodyPr/>
          <a:lstStyle/>
          <a:p>
            <a:r>
              <a:rPr lang="en-IE" noProof="0" dirty="0" smtClean="0"/>
              <a:t>Server Considerations</a:t>
            </a:r>
          </a:p>
          <a:p>
            <a:r>
              <a:rPr lang="en-IE" noProof="0" dirty="0" smtClean="0"/>
              <a:t>Data Mining Process</a:t>
            </a:r>
          </a:p>
          <a:p>
            <a:r>
              <a:rPr lang="en-IE" noProof="0" dirty="0" smtClean="0"/>
              <a:t>Key Concepts and Terminology</a:t>
            </a:r>
          </a:p>
          <a:p>
            <a:r>
              <a:rPr lang="en-IE" noProof="0" dirty="0" smtClean="0"/>
              <a:t>Data Mining Using DMX</a:t>
            </a:r>
            <a:endParaRPr lang="en-IE" noProof="0" dirty="0"/>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bwMode="auto">
          <a:xfrm>
            <a:off x="539750" y="297782"/>
            <a:ext cx="8048625" cy="1143000"/>
          </a:xfrm>
          <a:noFill/>
        </p:spPr>
        <p:txBody>
          <a:bodyPr/>
          <a:lstStyle/>
          <a:p>
            <a:r>
              <a:rPr lang="en-IE" noProof="0" dirty="0" smtClean="0"/>
              <a:t>CREATE MINING MODEL</a:t>
            </a:r>
            <a:endParaRPr lang="en-IE" noProof="0" dirty="0"/>
          </a:p>
        </p:txBody>
      </p:sp>
      <p:sp>
        <p:nvSpPr>
          <p:cNvPr id="55299"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000000">
                      <a:alpha val="43137"/>
                    </a:srgbClr>
                  </a:outerShdw>
                </a:effectLst>
                <a:latin typeface="Courier New" pitchFamily="49" charset="0"/>
                <a:cs typeface="Arial" charset="0"/>
              </a:rPr>
              <a:t>CREATE MINING MODEL MyModel</a:t>
            </a:r>
          </a:p>
          <a:p>
            <a:pPr eaLnBrk="1" hangingPunct="1"/>
            <a:r>
              <a:rPr lang="en-US" sz="2800" b="1" dirty="0">
                <a:effectLst>
                  <a:outerShdw blurRad="38100" dist="38100" dir="2700000" algn="tl">
                    <a:srgbClr val="000000">
                      <a:alpha val="43137"/>
                    </a:srgbClr>
                  </a:outerShdw>
                </a:effectLst>
                <a:latin typeface="Courier New" pitchFamily="49" charset="0"/>
                <a:cs typeface="Arial" charset="0"/>
              </a:rPr>
              <a:t>(</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[CustID] </a:t>
            </a:r>
            <a:r>
              <a:rPr lang="en-US" sz="2800" b="1" dirty="0" smtClean="0">
                <a:solidFill>
                  <a:schemeClr val="accent1"/>
                </a:solidFill>
                <a:effectLst>
                  <a:outerShdw blurRad="38100" dist="38100" dir="2700000" algn="tl">
                    <a:srgbClr val="000000">
                      <a:alpha val="43137"/>
                    </a:srgbClr>
                  </a:outerShdw>
                </a:effectLst>
                <a:latin typeface="Courier New" pitchFamily="49" charset="0"/>
                <a:cs typeface="Arial" charset="0"/>
              </a:rPr>
              <a:t>LONG  </a:t>
            </a:r>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KEY,</a:t>
            </a:r>
          </a:p>
          <a:p>
            <a:pPr eaLnBrk="1" hangingPunct="1"/>
            <a:endParaRPr lang="en-US" sz="2800" b="1" dirty="0">
              <a:solidFill>
                <a:srgbClr val="FFFF00"/>
              </a:solidFill>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r>
              <a:rPr lang="en-US" sz="2800" b="1" dirty="0">
                <a:effectLst>
                  <a:outerShdw blurRad="38100" dist="38100" dir="2700000" algn="tl">
                    <a:srgbClr val="000000">
                      <a:alpha val="43137"/>
                    </a:srgbClr>
                  </a:outerShdw>
                </a:effectLst>
                <a:latin typeface="Courier New" pitchFamily="49" charset="0"/>
                <a:cs typeface="Arial" charset="0"/>
              </a:rPr>
              <a:t>) USING Microsoft_Decision_Trees</a:t>
            </a:r>
          </a:p>
        </p:txBody>
      </p:sp>
      <p:sp>
        <p:nvSpPr>
          <p:cNvPr id="55300"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grpSp>
        <p:nvGrpSpPr>
          <p:cNvPr id="2" name="Group 5"/>
          <p:cNvGrpSpPr>
            <a:grpSpLocks/>
          </p:cNvGrpSpPr>
          <p:nvPr/>
        </p:nvGrpSpPr>
        <p:grpSpPr bwMode="auto">
          <a:xfrm>
            <a:off x="381000" y="2362200"/>
            <a:ext cx="1981200" cy="1235075"/>
            <a:chOff x="336" y="1584"/>
            <a:chExt cx="1248" cy="778"/>
          </a:xfrm>
        </p:grpSpPr>
        <p:sp>
          <p:nvSpPr>
            <p:cNvPr id="55302" name="Text Box 6"/>
            <p:cNvSpPr txBox="1">
              <a:spLocks noChangeArrowheads="1"/>
            </p:cNvSpPr>
            <p:nvPr/>
          </p:nvSpPr>
          <p:spPr bwMode="auto">
            <a:xfrm>
              <a:off x="576" y="2112"/>
              <a:ext cx="552" cy="250"/>
            </a:xfrm>
            <a:prstGeom prst="rect">
              <a:avLst/>
            </a:prstGeom>
            <a:noFill/>
            <a:ln w="12700" algn="ctr">
              <a:noFill/>
              <a:miter lim="800000"/>
              <a:headEnd type="none" w="sm" len="sm"/>
              <a:tailEnd type="none" w="sm" len="sm"/>
            </a:ln>
            <a:effectLst/>
          </p:spPr>
          <p:txBody>
            <a:bodyPr wrap="none">
              <a:spAutoFit/>
            </a:bodyPr>
            <a:lstStyle/>
            <a:p>
              <a:pPr eaLnBrk="1" hangingPunct="1"/>
              <a:r>
                <a:rPr lang="en-US" sz="2000" b="1" dirty="0">
                  <a:solidFill>
                    <a:schemeClr val="accent1"/>
                  </a:solidFill>
                  <a:effectLst>
                    <a:outerShdw blurRad="38100" dist="38100" dir="2700000" algn="tl">
                      <a:srgbClr val="000000">
                        <a:alpha val="43137"/>
                      </a:srgbClr>
                    </a:outerShdw>
                  </a:effectLst>
                  <a:cs typeface="Arial" charset="0"/>
                </a:rPr>
                <a:t>Name</a:t>
              </a:r>
            </a:p>
          </p:txBody>
        </p:sp>
        <p:grpSp>
          <p:nvGrpSpPr>
            <p:cNvPr id="3" name="Group 7"/>
            <p:cNvGrpSpPr>
              <a:grpSpLocks/>
            </p:cNvGrpSpPr>
            <p:nvPr/>
          </p:nvGrpSpPr>
          <p:grpSpPr bwMode="auto">
            <a:xfrm rot="16200000">
              <a:off x="677" y="1243"/>
              <a:ext cx="565" cy="1248"/>
              <a:chOff x="2256" y="2496"/>
              <a:chExt cx="565" cy="517"/>
            </a:xfrm>
          </p:grpSpPr>
          <p:sp>
            <p:nvSpPr>
              <p:cNvPr id="55304" name="AutoShape 8"/>
              <p:cNvSpPr>
                <a:spLocks noChangeAspect="1" noChangeArrowheads="1" noTextEdit="1"/>
              </p:cNvSpPr>
              <p:nvPr/>
            </p:nvSpPr>
            <p:spPr bwMode="auto">
              <a:xfrm>
                <a:off x="2256" y="2496"/>
                <a:ext cx="565" cy="517"/>
              </a:xfrm>
              <a:prstGeom prst="rect">
                <a:avLst/>
              </a:prstGeom>
              <a:noFill/>
              <a:ln w="9525">
                <a:noFill/>
                <a:miter lim="800000"/>
                <a:headEnd/>
                <a:tailEnd/>
              </a:ln>
            </p:spPr>
            <p:txBody>
              <a:bodyPr/>
              <a:lstStyle/>
              <a:p>
                <a:endParaRPr lang="en-US" dirty="0">
                  <a:solidFill>
                    <a:schemeClr val="accent1"/>
                  </a:solidFill>
                </a:endParaRPr>
              </a:p>
            </p:txBody>
          </p:sp>
          <p:sp>
            <p:nvSpPr>
              <p:cNvPr id="55305" name="Freeform 9"/>
              <p:cNvSpPr>
                <a:spLocks/>
              </p:cNvSpPr>
              <p:nvPr/>
            </p:nvSpPr>
            <p:spPr bwMode="auto">
              <a:xfrm>
                <a:off x="2312" y="2549"/>
                <a:ext cx="130" cy="338"/>
              </a:xfrm>
              <a:custGeom>
                <a:avLst/>
                <a:gdLst/>
                <a:ahLst/>
                <a:cxnLst>
                  <a:cxn ang="0">
                    <a:pos x="82" y="631"/>
                  </a:cxn>
                  <a:cxn ang="0">
                    <a:pos x="77" y="431"/>
                  </a:cxn>
                  <a:cxn ang="0">
                    <a:pos x="68" y="380"/>
                  </a:cxn>
                  <a:cxn ang="0">
                    <a:pos x="47" y="359"/>
                  </a:cxn>
                  <a:cxn ang="0">
                    <a:pos x="29" y="352"/>
                  </a:cxn>
                  <a:cxn ang="0">
                    <a:pos x="13" y="350"/>
                  </a:cxn>
                  <a:cxn ang="0">
                    <a:pos x="4" y="349"/>
                  </a:cxn>
                  <a:cxn ang="0">
                    <a:pos x="1" y="344"/>
                  </a:cxn>
                  <a:cxn ang="0">
                    <a:pos x="0" y="335"/>
                  </a:cxn>
                  <a:cxn ang="0">
                    <a:pos x="3" y="329"/>
                  </a:cxn>
                  <a:cxn ang="0">
                    <a:pos x="9" y="326"/>
                  </a:cxn>
                  <a:cxn ang="0">
                    <a:pos x="23" y="325"/>
                  </a:cxn>
                  <a:cxn ang="0">
                    <a:pos x="41" y="322"/>
                  </a:cxn>
                  <a:cxn ang="0">
                    <a:pos x="59" y="310"/>
                  </a:cxn>
                  <a:cxn ang="0">
                    <a:pos x="76" y="264"/>
                  </a:cxn>
                  <a:cxn ang="0">
                    <a:pos x="78" y="62"/>
                  </a:cxn>
                  <a:cxn ang="0">
                    <a:pos x="94" y="24"/>
                  </a:cxn>
                  <a:cxn ang="0">
                    <a:pos x="119" y="9"/>
                  </a:cxn>
                  <a:cxn ang="0">
                    <a:pos x="157" y="1"/>
                  </a:cxn>
                  <a:cxn ang="0">
                    <a:pos x="250" y="0"/>
                  </a:cxn>
                  <a:cxn ang="0">
                    <a:pos x="257" y="1"/>
                  </a:cxn>
                  <a:cxn ang="0">
                    <a:pos x="258" y="6"/>
                  </a:cxn>
                  <a:cxn ang="0">
                    <a:pos x="258" y="20"/>
                  </a:cxn>
                  <a:cxn ang="0">
                    <a:pos x="250" y="24"/>
                  </a:cxn>
                  <a:cxn ang="0">
                    <a:pos x="212" y="27"/>
                  </a:cxn>
                  <a:cxn ang="0">
                    <a:pos x="182" y="46"/>
                  </a:cxn>
                  <a:cxn ang="0">
                    <a:pos x="167" y="99"/>
                  </a:cxn>
                  <a:cxn ang="0">
                    <a:pos x="162" y="163"/>
                  </a:cxn>
                  <a:cxn ang="0">
                    <a:pos x="167" y="255"/>
                  </a:cxn>
                  <a:cxn ang="0">
                    <a:pos x="162" y="282"/>
                  </a:cxn>
                  <a:cxn ang="0">
                    <a:pos x="137" y="304"/>
                  </a:cxn>
                  <a:cxn ang="0">
                    <a:pos x="78" y="311"/>
                  </a:cxn>
                  <a:cxn ang="0">
                    <a:pos x="122" y="369"/>
                  </a:cxn>
                  <a:cxn ang="0">
                    <a:pos x="157" y="385"/>
                  </a:cxn>
                  <a:cxn ang="0">
                    <a:pos x="167" y="413"/>
                  </a:cxn>
                  <a:cxn ang="0">
                    <a:pos x="168" y="596"/>
                  </a:cxn>
                  <a:cxn ang="0">
                    <a:pos x="186" y="635"/>
                  </a:cxn>
                  <a:cxn ang="0">
                    <a:pos x="200" y="646"/>
                  </a:cxn>
                  <a:cxn ang="0">
                    <a:pos x="216" y="651"/>
                  </a:cxn>
                  <a:cxn ang="0">
                    <a:pos x="250" y="652"/>
                  </a:cxn>
                  <a:cxn ang="0">
                    <a:pos x="257" y="652"/>
                  </a:cxn>
                  <a:cxn ang="0">
                    <a:pos x="258" y="657"/>
                  </a:cxn>
                  <a:cxn ang="0">
                    <a:pos x="258" y="671"/>
                  </a:cxn>
                  <a:cxn ang="0">
                    <a:pos x="250" y="677"/>
                  </a:cxn>
                  <a:cxn ang="0">
                    <a:pos x="157" y="676"/>
                  </a:cxn>
                  <a:cxn ang="0">
                    <a:pos x="119" y="667"/>
                  </a:cxn>
                  <a:cxn ang="0">
                    <a:pos x="94" y="652"/>
                  </a:cxn>
                </a:cxnLst>
                <a:rect l="0" t="0" r="r" b="b"/>
                <a:pathLst>
                  <a:path w="259" h="677">
                    <a:moveTo>
                      <a:pt x="94" y="652"/>
                    </a:moveTo>
                    <a:lnTo>
                      <a:pt x="86" y="642"/>
                    </a:lnTo>
                    <a:lnTo>
                      <a:pt x="82" y="631"/>
                    </a:lnTo>
                    <a:lnTo>
                      <a:pt x="78" y="614"/>
                    </a:lnTo>
                    <a:lnTo>
                      <a:pt x="77" y="596"/>
                    </a:lnTo>
                    <a:lnTo>
                      <a:pt x="77" y="431"/>
                    </a:lnTo>
                    <a:lnTo>
                      <a:pt x="76" y="413"/>
                    </a:lnTo>
                    <a:lnTo>
                      <a:pt x="74" y="395"/>
                    </a:lnTo>
                    <a:lnTo>
                      <a:pt x="68" y="380"/>
                    </a:lnTo>
                    <a:lnTo>
                      <a:pt x="59" y="367"/>
                    </a:lnTo>
                    <a:lnTo>
                      <a:pt x="53" y="362"/>
                    </a:lnTo>
                    <a:lnTo>
                      <a:pt x="47" y="359"/>
                    </a:lnTo>
                    <a:lnTo>
                      <a:pt x="41" y="355"/>
                    </a:lnTo>
                    <a:lnTo>
                      <a:pt x="36" y="353"/>
                    </a:lnTo>
                    <a:lnTo>
                      <a:pt x="29" y="352"/>
                    </a:lnTo>
                    <a:lnTo>
                      <a:pt x="23" y="350"/>
                    </a:lnTo>
                    <a:lnTo>
                      <a:pt x="17" y="350"/>
                    </a:lnTo>
                    <a:lnTo>
                      <a:pt x="13" y="350"/>
                    </a:lnTo>
                    <a:lnTo>
                      <a:pt x="9" y="350"/>
                    </a:lnTo>
                    <a:lnTo>
                      <a:pt x="7" y="349"/>
                    </a:lnTo>
                    <a:lnTo>
                      <a:pt x="4" y="349"/>
                    </a:lnTo>
                    <a:lnTo>
                      <a:pt x="3" y="348"/>
                    </a:lnTo>
                    <a:lnTo>
                      <a:pt x="2" y="346"/>
                    </a:lnTo>
                    <a:lnTo>
                      <a:pt x="1" y="344"/>
                    </a:lnTo>
                    <a:lnTo>
                      <a:pt x="0" y="341"/>
                    </a:lnTo>
                    <a:lnTo>
                      <a:pt x="0" y="339"/>
                    </a:lnTo>
                    <a:lnTo>
                      <a:pt x="0" y="335"/>
                    </a:lnTo>
                    <a:lnTo>
                      <a:pt x="1" y="333"/>
                    </a:lnTo>
                    <a:lnTo>
                      <a:pt x="2" y="331"/>
                    </a:lnTo>
                    <a:lnTo>
                      <a:pt x="3" y="329"/>
                    </a:lnTo>
                    <a:lnTo>
                      <a:pt x="4" y="327"/>
                    </a:lnTo>
                    <a:lnTo>
                      <a:pt x="7" y="327"/>
                    </a:lnTo>
                    <a:lnTo>
                      <a:pt x="9" y="326"/>
                    </a:lnTo>
                    <a:lnTo>
                      <a:pt x="13" y="326"/>
                    </a:lnTo>
                    <a:lnTo>
                      <a:pt x="17" y="326"/>
                    </a:lnTo>
                    <a:lnTo>
                      <a:pt x="23" y="325"/>
                    </a:lnTo>
                    <a:lnTo>
                      <a:pt x="29" y="325"/>
                    </a:lnTo>
                    <a:lnTo>
                      <a:pt x="36" y="323"/>
                    </a:lnTo>
                    <a:lnTo>
                      <a:pt x="41" y="322"/>
                    </a:lnTo>
                    <a:lnTo>
                      <a:pt x="47" y="318"/>
                    </a:lnTo>
                    <a:lnTo>
                      <a:pt x="53" y="315"/>
                    </a:lnTo>
                    <a:lnTo>
                      <a:pt x="59" y="310"/>
                    </a:lnTo>
                    <a:lnTo>
                      <a:pt x="68" y="296"/>
                    </a:lnTo>
                    <a:lnTo>
                      <a:pt x="74" y="281"/>
                    </a:lnTo>
                    <a:lnTo>
                      <a:pt x="76" y="264"/>
                    </a:lnTo>
                    <a:lnTo>
                      <a:pt x="77" y="246"/>
                    </a:lnTo>
                    <a:lnTo>
                      <a:pt x="77" y="81"/>
                    </a:lnTo>
                    <a:lnTo>
                      <a:pt x="78" y="62"/>
                    </a:lnTo>
                    <a:lnTo>
                      <a:pt x="82" y="46"/>
                    </a:lnTo>
                    <a:lnTo>
                      <a:pt x="86" y="33"/>
                    </a:lnTo>
                    <a:lnTo>
                      <a:pt x="94" y="24"/>
                    </a:lnTo>
                    <a:lnTo>
                      <a:pt x="101" y="18"/>
                    </a:lnTo>
                    <a:lnTo>
                      <a:pt x="109" y="14"/>
                    </a:lnTo>
                    <a:lnTo>
                      <a:pt x="119" y="9"/>
                    </a:lnTo>
                    <a:lnTo>
                      <a:pt x="130" y="6"/>
                    </a:lnTo>
                    <a:lnTo>
                      <a:pt x="143" y="4"/>
                    </a:lnTo>
                    <a:lnTo>
                      <a:pt x="157" y="1"/>
                    </a:lnTo>
                    <a:lnTo>
                      <a:pt x="172" y="0"/>
                    </a:lnTo>
                    <a:lnTo>
                      <a:pt x="189" y="0"/>
                    </a:lnTo>
                    <a:lnTo>
                      <a:pt x="250" y="0"/>
                    </a:lnTo>
                    <a:lnTo>
                      <a:pt x="253" y="0"/>
                    </a:lnTo>
                    <a:lnTo>
                      <a:pt x="256" y="1"/>
                    </a:lnTo>
                    <a:lnTo>
                      <a:pt x="257" y="1"/>
                    </a:lnTo>
                    <a:lnTo>
                      <a:pt x="257" y="2"/>
                    </a:lnTo>
                    <a:lnTo>
                      <a:pt x="258" y="4"/>
                    </a:lnTo>
                    <a:lnTo>
                      <a:pt x="258" y="6"/>
                    </a:lnTo>
                    <a:lnTo>
                      <a:pt x="259" y="9"/>
                    </a:lnTo>
                    <a:lnTo>
                      <a:pt x="259" y="13"/>
                    </a:lnTo>
                    <a:lnTo>
                      <a:pt x="258" y="20"/>
                    </a:lnTo>
                    <a:lnTo>
                      <a:pt x="257" y="23"/>
                    </a:lnTo>
                    <a:lnTo>
                      <a:pt x="253" y="24"/>
                    </a:lnTo>
                    <a:lnTo>
                      <a:pt x="250" y="24"/>
                    </a:lnTo>
                    <a:lnTo>
                      <a:pt x="229" y="24"/>
                    </a:lnTo>
                    <a:lnTo>
                      <a:pt x="221" y="24"/>
                    </a:lnTo>
                    <a:lnTo>
                      <a:pt x="212" y="27"/>
                    </a:lnTo>
                    <a:lnTo>
                      <a:pt x="201" y="30"/>
                    </a:lnTo>
                    <a:lnTo>
                      <a:pt x="191" y="37"/>
                    </a:lnTo>
                    <a:lnTo>
                      <a:pt x="182" y="46"/>
                    </a:lnTo>
                    <a:lnTo>
                      <a:pt x="174" y="59"/>
                    </a:lnTo>
                    <a:lnTo>
                      <a:pt x="169" y="77"/>
                    </a:lnTo>
                    <a:lnTo>
                      <a:pt x="167" y="99"/>
                    </a:lnTo>
                    <a:lnTo>
                      <a:pt x="167" y="137"/>
                    </a:lnTo>
                    <a:lnTo>
                      <a:pt x="163" y="150"/>
                    </a:lnTo>
                    <a:lnTo>
                      <a:pt x="162" y="163"/>
                    </a:lnTo>
                    <a:lnTo>
                      <a:pt x="163" y="176"/>
                    </a:lnTo>
                    <a:lnTo>
                      <a:pt x="167" y="189"/>
                    </a:lnTo>
                    <a:lnTo>
                      <a:pt x="167" y="255"/>
                    </a:lnTo>
                    <a:lnTo>
                      <a:pt x="167" y="264"/>
                    </a:lnTo>
                    <a:lnTo>
                      <a:pt x="165" y="274"/>
                    </a:lnTo>
                    <a:lnTo>
                      <a:pt x="162" y="282"/>
                    </a:lnTo>
                    <a:lnTo>
                      <a:pt x="157" y="292"/>
                    </a:lnTo>
                    <a:lnTo>
                      <a:pt x="148" y="299"/>
                    </a:lnTo>
                    <a:lnTo>
                      <a:pt x="137" y="304"/>
                    </a:lnTo>
                    <a:lnTo>
                      <a:pt x="122" y="309"/>
                    </a:lnTo>
                    <a:lnTo>
                      <a:pt x="104" y="311"/>
                    </a:lnTo>
                    <a:lnTo>
                      <a:pt x="78" y="311"/>
                    </a:lnTo>
                    <a:lnTo>
                      <a:pt x="78" y="365"/>
                    </a:lnTo>
                    <a:lnTo>
                      <a:pt x="104" y="367"/>
                    </a:lnTo>
                    <a:lnTo>
                      <a:pt x="122" y="369"/>
                    </a:lnTo>
                    <a:lnTo>
                      <a:pt x="137" y="372"/>
                    </a:lnTo>
                    <a:lnTo>
                      <a:pt x="148" y="378"/>
                    </a:lnTo>
                    <a:lnTo>
                      <a:pt x="157" y="385"/>
                    </a:lnTo>
                    <a:lnTo>
                      <a:pt x="162" y="394"/>
                    </a:lnTo>
                    <a:lnTo>
                      <a:pt x="165" y="402"/>
                    </a:lnTo>
                    <a:lnTo>
                      <a:pt x="167" y="413"/>
                    </a:lnTo>
                    <a:lnTo>
                      <a:pt x="167" y="422"/>
                    </a:lnTo>
                    <a:lnTo>
                      <a:pt x="167" y="578"/>
                    </a:lnTo>
                    <a:lnTo>
                      <a:pt x="168" y="596"/>
                    </a:lnTo>
                    <a:lnTo>
                      <a:pt x="172" y="611"/>
                    </a:lnTo>
                    <a:lnTo>
                      <a:pt x="178" y="625"/>
                    </a:lnTo>
                    <a:lnTo>
                      <a:pt x="186" y="635"/>
                    </a:lnTo>
                    <a:lnTo>
                      <a:pt x="191" y="640"/>
                    </a:lnTo>
                    <a:lnTo>
                      <a:pt x="195" y="643"/>
                    </a:lnTo>
                    <a:lnTo>
                      <a:pt x="200" y="646"/>
                    </a:lnTo>
                    <a:lnTo>
                      <a:pt x="205" y="648"/>
                    </a:lnTo>
                    <a:lnTo>
                      <a:pt x="211" y="650"/>
                    </a:lnTo>
                    <a:lnTo>
                      <a:pt x="216" y="651"/>
                    </a:lnTo>
                    <a:lnTo>
                      <a:pt x="222" y="652"/>
                    </a:lnTo>
                    <a:lnTo>
                      <a:pt x="229" y="652"/>
                    </a:lnTo>
                    <a:lnTo>
                      <a:pt x="250" y="652"/>
                    </a:lnTo>
                    <a:lnTo>
                      <a:pt x="253" y="652"/>
                    </a:lnTo>
                    <a:lnTo>
                      <a:pt x="256" y="652"/>
                    </a:lnTo>
                    <a:lnTo>
                      <a:pt x="257" y="652"/>
                    </a:lnTo>
                    <a:lnTo>
                      <a:pt x="257" y="654"/>
                    </a:lnTo>
                    <a:lnTo>
                      <a:pt x="258" y="655"/>
                    </a:lnTo>
                    <a:lnTo>
                      <a:pt x="258" y="657"/>
                    </a:lnTo>
                    <a:lnTo>
                      <a:pt x="259" y="661"/>
                    </a:lnTo>
                    <a:lnTo>
                      <a:pt x="259" y="664"/>
                    </a:lnTo>
                    <a:lnTo>
                      <a:pt x="258" y="671"/>
                    </a:lnTo>
                    <a:lnTo>
                      <a:pt x="257" y="676"/>
                    </a:lnTo>
                    <a:lnTo>
                      <a:pt x="253" y="677"/>
                    </a:lnTo>
                    <a:lnTo>
                      <a:pt x="250" y="677"/>
                    </a:lnTo>
                    <a:lnTo>
                      <a:pt x="189" y="677"/>
                    </a:lnTo>
                    <a:lnTo>
                      <a:pt x="172" y="677"/>
                    </a:lnTo>
                    <a:lnTo>
                      <a:pt x="157" y="676"/>
                    </a:lnTo>
                    <a:lnTo>
                      <a:pt x="143" y="673"/>
                    </a:lnTo>
                    <a:lnTo>
                      <a:pt x="130" y="671"/>
                    </a:lnTo>
                    <a:lnTo>
                      <a:pt x="119" y="667"/>
                    </a:lnTo>
                    <a:lnTo>
                      <a:pt x="109" y="663"/>
                    </a:lnTo>
                    <a:lnTo>
                      <a:pt x="101" y="658"/>
                    </a:lnTo>
                    <a:lnTo>
                      <a:pt x="94" y="652"/>
                    </a:lnTo>
                    <a:close/>
                  </a:path>
                </a:pathLst>
              </a:custGeom>
              <a:solidFill>
                <a:schemeClr val="accent1"/>
              </a:solidFill>
              <a:ln w="9525">
                <a:noFill/>
                <a:round/>
                <a:headEnd/>
                <a:tailEnd/>
              </a:ln>
            </p:spPr>
            <p:txBody>
              <a:bodyPr/>
              <a:lstStyle/>
              <a:p>
                <a:endParaRPr lang="en-US" dirty="0">
                  <a:solidFill>
                    <a:schemeClr val="accent1"/>
                  </a:solidFill>
                </a:endParaRPr>
              </a:p>
            </p:txBody>
          </p:sp>
        </p:grpSp>
      </p:grpSp>
      <p:grpSp>
        <p:nvGrpSpPr>
          <p:cNvPr id="4" name="Group 10"/>
          <p:cNvGrpSpPr>
            <a:grpSpLocks/>
          </p:cNvGrpSpPr>
          <p:nvPr/>
        </p:nvGrpSpPr>
        <p:grpSpPr bwMode="auto">
          <a:xfrm>
            <a:off x="2057400" y="2362200"/>
            <a:ext cx="1474788" cy="1235075"/>
            <a:chOff x="1296" y="1488"/>
            <a:chExt cx="929" cy="778"/>
          </a:xfrm>
        </p:grpSpPr>
        <p:sp>
          <p:nvSpPr>
            <p:cNvPr id="55307" name="Text Box 11"/>
            <p:cNvSpPr txBox="1">
              <a:spLocks noChangeArrowheads="1"/>
            </p:cNvSpPr>
            <p:nvPr/>
          </p:nvSpPr>
          <p:spPr bwMode="auto">
            <a:xfrm>
              <a:off x="1344" y="2016"/>
              <a:ext cx="881" cy="250"/>
            </a:xfrm>
            <a:prstGeom prst="rect">
              <a:avLst/>
            </a:prstGeom>
            <a:noFill/>
            <a:ln w="12700" algn="ctr">
              <a:noFill/>
              <a:miter lim="800000"/>
              <a:headEnd type="none" w="sm" len="sm"/>
              <a:tailEnd type="none" w="sm" len="sm"/>
            </a:ln>
            <a:effectLst/>
          </p:spPr>
          <p:txBody>
            <a:bodyPr wrap="none">
              <a:spAutoFit/>
            </a:bodyPr>
            <a:lstStyle/>
            <a:p>
              <a:pPr eaLnBrk="1" hangingPunct="1"/>
              <a:r>
                <a:rPr lang="en-US" sz="2000" b="1" dirty="0">
                  <a:solidFill>
                    <a:schemeClr val="accent1"/>
                  </a:solidFill>
                  <a:effectLst>
                    <a:outerShdw blurRad="38100" dist="38100" dir="2700000" algn="tl">
                      <a:srgbClr val="000000">
                        <a:alpha val="43137"/>
                      </a:srgbClr>
                    </a:outerShdw>
                  </a:effectLst>
                  <a:cs typeface="Arial" charset="0"/>
                </a:rPr>
                <a:t>Data Type</a:t>
              </a:r>
            </a:p>
          </p:txBody>
        </p:sp>
        <p:grpSp>
          <p:nvGrpSpPr>
            <p:cNvPr id="5" name="Group 12"/>
            <p:cNvGrpSpPr>
              <a:grpSpLocks/>
            </p:cNvGrpSpPr>
            <p:nvPr/>
          </p:nvGrpSpPr>
          <p:grpSpPr bwMode="auto">
            <a:xfrm rot="16200000">
              <a:off x="1469" y="1315"/>
              <a:ext cx="565" cy="912"/>
              <a:chOff x="2256" y="2496"/>
              <a:chExt cx="565" cy="517"/>
            </a:xfrm>
          </p:grpSpPr>
          <p:sp>
            <p:nvSpPr>
              <p:cNvPr id="55309" name="AutoShape 13"/>
              <p:cNvSpPr>
                <a:spLocks noChangeAspect="1" noChangeArrowheads="1" noTextEdit="1"/>
              </p:cNvSpPr>
              <p:nvPr/>
            </p:nvSpPr>
            <p:spPr bwMode="auto">
              <a:xfrm>
                <a:off x="2256" y="2496"/>
                <a:ext cx="565" cy="517"/>
              </a:xfrm>
              <a:prstGeom prst="rect">
                <a:avLst/>
              </a:prstGeom>
              <a:noFill/>
              <a:ln w="9525">
                <a:noFill/>
                <a:miter lim="800000"/>
                <a:headEnd/>
                <a:tailEnd/>
              </a:ln>
            </p:spPr>
            <p:txBody>
              <a:bodyPr/>
              <a:lstStyle/>
              <a:p>
                <a:endParaRPr lang="en-US" dirty="0">
                  <a:solidFill>
                    <a:schemeClr val="accent1"/>
                  </a:solidFill>
                </a:endParaRPr>
              </a:p>
            </p:txBody>
          </p:sp>
          <p:sp>
            <p:nvSpPr>
              <p:cNvPr id="55310" name="Freeform 14"/>
              <p:cNvSpPr>
                <a:spLocks/>
              </p:cNvSpPr>
              <p:nvPr/>
            </p:nvSpPr>
            <p:spPr bwMode="auto">
              <a:xfrm>
                <a:off x="2312" y="2549"/>
                <a:ext cx="130" cy="338"/>
              </a:xfrm>
              <a:custGeom>
                <a:avLst/>
                <a:gdLst/>
                <a:ahLst/>
                <a:cxnLst>
                  <a:cxn ang="0">
                    <a:pos x="82" y="631"/>
                  </a:cxn>
                  <a:cxn ang="0">
                    <a:pos x="77" y="431"/>
                  </a:cxn>
                  <a:cxn ang="0">
                    <a:pos x="68" y="380"/>
                  </a:cxn>
                  <a:cxn ang="0">
                    <a:pos x="47" y="359"/>
                  </a:cxn>
                  <a:cxn ang="0">
                    <a:pos x="29" y="352"/>
                  </a:cxn>
                  <a:cxn ang="0">
                    <a:pos x="13" y="350"/>
                  </a:cxn>
                  <a:cxn ang="0">
                    <a:pos x="4" y="349"/>
                  </a:cxn>
                  <a:cxn ang="0">
                    <a:pos x="1" y="344"/>
                  </a:cxn>
                  <a:cxn ang="0">
                    <a:pos x="0" y="335"/>
                  </a:cxn>
                  <a:cxn ang="0">
                    <a:pos x="3" y="329"/>
                  </a:cxn>
                  <a:cxn ang="0">
                    <a:pos x="9" y="326"/>
                  </a:cxn>
                  <a:cxn ang="0">
                    <a:pos x="23" y="325"/>
                  </a:cxn>
                  <a:cxn ang="0">
                    <a:pos x="41" y="322"/>
                  </a:cxn>
                  <a:cxn ang="0">
                    <a:pos x="59" y="310"/>
                  </a:cxn>
                  <a:cxn ang="0">
                    <a:pos x="76" y="264"/>
                  </a:cxn>
                  <a:cxn ang="0">
                    <a:pos x="78" y="62"/>
                  </a:cxn>
                  <a:cxn ang="0">
                    <a:pos x="94" y="24"/>
                  </a:cxn>
                  <a:cxn ang="0">
                    <a:pos x="119" y="9"/>
                  </a:cxn>
                  <a:cxn ang="0">
                    <a:pos x="157" y="1"/>
                  </a:cxn>
                  <a:cxn ang="0">
                    <a:pos x="250" y="0"/>
                  </a:cxn>
                  <a:cxn ang="0">
                    <a:pos x="257" y="1"/>
                  </a:cxn>
                  <a:cxn ang="0">
                    <a:pos x="258" y="6"/>
                  </a:cxn>
                  <a:cxn ang="0">
                    <a:pos x="258" y="20"/>
                  </a:cxn>
                  <a:cxn ang="0">
                    <a:pos x="250" y="24"/>
                  </a:cxn>
                  <a:cxn ang="0">
                    <a:pos x="212" y="27"/>
                  </a:cxn>
                  <a:cxn ang="0">
                    <a:pos x="182" y="46"/>
                  </a:cxn>
                  <a:cxn ang="0">
                    <a:pos x="167" y="99"/>
                  </a:cxn>
                  <a:cxn ang="0">
                    <a:pos x="162" y="163"/>
                  </a:cxn>
                  <a:cxn ang="0">
                    <a:pos x="167" y="255"/>
                  </a:cxn>
                  <a:cxn ang="0">
                    <a:pos x="162" y="282"/>
                  </a:cxn>
                  <a:cxn ang="0">
                    <a:pos x="137" y="304"/>
                  </a:cxn>
                  <a:cxn ang="0">
                    <a:pos x="78" y="311"/>
                  </a:cxn>
                  <a:cxn ang="0">
                    <a:pos x="122" y="369"/>
                  </a:cxn>
                  <a:cxn ang="0">
                    <a:pos x="157" y="385"/>
                  </a:cxn>
                  <a:cxn ang="0">
                    <a:pos x="167" y="413"/>
                  </a:cxn>
                  <a:cxn ang="0">
                    <a:pos x="168" y="596"/>
                  </a:cxn>
                  <a:cxn ang="0">
                    <a:pos x="186" y="635"/>
                  </a:cxn>
                  <a:cxn ang="0">
                    <a:pos x="200" y="646"/>
                  </a:cxn>
                  <a:cxn ang="0">
                    <a:pos x="216" y="651"/>
                  </a:cxn>
                  <a:cxn ang="0">
                    <a:pos x="250" y="652"/>
                  </a:cxn>
                  <a:cxn ang="0">
                    <a:pos x="257" y="652"/>
                  </a:cxn>
                  <a:cxn ang="0">
                    <a:pos x="258" y="657"/>
                  </a:cxn>
                  <a:cxn ang="0">
                    <a:pos x="258" y="671"/>
                  </a:cxn>
                  <a:cxn ang="0">
                    <a:pos x="250" y="677"/>
                  </a:cxn>
                  <a:cxn ang="0">
                    <a:pos x="157" y="676"/>
                  </a:cxn>
                  <a:cxn ang="0">
                    <a:pos x="119" y="667"/>
                  </a:cxn>
                  <a:cxn ang="0">
                    <a:pos x="94" y="652"/>
                  </a:cxn>
                </a:cxnLst>
                <a:rect l="0" t="0" r="r" b="b"/>
                <a:pathLst>
                  <a:path w="259" h="677">
                    <a:moveTo>
                      <a:pt x="94" y="652"/>
                    </a:moveTo>
                    <a:lnTo>
                      <a:pt x="86" y="642"/>
                    </a:lnTo>
                    <a:lnTo>
                      <a:pt x="82" y="631"/>
                    </a:lnTo>
                    <a:lnTo>
                      <a:pt x="78" y="614"/>
                    </a:lnTo>
                    <a:lnTo>
                      <a:pt x="77" y="596"/>
                    </a:lnTo>
                    <a:lnTo>
                      <a:pt x="77" y="431"/>
                    </a:lnTo>
                    <a:lnTo>
                      <a:pt x="76" y="413"/>
                    </a:lnTo>
                    <a:lnTo>
                      <a:pt x="74" y="395"/>
                    </a:lnTo>
                    <a:lnTo>
                      <a:pt x="68" y="380"/>
                    </a:lnTo>
                    <a:lnTo>
                      <a:pt x="59" y="367"/>
                    </a:lnTo>
                    <a:lnTo>
                      <a:pt x="53" y="362"/>
                    </a:lnTo>
                    <a:lnTo>
                      <a:pt x="47" y="359"/>
                    </a:lnTo>
                    <a:lnTo>
                      <a:pt x="41" y="355"/>
                    </a:lnTo>
                    <a:lnTo>
                      <a:pt x="36" y="353"/>
                    </a:lnTo>
                    <a:lnTo>
                      <a:pt x="29" y="352"/>
                    </a:lnTo>
                    <a:lnTo>
                      <a:pt x="23" y="350"/>
                    </a:lnTo>
                    <a:lnTo>
                      <a:pt x="17" y="350"/>
                    </a:lnTo>
                    <a:lnTo>
                      <a:pt x="13" y="350"/>
                    </a:lnTo>
                    <a:lnTo>
                      <a:pt x="9" y="350"/>
                    </a:lnTo>
                    <a:lnTo>
                      <a:pt x="7" y="349"/>
                    </a:lnTo>
                    <a:lnTo>
                      <a:pt x="4" y="349"/>
                    </a:lnTo>
                    <a:lnTo>
                      <a:pt x="3" y="348"/>
                    </a:lnTo>
                    <a:lnTo>
                      <a:pt x="2" y="346"/>
                    </a:lnTo>
                    <a:lnTo>
                      <a:pt x="1" y="344"/>
                    </a:lnTo>
                    <a:lnTo>
                      <a:pt x="0" y="341"/>
                    </a:lnTo>
                    <a:lnTo>
                      <a:pt x="0" y="339"/>
                    </a:lnTo>
                    <a:lnTo>
                      <a:pt x="0" y="335"/>
                    </a:lnTo>
                    <a:lnTo>
                      <a:pt x="1" y="333"/>
                    </a:lnTo>
                    <a:lnTo>
                      <a:pt x="2" y="331"/>
                    </a:lnTo>
                    <a:lnTo>
                      <a:pt x="3" y="329"/>
                    </a:lnTo>
                    <a:lnTo>
                      <a:pt x="4" y="327"/>
                    </a:lnTo>
                    <a:lnTo>
                      <a:pt x="7" y="327"/>
                    </a:lnTo>
                    <a:lnTo>
                      <a:pt x="9" y="326"/>
                    </a:lnTo>
                    <a:lnTo>
                      <a:pt x="13" y="326"/>
                    </a:lnTo>
                    <a:lnTo>
                      <a:pt x="17" y="326"/>
                    </a:lnTo>
                    <a:lnTo>
                      <a:pt x="23" y="325"/>
                    </a:lnTo>
                    <a:lnTo>
                      <a:pt x="29" y="325"/>
                    </a:lnTo>
                    <a:lnTo>
                      <a:pt x="36" y="323"/>
                    </a:lnTo>
                    <a:lnTo>
                      <a:pt x="41" y="322"/>
                    </a:lnTo>
                    <a:lnTo>
                      <a:pt x="47" y="318"/>
                    </a:lnTo>
                    <a:lnTo>
                      <a:pt x="53" y="315"/>
                    </a:lnTo>
                    <a:lnTo>
                      <a:pt x="59" y="310"/>
                    </a:lnTo>
                    <a:lnTo>
                      <a:pt x="68" y="296"/>
                    </a:lnTo>
                    <a:lnTo>
                      <a:pt x="74" y="281"/>
                    </a:lnTo>
                    <a:lnTo>
                      <a:pt x="76" y="264"/>
                    </a:lnTo>
                    <a:lnTo>
                      <a:pt x="77" y="246"/>
                    </a:lnTo>
                    <a:lnTo>
                      <a:pt x="77" y="81"/>
                    </a:lnTo>
                    <a:lnTo>
                      <a:pt x="78" y="62"/>
                    </a:lnTo>
                    <a:lnTo>
                      <a:pt x="82" y="46"/>
                    </a:lnTo>
                    <a:lnTo>
                      <a:pt x="86" y="33"/>
                    </a:lnTo>
                    <a:lnTo>
                      <a:pt x="94" y="24"/>
                    </a:lnTo>
                    <a:lnTo>
                      <a:pt x="101" y="18"/>
                    </a:lnTo>
                    <a:lnTo>
                      <a:pt x="109" y="14"/>
                    </a:lnTo>
                    <a:lnTo>
                      <a:pt x="119" y="9"/>
                    </a:lnTo>
                    <a:lnTo>
                      <a:pt x="130" y="6"/>
                    </a:lnTo>
                    <a:lnTo>
                      <a:pt x="143" y="4"/>
                    </a:lnTo>
                    <a:lnTo>
                      <a:pt x="157" y="1"/>
                    </a:lnTo>
                    <a:lnTo>
                      <a:pt x="172" y="0"/>
                    </a:lnTo>
                    <a:lnTo>
                      <a:pt x="189" y="0"/>
                    </a:lnTo>
                    <a:lnTo>
                      <a:pt x="250" y="0"/>
                    </a:lnTo>
                    <a:lnTo>
                      <a:pt x="253" y="0"/>
                    </a:lnTo>
                    <a:lnTo>
                      <a:pt x="256" y="1"/>
                    </a:lnTo>
                    <a:lnTo>
                      <a:pt x="257" y="1"/>
                    </a:lnTo>
                    <a:lnTo>
                      <a:pt x="257" y="2"/>
                    </a:lnTo>
                    <a:lnTo>
                      <a:pt x="258" y="4"/>
                    </a:lnTo>
                    <a:lnTo>
                      <a:pt x="258" y="6"/>
                    </a:lnTo>
                    <a:lnTo>
                      <a:pt x="259" y="9"/>
                    </a:lnTo>
                    <a:lnTo>
                      <a:pt x="259" y="13"/>
                    </a:lnTo>
                    <a:lnTo>
                      <a:pt x="258" y="20"/>
                    </a:lnTo>
                    <a:lnTo>
                      <a:pt x="257" y="23"/>
                    </a:lnTo>
                    <a:lnTo>
                      <a:pt x="253" y="24"/>
                    </a:lnTo>
                    <a:lnTo>
                      <a:pt x="250" y="24"/>
                    </a:lnTo>
                    <a:lnTo>
                      <a:pt x="229" y="24"/>
                    </a:lnTo>
                    <a:lnTo>
                      <a:pt x="221" y="24"/>
                    </a:lnTo>
                    <a:lnTo>
                      <a:pt x="212" y="27"/>
                    </a:lnTo>
                    <a:lnTo>
                      <a:pt x="201" y="30"/>
                    </a:lnTo>
                    <a:lnTo>
                      <a:pt x="191" y="37"/>
                    </a:lnTo>
                    <a:lnTo>
                      <a:pt x="182" y="46"/>
                    </a:lnTo>
                    <a:lnTo>
                      <a:pt x="174" y="59"/>
                    </a:lnTo>
                    <a:lnTo>
                      <a:pt x="169" y="77"/>
                    </a:lnTo>
                    <a:lnTo>
                      <a:pt x="167" y="99"/>
                    </a:lnTo>
                    <a:lnTo>
                      <a:pt x="167" y="137"/>
                    </a:lnTo>
                    <a:lnTo>
                      <a:pt x="163" y="150"/>
                    </a:lnTo>
                    <a:lnTo>
                      <a:pt x="162" y="163"/>
                    </a:lnTo>
                    <a:lnTo>
                      <a:pt x="163" y="176"/>
                    </a:lnTo>
                    <a:lnTo>
                      <a:pt x="167" y="189"/>
                    </a:lnTo>
                    <a:lnTo>
                      <a:pt x="167" y="255"/>
                    </a:lnTo>
                    <a:lnTo>
                      <a:pt x="167" y="264"/>
                    </a:lnTo>
                    <a:lnTo>
                      <a:pt x="165" y="274"/>
                    </a:lnTo>
                    <a:lnTo>
                      <a:pt x="162" y="282"/>
                    </a:lnTo>
                    <a:lnTo>
                      <a:pt x="157" y="292"/>
                    </a:lnTo>
                    <a:lnTo>
                      <a:pt x="148" y="299"/>
                    </a:lnTo>
                    <a:lnTo>
                      <a:pt x="137" y="304"/>
                    </a:lnTo>
                    <a:lnTo>
                      <a:pt x="122" y="309"/>
                    </a:lnTo>
                    <a:lnTo>
                      <a:pt x="104" y="311"/>
                    </a:lnTo>
                    <a:lnTo>
                      <a:pt x="78" y="311"/>
                    </a:lnTo>
                    <a:lnTo>
                      <a:pt x="78" y="365"/>
                    </a:lnTo>
                    <a:lnTo>
                      <a:pt x="104" y="367"/>
                    </a:lnTo>
                    <a:lnTo>
                      <a:pt x="122" y="369"/>
                    </a:lnTo>
                    <a:lnTo>
                      <a:pt x="137" y="372"/>
                    </a:lnTo>
                    <a:lnTo>
                      <a:pt x="148" y="378"/>
                    </a:lnTo>
                    <a:lnTo>
                      <a:pt x="157" y="385"/>
                    </a:lnTo>
                    <a:lnTo>
                      <a:pt x="162" y="394"/>
                    </a:lnTo>
                    <a:lnTo>
                      <a:pt x="165" y="402"/>
                    </a:lnTo>
                    <a:lnTo>
                      <a:pt x="167" y="413"/>
                    </a:lnTo>
                    <a:lnTo>
                      <a:pt x="167" y="422"/>
                    </a:lnTo>
                    <a:lnTo>
                      <a:pt x="167" y="578"/>
                    </a:lnTo>
                    <a:lnTo>
                      <a:pt x="168" y="596"/>
                    </a:lnTo>
                    <a:lnTo>
                      <a:pt x="172" y="611"/>
                    </a:lnTo>
                    <a:lnTo>
                      <a:pt x="178" y="625"/>
                    </a:lnTo>
                    <a:lnTo>
                      <a:pt x="186" y="635"/>
                    </a:lnTo>
                    <a:lnTo>
                      <a:pt x="191" y="640"/>
                    </a:lnTo>
                    <a:lnTo>
                      <a:pt x="195" y="643"/>
                    </a:lnTo>
                    <a:lnTo>
                      <a:pt x="200" y="646"/>
                    </a:lnTo>
                    <a:lnTo>
                      <a:pt x="205" y="648"/>
                    </a:lnTo>
                    <a:lnTo>
                      <a:pt x="211" y="650"/>
                    </a:lnTo>
                    <a:lnTo>
                      <a:pt x="216" y="651"/>
                    </a:lnTo>
                    <a:lnTo>
                      <a:pt x="222" y="652"/>
                    </a:lnTo>
                    <a:lnTo>
                      <a:pt x="229" y="652"/>
                    </a:lnTo>
                    <a:lnTo>
                      <a:pt x="250" y="652"/>
                    </a:lnTo>
                    <a:lnTo>
                      <a:pt x="253" y="652"/>
                    </a:lnTo>
                    <a:lnTo>
                      <a:pt x="256" y="652"/>
                    </a:lnTo>
                    <a:lnTo>
                      <a:pt x="257" y="652"/>
                    </a:lnTo>
                    <a:lnTo>
                      <a:pt x="257" y="654"/>
                    </a:lnTo>
                    <a:lnTo>
                      <a:pt x="258" y="655"/>
                    </a:lnTo>
                    <a:lnTo>
                      <a:pt x="258" y="657"/>
                    </a:lnTo>
                    <a:lnTo>
                      <a:pt x="259" y="661"/>
                    </a:lnTo>
                    <a:lnTo>
                      <a:pt x="259" y="664"/>
                    </a:lnTo>
                    <a:lnTo>
                      <a:pt x="258" y="671"/>
                    </a:lnTo>
                    <a:lnTo>
                      <a:pt x="257" y="676"/>
                    </a:lnTo>
                    <a:lnTo>
                      <a:pt x="253" y="677"/>
                    </a:lnTo>
                    <a:lnTo>
                      <a:pt x="250" y="677"/>
                    </a:lnTo>
                    <a:lnTo>
                      <a:pt x="189" y="677"/>
                    </a:lnTo>
                    <a:lnTo>
                      <a:pt x="172" y="677"/>
                    </a:lnTo>
                    <a:lnTo>
                      <a:pt x="157" y="676"/>
                    </a:lnTo>
                    <a:lnTo>
                      <a:pt x="143" y="673"/>
                    </a:lnTo>
                    <a:lnTo>
                      <a:pt x="130" y="671"/>
                    </a:lnTo>
                    <a:lnTo>
                      <a:pt x="119" y="667"/>
                    </a:lnTo>
                    <a:lnTo>
                      <a:pt x="109" y="663"/>
                    </a:lnTo>
                    <a:lnTo>
                      <a:pt x="101" y="658"/>
                    </a:lnTo>
                    <a:lnTo>
                      <a:pt x="94" y="652"/>
                    </a:lnTo>
                    <a:close/>
                  </a:path>
                </a:pathLst>
              </a:custGeom>
              <a:solidFill>
                <a:schemeClr val="accent1"/>
              </a:solidFill>
              <a:ln w="9525">
                <a:noFill/>
                <a:round/>
                <a:headEnd/>
                <a:tailEnd/>
              </a:ln>
            </p:spPr>
            <p:txBody>
              <a:bodyPr/>
              <a:lstStyle/>
              <a:p>
                <a:endParaRPr lang="en-US" dirty="0">
                  <a:solidFill>
                    <a:schemeClr val="accent1"/>
                  </a:solidFill>
                </a:endParaRPr>
              </a:p>
            </p:txBody>
          </p:sp>
        </p:grpSp>
      </p:grpSp>
      <p:sp>
        <p:nvSpPr>
          <p:cNvPr id="55311" name="Text Box 15"/>
          <p:cNvSpPr txBox="1">
            <a:spLocks noChangeArrowheads="1"/>
          </p:cNvSpPr>
          <p:nvPr/>
        </p:nvSpPr>
        <p:spPr bwMode="auto">
          <a:xfrm>
            <a:off x="2895600" y="3581400"/>
            <a:ext cx="1295400" cy="1816100"/>
          </a:xfrm>
          <a:prstGeom prst="rect">
            <a:avLst/>
          </a:prstGeom>
          <a:solidFill>
            <a:schemeClr val="bg1"/>
          </a:solidFill>
          <a:ln w="12700" algn="ctr">
            <a:solidFill>
              <a:schemeClr val="tx1"/>
            </a:solidFill>
            <a:miter lim="800000"/>
            <a:headEnd type="none" w="sm" len="sm"/>
            <a:tailEnd type="none" w="sm" len="sm"/>
          </a:ln>
          <a:effectLst/>
        </p:spPr>
        <p:txBody>
          <a:bodyPr>
            <a:spAutoFit/>
          </a:bodyPr>
          <a:lstStyle/>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Text</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Long</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Double</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Boolean</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Date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55311"/>
                                        </p:tgtEl>
                                        <p:attrNameLst>
                                          <p:attrName>style.visibility</p:attrName>
                                        </p:attrNameLst>
                                      </p:cBhvr>
                                      <p:to>
                                        <p:strVal val="visible"/>
                                      </p:to>
                                    </p:set>
                                    <p:animEffect transition="in" filter="slide(fromTop)">
                                      <p:cBhvr>
                                        <p:cTn id="17" dur="500"/>
                                        <p:tgtEl>
                                          <p:spTgt spid="553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11"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bwMode="auto">
          <a:noFill/>
        </p:spPr>
        <p:txBody>
          <a:bodyPr/>
          <a:lstStyle/>
          <a:p>
            <a:r>
              <a:rPr lang="en-IE" noProof="0" dirty="0" smtClean="0"/>
              <a:t>CREATE MINING MODEL</a:t>
            </a:r>
            <a:endParaRPr lang="en-IE" noProof="0" dirty="0"/>
          </a:p>
        </p:txBody>
      </p:sp>
      <p:sp>
        <p:nvSpPr>
          <p:cNvPr id="56323"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000000">
                      <a:alpha val="43137"/>
                    </a:srgbClr>
                  </a:outerShdw>
                </a:effectLst>
                <a:latin typeface="Courier New" pitchFamily="49" charset="0"/>
                <a:cs typeface="Arial" charset="0"/>
              </a:rPr>
              <a:t>CREATE MINING MODEL MyModel</a:t>
            </a:r>
          </a:p>
          <a:p>
            <a:pPr eaLnBrk="1" hangingPunct="1"/>
            <a:r>
              <a:rPr lang="en-US" sz="2800" b="1" dirty="0">
                <a:effectLst>
                  <a:outerShdw blurRad="38100" dist="38100" dir="2700000" algn="tl">
                    <a:srgbClr val="000000">
                      <a:alpha val="43137"/>
                    </a:srgbClr>
                  </a:outerShdw>
                </a:effectLst>
                <a:latin typeface="Courier New" pitchFamily="49" charset="0"/>
                <a:cs typeface="Arial" charset="0"/>
              </a:rPr>
              <a:t>(</a:t>
            </a:r>
          </a:p>
          <a:p>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[CustID] </a:t>
            </a:r>
            <a:r>
              <a:rPr lang="en-US" sz="2800" b="1" dirty="0" smtClean="0">
                <a:solidFill>
                  <a:schemeClr val="accent1"/>
                </a:solidFill>
                <a:effectLst>
                  <a:outerShdw blurRad="38100" dist="38100" dir="2700000" algn="tl">
                    <a:srgbClr val="000000">
                      <a:alpha val="43137"/>
                    </a:srgbClr>
                  </a:outerShdw>
                </a:effectLst>
                <a:latin typeface="Courier New" pitchFamily="49" charset="0"/>
                <a:cs typeface="Arial" charset="0"/>
              </a:rPr>
              <a:t>LONG  </a:t>
            </a:r>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KEY,</a:t>
            </a:r>
          </a:p>
          <a:p>
            <a:pPr eaLnBrk="1" hangingPunct="1"/>
            <a:endParaRPr lang="en-US" sz="2800" b="1" dirty="0">
              <a:solidFill>
                <a:schemeClr val="folHlink"/>
              </a:solidFill>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r>
              <a:rPr lang="en-US" sz="2800" b="1" dirty="0">
                <a:effectLst>
                  <a:outerShdw blurRad="38100" dist="38100" dir="2700000" algn="tl">
                    <a:srgbClr val="000000">
                      <a:alpha val="43137"/>
                    </a:srgbClr>
                  </a:outerShdw>
                </a:effectLst>
                <a:latin typeface="Courier New" pitchFamily="49" charset="0"/>
                <a:cs typeface="Arial" charset="0"/>
              </a:rPr>
              <a:t>) USING Microsoft_Decision_Trees</a:t>
            </a:r>
          </a:p>
        </p:txBody>
      </p:sp>
      <p:sp>
        <p:nvSpPr>
          <p:cNvPr id="56324"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grpSp>
        <p:nvGrpSpPr>
          <p:cNvPr id="2" name="Group 5"/>
          <p:cNvGrpSpPr>
            <a:grpSpLocks/>
          </p:cNvGrpSpPr>
          <p:nvPr/>
        </p:nvGrpSpPr>
        <p:grpSpPr bwMode="auto">
          <a:xfrm>
            <a:off x="381000" y="2362200"/>
            <a:ext cx="1981200" cy="1235075"/>
            <a:chOff x="336" y="1584"/>
            <a:chExt cx="1248" cy="778"/>
          </a:xfrm>
        </p:grpSpPr>
        <p:sp>
          <p:nvSpPr>
            <p:cNvPr id="56326" name="Text Box 6"/>
            <p:cNvSpPr txBox="1">
              <a:spLocks noChangeArrowheads="1"/>
            </p:cNvSpPr>
            <p:nvPr/>
          </p:nvSpPr>
          <p:spPr bwMode="auto">
            <a:xfrm>
              <a:off x="576" y="2112"/>
              <a:ext cx="552" cy="250"/>
            </a:xfrm>
            <a:prstGeom prst="rect">
              <a:avLst/>
            </a:prstGeom>
            <a:noFill/>
            <a:ln w="12700" algn="ctr">
              <a:noFill/>
              <a:miter lim="800000"/>
              <a:headEnd type="none" w="sm" len="sm"/>
              <a:tailEnd type="none" w="sm" len="sm"/>
            </a:ln>
            <a:effectLst/>
          </p:spPr>
          <p:txBody>
            <a:bodyPr wrap="none">
              <a:spAutoFit/>
            </a:bodyPr>
            <a:lstStyle/>
            <a:p>
              <a:pPr eaLnBrk="1" hangingPunct="1"/>
              <a:r>
                <a:rPr lang="en-US" sz="2000" b="1" dirty="0">
                  <a:solidFill>
                    <a:schemeClr val="accent1"/>
                  </a:solidFill>
                  <a:effectLst>
                    <a:outerShdw blurRad="38100" dist="38100" dir="2700000" algn="tl">
                      <a:srgbClr val="000000">
                        <a:alpha val="43137"/>
                      </a:srgbClr>
                    </a:outerShdw>
                  </a:effectLst>
                  <a:cs typeface="Arial" charset="0"/>
                </a:rPr>
                <a:t>Name</a:t>
              </a:r>
            </a:p>
          </p:txBody>
        </p:sp>
        <p:grpSp>
          <p:nvGrpSpPr>
            <p:cNvPr id="3" name="Group 7"/>
            <p:cNvGrpSpPr>
              <a:grpSpLocks/>
            </p:cNvGrpSpPr>
            <p:nvPr/>
          </p:nvGrpSpPr>
          <p:grpSpPr bwMode="auto">
            <a:xfrm rot="16200000">
              <a:off x="677" y="1243"/>
              <a:ext cx="565" cy="1248"/>
              <a:chOff x="2256" y="2496"/>
              <a:chExt cx="565" cy="517"/>
            </a:xfrm>
          </p:grpSpPr>
          <p:sp>
            <p:nvSpPr>
              <p:cNvPr id="56328" name="AutoShape 8"/>
              <p:cNvSpPr>
                <a:spLocks noChangeAspect="1" noChangeArrowheads="1" noTextEdit="1"/>
              </p:cNvSpPr>
              <p:nvPr/>
            </p:nvSpPr>
            <p:spPr bwMode="auto">
              <a:xfrm>
                <a:off x="2256" y="2496"/>
                <a:ext cx="565" cy="517"/>
              </a:xfrm>
              <a:prstGeom prst="rect">
                <a:avLst/>
              </a:prstGeom>
              <a:noFill/>
              <a:ln w="9525">
                <a:noFill/>
                <a:miter lim="800000"/>
                <a:headEnd/>
                <a:tailEnd/>
              </a:ln>
            </p:spPr>
            <p:txBody>
              <a:bodyPr/>
              <a:lstStyle/>
              <a:p>
                <a:endParaRPr lang="en-US" dirty="0"/>
              </a:p>
            </p:txBody>
          </p:sp>
          <p:sp>
            <p:nvSpPr>
              <p:cNvPr id="56329" name="Freeform 9"/>
              <p:cNvSpPr>
                <a:spLocks/>
              </p:cNvSpPr>
              <p:nvPr/>
            </p:nvSpPr>
            <p:spPr bwMode="auto">
              <a:xfrm>
                <a:off x="2312" y="2549"/>
                <a:ext cx="130" cy="338"/>
              </a:xfrm>
              <a:custGeom>
                <a:avLst/>
                <a:gdLst/>
                <a:ahLst/>
                <a:cxnLst>
                  <a:cxn ang="0">
                    <a:pos x="82" y="631"/>
                  </a:cxn>
                  <a:cxn ang="0">
                    <a:pos x="77" y="431"/>
                  </a:cxn>
                  <a:cxn ang="0">
                    <a:pos x="68" y="380"/>
                  </a:cxn>
                  <a:cxn ang="0">
                    <a:pos x="47" y="359"/>
                  </a:cxn>
                  <a:cxn ang="0">
                    <a:pos x="29" y="352"/>
                  </a:cxn>
                  <a:cxn ang="0">
                    <a:pos x="13" y="350"/>
                  </a:cxn>
                  <a:cxn ang="0">
                    <a:pos x="4" y="349"/>
                  </a:cxn>
                  <a:cxn ang="0">
                    <a:pos x="1" y="344"/>
                  </a:cxn>
                  <a:cxn ang="0">
                    <a:pos x="0" y="335"/>
                  </a:cxn>
                  <a:cxn ang="0">
                    <a:pos x="3" y="329"/>
                  </a:cxn>
                  <a:cxn ang="0">
                    <a:pos x="9" y="326"/>
                  </a:cxn>
                  <a:cxn ang="0">
                    <a:pos x="23" y="325"/>
                  </a:cxn>
                  <a:cxn ang="0">
                    <a:pos x="41" y="322"/>
                  </a:cxn>
                  <a:cxn ang="0">
                    <a:pos x="59" y="310"/>
                  </a:cxn>
                  <a:cxn ang="0">
                    <a:pos x="76" y="264"/>
                  </a:cxn>
                  <a:cxn ang="0">
                    <a:pos x="78" y="62"/>
                  </a:cxn>
                  <a:cxn ang="0">
                    <a:pos x="94" y="24"/>
                  </a:cxn>
                  <a:cxn ang="0">
                    <a:pos x="119" y="9"/>
                  </a:cxn>
                  <a:cxn ang="0">
                    <a:pos x="157" y="1"/>
                  </a:cxn>
                  <a:cxn ang="0">
                    <a:pos x="250" y="0"/>
                  </a:cxn>
                  <a:cxn ang="0">
                    <a:pos x="257" y="1"/>
                  </a:cxn>
                  <a:cxn ang="0">
                    <a:pos x="258" y="6"/>
                  </a:cxn>
                  <a:cxn ang="0">
                    <a:pos x="258" y="20"/>
                  </a:cxn>
                  <a:cxn ang="0">
                    <a:pos x="250" y="24"/>
                  </a:cxn>
                  <a:cxn ang="0">
                    <a:pos x="212" y="27"/>
                  </a:cxn>
                  <a:cxn ang="0">
                    <a:pos x="182" y="46"/>
                  </a:cxn>
                  <a:cxn ang="0">
                    <a:pos x="167" y="99"/>
                  </a:cxn>
                  <a:cxn ang="0">
                    <a:pos x="162" y="163"/>
                  </a:cxn>
                  <a:cxn ang="0">
                    <a:pos x="167" y="255"/>
                  </a:cxn>
                  <a:cxn ang="0">
                    <a:pos x="162" y="282"/>
                  </a:cxn>
                  <a:cxn ang="0">
                    <a:pos x="137" y="304"/>
                  </a:cxn>
                  <a:cxn ang="0">
                    <a:pos x="78" y="311"/>
                  </a:cxn>
                  <a:cxn ang="0">
                    <a:pos x="122" y="369"/>
                  </a:cxn>
                  <a:cxn ang="0">
                    <a:pos x="157" y="385"/>
                  </a:cxn>
                  <a:cxn ang="0">
                    <a:pos x="167" y="413"/>
                  </a:cxn>
                  <a:cxn ang="0">
                    <a:pos x="168" y="596"/>
                  </a:cxn>
                  <a:cxn ang="0">
                    <a:pos x="186" y="635"/>
                  </a:cxn>
                  <a:cxn ang="0">
                    <a:pos x="200" y="646"/>
                  </a:cxn>
                  <a:cxn ang="0">
                    <a:pos x="216" y="651"/>
                  </a:cxn>
                  <a:cxn ang="0">
                    <a:pos x="250" y="652"/>
                  </a:cxn>
                  <a:cxn ang="0">
                    <a:pos x="257" y="652"/>
                  </a:cxn>
                  <a:cxn ang="0">
                    <a:pos x="258" y="657"/>
                  </a:cxn>
                  <a:cxn ang="0">
                    <a:pos x="258" y="671"/>
                  </a:cxn>
                  <a:cxn ang="0">
                    <a:pos x="250" y="677"/>
                  </a:cxn>
                  <a:cxn ang="0">
                    <a:pos x="157" y="676"/>
                  </a:cxn>
                  <a:cxn ang="0">
                    <a:pos x="119" y="667"/>
                  </a:cxn>
                  <a:cxn ang="0">
                    <a:pos x="94" y="652"/>
                  </a:cxn>
                </a:cxnLst>
                <a:rect l="0" t="0" r="r" b="b"/>
                <a:pathLst>
                  <a:path w="259" h="677">
                    <a:moveTo>
                      <a:pt x="94" y="652"/>
                    </a:moveTo>
                    <a:lnTo>
                      <a:pt x="86" y="642"/>
                    </a:lnTo>
                    <a:lnTo>
                      <a:pt x="82" y="631"/>
                    </a:lnTo>
                    <a:lnTo>
                      <a:pt x="78" y="614"/>
                    </a:lnTo>
                    <a:lnTo>
                      <a:pt x="77" y="596"/>
                    </a:lnTo>
                    <a:lnTo>
                      <a:pt x="77" y="431"/>
                    </a:lnTo>
                    <a:lnTo>
                      <a:pt x="76" y="413"/>
                    </a:lnTo>
                    <a:lnTo>
                      <a:pt x="74" y="395"/>
                    </a:lnTo>
                    <a:lnTo>
                      <a:pt x="68" y="380"/>
                    </a:lnTo>
                    <a:lnTo>
                      <a:pt x="59" y="367"/>
                    </a:lnTo>
                    <a:lnTo>
                      <a:pt x="53" y="362"/>
                    </a:lnTo>
                    <a:lnTo>
                      <a:pt x="47" y="359"/>
                    </a:lnTo>
                    <a:lnTo>
                      <a:pt x="41" y="355"/>
                    </a:lnTo>
                    <a:lnTo>
                      <a:pt x="36" y="353"/>
                    </a:lnTo>
                    <a:lnTo>
                      <a:pt x="29" y="352"/>
                    </a:lnTo>
                    <a:lnTo>
                      <a:pt x="23" y="350"/>
                    </a:lnTo>
                    <a:lnTo>
                      <a:pt x="17" y="350"/>
                    </a:lnTo>
                    <a:lnTo>
                      <a:pt x="13" y="350"/>
                    </a:lnTo>
                    <a:lnTo>
                      <a:pt x="9" y="350"/>
                    </a:lnTo>
                    <a:lnTo>
                      <a:pt x="7" y="349"/>
                    </a:lnTo>
                    <a:lnTo>
                      <a:pt x="4" y="349"/>
                    </a:lnTo>
                    <a:lnTo>
                      <a:pt x="3" y="348"/>
                    </a:lnTo>
                    <a:lnTo>
                      <a:pt x="2" y="346"/>
                    </a:lnTo>
                    <a:lnTo>
                      <a:pt x="1" y="344"/>
                    </a:lnTo>
                    <a:lnTo>
                      <a:pt x="0" y="341"/>
                    </a:lnTo>
                    <a:lnTo>
                      <a:pt x="0" y="339"/>
                    </a:lnTo>
                    <a:lnTo>
                      <a:pt x="0" y="335"/>
                    </a:lnTo>
                    <a:lnTo>
                      <a:pt x="1" y="333"/>
                    </a:lnTo>
                    <a:lnTo>
                      <a:pt x="2" y="331"/>
                    </a:lnTo>
                    <a:lnTo>
                      <a:pt x="3" y="329"/>
                    </a:lnTo>
                    <a:lnTo>
                      <a:pt x="4" y="327"/>
                    </a:lnTo>
                    <a:lnTo>
                      <a:pt x="7" y="327"/>
                    </a:lnTo>
                    <a:lnTo>
                      <a:pt x="9" y="326"/>
                    </a:lnTo>
                    <a:lnTo>
                      <a:pt x="13" y="326"/>
                    </a:lnTo>
                    <a:lnTo>
                      <a:pt x="17" y="326"/>
                    </a:lnTo>
                    <a:lnTo>
                      <a:pt x="23" y="325"/>
                    </a:lnTo>
                    <a:lnTo>
                      <a:pt x="29" y="325"/>
                    </a:lnTo>
                    <a:lnTo>
                      <a:pt x="36" y="323"/>
                    </a:lnTo>
                    <a:lnTo>
                      <a:pt x="41" y="322"/>
                    </a:lnTo>
                    <a:lnTo>
                      <a:pt x="47" y="318"/>
                    </a:lnTo>
                    <a:lnTo>
                      <a:pt x="53" y="315"/>
                    </a:lnTo>
                    <a:lnTo>
                      <a:pt x="59" y="310"/>
                    </a:lnTo>
                    <a:lnTo>
                      <a:pt x="68" y="296"/>
                    </a:lnTo>
                    <a:lnTo>
                      <a:pt x="74" y="281"/>
                    </a:lnTo>
                    <a:lnTo>
                      <a:pt x="76" y="264"/>
                    </a:lnTo>
                    <a:lnTo>
                      <a:pt x="77" y="246"/>
                    </a:lnTo>
                    <a:lnTo>
                      <a:pt x="77" y="81"/>
                    </a:lnTo>
                    <a:lnTo>
                      <a:pt x="78" y="62"/>
                    </a:lnTo>
                    <a:lnTo>
                      <a:pt x="82" y="46"/>
                    </a:lnTo>
                    <a:lnTo>
                      <a:pt x="86" y="33"/>
                    </a:lnTo>
                    <a:lnTo>
                      <a:pt x="94" y="24"/>
                    </a:lnTo>
                    <a:lnTo>
                      <a:pt x="101" y="18"/>
                    </a:lnTo>
                    <a:lnTo>
                      <a:pt x="109" y="14"/>
                    </a:lnTo>
                    <a:lnTo>
                      <a:pt x="119" y="9"/>
                    </a:lnTo>
                    <a:lnTo>
                      <a:pt x="130" y="6"/>
                    </a:lnTo>
                    <a:lnTo>
                      <a:pt x="143" y="4"/>
                    </a:lnTo>
                    <a:lnTo>
                      <a:pt x="157" y="1"/>
                    </a:lnTo>
                    <a:lnTo>
                      <a:pt x="172" y="0"/>
                    </a:lnTo>
                    <a:lnTo>
                      <a:pt x="189" y="0"/>
                    </a:lnTo>
                    <a:lnTo>
                      <a:pt x="250" y="0"/>
                    </a:lnTo>
                    <a:lnTo>
                      <a:pt x="253" y="0"/>
                    </a:lnTo>
                    <a:lnTo>
                      <a:pt x="256" y="1"/>
                    </a:lnTo>
                    <a:lnTo>
                      <a:pt x="257" y="1"/>
                    </a:lnTo>
                    <a:lnTo>
                      <a:pt x="257" y="2"/>
                    </a:lnTo>
                    <a:lnTo>
                      <a:pt x="258" y="4"/>
                    </a:lnTo>
                    <a:lnTo>
                      <a:pt x="258" y="6"/>
                    </a:lnTo>
                    <a:lnTo>
                      <a:pt x="259" y="9"/>
                    </a:lnTo>
                    <a:lnTo>
                      <a:pt x="259" y="13"/>
                    </a:lnTo>
                    <a:lnTo>
                      <a:pt x="258" y="20"/>
                    </a:lnTo>
                    <a:lnTo>
                      <a:pt x="257" y="23"/>
                    </a:lnTo>
                    <a:lnTo>
                      <a:pt x="253" y="24"/>
                    </a:lnTo>
                    <a:lnTo>
                      <a:pt x="250" y="24"/>
                    </a:lnTo>
                    <a:lnTo>
                      <a:pt x="229" y="24"/>
                    </a:lnTo>
                    <a:lnTo>
                      <a:pt x="221" y="24"/>
                    </a:lnTo>
                    <a:lnTo>
                      <a:pt x="212" y="27"/>
                    </a:lnTo>
                    <a:lnTo>
                      <a:pt x="201" y="30"/>
                    </a:lnTo>
                    <a:lnTo>
                      <a:pt x="191" y="37"/>
                    </a:lnTo>
                    <a:lnTo>
                      <a:pt x="182" y="46"/>
                    </a:lnTo>
                    <a:lnTo>
                      <a:pt x="174" y="59"/>
                    </a:lnTo>
                    <a:lnTo>
                      <a:pt x="169" y="77"/>
                    </a:lnTo>
                    <a:lnTo>
                      <a:pt x="167" y="99"/>
                    </a:lnTo>
                    <a:lnTo>
                      <a:pt x="167" y="137"/>
                    </a:lnTo>
                    <a:lnTo>
                      <a:pt x="163" y="150"/>
                    </a:lnTo>
                    <a:lnTo>
                      <a:pt x="162" y="163"/>
                    </a:lnTo>
                    <a:lnTo>
                      <a:pt x="163" y="176"/>
                    </a:lnTo>
                    <a:lnTo>
                      <a:pt x="167" y="189"/>
                    </a:lnTo>
                    <a:lnTo>
                      <a:pt x="167" y="255"/>
                    </a:lnTo>
                    <a:lnTo>
                      <a:pt x="167" y="264"/>
                    </a:lnTo>
                    <a:lnTo>
                      <a:pt x="165" y="274"/>
                    </a:lnTo>
                    <a:lnTo>
                      <a:pt x="162" y="282"/>
                    </a:lnTo>
                    <a:lnTo>
                      <a:pt x="157" y="292"/>
                    </a:lnTo>
                    <a:lnTo>
                      <a:pt x="148" y="299"/>
                    </a:lnTo>
                    <a:lnTo>
                      <a:pt x="137" y="304"/>
                    </a:lnTo>
                    <a:lnTo>
                      <a:pt x="122" y="309"/>
                    </a:lnTo>
                    <a:lnTo>
                      <a:pt x="104" y="311"/>
                    </a:lnTo>
                    <a:lnTo>
                      <a:pt x="78" y="311"/>
                    </a:lnTo>
                    <a:lnTo>
                      <a:pt x="78" y="365"/>
                    </a:lnTo>
                    <a:lnTo>
                      <a:pt x="104" y="367"/>
                    </a:lnTo>
                    <a:lnTo>
                      <a:pt x="122" y="369"/>
                    </a:lnTo>
                    <a:lnTo>
                      <a:pt x="137" y="372"/>
                    </a:lnTo>
                    <a:lnTo>
                      <a:pt x="148" y="378"/>
                    </a:lnTo>
                    <a:lnTo>
                      <a:pt x="157" y="385"/>
                    </a:lnTo>
                    <a:lnTo>
                      <a:pt x="162" y="394"/>
                    </a:lnTo>
                    <a:lnTo>
                      <a:pt x="165" y="402"/>
                    </a:lnTo>
                    <a:lnTo>
                      <a:pt x="167" y="413"/>
                    </a:lnTo>
                    <a:lnTo>
                      <a:pt x="167" y="422"/>
                    </a:lnTo>
                    <a:lnTo>
                      <a:pt x="167" y="578"/>
                    </a:lnTo>
                    <a:lnTo>
                      <a:pt x="168" y="596"/>
                    </a:lnTo>
                    <a:lnTo>
                      <a:pt x="172" y="611"/>
                    </a:lnTo>
                    <a:lnTo>
                      <a:pt x="178" y="625"/>
                    </a:lnTo>
                    <a:lnTo>
                      <a:pt x="186" y="635"/>
                    </a:lnTo>
                    <a:lnTo>
                      <a:pt x="191" y="640"/>
                    </a:lnTo>
                    <a:lnTo>
                      <a:pt x="195" y="643"/>
                    </a:lnTo>
                    <a:lnTo>
                      <a:pt x="200" y="646"/>
                    </a:lnTo>
                    <a:lnTo>
                      <a:pt x="205" y="648"/>
                    </a:lnTo>
                    <a:lnTo>
                      <a:pt x="211" y="650"/>
                    </a:lnTo>
                    <a:lnTo>
                      <a:pt x="216" y="651"/>
                    </a:lnTo>
                    <a:lnTo>
                      <a:pt x="222" y="652"/>
                    </a:lnTo>
                    <a:lnTo>
                      <a:pt x="229" y="652"/>
                    </a:lnTo>
                    <a:lnTo>
                      <a:pt x="250" y="652"/>
                    </a:lnTo>
                    <a:lnTo>
                      <a:pt x="253" y="652"/>
                    </a:lnTo>
                    <a:lnTo>
                      <a:pt x="256" y="652"/>
                    </a:lnTo>
                    <a:lnTo>
                      <a:pt x="257" y="652"/>
                    </a:lnTo>
                    <a:lnTo>
                      <a:pt x="257" y="654"/>
                    </a:lnTo>
                    <a:lnTo>
                      <a:pt x="258" y="655"/>
                    </a:lnTo>
                    <a:lnTo>
                      <a:pt x="258" y="657"/>
                    </a:lnTo>
                    <a:lnTo>
                      <a:pt x="259" y="661"/>
                    </a:lnTo>
                    <a:lnTo>
                      <a:pt x="259" y="664"/>
                    </a:lnTo>
                    <a:lnTo>
                      <a:pt x="258" y="671"/>
                    </a:lnTo>
                    <a:lnTo>
                      <a:pt x="257" y="676"/>
                    </a:lnTo>
                    <a:lnTo>
                      <a:pt x="253" y="677"/>
                    </a:lnTo>
                    <a:lnTo>
                      <a:pt x="250" y="677"/>
                    </a:lnTo>
                    <a:lnTo>
                      <a:pt x="189" y="677"/>
                    </a:lnTo>
                    <a:lnTo>
                      <a:pt x="172" y="677"/>
                    </a:lnTo>
                    <a:lnTo>
                      <a:pt x="157" y="676"/>
                    </a:lnTo>
                    <a:lnTo>
                      <a:pt x="143" y="673"/>
                    </a:lnTo>
                    <a:lnTo>
                      <a:pt x="130" y="671"/>
                    </a:lnTo>
                    <a:lnTo>
                      <a:pt x="119" y="667"/>
                    </a:lnTo>
                    <a:lnTo>
                      <a:pt x="109" y="663"/>
                    </a:lnTo>
                    <a:lnTo>
                      <a:pt x="101" y="658"/>
                    </a:lnTo>
                    <a:lnTo>
                      <a:pt x="94" y="652"/>
                    </a:lnTo>
                    <a:close/>
                  </a:path>
                </a:pathLst>
              </a:custGeom>
              <a:solidFill>
                <a:schemeClr val="accent1"/>
              </a:solidFill>
              <a:ln w="9525">
                <a:noFill/>
                <a:round/>
                <a:headEnd/>
                <a:tailEnd/>
              </a:ln>
            </p:spPr>
            <p:txBody>
              <a:bodyPr/>
              <a:lstStyle/>
              <a:p>
                <a:endParaRPr lang="en-US" dirty="0"/>
              </a:p>
            </p:txBody>
          </p:sp>
        </p:grpSp>
      </p:grpSp>
      <p:grpSp>
        <p:nvGrpSpPr>
          <p:cNvPr id="4" name="Group 10"/>
          <p:cNvGrpSpPr>
            <a:grpSpLocks/>
          </p:cNvGrpSpPr>
          <p:nvPr/>
        </p:nvGrpSpPr>
        <p:grpSpPr bwMode="auto">
          <a:xfrm>
            <a:off x="1981200" y="2362200"/>
            <a:ext cx="1524000" cy="1235075"/>
            <a:chOff x="1248" y="1488"/>
            <a:chExt cx="960" cy="778"/>
          </a:xfrm>
        </p:grpSpPr>
        <p:sp>
          <p:nvSpPr>
            <p:cNvPr id="56331" name="Text Box 11"/>
            <p:cNvSpPr txBox="1">
              <a:spLocks noChangeArrowheads="1"/>
            </p:cNvSpPr>
            <p:nvPr/>
          </p:nvSpPr>
          <p:spPr bwMode="auto">
            <a:xfrm>
              <a:off x="1296" y="2016"/>
              <a:ext cx="881" cy="250"/>
            </a:xfrm>
            <a:prstGeom prst="rect">
              <a:avLst/>
            </a:prstGeom>
            <a:noFill/>
            <a:ln w="12700" algn="ctr">
              <a:noFill/>
              <a:miter lim="800000"/>
              <a:headEnd type="none" w="sm" len="sm"/>
              <a:tailEnd type="none" w="sm" len="sm"/>
            </a:ln>
            <a:effectLst/>
          </p:spPr>
          <p:txBody>
            <a:bodyPr wrap="none">
              <a:spAutoFit/>
            </a:bodyPr>
            <a:lstStyle/>
            <a:p>
              <a:pPr eaLnBrk="1" hangingPunct="1"/>
              <a:r>
                <a:rPr lang="en-US" sz="2000" b="1" dirty="0">
                  <a:solidFill>
                    <a:schemeClr val="accent1"/>
                  </a:solidFill>
                  <a:effectLst>
                    <a:outerShdw blurRad="38100" dist="38100" dir="2700000" algn="tl">
                      <a:srgbClr val="000000">
                        <a:alpha val="43137"/>
                      </a:srgbClr>
                    </a:outerShdw>
                  </a:effectLst>
                  <a:cs typeface="Arial" charset="0"/>
                </a:rPr>
                <a:t>Data Type</a:t>
              </a:r>
            </a:p>
          </p:txBody>
        </p:sp>
        <p:grpSp>
          <p:nvGrpSpPr>
            <p:cNvPr id="5" name="Group 12"/>
            <p:cNvGrpSpPr>
              <a:grpSpLocks/>
            </p:cNvGrpSpPr>
            <p:nvPr/>
          </p:nvGrpSpPr>
          <p:grpSpPr bwMode="auto">
            <a:xfrm rot="16200000">
              <a:off x="1445" y="1291"/>
              <a:ext cx="565" cy="960"/>
              <a:chOff x="2256" y="2496"/>
              <a:chExt cx="565" cy="517"/>
            </a:xfrm>
          </p:grpSpPr>
          <p:sp>
            <p:nvSpPr>
              <p:cNvPr id="56333" name="AutoShape 13"/>
              <p:cNvSpPr>
                <a:spLocks noChangeAspect="1" noChangeArrowheads="1" noTextEdit="1"/>
              </p:cNvSpPr>
              <p:nvPr/>
            </p:nvSpPr>
            <p:spPr bwMode="auto">
              <a:xfrm>
                <a:off x="2256" y="2496"/>
                <a:ext cx="565" cy="517"/>
              </a:xfrm>
              <a:prstGeom prst="rect">
                <a:avLst/>
              </a:prstGeom>
              <a:noFill/>
              <a:ln w="9525">
                <a:noFill/>
                <a:miter lim="800000"/>
                <a:headEnd/>
                <a:tailEnd/>
              </a:ln>
            </p:spPr>
            <p:txBody>
              <a:bodyPr/>
              <a:lstStyle/>
              <a:p>
                <a:endParaRPr lang="en-US" dirty="0"/>
              </a:p>
            </p:txBody>
          </p:sp>
          <p:sp>
            <p:nvSpPr>
              <p:cNvPr id="56334" name="Freeform 14"/>
              <p:cNvSpPr>
                <a:spLocks/>
              </p:cNvSpPr>
              <p:nvPr/>
            </p:nvSpPr>
            <p:spPr bwMode="auto">
              <a:xfrm>
                <a:off x="2312" y="2549"/>
                <a:ext cx="130" cy="338"/>
              </a:xfrm>
              <a:custGeom>
                <a:avLst/>
                <a:gdLst/>
                <a:ahLst/>
                <a:cxnLst>
                  <a:cxn ang="0">
                    <a:pos x="82" y="631"/>
                  </a:cxn>
                  <a:cxn ang="0">
                    <a:pos x="77" y="431"/>
                  </a:cxn>
                  <a:cxn ang="0">
                    <a:pos x="68" y="380"/>
                  </a:cxn>
                  <a:cxn ang="0">
                    <a:pos x="47" y="359"/>
                  </a:cxn>
                  <a:cxn ang="0">
                    <a:pos x="29" y="352"/>
                  </a:cxn>
                  <a:cxn ang="0">
                    <a:pos x="13" y="350"/>
                  </a:cxn>
                  <a:cxn ang="0">
                    <a:pos x="4" y="349"/>
                  </a:cxn>
                  <a:cxn ang="0">
                    <a:pos x="1" y="344"/>
                  </a:cxn>
                  <a:cxn ang="0">
                    <a:pos x="0" y="335"/>
                  </a:cxn>
                  <a:cxn ang="0">
                    <a:pos x="3" y="329"/>
                  </a:cxn>
                  <a:cxn ang="0">
                    <a:pos x="9" y="326"/>
                  </a:cxn>
                  <a:cxn ang="0">
                    <a:pos x="23" y="325"/>
                  </a:cxn>
                  <a:cxn ang="0">
                    <a:pos x="41" y="322"/>
                  </a:cxn>
                  <a:cxn ang="0">
                    <a:pos x="59" y="310"/>
                  </a:cxn>
                  <a:cxn ang="0">
                    <a:pos x="76" y="264"/>
                  </a:cxn>
                  <a:cxn ang="0">
                    <a:pos x="78" y="62"/>
                  </a:cxn>
                  <a:cxn ang="0">
                    <a:pos x="94" y="24"/>
                  </a:cxn>
                  <a:cxn ang="0">
                    <a:pos x="119" y="9"/>
                  </a:cxn>
                  <a:cxn ang="0">
                    <a:pos x="157" y="1"/>
                  </a:cxn>
                  <a:cxn ang="0">
                    <a:pos x="250" y="0"/>
                  </a:cxn>
                  <a:cxn ang="0">
                    <a:pos x="257" y="1"/>
                  </a:cxn>
                  <a:cxn ang="0">
                    <a:pos x="258" y="6"/>
                  </a:cxn>
                  <a:cxn ang="0">
                    <a:pos x="258" y="20"/>
                  </a:cxn>
                  <a:cxn ang="0">
                    <a:pos x="250" y="24"/>
                  </a:cxn>
                  <a:cxn ang="0">
                    <a:pos x="212" y="27"/>
                  </a:cxn>
                  <a:cxn ang="0">
                    <a:pos x="182" y="46"/>
                  </a:cxn>
                  <a:cxn ang="0">
                    <a:pos x="167" y="99"/>
                  </a:cxn>
                  <a:cxn ang="0">
                    <a:pos x="162" y="163"/>
                  </a:cxn>
                  <a:cxn ang="0">
                    <a:pos x="167" y="255"/>
                  </a:cxn>
                  <a:cxn ang="0">
                    <a:pos x="162" y="282"/>
                  </a:cxn>
                  <a:cxn ang="0">
                    <a:pos x="137" y="304"/>
                  </a:cxn>
                  <a:cxn ang="0">
                    <a:pos x="78" y="311"/>
                  </a:cxn>
                  <a:cxn ang="0">
                    <a:pos x="122" y="369"/>
                  </a:cxn>
                  <a:cxn ang="0">
                    <a:pos x="157" y="385"/>
                  </a:cxn>
                  <a:cxn ang="0">
                    <a:pos x="167" y="413"/>
                  </a:cxn>
                  <a:cxn ang="0">
                    <a:pos x="168" y="596"/>
                  </a:cxn>
                  <a:cxn ang="0">
                    <a:pos x="186" y="635"/>
                  </a:cxn>
                  <a:cxn ang="0">
                    <a:pos x="200" y="646"/>
                  </a:cxn>
                  <a:cxn ang="0">
                    <a:pos x="216" y="651"/>
                  </a:cxn>
                  <a:cxn ang="0">
                    <a:pos x="250" y="652"/>
                  </a:cxn>
                  <a:cxn ang="0">
                    <a:pos x="257" y="652"/>
                  </a:cxn>
                  <a:cxn ang="0">
                    <a:pos x="258" y="657"/>
                  </a:cxn>
                  <a:cxn ang="0">
                    <a:pos x="258" y="671"/>
                  </a:cxn>
                  <a:cxn ang="0">
                    <a:pos x="250" y="677"/>
                  </a:cxn>
                  <a:cxn ang="0">
                    <a:pos x="157" y="676"/>
                  </a:cxn>
                  <a:cxn ang="0">
                    <a:pos x="119" y="667"/>
                  </a:cxn>
                  <a:cxn ang="0">
                    <a:pos x="94" y="652"/>
                  </a:cxn>
                </a:cxnLst>
                <a:rect l="0" t="0" r="r" b="b"/>
                <a:pathLst>
                  <a:path w="259" h="677">
                    <a:moveTo>
                      <a:pt x="94" y="652"/>
                    </a:moveTo>
                    <a:lnTo>
                      <a:pt x="86" y="642"/>
                    </a:lnTo>
                    <a:lnTo>
                      <a:pt x="82" y="631"/>
                    </a:lnTo>
                    <a:lnTo>
                      <a:pt x="78" y="614"/>
                    </a:lnTo>
                    <a:lnTo>
                      <a:pt x="77" y="596"/>
                    </a:lnTo>
                    <a:lnTo>
                      <a:pt x="77" y="431"/>
                    </a:lnTo>
                    <a:lnTo>
                      <a:pt x="76" y="413"/>
                    </a:lnTo>
                    <a:lnTo>
                      <a:pt x="74" y="395"/>
                    </a:lnTo>
                    <a:lnTo>
                      <a:pt x="68" y="380"/>
                    </a:lnTo>
                    <a:lnTo>
                      <a:pt x="59" y="367"/>
                    </a:lnTo>
                    <a:lnTo>
                      <a:pt x="53" y="362"/>
                    </a:lnTo>
                    <a:lnTo>
                      <a:pt x="47" y="359"/>
                    </a:lnTo>
                    <a:lnTo>
                      <a:pt x="41" y="355"/>
                    </a:lnTo>
                    <a:lnTo>
                      <a:pt x="36" y="353"/>
                    </a:lnTo>
                    <a:lnTo>
                      <a:pt x="29" y="352"/>
                    </a:lnTo>
                    <a:lnTo>
                      <a:pt x="23" y="350"/>
                    </a:lnTo>
                    <a:lnTo>
                      <a:pt x="17" y="350"/>
                    </a:lnTo>
                    <a:lnTo>
                      <a:pt x="13" y="350"/>
                    </a:lnTo>
                    <a:lnTo>
                      <a:pt x="9" y="350"/>
                    </a:lnTo>
                    <a:lnTo>
                      <a:pt x="7" y="349"/>
                    </a:lnTo>
                    <a:lnTo>
                      <a:pt x="4" y="349"/>
                    </a:lnTo>
                    <a:lnTo>
                      <a:pt x="3" y="348"/>
                    </a:lnTo>
                    <a:lnTo>
                      <a:pt x="2" y="346"/>
                    </a:lnTo>
                    <a:lnTo>
                      <a:pt x="1" y="344"/>
                    </a:lnTo>
                    <a:lnTo>
                      <a:pt x="0" y="341"/>
                    </a:lnTo>
                    <a:lnTo>
                      <a:pt x="0" y="339"/>
                    </a:lnTo>
                    <a:lnTo>
                      <a:pt x="0" y="335"/>
                    </a:lnTo>
                    <a:lnTo>
                      <a:pt x="1" y="333"/>
                    </a:lnTo>
                    <a:lnTo>
                      <a:pt x="2" y="331"/>
                    </a:lnTo>
                    <a:lnTo>
                      <a:pt x="3" y="329"/>
                    </a:lnTo>
                    <a:lnTo>
                      <a:pt x="4" y="327"/>
                    </a:lnTo>
                    <a:lnTo>
                      <a:pt x="7" y="327"/>
                    </a:lnTo>
                    <a:lnTo>
                      <a:pt x="9" y="326"/>
                    </a:lnTo>
                    <a:lnTo>
                      <a:pt x="13" y="326"/>
                    </a:lnTo>
                    <a:lnTo>
                      <a:pt x="17" y="326"/>
                    </a:lnTo>
                    <a:lnTo>
                      <a:pt x="23" y="325"/>
                    </a:lnTo>
                    <a:lnTo>
                      <a:pt x="29" y="325"/>
                    </a:lnTo>
                    <a:lnTo>
                      <a:pt x="36" y="323"/>
                    </a:lnTo>
                    <a:lnTo>
                      <a:pt x="41" y="322"/>
                    </a:lnTo>
                    <a:lnTo>
                      <a:pt x="47" y="318"/>
                    </a:lnTo>
                    <a:lnTo>
                      <a:pt x="53" y="315"/>
                    </a:lnTo>
                    <a:lnTo>
                      <a:pt x="59" y="310"/>
                    </a:lnTo>
                    <a:lnTo>
                      <a:pt x="68" y="296"/>
                    </a:lnTo>
                    <a:lnTo>
                      <a:pt x="74" y="281"/>
                    </a:lnTo>
                    <a:lnTo>
                      <a:pt x="76" y="264"/>
                    </a:lnTo>
                    <a:lnTo>
                      <a:pt x="77" y="246"/>
                    </a:lnTo>
                    <a:lnTo>
                      <a:pt x="77" y="81"/>
                    </a:lnTo>
                    <a:lnTo>
                      <a:pt x="78" y="62"/>
                    </a:lnTo>
                    <a:lnTo>
                      <a:pt x="82" y="46"/>
                    </a:lnTo>
                    <a:lnTo>
                      <a:pt x="86" y="33"/>
                    </a:lnTo>
                    <a:lnTo>
                      <a:pt x="94" y="24"/>
                    </a:lnTo>
                    <a:lnTo>
                      <a:pt x="101" y="18"/>
                    </a:lnTo>
                    <a:lnTo>
                      <a:pt x="109" y="14"/>
                    </a:lnTo>
                    <a:lnTo>
                      <a:pt x="119" y="9"/>
                    </a:lnTo>
                    <a:lnTo>
                      <a:pt x="130" y="6"/>
                    </a:lnTo>
                    <a:lnTo>
                      <a:pt x="143" y="4"/>
                    </a:lnTo>
                    <a:lnTo>
                      <a:pt x="157" y="1"/>
                    </a:lnTo>
                    <a:lnTo>
                      <a:pt x="172" y="0"/>
                    </a:lnTo>
                    <a:lnTo>
                      <a:pt x="189" y="0"/>
                    </a:lnTo>
                    <a:lnTo>
                      <a:pt x="250" y="0"/>
                    </a:lnTo>
                    <a:lnTo>
                      <a:pt x="253" y="0"/>
                    </a:lnTo>
                    <a:lnTo>
                      <a:pt x="256" y="1"/>
                    </a:lnTo>
                    <a:lnTo>
                      <a:pt x="257" y="1"/>
                    </a:lnTo>
                    <a:lnTo>
                      <a:pt x="257" y="2"/>
                    </a:lnTo>
                    <a:lnTo>
                      <a:pt x="258" y="4"/>
                    </a:lnTo>
                    <a:lnTo>
                      <a:pt x="258" y="6"/>
                    </a:lnTo>
                    <a:lnTo>
                      <a:pt x="259" y="9"/>
                    </a:lnTo>
                    <a:lnTo>
                      <a:pt x="259" y="13"/>
                    </a:lnTo>
                    <a:lnTo>
                      <a:pt x="258" y="20"/>
                    </a:lnTo>
                    <a:lnTo>
                      <a:pt x="257" y="23"/>
                    </a:lnTo>
                    <a:lnTo>
                      <a:pt x="253" y="24"/>
                    </a:lnTo>
                    <a:lnTo>
                      <a:pt x="250" y="24"/>
                    </a:lnTo>
                    <a:lnTo>
                      <a:pt x="229" y="24"/>
                    </a:lnTo>
                    <a:lnTo>
                      <a:pt x="221" y="24"/>
                    </a:lnTo>
                    <a:lnTo>
                      <a:pt x="212" y="27"/>
                    </a:lnTo>
                    <a:lnTo>
                      <a:pt x="201" y="30"/>
                    </a:lnTo>
                    <a:lnTo>
                      <a:pt x="191" y="37"/>
                    </a:lnTo>
                    <a:lnTo>
                      <a:pt x="182" y="46"/>
                    </a:lnTo>
                    <a:lnTo>
                      <a:pt x="174" y="59"/>
                    </a:lnTo>
                    <a:lnTo>
                      <a:pt x="169" y="77"/>
                    </a:lnTo>
                    <a:lnTo>
                      <a:pt x="167" y="99"/>
                    </a:lnTo>
                    <a:lnTo>
                      <a:pt x="167" y="137"/>
                    </a:lnTo>
                    <a:lnTo>
                      <a:pt x="163" y="150"/>
                    </a:lnTo>
                    <a:lnTo>
                      <a:pt x="162" y="163"/>
                    </a:lnTo>
                    <a:lnTo>
                      <a:pt x="163" y="176"/>
                    </a:lnTo>
                    <a:lnTo>
                      <a:pt x="167" y="189"/>
                    </a:lnTo>
                    <a:lnTo>
                      <a:pt x="167" y="255"/>
                    </a:lnTo>
                    <a:lnTo>
                      <a:pt x="167" y="264"/>
                    </a:lnTo>
                    <a:lnTo>
                      <a:pt x="165" y="274"/>
                    </a:lnTo>
                    <a:lnTo>
                      <a:pt x="162" y="282"/>
                    </a:lnTo>
                    <a:lnTo>
                      <a:pt x="157" y="292"/>
                    </a:lnTo>
                    <a:lnTo>
                      <a:pt x="148" y="299"/>
                    </a:lnTo>
                    <a:lnTo>
                      <a:pt x="137" y="304"/>
                    </a:lnTo>
                    <a:lnTo>
                      <a:pt x="122" y="309"/>
                    </a:lnTo>
                    <a:lnTo>
                      <a:pt x="104" y="311"/>
                    </a:lnTo>
                    <a:lnTo>
                      <a:pt x="78" y="311"/>
                    </a:lnTo>
                    <a:lnTo>
                      <a:pt x="78" y="365"/>
                    </a:lnTo>
                    <a:lnTo>
                      <a:pt x="104" y="367"/>
                    </a:lnTo>
                    <a:lnTo>
                      <a:pt x="122" y="369"/>
                    </a:lnTo>
                    <a:lnTo>
                      <a:pt x="137" y="372"/>
                    </a:lnTo>
                    <a:lnTo>
                      <a:pt x="148" y="378"/>
                    </a:lnTo>
                    <a:lnTo>
                      <a:pt x="157" y="385"/>
                    </a:lnTo>
                    <a:lnTo>
                      <a:pt x="162" y="394"/>
                    </a:lnTo>
                    <a:lnTo>
                      <a:pt x="165" y="402"/>
                    </a:lnTo>
                    <a:lnTo>
                      <a:pt x="167" y="413"/>
                    </a:lnTo>
                    <a:lnTo>
                      <a:pt x="167" y="422"/>
                    </a:lnTo>
                    <a:lnTo>
                      <a:pt x="167" y="578"/>
                    </a:lnTo>
                    <a:lnTo>
                      <a:pt x="168" y="596"/>
                    </a:lnTo>
                    <a:lnTo>
                      <a:pt x="172" y="611"/>
                    </a:lnTo>
                    <a:lnTo>
                      <a:pt x="178" y="625"/>
                    </a:lnTo>
                    <a:lnTo>
                      <a:pt x="186" y="635"/>
                    </a:lnTo>
                    <a:lnTo>
                      <a:pt x="191" y="640"/>
                    </a:lnTo>
                    <a:lnTo>
                      <a:pt x="195" y="643"/>
                    </a:lnTo>
                    <a:lnTo>
                      <a:pt x="200" y="646"/>
                    </a:lnTo>
                    <a:lnTo>
                      <a:pt x="205" y="648"/>
                    </a:lnTo>
                    <a:lnTo>
                      <a:pt x="211" y="650"/>
                    </a:lnTo>
                    <a:lnTo>
                      <a:pt x="216" y="651"/>
                    </a:lnTo>
                    <a:lnTo>
                      <a:pt x="222" y="652"/>
                    </a:lnTo>
                    <a:lnTo>
                      <a:pt x="229" y="652"/>
                    </a:lnTo>
                    <a:lnTo>
                      <a:pt x="250" y="652"/>
                    </a:lnTo>
                    <a:lnTo>
                      <a:pt x="253" y="652"/>
                    </a:lnTo>
                    <a:lnTo>
                      <a:pt x="256" y="652"/>
                    </a:lnTo>
                    <a:lnTo>
                      <a:pt x="257" y="652"/>
                    </a:lnTo>
                    <a:lnTo>
                      <a:pt x="257" y="654"/>
                    </a:lnTo>
                    <a:lnTo>
                      <a:pt x="258" y="655"/>
                    </a:lnTo>
                    <a:lnTo>
                      <a:pt x="258" y="657"/>
                    </a:lnTo>
                    <a:lnTo>
                      <a:pt x="259" y="661"/>
                    </a:lnTo>
                    <a:lnTo>
                      <a:pt x="259" y="664"/>
                    </a:lnTo>
                    <a:lnTo>
                      <a:pt x="258" y="671"/>
                    </a:lnTo>
                    <a:lnTo>
                      <a:pt x="257" y="676"/>
                    </a:lnTo>
                    <a:lnTo>
                      <a:pt x="253" y="677"/>
                    </a:lnTo>
                    <a:lnTo>
                      <a:pt x="250" y="677"/>
                    </a:lnTo>
                    <a:lnTo>
                      <a:pt x="189" y="677"/>
                    </a:lnTo>
                    <a:lnTo>
                      <a:pt x="172" y="677"/>
                    </a:lnTo>
                    <a:lnTo>
                      <a:pt x="157" y="676"/>
                    </a:lnTo>
                    <a:lnTo>
                      <a:pt x="143" y="673"/>
                    </a:lnTo>
                    <a:lnTo>
                      <a:pt x="130" y="671"/>
                    </a:lnTo>
                    <a:lnTo>
                      <a:pt x="119" y="667"/>
                    </a:lnTo>
                    <a:lnTo>
                      <a:pt x="109" y="663"/>
                    </a:lnTo>
                    <a:lnTo>
                      <a:pt x="101" y="658"/>
                    </a:lnTo>
                    <a:lnTo>
                      <a:pt x="94" y="652"/>
                    </a:lnTo>
                    <a:close/>
                  </a:path>
                </a:pathLst>
              </a:custGeom>
              <a:solidFill>
                <a:schemeClr val="accent1"/>
              </a:solidFill>
              <a:ln w="9525">
                <a:noFill/>
                <a:round/>
                <a:headEnd/>
                <a:tailEnd/>
              </a:ln>
            </p:spPr>
            <p:txBody>
              <a:bodyPr/>
              <a:lstStyle/>
              <a:p>
                <a:endParaRPr lang="en-US" dirty="0"/>
              </a:p>
            </p:txBody>
          </p:sp>
        </p:grpSp>
      </p:grpSp>
      <p:grpSp>
        <p:nvGrpSpPr>
          <p:cNvPr id="6" name="Group 15"/>
          <p:cNvGrpSpPr>
            <a:grpSpLocks/>
          </p:cNvGrpSpPr>
          <p:nvPr/>
        </p:nvGrpSpPr>
        <p:grpSpPr bwMode="auto">
          <a:xfrm>
            <a:off x="3352800" y="2362200"/>
            <a:ext cx="1808163" cy="1235075"/>
            <a:chOff x="2112" y="1488"/>
            <a:chExt cx="1139" cy="778"/>
          </a:xfrm>
        </p:grpSpPr>
        <p:sp>
          <p:nvSpPr>
            <p:cNvPr id="56336" name="Text Box 16"/>
            <p:cNvSpPr txBox="1">
              <a:spLocks noChangeArrowheads="1"/>
            </p:cNvSpPr>
            <p:nvPr/>
          </p:nvSpPr>
          <p:spPr bwMode="auto">
            <a:xfrm>
              <a:off x="2112" y="2016"/>
              <a:ext cx="1139" cy="250"/>
            </a:xfrm>
            <a:prstGeom prst="rect">
              <a:avLst/>
            </a:prstGeom>
            <a:noFill/>
            <a:ln w="12700" algn="ctr">
              <a:noFill/>
              <a:miter lim="800000"/>
              <a:headEnd type="none" w="sm" len="sm"/>
              <a:tailEnd type="none" w="sm" len="sm"/>
            </a:ln>
            <a:effectLst/>
          </p:spPr>
          <p:txBody>
            <a:bodyPr wrap="none">
              <a:spAutoFit/>
            </a:bodyPr>
            <a:lstStyle/>
            <a:p>
              <a:pPr eaLnBrk="1" hangingPunct="1"/>
              <a:r>
                <a:rPr lang="en-US" sz="2000" b="1" dirty="0">
                  <a:solidFill>
                    <a:schemeClr val="accent1"/>
                  </a:solidFill>
                  <a:effectLst>
                    <a:outerShdw blurRad="38100" dist="38100" dir="2700000" algn="tl">
                      <a:srgbClr val="000000">
                        <a:alpha val="43137"/>
                      </a:srgbClr>
                    </a:outerShdw>
                  </a:effectLst>
                  <a:cs typeface="Arial" charset="0"/>
                </a:rPr>
                <a:t>Content</a:t>
              </a:r>
              <a:r>
                <a:rPr lang="en-US" sz="2000" b="1" dirty="0">
                  <a:solidFill>
                    <a:srgbClr val="FFFF00"/>
                  </a:solidFill>
                  <a:effectLst>
                    <a:outerShdw blurRad="38100" dist="38100" dir="2700000" algn="tl">
                      <a:srgbClr val="000000">
                        <a:alpha val="43137"/>
                      </a:srgbClr>
                    </a:outerShdw>
                  </a:effectLst>
                  <a:cs typeface="Arial" charset="0"/>
                </a:rPr>
                <a:t> </a:t>
              </a:r>
              <a:r>
                <a:rPr lang="en-US" sz="2000" b="1" dirty="0">
                  <a:solidFill>
                    <a:schemeClr val="accent1"/>
                  </a:solidFill>
                  <a:effectLst>
                    <a:outerShdw blurRad="38100" dist="38100" dir="2700000" algn="tl">
                      <a:srgbClr val="000000">
                        <a:alpha val="43137"/>
                      </a:srgbClr>
                    </a:outerShdw>
                  </a:effectLst>
                  <a:cs typeface="Arial" charset="0"/>
                </a:rPr>
                <a:t>Type</a:t>
              </a:r>
            </a:p>
          </p:txBody>
        </p:sp>
        <p:grpSp>
          <p:nvGrpSpPr>
            <p:cNvPr id="7" name="Group 17"/>
            <p:cNvGrpSpPr>
              <a:grpSpLocks/>
            </p:cNvGrpSpPr>
            <p:nvPr/>
          </p:nvGrpSpPr>
          <p:grpSpPr bwMode="auto">
            <a:xfrm rot="16200000">
              <a:off x="2213" y="1387"/>
              <a:ext cx="565" cy="768"/>
              <a:chOff x="2256" y="2496"/>
              <a:chExt cx="565" cy="517"/>
            </a:xfrm>
          </p:grpSpPr>
          <p:sp>
            <p:nvSpPr>
              <p:cNvPr id="56338" name="AutoShape 18"/>
              <p:cNvSpPr>
                <a:spLocks noChangeAspect="1" noChangeArrowheads="1" noTextEdit="1"/>
              </p:cNvSpPr>
              <p:nvPr/>
            </p:nvSpPr>
            <p:spPr bwMode="auto">
              <a:xfrm>
                <a:off x="2256" y="2496"/>
                <a:ext cx="565" cy="517"/>
              </a:xfrm>
              <a:prstGeom prst="rect">
                <a:avLst/>
              </a:prstGeom>
              <a:noFill/>
              <a:ln w="9525">
                <a:noFill/>
                <a:miter lim="800000"/>
                <a:headEnd/>
                <a:tailEnd/>
              </a:ln>
            </p:spPr>
            <p:txBody>
              <a:bodyPr/>
              <a:lstStyle/>
              <a:p>
                <a:endParaRPr lang="en-US" dirty="0"/>
              </a:p>
            </p:txBody>
          </p:sp>
          <p:sp>
            <p:nvSpPr>
              <p:cNvPr id="56339" name="Freeform 19"/>
              <p:cNvSpPr>
                <a:spLocks/>
              </p:cNvSpPr>
              <p:nvPr/>
            </p:nvSpPr>
            <p:spPr bwMode="auto">
              <a:xfrm>
                <a:off x="2304" y="2549"/>
                <a:ext cx="130" cy="338"/>
              </a:xfrm>
              <a:custGeom>
                <a:avLst/>
                <a:gdLst/>
                <a:ahLst/>
                <a:cxnLst>
                  <a:cxn ang="0">
                    <a:pos x="82" y="631"/>
                  </a:cxn>
                  <a:cxn ang="0">
                    <a:pos x="77" y="431"/>
                  </a:cxn>
                  <a:cxn ang="0">
                    <a:pos x="68" y="380"/>
                  </a:cxn>
                  <a:cxn ang="0">
                    <a:pos x="47" y="359"/>
                  </a:cxn>
                  <a:cxn ang="0">
                    <a:pos x="29" y="352"/>
                  </a:cxn>
                  <a:cxn ang="0">
                    <a:pos x="13" y="350"/>
                  </a:cxn>
                  <a:cxn ang="0">
                    <a:pos x="4" y="349"/>
                  </a:cxn>
                  <a:cxn ang="0">
                    <a:pos x="1" y="344"/>
                  </a:cxn>
                  <a:cxn ang="0">
                    <a:pos x="0" y="335"/>
                  </a:cxn>
                  <a:cxn ang="0">
                    <a:pos x="3" y="329"/>
                  </a:cxn>
                  <a:cxn ang="0">
                    <a:pos x="9" y="326"/>
                  </a:cxn>
                  <a:cxn ang="0">
                    <a:pos x="23" y="325"/>
                  </a:cxn>
                  <a:cxn ang="0">
                    <a:pos x="41" y="322"/>
                  </a:cxn>
                  <a:cxn ang="0">
                    <a:pos x="59" y="310"/>
                  </a:cxn>
                  <a:cxn ang="0">
                    <a:pos x="76" y="264"/>
                  </a:cxn>
                  <a:cxn ang="0">
                    <a:pos x="78" y="62"/>
                  </a:cxn>
                  <a:cxn ang="0">
                    <a:pos x="94" y="24"/>
                  </a:cxn>
                  <a:cxn ang="0">
                    <a:pos x="119" y="9"/>
                  </a:cxn>
                  <a:cxn ang="0">
                    <a:pos x="157" y="1"/>
                  </a:cxn>
                  <a:cxn ang="0">
                    <a:pos x="250" y="0"/>
                  </a:cxn>
                  <a:cxn ang="0">
                    <a:pos x="257" y="1"/>
                  </a:cxn>
                  <a:cxn ang="0">
                    <a:pos x="258" y="6"/>
                  </a:cxn>
                  <a:cxn ang="0">
                    <a:pos x="258" y="20"/>
                  </a:cxn>
                  <a:cxn ang="0">
                    <a:pos x="250" y="24"/>
                  </a:cxn>
                  <a:cxn ang="0">
                    <a:pos x="212" y="27"/>
                  </a:cxn>
                  <a:cxn ang="0">
                    <a:pos x="182" y="46"/>
                  </a:cxn>
                  <a:cxn ang="0">
                    <a:pos x="167" y="99"/>
                  </a:cxn>
                  <a:cxn ang="0">
                    <a:pos x="162" y="163"/>
                  </a:cxn>
                  <a:cxn ang="0">
                    <a:pos x="167" y="255"/>
                  </a:cxn>
                  <a:cxn ang="0">
                    <a:pos x="162" y="282"/>
                  </a:cxn>
                  <a:cxn ang="0">
                    <a:pos x="137" y="304"/>
                  </a:cxn>
                  <a:cxn ang="0">
                    <a:pos x="78" y="311"/>
                  </a:cxn>
                  <a:cxn ang="0">
                    <a:pos x="122" y="369"/>
                  </a:cxn>
                  <a:cxn ang="0">
                    <a:pos x="157" y="385"/>
                  </a:cxn>
                  <a:cxn ang="0">
                    <a:pos x="167" y="413"/>
                  </a:cxn>
                  <a:cxn ang="0">
                    <a:pos x="168" y="596"/>
                  </a:cxn>
                  <a:cxn ang="0">
                    <a:pos x="186" y="635"/>
                  </a:cxn>
                  <a:cxn ang="0">
                    <a:pos x="200" y="646"/>
                  </a:cxn>
                  <a:cxn ang="0">
                    <a:pos x="216" y="651"/>
                  </a:cxn>
                  <a:cxn ang="0">
                    <a:pos x="250" y="652"/>
                  </a:cxn>
                  <a:cxn ang="0">
                    <a:pos x="257" y="652"/>
                  </a:cxn>
                  <a:cxn ang="0">
                    <a:pos x="258" y="657"/>
                  </a:cxn>
                  <a:cxn ang="0">
                    <a:pos x="258" y="671"/>
                  </a:cxn>
                  <a:cxn ang="0">
                    <a:pos x="250" y="677"/>
                  </a:cxn>
                  <a:cxn ang="0">
                    <a:pos x="157" y="676"/>
                  </a:cxn>
                  <a:cxn ang="0">
                    <a:pos x="119" y="667"/>
                  </a:cxn>
                  <a:cxn ang="0">
                    <a:pos x="94" y="652"/>
                  </a:cxn>
                </a:cxnLst>
                <a:rect l="0" t="0" r="r" b="b"/>
                <a:pathLst>
                  <a:path w="259" h="677">
                    <a:moveTo>
                      <a:pt x="94" y="652"/>
                    </a:moveTo>
                    <a:lnTo>
                      <a:pt x="86" y="642"/>
                    </a:lnTo>
                    <a:lnTo>
                      <a:pt x="82" y="631"/>
                    </a:lnTo>
                    <a:lnTo>
                      <a:pt x="78" y="614"/>
                    </a:lnTo>
                    <a:lnTo>
                      <a:pt x="77" y="596"/>
                    </a:lnTo>
                    <a:lnTo>
                      <a:pt x="77" y="431"/>
                    </a:lnTo>
                    <a:lnTo>
                      <a:pt x="76" y="413"/>
                    </a:lnTo>
                    <a:lnTo>
                      <a:pt x="74" y="395"/>
                    </a:lnTo>
                    <a:lnTo>
                      <a:pt x="68" y="380"/>
                    </a:lnTo>
                    <a:lnTo>
                      <a:pt x="59" y="367"/>
                    </a:lnTo>
                    <a:lnTo>
                      <a:pt x="53" y="362"/>
                    </a:lnTo>
                    <a:lnTo>
                      <a:pt x="47" y="359"/>
                    </a:lnTo>
                    <a:lnTo>
                      <a:pt x="41" y="355"/>
                    </a:lnTo>
                    <a:lnTo>
                      <a:pt x="36" y="353"/>
                    </a:lnTo>
                    <a:lnTo>
                      <a:pt x="29" y="352"/>
                    </a:lnTo>
                    <a:lnTo>
                      <a:pt x="23" y="350"/>
                    </a:lnTo>
                    <a:lnTo>
                      <a:pt x="17" y="350"/>
                    </a:lnTo>
                    <a:lnTo>
                      <a:pt x="13" y="350"/>
                    </a:lnTo>
                    <a:lnTo>
                      <a:pt x="9" y="350"/>
                    </a:lnTo>
                    <a:lnTo>
                      <a:pt x="7" y="349"/>
                    </a:lnTo>
                    <a:lnTo>
                      <a:pt x="4" y="349"/>
                    </a:lnTo>
                    <a:lnTo>
                      <a:pt x="3" y="348"/>
                    </a:lnTo>
                    <a:lnTo>
                      <a:pt x="2" y="346"/>
                    </a:lnTo>
                    <a:lnTo>
                      <a:pt x="1" y="344"/>
                    </a:lnTo>
                    <a:lnTo>
                      <a:pt x="0" y="341"/>
                    </a:lnTo>
                    <a:lnTo>
                      <a:pt x="0" y="339"/>
                    </a:lnTo>
                    <a:lnTo>
                      <a:pt x="0" y="335"/>
                    </a:lnTo>
                    <a:lnTo>
                      <a:pt x="1" y="333"/>
                    </a:lnTo>
                    <a:lnTo>
                      <a:pt x="2" y="331"/>
                    </a:lnTo>
                    <a:lnTo>
                      <a:pt x="3" y="329"/>
                    </a:lnTo>
                    <a:lnTo>
                      <a:pt x="4" y="327"/>
                    </a:lnTo>
                    <a:lnTo>
                      <a:pt x="7" y="327"/>
                    </a:lnTo>
                    <a:lnTo>
                      <a:pt x="9" y="326"/>
                    </a:lnTo>
                    <a:lnTo>
                      <a:pt x="13" y="326"/>
                    </a:lnTo>
                    <a:lnTo>
                      <a:pt x="17" y="326"/>
                    </a:lnTo>
                    <a:lnTo>
                      <a:pt x="23" y="325"/>
                    </a:lnTo>
                    <a:lnTo>
                      <a:pt x="29" y="325"/>
                    </a:lnTo>
                    <a:lnTo>
                      <a:pt x="36" y="323"/>
                    </a:lnTo>
                    <a:lnTo>
                      <a:pt x="41" y="322"/>
                    </a:lnTo>
                    <a:lnTo>
                      <a:pt x="47" y="318"/>
                    </a:lnTo>
                    <a:lnTo>
                      <a:pt x="53" y="315"/>
                    </a:lnTo>
                    <a:lnTo>
                      <a:pt x="59" y="310"/>
                    </a:lnTo>
                    <a:lnTo>
                      <a:pt x="68" y="296"/>
                    </a:lnTo>
                    <a:lnTo>
                      <a:pt x="74" y="281"/>
                    </a:lnTo>
                    <a:lnTo>
                      <a:pt x="76" y="264"/>
                    </a:lnTo>
                    <a:lnTo>
                      <a:pt x="77" y="246"/>
                    </a:lnTo>
                    <a:lnTo>
                      <a:pt x="77" y="81"/>
                    </a:lnTo>
                    <a:lnTo>
                      <a:pt x="78" y="62"/>
                    </a:lnTo>
                    <a:lnTo>
                      <a:pt x="82" y="46"/>
                    </a:lnTo>
                    <a:lnTo>
                      <a:pt x="86" y="33"/>
                    </a:lnTo>
                    <a:lnTo>
                      <a:pt x="94" y="24"/>
                    </a:lnTo>
                    <a:lnTo>
                      <a:pt x="101" y="18"/>
                    </a:lnTo>
                    <a:lnTo>
                      <a:pt x="109" y="14"/>
                    </a:lnTo>
                    <a:lnTo>
                      <a:pt x="119" y="9"/>
                    </a:lnTo>
                    <a:lnTo>
                      <a:pt x="130" y="6"/>
                    </a:lnTo>
                    <a:lnTo>
                      <a:pt x="143" y="4"/>
                    </a:lnTo>
                    <a:lnTo>
                      <a:pt x="157" y="1"/>
                    </a:lnTo>
                    <a:lnTo>
                      <a:pt x="172" y="0"/>
                    </a:lnTo>
                    <a:lnTo>
                      <a:pt x="189" y="0"/>
                    </a:lnTo>
                    <a:lnTo>
                      <a:pt x="250" y="0"/>
                    </a:lnTo>
                    <a:lnTo>
                      <a:pt x="253" y="0"/>
                    </a:lnTo>
                    <a:lnTo>
                      <a:pt x="256" y="1"/>
                    </a:lnTo>
                    <a:lnTo>
                      <a:pt x="257" y="1"/>
                    </a:lnTo>
                    <a:lnTo>
                      <a:pt x="257" y="2"/>
                    </a:lnTo>
                    <a:lnTo>
                      <a:pt x="258" y="4"/>
                    </a:lnTo>
                    <a:lnTo>
                      <a:pt x="258" y="6"/>
                    </a:lnTo>
                    <a:lnTo>
                      <a:pt x="259" y="9"/>
                    </a:lnTo>
                    <a:lnTo>
                      <a:pt x="259" y="13"/>
                    </a:lnTo>
                    <a:lnTo>
                      <a:pt x="258" y="20"/>
                    </a:lnTo>
                    <a:lnTo>
                      <a:pt x="257" y="23"/>
                    </a:lnTo>
                    <a:lnTo>
                      <a:pt x="253" y="24"/>
                    </a:lnTo>
                    <a:lnTo>
                      <a:pt x="250" y="24"/>
                    </a:lnTo>
                    <a:lnTo>
                      <a:pt x="229" y="24"/>
                    </a:lnTo>
                    <a:lnTo>
                      <a:pt x="221" y="24"/>
                    </a:lnTo>
                    <a:lnTo>
                      <a:pt x="212" y="27"/>
                    </a:lnTo>
                    <a:lnTo>
                      <a:pt x="201" y="30"/>
                    </a:lnTo>
                    <a:lnTo>
                      <a:pt x="191" y="37"/>
                    </a:lnTo>
                    <a:lnTo>
                      <a:pt x="182" y="46"/>
                    </a:lnTo>
                    <a:lnTo>
                      <a:pt x="174" y="59"/>
                    </a:lnTo>
                    <a:lnTo>
                      <a:pt x="169" y="77"/>
                    </a:lnTo>
                    <a:lnTo>
                      <a:pt x="167" y="99"/>
                    </a:lnTo>
                    <a:lnTo>
                      <a:pt x="167" y="137"/>
                    </a:lnTo>
                    <a:lnTo>
                      <a:pt x="163" y="150"/>
                    </a:lnTo>
                    <a:lnTo>
                      <a:pt x="162" y="163"/>
                    </a:lnTo>
                    <a:lnTo>
                      <a:pt x="163" y="176"/>
                    </a:lnTo>
                    <a:lnTo>
                      <a:pt x="167" y="189"/>
                    </a:lnTo>
                    <a:lnTo>
                      <a:pt x="167" y="255"/>
                    </a:lnTo>
                    <a:lnTo>
                      <a:pt x="167" y="264"/>
                    </a:lnTo>
                    <a:lnTo>
                      <a:pt x="165" y="274"/>
                    </a:lnTo>
                    <a:lnTo>
                      <a:pt x="162" y="282"/>
                    </a:lnTo>
                    <a:lnTo>
                      <a:pt x="157" y="292"/>
                    </a:lnTo>
                    <a:lnTo>
                      <a:pt x="148" y="299"/>
                    </a:lnTo>
                    <a:lnTo>
                      <a:pt x="137" y="304"/>
                    </a:lnTo>
                    <a:lnTo>
                      <a:pt x="122" y="309"/>
                    </a:lnTo>
                    <a:lnTo>
                      <a:pt x="104" y="311"/>
                    </a:lnTo>
                    <a:lnTo>
                      <a:pt x="78" y="311"/>
                    </a:lnTo>
                    <a:lnTo>
                      <a:pt x="78" y="365"/>
                    </a:lnTo>
                    <a:lnTo>
                      <a:pt x="104" y="367"/>
                    </a:lnTo>
                    <a:lnTo>
                      <a:pt x="122" y="369"/>
                    </a:lnTo>
                    <a:lnTo>
                      <a:pt x="137" y="372"/>
                    </a:lnTo>
                    <a:lnTo>
                      <a:pt x="148" y="378"/>
                    </a:lnTo>
                    <a:lnTo>
                      <a:pt x="157" y="385"/>
                    </a:lnTo>
                    <a:lnTo>
                      <a:pt x="162" y="394"/>
                    </a:lnTo>
                    <a:lnTo>
                      <a:pt x="165" y="402"/>
                    </a:lnTo>
                    <a:lnTo>
                      <a:pt x="167" y="413"/>
                    </a:lnTo>
                    <a:lnTo>
                      <a:pt x="167" y="422"/>
                    </a:lnTo>
                    <a:lnTo>
                      <a:pt x="167" y="578"/>
                    </a:lnTo>
                    <a:lnTo>
                      <a:pt x="168" y="596"/>
                    </a:lnTo>
                    <a:lnTo>
                      <a:pt x="172" y="611"/>
                    </a:lnTo>
                    <a:lnTo>
                      <a:pt x="178" y="625"/>
                    </a:lnTo>
                    <a:lnTo>
                      <a:pt x="186" y="635"/>
                    </a:lnTo>
                    <a:lnTo>
                      <a:pt x="191" y="640"/>
                    </a:lnTo>
                    <a:lnTo>
                      <a:pt x="195" y="643"/>
                    </a:lnTo>
                    <a:lnTo>
                      <a:pt x="200" y="646"/>
                    </a:lnTo>
                    <a:lnTo>
                      <a:pt x="205" y="648"/>
                    </a:lnTo>
                    <a:lnTo>
                      <a:pt x="211" y="650"/>
                    </a:lnTo>
                    <a:lnTo>
                      <a:pt x="216" y="651"/>
                    </a:lnTo>
                    <a:lnTo>
                      <a:pt x="222" y="652"/>
                    </a:lnTo>
                    <a:lnTo>
                      <a:pt x="229" y="652"/>
                    </a:lnTo>
                    <a:lnTo>
                      <a:pt x="250" y="652"/>
                    </a:lnTo>
                    <a:lnTo>
                      <a:pt x="253" y="652"/>
                    </a:lnTo>
                    <a:lnTo>
                      <a:pt x="256" y="652"/>
                    </a:lnTo>
                    <a:lnTo>
                      <a:pt x="257" y="652"/>
                    </a:lnTo>
                    <a:lnTo>
                      <a:pt x="257" y="654"/>
                    </a:lnTo>
                    <a:lnTo>
                      <a:pt x="258" y="655"/>
                    </a:lnTo>
                    <a:lnTo>
                      <a:pt x="258" y="657"/>
                    </a:lnTo>
                    <a:lnTo>
                      <a:pt x="259" y="661"/>
                    </a:lnTo>
                    <a:lnTo>
                      <a:pt x="259" y="664"/>
                    </a:lnTo>
                    <a:lnTo>
                      <a:pt x="258" y="671"/>
                    </a:lnTo>
                    <a:lnTo>
                      <a:pt x="257" y="676"/>
                    </a:lnTo>
                    <a:lnTo>
                      <a:pt x="253" y="677"/>
                    </a:lnTo>
                    <a:lnTo>
                      <a:pt x="250" y="677"/>
                    </a:lnTo>
                    <a:lnTo>
                      <a:pt x="189" y="677"/>
                    </a:lnTo>
                    <a:lnTo>
                      <a:pt x="172" y="677"/>
                    </a:lnTo>
                    <a:lnTo>
                      <a:pt x="157" y="676"/>
                    </a:lnTo>
                    <a:lnTo>
                      <a:pt x="143" y="673"/>
                    </a:lnTo>
                    <a:lnTo>
                      <a:pt x="130" y="671"/>
                    </a:lnTo>
                    <a:lnTo>
                      <a:pt x="119" y="667"/>
                    </a:lnTo>
                    <a:lnTo>
                      <a:pt x="109" y="663"/>
                    </a:lnTo>
                    <a:lnTo>
                      <a:pt x="101" y="658"/>
                    </a:lnTo>
                    <a:lnTo>
                      <a:pt x="94" y="652"/>
                    </a:lnTo>
                    <a:close/>
                  </a:path>
                </a:pathLst>
              </a:custGeom>
              <a:solidFill>
                <a:schemeClr val="accent1"/>
              </a:solidFill>
              <a:ln w="9525">
                <a:noFill/>
                <a:round/>
                <a:headEnd/>
                <a:tailEnd/>
              </a:ln>
            </p:spPr>
            <p:txBody>
              <a:bodyPr/>
              <a:lstStyle/>
              <a:p>
                <a:endParaRPr lang="en-US" dirty="0"/>
              </a:p>
            </p:txBody>
          </p:sp>
        </p:grpSp>
      </p:grpSp>
      <p:sp>
        <p:nvSpPr>
          <p:cNvPr id="56340" name="Text Box 20"/>
          <p:cNvSpPr txBox="1">
            <a:spLocks noChangeArrowheads="1"/>
          </p:cNvSpPr>
          <p:nvPr/>
        </p:nvSpPr>
        <p:spPr bwMode="auto">
          <a:xfrm>
            <a:off x="4267200" y="3581400"/>
            <a:ext cx="1600200" cy="1816100"/>
          </a:xfrm>
          <a:prstGeom prst="rect">
            <a:avLst/>
          </a:prstGeom>
          <a:solidFill>
            <a:schemeClr val="bg1"/>
          </a:solidFill>
          <a:ln w="12700" algn="ctr">
            <a:solidFill>
              <a:schemeClr val="tx1"/>
            </a:solidFill>
            <a:miter lim="800000"/>
            <a:headEnd type="none" w="sm" len="sm"/>
            <a:tailEnd type="none" w="sm" len="sm"/>
          </a:ln>
          <a:effectLst/>
        </p:spPr>
        <p:txBody>
          <a:bodyPr>
            <a:spAutoFit/>
          </a:bodyPr>
          <a:lstStyle/>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Key</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Key Time</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Discrete</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Continuous</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Discretized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56340"/>
                                        </p:tgtEl>
                                        <p:attrNameLst>
                                          <p:attrName>style.visibility</p:attrName>
                                        </p:attrNameLst>
                                      </p:cBhvr>
                                      <p:to>
                                        <p:strVal val="visible"/>
                                      </p:to>
                                    </p:set>
                                    <p:animEffect transition="in" filter="slide(fromTop)">
                                      <p:cBhvr>
                                        <p:cTn id="7" dur="500"/>
                                        <p:tgtEl>
                                          <p:spTgt spid="56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4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bwMode="auto">
          <a:noFill/>
        </p:spPr>
        <p:txBody>
          <a:bodyPr/>
          <a:lstStyle/>
          <a:p>
            <a:r>
              <a:rPr lang="en-IE" noProof="0" dirty="0" smtClean="0"/>
              <a:t>CREATE MINING MODEL</a:t>
            </a:r>
            <a:endParaRPr lang="en-IE" noProof="0" dirty="0"/>
          </a:p>
        </p:txBody>
      </p:sp>
      <p:sp>
        <p:nvSpPr>
          <p:cNvPr id="57347"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3B3B3B"/>
                  </a:outerShdw>
                </a:effectLst>
                <a:latin typeface="Courier New" pitchFamily="49" charset="0"/>
                <a:cs typeface="Arial" charset="0"/>
              </a:rPr>
              <a:t>CREATE MINING MODEL MyModel</a:t>
            </a:r>
          </a:p>
          <a:p>
            <a:pPr eaLnBrk="1" hangingPunct="1"/>
            <a:r>
              <a:rPr lang="en-US" sz="2800" b="1" dirty="0">
                <a:effectLst>
                  <a:outerShdw blurRad="38100" dist="38100" dir="2700000" algn="tl">
                    <a:srgbClr val="3B3B3B"/>
                  </a:outerShdw>
                </a:effectLst>
                <a:latin typeface="Courier New" pitchFamily="49" charset="0"/>
                <a:cs typeface="Arial" charset="0"/>
              </a:rPr>
              <a:t>(</a:t>
            </a:r>
          </a:p>
          <a:p>
            <a:pPr eaLnBrk="1" hangingPunct="1"/>
            <a:r>
              <a:rPr lang="en-US" sz="2800" b="1" dirty="0" smtClean="0">
                <a:effectLst>
                  <a:outerShdw blurRad="38100" dist="38100" dir="2700000" algn="tl">
                    <a:srgbClr val="3B3B3B"/>
                  </a:outerShdw>
                </a:effectLst>
                <a:latin typeface="Courier New" pitchFamily="49" charset="0"/>
                <a:cs typeface="Arial" charset="0"/>
              </a:rPr>
              <a:t>[CustID] LONG  </a:t>
            </a:r>
            <a:r>
              <a:rPr lang="en-US" sz="2800" b="1" dirty="0">
                <a:effectLst>
                  <a:outerShdw blurRad="38100" dist="38100" dir="2700000" algn="tl">
                    <a:srgbClr val="3B3B3B"/>
                  </a:outerShdw>
                </a:effectLst>
                <a:latin typeface="Courier New" pitchFamily="49" charset="0"/>
                <a:cs typeface="Arial" charset="0"/>
              </a:rPr>
              <a:t>KEY,</a:t>
            </a:r>
          </a:p>
          <a:p>
            <a:pPr eaLnBrk="1" hangingPunct="1"/>
            <a:endParaRPr lang="en-US" sz="2800" b="1" dirty="0">
              <a:solidFill>
                <a:schemeClr val="folHlink"/>
              </a:solidFill>
              <a:effectLst>
                <a:outerShdw blurRad="38100" dist="38100" dir="2700000" algn="tl">
                  <a:srgbClr val="FFFFFF"/>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r>
              <a:rPr lang="en-US" sz="2800" b="1" dirty="0">
                <a:effectLst>
                  <a:outerShdw blurRad="38100" dist="38100" dir="2700000" algn="tl">
                    <a:srgbClr val="3B3B3B"/>
                  </a:outerShdw>
                </a:effectLst>
                <a:latin typeface="Courier New" pitchFamily="49" charset="0"/>
                <a:cs typeface="Arial" charset="0"/>
              </a:rPr>
              <a:t>) USING Microsoft_Decision_Trees</a:t>
            </a:r>
          </a:p>
        </p:txBody>
      </p:sp>
      <p:sp>
        <p:nvSpPr>
          <p:cNvPr id="57348"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bwMode="auto">
          <a:noFill/>
        </p:spPr>
        <p:txBody>
          <a:bodyPr/>
          <a:lstStyle/>
          <a:p>
            <a:r>
              <a:rPr lang="en-IE" noProof="0" dirty="0" smtClean="0"/>
              <a:t>CREATE MINING MODEL</a:t>
            </a:r>
            <a:endParaRPr lang="en-IE" noProof="0" dirty="0"/>
          </a:p>
        </p:txBody>
      </p:sp>
      <p:sp>
        <p:nvSpPr>
          <p:cNvPr id="58371"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3B3B3B"/>
                  </a:outerShdw>
                </a:effectLst>
                <a:latin typeface="Courier New" pitchFamily="49" charset="0"/>
                <a:cs typeface="Arial" charset="0"/>
              </a:rPr>
              <a:t>CREATE MINING MODEL MyModel</a:t>
            </a:r>
          </a:p>
          <a:p>
            <a:pPr eaLnBrk="1" hangingPunct="1"/>
            <a:r>
              <a:rPr lang="en-US" sz="2800" b="1" dirty="0">
                <a:effectLst>
                  <a:outerShdw blurRad="38100" dist="38100" dir="2700000" algn="tl">
                    <a:srgbClr val="3B3B3B"/>
                  </a:outerShdw>
                </a:effectLst>
                <a:latin typeface="Courier New" pitchFamily="49" charset="0"/>
                <a:cs typeface="Arial" charset="0"/>
              </a:rPr>
              <a:t>(</a:t>
            </a:r>
          </a:p>
          <a:p>
            <a:pPr eaLnBrk="1" hangingPunct="1"/>
            <a:r>
              <a:rPr lang="en-US" sz="2800" b="1" dirty="0" smtClean="0">
                <a:effectLst>
                  <a:outerShdw blurRad="38100" dist="38100" dir="2700000" algn="tl">
                    <a:srgbClr val="3B3B3B"/>
                  </a:outerShdw>
                </a:effectLst>
                <a:latin typeface="Courier New" pitchFamily="49" charset="0"/>
                <a:cs typeface="Arial" charset="0"/>
              </a:rPr>
              <a:t>[CustID] LONG  KEY</a:t>
            </a:r>
            <a:r>
              <a:rPr lang="en-US" sz="2800" b="1" dirty="0">
                <a:effectLst>
                  <a:outerShdw blurRad="38100" dist="38100" dir="2700000" algn="tl">
                    <a:srgbClr val="3B3B3B"/>
                  </a:outerShdw>
                </a:effectLst>
                <a:latin typeface="Courier New" pitchFamily="49" charset="0"/>
                <a:cs typeface="Arial" charset="0"/>
              </a:rPr>
              <a:t>,</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[Gender] TEXT  DISCRETE,</a:t>
            </a: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r>
              <a:rPr lang="en-US" sz="2800" b="1" dirty="0">
                <a:effectLst>
                  <a:outerShdw blurRad="38100" dist="38100" dir="2700000" algn="tl">
                    <a:srgbClr val="3B3B3B"/>
                  </a:outerShdw>
                </a:effectLst>
                <a:latin typeface="Courier New" pitchFamily="49" charset="0"/>
                <a:cs typeface="Arial" charset="0"/>
              </a:rPr>
              <a:t>) USING Microsoft_Decision_Trees</a:t>
            </a:r>
          </a:p>
        </p:txBody>
      </p:sp>
      <p:sp>
        <p:nvSpPr>
          <p:cNvPr id="58372"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p:nvPr>
        </p:nvSpPr>
        <p:spPr bwMode="auto">
          <a:noFill/>
        </p:spPr>
        <p:txBody>
          <a:bodyPr/>
          <a:lstStyle/>
          <a:p>
            <a:r>
              <a:rPr lang="en-IE" noProof="0" dirty="0" smtClean="0"/>
              <a:t>CREATE MINING MODEL</a:t>
            </a:r>
            <a:endParaRPr lang="en-IE" noProof="0" dirty="0"/>
          </a:p>
        </p:txBody>
      </p:sp>
      <p:sp>
        <p:nvSpPr>
          <p:cNvPr id="59395"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3B3B3B"/>
                  </a:outerShdw>
                </a:effectLst>
                <a:latin typeface="Courier New" pitchFamily="49" charset="0"/>
                <a:cs typeface="Arial" charset="0"/>
              </a:rPr>
              <a:t>CREATE MINING MODEL MyModel</a:t>
            </a:r>
          </a:p>
          <a:p>
            <a:pPr eaLnBrk="1" hangingPunct="1"/>
            <a:r>
              <a:rPr lang="en-US" sz="2800" b="1" dirty="0">
                <a:effectLst>
                  <a:outerShdw blurRad="38100" dist="38100" dir="2700000" algn="tl">
                    <a:srgbClr val="3B3B3B"/>
                  </a:outerShdw>
                </a:effectLst>
                <a:latin typeface="Courier New" pitchFamily="49" charset="0"/>
                <a:cs typeface="Arial" charset="0"/>
              </a:rPr>
              <a:t>(</a:t>
            </a:r>
          </a:p>
          <a:p>
            <a:r>
              <a:rPr lang="en-US" sz="2800" b="1" dirty="0" smtClean="0">
                <a:effectLst>
                  <a:outerShdw blurRad="38100" dist="38100" dir="2700000" algn="tl">
                    <a:srgbClr val="3B3B3B"/>
                  </a:outerShdw>
                </a:effectLst>
                <a:latin typeface="Courier New" pitchFamily="49" charset="0"/>
                <a:cs typeface="Arial" charset="0"/>
              </a:rPr>
              <a:t>[CustID] LONG  </a:t>
            </a:r>
            <a:r>
              <a:rPr lang="en-US" sz="2800" b="1" dirty="0">
                <a:effectLst>
                  <a:outerShdw blurRad="38100" dist="38100" dir="2700000" algn="tl">
                    <a:srgbClr val="3B3B3B"/>
                  </a:outerShdw>
                </a:effectLst>
                <a:latin typeface="Courier New" pitchFamily="49" charset="0"/>
                <a:cs typeface="Arial" charset="0"/>
              </a:rPr>
              <a:t>KEY,</a:t>
            </a:r>
          </a:p>
          <a:p>
            <a:pPr eaLnBrk="1" hangingPunct="1"/>
            <a:r>
              <a:rPr lang="en-US" sz="2800" b="1" dirty="0">
                <a:effectLst>
                  <a:outerShdw blurRad="38100" dist="38100" dir="2700000" algn="tl">
                    <a:srgbClr val="3B3B3B"/>
                  </a:outerShdw>
                </a:effectLst>
                <a:latin typeface="Courier New" pitchFamily="49" charset="0"/>
                <a:cs typeface="Arial" charset="0"/>
              </a:rPr>
              <a:t>[Gender] TEXT  DISCRETE,</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[Marital Status] TEXT DISCRETE,</a:t>
            </a:r>
          </a:p>
          <a:p>
            <a:pPr eaLnBrk="1" hangingPunct="1"/>
            <a:endParaRPr lang="en-US" sz="2800" b="1" dirty="0">
              <a:solidFill>
                <a:srgbClr val="FFFF00"/>
              </a:solidFill>
              <a:effectLst>
                <a:outerShdw blurRad="38100" dist="38100" dir="2700000" algn="tl">
                  <a:srgbClr val="FFFFFF"/>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r>
              <a:rPr lang="en-US" sz="2800" b="1" dirty="0">
                <a:effectLst>
                  <a:outerShdw blurRad="38100" dist="38100" dir="2700000" algn="tl">
                    <a:srgbClr val="3B3B3B"/>
                  </a:outerShdw>
                </a:effectLst>
                <a:latin typeface="Courier New" pitchFamily="49" charset="0"/>
                <a:cs typeface="Arial" charset="0"/>
              </a:rPr>
              <a:t>) USING Microsoft_Decision_Trees</a:t>
            </a:r>
          </a:p>
        </p:txBody>
      </p:sp>
      <p:sp>
        <p:nvSpPr>
          <p:cNvPr id="59396"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bwMode="auto">
          <a:noFill/>
        </p:spPr>
        <p:txBody>
          <a:bodyPr/>
          <a:lstStyle/>
          <a:p>
            <a:r>
              <a:rPr lang="en-IE" noProof="0" dirty="0" smtClean="0"/>
              <a:t>CREATE MINING MODEL</a:t>
            </a:r>
            <a:endParaRPr lang="en-IE" noProof="0" dirty="0"/>
          </a:p>
        </p:txBody>
      </p:sp>
      <p:sp>
        <p:nvSpPr>
          <p:cNvPr id="60419"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3B3B3B"/>
                  </a:outerShdw>
                </a:effectLst>
                <a:latin typeface="Courier New" pitchFamily="49" charset="0"/>
                <a:cs typeface="Arial" charset="0"/>
              </a:rPr>
              <a:t>CREATE MINING MODEL MyModel</a:t>
            </a:r>
          </a:p>
          <a:p>
            <a:pPr eaLnBrk="1" hangingPunct="1"/>
            <a:r>
              <a:rPr lang="en-US" sz="2800" b="1" dirty="0">
                <a:effectLst>
                  <a:outerShdw blurRad="38100" dist="38100" dir="2700000" algn="tl">
                    <a:srgbClr val="3B3B3B"/>
                  </a:outerShdw>
                </a:effectLst>
                <a:latin typeface="Courier New" pitchFamily="49" charset="0"/>
                <a:cs typeface="Arial" charset="0"/>
              </a:rPr>
              <a:t>(</a:t>
            </a:r>
          </a:p>
          <a:p>
            <a:r>
              <a:rPr lang="en-US" sz="2800" b="1" dirty="0" smtClean="0">
                <a:effectLst>
                  <a:outerShdw blurRad="38100" dist="38100" dir="2700000" algn="tl">
                    <a:srgbClr val="3B3B3B"/>
                  </a:outerShdw>
                </a:effectLst>
                <a:latin typeface="Courier New" pitchFamily="49" charset="0"/>
                <a:cs typeface="Arial" charset="0"/>
              </a:rPr>
              <a:t>[CustID] LONG  </a:t>
            </a:r>
            <a:r>
              <a:rPr lang="en-US" sz="2800" b="1" dirty="0">
                <a:effectLst>
                  <a:outerShdw blurRad="38100" dist="38100" dir="2700000" algn="tl">
                    <a:srgbClr val="3B3B3B"/>
                  </a:outerShdw>
                </a:effectLst>
                <a:latin typeface="Courier New" pitchFamily="49" charset="0"/>
                <a:cs typeface="Arial" charset="0"/>
              </a:rPr>
              <a:t>KEY,</a:t>
            </a:r>
          </a:p>
          <a:p>
            <a:pPr eaLnBrk="1" hangingPunct="1"/>
            <a:r>
              <a:rPr lang="en-US" sz="2800" b="1" dirty="0">
                <a:effectLst>
                  <a:outerShdw blurRad="38100" dist="38100" dir="2700000" algn="tl">
                    <a:srgbClr val="3B3B3B"/>
                  </a:outerShdw>
                </a:effectLst>
                <a:latin typeface="Courier New" pitchFamily="49" charset="0"/>
                <a:cs typeface="Arial" charset="0"/>
              </a:rPr>
              <a:t>[Gender] TEXT  DISCRETE,</a:t>
            </a:r>
          </a:p>
          <a:p>
            <a:pPr eaLnBrk="1" hangingPunct="1"/>
            <a:r>
              <a:rPr lang="en-US" sz="2800" b="1" dirty="0">
                <a:effectLst>
                  <a:outerShdw blurRad="38100" dist="38100" dir="2700000" algn="tl">
                    <a:srgbClr val="3B3B3B"/>
                  </a:outerShdw>
                </a:effectLst>
                <a:latin typeface="Courier New" pitchFamily="49" charset="0"/>
                <a:cs typeface="Arial" charset="0"/>
              </a:rPr>
              <a:t>[Marital Status] TEXT DISCRETE,</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[Education] TEXT DISCRETE,</a:t>
            </a:r>
          </a:p>
          <a:p>
            <a:pPr eaLnBrk="1" hangingPunct="1"/>
            <a:endParaRPr lang="en-US" sz="2800" b="1" dirty="0">
              <a:solidFill>
                <a:srgbClr val="FFFF00"/>
              </a:solidFill>
              <a:effectLst>
                <a:outerShdw blurRad="38100" dist="38100" dir="2700000" algn="tl">
                  <a:srgbClr val="FFFFFF"/>
                </a:outerShdw>
              </a:effectLst>
              <a:latin typeface="Courier New" pitchFamily="49" charset="0"/>
              <a:cs typeface="Arial" charset="0"/>
            </a:endParaRPr>
          </a:p>
          <a:p>
            <a:pPr eaLnBrk="1" hangingPunct="1"/>
            <a:endParaRPr lang="en-US" sz="2800" b="1" dirty="0">
              <a:solidFill>
                <a:srgbClr val="FFFF00"/>
              </a:solidFill>
              <a:effectLst>
                <a:outerShdw blurRad="38100" dist="38100" dir="2700000" algn="tl">
                  <a:srgbClr val="FFFFFF"/>
                </a:outerShdw>
              </a:effectLst>
              <a:latin typeface="Courier New" pitchFamily="49" charset="0"/>
              <a:cs typeface="Arial" charset="0"/>
            </a:endParaRPr>
          </a:p>
          <a:p>
            <a:pPr eaLnBrk="1" hangingPunct="1"/>
            <a:endParaRPr lang="en-US" sz="2800" b="1" dirty="0">
              <a:solidFill>
                <a:srgbClr val="FFFF00"/>
              </a:solidFill>
              <a:effectLst>
                <a:outerShdw blurRad="38100" dist="38100" dir="2700000" algn="tl">
                  <a:srgbClr val="FFFFFF"/>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r>
              <a:rPr lang="en-US" sz="2800" b="1" dirty="0">
                <a:effectLst>
                  <a:outerShdw blurRad="38100" dist="38100" dir="2700000" algn="tl">
                    <a:srgbClr val="3B3B3B"/>
                  </a:outerShdw>
                </a:effectLst>
                <a:latin typeface="Courier New" pitchFamily="49" charset="0"/>
                <a:cs typeface="Arial" charset="0"/>
              </a:rPr>
              <a:t>) USING Microsoft_Decision_Trees</a:t>
            </a:r>
          </a:p>
        </p:txBody>
      </p:sp>
      <p:sp>
        <p:nvSpPr>
          <p:cNvPr id="60420"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bwMode="auto">
          <a:noFill/>
        </p:spPr>
        <p:txBody>
          <a:bodyPr/>
          <a:lstStyle/>
          <a:p>
            <a:r>
              <a:rPr lang="en-IE" noProof="0" dirty="0" smtClean="0"/>
              <a:t>CREATE MINING MODEL</a:t>
            </a:r>
            <a:endParaRPr lang="en-IE" noProof="0" dirty="0"/>
          </a:p>
        </p:txBody>
      </p:sp>
      <p:sp>
        <p:nvSpPr>
          <p:cNvPr id="61443"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3B3B3B"/>
                  </a:outerShdw>
                </a:effectLst>
                <a:latin typeface="Courier New" pitchFamily="49" charset="0"/>
                <a:cs typeface="Arial" charset="0"/>
              </a:rPr>
              <a:t>CREATE MINING MODEL MyModel</a:t>
            </a:r>
          </a:p>
          <a:p>
            <a:pPr eaLnBrk="1" hangingPunct="1"/>
            <a:r>
              <a:rPr lang="en-US" sz="2800" b="1" dirty="0">
                <a:effectLst>
                  <a:outerShdw blurRad="38100" dist="38100" dir="2700000" algn="tl">
                    <a:srgbClr val="3B3B3B"/>
                  </a:outerShdw>
                </a:effectLst>
                <a:latin typeface="Courier New" pitchFamily="49" charset="0"/>
                <a:cs typeface="Arial" charset="0"/>
              </a:rPr>
              <a:t>(</a:t>
            </a:r>
          </a:p>
          <a:p>
            <a:r>
              <a:rPr lang="en-US" sz="2800" b="1" dirty="0" smtClean="0">
                <a:effectLst>
                  <a:outerShdw blurRad="38100" dist="38100" dir="2700000" algn="tl">
                    <a:srgbClr val="3B3B3B"/>
                  </a:outerShdw>
                </a:effectLst>
                <a:latin typeface="Courier New" pitchFamily="49" charset="0"/>
                <a:cs typeface="Arial" charset="0"/>
              </a:rPr>
              <a:t>[CustID] LONG  </a:t>
            </a:r>
            <a:r>
              <a:rPr lang="en-US" sz="2800" b="1" dirty="0">
                <a:effectLst>
                  <a:outerShdw blurRad="38100" dist="38100" dir="2700000" algn="tl">
                    <a:srgbClr val="3B3B3B"/>
                  </a:outerShdw>
                </a:effectLst>
                <a:latin typeface="Courier New" pitchFamily="49" charset="0"/>
                <a:cs typeface="Arial" charset="0"/>
              </a:rPr>
              <a:t>KEY,</a:t>
            </a:r>
          </a:p>
          <a:p>
            <a:pPr eaLnBrk="1" hangingPunct="1"/>
            <a:r>
              <a:rPr lang="en-US" sz="2800" b="1" dirty="0">
                <a:effectLst>
                  <a:outerShdw blurRad="38100" dist="38100" dir="2700000" algn="tl">
                    <a:srgbClr val="3B3B3B"/>
                  </a:outerShdw>
                </a:effectLst>
                <a:latin typeface="Courier New" pitchFamily="49" charset="0"/>
                <a:cs typeface="Arial" charset="0"/>
              </a:rPr>
              <a:t>[Gender] TEXT  DISCRETE,</a:t>
            </a:r>
          </a:p>
          <a:p>
            <a:pPr eaLnBrk="1" hangingPunct="1"/>
            <a:r>
              <a:rPr lang="en-US" sz="2800" b="1" dirty="0">
                <a:effectLst>
                  <a:outerShdw blurRad="38100" dist="38100" dir="2700000" algn="tl">
                    <a:srgbClr val="3B3B3B"/>
                  </a:outerShdw>
                </a:effectLst>
                <a:latin typeface="Courier New" pitchFamily="49" charset="0"/>
                <a:cs typeface="Arial" charset="0"/>
              </a:rPr>
              <a:t>[Marital Status] TEXT DISCRETE,</a:t>
            </a:r>
          </a:p>
          <a:p>
            <a:pPr eaLnBrk="1" hangingPunct="1"/>
            <a:r>
              <a:rPr lang="en-US" sz="2800" b="1" dirty="0">
                <a:effectLst>
                  <a:outerShdw blurRad="38100" dist="38100" dir="2700000" algn="tl">
                    <a:srgbClr val="3B3B3B"/>
                  </a:outerShdw>
                </a:effectLst>
                <a:latin typeface="Courier New" pitchFamily="49" charset="0"/>
                <a:cs typeface="Arial" charset="0"/>
              </a:rPr>
              <a:t>[Education] TEXT DISCRETE,</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[Home Ownership] TEXT DISCRETE PREDICT</a:t>
            </a:r>
            <a:r>
              <a:rPr lang="en-US" sz="3200" b="1" dirty="0">
                <a:solidFill>
                  <a:schemeClr val="accent1"/>
                </a:solidFill>
                <a:effectLst>
                  <a:outerShdw blurRad="38100" dist="38100" dir="2700000" algn="tl">
                    <a:srgbClr val="000000">
                      <a:alpha val="43137"/>
                    </a:srgbClr>
                  </a:outerShdw>
                </a:effectLst>
                <a:latin typeface="Courier New" pitchFamily="49" charset="0"/>
                <a:cs typeface="Arial" charset="0"/>
              </a:rPr>
              <a:t>,</a:t>
            </a: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r>
              <a:rPr lang="en-US" sz="2800" b="1" dirty="0">
                <a:effectLst>
                  <a:outerShdw blurRad="38100" dist="38100" dir="2700000" algn="tl">
                    <a:srgbClr val="3B3B3B"/>
                  </a:outerShdw>
                </a:effectLst>
                <a:latin typeface="Courier New" pitchFamily="49" charset="0"/>
                <a:cs typeface="Arial" charset="0"/>
              </a:rPr>
              <a:t>) USING Microsoft_Decision_Trees</a:t>
            </a:r>
          </a:p>
        </p:txBody>
      </p:sp>
      <p:sp>
        <p:nvSpPr>
          <p:cNvPr id="61444"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grpSp>
        <p:nvGrpSpPr>
          <p:cNvPr id="2" name="Group 28"/>
          <p:cNvGrpSpPr>
            <a:grpSpLocks/>
          </p:cNvGrpSpPr>
          <p:nvPr/>
        </p:nvGrpSpPr>
        <p:grpSpPr bwMode="auto">
          <a:xfrm>
            <a:off x="7010400" y="4038600"/>
            <a:ext cx="2133600" cy="1235075"/>
            <a:chOff x="4416" y="2544"/>
            <a:chExt cx="1344" cy="778"/>
          </a:xfrm>
        </p:grpSpPr>
        <p:sp>
          <p:nvSpPr>
            <p:cNvPr id="61469" name="Text Box 29"/>
            <p:cNvSpPr txBox="1">
              <a:spLocks noChangeArrowheads="1"/>
            </p:cNvSpPr>
            <p:nvPr/>
          </p:nvSpPr>
          <p:spPr bwMode="auto">
            <a:xfrm>
              <a:off x="4704" y="3072"/>
              <a:ext cx="597" cy="250"/>
            </a:xfrm>
            <a:prstGeom prst="rect">
              <a:avLst/>
            </a:prstGeom>
            <a:noFill/>
            <a:ln w="12700" algn="ctr">
              <a:noFill/>
              <a:miter lim="800000"/>
              <a:headEnd type="none" w="sm" len="sm"/>
              <a:tailEnd type="none" w="sm" len="sm"/>
            </a:ln>
            <a:effectLst/>
          </p:spPr>
          <p:txBody>
            <a:bodyPr wrap="none">
              <a:spAutoFit/>
            </a:bodyPr>
            <a:lstStyle/>
            <a:p>
              <a:pPr eaLnBrk="1" hangingPunct="1"/>
              <a:r>
                <a:rPr lang="en-US" sz="2000" b="1" dirty="0">
                  <a:solidFill>
                    <a:schemeClr val="accent1"/>
                  </a:solidFill>
                  <a:effectLst>
                    <a:outerShdw blurRad="38100" dist="38100" dir="2700000" algn="tl">
                      <a:srgbClr val="000000">
                        <a:alpha val="43137"/>
                      </a:srgbClr>
                    </a:outerShdw>
                  </a:effectLst>
                  <a:cs typeface="Arial" charset="0"/>
                </a:rPr>
                <a:t>Usage</a:t>
              </a:r>
            </a:p>
          </p:txBody>
        </p:sp>
        <p:grpSp>
          <p:nvGrpSpPr>
            <p:cNvPr id="3" name="Group 30"/>
            <p:cNvGrpSpPr>
              <a:grpSpLocks/>
            </p:cNvGrpSpPr>
            <p:nvPr/>
          </p:nvGrpSpPr>
          <p:grpSpPr bwMode="auto">
            <a:xfrm rot="16200000">
              <a:off x="4805" y="2155"/>
              <a:ext cx="565" cy="1344"/>
              <a:chOff x="2256" y="2496"/>
              <a:chExt cx="565" cy="517"/>
            </a:xfrm>
          </p:grpSpPr>
          <p:sp>
            <p:nvSpPr>
              <p:cNvPr id="61471" name="AutoShape 31"/>
              <p:cNvSpPr>
                <a:spLocks noChangeAspect="1" noChangeArrowheads="1" noTextEdit="1"/>
              </p:cNvSpPr>
              <p:nvPr/>
            </p:nvSpPr>
            <p:spPr bwMode="auto">
              <a:xfrm>
                <a:off x="2256" y="2496"/>
                <a:ext cx="565" cy="517"/>
              </a:xfrm>
              <a:prstGeom prst="rect">
                <a:avLst/>
              </a:prstGeom>
              <a:noFill/>
              <a:ln w="9525">
                <a:noFill/>
                <a:miter lim="800000"/>
                <a:headEnd/>
                <a:tailEnd/>
              </a:ln>
            </p:spPr>
            <p:txBody>
              <a:bodyPr/>
              <a:lstStyle/>
              <a:p>
                <a:endParaRPr lang="en-US" dirty="0"/>
              </a:p>
            </p:txBody>
          </p:sp>
          <p:sp>
            <p:nvSpPr>
              <p:cNvPr id="61472" name="Freeform 32"/>
              <p:cNvSpPr>
                <a:spLocks/>
              </p:cNvSpPr>
              <p:nvPr/>
            </p:nvSpPr>
            <p:spPr bwMode="auto">
              <a:xfrm>
                <a:off x="2312" y="2549"/>
                <a:ext cx="130" cy="338"/>
              </a:xfrm>
              <a:custGeom>
                <a:avLst/>
                <a:gdLst/>
                <a:ahLst/>
                <a:cxnLst>
                  <a:cxn ang="0">
                    <a:pos x="82" y="631"/>
                  </a:cxn>
                  <a:cxn ang="0">
                    <a:pos x="77" y="431"/>
                  </a:cxn>
                  <a:cxn ang="0">
                    <a:pos x="68" y="380"/>
                  </a:cxn>
                  <a:cxn ang="0">
                    <a:pos x="47" y="359"/>
                  </a:cxn>
                  <a:cxn ang="0">
                    <a:pos x="29" y="352"/>
                  </a:cxn>
                  <a:cxn ang="0">
                    <a:pos x="13" y="350"/>
                  </a:cxn>
                  <a:cxn ang="0">
                    <a:pos x="4" y="349"/>
                  </a:cxn>
                  <a:cxn ang="0">
                    <a:pos x="1" y="344"/>
                  </a:cxn>
                  <a:cxn ang="0">
                    <a:pos x="0" y="335"/>
                  </a:cxn>
                  <a:cxn ang="0">
                    <a:pos x="3" y="329"/>
                  </a:cxn>
                  <a:cxn ang="0">
                    <a:pos x="9" y="326"/>
                  </a:cxn>
                  <a:cxn ang="0">
                    <a:pos x="23" y="325"/>
                  </a:cxn>
                  <a:cxn ang="0">
                    <a:pos x="41" y="322"/>
                  </a:cxn>
                  <a:cxn ang="0">
                    <a:pos x="59" y="310"/>
                  </a:cxn>
                  <a:cxn ang="0">
                    <a:pos x="76" y="264"/>
                  </a:cxn>
                  <a:cxn ang="0">
                    <a:pos x="78" y="62"/>
                  </a:cxn>
                  <a:cxn ang="0">
                    <a:pos x="94" y="24"/>
                  </a:cxn>
                  <a:cxn ang="0">
                    <a:pos x="119" y="9"/>
                  </a:cxn>
                  <a:cxn ang="0">
                    <a:pos x="157" y="1"/>
                  </a:cxn>
                  <a:cxn ang="0">
                    <a:pos x="250" y="0"/>
                  </a:cxn>
                  <a:cxn ang="0">
                    <a:pos x="257" y="1"/>
                  </a:cxn>
                  <a:cxn ang="0">
                    <a:pos x="258" y="6"/>
                  </a:cxn>
                  <a:cxn ang="0">
                    <a:pos x="258" y="20"/>
                  </a:cxn>
                  <a:cxn ang="0">
                    <a:pos x="250" y="24"/>
                  </a:cxn>
                  <a:cxn ang="0">
                    <a:pos x="212" y="27"/>
                  </a:cxn>
                  <a:cxn ang="0">
                    <a:pos x="182" y="46"/>
                  </a:cxn>
                  <a:cxn ang="0">
                    <a:pos x="167" y="99"/>
                  </a:cxn>
                  <a:cxn ang="0">
                    <a:pos x="162" y="163"/>
                  </a:cxn>
                  <a:cxn ang="0">
                    <a:pos x="167" y="255"/>
                  </a:cxn>
                  <a:cxn ang="0">
                    <a:pos x="162" y="282"/>
                  </a:cxn>
                  <a:cxn ang="0">
                    <a:pos x="137" y="304"/>
                  </a:cxn>
                  <a:cxn ang="0">
                    <a:pos x="78" y="311"/>
                  </a:cxn>
                  <a:cxn ang="0">
                    <a:pos x="122" y="369"/>
                  </a:cxn>
                  <a:cxn ang="0">
                    <a:pos x="157" y="385"/>
                  </a:cxn>
                  <a:cxn ang="0">
                    <a:pos x="167" y="413"/>
                  </a:cxn>
                  <a:cxn ang="0">
                    <a:pos x="168" y="596"/>
                  </a:cxn>
                  <a:cxn ang="0">
                    <a:pos x="186" y="635"/>
                  </a:cxn>
                  <a:cxn ang="0">
                    <a:pos x="200" y="646"/>
                  </a:cxn>
                  <a:cxn ang="0">
                    <a:pos x="216" y="651"/>
                  </a:cxn>
                  <a:cxn ang="0">
                    <a:pos x="250" y="652"/>
                  </a:cxn>
                  <a:cxn ang="0">
                    <a:pos x="257" y="652"/>
                  </a:cxn>
                  <a:cxn ang="0">
                    <a:pos x="258" y="657"/>
                  </a:cxn>
                  <a:cxn ang="0">
                    <a:pos x="258" y="671"/>
                  </a:cxn>
                  <a:cxn ang="0">
                    <a:pos x="250" y="677"/>
                  </a:cxn>
                  <a:cxn ang="0">
                    <a:pos x="157" y="676"/>
                  </a:cxn>
                  <a:cxn ang="0">
                    <a:pos x="119" y="667"/>
                  </a:cxn>
                  <a:cxn ang="0">
                    <a:pos x="94" y="652"/>
                  </a:cxn>
                </a:cxnLst>
                <a:rect l="0" t="0" r="r" b="b"/>
                <a:pathLst>
                  <a:path w="259" h="677">
                    <a:moveTo>
                      <a:pt x="94" y="652"/>
                    </a:moveTo>
                    <a:lnTo>
                      <a:pt x="86" y="642"/>
                    </a:lnTo>
                    <a:lnTo>
                      <a:pt x="82" y="631"/>
                    </a:lnTo>
                    <a:lnTo>
                      <a:pt x="78" y="614"/>
                    </a:lnTo>
                    <a:lnTo>
                      <a:pt x="77" y="596"/>
                    </a:lnTo>
                    <a:lnTo>
                      <a:pt x="77" y="431"/>
                    </a:lnTo>
                    <a:lnTo>
                      <a:pt x="76" y="413"/>
                    </a:lnTo>
                    <a:lnTo>
                      <a:pt x="74" y="395"/>
                    </a:lnTo>
                    <a:lnTo>
                      <a:pt x="68" y="380"/>
                    </a:lnTo>
                    <a:lnTo>
                      <a:pt x="59" y="367"/>
                    </a:lnTo>
                    <a:lnTo>
                      <a:pt x="53" y="362"/>
                    </a:lnTo>
                    <a:lnTo>
                      <a:pt x="47" y="359"/>
                    </a:lnTo>
                    <a:lnTo>
                      <a:pt x="41" y="355"/>
                    </a:lnTo>
                    <a:lnTo>
                      <a:pt x="36" y="353"/>
                    </a:lnTo>
                    <a:lnTo>
                      <a:pt x="29" y="352"/>
                    </a:lnTo>
                    <a:lnTo>
                      <a:pt x="23" y="350"/>
                    </a:lnTo>
                    <a:lnTo>
                      <a:pt x="17" y="350"/>
                    </a:lnTo>
                    <a:lnTo>
                      <a:pt x="13" y="350"/>
                    </a:lnTo>
                    <a:lnTo>
                      <a:pt x="9" y="350"/>
                    </a:lnTo>
                    <a:lnTo>
                      <a:pt x="7" y="349"/>
                    </a:lnTo>
                    <a:lnTo>
                      <a:pt x="4" y="349"/>
                    </a:lnTo>
                    <a:lnTo>
                      <a:pt x="3" y="348"/>
                    </a:lnTo>
                    <a:lnTo>
                      <a:pt x="2" y="346"/>
                    </a:lnTo>
                    <a:lnTo>
                      <a:pt x="1" y="344"/>
                    </a:lnTo>
                    <a:lnTo>
                      <a:pt x="0" y="341"/>
                    </a:lnTo>
                    <a:lnTo>
                      <a:pt x="0" y="339"/>
                    </a:lnTo>
                    <a:lnTo>
                      <a:pt x="0" y="335"/>
                    </a:lnTo>
                    <a:lnTo>
                      <a:pt x="1" y="333"/>
                    </a:lnTo>
                    <a:lnTo>
                      <a:pt x="2" y="331"/>
                    </a:lnTo>
                    <a:lnTo>
                      <a:pt x="3" y="329"/>
                    </a:lnTo>
                    <a:lnTo>
                      <a:pt x="4" y="327"/>
                    </a:lnTo>
                    <a:lnTo>
                      <a:pt x="7" y="327"/>
                    </a:lnTo>
                    <a:lnTo>
                      <a:pt x="9" y="326"/>
                    </a:lnTo>
                    <a:lnTo>
                      <a:pt x="13" y="326"/>
                    </a:lnTo>
                    <a:lnTo>
                      <a:pt x="17" y="326"/>
                    </a:lnTo>
                    <a:lnTo>
                      <a:pt x="23" y="325"/>
                    </a:lnTo>
                    <a:lnTo>
                      <a:pt x="29" y="325"/>
                    </a:lnTo>
                    <a:lnTo>
                      <a:pt x="36" y="323"/>
                    </a:lnTo>
                    <a:lnTo>
                      <a:pt x="41" y="322"/>
                    </a:lnTo>
                    <a:lnTo>
                      <a:pt x="47" y="318"/>
                    </a:lnTo>
                    <a:lnTo>
                      <a:pt x="53" y="315"/>
                    </a:lnTo>
                    <a:lnTo>
                      <a:pt x="59" y="310"/>
                    </a:lnTo>
                    <a:lnTo>
                      <a:pt x="68" y="296"/>
                    </a:lnTo>
                    <a:lnTo>
                      <a:pt x="74" y="281"/>
                    </a:lnTo>
                    <a:lnTo>
                      <a:pt x="76" y="264"/>
                    </a:lnTo>
                    <a:lnTo>
                      <a:pt x="77" y="246"/>
                    </a:lnTo>
                    <a:lnTo>
                      <a:pt x="77" y="81"/>
                    </a:lnTo>
                    <a:lnTo>
                      <a:pt x="78" y="62"/>
                    </a:lnTo>
                    <a:lnTo>
                      <a:pt x="82" y="46"/>
                    </a:lnTo>
                    <a:lnTo>
                      <a:pt x="86" y="33"/>
                    </a:lnTo>
                    <a:lnTo>
                      <a:pt x="94" y="24"/>
                    </a:lnTo>
                    <a:lnTo>
                      <a:pt x="101" y="18"/>
                    </a:lnTo>
                    <a:lnTo>
                      <a:pt x="109" y="14"/>
                    </a:lnTo>
                    <a:lnTo>
                      <a:pt x="119" y="9"/>
                    </a:lnTo>
                    <a:lnTo>
                      <a:pt x="130" y="6"/>
                    </a:lnTo>
                    <a:lnTo>
                      <a:pt x="143" y="4"/>
                    </a:lnTo>
                    <a:lnTo>
                      <a:pt x="157" y="1"/>
                    </a:lnTo>
                    <a:lnTo>
                      <a:pt x="172" y="0"/>
                    </a:lnTo>
                    <a:lnTo>
                      <a:pt x="189" y="0"/>
                    </a:lnTo>
                    <a:lnTo>
                      <a:pt x="250" y="0"/>
                    </a:lnTo>
                    <a:lnTo>
                      <a:pt x="253" y="0"/>
                    </a:lnTo>
                    <a:lnTo>
                      <a:pt x="256" y="1"/>
                    </a:lnTo>
                    <a:lnTo>
                      <a:pt x="257" y="1"/>
                    </a:lnTo>
                    <a:lnTo>
                      <a:pt x="257" y="2"/>
                    </a:lnTo>
                    <a:lnTo>
                      <a:pt x="258" y="4"/>
                    </a:lnTo>
                    <a:lnTo>
                      <a:pt x="258" y="6"/>
                    </a:lnTo>
                    <a:lnTo>
                      <a:pt x="259" y="9"/>
                    </a:lnTo>
                    <a:lnTo>
                      <a:pt x="259" y="13"/>
                    </a:lnTo>
                    <a:lnTo>
                      <a:pt x="258" y="20"/>
                    </a:lnTo>
                    <a:lnTo>
                      <a:pt x="257" y="23"/>
                    </a:lnTo>
                    <a:lnTo>
                      <a:pt x="253" y="24"/>
                    </a:lnTo>
                    <a:lnTo>
                      <a:pt x="250" y="24"/>
                    </a:lnTo>
                    <a:lnTo>
                      <a:pt x="229" y="24"/>
                    </a:lnTo>
                    <a:lnTo>
                      <a:pt x="221" y="24"/>
                    </a:lnTo>
                    <a:lnTo>
                      <a:pt x="212" y="27"/>
                    </a:lnTo>
                    <a:lnTo>
                      <a:pt x="201" y="30"/>
                    </a:lnTo>
                    <a:lnTo>
                      <a:pt x="191" y="37"/>
                    </a:lnTo>
                    <a:lnTo>
                      <a:pt x="182" y="46"/>
                    </a:lnTo>
                    <a:lnTo>
                      <a:pt x="174" y="59"/>
                    </a:lnTo>
                    <a:lnTo>
                      <a:pt x="169" y="77"/>
                    </a:lnTo>
                    <a:lnTo>
                      <a:pt x="167" y="99"/>
                    </a:lnTo>
                    <a:lnTo>
                      <a:pt x="167" y="137"/>
                    </a:lnTo>
                    <a:lnTo>
                      <a:pt x="163" y="150"/>
                    </a:lnTo>
                    <a:lnTo>
                      <a:pt x="162" y="163"/>
                    </a:lnTo>
                    <a:lnTo>
                      <a:pt x="163" y="176"/>
                    </a:lnTo>
                    <a:lnTo>
                      <a:pt x="167" y="189"/>
                    </a:lnTo>
                    <a:lnTo>
                      <a:pt x="167" y="255"/>
                    </a:lnTo>
                    <a:lnTo>
                      <a:pt x="167" y="264"/>
                    </a:lnTo>
                    <a:lnTo>
                      <a:pt x="165" y="274"/>
                    </a:lnTo>
                    <a:lnTo>
                      <a:pt x="162" y="282"/>
                    </a:lnTo>
                    <a:lnTo>
                      <a:pt x="157" y="292"/>
                    </a:lnTo>
                    <a:lnTo>
                      <a:pt x="148" y="299"/>
                    </a:lnTo>
                    <a:lnTo>
                      <a:pt x="137" y="304"/>
                    </a:lnTo>
                    <a:lnTo>
                      <a:pt x="122" y="309"/>
                    </a:lnTo>
                    <a:lnTo>
                      <a:pt x="104" y="311"/>
                    </a:lnTo>
                    <a:lnTo>
                      <a:pt x="78" y="311"/>
                    </a:lnTo>
                    <a:lnTo>
                      <a:pt x="78" y="365"/>
                    </a:lnTo>
                    <a:lnTo>
                      <a:pt x="104" y="367"/>
                    </a:lnTo>
                    <a:lnTo>
                      <a:pt x="122" y="369"/>
                    </a:lnTo>
                    <a:lnTo>
                      <a:pt x="137" y="372"/>
                    </a:lnTo>
                    <a:lnTo>
                      <a:pt x="148" y="378"/>
                    </a:lnTo>
                    <a:lnTo>
                      <a:pt x="157" y="385"/>
                    </a:lnTo>
                    <a:lnTo>
                      <a:pt x="162" y="394"/>
                    </a:lnTo>
                    <a:lnTo>
                      <a:pt x="165" y="402"/>
                    </a:lnTo>
                    <a:lnTo>
                      <a:pt x="167" y="413"/>
                    </a:lnTo>
                    <a:lnTo>
                      <a:pt x="167" y="422"/>
                    </a:lnTo>
                    <a:lnTo>
                      <a:pt x="167" y="578"/>
                    </a:lnTo>
                    <a:lnTo>
                      <a:pt x="168" y="596"/>
                    </a:lnTo>
                    <a:lnTo>
                      <a:pt x="172" y="611"/>
                    </a:lnTo>
                    <a:lnTo>
                      <a:pt x="178" y="625"/>
                    </a:lnTo>
                    <a:lnTo>
                      <a:pt x="186" y="635"/>
                    </a:lnTo>
                    <a:lnTo>
                      <a:pt x="191" y="640"/>
                    </a:lnTo>
                    <a:lnTo>
                      <a:pt x="195" y="643"/>
                    </a:lnTo>
                    <a:lnTo>
                      <a:pt x="200" y="646"/>
                    </a:lnTo>
                    <a:lnTo>
                      <a:pt x="205" y="648"/>
                    </a:lnTo>
                    <a:lnTo>
                      <a:pt x="211" y="650"/>
                    </a:lnTo>
                    <a:lnTo>
                      <a:pt x="216" y="651"/>
                    </a:lnTo>
                    <a:lnTo>
                      <a:pt x="222" y="652"/>
                    </a:lnTo>
                    <a:lnTo>
                      <a:pt x="229" y="652"/>
                    </a:lnTo>
                    <a:lnTo>
                      <a:pt x="250" y="652"/>
                    </a:lnTo>
                    <a:lnTo>
                      <a:pt x="253" y="652"/>
                    </a:lnTo>
                    <a:lnTo>
                      <a:pt x="256" y="652"/>
                    </a:lnTo>
                    <a:lnTo>
                      <a:pt x="257" y="652"/>
                    </a:lnTo>
                    <a:lnTo>
                      <a:pt x="257" y="654"/>
                    </a:lnTo>
                    <a:lnTo>
                      <a:pt x="258" y="655"/>
                    </a:lnTo>
                    <a:lnTo>
                      <a:pt x="258" y="657"/>
                    </a:lnTo>
                    <a:lnTo>
                      <a:pt x="259" y="661"/>
                    </a:lnTo>
                    <a:lnTo>
                      <a:pt x="259" y="664"/>
                    </a:lnTo>
                    <a:lnTo>
                      <a:pt x="258" y="671"/>
                    </a:lnTo>
                    <a:lnTo>
                      <a:pt x="257" y="676"/>
                    </a:lnTo>
                    <a:lnTo>
                      <a:pt x="253" y="677"/>
                    </a:lnTo>
                    <a:lnTo>
                      <a:pt x="250" y="677"/>
                    </a:lnTo>
                    <a:lnTo>
                      <a:pt x="189" y="677"/>
                    </a:lnTo>
                    <a:lnTo>
                      <a:pt x="172" y="677"/>
                    </a:lnTo>
                    <a:lnTo>
                      <a:pt x="157" y="676"/>
                    </a:lnTo>
                    <a:lnTo>
                      <a:pt x="143" y="673"/>
                    </a:lnTo>
                    <a:lnTo>
                      <a:pt x="130" y="671"/>
                    </a:lnTo>
                    <a:lnTo>
                      <a:pt x="119" y="667"/>
                    </a:lnTo>
                    <a:lnTo>
                      <a:pt x="109" y="663"/>
                    </a:lnTo>
                    <a:lnTo>
                      <a:pt x="101" y="658"/>
                    </a:lnTo>
                    <a:lnTo>
                      <a:pt x="94" y="652"/>
                    </a:lnTo>
                    <a:close/>
                  </a:path>
                </a:pathLst>
              </a:custGeom>
              <a:solidFill>
                <a:schemeClr val="accent1"/>
              </a:solidFill>
              <a:ln w="9525">
                <a:noFill/>
                <a:round/>
                <a:headEnd/>
                <a:tailEnd/>
              </a:ln>
            </p:spPr>
            <p:txBody>
              <a:bodyPr/>
              <a:lstStyle/>
              <a:p>
                <a:endParaRPr lang="en-US" dirty="0">
                  <a:solidFill>
                    <a:schemeClr val="accent1"/>
                  </a:solidFill>
                </a:endParaRPr>
              </a:p>
            </p:txBody>
          </p:sp>
        </p:grpSp>
      </p:grpSp>
      <p:sp>
        <p:nvSpPr>
          <p:cNvPr id="61473" name="Text Box 33"/>
          <p:cNvSpPr txBox="1">
            <a:spLocks noChangeArrowheads="1"/>
          </p:cNvSpPr>
          <p:nvPr/>
        </p:nvSpPr>
        <p:spPr bwMode="auto">
          <a:xfrm>
            <a:off x="7391400" y="5334000"/>
            <a:ext cx="1752600" cy="715963"/>
          </a:xfrm>
          <a:prstGeom prst="rect">
            <a:avLst/>
          </a:prstGeom>
          <a:solidFill>
            <a:schemeClr val="bg1"/>
          </a:solidFill>
          <a:ln w="12700" algn="ctr">
            <a:solidFill>
              <a:schemeClr val="tx1"/>
            </a:solidFill>
            <a:miter lim="800000"/>
            <a:headEnd type="none" w="sm" len="sm"/>
            <a:tailEnd type="none" w="sm" len="sm"/>
          </a:ln>
          <a:effectLst/>
        </p:spPr>
        <p:txBody>
          <a:bodyPr>
            <a:spAutoFit/>
          </a:bodyPr>
          <a:lstStyle/>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Predict</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Predict Only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61473"/>
                                        </p:tgtEl>
                                        <p:attrNameLst>
                                          <p:attrName>style.visibility</p:attrName>
                                        </p:attrNameLst>
                                      </p:cBhvr>
                                      <p:to>
                                        <p:strVal val="visible"/>
                                      </p:to>
                                    </p:set>
                                    <p:animEffect transition="in" filter="slide(fromTop)">
                                      <p:cBhvr>
                                        <p:cTn id="12" dur="500"/>
                                        <p:tgtEl>
                                          <p:spTgt spid="614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p:cNvSpPr>
          <p:nvPr>
            <p:ph type="title"/>
          </p:nvPr>
        </p:nvSpPr>
        <p:spPr bwMode="auto">
          <a:noFill/>
        </p:spPr>
        <p:txBody>
          <a:bodyPr/>
          <a:lstStyle/>
          <a:p>
            <a:r>
              <a:rPr lang="en-IE" noProof="0" dirty="0" smtClean="0"/>
              <a:t>CREATE MINING MODEL</a:t>
            </a:r>
            <a:endParaRPr lang="en-IE" noProof="0" dirty="0"/>
          </a:p>
        </p:txBody>
      </p:sp>
      <p:sp>
        <p:nvSpPr>
          <p:cNvPr id="100355"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3B3B3B"/>
                  </a:outerShdw>
                </a:effectLst>
                <a:latin typeface="Courier New" pitchFamily="49" charset="0"/>
                <a:cs typeface="Arial" charset="0"/>
              </a:rPr>
              <a:t>CREATE MINING MODEL MyModel</a:t>
            </a:r>
          </a:p>
          <a:p>
            <a:pPr eaLnBrk="1" hangingPunct="1"/>
            <a:r>
              <a:rPr lang="en-US" sz="2800" b="1" dirty="0">
                <a:effectLst>
                  <a:outerShdw blurRad="38100" dist="38100" dir="2700000" algn="tl">
                    <a:srgbClr val="3B3B3B"/>
                  </a:outerShdw>
                </a:effectLst>
                <a:latin typeface="Courier New" pitchFamily="49" charset="0"/>
                <a:cs typeface="Arial" charset="0"/>
              </a:rPr>
              <a:t>(</a:t>
            </a:r>
          </a:p>
          <a:p>
            <a:pPr eaLnBrk="1" hangingPunct="1"/>
            <a:r>
              <a:rPr lang="en-US" sz="2800" b="1" dirty="0">
                <a:effectLst>
                  <a:outerShdw blurRad="38100" dist="38100" dir="2700000" algn="tl">
                    <a:srgbClr val="3B3B3B"/>
                  </a:outerShdw>
                </a:effectLst>
                <a:latin typeface="Courier New" pitchFamily="49" charset="0"/>
                <a:cs typeface="Arial" charset="0"/>
              </a:rPr>
              <a:t>[CustID] LONG </a:t>
            </a:r>
            <a:r>
              <a:rPr lang="en-US" sz="2800" b="1" dirty="0" smtClean="0">
                <a:effectLst>
                  <a:outerShdw blurRad="38100" dist="38100" dir="2700000" algn="tl">
                    <a:srgbClr val="3B3B3B"/>
                  </a:outerShdw>
                </a:effectLst>
                <a:latin typeface="Courier New" pitchFamily="49" charset="0"/>
                <a:cs typeface="Arial" charset="0"/>
              </a:rPr>
              <a:t> KEY</a:t>
            </a:r>
            <a:r>
              <a:rPr lang="en-US" sz="2800" b="1" dirty="0">
                <a:effectLst>
                  <a:outerShdw blurRad="38100" dist="38100" dir="2700000" algn="tl">
                    <a:srgbClr val="3B3B3B"/>
                  </a:outerShdw>
                </a:effectLst>
                <a:latin typeface="Courier New" pitchFamily="49" charset="0"/>
                <a:cs typeface="Arial" charset="0"/>
              </a:rPr>
              <a:t>,</a:t>
            </a:r>
          </a:p>
          <a:p>
            <a:pPr eaLnBrk="1" hangingPunct="1"/>
            <a:r>
              <a:rPr lang="en-US" sz="2800" b="1" dirty="0">
                <a:effectLst>
                  <a:outerShdw blurRad="38100" dist="38100" dir="2700000" algn="tl">
                    <a:srgbClr val="3B3B3B"/>
                  </a:outerShdw>
                </a:effectLst>
                <a:latin typeface="Courier New" pitchFamily="49" charset="0"/>
                <a:cs typeface="Arial" charset="0"/>
              </a:rPr>
              <a:t>[Gender] TEXT  DISCRETE,</a:t>
            </a:r>
          </a:p>
          <a:p>
            <a:pPr eaLnBrk="1" hangingPunct="1"/>
            <a:r>
              <a:rPr lang="en-US" sz="2800" b="1" dirty="0">
                <a:effectLst>
                  <a:outerShdw blurRad="38100" dist="38100" dir="2700000" algn="tl">
                    <a:srgbClr val="3B3B3B"/>
                  </a:outerShdw>
                </a:effectLst>
                <a:latin typeface="Courier New" pitchFamily="49" charset="0"/>
                <a:cs typeface="Arial" charset="0"/>
              </a:rPr>
              <a:t>[Marital Status] TEXT DISCRETE,</a:t>
            </a:r>
          </a:p>
          <a:p>
            <a:pPr eaLnBrk="1" hangingPunct="1"/>
            <a:r>
              <a:rPr lang="en-US" sz="2800" b="1" dirty="0">
                <a:effectLst>
                  <a:outerShdw blurRad="38100" dist="38100" dir="2700000" algn="tl">
                    <a:srgbClr val="3B3B3B"/>
                  </a:outerShdw>
                </a:effectLst>
                <a:latin typeface="Courier New" pitchFamily="49" charset="0"/>
                <a:cs typeface="Arial" charset="0"/>
              </a:rPr>
              <a:t>[Education] TEXT DISCRETE,</a:t>
            </a:r>
          </a:p>
          <a:p>
            <a:pPr eaLnBrk="1" hangingPunct="1"/>
            <a:r>
              <a:rPr lang="en-US" sz="2800" b="1" dirty="0">
                <a:effectLst>
                  <a:outerShdw blurRad="38100" dist="38100" dir="2700000" algn="tl">
                    <a:srgbClr val="3B3B3B"/>
                  </a:outerShdw>
                </a:effectLst>
                <a:latin typeface="Courier New" pitchFamily="49" charset="0"/>
                <a:cs typeface="Arial" charset="0"/>
              </a:rPr>
              <a:t>[Home Ownership] TEXT DISCRETE PREDICT,</a:t>
            </a:r>
          </a:p>
          <a:p>
            <a:pPr eaLnBrk="1" hangingPunct="1"/>
            <a:r>
              <a:rPr lang="en-US" sz="2800" b="1" dirty="0">
                <a:effectLst>
                  <a:outerShdw blurRad="38100" dist="38100" dir="2700000" algn="tl">
                    <a:srgbClr val="3B3B3B"/>
                  </a:outerShdw>
                </a:effectLst>
                <a:latin typeface="Courier New" pitchFamily="49" charset="0"/>
                <a:cs typeface="Arial" charset="0"/>
              </a:rPr>
              <a:t>[Age] LONG CONTINUOUS,</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[Income] DOUBLE CONTINUOUS</a:t>
            </a:r>
          </a:p>
          <a:p>
            <a:pPr eaLnBrk="1" hangingPunct="1"/>
            <a:endParaRPr lang="en-US" sz="2800" b="1" dirty="0">
              <a:solidFill>
                <a:srgbClr val="FFFF00"/>
              </a:solidFill>
              <a:effectLst>
                <a:outerShdw blurRad="38100" dist="38100" dir="2700000" algn="tl">
                  <a:srgbClr val="FFFFFF"/>
                </a:outerShdw>
              </a:effectLst>
              <a:latin typeface="Courier New" pitchFamily="49" charset="0"/>
              <a:cs typeface="Arial" charset="0"/>
            </a:endParaRPr>
          </a:p>
          <a:p>
            <a:pPr eaLnBrk="1" hangingPunct="1"/>
            <a:endParaRPr lang="en-US" sz="2800" b="1" dirty="0">
              <a:solidFill>
                <a:srgbClr val="FFFF00"/>
              </a:solidFill>
              <a:effectLst>
                <a:outerShdw blurRad="38100" dist="38100" dir="2700000" algn="tl">
                  <a:srgbClr val="FFFFFF"/>
                </a:outerShdw>
              </a:effectLst>
              <a:latin typeface="Courier New" pitchFamily="49" charset="0"/>
              <a:cs typeface="Arial" charset="0"/>
            </a:endParaRPr>
          </a:p>
          <a:p>
            <a:pPr eaLnBrk="1" hangingPunct="1"/>
            <a:r>
              <a:rPr lang="en-US" sz="2800" b="1" dirty="0">
                <a:effectLst>
                  <a:outerShdw blurRad="38100" dist="38100" dir="2700000" algn="tl">
                    <a:srgbClr val="3B3B3B"/>
                  </a:outerShdw>
                </a:effectLst>
                <a:latin typeface="Courier New" pitchFamily="49" charset="0"/>
                <a:cs typeface="Arial" charset="0"/>
              </a:rPr>
              <a:t>) USING Microsoft_Decision_Trees</a:t>
            </a:r>
          </a:p>
        </p:txBody>
      </p:sp>
      <p:sp>
        <p:nvSpPr>
          <p:cNvPr id="100356"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bwMode="blackWhite">
          <a:xfrm>
            <a:off x="519331" y="1533378"/>
            <a:ext cx="7119426" cy="4529797"/>
          </a:xfrm>
          <a:prstGeom prst="roundRect">
            <a:avLst>
              <a:gd name="adj" fmla="val 6255"/>
            </a:avLst>
          </a:prstGeom>
          <a:gradFill flip="none" rotWithShape="1">
            <a:gsLst>
              <a:gs pos="0">
                <a:schemeClr val="bg1">
                  <a:alpha val="50000"/>
                </a:schemeClr>
              </a:gs>
              <a:gs pos="100000">
                <a:schemeClr val="bg1">
                  <a:alpha val="50000"/>
                </a:schemeClr>
              </a:gs>
            </a:gsLst>
            <a:lin ang="5400000" scaled="1"/>
            <a:tileRect/>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n-US" sz="2800" dirty="0" smtClean="0">
              <a:solidFill>
                <a:schemeClr val="tx1"/>
              </a:solidFill>
              <a:effectLst>
                <a:outerShdw blurRad="38100" dist="38100" dir="2700000" algn="tl">
                  <a:srgbClr val="000000">
                    <a:alpha val="43137"/>
                  </a:srgbClr>
                </a:outerShdw>
              </a:effectLst>
              <a:latin typeface="Arial" pitchFamily="34" charset="0"/>
            </a:endParaRPr>
          </a:p>
        </p:txBody>
      </p:sp>
      <p:sp>
        <p:nvSpPr>
          <p:cNvPr id="65538" name="Rectangle 2"/>
          <p:cNvSpPr>
            <a:spLocks noGrp="1"/>
          </p:cNvSpPr>
          <p:nvPr>
            <p:ph type="title"/>
          </p:nvPr>
        </p:nvSpPr>
        <p:spPr/>
        <p:txBody>
          <a:bodyPr/>
          <a:lstStyle/>
          <a:p>
            <a:r>
              <a:rPr lang="en-IE" noProof="0" dirty="0" smtClean="0"/>
              <a:t>Nested Tables </a:t>
            </a:r>
            <a:endParaRPr lang="en-IE" noProof="0" dirty="0"/>
          </a:p>
        </p:txBody>
      </p:sp>
      <p:graphicFrame>
        <p:nvGraphicFramePr>
          <p:cNvPr id="65662" name="Group 126"/>
          <p:cNvGraphicFramePr>
            <a:graphicFrameLocks noGrp="1"/>
          </p:cNvGraphicFramePr>
          <p:nvPr/>
        </p:nvGraphicFramePr>
        <p:xfrm>
          <a:off x="519332" y="1524000"/>
          <a:ext cx="5105400" cy="782955"/>
        </p:xfrm>
        <a:graphic>
          <a:graphicData uri="http://schemas.openxmlformats.org/drawingml/2006/table">
            <a:tbl>
              <a:tblPr>
                <a:tableStyleId>{BDBED569-4797-4DF1-A0F4-6AAB3CD982D8}</a:tableStyleId>
              </a:tblPr>
              <a:tblGrid>
                <a:gridCol w="863600"/>
                <a:gridCol w="863600"/>
                <a:gridCol w="865188"/>
                <a:gridCol w="1412875"/>
                <a:gridCol w="1100137"/>
              </a:tblGrid>
              <a:tr h="47148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CustID</a:t>
                      </a:r>
                      <a:endParaRPr kumimoji="0" lang="en-US" sz="1300" b="0" i="0" u="none" strike="noStrike" cap="none" normalizeH="0" baseline="0" dirty="0" smtClean="0">
                        <a:ln>
                          <a:noFill/>
                        </a:ln>
                        <a:solidFill>
                          <a:schemeClr val="tx1"/>
                        </a:solidFill>
                        <a:effectLst/>
                        <a:latin typeface="Arial" charset="0"/>
                      </a:endParaRPr>
                    </a:p>
                  </a:txBody>
                  <a:tcPr horzOverflow="overflow">
                    <a:lnL w="12700" cmpd="sng">
                      <a:noFill/>
                    </a:lnL>
                    <a:lnR w="12700" cap="flat" cmpd="sng" algn="ctr">
                      <a:solidFill>
                        <a:schemeClr val="accent5">
                          <a:lumMod val="60000"/>
                          <a:lumOff val="40000"/>
                        </a:schemeClr>
                      </a:solidFill>
                      <a:prstDash val="solid"/>
                      <a:round/>
                      <a:headEnd type="none" w="med" len="med"/>
                      <a:tailEnd type="none" w="med" len="med"/>
                    </a:lnR>
                    <a:lnT w="12700" cmpd="sng">
                      <a:noFill/>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gradFill flip="none" rotWithShape="1">
                      <a:gsLst>
                        <a:gs pos="9000">
                          <a:schemeClr val="accent5">
                            <a:alpha val="50000"/>
                          </a:schemeClr>
                        </a:gs>
                        <a:gs pos="83000">
                          <a:schemeClr val="accent5">
                            <a:alpha val="0"/>
                          </a:schemeClr>
                        </a:gs>
                      </a:gsLst>
                      <a:lin ang="16200000" scaled="1"/>
                      <a:tileRect/>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Gender</a:t>
                      </a:r>
                      <a:endParaRPr kumimoji="0" lang="en-US" sz="13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gradFill flip="none" rotWithShape="1">
                      <a:gsLst>
                        <a:gs pos="9000">
                          <a:schemeClr val="accent5">
                            <a:alpha val="50000"/>
                          </a:schemeClr>
                        </a:gs>
                        <a:gs pos="83000">
                          <a:schemeClr val="accent5">
                            <a:alpha val="0"/>
                          </a:schemeClr>
                        </a:gs>
                      </a:gsLst>
                      <a:lin ang="16200000" scaled="1"/>
                      <a:tileRect/>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Marital Status</a:t>
                      </a:r>
                      <a:endParaRPr kumimoji="0" lang="en-US" sz="13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gradFill flip="none" rotWithShape="1">
                      <a:gsLst>
                        <a:gs pos="9000">
                          <a:schemeClr val="accent5">
                            <a:alpha val="50000"/>
                          </a:schemeClr>
                        </a:gs>
                        <a:gs pos="83000">
                          <a:schemeClr val="accent5">
                            <a:alpha val="0"/>
                          </a:schemeClr>
                        </a:gs>
                      </a:gsLst>
                      <a:lin ang="16200000" scaled="1"/>
                      <a:tileRect/>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Education</a:t>
                      </a:r>
                      <a:endParaRPr kumimoji="0" lang="en-US" sz="13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gradFill flip="none" rotWithShape="1">
                      <a:gsLst>
                        <a:gs pos="9000">
                          <a:schemeClr val="accent5">
                            <a:alpha val="50000"/>
                          </a:schemeClr>
                        </a:gs>
                        <a:gs pos="83000">
                          <a:schemeClr val="accent5">
                            <a:alpha val="0"/>
                          </a:schemeClr>
                        </a:gs>
                      </a:gsLst>
                      <a:lin ang="16200000" scaled="1"/>
                      <a:tileRect/>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Home Ownership</a:t>
                      </a:r>
                      <a:endParaRPr kumimoji="0" lang="en-US" sz="13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mpd="sng">
                      <a:noFill/>
                    </a:lnR>
                    <a:lnT w="12700" cmpd="sng">
                      <a:noFill/>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gradFill flip="none" rotWithShape="1">
                      <a:gsLst>
                        <a:gs pos="9000">
                          <a:schemeClr val="accent5">
                            <a:alpha val="50000"/>
                          </a:schemeClr>
                        </a:gs>
                        <a:gs pos="83000">
                          <a:schemeClr val="accent5">
                            <a:alpha val="0"/>
                          </a:schemeClr>
                        </a:gs>
                      </a:gsLst>
                      <a:lin ang="16200000" scaled="1"/>
                      <a:tileRect/>
                    </a:gradFill>
                  </a:tcPr>
                </a:tc>
              </a:tr>
              <a:tr h="29527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980001</a:t>
                      </a:r>
                      <a:endParaRPr kumimoji="0" lang="en-US" sz="1300" b="0" i="0" u="none" strike="noStrike" cap="none" normalizeH="0" baseline="0" dirty="0" smtClean="0">
                        <a:ln>
                          <a:noFill/>
                        </a:ln>
                        <a:solidFill>
                          <a:schemeClr val="bg2"/>
                        </a:solidFill>
                        <a:effectLst/>
                        <a:latin typeface="Arial" charset="0"/>
                      </a:endParaRPr>
                    </a:p>
                  </a:txBody>
                  <a:tcPr horzOverflow="overflow">
                    <a:lnL w="12700" cmpd="sng">
                      <a:noFill/>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Male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Married</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Bachelors</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Rent</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mpd="sng">
                      <a:noFill/>
                    </a:lnR>
                    <a:lnT w="12700" cap="flat" cmpd="sng" algn="ctr">
                      <a:solidFill>
                        <a:schemeClr val="accent5">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r>
            </a:tbl>
          </a:graphicData>
        </a:graphic>
      </p:graphicFrame>
      <p:graphicFrame>
        <p:nvGraphicFramePr>
          <p:cNvPr id="65663" name="Group 127"/>
          <p:cNvGraphicFramePr>
            <a:graphicFrameLocks noGrp="1"/>
          </p:cNvGraphicFramePr>
          <p:nvPr/>
        </p:nvGraphicFramePr>
        <p:xfrm>
          <a:off x="517526" y="2546350"/>
          <a:ext cx="5111749" cy="289560"/>
        </p:xfrm>
        <a:graphic>
          <a:graphicData uri="http://schemas.openxmlformats.org/drawingml/2006/table">
            <a:tbl>
              <a:tblPr>
                <a:tableStyleId>{BDBED569-4797-4DF1-A0F4-6AAB3CD982D8}</a:tableStyleId>
              </a:tblPr>
              <a:tblGrid>
                <a:gridCol w="864674"/>
                <a:gridCol w="864674"/>
                <a:gridCol w="866264"/>
                <a:gridCol w="1414632"/>
                <a:gridCol w="1101505"/>
              </a:tblGrid>
              <a:tr h="1968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980002</a:t>
                      </a:r>
                      <a:endParaRPr kumimoji="0" lang="en-US" sz="1300" b="0" i="0" u="none" strike="noStrike" cap="none" normalizeH="0" baseline="0" dirty="0" smtClean="0">
                        <a:ln>
                          <a:noFill/>
                        </a:ln>
                        <a:solidFill>
                          <a:schemeClr val="bg2"/>
                        </a:solidFill>
                        <a:effectLst/>
                        <a:latin typeface="Arial" charset="0"/>
                      </a:endParaRPr>
                    </a:p>
                  </a:txBody>
                  <a:tcPr horzOverflow="overflow">
                    <a:lnL w="12700" cmpd="sng">
                      <a:noFill/>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Male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Married</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Bachelors</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Own</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r>
            </a:tbl>
          </a:graphicData>
        </a:graphic>
      </p:graphicFrame>
      <p:graphicFrame>
        <p:nvGraphicFramePr>
          <p:cNvPr id="65664" name="Group 128"/>
          <p:cNvGraphicFramePr>
            <a:graphicFrameLocks noGrp="1"/>
          </p:cNvGraphicFramePr>
          <p:nvPr/>
        </p:nvGraphicFramePr>
        <p:xfrm>
          <a:off x="517526" y="3408363"/>
          <a:ext cx="5111749" cy="289560"/>
        </p:xfrm>
        <a:graphic>
          <a:graphicData uri="http://schemas.openxmlformats.org/drawingml/2006/table">
            <a:tbl>
              <a:tblPr>
                <a:tableStyleId>{BDBED569-4797-4DF1-A0F4-6AAB3CD982D8}</a:tableStyleId>
              </a:tblPr>
              <a:tblGrid>
                <a:gridCol w="864674"/>
                <a:gridCol w="864674"/>
                <a:gridCol w="866264"/>
                <a:gridCol w="1414632"/>
                <a:gridCol w="1101505"/>
              </a:tblGrid>
              <a:tr h="24923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980003</a:t>
                      </a:r>
                      <a:endParaRPr kumimoji="0" lang="en-US" sz="1300" b="0" i="0" u="none" strike="noStrike" cap="none" normalizeH="0" baseline="0" dirty="0" smtClean="0">
                        <a:ln>
                          <a:noFill/>
                        </a:ln>
                        <a:solidFill>
                          <a:schemeClr val="bg2"/>
                        </a:solidFill>
                        <a:effectLst/>
                        <a:latin typeface="Arial" charset="0"/>
                      </a:endParaRPr>
                    </a:p>
                  </a:txBody>
                  <a:tcPr horzOverflow="overflow">
                    <a:lnL w="12700" cmpd="sng">
                      <a:noFill/>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Female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Single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Masters</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Own</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r>
            </a:tbl>
          </a:graphicData>
        </a:graphic>
      </p:graphicFrame>
      <p:graphicFrame>
        <p:nvGraphicFramePr>
          <p:cNvPr id="65665" name="Group 129"/>
          <p:cNvGraphicFramePr>
            <a:graphicFrameLocks noGrp="1"/>
          </p:cNvGraphicFramePr>
          <p:nvPr/>
        </p:nvGraphicFramePr>
        <p:xfrm>
          <a:off x="517526" y="3689350"/>
          <a:ext cx="5111749" cy="289560"/>
        </p:xfrm>
        <a:graphic>
          <a:graphicData uri="http://schemas.openxmlformats.org/drawingml/2006/table">
            <a:tbl>
              <a:tblPr>
                <a:tableStyleId>{BDBED569-4797-4DF1-A0F4-6AAB3CD982D8}</a:tableStyleId>
              </a:tblPr>
              <a:tblGrid>
                <a:gridCol w="864674"/>
                <a:gridCol w="864674"/>
                <a:gridCol w="866264"/>
                <a:gridCol w="1414632"/>
                <a:gridCol w="1101505"/>
              </a:tblGrid>
              <a:tr h="120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980004</a:t>
                      </a:r>
                      <a:endParaRPr kumimoji="0" lang="en-US" sz="1300" b="0" i="0" u="none" strike="noStrike" cap="none" normalizeH="0" baseline="0" dirty="0" smtClean="0">
                        <a:ln>
                          <a:noFill/>
                        </a:ln>
                        <a:solidFill>
                          <a:schemeClr val="bg2"/>
                        </a:solidFill>
                        <a:effectLst/>
                        <a:latin typeface="Arial" charset="0"/>
                      </a:endParaRPr>
                    </a:p>
                  </a:txBody>
                  <a:tcPr horzOverflow="overflow">
                    <a:lnL w="12700" cmpd="sng">
                      <a:noFill/>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Male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Single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Some College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Own</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r>
            </a:tbl>
          </a:graphicData>
        </a:graphic>
      </p:graphicFrame>
      <p:graphicFrame>
        <p:nvGraphicFramePr>
          <p:cNvPr id="65666" name="Group 130"/>
          <p:cNvGraphicFramePr>
            <a:graphicFrameLocks noGrp="1"/>
          </p:cNvGraphicFramePr>
          <p:nvPr/>
        </p:nvGraphicFramePr>
        <p:xfrm>
          <a:off x="517526" y="4530725"/>
          <a:ext cx="5111749" cy="289560"/>
        </p:xfrm>
        <a:graphic>
          <a:graphicData uri="http://schemas.openxmlformats.org/drawingml/2006/table">
            <a:tbl>
              <a:tblPr>
                <a:tableStyleId>{BDBED569-4797-4DF1-A0F4-6AAB3CD982D8}</a:tableStyleId>
              </a:tblPr>
              <a:tblGrid>
                <a:gridCol w="864674"/>
                <a:gridCol w="864674"/>
                <a:gridCol w="866264"/>
                <a:gridCol w="1414632"/>
                <a:gridCol w="1101505"/>
              </a:tblGrid>
              <a:tr h="26987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980005</a:t>
                      </a:r>
                      <a:endParaRPr kumimoji="0" lang="en-US" sz="1300" b="0" i="0" u="none" strike="noStrike" cap="none" normalizeH="0" baseline="0" dirty="0" smtClean="0">
                        <a:ln>
                          <a:noFill/>
                        </a:ln>
                        <a:solidFill>
                          <a:schemeClr val="bg2"/>
                        </a:solidFill>
                        <a:effectLst/>
                        <a:latin typeface="Arial" charset="0"/>
                      </a:endParaRPr>
                    </a:p>
                  </a:txBody>
                  <a:tcPr horzOverflow="overflow">
                    <a:lnL w="12700" cmpd="sng">
                      <a:noFill/>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Female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Married</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Bachelors</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Rent</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r>
            </a:tbl>
          </a:graphicData>
        </a:graphic>
      </p:graphicFrame>
      <p:graphicFrame>
        <p:nvGraphicFramePr>
          <p:cNvPr id="65667" name="Group 131"/>
          <p:cNvGraphicFramePr>
            <a:graphicFrameLocks noGrp="1"/>
          </p:cNvGraphicFramePr>
          <p:nvPr/>
        </p:nvGraphicFramePr>
        <p:xfrm>
          <a:off x="517526" y="5102225"/>
          <a:ext cx="5111749" cy="289560"/>
        </p:xfrm>
        <a:graphic>
          <a:graphicData uri="http://schemas.openxmlformats.org/drawingml/2006/table">
            <a:tbl>
              <a:tblPr>
                <a:tableStyleId>{BDBED569-4797-4DF1-A0F4-6AAB3CD982D8}</a:tableStyleId>
              </a:tblPr>
              <a:tblGrid>
                <a:gridCol w="864674"/>
                <a:gridCol w="864674"/>
                <a:gridCol w="866264"/>
                <a:gridCol w="1414632"/>
                <a:gridCol w="1101505"/>
              </a:tblGrid>
              <a:tr h="15557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980006</a:t>
                      </a:r>
                      <a:endParaRPr kumimoji="0" lang="en-US" sz="1300" b="0" i="0" u="none" strike="noStrike" cap="none" normalizeH="0" baseline="0" dirty="0" smtClean="0">
                        <a:ln>
                          <a:noFill/>
                        </a:ln>
                        <a:solidFill>
                          <a:schemeClr val="bg2"/>
                        </a:solidFill>
                        <a:effectLst/>
                        <a:latin typeface="Arial" charset="0"/>
                      </a:endParaRPr>
                    </a:p>
                  </a:txBody>
                  <a:tcPr horzOverflow="overflow">
                    <a:lnL w="12700" cmpd="sng">
                      <a:noFill/>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Female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Married</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Masters</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Rent</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r>
            </a:tbl>
          </a:graphicData>
        </a:graphic>
      </p:graphicFrame>
      <p:sp>
        <p:nvSpPr>
          <p:cNvPr id="65661" name="Rectangle 125"/>
          <p:cNvSpPr>
            <a:spLocks noChangeArrowheads="1"/>
          </p:cNvSpPr>
          <p:nvPr/>
        </p:nvSpPr>
        <p:spPr bwMode="auto">
          <a:xfrm>
            <a:off x="5638800" y="1524000"/>
            <a:ext cx="1978025" cy="477838"/>
          </a:xfrm>
          <a:prstGeom prst="rect">
            <a:avLst/>
          </a:prstGeom>
          <a:gradFill>
            <a:gsLst>
              <a:gs pos="9000">
                <a:schemeClr val="accent5">
                  <a:alpha val="50000"/>
                </a:schemeClr>
              </a:gs>
              <a:gs pos="83000">
                <a:schemeClr val="accent5">
                  <a:alpha val="0"/>
                </a:schemeClr>
              </a:gs>
            </a:gsLst>
            <a:lin ang="16200000" scaled="1"/>
          </a:gradFill>
          <a:ln w="12700">
            <a:noFill/>
            <a:miter lim="800000"/>
            <a:headEnd type="none" w="sm" len="sm"/>
            <a:tailEnd type="none" w="sm" len="sm"/>
          </a:ln>
          <a:effectLst/>
        </p:spPr>
        <p:txBody>
          <a:bodyPr wrap="none" anchor="ctr"/>
          <a:lstStyle/>
          <a:p>
            <a:pPr algn="ctr" eaLnBrk="1" hangingPunct="1"/>
            <a:r>
              <a:rPr lang="en-US" sz="1600" dirty="0" smtClean="0">
                <a:cs typeface="Arial" charset="0"/>
              </a:rPr>
              <a:t>Furniture</a:t>
            </a:r>
            <a:endParaRPr lang="en-US" sz="1600" dirty="0">
              <a:cs typeface="Arial" charset="0"/>
            </a:endParaRPr>
          </a:p>
        </p:txBody>
      </p:sp>
      <p:cxnSp>
        <p:nvCxnSpPr>
          <p:cNvPr id="13" name="Straight Connector 12"/>
          <p:cNvCxnSpPr/>
          <p:nvPr/>
        </p:nvCxnSpPr>
        <p:spPr>
          <a:xfrm rot="5400000">
            <a:off x="3374891" y="3796925"/>
            <a:ext cx="4532507"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5655206" y="1997610"/>
            <a:ext cx="19413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0800000">
            <a:off x="499404" y="2836691"/>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0800000">
            <a:off x="497056" y="2539793"/>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0800000">
            <a:off x="511124" y="3387977"/>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0800000">
            <a:off x="508776" y="3681057"/>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0800000">
            <a:off x="506428" y="3988205"/>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0800000">
            <a:off x="504080" y="4520441"/>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0800000">
            <a:off x="501732" y="4822607"/>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0800000">
            <a:off x="499384" y="5092533"/>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0800000">
            <a:off x="511104" y="5399681"/>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0800000">
            <a:off x="504372" y="2313602"/>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aphicFrame>
        <p:nvGraphicFramePr>
          <p:cNvPr id="31" name="Group 132"/>
          <p:cNvGraphicFramePr>
            <a:graphicFrameLocks noGrp="1"/>
          </p:cNvGraphicFramePr>
          <p:nvPr/>
        </p:nvGraphicFramePr>
        <p:xfrm>
          <a:off x="5640671" y="2045174"/>
          <a:ext cx="1939572" cy="3853103"/>
        </p:xfrm>
        <a:graphic>
          <a:graphicData uri="http://schemas.openxmlformats.org/drawingml/2006/table">
            <a:tbl>
              <a:tblPr/>
              <a:tblGrid>
                <a:gridCol w="1939572"/>
              </a:tblGrid>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Sofa</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sm" len="sm"/>
                      <a:tailEnd type="none" w="sm" len="sm"/>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TV</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Ladder</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Boiler</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Sofa</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Lazygirl Recliner</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Boiler</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TV</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DVD Player</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Bedstead</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defRPr/>
                      </a:pPr>
                      <a:r>
                        <a:rPr kumimoji="0" lang="en-US" sz="1200" b="0" i="0" u="none" strike="noStrike" cap="none" normalizeH="0" baseline="0" dirty="0" smtClean="0">
                          <a:ln>
                            <a:noFill/>
                          </a:ln>
                          <a:solidFill>
                            <a:schemeClr val="tx1"/>
                          </a:solidFill>
                          <a:effectLst/>
                          <a:latin typeface="Arial" charset="0"/>
                        </a:rPr>
                        <a:t>TV</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3265">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Bookstand</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Yoga Mat</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Vase</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bg2"/>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p:cNvSpPr>
          <p:nvPr>
            <p:ph type="title"/>
          </p:nvPr>
        </p:nvSpPr>
        <p:spPr/>
        <p:txBody>
          <a:bodyPr/>
          <a:lstStyle/>
          <a:p>
            <a:r>
              <a:rPr lang="en-IE" noProof="0" dirty="0" smtClean="0"/>
              <a:t>CREATE MINING MODEL</a:t>
            </a:r>
            <a:br>
              <a:rPr lang="en-IE" noProof="0" dirty="0" smtClean="0"/>
            </a:br>
            <a:r>
              <a:rPr lang="en-IE" sz="2800" noProof="0" dirty="0" smtClean="0">
                <a:solidFill>
                  <a:schemeClr val="accent4"/>
                </a:solidFill>
              </a:rPr>
              <a:t>Nested</a:t>
            </a:r>
            <a:r>
              <a:rPr lang="en-IE" noProof="0" dirty="0" smtClean="0"/>
              <a:t/>
            </a:r>
            <a:br>
              <a:rPr lang="en-IE" noProof="0" dirty="0" smtClean="0"/>
            </a:br>
            <a:endParaRPr lang="en-IE" noProof="0" dirty="0"/>
          </a:p>
        </p:txBody>
      </p:sp>
      <p:sp>
        <p:nvSpPr>
          <p:cNvPr id="6" name="Rectangle 3"/>
          <p:cNvSpPr txBox="1">
            <a:spLocks noChangeArrowheads="1"/>
          </p:cNvSpPr>
          <p:nvPr/>
        </p:nvSpPr>
        <p:spPr bwMode="auto">
          <a:xfrm>
            <a:off x="640217" y="1380449"/>
            <a:ext cx="8410575" cy="5419432"/>
          </a:xfrm>
          <a:prstGeom prst="rect">
            <a:avLst/>
          </a:prstGeom>
          <a:solidFill>
            <a:schemeClr val="bg1"/>
          </a:solidFill>
          <a:ln w="12700" algn="ctr">
            <a:solidFill>
              <a:schemeClr val="tx1"/>
            </a:solidFill>
            <a:miter lim="800000"/>
            <a:headEnd type="none" w="sm" len="sm"/>
            <a:tailEnd type="none" w="sm" len="sm"/>
          </a:ln>
        </p:spPr>
        <p:txBody>
          <a:bodyPr vert="horz" wrap="square" lIns="0" tIns="0" rIns="0" bIns="0" rtlCol="0">
            <a:spAutoFit/>
          </a:bodyPr>
          <a:lstStyle/>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CREATE MINING MODEL MyModel</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[CustID] LONG  KEY,</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[Gender] TEXT  DISCRETE,</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[Marital Status] TEXT DISCRETE,</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[Education] TEXT DISCRETE,</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[Home Ownership] TEXT DISCRETE PREDICT,</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[Age] LONG CONTINUOUS,</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[Income] DOUBLE CONTINUOUS,</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accent1"/>
                </a:solidFill>
                <a:effectLst>
                  <a:outerShdw blurRad="38100" dist="38100" dir="2700000" algn="tl">
                    <a:srgbClr val="000000">
                      <a:alpha val="43137"/>
                    </a:srgbClr>
                  </a:outerShdw>
                </a:effectLst>
                <a:uLnTx/>
                <a:uFillTx/>
                <a:latin typeface="Courier New" pitchFamily="49" charset="0"/>
                <a:ea typeface="+mn-ea"/>
                <a:cs typeface="+mn-cs"/>
              </a:rPr>
              <a:t>[Products] TABLE</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accent1"/>
                </a:solidFill>
                <a:effectLst>
                  <a:outerShdw blurRad="38100" dist="38100" dir="2700000" algn="tl">
                    <a:srgbClr val="000000">
                      <a:alpha val="43137"/>
                    </a:srgbClr>
                  </a:outerShdw>
                </a:effectLst>
                <a:uLnTx/>
                <a:uFillTx/>
                <a:latin typeface="Courier New" pitchFamily="49" charset="0"/>
                <a:ea typeface="+mn-ea"/>
                <a:cs typeface="+mn-cs"/>
              </a:rPr>
              <a:t>  (</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accent1"/>
                </a:solidFill>
                <a:effectLst>
                  <a:outerShdw blurRad="38100" dist="38100" dir="2700000" algn="tl">
                    <a:srgbClr val="000000">
                      <a:alpha val="43137"/>
                    </a:srgbClr>
                  </a:outerShdw>
                </a:effectLst>
                <a:uLnTx/>
                <a:uFillTx/>
                <a:latin typeface="Courier New" pitchFamily="49" charset="0"/>
                <a:ea typeface="+mn-ea"/>
                <a:cs typeface="+mn-cs"/>
              </a:rPr>
              <a:t>	[Product Name] TEXT KEY</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accent1"/>
                </a:solidFill>
                <a:effectLst>
                  <a:outerShdw blurRad="38100" dist="38100" dir="2700000" algn="tl">
                    <a:srgbClr val="000000">
                      <a:alpha val="43137"/>
                    </a:srgbClr>
                  </a:outerShdw>
                </a:effectLst>
                <a:uLnTx/>
                <a:uFillTx/>
                <a:latin typeface="Courier New" pitchFamily="49" charset="0"/>
                <a:ea typeface="+mn-ea"/>
                <a:cs typeface="+mn-cs"/>
              </a:rPr>
              <a:t>  )</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 USING Microsoft_Decision_Trees</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endParaRPr kumimoji="0" lang="en-US" sz="20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727075" y="2862263"/>
            <a:ext cx="8215313" cy="736600"/>
          </a:xfrm>
          <a:prstGeom prst="rect">
            <a:avLst/>
          </a:prstGeom>
          <a:noFill/>
          <a:ln w="9525">
            <a:noFill/>
            <a:miter lim="800000"/>
            <a:headEnd/>
            <a:tailEnd/>
          </a:ln>
        </p:spPr>
        <p:txBody>
          <a:bodyPr lIns="0" tIns="0" rIns="0" bIns="0"/>
          <a:lstStyle/>
          <a:p>
            <a:pPr algn="ctr"/>
            <a:endParaRPr lang="en-US" sz="4600" b="1" dirty="0">
              <a:solidFill>
                <a:schemeClr val="tx2"/>
              </a:solidFill>
              <a:latin typeface="Verdana" pitchFamily="34" charset="0"/>
            </a:endParaRPr>
          </a:p>
        </p:txBody>
      </p:sp>
      <p:sp>
        <p:nvSpPr>
          <p:cNvPr id="8195" name="Title 2"/>
          <p:cNvSpPr>
            <a:spLocks noGrp="1"/>
          </p:cNvSpPr>
          <p:nvPr>
            <p:ph type="title"/>
          </p:nvPr>
        </p:nvSpPr>
        <p:spPr>
          <a:xfrm>
            <a:off x="883919" y="3746500"/>
            <a:ext cx="7902923" cy="1362075"/>
          </a:xfrm>
        </p:spPr>
        <p:txBody>
          <a:bodyPr/>
          <a:lstStyle/>
          <a:p>
            <a:r>
              <a:rPr lang="en-IE" dirty="0" smtClean="0"/>
              <a:t>Server Considerations</a:t>
            </a:r>
            <a:endParaRPr lang="en-IE" noProof="0" dirty="0" smtClean="0"/>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p:cNvSpPr>
          <p:nvPr>
            <p:ph type="title"/>
          </p:nvPr>
        </p:nvSpPr>
        <p:spPr/>
        <p:txBody>
          <a:bodyPr/>
          <a:lstStyle/>
          <a:p>
            <a:r>
              <a:rPr lang="en-IE" noProof="0" dirty="0" smtClean="0"/>
              <a:t>Training</a:t>
            </a:r>
            <a:endParaRPr lang="en-IE" noProof="0" dirty="0"/>
          </a:p>
        </p:txBody>
      </p:sp>
      <p:sp>
        <p:nvSpPr>
          <p:cNvPr id="200707" name="Rectangle 3"/>
          <p:cNvSpPr>
            <a:spLocks noGrp="1"/>
          </p:cNvSpPr>
          <p:nvPr>
            <p:ph idx="1"/>
          </p:nvPr>
        </p:nvSpPr>
        <p:spPr/>
        <p:txBody>
          <a:bodyPr/>
          <a:lstStyle/>
          <a:p>
            <a:r>
              <a:rPr lang="en-IE" noProof="0" dirty="0" smtClean="0"/>
              <a:t>Use INSERT INTO statement</a:t>
            </a:r>
          </a:p>
          <a:p>
            <a:pPr lvl="1"/>
            <a:r>
              <a:rPr lang="en-IE" noProof="0" dirty="0" smtClean="0"/>
              <a:t>This feeds cases to the engine</a:t>
            </a:r>
          </a:p>
          <a:p>
            <a:r>
              <a:rPr lang="en-IE" noProof="0" dirty="0" smtClean="0"/>
              <a:t>Use SHAPE syntax to create nested input rowsets</a:t>
            </a:r>
          </a:p>
          <a:p>
            <a:endParaRPr lang="en-IE" noProof="0" dirty="0" smtClean="0"/>
          </a:p>
          <a:p>
            <a:r>
              <a:rPr lang="en-IE" noProof="0" dirty="0" smtClean="0"/>
              <a:t>Important:</a:t>
            </a:r>
          </a:p>
          <a:p>
            <a:pPr lvl="1"/>
            <a:r>
              <a:rPr lang="en-IE" noProof="0" dirty="0" smtClean="0"/>
              <a:t>Use only </a:t>
            </a:r>
            <a:r>
              <a:rPr lang="en-IE" noProof="0" dirty="0" smtClean="0">
                <a:solidFill>
                  <a:schemeClr val="accent4"/>
                </a:solidFill>
              </a:rPr>
              <a:t>training</a:t>
            </a:r>
            <a:r>
              <a:rPr lang="en-IE" noProof="0" dirty="0" smtClean="0"/>
              <a:t> data (about 70% is common)</a:t>
            </a:r>
          </a:p>
          <a:p>
            <a:pPr lvl="1"/>
            <a:r>
              <a:rPr lang="en-IE" noProof="0" dirty="0" smtClean="0"/>
              <a:t>Leave some </a:t>
            </a:r>
            <a:r>
              <a:rPr lang="en-IE" noProof="0" dirty="0" smtClean="0">
                <a:solidFill>
                  <a:schemeClr val="accent4"/>
                </a:solidFill>
              </a:rPr>
              <a:t>testing</a:t>
            </a:r>
            <a:r>
              <a:rPr lang="en-IE" noProof="0" dirty="0" smtClean="0"/>
              <a:t> data aside</a:t>
            </a:r>
            <a:endParaRPr lang="en-IE" noProof="0" dirty="0"/>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How Much Training?</a:t>
            </a:r>
            <a:endParaRPr lang="en-IE" noProof="0" dirty="0"/>
          </a:p>
        </p:txBody>
      </p:sp>
      <p:sp>
        <p:nvSpPr>
          <p:cNvPr id="3" name="Content Placeholder 2"/>
          <p:cNvSpPr>
            <a:spLocks noGrp="1"/>
          </p:cNvSpPr>
          <p:nvPr>
            <p:ph idx="1"/>
          </p:nvPr>
        </p:nvSpPr>
        <p:spPr/>
        <p:txBody>
          <a:bodyPr/>
          <a:lstStyle/>
          <a:p>
            <a:r>
              <a:rPr lang="en-IE" noProof="0" dirty="0" smtClean="0"/>
              <a:t>No hard rules on number of cases</a:t>
            </a:r>
          </a:p>
          <a:p>
            <a:r>
              <a:rPr lang="en-IE" noProof="0" dirty="0" smtClean="0"/>
              <a:t>Impossible to over-train by providing too many cases</a:t>
            </a:r>
          </a:p>
          <a:p>
            <a:pPr lvl="1"/>
            <a:r>
              <a:rPr lang="en-IE" noProof="0" dirty="0" smtClean="0"/>
              <a:t>Overtraining possible for models badly parameterised</a:t>
            </a:r>
          </a:p>
          <a:p>
            <a:pPr lvl="2"/>
            <a:r>
              <a:rPr lang="en-IE" noProof="0" dirty="0" smtClean="0"/>
              <a:t>Too detailed, not generic enough models</a:t>
            </a:r>
          </a:p>
          <a:p>
            <a:r>
              <a:rPr lang="en-IE" noProof="0" dirty="0" smtClean="0"/>
              <a:t>Using representative samples?</a:t>
            </a:r>
          </a:p>
          <a:p>
            <a:pPr lvl="1"/>
            <a:r>
              <a:rPr lang="en-IE" noProof="0" dirty="0" smtClean="0"/>
              <a:t>No need for much training data</a:t>
            </a:r>
          </a:p>
          <a:p>
            <a:r>
              <a:rPr lang="en-IE" noProof="0" dirty="0" smtClean="0"/>
              <a:t>Enough training when model validates correctly (see later)</a:t>
            </a:r>
          </a:p>
          <a:p>
            <a:endParaRPr lang="en-IE" noProof="0" dirty="0"/>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Splitting Data for Testing</a:t>
            </a:r>
            <a:br>
              <a:rPr lang="en-IE" noProof="0" dirty="0" smtClean="0"/>
            </a:br>
            <a:r>
              <a:rPr lang="en-IE" sz="3200" noProof="0" dirty="0" smtClean="0">
                <a:solidFill>
                  <a:schemeClr val="accent4"/>
                </a:solidFill>
              </a:rPr>
              <a:t>Holdout</a:t>
            </a:r>
            <a:endParaRPr lang="en-IE" noProof="0" dirty="0">
              <a:solidFill>
                <a:schemeClr val="accent4"/>
              </a:solidFill>
            </a:endParaRPr>
          </a:p>
        </p:txBody>
      </p:sp>
      <p:sp>
        <p:nvSpPr>
          <p:cNvPr id="3" name="Content Placeholder 2"/>
          <p:cNvSpPr>
            <a:spLocks noGrp="1"/>
          </p:cNvSpPr>
          <p:nvPr>
            <p:ph idx="1"/>
          </p:nvPr>
        </p:nvSpPr>
        <p:spPr/>
        <p:txBody>
          <a:bodyPr/>
          <a:lstStyle/>
          <a:p>
            <a:r>
              <a:rPr lang="en-IE" noProof="0" dirty="0" smtClean="0"/>
              <a:t>With SQL Server 2005</a:t>
            </a:r>
          </a:p>
          <a:p>
            <a:pPr lvl="1"/>
            <a:r>
              <a:rPr lang="en-IE" noProof="0" dirty="0" smtClean="0"/>
              <a:t>Easily done using SSIS (Integration Services) Percentage Sampling task</a:t>
            </a:r>
          </a:p>
          <a:p>
            <a:pPr lvl="1"/>
            <a:r>
              <a:rPr lang="en-IE" noProof="0" dirty="0" smtClean="0"/>
              <a:t>Several ways to do it in T-SQL</a:t>
            </a:r>
          </a:p>
          <a:p>
            <a:r>
              <a:rPr lang="en-IE" noProof="0" dirty="0" smtClean="0"/>
              <a:t>With SQL Server 2008</a:t>
            </a:r>
          </a:p>
          <a:p>
            <a:pPr lvl="1"/>
            <a:r>
              <a:rPr lang="en-IE" noProof="0" dirty="0" smtClean="0"/>
              <a:t>Done for you!</a:t>
            </a:r>
          </a:p>
          <a:p>
            <a:pPr lvl="1"/>
            <a:r>
              <a:rPr lang="en-IE" noProof="0" dirty="0" smtClean="0"/>
              <a:t>Specify WITH HOLDOUT in CREATE MINING STRUCTURE</a:t>
            </a:r>
          </a:p>
          <a:p>
            <a:pPr lvl="1"/>
            <a:r>
              <a:rPr lang="en-IE" noProof="0" dirty="0" smtClean="0"/>
              <a:t>Or select the amount in the GUI wizard/property window of BIDS</a:t>
            </a:r>
            <a:endParaRPr lang="en-IE" noProof="0" dirty="0"/>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1538288" y="2090738"/>
            <a:ext cx="7100887" cy="1719262"/>
          </a:xfrm>
        </p:spPr>
        <p:txBody>
          <a:bodyPr/>
          <a:lstStyle/>
          <a:p>
            <a:pPr eaLnBrk="1" hangingPunct="1">
              <a:defRPr/>
            </a:pPr>
            <a:r>
              <a:rPr lang="en-IE" noProof="0" dirty="0" smtClean="0"/>
              <a:t>Demo</a:t>
            </a:r>
          </a:p>
        </p:txBody>
      </p:sp>
      <p:sp>
        <p:nvSpPr>
          <p:cNvPr id="34818" name="Rectangle 3"/>
          <p:cNvSpPr>
            <a:spLocks noGrp="1" noChangeArrowheads="1"/>
          </p:cNvSpPr>
          <p:nvPr>
            <p:ph type="subTitle" idx="1"/>
          </p:nvPr>
        </p:nvSpPr>
        <p:spPr>
          <a:xfrm>
            <a:off x="1538288" y="3870325"/>
            <a:ext cx="7100887" cy="1136650"/>
          </a:xfrm>
        </p:spPr>
        <p:txBody>
          <a:bodyPr/>
          <a:lstStyle/>
          <a:p>
            <a:pPr marL="457200" indent="-457200" eaLnBrk="1" hangingPunct="1">
              <a:spcBef>
                <a:spcPct val="0"/>
              </a:spcBef>
              <a:buAutoNum type="arabicPeriod"/>
            </a:pPr>
            <a:r>
              <a:rPr lang="en-IE" noProof="0" dirty="0" smtClean="0">
                <a:solidFill>
                  <a:srgbClr val="A2998A"/>
                </a:solidFill>
              </a:rPr>
              <a:t>Using SQL Server Integration Services to Split Data Into Training and Testing Sets</a:t>
            </a:r>
          </a:p>
          <a:p>
            <a:pPr marL="457200" indent="-457200" eaLnBrk="1" hangingPunct="1">
              <a:spcBef>
                <a:spcPct val="0"/>
              </a:spcBef>
              <a:buAutoNum type="arabicPeriod"/>
            </a:pPr>
            <a:r>
              <a:rPr lang="en-IE" noProof="0" dirty="0" smtClean="0">
                <a:solidFill>
                  <a:srgbClr val="A2998A"/>
                </a:solidFill>
              </a:rPr>
              <a:t>Using T-SQL for the Above</a:t>
            </a: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p:cNvSpPr>
          <p:nvPr>
            <p:ph type="title"/>
          </p:nvPr>
        </p:nvSpPr>
        <p:spPr/>
        <p:txBody>
          <a:bodyPr/>
          <a:lstStyle/>
          <a:p>
            <a:r>
              <a:rPr lang="en-IE" noProof="0" dirty="0" smtClean="0"/>
              <a:t>INSERT INTO</a:t>
            </a:r>
            <a:endParaRPr lang="en-IE" noProof="0" dirty="0"/>
          </a:p>
        </p:txBody>
      </p:sp>
      <p:sp>
        <p:nvSpPr>
          <p:cNvPr id="8" name="Content Placeholder 7"/>
          <p:cNvSpPr>
            <a:spLocks noGrp="1"/>
          </p:cNvSpPr>
          <p:nvPr>
            <p:ph idx="1"/>
          </p:nvPr>
        </p:nvSpPr>
        <p:spPr>
          <a:xfrm>
            <a:off x="539750" y="3814011"/>
            <a:ext cx="8048625" cy="2312152"/>
          </a:xfrm>
        </p:spPr>
        <p:txBody>
          <a:bodyPr/>
          <a:lstStyle/>
          <a:p>
            <a:r>
              <a:rPr lang="en-IE" noProof="0" dirty="0" smtClean="0"/>
              <a:t>Source Data can be:</a:t>
            </a:r>
          </a:p>
          <a:p>
            <a:pPr lvl="1"/>
            <a:r>
              <a:rPr lang="en-IE" noProof="0" dirty="0" smtClean="0"/>
              <a:t>Data Query</a:t>
            </a:r>
          </a:p>
          <a:p>
            <a:pPr lvl="1"/>
            <a:r>
              <a:rPr lang="en-IE" noProof="0" dirty="0" smtClean="0"/>
              <a:t>DMX Query</a:t>
            </a:r>
          </a:p>
          <a:p>
            <a:pPr lvl="1"/>
            <a:r>
              <a:rPr lang="en-IE" noProof="0" dirty="0" smtClean="0"/>
              <a:t>MDX Query</a:t>
            </a:r>
          </a:p>
          <a:p>
            <a:pPr lvl="1"/>
            <a:r>
              <a:rPr lang="en-IE" noProof="0" dirty="0" smtClean="0"/>
              <a:t>Stored Procedure Call</a:t>
            </a:r>
          </a:p>
          <a:p>
            <a:pPr lvl="1"/>
            <a:r>
              <a:rPr lang="en-IE" noProof="0" dirty="0" smtClean="0"/>
              <a:t>Rowset Parameter</a:t>
            </a:r>
          </a:p>
          <a:p>
            <a:endParaRPr lang="en-IE" noProof="0" dirty="0"/>
          </a:p>
        </p:txBody>
      </p:sp>
      <p:sp>
        <p:nvSpPr>
          <p:cNvPr id="6" name="Rectangle 3"/>
          <p:cNvSpPr txBox="1">
            <a:spLocks noChangeArrowheads="1"/>
          </p:cNvSpPr>
          <p:nvPr/>
        </p:nvSpPr>
        <p:spPr bwMode="auto">
          <a:xfrm>
            <a:off x="428596" y="1600200"/>
            <a:ext cx="8229600" cy="1821396"/>
          </a:xfrm>
          <a:prstGeom prst="rect">
            <a:avLst/>
          </a:prstGeom>
          <a:solidFill>
            <a:schemeClr val="bg1"/>
          </a:solidFill>
          <a:ln w="12700" algn="ctr">
            <a:solidFill>
              <a:schemeClr val="tx1"/>
            </a:solidFill>
            <a:miter lim="800000"/>
            <a:headEnd type="none" w="sm" len="sm"/>
            <a:tailEnd type="none" w="sm" len="sm"/>
          </a:ln>
        </p:spPr>
        <p:txBody>
          <a:bodyPr vert="horz" wrap="square" lIns="0" tIns="0" rIns="0" bIns="0" rtlCol="0">
            <a:spAutoFit/>
          </a:bodyPr>
          <a:lstStyle/>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100" b="1" i="0" u="none" strike="noStrike" kern="1200" cap="none" spc="0" normalizeH="0" baseline="0" noProof="0" dirty="0" smtClean="0">
                <a:ln>
                  <a:noFill/>
                </a:ln>
                <a:solidFill>
                  <a:schemeClr val="accent1"/>
                </a:solidFill>
                <a:effectLst>
                  <a:outerShdw blurRad="38100" dist="38100" dir="2700000" algn="tl">
                    <a:srgbClr val="3B3B3B"/>
                  </a:outerShdw>
                </a:effectLst>
                <a:uLnTx/>
                <a:uFillTx/>
                <a:latin typeface="Courier New" pitchFamily="49" charset="0"/>
                <a:ea typeface="+mn-ea"/>
                <a:cs typeface="+mn-cs"/>
              </a:rPr>
              <a:t>INSERT INTO </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100" b="1" i="0" u="none" strike="noStrike" kern="1200" cap="none" spc="0" normalizeH="0" baseline="0" noProof="0" dirty="0" smtClean="0">
                <a:ln>
                  <a:noFill/>
                </a:ln>
                <a:solidFill>
                  <a:schemeClr val="accent1"/>
                </a:solidFill>
                <a:effectLst>
                  <a:outerShdw blurRad="38100" dist="38100" dir="2700000" algn="tl">
                    <a:srgbClr val="3B3B3B"/>
                  </a:outerShdw>
                </a:effectLst>
                <a:uLnTx/>
                <a:uFillTx/>
                <a:latin typeface="Courier New" pitchFamily="49" charset="0"/>
                <a:ea typeface="+mn-ea"/>
                <a:cs typeface="+mn-cs"/>
              </a:rPr>
              <a:t>   [MINING MODEL | MINING STRUCTURE]</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100" b="1" i="0" u="none" strike="noStrike" kern="1200" cap="none" spc="0" normalizeH="0" baseline="0" noProof="0" dirty="0" smtClean="0">
                <a:ln>
                  <a:noFill/>
                </a:ln>
                <a:solidFill>
                  <a:schemeClr val="accent1"/>
                </a:solidFill>
                <a:effectLst>
                  <a:outerShdw blurRad="38100" dist="38100" dir="2700000" algn="tl">
                    <a:srgbClr val="3B3B3B"/>
                  </a:outerShdw>
                </a:effectLst>
                <a:uLnTx/>
                <a:uFillTx/>
                <a:latin typeface="Courier New" pitchFamily="49" charset="0"/>
                <a:ea typeface="+mn-ea"/>
                <a:cs typeface="+mn-cs"/>
              </a:rPr>
              <a:t>&lt;model or structure name&gt;</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100" b="1" i="0" u="none" strike="noStrike" kern="1200" cap="none" spc="0" normalizeH="0" baseline="0" noProof="0" dirty="0" smtClean="0">
                <a:ln>
                  <a:noFill/>
                </a:ln>
                <a:solidFill>
                  <a:schemeClr val="accent1"/>
                </a:solidFill>
                <a:effectLst>
                  <a:outerShdw blurRad="38100" dist="38100" dir="2700000" algn="tl">
                    <a:srgbClr val="3B3B3B"/>
                  </a:outerShdw>
                </a:effectLst>
                <a:uLnTx/>
                <a:uFillTx/>
                <a:latin typeface="Courier New" pitchFamily="49" charset="0"/>
                <a:ea typeface="+mn-ea"/>
                <a:cs typeface="+mn-cs"/>
              </a:rPr>
              <a:t>[( &lt;column list&gt; )]</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100" b="1" i="0" u="none" strike="noStrike" kern="1200" cap="none" spc="0" normalizeH="0" baseline="0" noProof="0" dirty="0" smtClean="0">
                <a:ln>
                  <a:noFill/>
                </a:ln>
                <a:solidFill>
                  <a:schemeClr val="accent1"/>
                </a:solidFill>
                <a:effectLst>
                  <a:outerShdw blurRad="38100" dist="38100" dir="2700000" algn="tl">
                    <a:srgbClr val="3B3B3B"/>
                  </a:outerShdw>
                </a:effectLst>
                <a:uLnTx/>
                <a:uFillTx/>
                <a:latin typeface="Courier New" pitchFamily="49" charset="0"/>
                <a:ea typeface="+mn-ea"/>
                <a:cs typeface="+mn-cs"/>
              </a:rPr>
              <a:t>&lt;source-data&gt;</a:t>
            </a:r>
            <a:endParaRPr kumimoji="0" lang="en-US" sz="2100" b="1" i="0" u="none" strike="noStrike" kern="1200" cap="none" spc="0" normalizeH="0" baseline="0" noProof="0" dirty="0">
              <a:ln>
                <a:noFill/>
              </a:ln>
              <a:solidFill>
                <a:schemeClr val="accent1"/>
              </a:solidFill>
              <a:effectLst>
                <a:outerShdw blurRad="38100" dist="38100" dir="2700000" algn="tl">
                  <a:srgbClr val="3B3B3B"/>
                </a:outerShdw>
              </a:effectLst>
              <a:uLnTx/>
              <a:uFillTx/>
              <a:latin typeface="Courier New" pitchFamily="49" charset="0"/>
              <a:ea typeface="+mn-ea"/>
              <a:cs typeface="+mn-cs"/>
            </a:endParaRP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Test and Validate</a:t>
            </a:r>
            <a:endParaRPr lang="en-IE" noProof="0" dirty="0"/>
          </a:p>
        </p:txBody>
      </p:sp>
      <p:sp>
        <p:nvSpPr>
          <p:cNvPr id="3" name="Content Placeholder 2"/>
          <p:cNvSpPr>
            <a:spLocks noGrp="1"/>
          </p:cNvSpPr>
          <p:nvPr>
            <p:ph idx="1"/>
          </p:nvPr>
        </p:nvSpPr>
        <p:spPr/>
        <p:txBody>
          <a:bodyPr/>
          <a:lstStyle/>
          <a:p>
            <a:r>
              <a:rPr lang="en-IE" noProof="0" dirty="0" smtClean="0"/>
              <a:t>Check that your model makes sense</a:t>
            </a:r>
          </a:p>
          <a:p>
            <a:pPr lvl="1"/>
            <a:r>
              <a:rPr lang="en-IE" noProof="0" dirty="0" smtClean="0">
                <a:solidFill>
                  <a:schemeClr val="accent4"/>
                </a:solidFill>
              </a:rPr>
              <a:t>Accuracy</a:t>
            </a:r>
          </a:p>
          <a:p>
            <a:pPr lvl="2"/>
            <a:r>
              <a:rPr lang="en-IE" noProof="0" dirty="0" smtClean="0"/>
              <a:t>Does it correlate and predict correctly?</a:t>
            </a:r>
          </a:p>
          <a:p>
            <a:pPr lvl="1"/>
            <a:r>
              <a:rPr lang="en-IE" noProof="0" dirty="0" smtClean="0">
                <a:solidFill>
                  <a:schemeClr val="accent4"/>
                </a:solidFill>
              </a:rPr>
              <a:t>Reliability</a:t>
            </a:r>
          </a:p>
          <a:p>
            <a:pPr lvl="2"/>
            <a:r>
              <a:rPr lang="en-IE" noProof="0" dirty="0" smtClean="0"/>
              <a:t>Does it work similarly for different test data?</a:t>
            </a:r>
          </a:p>
          <a:p>
            <a:pPr lvl="1"/>
            <a:r>
              <a:rPr lang="en-IE" noProof="0" dirty="0" smtClean="0">
                <a:solidFill>
                  <a:schemeClr val="accent4"/>
                </a:solidFill>
              </a:rPr>
              <a:t>Usefulness</a:t>
            </a:r>
          </a:p>
          <a:p>
            <a:pPr lvl="2"/>
            <a:r>
              <a:rPr lang="en-IE" noProof="0" dirty="0" smtClean="0"/>
              <a:t>Does it provide insight or only obvious trivialities?</a:t>
            </a:r>
            <a:endParaRPr lang="en-IE" noProof="0" dirty="0"/>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Model Validation</a:t>
            </a:r>
            <a:endParaRPr lang="en-IE" noProof="0" dirty="0"/>
          </a:p>
        </p:txBody>
      </p:sp>
      <p:sp>
        <p:nvSpPr>
          <p:cNvPr id="3" name="Content Placeholder 2"/>
          <p:cNvSpPr>
            <a:spLocks noGrp="1"/>
          </p:cNvSpPr>
          <p:nvPr>
            <p:ph idx="1"/>
          </p:nvPr>
        </p:nvSpPr>
        <p:spPr/>
        <p:txBody>
          <a:bodyPr/>
          <a:lstStyle/>
          <a:p>
            <a:r>
              <a:rPr lang="en-IE" noProof="0" dirty="0" smtClean="0"/>
              <a:t>Typical approaches:</a:t>
            </a:r>
          </a:p>
          <a:p>
            <a:pPr lvl="1"/>
            <a:r>
              <a:rPr lang="en-IE" noProof="0" dirty="0" smtClean="0"/>
              <a:t>Accuracy</a:t>
            </a:r>
          </a:p>
          <a:p>
            <a:pPr lvl="2"/>
            <a:r>
              <a:rPr lang="en-IE" noProof="0" dirty="0" smtClean="0">
                <a:solidFill>
                  <a:schemeClr val="accent4"/>
                </a:solidFill>
              </a:rPr>
              <a:t>Lift</a:t>
            </a:r>
            <a:r>
              <a:rPr lang="en-IE" noProof="0" dirty="0" smtClean="0"/>
              <a:t> and </a:t>
            </a:r>
            <a:r>
              <a:rPr lang="en-IE" noProof="0" dirty="0" smtClean="0">
                <a:solidFill>
                  <a:schemeClr val="accent4"/>
                </a:solidFill>
              </a:rPr>
              <a:t>Profit Charts</a:t>
            </a:r>
          </a:p>
          <a:p>
            <a:pPr lvl="2"/>
            <a:r>
              <a:rPr lang="en-IE" noProof="0" dirty="0" smtClean="0">
                <a:solidFill>
                  <a:schemeClr val="accent4"/>
                </a:solidFill>
              </a:rPr>
              <a:t>Scatter Plots</a:t>
            </a:r>
          </a:p>
          <a:p>
            <a:pPr lvl="2"/>
            <a:r>
              <a:rPr lang="en-IE" noProof="0" dirty="0" smtClean="0">
                <a:solidFill>
                  <a:schemeClr val="accent4"/>
                </a:solidFill>
              </a:rPr>
              <a:t>Classification Matrix</a:t>
            </a:r>
          </a:p>
          <a:p>
            <a:pPr lvl="1"/>
            <a:r>
              <a:rPr lang="en-IE" noProof="0" dirty="0" smtClean="0"/>
              <a:t>Reliability</a:t>
            </a:r>
          </a:p>
          <a:p>
            <a:pPr lvl="2"/>
            <a:r>
              <a:rPr lang="en-IE" noProof="0" dirty="0" smtClean="0">
                <a:solidFill>
                  <a:schemeClr val="accent4"/>
                </a:solidFill>
              </a:rPr>
              <a:t>Cross-validation</a:t>
            </a:r>
          </a:p>
          <a:p>
            <a:pPr lvl="2"/>
            <a:r>
              <a:rPr lang="en-IE" noProof="0" dirty="0" smtClean="0"/>
              <a:t>External data predictions</a:t>
            </a:r>
          </a:p>
          <a:p>
            <a:pPr lvl="1"/>
            <a:r>
              <a:rPr lang="en-IE" noProof="0" dirty="0" smtClean="0"/>
              <a:t>Usefulness</a:t>
            </a:r>
          </a:p>
          <a:p>
            <a:pPr lvl="2"/>
            <a:r>
              <a:rPr lang="en-IE" noProof="0" dirty="0" smtClean="0"/>
              <a:t>Requires human eye of a domain expert</a:t>
            </a:r>
          </a:p>
          <a:p>
            <a:pPr lvl="3"/>
            <a:r>
              <a:rPr lang="en-IE" noProof="0" dirty="0" smtClean="0"/>
              <a:t>But simple attribute correlation checks help</a:t>
            </a:r>
          </a:p>
          <a:p>
            <a:pPr lvl="1"/>
            <a:endParaRPr lang="en-IE" noProof="0" dirty="0" smtClean="0"/>
          </a:p>
          <a:p>
            <a:endParaRPr lang="en-IE" noProof="0" dirty="0"/>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Automated Testing</a:t>
            </a:r>
            <a:endParaRPr lang="en-IE" noProof="0" dirty="0"/>
          </a:p>
        </p:txBody>
      </p:sp>
      <p:sp>
        <p:nvSpPr>
          <p:cNvPr id="3" name="Content Placeholder 2"/>
          <p:cNvSpPr>
            <a:spLocks noGrp="1"/>
          </p:cNvSpPr>
          <p:nvPr>
            <p:ph idx="1"/>
          </p:nvPr>
        </p:nvSpPr>
        <p:spPr/>
        <p:txBody>
          <a:bodyPr/>
          <a:lstStyle/>
          <a:p>
            <a:r>
              <a:rPr lang="en-IE" i="1" noProof="0" dirty="0" smtClean="0"/>
              <a:t>Great</a:t>
            </a:r>
            <a:r>
              <a:rPr lang="en-IE" noProof="0" dirty="0" smtClean="0"/>
              <a:t> feature of SQL Server DM</a:t>
            </a:r>
          </a:p>
          <a:p>
            <a:r>
              <a:rPr lang="en-IE" noProof="0" dirty="0" smtClean="0"/>
              <a:t>Clicking on “Mining Accuracy” tab executes the test automatically and quickly:</a:t>
            </a:r>
          </a:p>
          <a:p>
            <a:pPr marL="914400" lvl="1" indent="-457200">
              <a:buFont typeface="+mj-lt"/>
              <a:buAutoNum type="arabicPeriod"/>
            </a:pPr>
            <a:r>
              <a:rPr lang="en-IE" noProof="0" dirty="0" smtClean="0"/>
              <a:t>Testing data is used to predict values</a:t>
            </a:r>
          </a:p>
          <a:p>
            <a:pPr marL="914400" lvl="1" indent="-457200">
              <a:buFont typeface="+mj-lt"/>
              <a:buAutoNum type="arabicPeriod"/>
            </a:pPr>
            <a:r>
              <a:rPr lang="en-IE" noProof="0" dirty="0" smtClean="0"/>
              <a:t>Results of that prediction are compared to the known value (in holdout)</a:t>
            </a:r>
          </a:p>
          <a:p>
            <a:pPr marL="914400" lvl="1" indent="-457200">
              <a:buFont typeface="+mj-lt"/>
              <a:buAutoNum type="arabicPeriod"/>
            </a:pPr>
            <a:r>
              <a:rPr lang="en-IE" noProof="0" dirty="0" smtClean="0"/>
              <a:t>Results as:</a:t>
            </a:r>
          </a:p>
          <a:p>
            <a:pPr lvl="2"/>
            <a:r>
              <a:rPr lang="en-IE" noProof="0" dirty="0" smtClean="0"/>
              <a:t>Lift Chart, Profit Chart, Scatter Plot, Classification Matrix, Cross-Validation Statistics</a:t>
            </a:r>
            <a:endParaRPr lang="en-IE" noProof="0" dirty="0"/>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p:cNvSpPr>
          <p:nvPr>
            <p:ph type="title"/>
          </p:nvPr>
        </p:nvSpPr>
        <p:spPr/>
        <p:txBody>
          <a:bodyPr/>
          <a:lstStyle/>
          <a:p>
            <a:r>
              <a:rPr lang="en-IE" noProof="0" dirty="0" smtClean="0"/>
              <a:t>Prediction!</a:t>
            </a:r>
            <a:endParaRPr lang="en-IE" noProof="0" dirty="0"/>
          </a:p>
        </p:txBody>
      </p:sp>
      <p:sp>
        <p:nvSpPr>
          <p:cNvPr id="199683" name="Rectangle 3"/>
          <p:cNvSpPr>
            <a:spLocks noGrp="1"/>
          </p:cNvSpPr>
          <p:nvPr>
            <p:ph idx="1"/>
          </p:nvPr>
        </p:nvSpPr>
        <p:spPr/>
        <p:txBody>
          <a:bodyPr/>
          <a:lstStyle/>
          <a:p>
            <a:r>
              <a:rPr lang="en-IE" noProof="0" dirty="0" smtClean="0"/>
              <a:t>Apply the model to predict the unknown</a:t>
            </a:r>
          </a:p>
          <a:p>
            <a:endParaRPr lang="en-IE" noProof="0" dirty="0" smtClean="0"/>
          </a:p>
          <a:p>
            <a:r>
              <a:rPr lang="en-IE" noProof="0" dirty="0" smtClean="0"/>
              <a:t>Use SELECT semantics</a:t>
            </a:r>
          </a:p>
          <a:p>
            <a:pPr lvl="1"/>
            <a:r>
              <a:rPr lang="en-IE" noProof="0" dirty="0" smtClean="0"/>
              <a:t>New PREDICTION JOIN</a:t>
            </a:r>
          </a:p>
          <a:p>
            <a:r>
              <a:rPr lang="en-IE" noProof="0" dirty="0" smtClean="0"/>
              <a:t>Returned values can contain tables</a:t>
            </a:r>
          </a:p>
          <a:p>
            <a:pPr lvl="1"/>
            <a:r>
              <a:rPr lang="en-IE" noProof="0" dirty="0" smtClean="0"/>
              <a:t>Sub-select from nested tables</a:t>
            </a:r>
            <a:endParaRPr lang="en-IE" noProof="0" dirty="0"/>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p:cNvSpPr>
          <p:nvPr>
            <p:ph type="title"/>
          </p:nvPr>
        </p:nvSpPr>
        <p:spPr/>
        <p:txBody>
          <a:bodyPr/>
          <a:lstStyle/>
          <a:p>
            <a:r>
              <a:rPr lang="en-IE" noProof="0" dirty="0" smtClean="0"/>
              <a:t>PREDICTION JOIN</a:t>
            </a:r>
            <a:endParaRPr lang="en-IE" noProof="0" dirty="0"/>
          </a:p>
        </p:txBody>
      </p:sp>
      <p:sp>
        <p:nvSpPr>
          <p:cNvPr id="174083"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SELECT [TOP &lt;count&gt; ]</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&lt;expression-list&gt; FROM &lt;model&gt;</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[NATURAL] PREDICTION JOIN </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&lt;source data&gt; AS &lt;alias&gt;</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 ON &lt;column-mapping&gt; ]</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 WHERE &lt;filter expression&gt; ]</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 ORDER BY &lt;expression&gt; ]</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a:t>
            </a:r>
          </a:p>
        </p:txBody>
      </p:sp>
      <p:sp>
        <p:nvSpPr>
          <p:cNvPr id="174084"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DM – Part of Microsoft SQL Server</a:t>
            </a:r>
            <a:endParaRPr lang="en-IE" noProof="0" dirty="0"/>
          </a:p>
        </p:txBody>
      </p:sp>
      <p:pic>
        <p:nvPicPr>
          <p:cNvPr id="3" name="Picture 2" descr="DM Against SQL Services.bmp"/>
          <p:cNvPicPr>
            <a:picLocks noChangeAspect="1"/>
          </p:cNvPicPr>
          <p:nvPr/>
        </p:nvPicPr>
        <p:blipFill>
          <a:blip r:embed="rId2">
            <a:lum bright="-20000" contrast="20000"/>
          </a:blip>
          <a:stretch>
            <a:fillRect/>
          </a:stretch>
        </p:blipFill>
        <p:spPr>
          <a:xfrm>
            <a:off x="1928794" y="1214422"/>
            <a:ext cx="5484240" cy="514500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sz="3600" noProof="0" dirty="0" smtClean="0"/>
              <a:t>Don’t Forget to Explore and Analyse</a:t>
            </a:r>
            <a:endParaRPr lang="en-IE" sz="3600" noProof="0" dirty="0"/>
          </a:p>
        </p:txBody>
      </p:sp>
      <p:sp>
        <p:nvSpPr>
          <p:cNvPr id="4" name="Content Placeholder 3"/>
          <p:cNvSpPr>
            <a:spLocks noGrp="1"/>
          </p:cNvSpPr>
          <p:nvPr>
            <p:ph idx="1"/>
          </p:nvPr>
        </p:nvSpPr>
        <p:spPr/>
        <p:txBody>
          <a:bodyPr/>
          <a:lstStyle/>
          <a:p>
            <a:r>
              <a:rPr lang="en-IE" noProof="0" dirty="0" smtClean="0"/>
              <a:t>Several excellent </a:t>
            </a:r>
            <a:r>
              <a:rPr lang="en-IE" noProof="0" dirty="0" smtClean="0">
                <a:solidFill>
                  <a:schemeClr val="accent4"/>
                </a:solidFill>
              </a:rPr>
              <a:t>visualizers</a:t>
            </a:r>
            <a:r>
              <a:rPr lang="en-IE" noProof="0" dirty="0" smtClean="0"/>
              <a:t> for patterns from Microsoft</a:t>
            </a:r>
          </a:p>
          <a:p>
            <a:r>
              <a:rPr lang="en-IE" noProof="0" dirty="0" smtClean="0"/>
              <a:t>Available in: BIDS, SSMS, SSRS, Excel, Visio and for your applications</a:t>
            </a:r>
          </a:p>
          <a:p>
            <a:r>
              <a:rPr lang="en-IE" noProof="0" dirty="0" smtClean="0"/>
              <a:t>You will see </a:t>
            </a:r>
            <a:r>
              <a:rPr lang="en-IE" noProof="0" dirty="0" smtClean="0">
                <a:solidFill>
                  <a:schemeClr val="accent4"/>
                </a:solidFill>
              </a:rPr>
              <a:t>a lot </a:t>
            </a:r>
            <a:r>
              <a:rPr lang="en-IE" noProof="0" dirty="0" smtClean="0"/>
              <a:t>of this today afternoon!</a:t>
            </a:r>
          </a:p>
          <a:p>
            <a:endParaRPr lang="en-IE" noProof="0" dirty="0" smtClean="0"/>
          </a:p>
          <a:p>
            <a:r>
              <a:rPr lang="en-IE" noProof="0" dirty="0" smtClean="0"/>
              <a:t>You can also query the Mining Model directly for the patterns</a:t>
            </a:r>
          </a:p>
          <a:p>
            <a:pPr lvl="1"/>
            <a:r>
              <a:rPr lang="en-IE" noProof="0" dirty="0" smtClean="0"/>
              <a:t>SQL Books Online show many examples, or get the book “Data Mining with SQL Server 2005” by Jamie McLennan and ZhaoHui Tang</a:t>
            </a:r>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Summary</a:t>
            </a:r>
            <a:endParaRPr lang="en-IE" noProof="0" dirty="0"/>
          </a:p>
        </p:txBody>
      </p:sp>
      <p:sp>
        <p:nvSpPr>
          <p:cNvPr id="3" name="Content Placeholder 2"/>
          <p:cNvSpPr>
            <a:spLocks noGrp="1"/>
          </p:cNvSpPr>
          <p:nvPr>
            <p:ph idx="1"/>
          </p:nvPr>
        </p:nvSpPr>
        <p:spPr/>
        <p:txBody>
          <a:bodyPr/>
          <a:lstStyle/>
          <a:p>
            <a:r>
              <a:rPr lang="en-IE" noProof="0" dirty="0" smtClean="0"/>
              <a:t>Building a mining model starts with understanding the data: </a:t>
            </a:r>
            <a:r>
              <a:rPr lang="en-IE" noProof="0" dirty="0" smtClean="0">
                <a:solidFill>
                  <a:schemeClr val="accent4"/>
                </a:solidFill>
              </a:rPr>
              <a:t>cases</a:t>
            </a:r>
          </a:p>
          <a:p>
            <a:r>
              <a:rPr lang="en-IE" noProof="0" dirty="0" smtClean="0"/>
              <a:t>You should carefully define the column data and content types and their usage</a:t>
            </a:r>
          </a:p>
          <a:p>
            <a:r>
              <a:rPr lang="en-IE" noProof="0" dirty="0" smtClean="0">
                <a:solidFill>
                  <a:schemeClr val="accent4"/>
                </a:solidFill>
              </a:rPr>
              <a:t>Build</a:t>
            </a:r>
            <a:r>
              <a:rPr lang="en-IE" noProof="0" dirty="0" smtClean="0"/>
              <a:t> the model and </a:t>
            </a:r>
            <a:r>
              <a:rPr lang="en-IE" noProof="0" dirty="0" smtClean="0">
                <a:solidFill>
                  <a:schemeClr val="accent4"/>
                </a:solidFill>
              </a:rPr>
              <a:t>train</a:t>
            </a:r>
            <a:r>
              <a:rPr lang="en-IE" noProof="0" dirty="0" smtClean="0"/>
              <a:t> it using a separate data set</a:t>
            </a:r>
          </a:p>
          <a:p>
            <a:r>
              <a:rPr lang="en-IE" noProof="0" dirty="0" smtClean="0">
                <a:solidFill>
                  <a:schemeClr val="accent4"/>
                </a:solidFill>
              </a:rPr>
              <a:t>Test</a:t>
            </a:r>
            <a:r>
              <a:rPr lang="en-IE" noProof="0" dirty="0" smtClean="0"/>
              <a:t> and </a:t>
            </a:r>
            <a:r>
              <a:rPr lang="en-IE" noProof="0" dirty="0" smtClean="0">
                <a:solidFill>
                  <a:schemeClr val="accent4"/>
                </a:solidFill>
              </a:rPr>
              <a:t>validate</a:t>
            </a:r>
            <a:r>
              <a:rPr lang="en-IE" noProof="0" dirty="0" smtClean="0"/>
              <a:t> before continuing</a:t>
            </a:r>
          </a:p>
          <a:p>
            <a:r>
              <a:rPr lang="en-IE" noProof="0" dirty="0" smtClean="0">
                <a:solidFill>
                  <a:schemeClr val="accent4"/>
                </a:solidFill>
              </a:rPr>
              <a:t>Visually explore </a:t>
            </a:r>
            <a:r>
              <a:rPr lang="en-IE" noProof="0" dirty="0" smtClean="0"/>
              <a:t>the patterns, predict, and enjoy </a:t>
            </a:r>
            <a:r>
              <a:rPr lang="en-IE" noProof="0" dirty="0" smtClean="0">
                <a:sym typeface="Wingdings" pitchFamily="2" charset="2"/>
              </a:rPr>
              <a:t></a:t>
            </a:r>
            <a:endParaRPr lang="en-IE" noProof="0" dirty="0" smtClean="0"/>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1280238" y="4487228"/>
            <a:ext cx="6275388" cy="1508105"/>
          </a:xfrm>
          <a:prstGeom prst="rect">
            <a:avLst/>
          </a:prstGeom>
          <a:noFill/>
          <a:ln w="9525">
            <a:noFill/>
            <a:miter lim="800000"/>
            <a:headEnd/>
            <a:tailEnd/>
          </a:ln>
        </p:spPr>
        <p:txBody>
          <a:bodyPr wrap="square">
            <a:spAutoFit/>
          </a:bodyPr>
          <a:lstStyle/>
          <a:p>
            <a:pPr algn="just"/>
            <a:r>
              <a:rPr lang="en-US" sz="1100" dirty="0">
                <a:solidFill>
                  <a:schemeClr val="accent1"/>
                </a:solidFill>
                <a:latin typeface="+mj-lt"/>
                <a:cs typeface="Arial" charset="0"/>
              </a:rPr>
              <a:t>© </a:t>
            </a:r>
            <a:r>
              <a:rPr lang="en-US" sz="1100" dirty="0" smtClean="0">
                <a:solidFill>
                  <a:schemeClr val="accent1"/>
                </a:solidFill>
                <a:latin typeface="+mj-lt"/>
                <a:cs typeface="Arial" charset="0"/>
              </a:rPr>
              <a:t>2008 </a:t>
            </a:r>
            <a:r>
              <a:rPr lang="en-US" sz="1100" dirty="0">
                <a:solidFill>
                  <a:schemeClr val="accent1"/>
                </a:solidFill>
                <a:latin typeface="+mj-lt"/>
                <a:cs typeface="Arial" charset="0"/>
              </a:rPr>
              <a:t>Microsoft </a:t>
            </a:r>
            <a:r>
              <a:rPr lang="en-US" sz="1100" dirty="0" smtClean="0">
                <a:solidFill>
                  <a:schemeClr val="accent1"/>
                </a:solidFill>
                <a:latin typeface="+mj-lt"/>
                <a:cs typeface="Arial" charset="0"/>
              </a:rPr>
              <a:t>Corporation &amp; Project Botticelli Ltd. </a:t>
            </a:r>
            <a:r>
              <a:rPr lang="en-US" sz="1100" dirty="0">
                <a:solidFill>
                  <a:schemeClr val="accent1"/>
                </a:solidFill>
                <a:latin typeface="+mj-lt"/>
                <a:cs typeface="Arial" charset="0"/>
              </a:rPr>
              <a:t>All rights </a:t>
            </a:r>
            <a:r>
              <a:rPr lang="en-US" sz="1100" dirty="0" smtClean="0">
                <a:solidFill>
                  <a:schemeClr val="accent1"/>
                </a:solidFill>
                <a:latin typeface="+mj-lt"/>
                <a:cs typeface="Arial" charset="0"/>
              </a:rPr>
              <a:t>reserved.</a:t>
            </a:r>
            <a:endParaRPr lang="en-US" sz="1100" b="1" dirty="0">
              <a:solidFill>
                <a:schemeClr val="accent1"/>
              </a:solidFill>
              <a:latin typeface="+mj-lt"/>
              <a:cs typeface="Arial" charset="0"/>
            </a:endParaRPr>
          </a:p>
          <a:p>
            <a:pPr algn="just"/>
            <a:endParaRPr lang="en-US" sz="1100" b="1" dirty="0" smtClean="0">
              <a:solidFill>
                <a:schemeClr val="bg1">
                  <a:lumMod val="85000"/>
                </a:schemeClr>
              </a:solidFill>
              <a:latin typeface="+mj-lt"/>
              <a:cs typeface="Arial" charset="0"/>
            </a:endParaRPr>
          </a:p>
          <a:p>
            <a:pPr algn="just"/>
            <a:r>
              <a:rPr lang="en-US" sz="700" dirty="0" smtClean="0">
                <a:solidFill>
                  <a:schemeClr val="bg1">
                    <a:lumMod val="85000"/>
                  </a:schemeClr>
                </a:solidFill>
              </a:rPr>
              <a:t>The information herein is for informational purposes only and represents the opinions and views of Project Botticelli and/or Rafal Lukawiecki. The material presented is not certain and may vary based on several factors. Microsoft makes no warranties, express, implied or statutory, as to the information in this presentation.</a:t>
            </a:r>
          </a:p>
          <a:p>
            <a:pPr algn="just"/>
            <a:endParaRPr lang="en-US" sz="700" dirty="0" smtClean="0">
              <a:solidFill>
                <a:schemeClr val="bg1">
                  <a:lumMod val="85000"/>
                </a:schemeClr>
              </a:solidFill>
            </a:endParaRPr>
          </a:p>
          <a:p>
            <a:pPr algn="just"/>
            <a:r>
              <a:rPr lang="en-US" sz="700" dirty="0" smtClean="0">
                <a:solidFill>
                  <a:schemeClr val="bg1">
                    <a:lumMod val="85000"/>
                  </a:schemeClr>
                </a:solidFill>
              </a:rPr>
              <a:t>© 2007 Project Botticelli Ltd &amp; Microsoft Corp. Some slides contain quotations from copyrighted materials by other authors, as individually attributed. All rights reserved. Microsoft, Windows, Windows Vista and other product names are or may be registered trademarks and/or trademarks in the U.S. and/or other countries. The information herein is for informational purposes only and represents the current view of Project Botticelli Ltd as of the date of this presentation.  Because Project Botticelli &amp; Microsoft must respond to changing market conditions, it should not be interpreted to be a commitment on the part of Microsoft, and Microsoft and Project Botticelli cannot guarantee the accuracy of any information provided after the date of this presentation. Project Botticelli makes no warranties, express, implied or statutory, as to the information in this presentation. E&amp;OE.</a:t>
            </a:r>
          </a:p>
        </p:txBody>
      </p:sp>
      <p:pic>
        <p:nvPicPr>
          <p:cNvPr id="6" name="Picture 4" descr="logo_ms_big.png"/>
          <p:cNvPicPr>
            <a:picLocks noChangeAspect="1"/>
          </p:cNvPicPr>
          <p:nvPr/>
        </p:nvPicPr>
        <p:blipFill>
          <a:blip r:embed="rId3">
            <a:lum bright="100000"/>
          </a:blip>
          <a:srcRect/>
          <a:stretch>
            <a:fillRect/>
          </a:stretch>
        </p:blipFill>
        <p:spPr bwMode="auto">
          <a:xfrm>
            <a:off x="1346368" y="3265583"/>
            <a:ext cx="3727951" cy="620926"/>
          </a:xfrm>
          <a:prstGeom prst="rect">
            <a:avLst/>
          </a:prstGeom>
          <a:noFill/>
          <a:ln w="9525">
            <a:noFill/>
            <a:miter lim="800000"/>
            <a:headEnd/>
            <a:tailEnd/>
          </a:ln>
        </p:spPr>
      </p:pic>
      <p:pic>
        <p:nvPicPr>
          <p:cNvPr id="7" name="Picture 6" descr="probwht-jpg.jpg"/>
          <p:cNvPicPr>
            <a:picLocks noChangeAspect="1"/>
          </p:cNvPicPr>
          <p:nvPr/>
        </p:nvPicPr>
        <p:blipFill>
          <a:blip r:embed="rId4"/>
          <a:srcRect/>
          <a:stretch>
            <a:fillRect/>
          </a:stretch>
        </p:blipFill>
        <p:spPr bwMode="auto">
          <a:xfrm>
            <a:off x="6215074" y="3286124"/>
            <a:ext cx="1229467" cy="622427"/>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4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0770" name="Rectangle 4294967295"/>
          <p:cNvSpPr>
            <a:spLocks noChangeArrowheads="1"/>
          </p:cNvSpPr>
          <p:nvPr/>
        </p:nvSpPr>
        <p:spPr bwMode="auto">
          <a:xfrm>
            <a:off x="7010400" y="1524000"/>
            <a:ext cx="1676400" cy="4495800"/>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91425" tIns="45713" rIns="91425" bIns="45713" anchor="ctr"/>
          <a:lstStyle/>
          <a:p>
            <a:pPr>
              <a:defRPr/>
            </a:pPr>
            <a:endParaRPr lang="en-US" dirty="0">
              <a:solidFill>
                <a:schemeClr val="bg1"/>
              </a:solidFill>
              <a:latin typeface="Arial" pitchFamily="34" charset="0"/>
            </a:endParaRPr>
          </a:p>
        </p:txBody>
      </p:sp>
      <p:sp>
        <p:nvSpPr>
          <p:cNvPr id="181251" name="TextBox 4294967295"/>
          <p:cNvSpPr txBox="1">
            <a:spLocks noChangeArrowheads="1"/>
          </p:cNvSpPr>
          <p:nvPr/>
        </p:nvSpPr>
        <p:spPr bwMode="auto">
          <a:xfrm>
            <a:off x="7239000" y="2819400"/>
            <a:ext cx="12192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endParaRPr lang="en-GB" sz="1600" dirty="0">
              <a:solidFill>
                <a:schemeClr val="bg1"/>
              </a:solidFill>
            </a:endParaRPr>
          </a:p>
        </p:txBody>
      </p:sp>
      <p:sp>
        <p:nvSpPr>
          <p:cNvPr id="160772" name="TextBox 4294967295"/>
          <p:cNvSpPr txBox="1">
            <a:spLocks noChangeArrowheads="1"/>
          </p:cNvSpPr>
          <p:nvPr/>
        </p:nvSpPr>
        <p:spPr bwMode="auto">
          <a:xfrm>
            <a:off x="7086600" y="3457575"/>
            <a:ext cx="1524000" cy="1569646"/>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2400" dirty="0" smtClean="0">
                <a:solidFill>
                  <a:schemeClr val="bg1"/>
                </a:solidFill>
              </a:rPr>
              <a:t>SQL Server Analysis Services</a:t>
            </a:r>
            <a:endParaRPr lang="en-US" sz="2400" dirty="0">
              <a:solidFill>
                <a:schemeClr val="bg1"/>
              </a:solidFill>
            </a:endParaRPr>
          </a:p>
        </p:txBody>
      </p:sp>
      <p:sp>
        <p:nvSpPr>
          <p:cNvPr id="160773" name="Rectangle 4294967295"/>
          <p:cNvSpPr>
            <a:spLocks noChangeArrowheads="1"/>
          </p:cNvSpPr>
          <p:nvPr/>
        </p:nvSpPr>
        <p:spPr bwMode="auto">
          <a:xfrm>
            <a:off x="338138" y="1524000"/>
            <a:ext cx="1185862" cy="4495800"/>
          </a:xfrm>
          <a:prstGeom prst="rect">
            <a:avLst/>
          </a:prstGeom>
          <a:gradFill rotWithShape="1">
            <a:gsLst>
              <a:gs pos="0">
                <a:schemeClr val="accent2">
                  <a:gamma/>
                  <a:shade val="46275"/>
                  <a:invGamma/>
                </a:schemeClr>
              </a:gs>
              <a:gs pos="50000">
                <a:schemeClr val="accent2">
                  <a:alpha val="60001"/>
                </a:schemeClr>
              </a:gs>
              <a:gs pos="100000">
                <a:schemeClr val="accent2">
                  <a:gamma/>
                  <a:shade val="46275"/>
                  <a:invGamma/>
                </a:schemeClr>
              </a:gs>
            </a:gsLst>
            <a:lin ang="2700000" scaled="1"/>
          </a:gradFill>
          <a:ln w="9525" cap="flat" cmpd="sng" algn="ctr">
            <a:solidFill>
              <a:schemeClr val="accent2"/>
            </a:solidFill>
            <a:prstDash val="solid"/>
            <a:miter lim="800000"/>
            <a:headEnd type="none" w="med" len="med"/>
            <a:tailEnd type="none" w="med" len="med"/>
          </a:ln>
          <a:effectLst/>
        </p:spPr>
        <p:txBody>
          <a:bodyPr wrap="none" lIns="91425" tIns="45713" rIns="91425" bIns="45713" anchor="ctr"/>
          <a:lstStyle/>
          <a:p>
            <a:pPr>
              <a:defRPr/>
            </a:pPr>
            <a:endParaRPr lang="en-US" dirty="0">
              <a:solidFill>
                <a:schemeClr val="bg1"/>
              </a:solidFill>
              <a:latin typeface="Arial" pitchFamily="34" charset="0"/>
            </a:endParaRPr>
          </a:p>
        </p:txBody>
      </p:sp>
      <p:sp>
        <p:nvSpPr>
          <p:cNvPr id="181254" name="Rectangle 4294967295"/>
          <p:cNvSpPr>
            <a:spLocks noChangeArrowheads="1"/>
          </p:cNvSpPr>
          <p:nvPr/>
        </p:nvSpPr>
        <p:spPr bwMode="auto">
          <a:xfrm>
            <a:off x="1752600" y="1835150"/>
            <a:ext cx="184150" cy="369888"/>
          </a:xfrm>
          <a:prstGeom prst="rect">
            <a:avLst/>
          </a:prstGeom>
          <a:noFill/>
          <a:ln w="9525">
            <a:noFill/>
            <a:miter lim="800000"/>
            <a:headEnd/>
            <a:tailEnd/>
          </a:ln>
        </p:spPr>
        <p:txBody>
          <a:bodyPr wrap="none" lIns="91425" tIns="45713" rIns="91425" bIns="45713" anchor="ctr">
            <a:spAutoFit/>
          </a:bodyPr>
          <a:lstStyle/>
          <a:p>
            <a:endParaRPr lang="en-GB" dirty="0">
              <a:solidFill>
                <a:schemeClr val="bg1"/>
              </a:solidFill>
            </a:endParaRPr>
          </a:p>
        </p:txBody>
      </p:sp>
      <p:sp>
        <p:nvSpPr>
          <p:cNvPr id="160775" name="Rectangle 4294967295"/>
          <p:cNvSpPr>
            <a:spLocks noChangeArrowheads="1"/>
          </p:cNvSpPr>
          <p:nvPr/>
        </p:nvSpPr>
        <p:spPr bwMode="auto">
          <a:xfrm>
            <a:off x="2590800" y="1600200"/>
            <a:ext cx="838200" cy="1295400"/>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91425" tIns="45713" rIns="91425" bIns="45713" anchor="ctr"/>
          <a:lstStyle/>
          <a:p>
            <a:pPr>
              <a:defRPr/>
            </a:pPr>
            <a:endParaRPr lang="en-US" dirty="0">
              <a:solidFill>
                <a:schemeClr val="bg1"/>
              </a:solidFill>
              <a:latin typeface="Arial" pitchFamily="34" charset="0"/>
            </a:endParaRPr>
          </a:p>
        </p:txBody>
      </p:sp>
      <p:sp>
        <p:nvSpPr>
          <p:cNvPr id="160776" name="TextBox 4294967295"/>
          <p:cNvSpPr txBox="1">
            <a:spLocks noChangeArrowheads="1"/>
          </p:cNvSpPr>
          <p:nvPr/>
        </p:nvSpPr>
        <p:spPr bwMode="auto">
          <a:xfrm>
            <a:off x="2514600" y="2057400"/>
            <a:ext cx="9906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OLEDB</a:t>
            </a:r>
          </a:p>
        </p:txBody>
      </p:sp>
      <p:sp>
        <p:nvSpPr>
          <p:cNvPr id="160777" name="Rectangle 4294967295"/>
          <p:cNvSpPr>
            <a:spLocks noChangeArrowheads="1"/>
          </p:cNvSpPr>
          <p:nvPr/>
        </p:nvSpPr>
        <p:spPr bwMode="auto">
          <a:xfrm>
            <a:off x="1762125" y="5257800"/>
            <a:ext cx="990600" cy="762000"/>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91425" tIns="45713" rIns="91425" bIns="45713" anchor="ctr"/>
          <a:lstStyle/>
          <a:p>
            <a:pPr>
              <a:defRPr/>
            </a:pPr>
            <a:endParaRPr lang="en-US" dirty="0">
              <a:solidFill>
                <a:schemeClr val="bg1"/>
              </a:solidFill>
              <a:latin typeface="Arial" pitchFamily="34" charset="0"/>
            </a:endParaRPr>
          </a:p>
        </p:txBody>
      </p:sp>
      <p:sp>
        <p:nvSpPr>
          <p:cNvPr id="160778" name="TextBox 4294967295"/>
          <p:cNvSpPr txBox="1">
            <a:spLocks noChangeArrowheads="1"/>
          </p:cNvSpPr>
          <p:nvPr/>
        </p:nvSpPr>
        <p:spPr bwMode="auto">
          <a:xfrm>
            <a:off x="1762125" y="5334000"/>
            <a:ext cx="990600" cy="581025"/>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ADOMD .NET</a:t>
            </a:r>
          </a:p>
        </p:txBody>
      </p:sp>
      <p:sp>
        <p:nvSpPr>
          <p:cNvPr id="160779" name="Rectangle 4294967295"/>
          <p:cNvSpPr>
            <a:spLocks noChangeArrowheads="1"/>
          </p:cNvSpPr>
          <p:nvPr/>
        </p:nvSpPr>
        <p:spPr bwMode="auto">
          <a:xfrm>
            <a:off x="1762125" y="4038600"/>
            <a:ext cx="990600" cy="762000"/>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91425" tIns="45713" rIns="91425" bIns="45713" anchor="ctr"/>
          <a:lstStyle/>
          <a:p>
            <a:pPr>
              <a:defRPr/>
            </a:pPr>
            <a:endParaRPr lang="en-US" dirty="0">
              <a:solidFill>
                <a:schemeClr val="bg1"/>
              </a:solidFill>
              <a:latin typeface="Arial" pitchFamily="34" charset="0"/>
            </a:endParaRPr>
          </a:p>
        </p:txBody>
      </p:sp>
      <p:sp>
        <p:nvSpPr>
          <p:cNvPr id="160780" name="TextBox 4294967295"/>
          <p:cNvSpPr txBox="1">
            <a:spLocks noChangeArrowheads="1"/>
          </p:cNvSpPr>
          <p:nvPr/>
        </p:nvSpPr>
        <p:spPr bwMode="auto">
          <a:xfrm>
            <a:off x="1762125" y="4235450"/>
            <a:ext cx="9906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AMO</a:t>
            </a:r>
          </a:p>
        </p:txBody>
      </p:sp>
      <p:sp>
        <p:nvSpPr>
          <p:cNvPr id="160781" name="Up-Down Arrow 4294967295"/>
          <p:cNvSpPr>
            <a:spLocks noChangeArrowheads="1"/>
          </p:cNvSpPr>
          <p:nvPr/>
        </p:nvSpPr>
        <p:spPr bwMode="auto">
          <a:xfrm rot="5400000">
            <a:off x="1905000" y="1447800"/>
            <a:ext cx="304800" cy="1066800"/>
          </a:xfrm>
          <a:prstGeom prst="upDownArrow">
            <a:avLst>
              <a:gd name="adj1" fmla="val 50000"/>
              <a:gd name="adj2" fmla="val 70000"/>
            </a:avLst>
          </a:prstGeom>
          <a:solidFill>
            <a:schemeClr val="accent1"/>
          </a:solidFill>
          <a:ln w="9525" algn="ctr">
            <a:solidFill>
              <a:schemeClr val="tx1"/>
            </a:solidFill>
            <a:miter lim="800000"/>
            <a:headEnd/>
            <a:tailEnd/>
          </a:ln>
        </p:spPr>
        <p:txBody>
          <a:bodyPr wrap="none" lIns="91425" tIns="45713" rIns="91425" bIns="45713" anchor="ctr"/>
          <a:lstStyle/>
          <a:p>
            <a:endParaRPr lang="en-GB" dirty="0">
              <a:solidFill>
                <a:schemeClr val="bg1"/>
              </a:solidFill>
            </a:endParaRPr>
          </a:p>
        </p:txBody>
      </p:sp>
      <p:sp>
        <p:nvSpPr>
          <p:cNvPr id="160782" name="Up-Down Arrow 4294967295"/>
          <p:cNvSpPr>
            <a:spLocks noChangeArrowheads="1"/>
          </p:cNvSpPr>
          <p:nvPr/>
        </p:nvSpPr>
        <p:spPr bwMode="auto">
          <a:xfrm rot="5400000">
            <a:off x="1485107" y="4229893"/>
            <a:ext cx="304800" cy="227013"/>
          </a:xfrm>
          <a:prstGeom prst="upDownArrow">
            <a:avLst>
              <a:gd name="adj1" fmla="val 50000"/>
              <a:gd name="adj2" fmla="val 20000"/>
            </a:avLst>
          </a:prstGeom>
          <a:solidFill>
            <a:schemeClr val="accent1"/>
          </a:solidFill>
          <a:ln w="9525" algn="ctr">
            <a:solidFill>
              <a:schemeClr val="tx1"/>
            </a:solidFill>
            <a:miter lim="800000"/>
            <a:headEnd/>
            <a:tailEnd/>
          </a:ln>
        </p:spPr>
        <p:txBody>
          <a:bodyPr wrap="none" lIns="91425" tIns="45713" rIns="91425" bIns="45713" anchor="ctr"/>
          <a:lstStyle/>
          <a:p>
            <a:endParaRPr lang="en-GB" dirty="0">
              <a:solidFill>
                <a:schemeClr val="bg1"/>
              </a:solidFill>
            </a:endParaRPr>
          </a:p>
        </p:txBody>
      </p:sp>
      <p:sp>
        <p:nvSpPr>
          <p:cNvPr id="160783" name="Straight Connector 4294967295"/>
          <p:cNvSpPr>
            <a:spLocks noChangeShapeType="1"/>
          </p:cNvSpPr>
          <p:nvPr/>
        </p:nvSpPr>
        <p:spPr bwMode="auto">
          <a:xfrm>
            <a:off x="1533525" y="3733800"/>
            <a:ext cx="2306638" cy="11113"/>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84" name="Straight Connector 4294967295"/>
          <p:cNvSpPr>
            <a:spLocks noChangeShapeType="1"/>
          </p:cNvSpPr>
          <p:nvPr/>
        </p:nvSpPr>
        <p:spPr bwMode="auto">
          <a:xfrm>
            <a:off x="2752725" y="4414838"/>
            <a:ext cx="219075" cy="4762"/>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85" name="Straight Connector 4294967295"/>
          <p:cNvSpPr>
            <a:spLocks noChangeShapeType="1"/>
          </p:cNvSpPr>
          <p:nvPr/>
        </p:nvSpPr>
        <p:spPr bwMode="auto">
          <a:xfrm>
            <a:off x="3429000" y="1905000"/>
            <a:ext cx="152400" cy="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86" name="Straight Connector 4294967295"/>
          <p:cNvSpPr>
            <a:spLocks noChangeShapeType="1"/>
          </p:cNvSpPr>
          <p:nvPr/>
        </p:nvSpPr>
        <p:spPr bwMode="auto">
          <a:xfrm>
            <a:off x="2771775" y="5610225"/>
            <a:ext cx="809625" cy="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87" name="Straight Connector 4294967295"/>
          <p:cNvSpPr>
            <a:spLocks noChangeShapeType="1"/>
          </p:cNvSpPr>
          <p:nvPr/>
        </p:nvSpPr>
        <p:spPr bwMode="auto">
          <a:xfrm>
            <a:off x="2971800" y="3733800"/>
            <a:ext cx="0" cy="68580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88" name="Straight Connector 4294967295"/>
          <p:cNvSpPr>
            <a:spLocks noChangeShapeType="1"/>
          </p:cNvSpPr>
          <p:nvPr/>
        </p:nvSpPr>
        <p:spPr bwMode="auto">
          <a:xfrm>
            <a:off x="3581400" y="3733800"/>
            <a:ext cx="0" cy="1887538"/>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89" name="Straight Connector 4294967295"/>
          <p:cNvSpPr>
            <a:spLocks noChangeShapeType="1"/>
          </p:cNvSpPr>
          <p:nvPr/>
        </p:nvSpPr>
        <p:spPr bwMode="auto">
          <a:xfrm>
            <a:off x="3581400" y="1905000"/>
            <a:ext cx="0" cy="182880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90" name="Straight Connector 4294967295"/>
          <p:cNvSpPr>
            <a:spLocks noChangeShapeType="1"/>
          </p:cNvSpPr>
          <p:nvPr/>
        </p:nvSpPr>
        <p:spPr bwMode="auto">
          <a:xfrm>
            <a:off x="5667375" y="3733800"/>
            <a:ext cx="0" cy="68580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91" name="Straight Connector 4294967295"/>
          <p:cNvSpPr>
            <a:spLocks noChangeShapeType="1"/>
          </p:cNvSpPr>
          <p:nvPr/>
        </p:nvSpPr>
        <p:spPr bwMode="auto">
          <a:xfrm>
            <a:off x="5667375" y="3048000"/>
            <a:ext cx="0" cy="68580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92" name="Straight Connector 4294967295"/>
          <p:cNvSpPr>
            <a:spLocks noChangeShapeType="1"/>
          </p:cNvSpPr>
          <p:nvPr/>
        </p:nvSpPr>
        <p:spPr bwMode="auto">
          <a:xfrm>
            <a:off x="5668963" y="4419600"/>
            <a:ext cx="236537" cy="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93" name="Straight Connector 4294967295"/>
          <p:cNvSpPr>
            <a:spLocks noChangeShapeType="1"/>
          </p:cNvSpPr>
          <p:nvPr/>
        </p:nvSpPr>
        <p:spPr bwMode="auto">
          <a:xfrm>
            <a:off x="5672138" y="3048000"/>
            <a:ext cx="1338262" cy="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94" name="Rectangle 4294967295"/>
          <p:cNvSpPr>
            <a:spLocks noChangeArrowheads="1"/>
          </p:cNvSpPr>
          <p:nvPr/>
        </p:nvSpPr>
        <p:spPr bwMode="auto">
          <a:xfrm>
            <a:off x="5924550" y="4230688"/>
            <a:ext cx="838200" cy="369887"/>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lIns="91425" tIns="45713" rIns="91425" bIns="45713" anchor="ctr">
            <a:spAutoFit/>
          </a:bodyPr>
          <a:lstStyle/>
          <a:p>
            <a:pPr>
              <a:defRPr/>
            </a:pPr>
            <a:endParaRPr lang="en-US" dirty="0">
              <a:solidFill>
                <a:schemeClr val="bg1"/>
              </a:solidFill>
              <a:latin typeface="Arial" pitchFamily="34" charset="0"/>
            </a:endParaRPr>
          </a:p>
        </p:txBody>
      </p:sp>
      <p:sp>
        <p:nvSpPr>
          <p:cNvPr id="160795" name="TextBox 4294967295"/>
          <p:cNvSpPr txBox="1">
            <a:spLocks noChangeArrowheads="1"/>
          </p:cNvSpPr>
          <p:nvPr/>
        </p:nvSpPr>
        <p:spPr bwMode="auto">
          <a:xfrm>
            <a:off x="6000750" y="4267200"/>
            <a:ext cx="6858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IIS</a:t>
            </a:r>
          </a:p>
        </p:txBody>
      </p:sp>
      <p:sp>
        <p:nvSpPr>
          <p:cNvPr id="160796" name="Straight Connector 4294967295"/>
          <p:cNvSpPr>
            <a:spLocks noChangeShapeType="1"/>
          </p:cNvSpPr>
          <p:nvPr/>
        </p:nvSpPr>
        <p:spPr bwMode="auto">
          <a:xfrm>
            <a:off x="6775450" y="4419600"/>
            <a:ext cx="234950" cy="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97" name="TextBox 4294967295"/>
          <p:cNvSpPr txBox="1">
            <a:spLocks noChangeArrowheads="1"/>
          </p:cNvSpPr>
          <p:nvPr/>
        </p:nvSpPr>
        <p:spPr bwMode="auto">
          <a:xfrm>
            <a:off x="6086475" y="2590800"/>
            <a:ext cx="7620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TCP</a:t>
            </a:r>
          </a:p>
        </p:txBody>
      </p:sp>
      <p:sp>
        <p:nvSpPr>
          <p:cNvPr id="160798" name="TextBox 4294967295"/>
          <p:cNvSpPr txBox="1">
            <a:spLocks noChangeArrowheads="1"/>
          </p:cNvSpPr>
          <p:nvPr/>
        </p:nvSpPr>
        <p:spPr bwMode="auto">
          <a:xfrm>
            <a:off x="6000750" y="4876800"/>
            <a:ext cx="7620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HTTP</a:t>
            </a:r>
          </a:p>
        </p:txBody>
      </p:sp>
      <p:sp>
        <p:nvSpPr>
          <p:cNvPr id="160799" name="Shape 4294967295"/>
          <p:cNvSpPr>
            <a:spLocks noChangeAspect="1" noEditPoints="1" noChangeArrowheads="1"/>
          </p:cNvSpPr>
          <p:nvPr/>
        </p:nvSpPr>
        <p:spPr bwMode="auto">
          <a:xfrm>
            <a:off x="3848100" y="3429000"/>
            <a:ext cx="1524000" cy="685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1 256"/>
              <a:gd name="T9" fmla="*/ 0 1 256"/>
              <a:gd name="T10" fmla="*/ 0 1 256"/>
              <a:gd name="T11" fmla="*/ 0 1 25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28575" cap="flat" cmpd="sng" algn="ctr">
            <a:solidFill>
              <a:schemeClr val="folHlink"/>
            </a:solidFill>
            <a:prstDash val="solid"/>
            <a:miter lim="800000"/>
            <a:headEnd type="none" w="med" len="med"/>
            <a:tailEnd type="none" w="med" len="med"/>
          </a:ln>
          <a:effectLst/>
        </p:spPr>
        <p:txBody>
          <a:bodyPr lIns="91425" tIns="45713" rIns="91425" bIns="45713"/>
          <a:lstStyle/>
          <a:p>
            <a:pPr eaLnBrk="0" hangingPunct="0">
              <a:defRPr/>
            </a:pPr>
            <a:endParaRPr lang="en-US" sz="2400" dirty="0">
              <a:solidFill>
                <a:schemeClr val="bg1"/>
              </a:solidFill>
              <a:latin typeface="Arial" pitchFamily="34" charset="0"/>
            </a:endParaRPr>
          </a:p>
        </p:txBody>
      </p:sp>
      <p:sp>
        <p:nvSpPr>
          <p:cNvPr id="160800" name="TextBox 4294967295"/>
          <p:cNvSpPr txBox="1">
            <a:spLocks noChangeArrowheads="1"/>
          </p:cNvSpPr>
          <p:nvPr/>
        </p:nvSpPr>
        <p:spPr bwMode="auto">
          <a:xfrm>
            <a:off x="4229100" y="3581400"/>
            <a:ext cx="7620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XMLA</a:t>
            </a:r>
          </a:p>
        </p:txBody>
      </p:sp>
      <p:sp>
        <p:nvSpPr>
          <p:cNvPr id="160802" name="Rectangle 4294967295"/>
          <p:cNvSpPr>
            <a:spLocks noChangeArrowheads="1"/>
          </p:cNvSpPr>
          <p:nvPr/>
        </p:nvSpPr>
        <p:spPr bwMode="auto">
          <a:xfrm>
            <a:off x="1752600" y="2286000"/>
            <a:ext cx="838200" cy="609600"/>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91425" tIns="45713" rIns="91425" bIns="45713" anchor="ctr"/>
          <a:lstStyle/>
          <a:p>
            <a:pPr>
              <a:defRPr/>
            </a:pPr>
            <a:endParaRPr lang="en-US" dirty="0">
              <a:solidFill>
                <a:schemeClr val="bg1"/>
              </a:solidFill>
              <a:latin typeface="Arial" pitchFamily="34" charset="0"/>
            </a:endParaRPr>
          </a:p>
        </p:txBody>
      </p:sp>
      <p:sp>
        <p:nvSpPr>
          <p:cNvPr id="160803" name="TextBox 4294967295"/>
          <p:cNvSpPr txBox="1">
            <a:spLocks noChangeArrowheads="1"/>
          </p:cNvSpPr>
          <p:nvPr/>
        </p:nvSpPr>
        <p:spPr bwMode="auto">
          <a:xfrm>
            <a:off x="1676400" y="2438400"/>
            <a:ext cx="9906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ADOMD</a:t>
            </a:r>
          </a:p>
        </p:txBody>
      </p:sp>
      <p:sp>
        <p:nvSpPr>
          <p:cNvPr id="160804" name="Up-Down Arrow 4294967295"/>
          <p:cNvSpPr>
            <a:spLocks noChangeArrowheads="1"/>
          </p:cNvSpPr>
          <p:nvPr/>
        </p:nvSpPr>
        <p:spPr bwMode="auto">
          <a:xfrm rot="5400000">
            <a:off x="1485900" y="2476500"/>
            <a:ext cx="304800" cy="228600"/>
          </a:xfrm>
          <a:prstGeom prst="upDownArrow">
            <a:avLst>
              <a:gd name="adj1" fmla="val 50000"/>
              <a:gd name="adj2" fmla="val 20000"/>
            </a:avLst>
          </a:prstGeom>
          <a:solidFill>
            <a:schemeClr val="accent1"/>
          </a:solidFill>
          <a:ln w="9525" algn="ctr">
            <a:solidFill>
              <a:schemeClr val="tx1"/>
            </a:solidFill>
            <a:miter lim="800000"/>
            <a:headEnd/>
            <a:tailEnd/>
          </a:ln>
        </p:spPr>
        <p:txBody>
          <a:bodyPr wrap="none" lIns="91425" tIns="45713" rIns="91425" bIns="45713" anchor="ctr"/>
          <a:lstStyle/>
          <a:p>
            <a:endParaRPr lang="en-GB" dirty="0">
              <a:solidFill>
                <a:schemeClr val="bg1"/>
              </a:solidFill>
            </a:endParaRPr>
          </a:p>
        </p:txBody>
      </p:sp>
      <p:sp>
        <p:nvSpPr>
          <p:cNvPr id="160805" name="Up-Down Arrow 4294967295"/>
          <p:cNvSpPr>
            <a:spLocks noChangeArrowheads="1"/>
          </p:cNvSpPr>
          <p:nvPr/>
        </p:nvSpPr>
        <p:spPr bwMode="auto">
          <a:xfrm rot="5400000">
            <a:off x="1484313" y="5519737"/>
            <a:ext cx="304800" cy="225425"/>
          </a:xfrm>
          <a:prstGeom prst="upDownArrow">
            <a:avLst>
              <a:gd name="adj1" fmla="val 50000"/>
              <a:gd name="adj2" fmla="val 20000"/>
            </a:avLst>
          </a:prstGeom>
          <a:solidFill>
            <a:schemeClr val="accent1"/>
          </a:solidFill>
          <a:ln w="9525" algn="ctr">
            <a:solidFill>
              <a:schemeClr val="tx1"/>
            </a:solidFill>
            <a:miter lim="800000"/>
            <a:headEnd/>
            <a:tailEnd/>
          </a:ln>
        </p:spPr>
        <p:txBody>
          <a:bodyPr wrap="none" lIns="91425" tIns="45713" rIns="91425" bIns="45713" anchor="ctr"/>
          <a:lstStyle/>
          <a:p>
            <a:endParaRPr lang="en-GB" dirty="0">
              <a:solidFill>
                <a:schemeClr val="bg1"/>
              </a:solidFill>
            </a:endParaRPr>
          </a:p>
        </p:txBody>
      </p:sp>
      <p:sp>
        <p:nvSpPr>
          <p:cNvPr id="160806" name="TextBox 4294967295"/>
          <p:cNvSpPr txBox="1">
            <a:spLocks noChangeArrowheads="1"/>
          </p:cNvSpPr>
          <p:nvPr/>
        </p:nvSpPr>
        <p:spPr bwMode="auto">
          <a:xfrm>
            <a:off x="434975" y="3441700"/>
            <a:ext cx="990600" cy="581025"/>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Client Apps</a:t>
            </a:r>
          </a:p>
        </p:txBody>
      </p:sp>
      <p:sp>
        <p:nvSpPr>
          <p:cNvPr id="160807" name="Rectangle 4294967295"/>
          <p:cNvSpPr>
            <a:spLocks noChangeArrowheads="1"/>
          </p:cNvSpPr>
          <p:nvPr/>
        </p:nvSpPr>
        <p:spPr bwMode="blackWhite">
          <a:xfrm>
            <a:off x="428625" y="4375150"/>
            <a:ext cx="990600" cy="346075"/>
          </a:xfrm>
          <a:prstGeom prst="rect">
            <a:avLst/>
          </a:prstGeom>
          <a:solidFill>
            <a:srgbClr val="003366"/>
          </a:solidFill>
          <a:ln w="9525" algn="ctr">
            <a:solidFill>
              <a:schemeClr val="tx1"/>
            </a:solidFill>
            <a:miter lim="800000"/>
            <a:headEnd/>
            <a:tailEnd/>
          </a:ln>
        </p:spPr>
        <p:txBody>
          <a:bodyPr wrap="none" lIns="91425" tIns="45713" rIns="91425" bIns="45713" anchor="ctr"/>
          <a:lstStyle/>
          <a:p>
            <a:endParaRPr lang="en-GB" dirty="0">
              <a:solidFill>
                <a:schemeClr val="bg1"/>
              </a:solidFill>
            </a:endParaRPr>
          </a:p>
        </p:txBody>
      </p:sp>
      <p:sp>
        <p:nvSpPr>
          <p:cNvPr id="160808" name="TextBox 4294967295"/>
          <p:cNvSpPr txBox="1">
            <a:spLocks noChangeArrowheads="1"/>
          </p:cNvSpPr>
          <p:nvPr/>
        </p:nvSpPr>
        <p:spPr bwMode="auto">
          <a:xfrm>
            <a:off x="428625" y="4368800"/>
            <a:ext cx="9906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BIDS</a:t>
            </a:r>
          </a:p>
        </p:txBody>
      </p:sp>
      <p:sp>
        <p:nvSpPr>
          <p:cNvPr id="160809" name="Rectangle 4294967295"/>
          <p:cNvSpPr>
            <a:spLocks noChangeArrowheads="1"/>
          </p:cNvSpPr>
          <p:nvPr/>
        </p:nvSpPr>
        <p:spPr bwMode="blackWhite">
          <a:xfrm>
            <a:off x="428625" y="4870450"/>
            <a:ext cx="990600" cy="346075"/>
          </a:xfrm>
          <a:prstGeom prst="rect">
            <a:avLst/>
          </a:prstGeom>
          <a:solidFill>
            <a:srgbClr val="003366"/>
          </a:solidFill>
          <a:ln w="9525" algn="ctr">
            <a:solidFill>
              <a:schemeClr val="tx1"/>
            </a:solidFill>
            <a:miter lim="800000"/>
            <a:headEnd/>
            <a:tailEnd/>
          </a:ln>
        </p:spPr>
        <p:txBody>
          <a:bodyPr wrap="none" lIns="91425" tIns="45713" rIns="91425" bIns="45713" anchor="ctr"/>
          <a:lstStyle/>
          <a:p>
            <a:endParaRPr lang="en-GB" dirty="0">
              <a:solidFill>
                <a:schemeClr val="bg1"/>
              </a:solidFill>
            </a:endParaRPr>
          </a:p>
        </p:txBody>
      </p:sp>
      <p:sp>
        <p:nvSpPr>
          <p:cNvPr id="160810" name="TextBox 4294967295"/>
          <p:cNvSpPr txBox="1">
            <a:spLocks noChangeArrowheads="1"/>
          </p:cNvSpPr>
          <p:nvPr/>
        </p:nvSpPr>
        <p:spPr bwMode="auto">
          <a:xfrm>
            <a:off x="428625" y="4864100"/>
            <a:ext cx="9906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SSMS</a:t>
            </a:r>
          </a:p>
        </p:txBody>
      </p:sp>
      <p:sp>
        <p:nvSpPr>
          <p:cNvPr id="160811" name="Rectangle 4294967295"/>
          <p:cNvSpPr>
            <a:spLocks noChangeArrowheads="1"/>
          </p:cNvSpPr>
          <p:nvPr/>
        </p:nvSpPr>
        <p:spPr bwMode="auto">
          <a:xfrm>
            <a:off x="428625" y="5365750"/>
            <a:ext cx="990600" cy="346075"/>
          </a:xfrm>
          <a:prstGeom prst="rect">
            <a:avLst/>
          </a:prstGeom>
          <a:solidFill>
            <a:srgbClr val="003366"/>
          </a:solidFill>
          <a:ln w="9525" algn="ctr">
            <a:solidFill>
              <a:schemeClr val="tx1"/>
            </a:solidFill>
            <a:miter lim="800000"/>
            <a:headEnd/>
            <a:tailEnd/>
          </a:ln>
        </p:spPr>
        <p:txBody>
          <a:bodyPr wrap="none" lIns="91425" tIns="45713" rIns="91425" bIns="45713" anchor="ctr"/>
          <a:lstStyle/>
          <a:p>
            <a:endParaRPr lang="en-GB" dirty="0">
              <a:solidFill>
                <a:schemeClr val="bg1"/>
              </a:solidFill>
            </a:endParaRPr>
          </a:p>
        </p:txBody>
      </p:sp>
      <p:sp>
        <p:nvSpPr>
          <p:cNvPr id="160812" name="TextBox 4294967295"/>
          <p:cNvSpPr txBox="1">
            <a:spLocks noChangeArrowheads="1"/>
          </p:cNvSpPr>
          <p:nvPr/>
        </p:nvSpPr>
        <p:spPr bwMode="white">
          <a:xfrm>
            <a:off x="428625" y="5359400"/>
            <a:ext cx="9906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Profiler</a:t>
            </a:r>
          </a:p>
        </p:txBody>
      </p:sp>
      <p:sp>
        <p:nvSpPr>
          <p:cNvPr id="160813" name="Rectangle 4294967295"/>
          <p:cNvSpPr>
            <a:spLocks noChangeArrowheads="1"/>
          </p:cNvSpPr>
          <p:nvPr/>
        </p:nvSpPr>
        <p:spPr bwMode="blackWhite">
          <a:xfrm>
            <a:off x="428625" y="1822450"/>
            <a:ext cx="990600" cy="346075"/>
          </a:xfrm>
          <a:prstGeom prst="rect">
            <a:avLst/>
          </a:prstGeom>
          <a:solidFill>
            <a:srgbClr val="003366"/>
          </a:solidFill>
          <a:ln w="9525" algn="ctr">
            <a:solidFill>
              <a:schemeClr val="tx1"/>
            </a:solidFill>
            <a:miter lim="800000"/>
            <a:headEnd/>
            <a:tailEnd/>
          </a:ln>
        </p:spPr>
        <p:txBody>
          <a:bodyPr wrap="none" lIns="91425" tIns="45713" rIns="91425" bIns="45713" anchor="ctr"/>
          <a:lstStyle/>
          <a:p>
            <a:endParaRPr lang="en-GB" dirty="0">
              <a:solidFill>
                <a:schemeClr val="bg1"/>
              </a:solidFill>
            </a:endParaRPr>
          </a:p>
        </p:txBody>
      </p:sp>
      <p:sp>
        <p:nvSpPr>
          <p:cNvPr id="160814" name="TextBox 4294967295"/>
          <p:cNvSpPr txBox="1">
            <a:spLocks noChangeArrowheads="1"/>
          </p:cNvSpPr>
          <p:nvPr/>
        </p:nvSpPr>
        <p:spPr bwMode="auto">
          <a:xfrm>
            <a:off x="428625" y="1816100"/>
            <a:ext cx="9906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Excel</a:t>
            </a:r>
          </a:p>
        </p:txBody>
      </p:sp>
      <p:sp>
        <p:nvSpPr>
          <p:cNvPr id="160815" name="Straight Connector 4294967295"/>
          <p:cNvSpPr>
            <a:spLocks noChangeShapeType="1"/>
          </p:cNvSpPr>
          <p:nvPr/>
        </p:nvSpPr>
        <p:spPr bwMode="auto">
          <a:xfrm>
            <a:off x="5354638" y="3744913"/>
            <a:ext cx="304800" cy="9525"/>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48" name="Title 47"/>
          <p:cNvSpPr>
            <a:spLocks noGrp="1"/>
          </p:cNvSpPr>
          <p:nvPr>
            <p:ph type="title"/>
          </p:nvPr>
        </p:nvSpPr>
        <p:spPr/>
        <p:txBody>
          <a:bodyPr/>
          <a:lstStyle/>
          <a:p>
            <a:r>
              <a:rPr lang="en-IE" noProof="0" dirty="0" smtClean="0"/>
              <a:t>Protocols</a:t>
            </a:r>
            <a:endParaRPr lang="en-IE" noProof="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077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077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077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080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08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08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080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08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08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080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080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08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081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079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079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078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080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6079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079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079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6079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6079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6079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6079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6079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6078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6077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6077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60789"/>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6078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6080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60802"/>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6080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160805"/>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60778"/>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60777"/>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60786"/>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60788"/>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60787"/>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60784"/>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60779"/>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60780"/>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607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animBg="1"/>
      <p:bldP spid="160772" grpId="0"/>
      <p:bldP spid="160773" grpId="0" animBg="1"/>
      <p:bldP spid="160775" grpId="0" animBg="1"/>
      <p:bldP spid="160776" grpId="0"/>
      <p:bldP spid="160777" grpId="0" animBg="1"/>
      <p:bldP spid="160778" grpId="0"/>
      <p:bldP spid="160779" grpId="0" animBg="1"/>
      <p:bldP spid="160780" grpId="0"/>
      <p:bldP spid="160781" grpId="0" animBg="1"/>
      <p:bldP spid="160782" grpId="0" animBg="1"/>
      <p:bldP spid="160783" grpId="0" animBg="1"/>
      <p:bldP spid="160784" grpId="0" animBg="1"/>
      <p:bldP spid="160785" grpId="0" animBg="1"/>
      <p:bldP spid="160786" grpId="0" animBg="1"/>
      <p:bldP spid="160787" grpId="0" animBg="1"/>
      <p:bldP spid="160788" grpId="0" animBg="1"/>
      <p:bldP spid="160789" grpId="0" animBg="1"/>
      <p:bldP spid="160790" grpId="0" animBg="1"/>
      <p:bldP spid="160791" grpId="0" animBg="1"/>
      <p:bldP spid="160792" grpId="0" animBg="1"/>
      <p:bldP spid="160793" grpId="0" animBg="1"/>
      <p:bldP spid="160794" grpId="0" animBg="1"/>
      <p:bldP spid="160795" grpId="0"/>
      <p:bldP spid="160796" grpId="0" animBg="1"/>
      <p:bldP spid="160797" grpId="0"/>
      <p:bldP spid="160798" grpId="0"/>
      <p:bldP spid="160799" grpId="0" animBg="1"/>
      <p:bldP spid="160800" grpId="0"/>
      <p:bldP spid="160802" grpId="0" animBg="1"/>
      <p:bldP spid="160803" grpId="0"/>
      <p:bldP spid="160804" grpId="0" animBg="1"/>
      <p:bldP spid="160805" grpId="0" animBg="1"/>
      <p:bldP spid="160806" grpId="0"/>
      <p:bldP spid="160807" grpId="0" animBg="1"/>
      <p:bldP spid="160808" grpId="0"/>
      <p:bldP spid="160809" grpId="0" animBg="1"/>
      <p:bldP spid="160810" grpId="0"/>
      <p:bldP spid="160811" grpId="0" animBg="1"/>
      <p:bldP spid="160812" grpId="0"/>
      <p:bldP spid="160813" grpId="0" animBg="1"/>
      <p:bldP spid="160814" grpId="0"/>
      <p:bldP spid="1608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noProof="0" dirty="0" smtClean="0"/>
              <a:t>Analysis Services Considerations</a:t>
            </a:r>
            <a:endParaRPr lang="en-IE" noProof="0" dirty="0"/>
          </a:p>
        </p:txBody>
      </p:sp>
      <p:sp>
        <p:nvSpPr>
          <p:cNvPr id="5" name="Content Placeholder 4"/>
          <p:cNvSpPr>
            <a:spLocks noGrp="1"/>
          </p:cNvSpPr>
          <p:nvPr>
            <p:ph idx="1"/>
          </p:nvPr>
        </p:nvSpPr>
        <p:spPr/>
        <p:txBody>
          <a:bodyPr/>
          <a:lstStyle/>
          <a:p>
            <a:r>
              <a:rPr lang="en-IE" noProof="0" dirty="0" smtClean="0"/>
              <a:t>DM components included in Standard, Enterprise, and Developer </a:t>
            </a:r>
            <a:r>
              <a:rPr lang="en-IE" dirty="0" smtClean="0"/>
              <a:t>editions of </a:t>
            </a:r>
            <a:r>
              <a:rPr lang="en-IE" noProof="0" dirty="0" smtClean="0"/>
              <a:t>SQL Server </a:t>
            </a:r>
            <a:r>
              <a:rPr lang="en-IE" noProof="0" dirty="0" smtClean="0"/>
              <a:t>2005 and 2008</a:t>
            </a:r>
            <a:endParaRPr lang="en-IE" noProof="0" dirty="0" smtClean="0"/>
          </a:p>
          <a:p>
            <a:r>
              <a:rPr lang="en-IE" noProof="0" dirty="0" smtClean="0"/>
              <a:t>SSAS 2008 and 2005 can exist side-by-side</a:t>
            </a:r>
          </a:p>
          <a:p>
            <a:r>
              <a:rPr lang="en-IE" noProof="0" dirty="0" smtClean="0"/>
              <a:t>SSAS do not have to be on the same server as SQL Database Engine</a:t>
            </a:r>
          </a:p>
          <a:p>
            <a:pPr lvl="1"/>
            <a:r>
              <a:rPr lang="en-IE" noProof="0" dirty="0" smtClean="0"/>
              <a:t>Performance Needs</a:t>
            </a:r>
          </a:p>
          <a:p>
            <a:pPr lvl="1"/>
            <a:r>
              <a:rPr lang="en-IE" noProof="0" dirty="0" smtClean="0"/>
              <a:t>Security Reasons</a:t>
            </a:r>
          </a:p>
          <a:p>
            <a:r>
              <a:rPr lang="en-IE" noProof="0" dirty="0" smtClean="0"/>
              <a:t>SSAS can analyse data from sources other than SQL Server</a:t>
            </a:r>
          </a:p>
          <a:p>
            <a:endParaRPr lang="en-IE" noProof="0"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SSAS Security</a:t>
            </a:r>
            <a:endParaRPr lang="en-IE" noProof="0" dirty="0"/>
          </a:p>
        </p:txBody>
      </p:sp>
      <p:sp>
        <p:nvSpPr>
          <p:cNvPr id="3" name="Content Placeholder 2"/>
          <p:cNvSpPr>
            <a:spLocks noGrp="1"/>
          </p:cNvSpPr>
          <p:nvPr>
            <p:ph idx="1"/>
          </p:nvPr>
        </p:nvSpPr>
        <p:spPr/>
        <p:txBody>
          <a:bodyPr/>
          <a:lstStyle/>
          <a:p>
            <a:r>
              <a:rPr lang="en-IE" noProof="0" dirty="0" smtClean="0"/>
              <a:t>Follow “SQL Books Online” guide to securing SSAS</a:t>
            </a:r>
          </a:p>
          <a:p>
            <a:r>
              <a:rPr lang="en-IE" noProof="0" dirty="0" smtClean="0"/>
              <a:t>User privilege needs (oversimplification):</a:t>
            </a:r>
          </a:p>
          <a:p>
            <a:pPr lvl="1"/>
            <a:r>
              <a:rPr lang="en-IE" noProof="0" dirty="0" smtClean="0"/>
              <a:t>Standard SQL DB user can: </a:t>
            </a:r>
          </a:p>
          <a:p>
            <a:pPr lvl="2"/>
            <a:r>
              <a:rPr lang="en-IE" noProof="0" dirty="0" smtClean="0"/>
              <a:t>View &amp; use models</a:t>
            </a:r>
          </a:p>
          <a:p>
            <a:pPr lvl="2"/>
            <a:r>
              <a:rPr lang="en-IE" noProof="0" dirty="0" smtClean="0"/>
              <a:t>Deploy temporary session models (if option enabled)</a:t>
            </a:r>
          </a:p>
          <a:p>
            <a:pPr lvl="1"/>
            <a:r>
              <a:rPr lang="en-IE" noProof="0" dirty="0" smtClean="0"/>
              <a:t>Database Administrators also can:</a:t>
            </a:r>
          </a:p>
          <a:p>
            <a:pPr lvl="2"/>
            <a:r>
              <a:rPr lang="en-IE" noProof="0" dirty="0" smtClean="0"/>
              <a:t>Deploy and change permanent models using SSMS (Management Studio) or BIDS online mode</a:t>
            </a:r>
          </a:p>
          <a:p>
            <a:pPr lvl="1"/>
            <a:r>
              <a:rPr lang="en-IE" noProof="0" dirty="0" smtClean="0"/>
              <a:t>Server Administrators also can:</a:t>
            </a:r>
          </a:p>
          <a:p>
            <a:pPr lvl="2"/>
            <a:r>
              <a:rPr lang="en-IE" noProof="0" dirty="0" smtClean="0"/>
              <a:t>Use offline BIDS mode and batch deploy models</a:t>
            </a:r>
            <a:endParaRPr lang="en-IE" noProof="0"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SSAS Security Recommendation</a:t>
            </a:r>
            <a:endParaRPr lang="en-IE" noProof="0" dirty="0"/>
          </a:p>
        </p:txBody>
      </p:sp>
      <p:sp>
        <p:nvSpPr>
          <p:cNvPr id="3" name="Content Placeholder 2"/>
          <p:cNvSpPr>
            <a:spLocks noGrp="1"/>
          </p:cNvSpPr>
          <p:nvPr>
            <p:ph idx="1"/>
          </p:nvPr>
        </p:nvSpPr>
        <p:spPr/>
        <p:txBody>
          <a:bodyPr/>
          <a:lstStyle/>
          <a:p>
            <a:r>
              <a:rPr lang="en-IE" noProof="0" dirty="0" smtClean="0"/>
              <a:t>For busy development environments in a large corporation:</a:t>
            </a:r>
          </a:p>
          <a:p>
            <a:pPr lvl="1"/>
            <a:r>
              <a:rPr lang="en-IE" noProof="0" dirty="0" smtClean="0"/>
              <a:t>Two SSAS servers: </a:t>
            </a:r>
            <a:r>
              <a:rPr lang="en-IE" noProof="0" dirty="0" smtClean="0">
                <a:solidFill>
                  <a:schemeClr val="accent4"/>
                </a:solidFill>
              </a:rPr>
              <a:t>production</a:t>
            </a:r>
            <a:r>
              <a:rPr lang="en-IE" noProof="0" dirty="0" smtClean="0"/>
              <a:t> and </a:t>
            </a:r>
            <a:r>
              <a:rPr lang="en-IE" noProof="0" dirty="0" smtClean="0">
                <a:solidFill>
                  <a:schemeClr val="accent4"/>
                </a:solidFill>
              </a:rPr>
              <a:t>development/staging</a:t>
            </a:r>
          </a:p>
          <a:p>
            <a:pPr lvl="1"/>
            <a:r>
              <a:rPr lang="en-IE" noProof="0" dirty="0" smtClean="0"/>
              <a:t>Developers are server admins on the development but </a:t>
            </a:r>
            <a:r>
              <a:rPr lang="en-IE" noProof="0" dirty="0" smtClean="0">
                <a:solidFill>
                  <a:schemeClr val="accent4"/>
                </a:solidFill>
              </a:rPr>
              <a:t>not</a:t>
            </a:r>
            <a:r>
              <a:rPr lang="en-IE" noProof="0" dirty="0" smtClean="0"/>
              <a:t> on production servers</a:t>
            </a:r>
          </a:p>
          <a:p>
            <a:pPr lvl="2"/>
            <a:r>
              <a:rPr lang="en-IE" noProof="0" dirty="0" smtClean="0"/>
              <a:t>This allows full offline mode of BIDS</a:t>
            </a:r>
          </a:p>
          <a:p>
            <a:pPr lvl="1"/>
            <a:r>
              <a:rPr lang="en-IE" noProof="0" dirty="0" smtClean="0"/>
              <a:t>Configure SQL Server Replication between dev and production servers</a:t>
            </a:r>
          </a:p>
          <a:p>
            <a:pPr lvl="2"/>
            <a:r>
              <a:rPr lang="en-IE" noProof="0" dirty="0" smtClean="0"/>
              <a:t>You are in charge of replication</a:t>
            </a:r>
          </a:p>
          <a:p>
            <a:pPr lvl="1"/>
            <a:r>
              <a:rPr lang="en-IE" noProof="0" dirty="0" smtClean="0"/>
              <a:t>End-users are database users of the deployed models (and use it in Excel, Visio etc.)</a:t>
            </a:r>
            <a:endParaRPr lang="en-IE" noProof="0" dirty="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TechEd2007-Developer">
  <a:themeElements>
    <a:clrScheme name="Custom 5">
      <a:dk1>
        <a:srgbClr val="000000"/>
      </a:dk1>
      <a:lt1>
        <a:srgbClr val="FFFFFF"/>
      </a:lt1>
      <a:dk2>
        <a:srgbClr val="666666"/>
      </a:dk2>
      <a:lt2>
        <a:srgbClr val="CCCCCC"/>
      </a:lt2>
      <a:accent1>
        <a:srgbClr val="F37720"/>
      </a:accent1>
      <a:accent2>
        <a:srgbClr val="0076BF"/>
      </a:accent2>
      <a:accent3>
        <a:srgbClr val="66CC33"/>
      </a:accent3>
      <a:accent4>
        <a:srgbClr val="FFCC00"/>
      </a:accent4>
      <a:accent5>
        <a:srgbClr val="EE3424"/>
      </a:accent5>
      <a:accent6>
        <a:srgbClr val="FFFFFF"/>
      </a:accent6>
      <a:hlink>
        <a:srgbClr val="F37720"/>
      </a:hlink>
      <a:folHlink>
        <a:srgbClr val="F37720"/>
      </a:folHlink>
    </a:clrScheme>
    <a:fontScheme name="Custom 8">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9F9F8"/>
        </a:lt1>
        <a:dk2>
          <a:srgbClr val="F37736"/>
        </a:dk2>
        <a:lt2>
          <a:srgbClr val="DDDDDD"/>
        </a:lt2>
        <a:accent1>
          <a:srgbClr val="FEC214"/>
        </a:accent1>
        <a:accent2>
          <a:srgbClr val="A2C83A"/>
        </a:accent2>
        <a:accent3>
          <a:srgbClr val="FBFBFB"/>
        </a:accent3>
        <a:accent4>
          <a:srgbClr val="000000"/>
        </a:accent4>
        <a:accent5>
          <a:srgbClr val="FEDDAA"/>
        </a:accent5>
        <a:accent6>
          <a:srgbClr val="92B534"/>
        </a:accent6>
        <a:hlink>
          <a:srgbClr val="519CD5"/>
        </a:hlink>
        <a:folHlink>
          <a:srgbClr val="A2998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1385</TotalTime>
  <Words>2419</Words>
  <Application>Microsoft Office PowerPoint</Application>
  <PresentationFormat>On-screen Show (4:3)</PresentationFormat>
  <Paragraphs>543</Paragraphs>
  <Slides>52</Slides>
  <Notes>30</Notes>
  <HiddenSlides>3</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TechEd2007-Developer</vt:lpstr>
      <vt:lpstr>Working with Data Mining</vt:lpstr>
      <vt:lpstr>Objectives</vt:lpstr>
      <vt:lpstr>Agenda</vt:lpstr>
      <vt:lpstr>Server Considerations</vt:lpstr>
      <vt:lpstr>DM – Part of Microsoft SQL Server</vt:lpstr>
      <vt:lpstr>Protocols</vt:lpstr>
      <vt:lpstr>Analysis Services Considerations</vt:lpstr>
      <vt:lpstr>SSAS Security</vt:lpstr>
      <vt:lpstr>SSAS Security Recommendation</vt:lpstr>
      <vt:lpstr>Data Mining Process Overview</vt:lpstr>
      <vt:lpstr>Mining Process</vt:lpstr>
      <vt:lpstr>Steps for Building a DM Model</vt:lpstr>
      <vt:lpstr>Many Approaches</vt:lpstr>
      <vt:lpstr>Please Note</vt:lpstr>
      <vt:lpstr>Key Concepts and Terminology</vt:lpstr>
      <vt:lpstr>Mining Structure</vt:lpstr>
      <vt:lpstr>Data Mining Model</vt:lpstr>
      <vt:lpstr>Cases: The Things We Study</vt:lpstr>
      <vt:lpstr>Column Data Types</vt:lpstr>
      <vt:lpstr>Column Content Types They Guide Algorithms</vt:lpstr>
      <vt:lpstr>Column Usage</vt:lpstr>
      <vt:lpstr>Discretization</vt:lpstr>
      <vt:lpstr>Column Distributions</vt:lpstr>
      <vt:lpstr>And Finally</vt:lpstr>
      <vt:lpstr>Data Mining Process in Detail Using DMX</vt:lpstr>
      <vt:lpstr>Data Mining Extensions DMX</vt:lpstr>
      <vt:lpstr>DMX – Just Like T-SQL</vt:lpstr>
      <vt:lpstr>CREATE MINING MODEL</vt:lpstr>
      <vt:lpstr>CREATE MINING MODEL</vt:lpstr>
      <vt:lpstr>CREATE MINING MODEL</vt:lpstr>
      <vt:lpstr>CREATE MINING MODEL</vt:lpstr>
      <vt:lpstr>CREATE MINING MODEL</vt:lpstr>
      <vt:lpstr>CREATE MINING MODEL</vt:lpstr>
      <vt:lpstr>CREATE MINING MODEL</vt:lpstr>
      <vt:lpstr>CREATE MINING MODEL</vt:lpstr>
      <vt:lpstr>CREATE MINING MODEL</vt:lpstr>
      <vt:lpstr>CREATE MINING MODEL</vt:lpstr>
      <vt:lpstr>Nested Tables </vt:lpstr>
      <vt:lpstr>CREATE MINING MODEL Nested </vt:lpstr>
      <vt:lpstr>Training</vt:lpstr>
      <vt:lpstr>How Much Training?</vt:lpstr>
      <vt:lpstr>Splitting Data for Testing Holdout</vt:lpstr>
      <vt:lpstr>Demo</vt:lpstr>
      <vt:lpstr>INSERT INTO</vt:lpstr>
      <vt:lpstr>Test and Validate</vt:lpstr>
      <vt:lpstr>Model Validation</vt:lpstr>
      <vt:lpstr>Automated Testing</vt:lpstr>
      <vt:lpstr>Prediction!</vt:lpstr>
      <vt:lpstr>PREDICTION JOIN</vt:lpstr>
      <vt:lpstr>Don’t Forget to Explore and Analyse</vt:lpstr>
      <vt:lpstr>Summary</vt:lpstr>
      <vt:lpstr>Slide 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Data Mining</dc:title>
  <dc:subject>Data Mining and Business Intelligence for Enterprises</dc:subject>
  <dc:creator>Rafal Lukawiecki</dc:creator>
  <cp:keywords>Data Mining Business Intelligence DM BI SQL Server 2005 2008 Rafal Lukawiecki KDD</cp:keywords>
  <dc:description>The information herein is for informational purposes only and represents the opinions and views of Project Botticelli and/or Rafal Lukawiecki. The material presented is not certain and may vary based on several factors. Microsoft makes no warranties, express, implied or statutory, as to the information in this presentation.
© 2007 Project Botticelli Ltd &amp; Microsoft Corp. Some slides contain quotations from copyrighted materials by other authors, as individually attributed. All rights reserved. Microsoft, Windows, Windows Vista and other product names are or may be registered trademarks and/or trademarks in the U.S. and/or other countries. The information herein is for informational purposes only and represents the current view of Project Botticelli Ltd as of the date of this presentation.  Because Project Botticelli &amp; Microsoft must respond to changing market conditions, it should not be interpreted to be a commitment on the part of Microsoft, and Microsoft and Project Botticelli cannot guarantee the accuracy of any information provided after the date of this presentation. Project Botticelli makes no warranties, express, implied or statutory, as to the information in this presentation. E&amp;OE.</dc:description>
  <cp:lastModifiedBy>Rafal Lukawiecki</cp:lastModifiedBy>
  <cp:revision>85</cp:revision>
  <dcterms:created xsi:type="dcterms:W3CDTF">2007-11-26T12:14:46Z</dcterms:created>
  <dcterms:modified xsi:type="dcterms:W3CDTF">2008-04-02T22:47:31Z</dcterms:modified>
</cp:coreProperties>
</file>