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70" r:id="rId2"/>
    <p:sldId id="282" r:id="rId3"/>
    <p:sldId id="296" r:id="rId4"/>
    <p:sldId id="272" r:id="rId5"/>
    <p:sldId id="258" r:id="rId6"/>
    <p:sldId id="286" r:id="rId7"/>
    <p:sldId id="273" r:id="rId8"/>
    <p:sldId id="274" r:id="rId9"/>
    <p:sldId id="276" r:id="rId10"/>
    <p:sldId id="279" r:id="rId11"/>
    <p:sldId id="275" r:id="rId12"/>
    <p:sldId id="283" r:id="rId13"/>
    <p:sldId id="277" r:id="rId14"/>
    <p:sldId id="295" r:id="rId15"/>
    <p:sldId id="289" r:id="rId16"/>
    <p:sldId id="290" r:id="rId17"/>
    <p:sldId id="291" r:id="rId18"/>
    <p:sldId id="292" r:id="rId19"/>
    <p:sldId id="278" r:id="rId20"/>
    <p:sldId id="285" r:id="rId21"/>
    <p:sldId id="288" r:id="rId22"/>
    <p:sldId id="298" r:id="rId23"/>
    <p:sldId id="280" r:id="rId24"/>
    <p:sldId id="281" r:id="rId25"/>
    <p:sldId id="267" r:id="rId26"/>
    <p:sldId id="297" r:id="rId27"/>
    <p:sldId id="299" r:id="rId28"/>
    <p:sldId id="287" r:id="rId29"/>
    <p:sldId id="263" r:id="rId30"/>
    <p:sldId id="264" r:id="rId31"/>
    <p:sldId id="265" r:id="rId32"/>
    <p:sldId id="293" r:id="rId33"/>
    <p:sldId id="29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591" autoAdjust="0"/>
    <p:restoredTop sz="79167" autoAdjust="0"/>
  </p:normalViewPr>
  <p:slideViewPr>
    <p:cSldViewPr>
      <p:cViewPr varScale="1">
        <p:scale>
          <a:sx n="58" d="100"/>
          <a:sy n="58" d="100"/>
        </p:scale>
        <p:origin x="-852" y="-90"/>
      </p:cViewPr>
      <p:guideLst>
        <p:guide orient="horz" pos="2160"/>
        <p:guide pos="2880"/>
      </p:guideLst>
    </p:cSldViewPr>
  </p:slideViewPr>
  <p:outlineViewPr>
    <p:cViewPr>
      <p:scale>
        <a:sx n="33" d="100"/>
        <a:sy n="33" d="100"/>
      </p:scale>
      <p:origin x="0" y="1272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E19A8A-E3DA-4611-87E4-C56869623553}" type="doc">
      <dgm:prSet loTypeId="urn:microsoft.com/office/officeart/2005/8/layout/pyramid1" loCatId="pyramid" qsTypeId="urn:microsoft.com/office/officeart/2005/8/quickstyle/3d3" qsCatId="3D" csTypeId="urn:microsoft.com/office/officeart/2005/8/colors/accent2_3" csCatId="accent2" phldr="1"/>
      <dgm:spPr/>
    </dgm:pt>
    <dgm:pt modelId="{62105587-B10B-492C-BD2A-FF2281AB1598}">
      <dgm:prSet phldrT="[Text]" custT="1"/>
      <dgm:spPr/>
      <dgm:t>
        <a:bodyPr/>
        <a:lstStyle/>
        <a:p>
          <a:r>
            <a:rPr lang="en-IE" sz="2000" dirty="0" smtClean="0">
              <a:solidFill>
                <a:schemeClr val="tx1"/>
              </a:solidFill>
            </a:rPr>
            <a:t/>
          </a:r>
          <a:br>
            <a:rPr lang="en-IE" sz="2000" dirty="0" smtClean="0">
              <a:solidFill>
                <a:schemeClr val="tx1"/>
              </a:solidFill>
            </a:rPr>
          </a:br>
          <a:r>
            <a:rPr lang="en-IE" sz="2000" dirty="0" smtClean="0">
              <a:solidFill>
                <a:schemeClr val="tx1"/>
              </a:solidFill>
            </a:rPr>
            <a:t/>
          </a:r>
          <a:br>
            <a:rPr lang="en-IE" sz="2000" dirty="0" smtClean="0">
              <a:solidFill>
                <a:schemeClr val="tx1"/>
              </a:solidFill>
            </a:rPr>
          </a:br>
          <a:r>
            <a:rPr lang="en-IE" sz="2000" dirty="0" smtClean="0">
              <a:solidFill>
                <a:schemeClr val="tx1"/>
              </a:solidFill>
            </a:rPr>
            <a:t/>
          </a:r>
          <a:br>
            <a:rPr lang="en-IE" sz="2000" dirty="0" smtClean="0">
              <a:solidFill>
                <a:schemeClr val="tx1"/>
              </a:solidFill>
            </a:rPr>
          </a:br>
          <a:r>
            <a:rPr lang="en-IE" sz="2000" dirty="0" smtClean="0">
              <a:solidFill>
                <a:schemeClr val="tx1"/>
              </a:solidFill>
            </a:rPr>
            <a:t>Data Mining (DM)</a:t>
          </a:r>
          <a:endParaRPr lang="en-IE" sz="2000" dirty="0">
            <a:solidFill>
              <a:schemeClr val="tx1"/>
            </a:solidFill>
          </a:endParaRPr>
        </a:p>
      </dgm:t>
    </dgm:pt>
    <dgm:pt modelId="{0C1E5BFA-0A97-4672-9BCB-4DD4819CD8CB}" type="parTrans" cxnId="{F8B4D9CF-0D4D-4588-842F-4A61F9B1C58B}">
      <dgm:prSet/>
      <dgm:spPr/>
      <dgm:t>
        <a:bodyPr/>
        <a:lstStyle/>
        <a:p>
          <a:endParaRPr lang="en-IE"/>
        </a:p>
      </dgm:t>
    </dgm:pt>
    <dgm:pt modelId="{0DCBB2EE-FC66-4847-9A52-3182D006EC7B}" type="sibTrans" cxnId="{F8B4D9CF-0D4D-4588-842F-4A61F9B1C58B}">
      <dgm:prSet/>
      <dgm:spPr/>
      <dgm:t>
        <a:bodyPr/>
        <a:lstStyle/>
        <a:p>
          <a:endParaRPr lang="en-IE"/>
        </a:p>
      </dgm:t>
    </dgm:pt>
    <dgm:pt modelId="{A6BAF028-C3D2-4B4D-952E-7A1A98355B14}">
      <dgm:prSet phldrT="[Text]" custT="1"/>
      <dgm:spPr/>
      <dgm:t>
        <a:bodyPr/>
        <a:lstStyle/>
        <a:p>
          <a:r>
            <a:rPr lang="en-IE" sz="2000" dirty="0" smtClean="0">
              <a:solidFill>
                <a:schemeClr val="tx1"/>
              </a:solidFill>
            </a:rPr>
            <a:t>Knowledge Discovery in Databases (KDD)</a:t>
          </a:r>
          <a:endParaRPr lang="en-IE" sz="2000" dirty="0">
            <a:solidFill>
              <a:schemeClr val="tx1"/>
            </a:solidFill>
          </a:endParaRPr>
        </a:p>
      </dgm:t>
    </dgm:pt>
    <dgm:pt modelId="{A0675E26-95DF-4440-AC48-02FBC14A0EDF}" type="parTrans" cxnId="{DBCBBD96-9AAA-4226-989A-45E45C1D120C}">
      <dgm:prSet/>
      <dgm:spPr/>
      <dgm:t>
        <a:bodyPr/>
        <a:lstStyle/>
        <a:p>
          <a:endParaRPr lang="en-IE"/>
        </a:p>
      </dgm:t>
    </dgm:pt>
    <dgm:pt modelId="{8BB8BBB0-26D1-4986-AAA1-54C009BF0110}" type="sibTrans" cxnId="{DBCBBD96-9AAA-4226-989A-45E45C1D120C}">
      <dgm:prSet/>
      <dgm:spPr/>
      <dgm:t>
        <a:bodyPr/>
        <a:lstStyle/>
        <a:p>
          <a:endParaRPr lang="en-IE"/>
        </a:p>
      </dgm:t>
    </dgm:pt>
    <dgm:pt modelId="{A93E8E57-025D-46DB-AD73-EBDBA8F12CEF}">
      <dgm:prSet phldrT="[Text]" custT="1"/>
      <dgm:spPr/>
      <dgm:t>
        <a:bodyPr/>
        <a:lstStyle/>
        <a:p>
          <a:r>
            <a:rPr lang="en-IE" sz="2000" dirty="0" smtClean="0">
              <a:solidFill>
                <a:schemeClr val="tx1"/>
              </a:solidFill>
            </a:rPr>
            <a:t>Business Intelligence (BI)</a:t>
          </a:r>
          <a:endParaRPr lang="en-IE" sz="2000" dirty="0">
            <a:solidFill>
              <a:schemeClr val="tx1"/>
            </a:solidFill>
          </a:endParaRPr>
        </a:p>
      </dgm:t>
    </dgm:pt>
    <dgm:pt modelId="{0F82DB6C-2A1C-460B-8C50-F5E619C75D75}" type="parTrans" cxnId="{2EC9C054-061B-4BE7-9111-94A73B42F65F}">
      <dgm:prSet/>
      <dgm:spPr/>
      <dgm:t>
        <a:bodyPr/>
        <a:lstStyle/>
        <a:p>
          <a:endParaRPr lang="en-IE"/>
        </a:p>
      </dgm:t>
    </dgm:pt>
    <dgm:pt modelId="{5AC9D424-E4D8-4025-AA31-461D1C2AF9B3}" type="sibTrans" cxnId="{2EC9C054-061B-4BE7-9111-94A73B42F65F}">
      <dgm:prSet/>
      <dgm:spPr/>
      <dgm:t>
        <a:bodyPr/>
        <a:lstStyle/>
        <a:p>
          <a:endParaRPr lang="en-IE"/>
        </a:p>
      </dgm:t>
    </dgm:pt>
    <dgm:pt modelId="{968D8812-B7B7-4A73-95C8-F7B1071656DF}" type="pres">
      <dgm:prSet presAssocID="{0AE19A8A-E3DA-4611-87E4-C56869623553}" presName="Name0" presStyleCnt="0">
        <dgm:presLayoutVars>
          <dgm:dir/>
          <dgm:animLvl val="lvl"/>
          <dgm:resizeHandles val="exact"/>
        </dgm:presLayoutVars>
      </dgm:prSet>
      <dgm:spPr/>
    </dgm:pt>
    <dgm:pt modelId="{47A11CA9-1179-49A5-ABE1-B3F20E778EB5}" type="pres">
      <dgm:prSet presAssocID="{62105587-B10B-492C-BD2A-FF2281AB1598}" presName="Name8" presStyleCnt="0"/>
      <dgm:spPr/>
    </dgm:pt>
    <dgm:pt modelId="{34F6D5C0-5888-4AE0-A723-4B1FFE2AC416}" type="pres">
      <dgm:prSet presAssocID="{62105587-B10B-492C-BD2A-FF2281AB1598}" presName="level" presStyleLbl="node1" presStyleIdx="0" presStyleCnt="3">
        <dgm:presLayoutVars>
          <dgm:chMax val="1"/>
          <dgm:bulletEnabled val="1"/>
        </dgm:presLayoutVars>
      </dgm:prSet>
      <dgm:spPr/>
      <dgm:t>
        <a:bodyPr/>
        <a:lstStyle/>
        <a:p>
          <a:endParaRPr lang="en-IE"/>
        </a:p>
      </dgm:t>
    </dgm:pt>
    <dgm:pt modelId="{1BF09884-825B-44E3-A78E-5A41F9A665C1}" type="pres">
      <dgm:prSet presAssocID="{62105587-B10B-492C-BD2A-FF2281AB1598}" presName="levelTx" presStyleLbl="revTx" presStyleIdx="0" presStyleCnt="0">
        <dgm:presLayoutVars>
          <dgm:chMax val="1"/>
          <dgm:bulletEnabled val="1"/>
        </dgm:presLayoutVars>
      </dgm:prSet>
      <dgm:spPr/>
      <dgm:t>
        <a:bodyPr/>
        <a:lstStyle/>
        <a:p>
          <a:endParaRPr lang="en-IE"/>
        </a:p>
      </dgm:t>
    </dgm:pt>
    <dgm:pt modelId="{BDAA7DEB-E84D-4012-8933-4529373943FC}" type="pres">
      <dgm:prSet presAssocID="{A6BAF028-C3D2-4B4D-952E-7A1A98355B14}" presName="Name8" presStyleCnt="0"/>
      <dgm:spPr/>
    </dgm:pt>
    <dgm:pt modelId="{071F8484-493E-43F4-A0B6-C908514E4026}" type="pres">
      <dgm:prSet presAssocID="{A6BAF028-C3D2-4B4D-952E-7A1A98355B14}" presName="level" presStyleLbl="node1" presStyleIdx="1" presStyleCnt="3">
        <dgm:presLayoutVars>
          <dgm:chMax val="1"/>
          <dgm:bulletEnabled val="1"/>
        </dgm:presLayoutVars>
      </dgm:prSet>
      <dgm:spPr/>
      <dgm:t>
        <a:bodyPr/>
        <a:lstStyle/>
        <a:p>
          <a:endParaRPr lang="en-IE"/>
        </a:p>
      </dgm:t>
    </dgm:pt>
    <dgm:pt modelId="{416D5A60-552A-40EF-A72C-F8A1C07CF6F8}" type="pres">
      <dgm:prSet presAssocID="{A6BAF028-C3D2-4B4D-952E-7A1A98355B14}" presName="levelTx" presStyleLbl="revTx" presStyleIdx="0" presStyleCnt="0">
        <dgm:presLayoutVars>
          <dgm:chMax val="1"/>
          <dgm:bulletEnabled val="1"/>
        </dgm:presLayoutVars>
      </dgm:prSet>
      <dgm:spPr/>
      <dgm:t>
        <a:bodyPr/>
        <a:lstStyle/>
        <a:p>
          <a:endParaRPr lang="en-IE"/>
        </a:p>
      </dgm:t>
    </dgm:pt>
    <dgm:pt modelId="{4F57468F-CCC6-4248-9C13-63E96E46F2F8}" type="pres">
      <dgm:prSet presAssocID="{A93E8E57-025D-46DB-AD73-EBDBA8F12CEF}" presName="Name8" presStyleCnt="0"/>
      <dgm:spPr/>
    </dgm:pt>
    <dgm:pt modelId="{782005D5-A09E-4B5B-B758-7E3E5FE67227}" type="pres">
      <dgm:prSet presAssocID="{A93E8E57-025D-46DB-AD73-EBDBA8F12CEF}" presName="level" presStyleLbl="node1" presStyleIdx="2" presStyleCnt="3">
        <dgm:presLayoutVars>
          <dgm:chMax val="1"/>
          <dgm:bulletEnabled val="1"/>
        </dgm:presLayoutVars>
      </dgm:prSet>
      <dgm:spPr/>
      <dgm:t>
        <a:bodyPr/>
        <a:lstStyle/>
        <a:p>
          <a:endParaRPr lang="en-IE"/>
        </a:p>
      </dgm:t>
    </dgm:pt>
    <dgm:pt modelId="{CCA9CFFD-3AE1-47BD-9DD6-C59D5C7F123D}" type="pres">
      <dgm:prSet presAssocID="{A93E8E57-025D-46DB-AD73-EBDBA8F12CEF}" presName="levelTx" presStyleLbl="revTx" presStyleIdx="0" presStyleCnt="0">
        <dgm:presLayoutVars>
          <dgm:chMax val="1"/>
          <dgm:bulletEnabled val="1"/>
        </dgm:presLayoutVars>
      </dgm:prSet>
      <dgm:spPr/>
      <dgm:t>
        <a:bodyPr/>
        <a:lstStyle/>
        <a:p>
          <a:endParaRPr lang="en-IE"/>
        </a:p>
      </dgm:t>
    </dgm:pt>
  </dgm:ptLst>
  <dgm:cxnLst>
    <dgm:cxn modelId="{1828C1A2-D001-409A-9EE5-0E219A782F74}" type="presOf" srcId="{0AE19A8A-E3DA-4611-87E4-C56869623553}" destId="{968D8812-B7B7-4A73-95C8-F7B1071656DF}" srcOrd="0" destOrd="0" presId="urn:microsoft.com/office/officeart/2005/8/layout/pyramid1"/>
    <dgm:cxn modelId="{64EDEB36-045C-4EBF-9492-B045C8C3BF04}" type="presOf" srcId="{62105587-B10B-492C-BD2A-FF2281AB1598}" destId="{1BF09884-825B-44E3-A78E-5A41F9A665C1}" srcOrd="1" destOrd="0" presId="urn:microsoft.com/office/officeart/2005/8/layout/pyramid1"/>
    <dgm:cxn modelId="{39333DBF-3659-4A19-BBCF-68D818B7E2A9}" type="presOf" srcId="{A93E8E57-025D-46DB-AD73-EBDBA8F12CEF}" destId="{782005D5-A09E-4B5B-B758-7E3E5FE67227}" srcOrd="0" destOrd="0" presId="urn:microsoft.com/office/officeart/2005/8/layout/pyramid1"/>
    <dgm:cxn modelId="{E2CB6A25-2D21-47F3-8D6E-E2746724B6A0}" type="presOf" srcId="{A93E8E57-025D-46DB-AD73-EBDBA8F12CEF}" destId="{CCA9CFFD-3AE1-47BD-9DD6-C59D5C7F123D}" srcOrd="1" destOrd="0" presId="urn:microsoft.com/office/officeart/2005/8/layout/pyramid1"/>
    <dgm:cxn modelId="{60E55BFE-B970-4250-BA96-94E80B351EA2}" type="presOf" srcId="{A6BAF028-C3D2-4B4D-952E-7A1A98355B14}" destId="{071F8484-493E-43F4-A0B6-C908514E4026}" srcOrd="0" destOrd="0" presId="urn:microsoft.com/office/officeart/2005/8/layout/pyramid1"/>
    <dgm:cxn modelId="{2EC9C054-061B-4BE7-9111-94A73B42F65F}" srcId="{0AE19A8A-E3DA-4611-87E4-C56869623553}" destId="{A93E8E57-025D-46DB-AD73-EBDBA8F12CEF}" srcOrd="2" destOrd="0" parTransId="{0F82DB6C-2A1C-460B-8C50-F5E619C75D75}" sibTransId="{5AC9D424-E4D8-4025-AA31-461D1C2AF9B3}"/>
    <dgm:cxn modelId="{1DD31517-BD13-4ED6-A658-9A4D97C02D1F}" type="presOf" srcId="{62105587-B10B-492C-BD2A-FF2281AB1598}" destId="{34F6D5C0-5888-4AE0-A723-4B1FFE2AC416}" srcOrd="0" destOrd="0" presId="urn:microsoft.com/office/officeart/2005/8/layout/pyramid1"/>
    <dgm:cxn modelId="{DBCBBD96-9AAA-4226-989A-45E45C1D120C}" srcId="{0AE19A8A-E3DA-4611-87E4-C56869623553}" destId="{A6BAF028-C3D2-4B4D-952E-7A1A98355B14}" srcOrd="1" destOrd="0" parTransId="{A0675E26-95DF-4440-AC48-02FBC14A0EDF}" sibTransId="{8BB8BBB0-26D1-4986-AAA1-54C009BF0110}"/>
    <dgm:cxn modelId="{9B24A5A5-0DE3-4FAF-9B3B-72262E27A78E}" type="presOf" srcId="{A6BAF028-C3D2-4B4D-952E-7A1A98355B14}" destId="{416D5A60-552A-40EF-A72C-F8A1C07CF6F8}" srcOrd="1" destOrd="0" presId="urn:microsoft.com/office/officeart/2005/8/layout/pyramid1"/>
    <dgm:cxn modelId="{F8B4D9CF-0D4D-4588-842F-4A61F9B1C58B}" srcId="{0AE19A8A-E3DA-4611-87E4-C56869623553}" destId="{62105587-B10B-492C-BD2A-FF2281AB1598}" srcOrd="0" destOrd="0" parTransId="{0C1E5BFA-0A97-4672-9BCB-4DD4819CD8CB}" sibTransId="{0DCBB2EE-FC66-4847-9A52-3182D006EC7B}"/>
    <dgm:cxn modelId="{F0401DB6-9056-4A10-BEB7-C14AC9128571}" type="presParOf" srcId="{968D8812-B7B7-4A73-95C8-F7B1071656DF}" destId="{47A11CA9-1179-49A5-ABE1-B3F20E778EB5}" srcOrd="0" destOrd="0" presId="urn:microsoft.com/office/officeart/2005/8/layout/pyramid1"/>
    <dgm:cxn modelId="{AE4A6B49-3E18-4A99-885F-700639E1CC23}" type="presParOf" srcId="{47A11CA9-1179-49A5-ABE1-B3F20E778EB5}" destId="{34F6D5C0-5888-4AE0-A723-4B1FFE2AC416}" srcOrd="0" destOrd="0" presId="urn:microsoft.com/office/officeart/2005/8/layout/pyramid1"/>
    <dgm:cxn modelId="{E95E965C-A3C4-4319-BB98-5D585256CE91}" type="presParOf" srcId="{47A11CA9-1179-49A5-ABE1-B3F20E778EB5}" destId="{1BF09884-825B-44E3-A78E-5A41F9A665C1}" srcOrd="1" destOrd="0" presId="urn:microsoft.com/office/officeart/2005/8/layout/pyramid1"/>
    <dgm:cxn modelId="{AFD50A7B-DBC0-48D4-9D95-CFC02E5068C5}" type="presParOf" srcId="{968D8812-B7B7-4A73-95C8-F7B1071656DF}" destId="{BDAA7DEB-E84D-4012-8933-4529373943FC}" srcOrd="1" destOrd="0" presId="urn:microsoft.com/office/officeart/2005/8/layout/pyramid1"/>
    <dgm:cxn modelId="{48B0BF69-B659-4FEA-974B-1CDADB05C278}" type="presParOf" srcId="{BDAA7DEB-E84D-4012-8933-4529373943FC}" destId="{071F8484-493E-43F4-A0B6-C908514E4026}" srcOrd="0" destOrd="0" presId="urn:microsoft.com/office/officeart/2005/8/layout/pyramid1"/>
    <dgm:cxn modelId="{AD323245-40A7-4E69-9116-EAD126E02DBE}" type="presParOf" srcId="{BDAA7DEB-E84D-4012-8933-4529373943FC}" destId="{416D5A60-552A-40EF-A72C-F8A1C07CF6F8}" srcOrd="1" destOrd="0" presId="urn:microsoft.com/office/officeart/2005/8/layout/pyramid1"/>
    <dgm:cxn modelId="{637E2C91-42F7-4466-9C93-F7FD230F30F5}" type="presParOf" srcId="{968D8812-B7B7-4A73-95C8-F7B1071656DF}" destId="{4F57468F-CCC6-4248-9C13-63E96E46F2F8}" srcOrd="2" destOrd="0" presId="urn:microsoft.com/office/officeart/2005/8/layout/pyramid1"/>
    <dgm:cxn modelId="{1A90C826-9362-40D4-8E75-42421315C13E}" type="presParOf" srcId="{4F57468F-CCC6-4248-9C13-63E96E46F2F8}" destId="{782005D5-A09E-4B5B-B758-7E3E5FE67227}" srcOrd="0" destOrd="0" presId="urn:microsoft.com/office/officeart/2005/8/layout/pyramid1"/>
    <dgm:cxn modelId="{DF0F6F89-2568-4660-A375-B79472DDF754}" type="presParOf" srcId="{4F57468F-CCC6-4248-9C13-63E96E46F2F8}" destId="{CCA9CFFD-3AE1-47BD-9DD6-C59D5C7F123D}" srcOrd="1" destOrd="0" presId="urn:microsoft.com/office/officeart/2005/8/layout/pyramid1"/>
  </dgm:cxnLst>
  <dgm:bg/>
  <dgm:whole/>
</dgm:dataModel>
</file>

<file path=ppt/diagrams/data2.xml><?xml version="1.0" encoding="utf-8"?>
<dgm:dataModel xmlns:dgm="http://schemas.openxmlformats.org/drawingml/2006/diagram" xmlns:a="http://schemas.openxmlformats.org/drawingml/2006/main">
  <dgm:ptLst>
    <dgm:pt modelId="{E238C891-BA8C-4D9C-B3D3-3069748BA8A4}" type="doc">
      <dgm:prSet loTypeId="urn:microsoft.com/office/officeart/2005/8/layout/radial5" loCatId="relationship" qsTypeId="urn:microsoft.com/office/officeart/2005/8/quickstyle/simple4" qsCatId="simple" csTypeId="urn:microsoft.com/office/officeart/2005/8/colors/accent1_3" csCatId="accent1" phldr="1"/>
      <dgm:spPr/>
      <dgm:t>
        <a:bodyPr/>
        <a:lstStyle/>
        <a:p>
          <a:endParaRPr lang="en-US"/>
        </a:p>
      </dgm:t>
    </dgm:pt>
    <dgm:pt modelId="{8B3904EC-A77C-4C8A-A01D-D4FC06907524}">
      <dgm:prSet phldrT="[Text]"/>
      <dgm:spPr/>
      <dgm:t>
        <a:bodyPr/>
        <a:lstStyle/>
        <a:p>
          <a:r>
            <a:rPr lang="en-US" dirty="0" smtClean="0"/>
            <a:t>Predictive Analysis</a:t>
          </a:r>
          <a:endParaRPr lang="en-US" dirty="0"/>
        </a:p>
      </dgm:t>
    </dgm:pt>
    <dgm:pt modelId="{4FCC8759-D803-4420-AEEF-28D8529A5A5B}" type="parTrans" cxnId="{119CC8BE-BA38-4FAD-B4AC-41CC1F6C3EA8}">
      <dgm:prSet/>
      <dgm:spPr/>
      <dgm:t>
        <a:bodyPr/>
        <a:lstStyle/>
        <a:p>
          <a:endParaRPr lang="en-US"/>
        </a:p>
      </dgm:t>
    </dgm:pt>
    <dgm:pt modelId="{DC6BAB50-F769-4EFF-88EF-9E79F10A4CD9}" type="sibTrans" cxnId="{119CC8BE-BA38-4FAD-B4AC-41CC1F6C3EA8}">
      <dgm:prSet/>
      <dgm:spPr/>
      <dgm:t>
        <a:bodyPr/>
        <a:lstStyle/>
        <a:p>
          <a:endParaRPr lang="en-US"/>
        </a:p>
      </dgm:t>
    </dgm:pt>
    <dgm:pt modelId="{802D7B7E-A021-4079-870E-99A36E30FB8D}">
      <dgm:prSet phldrT="[Text]"/>
      <dgm:spPr/>
      <dgm:t>
        <a:bodyPr/>
        <a:lstStyle/>
        <a:p>
          <a:r>
            <a:rPr lang="en-US" dirty="0" smtClean="0"/>
            <a:t>Seek Profitable Customers</a:t>
          </a:r>
          <a:endParaRPr lang="en-US" dirty="0"/>
        </a:p>
      </dgm:t>
    </dgm:pt>
    <dgm:pt modelId="{A26250BC-C411-45EF-8B21-08C7711A8851}" type="parTrans" cxnId="{DA164F82-DC52-46CE-9459-B43D67596035}">
      <dgm:prSet/>
      <dgm:spPr/>
      <dgm:t>
        <a:bodyPr/>
        <a:lstStyle/>
        <a:p>
          <a:endParaRPr lang="en-US" dirty="0">
            <a:solidFill>
              <a:schemeClr val="accent1"/>
            </a:solidFill>
          </a:endParaRPr>
        </a:p>
      </dgm:t>
    </dgm:pt>
    <dgm:pt modelId="{0E538287-B595-4C3A-9702-E1D4B312156C}" type="sibTrans" cxnId="{DA164F82-DC52-46CE-9459-B43D67596035}">
      <dgm:prSet/>
      <dgm:spPr/>
      <dgm:t>
        <a:bodyPr/>
        <a:lstStyle/>
        <a:p>
          <a:endParaRPr lang="en-US"/>
        </a:p>
      </dgm:t>
    </dgm:pt>
    <dgm:pt modelId="{706D2262-D9C3-4B0B-80B8-A6AE8E4FC4BC}">
      <dgm:prSet phldrT="[Text]"/>
      <dgm:spPr/>
      <dgm:t>
        <a:bodyPr/>
        <a:lstStyle/>
        <a:p>
          <a:r>
            <a:rPr lang="en-US" dirty="0" smtClean="0"/>
            <a:t>Understand Customer Needs</a:t>
          </a:r>
          <a:endParaRPr lang="en-US" dirty="0"/>
        </a:p>
      </dgm:t>
    </dgm:pt>
    <dgm:pt modelId="{F3340809-DAC1-4E98-BF00-E479E50C0EDB}" type="parTrans" cxnId="{88EACA5E-D1DD-4DE1-A64E-A1D6F8BF3638}">
      <dgm:prSet/>
      <dgm:spPr/>
      <dgm:t>
        <a:bodyPr/>
        <a:lstStyle/>
        <a:p>
          <a:endParaRPr lang="en-US" dirty="0">
            <a:solidFill>
              <a:schemeClr val="accent1"/>
            </a:solidFill>
          </a:endParaRPr>
        </a:p>
      </dgm:t>
    </dgm:pt>
    <dgm:pt modelId="{7E45104E-1462-4C2E-AC67-91F8ACFE311D}" type="sibTrans" cxnId="{88EACA5E-D1DD-4DE1-A64E-A1D6F8BF3638}">
      <dgm:prSet/>
      <dgm:spPr/>
      <dgm:t>
        <a:bodyPr/>
        <a:lstStyle/>
        <a:p>
          <a:endParaRPr lang="en-US"/>
        </a:p>
      </dgm:t>
    </dgm:pt>
    <dgm:pt modelId="{43807E3F-FD99-4C51-9609-3681BD1ABF47}">
      <dgm:prSet phldrT="[Text]"/>
      <dgm:spPr/>
      <dgm:t>
        <a:bodyPr/>
        <a:lstStyle/>
        <a:p>
          <a:r>
            <a:rPr lang="en-US" dirty="0" smtClean="0"/>
            <a:t>Anticipate Customer Churn</a:t>
          </a:r>
          <a:endParaRPr lang="en-US" dirty="0"/>
        </a:p>
      </dgm:t>
    </dgm:pt>
    <dgm:pt modelId="{0D331A0E-F777-436E-9964-101A3E63D688}" type="parTrans" cxnId="{02BB4642-7F5B-465E-B3EA-7D253CB551B9}">
      <dgm:prSet/>
      <dgm:spPr/>
      <dgm:t>
        <a:bodyPr/>
        <a:lstStyle/>
        <a:p>
          <a:endParaRPr lang="en-US" dirty="0">
            <a:solidFill>
              <a:schemeClr val="accent1"/>
            </a:solidFill>
          </a:endParaRPr>
        </a:p>
      </dgm:t>
    </dgm:pt>
    <dgm:pt modelId="{EB0BB097-AF54-4A7D-8C96-BA6CBDCAEB09}" type="sibTrans" cxnId="{02BB4642-7F5B-465E-B3EA-7D253CB551B9}">
      <dgm:prSet/>
      <dgm:spPr/>
      <dgm:t>
        <a:bodyPr/>
        <a:lstStyle/>
        <a:p>
          <a:endParaRPr lang="en-US"/>
        </a:p>
      </dgm:t>
    </dgm:pt>
    <dgm:pt modelId="{ACAB5AA3-84A6-4E1C-B733-9CB32086CA08}">
      <dgm:prSet phldrT="[Text]"/>
      <dgm:spPr/>
      <dgm:t>
        <a:bodyPr/>
        <a:lstStyle/>
        <a:p>
          <a:r>
            <a:rPr lang="en-US" dirty="0" smtClean="0"/>
            <a:t>Predict Sales &amp; Inventory</a:t>
          </a:r>
          <a:endParaRPr lang="en-US" dirty="0"/>
        </a:p>
      </dgm:t>
    </dgm:pt>
    <dgm:pt modelId="{3A5A4B6B-27C8-4DA7-82DB-AF9A10ED28ED}" type="parTrans" cxnId="{3BA85426-F26F-460D-92D4-82822BCE4CF5}">
      <dgm:prSet/>
      <dgm:spPr/>
      <dgm:t>
        <a:bodyPr/>
        <a:lstStyle/>
        <a:p>
          <a:endParaRPr lang="en-US" dirty="0">
            <a:solidFill>
              <a:schemeClr val="accent1"/>
            </a:solidFill>
          </a:endParaRPr>
        </a:p>
      </dgm:t>
    </dgm:pt>
    <dgm:pt modelId="{C246E17D-3DBE-40C4-87D8-B4C49DD5839E}" type="sibTrans" cxnId="{3BA85426-F26F-460D-92D4-82822BCE4CF5}">
      <dgm:prSet/>
      <dgm:spPr/>
      <dgm:t>
        <a:bodyPr/>
        <a:lstStyle/>
        <a:p>
          <a:endParaRPr lang="en-US"/>
        </a:p>
      </dgm:t>
    </dgm:pt>
    <dgm:pt modelId="{4A5B47E1-04CA-4F85-BF33-8282D4EB05B3}">
      <dgm:prSet phldrT="[Text]"/>
      <dgm:spPr/>
      <dgm:t>
        <a:bodyPr/>
        <a:lstStyle/>
        <a:p>
          <a:r>
            <a:rPr lang="en-US" dirty="0" smtClean="0"/>
            <a:t>Build Effective Marketing Campaigns</a:t>
          </a:r>
          <a:endParaRPr lang="en-US" dirty="0"/>
        </a:p>
      </dgm:t>
    </dgm:pt>
    <dgm:pt modelId="{7B2D84BB-B1B2-4D87-90AB-81957A1CD666}" type="parTrans" cxnId="{D7213DE0-B1B5-491B-8FD9-DCD2E600039C}">
      <dgm:prSet/>
      <dgm:spPr/>
      <dgm:t>
        <a:bodyPr/>
        <a:lstStyle/>
        <a:p>
          <a:endParaRPr lang="en-US" dirty="0">
            <a:solidFill>
              <a:schemeClr val="accent1"/>
            </a:solidFill>
          </a:endParaRPr>
        </a:p>
      </dgm:t>
    </dgm:pt>
    <dgm:pt modelId="{D8D17887-F3BA-442C-BC07-7C617D028E5D}" type="sibTrans" cxnId="{D7213DE0-B1B5-491B-8FD9-DCD2E600039C}">
      <dgm:prSet/>
      <dgm:spPr/>
      <dgm:t>
        <a:bodyPr/>
        <a:lstStyle/>
        <a:p>
          <a:endParaRPr lang="en-US"/>
        </a:p>
      </dgm:t>
    </dgm:pt>
    <dgm:pt modelId="{9836AA4B-78D6-4E34-A2A5-43FF3E4F44F8}">
      <dgm:prSet phldrT="[Text]"/>
      <dgm:spPr/>
      <dgm:t>
        <a:bodyPr/>
        <a:lstStyle/>
        <a:p>
          <a:r>
            <a:rPr lang="en-US" dirty="0" smtClean="0"/>
            <a:t>Detect and Prevent Fraud</a:t>
          </a:r>
          <a:endParaRPr lang="en-US" dirty="0"/>
        </a:p>
      </dgm:t>
    </dgm:pt>
    <dgm:pt modelId="{F83A3546-DB70-4F5E-B6DA-56E41EAE78AD}" type="parTrans" cxnId="{93246A96-84F4-46CD-9671-9AC5C86C76CA}">
      <dgm:prSet/>
      <dgm:spPr/>
      <dgm:t>
        <a:bodyPr/>
        <a:lstStyle/>
        <a:p>
          <a:endParaRPr lang="en-US" dirty="0">
            <a:solidFill>
              <a:schemeClr val="accent1"/>
            </a:solidFill>
          </a:endParaRPr>
        </a:p>
      </dgm:t>
    </dgm:pt>
    <dgm:pt modelId="{83F29156-6142-4D94-B449-04B39B62F393}" type="sibTrans" cxnId="{93246A96-84F4-46CD-9671-9AC5C86C76CA}">
      <dgm:prSet/>
      <dgm:spPr/>
      <dgm:t>
        <a:bodyPr/>
        <a:lstStyle/>
        <a:p>
          <a:endParaRPr lang="en-US"/>
        </a:p>
      </dgm:t>
    </dgm:pt>
    <dgm:pt modelId="{6125F045-4BF1-4FAD-BE9D-4C8CBC74FA73}">
      <dgm:prSet phldrT="[Text]"/>
      <dgm:spPr/>
      <dgm:t>
        <a:bodyPr/>
        <a:lstStyle/>
        <a:p>
          <a:r>
            <a:rPr lang="en-US" dirty="0" smtClean="0"/>
            <a:t>Correct Data During ETL</a:t>
          </a:r>
          <a:endParaRPr lang="en-US" dirty="0"/>
        </a:p>
      </dgm:t>
    </dgm:pt>
    <dgm:pt modelId="{801C3D49-2C1D-4D97-83A3-0B276ED6AC78}" type="parTrans" cxnId="{5044EE85-DC5A-4C74-BEBB-5FDF38B5EE50}">
      <dgm:prSet/>
      <dgm:spPr/>
      <dgm:t>
        <a:bodyPr/>
        <a:lstStyle/>
        <a:p>
          <a:endParaRPr lang="en-IE" dirty="0">
            <a:solidFill>
              <a:schemeClr val="accent1"/>
            </a:solidFill>
          </a:endParaRPr>
        </a:p>
      </dgm:t>
    </dgm:pt>
    <dgm:pt modelId="{51D46217-969B-4586-9257-937A39C41172}" type="sibTrans" cxnId="{5044EE85-DC5A-4C74-BEBB-5FDF38B5EE50}">
      <dgm:prSet/>
      <dgm:spPr/>
      <dgm:t>
        <a:bodyPr/>
        <a:lstStyle/>
        <a:p>
          <a:endParaRPr lang="en-IE"/>
        </a:p>
      </dgm:t>
    </dgm:pt>
    <dgm:pt modelId="{3C02BEB9-6B16-4625-AC45-9DA2E2C32541}" type="pres">
      <dgm:prSet presAssocID="{E238C891-BA8C-4D9C-B3D3-3069748BA8A4}" presName="Name0" presStyleCnt="0">
        <dgm:presLayoutVars>
          <dgm:chMax val="1"/>
          <dgm:dir/>
          <dgm:animLvl val="ctr"/>
          <dgm:resizeHandles val="exact"/>
        </dgm:presLayoutVars>
      </dgm:prSet>
      <dgm:spPr/>
      <dgm:t>
        <a:bodyPr/>
        <a:lstStyle/>
        <a:p>
          <a:endParaRPr lang="en-US"/>
        </a:p>
      </dgm:t>
    </dgm:pt>
    <dgm:pt modelId="{CA776157-A0F2-4127-8714-F93B9BA03CFB}" type="pres">
      <dgm:prSet presAssocID="{8B3904EC-A77C-4C8A-A01D-D4FC06907524}" presName="centerShape" presStyleLbl="node0" presStyleIdx="0" presStyleCnt="1"/>
      <dgm:spPr/>
      <dgm:t>
        <a:bodyPr/>
        <a:lstStyle/>
        <a:p>
          <a:endParaRPr lang="en-US"/>
        </a:p>
      </dgm:t>
    </dgm:pt>
    <dgm:pt modelId="{5DC67A4C-2484-4F10-A3F4-AB81E7D8E123}" type="pres">
      <dgm:prSet presAssocID="{A26250BC-C411-45EF-8B21-08C7711A8851}" presName="parTrans" presStyleLbl="sibTrans2D1" presStyleIdx="0" presStyleCnt="7"/>
      <dgm:spPr/>
      <dgm:t>
        <a:bodyPr/>
        <a:lstStyle/>
        <a:p>
          <a:endParaRPr lang="en-US"/>
        </a:p>
      </dgm:t>
    </dgm:pt>
    <dgm:pt modelId="{F7148E94-C77E-48BB-A848-24EC5CAF6A06}" type="pres">
      <dgm:prSet presAssocID="{A26250BC-C411-45EF-8B21-08C7711A8851}" presName="connectorText" presStyleLbl="sibTrans2D1" presStyleIdx="0" presStyleCnt="7"/>
      <dgm:spPr/>
      <dgm:t>
        <a:bodyPr/>
        <a:lstStyle/>
        <a:p>
          <a:endParaRPr lang="en-US"/>
        </a:p>
      </dgm:t>
    </dgm:pt>
    <dgm:pt modelId="{7FDC0DF2-81C9-4853-9070-22D26F4EA35D}" type="pres">
      <dgm:prSet presAssocID="{802D7B7E-A021-4079-870E-99A36E30FB8D}" presName="node" presStyleLbl="node1" presStyleIdx="0" presStyleCnt="7">
        <dgm:presLayoutVars>
          <dgm:bulletEnabled val="1"/>
        </dgm:presLayoutVars>
      </dgm:prSet>
      <dgm:spPr/>
      <dgm:t>
        <a:bodyPr/>
        <a:lstStyle/>
        <a:p>
          <a:endParaRPr lang="en-US"/>
        </a:p>
      </dgm:t>
    </dgm:pt>
    <dgm:pt modelId="{B45B1741-8346-4737-A611-AC1929F2E33B}" type="pres">
      <dgm:prSet presAssocID="{F3340809-DAC1-4E98-BF00-E479E50C0EDB}" presName="parTrans" presStyleLbl="sibTrans2D1" presStyleIdx="1" presStyleCnt="7"/>
      <dgm:spPr/>
      <dgm:t>
        <a:bodyPr/>
        <a:lstStyle/>
        <a:p>
          <a:endParaRPr lang="en-US"/>
        </a:p>
      </dgm:t>
    </dgm:pt>
    <dgm:pt modelId="{D6F7041F-DCCC-4276-A88A-7DE105A5CBFE}" type="pres">
      <dgm:prSet presAssocID="{F3340809-DAC1-4E98-BF00-E479E50C0EDB}" presName="connectorText" presStyleLbl="sibTrans2D1" presStyleIdx="1" presStyleCnt="7"/>
      <dgm:spPr/>
      <dgm:t>
        <a:bodyPr/>
        <a:lstStyle/>
        <a:p>
          <a:endParaRPr lang="en-US"/>
        </a:p>
      </dgm:t>
    </dgm:pt>
    <dgm:pt modelId="{83720531-8DAD-4E31-B78C-8EB2A7E8A2F6}" type="pres">
      <dgm:prSet presAssocID="{706D2262-D9C3-4B0B-80B8-A6AE8E4FC4BC}" presName="node" presStyleLbl="node1" presStyleIdx="1" presStyleCnt="7">
        <dgm:presLayoutVars>
          <dgm:bulletEnabled val="1"/>
        </dgm:presLayoutVars>
      </dgm:prSet>
      <dgm:spPr/>
      <dgm:t>
        <a:bodyPr/>
        <a:lstStyle/>
        <a:p>
          <a:endParaRPr lang="en-US"/>
        </a:p>
      </dgm:t>
    </dgm:pt>
    <dgm:pt modelId="{B7F8F278-1EEC-4C44-9265-451BF1A9A381}" type="pres">
      <dgm:prSet presAssocID="{0D331A0E-F777-436E-9964-101A3E63D688}" presName="parTrans" presStyleLbl="sibTrans2D1" presStyleIdx="2" presStyleCnt="7"/>
      <dgm:spPr/>
      <dgm:t>
        <a:bodyPr/>
        <a:lstStyle/>
        <a:p>
          <a:endParaRPr lang="en-US"/>
        </a:p>
      </dgm:t>
    </dgm:pt>
    <dgm:pt modelId="{1F713899-8ACA-4048-92D2-A899D658A1C4}" type="pres">
      <dgm:prSet presAssocID="{0D331A0E-F777-436E-9964-101A3E63D688}" presName="connectorText" presStyleLbl="sibTrans2D1" presStyleIdx="2" presStyleCnt="7"/>
      <dgm:spPr/>
      <dgm:t>
        <a:bodyPr/>
        <a:lstStyle/>
        <a:p>
          <a:endParaRPr lang="en-US"/>
        </a:p>
      </dgm:t>
    </dgm:pt>
    <dgm:pt modelId="{B4E7ADD4-FFF3-47C9-99ED-50C5F56A4C45}" type="pres">
      <dgm:prSet presAssocID="{43807E3F-FD99-4C51-9609-3681BD1ABF47}" presName="node" presStyleLbl="node1" presStyleIdx="2" presStyleCnt="7">
        <dgm:presLayoutVars>
          <dgm:bulletEnabled val="1"/>
        </dgm:presLayoutVars>
      </dgm:prSet>
      <dgm:spPr/>
      <dgm:t>
        <a:bodyPr/>
        <a:lstStyle/>
        <a:p>
          <a:endParaRPr lang="en-US"/>
        </a:p>
      </dgm:t>
    </dgm:pt>
    <dgm:pt modelId="{E89203AD-BECF-4F9A-AE4A-328F8EDCA3EE}" type="pres">
      <dgm:prSet presAssocID="{3A5A4B6B-27C8-4DA7-82DB-AF9A10ED28ED}" presName="parTrans" presStyleLbl="sibTrans2D1" presStyleIdx="3" presStyleCnt="7"/>
      <dgm:spPr/>
      <dgm:t>
        <a:bodyPr/>
        <a:lstStyle/>
        <a:p>
          <a:endParaRPr lang="en-US"/>
        </a:p>
      </dgm:t>
    </dgm:pt>
    <dgm:pt modelId="{6DA3763F-6DAE-4A17-A95B-5F9F79B0894A}" type="pres">
      <dgm:prSet presAssocID="{3A5A4B6B-27C8-4DA7-82DB-AF9A10ED28ED}" presName="connectorText" presStyleLbl="sibTrans2D1" presStyleIdx="3" presStyleCnt="7"/>
      <dgm:spPr/>
      <dgm:t>
        <a:bodyPr/>
        <a:lstStyle/>
        <a:p>
          <a:endParaRPr lang="en-US"/>
        </a:p>
      </dgm:t>
    </dgm:pt>
    <dgm:pt modelId="{85AA4302-5461-4FF1-BA3C-4D950DEEBC5E}" type="pres">
      <dgm:prSet presAssocID="{ACAB5AA3-84A6-4E1C-B733-9CB32086CA08}" presName="node" presStyleLbl="node1" presStyleIdx="3" presStyleCnt="7">
        <dgm:presLayoutVars>
          <dgm:bulletEnabled val="1"/>
        </dgm:presLayoutVars>
      </dgm:prSet>
      <dgm:spPr/>
      <dgm:t>
        <a:bodyPr/>
        <a:lstStyle/>
        <a:p>
          <a:endParaRPr lang="en-US"/>
        </a:p>
      </dgm:t>
    </dgm:pt>
    <dgm:pt modelId="{02CBFBEA-E9B9-4A39-9CFA-300027711820}" type="pres">
      <dgm:prSet presAssocID="{7B2D84BB-B1B2-4D87-90AB-81957A1CD666}" presName="parTrans" presStyleLbl="sibTrans2D1" presStyleIdx="4" presStyleCnt="7"/>
      <dgm:spPr/>
      <dgm:t>
        <a:bodyPr/>
        <a:lstStyle/>
        <a:p>
          <a:endParaRPr lang="en-US"/>
        </a:p>
      </dgm:t>
    </dgm:pt>
    <dgm:pt modelId="{C5D84C38-49B7-4FB0-9AA8-BF1C7D495305}" type="pres">
      <dgm:prSet presAssocID="{7B2D84BB-B1B2-4D87-90AB-81957A1CD666}" presName="connectorText" presStyleLbl="sibTrans2D1" presStyleIdx="4" presStyleCnt="7"/>
      <dgm:spPr/>
      <dgm:t>
        <a:bodyPr/>
        <a:lstStyle/>
        <a:p>
          <a:endParaRPr lang="en-US"/>
        </a:p>
      </dgm:t>
    </dgm:pt>
    <dgm:pt modelId="{BC752919-C76B-44D2-BE60-45419D6F613A}" type="pres">
      <dgm:prSet presAssocID="{4A5B47E1-04CA-4F85-BF33-8282D4EB05B3}" presName="node" presStyleLbl="node1" presStyleIdx="4" presStyleCnt="7">
        <dgm:presLayoutVars>
          <dgm:bulletEnabled val="1"/>
        </dgm:presLayoutVars>
      </dgm:prSet>
      <dgm:spPr/>
      <dgm:t>
        <a:bodyPr/>
        <a:lstStyle/>
        <a:p>
          <a:endParaRPr lang="en-US"/>
        </a:p>
      </dgm:t>
    </dgm:pt>
    <dgm:pt modelId="{6ABC5950-D93F-4B62-81E0-00B3F45438A5}" type="pres">
      <dgm:prSet presAssocID="{F83A3546-DB70-4F5E-B6DA-56E41EAE78AD}" presName="parTrans" presStyleLbl="sibTrans2D1" presStyleIdx="5" presStyleCnt="7"/>
      <dgm:spPr/>
      <dgm:t>
        <a:bodyPr/>
        <a:lstStyle/>
        <a:p>
          <a:endParaRPr lang="en-US"/>
        </a:p>
      </dgm:t>
    </dgm:pt>
    <dgm:pt modelId="{25C462F6-E42B-44F8-816F-452E1F7D764F}" type="pres">
      <dgm:prSet presAssocID="{F83A3546-DB70-4F5E-B6DA-56E41EAE78AD}" presName="connectorText" presStyleLbl="sibTrans2D1" presStyleIdx="5" presStyleCnt="7"/>
      <dgm:spPr/>
      <dgm:t>
        <a:bodyPr/>
        <a:lstStyle/>
        <a:p>
          <a:endParaRPr lang="en-US"/>
        </a:p>
      </dgm:t>
    </dgm:pt>
    <dgm:pt modelId="{124245A3-B4D5-4B8F-9797-7EDF941C8D33}" type="pres">
      <dgm:prSet presAssocID="{9836AA4B-78D6-4E34-A2A5-43FF3E4F44F8}" presName="node" presStyleLbl="node1" presStyleIdx="5" presStyleCnt="7">
        <dgm:presLayoutVars>
          <dgm:bulletEnabled val="1"/>
        </dgm:presLayoutVars>
      </dgm:prSet>
      <dgm:spPr/>
      <dgm:t>
        <a:bodyPr/>
        <a:lstStyle/>
        <a:p>
          <a:endParaRPr lang="en-US"/>
        </a:p>
      </dgm:t>
    </dgm:pt>
    <dgm:pt modelId="{B832FDE0-BB72-42A9-8F9B-FC7670601C9E}" type="pres">
      <dgm:prSet presAssocID="{801C3D49-2C1D-4D97-83A3-0B276ED6AC78}" presName="parTrans" presStyleLbl="sibTrans2D1" presStyleIdx="6" presStyleCnt="7"/>
      <dgm:spPr/>
      <dgm:t>
        <a:bodyPr/>
        <a:lstStyle/>
        <a:p>
          <a:endParaRPr lang="en-IE"/>
        </a:p>
      </dgm:t>
    </dgm:pt>
    <dgm:pt modelId="{7859B055-7E5B-4FCC-9F82-FBC006BCFCA6}" type="pres">
      <dgm:prSet presAssocID="{801C3D49-2C1D-4D97-83A3-0B276ED6AC78}" presName="connectorText" presStyleLbl="sibTrans2D1" presStyleIdx="6" presStyleCnt="7"/>
      <dgm:spPr/>
      <dgm:t>
        <a:bodyPr/>
        <a:lstStyle/>
        <a:p>
          <a:endParaRPr lang="en-IE"/>
        </a:p>
      </dgm:t>
    </dgm:pt>
    <dgm:pt modelId="{62C3C603-7F53-44D2-9E88-2341165C4F39}" type="pres">
      <dgm:prSet presAssocID="{6125F045-4BF1-4FAD-BE9D-4C8CBC74FA73}" presName="node" presStyleLbl="node1" presStyleIdx="6" presStyleCnt="7">
        <dgm:presLayoutVars>
          <dgm:bulletEnabled val="1"/>
        </dgm:presLayoutVars>
      </dgm:prSet>
      <dgm:spPr/>
      <dgm:t>
        <a:bodyPr/>
        <a:lstStyle/>
        <a:p>
          <a:endParaRPr lang="en-IE"/>
        </a:p>
      </dgm:t>
    </dgm:pt>
  </dgm:ptLst>
  <dgm:cxnLst>
    <dgm:cxn modelId="{573DD100-0824-4A6F-8660-353DCABA3C4A}" type="presOf" srcId="{9836AA4B-78D6-4E34-A2A5-43FF3E4F44F8}" destId="{124245A3-B4D5-4B8F-9797-7EDF941C8D33}" srcOrd="0" destOrd="0" presId="urn:microsoft.com/office/officeart/2005/8/layout/radial5"/>
    <dgm:cxn modelId="{E792A9E7-0BFE-4601-B473-4260C3D1A4AC}" type="presOf" srcId="{F83A3546-DB70-4F5E-B6DA-56E41EAE78AD}" destId="{6ABC5950-D93F-4B62-81E0-00B3F45438A5}" srcOrd="0" destOrd="0" presId="urn:microsoft.com/office/officeart/2005/8/layout/radial5"/>
    <dgm:cxn modelId="{3BA85426-F26F-460D-92D4-82822BCE4CF5}" srcId="{8B3904EC-A77C-4C8A-A01D-D4FC06907524}" destId="{ACAB5AA3-84A6-4E1C-B733-9CB32086CA08}" srcOrd="3" destOrd="0" parTransId="{3A5A4B6B-27C8-4DA7-82DB-AF9A10ED28ED}" sibTransId="{C246E17D-3DBE-40C4-87D8-B4C49DD5839E}"/>
    <dgm:cxn modelId="{089D1F91-39C3-40E7-9273-1D9D6F5E497B}" type="presOf" srcId="{ACAB5AA3-84A6-4E1C-B733-9CB32086CA08}" destId="{85AA4302-5461-4FF1-BA3C-4D950DEEBC5E}" srcOrd="0" destOrd="0" presId="urn:microsoft.com/office/officeart/2005/8/layout/radial5"/>
    <dgm:cxn modelId="{D41C2EB0-B3BE-4DDB-B3D9-CF8F7001AABD}" type="presOf" srcId="{706D2262-D9C3-4B0B-80B8-A6AE8E4FC4BC}" destId="{83720531-8DAD-4E31-B78C-8EB2A7E8A2F6}" srcOrd="0" destOrd="0" presId="urn:microsoft.com/office/officeart/2005/8/layout/radial5"/>
    <dgm:cxn modelId="{88EACA5E-D1DD-4DE1-A64E-A1D6F8BF3638}" srcId="{8B3904EC-A77C-4C8A-A01D-D4FC06907524}" destId="{706D2262-D9C3-4B0B-80B8-A6AE8E4FC4BC}" srcOrd="1" destOrd="0" parTransId="{F3340809-DAC1-4E98-BF00-E479E50C0EDB}" sibTransId="{7E45104E-1462-4C2E-AC67-91F8ACFE311D}"/>
    <dgm:cxn modelId="{D9E3E7FD-9A2D-4B49-9B49-A0045A613427}" type="presOf" srcId="{801C3D49-2C1D-4D97-83A3-0B276ED6AC78}" destId="{B832FDE0-BB72-42A9-8F9B-FC7670601C9E}" srcOrd="0" destOrd="0" presId="urn:microsoft.com/office/officeart/2005/8/layout/radial5"/>
    <dgm:cxn modelId="{DB7C66BA-FD12-4F62-9CD0-873D469797E7}" type="presOf" srcId="{43807E3F-FD99-4C51-9609-3681BD1ABF47}" destId="{B4E7ADD4-FFF3-47C9-99ED-50C5F56A4C45}" srcOrd="0" destOrd="0" presId="urn:microsoft.com/office/officeart/2005/8/layout/radial5"/>
    <dgm:cxn modelId="{917AE599-FA40-4761-9346-6E875E14CAB3}" type="presOf" srcId="{8B3904EC-A77C-4C8A-A01D-D4FC06907524}" destId="{CA776157-A0F2-4127-8714-F93B9BA03CFB}" srcOrd="0" destOrd="0" presId="urn:microsoft.com/office/officeart/2005/8/layout/radial5"/>
    <dgm:cxn modelId="{936A0AB9-70C3-4800-B5B5-2E17858041FA}" type="presOf" srcId="{7B2D84BB-B1B2-4D87-90AB-81957A1CD666}" destId="{02CBFBEA-E9B9-4A39-9CFA-300027711820}" srcOrd="0" destOrd="0" presId="urn:microsoft.com/office/officeart/2005/8/layout/radial5"/>
    <dgm:cxn modelId="{A830FAD3-805B-4112-9AD5-AE0502C3ABA3}" type="presOf" srcId="{0D331A0E-F777-436E-9964-101A3E63D688}" destId="{1F713899-8ACA-4048-92D2-A899D658A1C4}" srcOrd="1" destOrd="0" presId="urn:microsoft.com/office/officeart/2005/8/layout/radial5"/>
    <dgm:cxn modelId="{5044EE85-DC5A-4C74-BEBB-5FDF38B5EE50}" srcId="{8B3904EC-A77C-4C8A-A01D-D4FC06907524}" destId="{6125F045-4BF1-4FAD-BE9D-4C8CBC74FA73}" srcOrd="6" destOrd="0" parTransId="{801C3D49-2C1D-4D97-83A3-0B276ED6AC78}" sibTransId="{51D46217-969B-4586-9257-937A39C41172}"/>
    <dgm:cxn modelId="{DA164F82-DC52-46CE-9459-B43D67596035}" srcId="{8B3904EC-A77C-4C8A-A01D-D4FC06907524}" destId="{802D7B7E-A021-4079-870E-99A36E30FB8D}" srcOrd="0" destOrd="0" parTransId="{A26250BC-C411-45EF-8B21-08C7711A8851}" sibTransId="{0E538287-B595-4C3A-9702-E1D4B312156C}"/>
    <dgm:cxn modelId="{7528EA21-06A1-4516-B889-5646EE50D52B}" type="presOf" srcId="{3A5A4B6B-27C8-4DA7-82DB-AF9A10ED28ED}" destId="{E89203AD-BECF-4F9A-AE4A-328F8EDCA3EE}" srcOrd="0" destOrd="0" presId="urn:microsoft.com/office/officeart/2005/8/layout/radial5"/>
    <dgm:cxn modelId="{D62A0B79-5FD0-4E80-8CB4-4D3FD5F78AAE}" type="presOf" srcId="{4A5B47E1-04CA-4F85-BF33-8282D4EB05B3}" destId="{BC752919-C76B-44D2-BE60-45419D6F613A}" srcOrd="0" destOrd="0" presId="urn:microsoft.com/office/officeart/2005/8/layout/radial5"/>
    <dgm:cxn modelId="{F41D3757-2D15-459E-B39B-B9BC7C49D2E7}" type="presOf" srcId="{A26250BC-C411-45EF-8B21-08C7711A8851}" destId="{5DC67A4C-2484-4F10-A3F4-AB81E7D8E123}" srcOrd="0" destOrd="0" presId="urn:microsoft.com/office/officeart/2005/8/layout/radial5"/>
    <dgm:cxn modelId="{8608AF56-EA64-499C-B7D5-F87CD4262629}" type="presOf" srcId="{801C3D49-2C1D-4D97-83A3-0B276ED6AC78}" destId="{7859B055-7E5B-4FCC-9F82-FBC006BCFCA6}" srcOrd="1" destOrd="0" presId="urn:microsoft.com/office/officeart/2005/8/layout/radial5"/>
    <dgm:cxn modelId="{84785486-193A-4688-9D32-50527A0A836F}" type="presOf" srcId="{6125F045-4BF1-4FAD-BE9D-4C8CBC74FA73}" destId="{62C3C603-7F53-44D2-9E88-2341165C4F39}" srcOrd="0" destOrd="0" presId="urn:microsoft.com/office/officeart/2005/8/layout/radial5"/>
    <dgm:cxn modelId="{0C925148-0F0C-4E49-80AD-7B7794619CCB}" type="presOf" srcId="{F3340809-DAC1-4E98-BF00-E479E50C0EDB}" destId="{D6F7041F-DCCC-4276-A88A-7DE105A5CBFE}" srcOrd="1" destOrd="0" presId="urn:microsoft.com/office/officeart/2005/8/layout/radial5"/>
    <dgm:cxn modelId="{0FFBFC27-38EC-4EF7-BC9B-37EC1ACBCC3A}" type="presOf" srcId="{F3340809-DAC1-4E98-BF00-E479E50C0EDB}" destId="{B45B1741-8346-4737-A611-AC1929F2E33B}" srcOrd="0" destOrd="0" presId="urn:microsoft.com/office/officeart/2005/8/layout/radial5"/>
    <dgm:cxn modelId="{0B8330DD-56EB-490C-A8EA-CF7DD69ABBF3}" type="presOf" srcId="{3A5A4B6B-27C8-4DA7-82DB-AF9A10ED28ED}" destId="{6DA3763F-6DAE-4A17-A95B-5F9F79B0894A}" srcOrd="1" destOrd="0" presId="urn:microsoft.com/office/officeart/2005/8/layout/radial5"/>
    <dgm:cxn modelId="{119CC8BE-BA38-4FAD-B4AC-41CC1F6C3EA8}" srcId="{E238C891-BA8C-4D9C-B3D3-3069748BA8A4}" destId="{8B3904EC-A77C-4C8A-A01D-D4FC06907524}" srcOrd="0" destOrd="0" parTransId="{4FCC8759-D803-4420-AEEF-28D8529A5A5B}" sibTransId="{DC6BAB50-F769-4EFF-88EF-9E79F10A4CD9}"/>
    <dgm:cxn modelId="{93246A96-84F4-46CD-9671-9AC5C86C76CA}" srcId="{8B3904EC-A77C-4C8A-A01D-D4FC06907524}" destId="{9836AA4B-78D6-4E34-A2A5-43FF3E4F44F8}" srcOrd="5" destOrd="0" parTransId="{F83A3546-DB70-4F5E-B6DA-56E41EAE78AD}" sibTransId="{83F29156-6142-4D94-B449-04B39B62F393}"/>
    <dgm:cxn modelId="{D7213DE0-B1B5-491B-8FD9-DCD2E600039C}" srcId="{8B3904EC-A77C-4C8A-A01D-D4FC06907524}" destId="{4A5B47E1-04CA-4F85-BF33-8282D4EB05B3}" srcOrd="4" destOrd="0" parTransId="{7B2D84BB-B1B2-4D87-90AB-81957A1CD666}" sibTransId="{D8D17887-F3BA-442C-BC07-7C617D028E5D}"/>
    <dgm:cxn modelId="{6F7ECC5A-467A-46E6-B971-6EB9605A1F32}" type="presOf" srcId="{802D7B7E-A021-4079-870E-99A36E30FB8D}" destId="{7FDC0DF2-81C9-4853-9070-22D26F4EA35D}" srcOrd="0" destOrd="0" presId="urn:microsoft.com/office/officeart/2005/8/layout/radial5"/>
    <dgm:cxn modelId="{275F517D-EF9B-4EB9-A85F-59579CD7FA4F}" type="presOf" srcId="{F83A3546-DB70-4F5E-B6DA-56E41EAE78AD}" destId="{25C462F6-E42B-44F8-816F-452E1F7D764F}" srcOrd="1" destOrd="0" presId="urn:microsoft.com/office/officeart/2005/8/layout/radial5"/>
    <dgm:cxn modelId="{7901648C-F04C-4406-80BA-6FFEDFA42F7C}" type="presOf" srcId="{E238C891-BA8C-4D9C-B3D3-3069748BA8A4}" destId="{3C02BEB9-6B16-4625-AC45-9DA2E2C32541}" srcOrd="0" destOrd="0" presId="urn:microsoft.com/office/officeart/2005/8/layout/radial5"/>
    <dgm:cxn modelId="{02BB4642-7F5B-465E-B3EA-7D253CB551B9}" srcId="{8B3904EC-A77C-4C8A-A01D-D4FC06907524}" destId="{43807E3F-FD99-4C51-9609-3681BD1ABF47}" srcOrd="2" destOrd="0" parTransId="{0D331A0E-F777-436E-9964-101A3E63D688}" sibTransId="{EB0BB097-AF54-4A7D-8C96-BA6CBDCAEB09}"/>
    <dgm:cxn modelId="{1B45742A-C3B6-4474-B3FB-8C759F8058FA}" type="presOf" srcId="{0D331A0E-F777-436E-9964-101A3E63D688}" destId="{B7F8F278-1EEC-4C44-9265-451BF1A9A381}" srcOrd="0" destOrd="0" presId="urn:microsoft.com/office/officeart/2005/8/layout/radial5"/>
    <dgm:cxn modelId="{36C99614-F6C9-41FD-9904-024126DA0547}" type="presOf" srcId="{7B2D84BB-B1B2-4D87-90AB-81957A1CD666}" destId="{C5D84C38-49B7-4FB0-9AA8-BF1C7D495305}" srcOrd="1" destOrd="0" presId="urn:microsoft.com/office/officeart/2005/8/layout/radial5"/>
    <dgm:cxn modelId="{D07E7AEB-3EBE-479D-865D-A1B335062B8F}" type="presOf" srcId="{A26250BC-C411-45EF-8B21-08C7711A8851}" destId="{F7148E94-C77E-48BB-A848-24EC5CAF6A06}" srcOrd="1" destOrd="0" presId="urn:microsoft.com/office/officeart/2005/8/layout/radial5"/>
    <dgm:cxn modelId="{F8F92F02-98D3-4900-8F25-1EA67E3F0B4B}" type="presParOf" srcId="{3C02BEB9-6B16-4625-AC45-9DA2E2C32541}" destId="{CA776157-A0F2-4127-8714-F93B9BA03CFB}" srcOrd="0" destOrd="0" presId="urn:microsoft.com/office/officeart/2005/8/layout/radial5"/>
    <dgm:cxn modelId="{C711CF92-B35C-4310-9497-5253049B9136}" type="presParOf" srcId="{3C02BEB9-6B16-4625-AC45-9DA2E2C32541}" destId="{5DC67A4C-2484-4F10-A3F4-AB81E7D8E123}" srcOrd="1" destOrd="0" presId="urn:microsoft.com/office/officeart/2005/8/layout/radial5"/>
    <dgm:cxn modelId="{806836B2-6ACF-4903-9139-9585B0AC0750}" type="presParOf" srcId="{5DC67A4C-2484-4F10-A3F4-AB81E7D8E123}" destId="{F7148E94-C77E-48BB-A848-24EC5CAF6A06}" srcOrd="0" destOrd="0" presId="urn:microsoft.com/office/officeart/2005/8/layout/radial5"/>
    <dgm:cxn modelId="{2EC6098A-A658-4F66-AA4E-1C52A577BA8B}" type="presParOf" srcId="{3C02BEB9-6B16-4625-AC45-9DA2E2C32541}" destId="{7FDC0DF2-81C9-4853-9070-22D26F4EA35D}" srcOrd="2" destOrd="0" presId="urn:microsoft.com/office/officeart/2005/8/layout/radial5"/>
    <dgm:cxn modelId="{298AC1AD-79CA-4FF0-9E80-206CF6527103}" type="presParOf" srcId="{3C02BEB9-6B16-4625-AC45-9DA2E2C32541}" destId="{B45B1741-8346-4737-A611-AC1929F2E33B}" srcOrd="3" destOrd="0" presId="urn:microsoft.com/office/officeart/2005/8/layout/radial5"/>
    <dgm:cxn modelId="{E17C9977-8DC8-401E-96B2-3AD37EC9F660}" type="presParOf" srcId="{B45B1741-8346-4737-A611-AC1929F2E33B}" destId="{D6F7041F-DCCC-4276-A88A-7DE105A5CBFE}" srcOrd="0" destOrd="0" presId="urn:microsoft.com/office/officeart/2005/8/layout/radial5"/>
    <dgm:cxn modelId="{F54C9989-8AE4-4F9E-8820-605375846E7E}" type="presParOf" srcId="{3C02BEB9-6B16-4625-AC45-9DA2E2C32541}" destId="{83720531-8DAD-4E31-B78C-8EB2A7E8A2F6}" srcOrd="4" destOrd="0" presId="urn:microsoft.com/office/officeart/2005/8/layout/radial5"/>
    <dgm:cxn modelId="{4AF41AA9-F97E-402F-9C43-52C8B807BA3F}" type="presParOf" srcId="{3C02BEB9-6B16-4625-AC45-9DA2E2C32541}" destId="{B7F8F278-1EEC-4C44-9265-451BF1A9A381}" srcOrd="5" destOrd="0" presId="urn:microsoft.com/office/officeart/2005/8/layout/radial5"/>
    <dgm:cxn modelId="{0F11A08A-448B-4214-BD58-AAF8F9A5E7FC}" type="presParOf" srcId="{B7F8F278-1EEC-4C44-9265-451BF1A9A381}" destId="{1F713899-8ACA-4048-92D2-A899D658A1C4}" srcOrd="0" destOrd="0" presId="urn:microsoft.com/office/officeart/2005/8/layout/radial5"/>
    <dgm:cxn modelId="{AF28EF97-F1C0-468E-9EE4-0C397481E2BB}" type="presParOf" srcId="{3C02BEB9-6B16-4625-AC45-9DA2E2C32541}" destId="{B4E7ADD4-FFF3-47C9-99ED-50C5F56A4C45}" srcOrd="6" destOrd="0" presId="urn:microsoft.com/office/officeart/2005/8/layout/radial5"/>
    <dgm:cxn modelId="{438FF788-FB2C-4673-837E-4DEC746DD96D}" type="presParOf" srcId="{3C02BEB9-6B16-4625-AC45-9DA2E2C32541}" destId="{E89203AD-BECF-4F9A-AE4A-328F8EDCA3EE}" srcOrd="7" destOrd="0" presId="urn:microsoft.com/office/officeart/2005/8/layout/radial5"/>
    <dgm:cxn modelId="{C7CE5981-1E5C-4DDE-A415-0D14F9F1A1CE}" type="presParOf" srcId="{E89203AD-BECF-4F9A-AE4A-328F8EDCA3EE}" destId="{6DA3763F-6DAE-4A17-A95B-5F9F79B0894A}" srcOrd="0" destOrd="0" presId="urn:microsoft.com/office/officeart/2005/8/layout/radial5"/>
    <dgm:cxn modelId="{40D9D4D0-E7D4-4B32-A0EE-910BB1EC7F55}" type="presParOf" srcId="{3C02BEB9-6B16-4625-AC45-9DA2E2C32541}" destId="{85AA4302-5461-4FF1-BA3C-4D950DEEBC5E}" srcOrd="8" destOrd="0" presId="urn:microsoft.com/office/officeart/2005/8/layout/radial5"/>
    <dgm:cxn modelId="{53FDFBE2-89FB-4881-ADAB-7119D4C1FA7A}" type="presParOf" srcId="{3C02BEB9-6B16-4625-AC45-9DA2E2C32541}" destId="{02CBFBEA-E9B9-4A39-9CFA-300027711820}" srcOrd="9" destOrd="0" presId="urn:microsoft.com/office/officeart/2005/8/layout/radial5"/>
    <dgm:cxn modelId="{9397C2F0-9923-4826-A5CC-6F471D7B7E35}" type="presParOf" srcId="{02CBFBEA-E9B9-4A39-9CFA-300027711820}" destId="{C5D84C38-49B7-4FB0-9AA8-BF1C7D495305}" srcOrd="0" destOrd="0" presId="urn:microsoft.com/office/officeart/2005/8/layout/radial5"/>
    <dgm:cxn modelId="{74728DA0-902C-4E00-AC16-6416E959EFE0}" type="presParOf" srcId="{3C02BEB9-6B16-4625-AC45-9DA2E2C32541}" destId="{BC752919-C76B-44D2-BE60-45419D6F613A}" srcOrd="10" destOrd="0" presId="urn:microsoft.com/office/officeart/2005/8/layout/radial5"/>
    <dgm:cxn modelId="{D2531278-F7F4-4C49-BC83-D9FD79F81F09}" type="presParOf" srcId="{3C02BEB9-6B16-4625-AC45-9DA2E2C32541}" destId="{6ABC5950-D93F-4B62-81E0-00B3F45438A5}" srcOrd="11" destOrd="0" presId="urn:microsoft.com/office/officeart/2005/8/layout/radial5"/>
    <dgm:cxn modelId="{9AB26A4D-5981-47B5-BB8B-591CD46FC588}" type="presParOf" srcId="{6ABC5950-D93F-4B62-81E0-00B3F45438A5}" destId="{25C462F6-E42B-44F8-816F-452E1F7D764F}" srcOrd="0" destOrd="0" presId="urn:microsoft.com/office/officeart/2005/8/layout/radial5"/>
    <dgm:cxn modelId="{5C9B8F05-1E23-437E-8C68-C73A1D059263}" type="presParOf" srcId="{3C02BEB9-6B16-4625-AC45-9DA2E2C32541}" destId="{124245A3-B4D5-4B8F-9797-7EDF941C8D33}" srcOrd="12" destOrd="0" presId="urn:microsoft.com/office/officeart/2005/8/layout/radial5"/>
    <dgm:cxn modelId="{85BC9E91-0752-4D4D-BB99-DE4E05BEEB62}" type="presParOf" srcId="{3C02BEB9-6B16-4625-AC45-9DA2E2C32541}" destId="{B832FDE0-BB72-42A9-8F9B-FC7670601C9E}" srcOrd="13" destOrd="0" presId="urn:microsoft.com/office/officeart/2005/8/layout/radial5"/>
    <dgm:cxn modelId="{9566EFCA-A45B-4DC6-9F27-97B85A80F649}" type="presParOf" srcId="{B832FDE0-BB72-42A9-8F9B-FC7670601C9E}" destId="{7859B055-7E5B-4FCC-9F82-FBC006BCFCA6}" srcOrd="0" destOrd="0" presId="urn:microsoft.com/office/officeart/2005/8/layout/radial5"/>
    <dgm:cxn modelId="{C7256DD4-CF19-4E9D-A9B6-1671345D38DC}" type="presParOf" srcId="{3C02BEB9-6B16-4625-AC45-9DA2E2C32541}" destId="{62C3C603-7F53-44D2-9E88-2341165C4F39}" srcOrd="14" destOrd="0" presId="urn:microsoft.com/office/officeart/2005/8/layout/radial5"/>
  </dgm:cxnLst>
  <dgm:bg/>
  <dgm:whole/>
</dgm:dataModel>
</file>

<file path=ppt/diagrams/data3.xml><?xml version="1.0" encoding="utf-8"?>
<dgm:dataModel xmlns:dgm="http://schemas.openxmlformats.org/drawingml/2006/diagram" xmlns:a="http://schemas.openxmlformats.org/drawingml/2006/main">
  <dgm:ptLst>
    <dgm:pt modelId="{1B7E35D8-ABFE-4747-89FD-BB9279CA9CDD}" type="doc">
      <dgm:prSet loTypeId="urn:microsoft.com/office/officeart/2005/8/layout/process3" loCatId="process" qsTypeId="urn:microsoft.com/office/officeart/2005/8/quickstyle/simple5" qsCatId="simple" csTypeId="urn:microsoft.com/office/officeart/2005/8/colors/accent1_2" csCatId="accent1" phldr="1"/>
      <dgm:spPr/>
      <dgm:t>
        <a:bodyPr/>
        <a:lstStyle/>
        <a:p>
          <a:endParaRPr lang="en-US"/>
        </a:p>
      </dgm:t>
    </dgm:pt>
    <dgm:pt modelId="{A91C2CF0-8D27-49DC-A8F2-17CDAF78F21F}">
      <dgm:prSet phldrT="[Text]" custT="1"/>
      <dgm:spPr/>
      <dgm:t>
        <a:bodyPr/>
        <a:lstStyle/>
        <a:p>
          <a:r>
            <a:rPr lang="en-US" sz="1800" b="1" dirty="0" smtClean="0">
              <a:effectLst>
                <a:outerShdw blurRad="38100" dist="38100" dir="2700000" algn="tl">
                  <a:srgbClr val="000000">
                    <a:alpha val="43137"/>
                  </a:srgbClr>
                </a:outerShdw>
              </a:effectLst>
              <a:latin typeface="Segoe" pitchFamily="34" charset="0"/>
            </a:rPr>
            <a:t>Challenge</a:t>
          </a:r>
          <a:endParaRPr lang="en-US" sz="1800" b="1" dirty="0">
            <a:effectLst>
              <a:outerShdw blurRad="38100" dist="38100" dir="2700000" algn="tl">
                <a:srgbClr val="000000">
                  <a:alpha val="43137"/>
                </a:srgbClr>
              </a:outerShdw>
            </a:effectLst>
            <a:latin typeface="Segoe" pitchFamily="34" charset="0"/>
          </a:endParaRPr>
        </a:p>
      </dgm:t>
    </dgm:pt>
    <dgm:pt modelId="{7D1A7E5A-9941-497D-87F7-FC0F992F2C3E}" type="parTrans" cxnId="{D7453E54-967B-47FE-BCD0-F35C29B662FA}">
      <dgm:prSet/>
      <dgm:spPr/>
      <dgm:t>
        <a:bodyPr/>
        <a:lstStyle/>
        <a:p>
          <a:endParaRPr lang="en-US">
            <a:latin typeface="Segoe" pitchFamily="34" charset="0"/>
          </a:endParaRPr>
        </a:p>
      </dgm:t>
    </dgm:pt>
    <dgm:pt modelId="{F6B43E7D-C3FC-4456-812C-6854EE66C35C}" type="sibTrans" cxnId="{D7453E54-967B-47FE-BCD0-F35C29B662FA}">
      <dgm:prSet/>
      <dgm:spPr/>
      <dgm:t>
        <a:bodyPr/>
        <a:lstStyle/>
        <a:p>
          <a:endParaRPr lang="en-US" dirty="0">
            <a:latin typeface="Segoe" pitchFamily="34" charset="0"/>
          </a:endParaRPr>
        </a:p>
      </dgm:t>
    </dgm:pt>
    <dgm:pt modelId="{2C635072-EE3C-4A02-A4EC-3AFCE17C0B10}">
      <dgm:prSet phldrT="[Text]"/>
      <dgm:spPr/>
      <dgm:t>
        <a:bodyPr/>
        <a:lstStyle/>
        <a:p>
          <a:pPr marL="112713" indent="-112713">
            <a:lnSpc>
              <a:spcPct val="100000"/>
            </a:lnSpc>
          </a:pPr>
          <a:r>
            <a:rPr lang="en-US" dirty="0" smtClean="0">
              <a:latin typeface="Segoe" pitchFamily="34" charset="0"/>
            </a:rPr>
            <a:t>Selling custom ring tones and other downloadable content for mobile phone users requires staying in tune with the market. </a:t>
          </a:r>
          <a:endParaRPr lang="en-US" dirty="0">
            <a:latin typeface="Segoe" pitchFamily="34" charset="0"/>
          </a:endParaRPr>
        </a:p>
      </dgm:t>
    </dgm:pt>
    <dgm:pt modelId="{3B2E862C-415A-4C49-BCC5-56349DF68BE9}" type="parTrans" cxnId="{FD9A2F1D-0D89-428D-A09D-9256D9118F3C}">
      <dgm:prSet/>
      <dgm:spPr/>
      <dgm:t>
        <a:bodyPr/>
        <a:lstStyle/>
        <a:p>
          <a:endParaRPr lang="en-US">
            <a:latin typeface="Segoe" pitchFamily="34" charset="0"/>
          </a:endParaRPr>
        </a:p>
      </dgm:t>
    </dgm:pt>
    <dgm:pt modelId="{94D70C96-9132-4685-8A47-F9E6351F6F70}" type="sibTrans" cxnId="{FD9A2F1D-0D89-428D-A09D-9256D9118F3C}">
      <dgm:prSet/>
      <dgm:spPr/>
      <dgm:t>
        <a:bodyPr/>
        <a:lstStyle/>
        <a:p>
          <a:endParaRPr lang="en-US">
            <a:latin typeface="Segoe" pitchFamily="34" charset="0"/>
          </a:endParaRPr>
        </a:p>
      </dgm:t>
    </dgm:pt>
    <dgm:pt modelId="{AED5B2F6-A596-4CCB-8847-EE33948C38F7}">
      <dgm:prSet phldrT="[Text]" custT="1"/>
      <dgm:spPr/>
      <dgm:t>
        <a:bodyPr/>
        <a:lstStyle/>
        <a:p>
          <a:r>
            <a:rPr lang="en-US" sz="1800" b="1" dirty="0" smtClean="0">
              <a:effectLst>
                <a:outerShdw blurRad="38100" dist="38100" dir="2700000" algn="tl">
                  <a:srgbClr val="000000">
                    <a:alpha val="43137"/>
                  </a:srgbClr>
                </a:outerShdw>
              </a:effectLst>
              <a:latin typeface="Segoe" pitchFamily="34" charset="0"/>
            </a:rPr>
            <a:t>Solution</a:t>
          </a:r>
          <a:endParaRPr lang="en-US" sz="1800" b="1" dirty="0">
            <a:effectLst>
              <a:outerShdw blurRad="38100" dist="38100" dir="2700000" algn="tl">
                <a:srgbClr val="000000">
                  <a:alpha val="43137"/>
                </a:srgbClr>
              </a:outerShdw>
            </a:effectLst>
            <a:latin typeface="Segoe" pitchFamily="34" charset="0"/>
          </a:endParaRPr>
        </a:p>
      </dgm:t>
    </dgm:pt>
    <dgm:pt modelId="{3CDB3554-AF55-4570-981F-C1BED2BFB96E}" type="parTrans" cxnId="{DC83046B-1259-4DE4-90B6-829A6DEB2E85}">
      <dgm:prSet/>
      <dgm:spPr/>
      <dgm:t>
        <a:bodyPr/>
        <a:lstStyle/>
        <a:p>
          <a:endParaRPr lang="en-US">
            <a:latin typeface="Segoe" pitchFamily="34" charset="0"/>
          </a:endParaRPr>
        </a:p>
      </dgm:t>
    </dgm:pt>
    <dgm:pt modelId="{5D8F7A82-827E-41B5-ADEB-E49D1817F09E}" type="sibTrans" cxnId="{DC83046B-1259-4DE4-90B6-829A6DEB2E85}">
      <dgm:prSet/>
      <dgm:spPr/>
      <dgm:t>
        <a:bodyPr/>
        <a:lstStyle/>
        <a:p>
          <a:endParaRPr lang="en-US" dirty="0">
            <a:latin typeface="Segoe" pitchFamily="34" charset="0"/>
          </a:endParaRPr>
        </a:p>
      </dgm:t>
    </dgm:pt>
    <dgm:pt modelId="{4C9846D4-675D-43C1-9819-3A155C49715B}">
      <dgm:prSet phldrT="[Text]"/>
      <dgm:spPr/>
      <dgm:t>
        <a:bodyPr/>
        <a:lstStyle/>
        <a:p>
          <a:pPr marL="112713" indent="-112713">
            <a:lnSpc>
              <a:spcPct val="100000"/>
            </a:lnSpc>
          </a:pPr>
          <a:r>
            <a:rPr lang="en-US" dirty="0" smtClean="0">
              <a:latin typeface="Segoe" pitchFamily="34" charset="0"/>
            </a:rPr>
            <a:t>ABSi deployed Microsoft® SQL Server™ 2005 to use its data mining feature to determine product recommendations.</a:t>
          </a:r>
          <a:endParaRPr lang="en-US" dirty="0">
            <a:latin typeface="Segoe" pitchFamily="34" charset="0"/>
          </a:endParaRPr>
        </a:p>
      </dgm:t>
    </dgm:pt>
    <dgm:pt modelId="{2590E3EB-3EFC-445A-822B-BE3D6A626D0A}" type="parTrans" cxnId="{90E8FCCC-8ECC-444A-BFB0-6D70BEC6F948}">
      <dgm:prSet/>
      <dgm:spPr/>
      <dgm:t>
        <a:bodyPr/>
        <a:lstStyle/>
        <a:p>
          <a:endParaRPr lang="en-US">
            <a:latin typeface="Segoe" pitchFamily="34" charset="0"/>
          </a:endParaRPr>
        </a:p>
      </dgm:t>
    </dgm:pt>
    <dgm:pt modelId="{AF1A9011-38E5-493F-9764-9147A3E34F47}" type="sibTrans" cxnId="{90E8FCCC-8ECC-444A-BFB0-6D70BEC6F948}">
      <dgm:prSet/>
      <dgm:spPr/>
      <dgm:t>
        <a:bodyPr/>
        <a:lstStyle/>
        <a:p>
          <a:endParaRPr lang="en-US">
            <a:latin typeface="Segoe" pitchFamily="34" charset="0"/>
          </a:endParaRPr>
        </a:p>
      </dgm:t>
    </dgm:pt>
    <dgm:pt modelId="{C1A1DAB7-852C-46CA-B211-B622AA366F69}">
      <dgm:prSet phldrT="[Text]" custT="1"/>
      <dgm:spPr/>
      <dgm:t>
        <a:bodyPr/>
        <a:lstStyle/>
        <a:p>
          <a:r>
            <a:rPr lang="en-US" sz="1800" b="1" dirty="0" smtClean="0">
              <a:effectLst>
                <a:outerShdw blurRad="38100" dist="38100" dir="2700000" algn="tl">
                  <a:srgbClr val="000000">
                    <a:alpha val="43137"/>
                  </a:srgbClr>
                </a:outerShdw>
              </a:effectLst>
              <a:latin typeface="Segoe" pitchFamily="34" charset="0"/>
            </a:rPr>
            <a:t>Benefit</a:t>
          </a:r>
          <a:endParaRPr lang="en-US" sz="1800" b="1" dirty="0">
            <a:effectLst>
              <a:outerShdw blurRad="38100" dist="38100" dir="2700000" algn="tl">
                <a:srgbClr val="000000">
                  <a:alpha val="43137"/>
                </a:srgbClr>
              </a:outerShdw>
            </a:effectLst>
            <a:latin typeface="Segoe" pitchFamily="34" charset="0"/>
          </a:endParaRPr>
        </a:p>
      </dgm:t>
    </dgm:pt>
    <dgm:pt modelId="{01482E33-DEF2-4D9A-A3D3-4F1695B558E5}" type="parTrans" cxnId="{FA686568-8066-4526-9376-830505CA5E9D}">
      <dgm:prSet/>
      <dgm:spPr/>
      <dgm:t>
        <a:bodyPr/>
        <a:lstStyle/>
        <a:p>
          <a:endParaRPr lang="en-US">
            <a:latin typeface="Segoe" pitchFamily="34" charset="0"/>
          </a:endParaRPr>
        </a:p>
      </dgm:t>
    </dgm:pt>
    <dgm:pt modelId="{E938E249-6BD9-43FE-B0A4-682B52C0590A}" type="sibTrans" cxnId="{FA686568-8066-4526-9376-830505CA5E9D}">
      <dgm:prSet/>
      <dgm:spPr/>
      <dgm:t>
        <a:bodyPr/>
        <a:lstStyle/>
        <a:p>
          <a:endParaRPr lang="en-US">
            <a:latin typeface="Segoe" pitchFamily="34" charset="0"/>
          </a:endParaRPr>
        </a:p>
      </dgm:t>
    </dgm:pt>
    <dgm:pt modelId="{CDB24092-5E44-4171-85D2-2B7D4770FD0A}">
      <dgm:prSet phldrT="[Text]"/>
      <dgm:spPr/>
      <dgm:t>
        <a:bodyPr/>
        <a:lstStyle/>
        <a:p>
          <a:pPr marL="112713" indent="-112713">
            <a:lnSpc>
              <a:spcPct val="100000"/>
            </a:lnSpc>
          </a:pPr>
          <a:r>
            <a:rPr lang="en-US" dirty="0" smtClean="0">
              <a:latin typeface="Segoe" pitchFamily="34" charset="0"/>
            </a:rPr>
            <a:t>More accurate and personalized service recommendations to customers</a:t>
          </a:r>
          <a:endParaRPr lang="en-US" dirty="0">
            <a:latin typeface="Segoe" pitchFamily="34" charset="0"/>
          </a:endParaRPr>
        </a:p>
      </dgm:t>
    </dgm:pt>
    <dgm:pt modelId="{78CF7B7F-3BD7-478D-BD88-A2CCDCE8449D}" type="parTrans" cxnId="{D5D63C06-F3B2-47A8-97DA-C6314BCF456E}">
      <dgm:prSet/>
      <dgm:spPr/>
      <dgm:t>
        <a:bodyPr/>
        <a:lstStyle/>
        <a:p>
          <a:endParaRPr lang="en-US">
            <a:latin typeface="Segoe" pitchFamily="34" charset="0"/>
          </a:endParaRPr>
        </a:p>
      </dgm:t>
    </dgm:pt>
    <dgm:pt modelId="{C5C63D1B-E607-4B58-967B-F53EBFD5F5E3}" type="sibTrans" cxnId="{D5D63C06-F3B2-47A8-97DA-C6314BCF456E}">
      <dgm:prSet/>
      <dgm:spPr/>
      <dgm:t>
        <a:bodyPr/>
        <a:lstStyle/>
        <a:p>
          <a:endParaRPr lang="en-US">
            <a:latin typeface="Segoe" pitchFamily="34" charset="0"/>
          </a:endParaRPr>
        </a:p>
      </dgm:t>
    </dgm:pt>
    <dgm:pt modelId="{4F1DE4AE-4DF8-4CF2-BF5A-A0B46E4F99DE}">
      <dgm:prSet phldrT="[Text]"/>
      <dgm:spPr/>
      <dgm:t>
        <a:bodyPr/>
        <a:lstStyle/>
        <a:p>
          <a:pPr marL="57150" indent="0">
            <a:lnSpc>
              <a:spcPct val="90000"/>
            </a:lnSpc>
          </a:pPr>
          <a:endParaRPr lang="en-US" dirty="0">
            <a:latin typeface="Segoe" pitchFamily="34" charset="0"/>
          </a:endParaRPr>
        </a:p>
      </dgm:t>
    </dgm:pt>
    <dgm:pt modelId="{6FA996DE-D5DD-4321-89D9-ACA48E82B99A}" type="parTrans" cxnId="{B7581CF9-98DF-44B7-A5EA-6E31DF34E765}">
      <dgm:prSet/>
      <dgm:spPr/>
      <dgm:t>
        <a:bodyPr/>
        <a:lstStyle/>
        <a:p>
          <a:endParaRPr lang="en-US">
            <a:latin typeface="Segoe" pitchFamily="34" charset="0"/>
          </a:endParaRPr>
        </a:p>
      </dgm:t>
    </dgm:pt>
    <dgm:pt modelId="{45045E2E-99FB-4028-98E1-B940D662F8E5}" type="sibTrans" cxnId="{B7581CF9-98DF-44B7-A5EA-6E31DF34E765}">
      <dgm:prSet/>
      <dgm:spPr/>
      <dgm:t>
        <a:bodyPr/>
        <a:lstStyle/>
        <a:p>
          <a:endParaRPr lang="en-US">
            <a:latin typeface="Segoe" pitchFamily="34" charset="0"/>
          </a:endParaRPr>
        </a:p>
      </dgm:t>
    </dgm:pt>
    <dgm:pt modelId="{60824498-BB90-4EE6-82D6-F18DB6A5FE54}">
      <dgm:prSet phldrT="[Text]"/>
      <dgm:spPr/>
      <dgm:t>
        <a:bodyPr/>
        <a:lstStyle/>
        <a:p>
          <a:pPr marL="112713" indent="-112713">
            <a:lnSpc>
              <a:spcPct val="100000"/>
            </a:lnSpc>
          </a:pPr>
          <a:r>
            <a:rPr lang="en-US" dirty="0" smtClean="0">
              <a:latin typeface="Segoe" pitchFamily="34" charset="0"/>
            </a:rPr>
            <a:t>Searching transactional data for hints on what to offer users in cross-selling value-added mobile services took days and didn’t provide customer-specific recommendations.</a:t>
          </a:r>
          <a:endParaRPr lang="en-US" dirty="0">
            <a:latin typeface="Segoe" pitchFamily="34" charset="0"/>
          </a:endParaRPr>
        </a:p>
      </dgm:t>
    </dgm:pt>
    <dgm:pt modelId="{FB0F3023-C94C-4BEE-AA6F-CD6D8889D0BA}" type="parTrans" cxnId="{23442A1C-29D2-46BC-93C4-07EDFD5A770E}">
      <dgm:prSet/>
      <dgm:spPr/>
      <dgm:t>
        <a:bodyPr/>
        <a:lstStyle/>
        <a:p>
          <a:endParaRPr lang="en-US">
            <a:latin typeface="Segoe" pitchFamily="34" charset="0"/>
          </a:endParaRPr>
        </a:p>
      </dgm:t>
    </dgm:pt>
    <dgm:pt modelId="{3BEFBD81-00DB-4CCD-8CAA-4E1784801B6C}" type="sibTrans" cxnId="{23442A1C-29D2-46BC-93C4-07EDFD5A770E}">
      <dgm:prSet/>
      <dgm:spPr/>
      <dgm:t>
        <a:bodyPr/>
        <a:lstStyle/>
        <a:p>
          <a:endParaRPr lang="en-US">
            <a:latin typeface="Segoe" pitchFamily="34" charset="0"/>
          </a:endParaRPr>
        </a:p>
      </dgm:t>
    </dgm:pt>
    <dgm:pt modelId="{3BD52B98-E5DB-45D1-9981-2CE45ECA1772}">
      <dgm:prSet phldrT="[Text]"/>
      <dgm:spPr/>
      <dgm:t>
        <a:bodyPr/>
        <a:lstStyle/>
        <a:p>
          <a:pPr marL="112713" indent="-112713">
            <a:lnSpc>
              <a:spcPct val="100000"/>
            </a:lnSpc>
          </a:pPr>
          <a:r>
            <a:rPr lang="en-US" dirty="0" smtClean="0">
              <a:latin typeface="Segoe" pitchFamily="34" charset="0"/>
            </a:rPr>
            <a:t>Doubling response rates from marketing campaigns</a:t>
          </a:r>
          <a:endParaRPr lang="en-US" dirty="0">
            <a:latin typeface="Segoe" pitchFamily="34" charset="0"/>
          </a:endParaRPr>
        </a:p>
      </dgm:t>
    </dgm:pt>
    <dgm:pt modelId="{C6C1E4F1-0011-4B80-86BA-63BF93580412}" type="parTrans" cxnId="{F721D36E-95A9-4D97-8145-2215BD08DF93}">
      <dgm:prSet/>
      <dgm:spPr/>
      <dgm:t>
        <a:bodyPr/>
        <a:lstStyle/>
        <a:p>
          <a:endParaRPr lang="en-US">
            <a:latin typeface="Segoe" pitchFamily="34" charset="0"/>
          </a:endParaRPr>
        </a:p>
      </dgm:t>
    </dgm:pt>
    <dgm:pt modelId="{4E44A87A-4675-4562-A1D7-8FBB24FBDD65}" type="sibTrans" cxnId="{F721D36E-95A9-4D97-8145-2215BD08DF93}">
      <dgm:prSet/>
      <dgm:spPr/>
      <dgm:t>
        <a:bodyPr/>
        <a:lstStyle/>
        <a:p>
          <a:endParaRPr lang="en-US">
            <a:latin typeface="Segoe" pitchFamily="34" charset="0"/>
          </a:endParaRPr>
        </a:p>
      </dgm:t>
    </dgm:pt>
    <dgm:pt modelId="{534A7D8B-CA4B-4FC0-B024-F44C4C0B445A}">
      <dgm:prSet phldrT="[Text]"/>
      <dgm:spPr/>
      <dgm:t>
        <a:bodyPr/>
        <a:lstStyle/>
        <a:p>
          <a:pPr marL="112713" indent="-112713">
            <a:lnSpc>
              <a:spcPct val="100000"/>
            </a:lnSpc>
          </a:pPr>
          <a:r>
            <a:rPr lang="en-US" dirty="0" smtClean="0">
              <a:latin typeface="Segoe" pitchFamily="34" charset="0"/>
            </a:rPr>
            <a:t>Ad hoc reporting in minutes, not days </a:t>
          </a:r>
          <a:endParaRPr lang="en-US" dirty="0">
            <a:latin typeface="Segoe" pitchFamily="34" charset="0"/>
          </a:endParaRPr>
        </a:p>
      </dgm:t>
    </dgm:pt>
    <dgm:pt modelId="{9BCA9291-18FC-4959-8E5F-3B64597E127D}" type="parTrans" cxnId="{D3E973F7-F0F1-4C41-A4BB-4DC72EE5DA9D}">
      <dgm:prSet/>
      <dgm:spPr/>
      <dgm:t>
        <a:bodyPr/>
        <a:lstStyle/>
        <a:p>
          <a:endParaRPr lang="en-US">
            <a:latin typeface="Segoe" pitchFamily="34" charset="0"/>
          </a:endParaRPr>
        </a:p>
      </dgm:t>
    </dgm:pt>
    <dgm:pt modelId="{2D1AC5A8-E246-45AC-B232-ED22DB291E8F}" type="sibTrans" cxnId="{D3E973F7-F0F1-4C41-A4BB-4DC72EE5DA9D}">
      <dgm:prSet/>
      <dgm:spPr/>
      <dgm:t>
        <a:bodyPr/>
        <a:lstStyle/>
        <a:p>
          <a:endParaRPr lang="en-US">
            <a:latin typeface="Segoe" pitchFamily="34" charset="0"/>
          </a:endParaRPr>
        </a:p>
      </dgm:t>
    </dgm:pt>
    <dgm:pt modelId="{480383F0-E07F-4BAA-97E2-A25B06E8F6E5}">
      <dgm:prSet/>
      <dgm:spPr/>
      <dgm:t>
        <a:bodyPr/>
        <a:lstStyle/>
        <a:p>
          <a:pPr marL="112713" indent="-112713">
            <a:lnSpc>
              <a:spcPct val="100000"/>
            </a:lnSpc>
          </a:pPr>
          <a:r>
            <a:rPr lang="en-US" dirty="0">
              <a:latin typeface="Segoe" pitchFamily="34" charset="0"/>
            </a:rPr>
            <a:t>Eight times faster data mining process </a:t>
          </a:r>
        </a:p>
      </dgm:t>
    </dgm:pt>
    <dgm:pt modelId="{16D10F1C-5BD1-4955-B42A-5734160AC293}" type="parTrans" cxnId="{2E74B82C-8F29-4C0F-9342-3E01ABAADA46}">
      <dgm:prSet/>
      <dgm:spPr/>
      <dgm:t>
        <a:bodyPr/>
        <a:lstStyle/>
        <a:p>
          <a:endParaRPr lang="en-US">
            <a:latin typeface="Segoe" pitchFamily="34" charset="0"/>
          </a:endParaRPr>
        </a:p>
      </dgm:t>
    </dgm:pt>
    <dgm:pt modelId="{047E9B75-781A-4678-BA02-C9FB46F5EB4D}" type="sibTrans" cxnId="{2E74B82C-8F29-4C0F-9342-3E01ABAADA46}">
      <dgm:prSet/>
      <dgm:spPr/>
      <dgm:t>
        <a:bodyPr/>
        <a:lstStyle/>
        <a:p>
          <a:endParaRPr lang="en-US">
            <a:latin typeface="Segoe" pitchFamily="34" charset="0"/>
          </a:endParaRPr>
        </a:p>
      </dgm:t>
    </dgm:pt>
    <dgm:pt modelId="{D682F594-F876-4F7F-96D3-0FFBE80B1710}">
      <dgm:prSet/>
      <dgm:spPr/>
      <dgm:t>
        <a:bodyPr/>
        <a:lstStyle/>
        <a:p>
          <a:pPr marL="112713" indent="-112713">
            <a:lnSpc>
              <a:spcPct val="100000"/>
            </a:lnSpc>
          </a:pPr>
          <a:r>
            <a:rPr lang="en-US" dirty="0">
              <a:latin typeface="Segoe" pitchFamily="34" charset="0"/>
            </a:rPr>
            <a:t>Faster data mining prediction </a:t>
          </a:r>
        </a:p>
      </dgm:t>
    </dgm:pt>
    <dgm:pt modelId="{6F5BCB21-3B94-409E-985B-C708063C5B5A}" type="parTrans" cxnId="{7135C713-201E-4E0F-B193-739C9103A012}">
      <dgm:prSet/>
      <dgm:spPr/>
      <dgm:t>
        <a:bodyPr/>
        <a:lstStyle/>
        <a:p>
          <a:endParaRPr lang="en-US">
            <a:latin typeface="Segoe" pitchFamily="34" charset="0"/>
          </a:endParaRPr>
        </a:p>
      </dgm:t>
    </dgm:pt>
    <dgm:pt modelId="{4DDF1C2D-EA66-4B40-B7EC-A9CA92124FE7}" type="sibTrans" cxnId="{7135C713-201E-4E0F-B193-739C9103A012}">
      <dgm:prSet/>
      <dgm:spPr/>
      <dgm:t>
        <a:bodyPr/>
        <a:lstStyle/>
        <a:p>
          <a:endParaRPr lang="en-US">
            <a:latin typeface="Segoe" pitchFamily="34" charset="0"/>
          </a:endParaRPr>
        </a:p>
      </dgm:t>
    </dgm:pt>
    <dgm:pt modelId="{6FBA9CF0-5B02-4E20-AF90-09463DF489A0}" type="pres">
      <dgm:prSet presAssocID="{1B7E35D8-ABFE-4747-89FD-BB9279CA9CDD}" presName="linearFlow" presStyleCnt="0">
        <dgm:presLayoutVars>
          <dgm:dir/>
          <dgm:animLvl val="lvl"/>
          <dgm:resizeHandles val="exact"/>
        </dgm:presLayoutVars>
      </dgm:prSet>
      <dgm:spPr/>
      <dgm:t>
        <a:bodyPr/>
        <a:lstStyle/>
        <a:p>
          <a:endParaRPr lang="en-US"/>
        </a:p>
      </dgm:t>
    </dgm:pt>
    <dgm:pt modelId="{E715469B-B6A7-404E-8D2B-B8F0B459E164}" type="pres">
      <dgm:prSet presAssocID="{A91C2CF0-8D27-49DC-A8F2-17CDAF78F21F}" presName="composite" presStyleCnt="0"/>
      <dgm:spPr/>
      <dgm:t>
        <a:bodyPr/>
        <a:lstStyle/>
        <a:p>
          <a:endParaRPr lang="en-US"/>
        </a:p>
      </dgm:t>
    </dgm:pt>
    <dgm:pt modelId="{DE77FBD1-8617-4273-8A75-168371935C10}" type="pres">
      <dgm:prSet presAssocID="{A91C2CF0-8D27-49DC-A8F2-17CDAF78F21F}" presName="parTx" presStyleLbl="node1" presStyleIdx="0" presStyleCnt="3">
        <dgm:presLayoutVars>
          <dgm:chMax val="0"/>
          <dgm:chPref val="0"/>
          <dgm:bulletEnabled val="1"/>
        </dgm:presLayoutVars>
      </dgm:prSet>
      <dgm:spPr/>
      <dgm:t>
        <a:bodyPr/>
        <a:lstStyle/>
        <a:p>
          <a:endParaRPr lang="en-US"/>
        </a:p>
      </dgm:t>
    </dgm:pt>
    <dgm:pt modelId="{1CF900DF-7CBB-4412-9E94-0C961A12DACA}" type="pres">
      <dgm:prSet presAssocID="{A91C2CF0-8D27-49DC-A8F2-17CDAF78F21F}" presName="parSh" presStyleLbl="node1" presStyleIdx="0" presStyleCnt="3" custScaleX="110000" custScaleY="110000" custLinFactY="-22310" custLinFactNeighborY="-100000"/>
      <dgm:spPr/>
      <dgm:t>
        <a:bodyPr/>
        <a:lstStyle/>
        <a:p>
          <a:endParaRPr lang="en-US"/>
        </a:p>
      </dgm:t>
    </dgm:pt>
    <dgm:pt modelId="{59CDC8D4-470B-4860-923B-011B4C8718B9}" type="pres">
      <dgm:prSet presAssocID="{A91C2CF0-8D27-49DC-A8F2-17CDAF78F21F}" presName="desTx" presStyleLbl="fgAcc1" presStyleIdx="0" presStyleCnt="3" custScaleX="133100" custScaleY="112698">
        <dgm:presLayoutVars>
          <dgm:bulletEnabled val="1"/>
        </dgm:presLayoutVars>
      </dgm:prSet>
      <dgm:spPr/>
      <dgm:t>
        <a:bodyPr/>
        <a:lstStyle/>
        <a:p>
          <a:endParaRPr lang="en-US"/>
        </a:p>
      </dgm:t>
    </dgm:pt>
    <dgm:pt modelId="{EA155ADB-67CF-468D-9934-7180DB2777F5}" type="pres">
      <dgm:prSet presAssocID="{F6B43E7D-C3FC-4456-812C-6854EE66C35C}" presName="sibTrans" presStyleLbl="sibTrans2D1" presStyleIdx="0" presStyleCnt="2" custLinFactNeighborY="52947"/>
      <dgm:spPr/>
      <dgm:t>
        <a:bodyPr/>
        <a:lstStyle/>
        <a:p>
          <a:endParaRPr lang="en-US"/>
        </a:p>
      </dgm:t>
    </dgm:pt>
    <dgm:pt modelId="{F4FBAFC9-348B-49DD-9575-A9C93BBB62CA}" type="pres">
      <dgm:prSet presAssocID="{F6B43E7D-C3FC-4456-812C-6854EE66C35C}" presName="connTx" presStyleLbl="sibTrans2D1" presStyleIdx="0" presStyleCnt="2"/>
      <dgm:spPr/>
      <dgm:t>
        <a:bodyPr/>
        <a:lstStyle/>
        <a:p>
          <a:endParaRPr lang="en-US"/>
        </a:p>
      </dgm:t>
    </dgm:pt>
    <dgm:pt modelId="{3A4CEAC1-7FAE-4FEE-AD1B-40FF6C4E20AA}" type="pres">
      <dgm:prSet presAssocID="{AED5B2F6-A596-4CCB-8847-EE33948C38F7}" presName="composite" presStyleCnt="0"/>
      <dgm:spPr/>
      <dgm:t>
        <a:bodyPr/>
        <a:lstStyle/>
        <a:p>
          <a:endParaRPr lang="en-US"/>
        </a:p>
      </dgm:t>
    </dgm:pt>
    <dgm:pt modelId="{5CB9CDD5-AB3F-41DB-A678-90C5DF5299FD}" type="pres">
      <dgm:prSet presAssocID="{AED5B2F6-A596-4CCB-8847-EE33948C38F7}" presName="parTx" presStyleLbl="node1" presStyleIdx="0" presStyleCnt="3">
        <dgm:presLayoutVars>
          <dgm:chMax val="0"/>
          <dgm:chPref val="0"/>
          <dgm:bulletEnabled val="1"/>
        </dgm:presLayoutVars>
      </dgm:prSet>
      <dgm:spPr/>
      <dgm:t>
        <a:bodyPr/>
        <a:lstStyle/>
        <a:p>
          <a:endParaRPr lang="en-US"/>
        </a:p>
      </dgm:t>
    </dgm:pt>
    <dgm:pt modelId="{069A2B71-D85E-4B6A-B5DE-C6B9A0AC438A}" type="pres">
      <dgm:prSet presAssocID="{AED5B2F6-A596-4CCB-8847-EE33948C38F7}" presName="parSh" presStyleLbl="node1" presStyleIdx="1" presStyleCnt="3" custScaleX="110000" custScaleY="110000" custLinFactY="-22310" custLinFactNeighborY="-100000"/>
      <dgm:spPr/>
      <dgm:t>
        <a:bodyPr/>
        <a:lstStyle/>
        <a:p>
          <a:endParaRPr lang="en-US"/>
        </a:p>
      </dgm:t>
    </dgm:pt>
    <dgm:pt modelId="{13B355A5-C438-40A5-B90A-DF843368CB08}" type="pres">
      <dgm:prSet presAssocID="{AED5B2F6-A596-4CCB-8847-EE33948C38F7}" presName="desTx" presStyleLbl="fgAcc1" presStyleIdx="1" presStyleCnt="3" custScaleX="133100" custScaleY="112698">
        <dgm:presLayoutVars>
          <dgm:bulletEnabled val="1"/>
        </dgm:presLayoutVars>
      </dgm:prSet>
      <dgm:spPr/>
      <dgm:t>
        <a:bodyPr/>
        <a:lstStyle/>
        <a:p>
          <a:endParaRPr lang="en-US"/>
        </a:p>
      </dgm:t>
    </dgm:pt>
    <dgm:pt modelId="{B05E7D3D-13F4-464E-9B64-C1B851237310}" type="pres">
      <dgm:prSet presAssocID="{5D8F7A82-827E-41B5-ADEB-E49D1817F09E}" presName="sibTrans" presStyleLbl="sibTrans2D1" presStyleIdx="1" presStyleCnt="2" custLinFactNeighborY="52947"/>
      <dgm:spPr/>
      <dgm:t>
        <a:bodyPr/>
        <a:lstStyle/>
        <a:p>
          <a:endParaRPr lang="en-US"/>
        </a:p>
      </dgm:t>
    </dgm:pt>
    <dgm:pt modelId="{2C8F8F2A-3466-41A3-A06D-D29F0F051A45}" type="pres">
      <dgm:prSet presAssocID="{5D8F7A82-827E-41B5-ADEB-E49D1817F09E}" presName="connTx" presStyleLbl="sibTrans2D1" presStyleIdx="1" presStyleCnt="2"/>
      <dgm:spPr/>
      <dgm:t>
        <a:bodyPr/>
        <a:lstStyle/>
        <a:p>
          <a:endParaRPr lang="en-US"/>
        </a:p>
      </dgm:t>
    </dgm:pt>
    <dgm:pt modelId="{29069CD1-01B4-40E7-9AB2-57F54E2B66A0}" type="pres">
      <dgm:prSet presAssocID="{C1A1DAB7-852C-46CA-B211-B622AA366F69}" presName="composite" presStyleCnt="0"/>
      <dgm:spPr/>
      <dgm:t>
        <a:bodyPr/>
        <a:lstStyle/>
        <a:p>
          <a:endParaRPr lang="en-US"/>
        </a:p>
      </dgm:t>
    </dgm:pt>
    <dgm:pt modelId="{3F1F071A-92F0-4FF5-B682-6BBFFD7CD61E}" type="pres">
      <dgm:prSet presAssocID="{C1A1DAB7-852C-46CA-B211-B622AA366F69}" presName="parTx" presStyleLbl="node1" presStyleIdx="1" presStyleCnt="3">
        <dgm:presLayoutVars>
          <dgm:chMax val="0"/>
          <dgm:chPref val="0"/>
          <dgm:bulletEnabled val="1"/>
        </dgm:presLayoutVars>
      </dgm:prSet>
      <dgm:spPr/>
      <dgm:t>
        <a:bodyPr/>
        <a:lstStyle/>
        <a:p>
          <a:endParaRPr lang="en-US"/>
        </a:p>
      </dgm:t>
    </dgm:pt>
    <dgm:pt modelId="{A73D5FEF-8E5D-4740-B27B-11027F6C7E63}" type="pres">
      <dgm:prSet presAssocID="{C1A1DAB7-852C-46CA-B211-B622AA366F69}" presName="parSh" presStyleLbl="node1" presStyleIdx="2" presStyleCnt="3" custScaleX="110000" custScaleY="110000" custLinFactY="-22310" custLinFactNeighborY="-100000"/>
      <dgm:spPr/>
      <dgm:t>
        <a:bodyPr/>
        <a:lstStyle/>
        <a:p>
          <a:endParaRPr lang="en-US"/>
        </a:p>
      </dgm:t>
    </dgm:pt>
    <dgm:pt modelId="{103B53F2-7E03-4DAB-9A6D-8CE57A6786BE}" type="pres">
      <dgm:prSet presAssocID="{C1A1DAB7-852C-46CA-B211-B622AA366F69}" presName="desTx" presStyleLbl="fgAcc1" presStyleIdx="2" presStyleCnt="3" custScaleX="133100" custScaleY="112698">
        <dgm:presLayoutVars>
          <dgm:bulletEnabled val="1"/>
        </dgm:presLayoutVars>
      </dgm:prSet>
      <dgm:spPr/>
      <dgm:t>
        <a:bodyPr/>
        <a:lstStyle/>
        <a:p>
          <a:endParaRPr lang="en-US"/>
        </a:p>
      </dgm:t>
    </dgm:pt>
  </dgm:ptLst>
  <dgm:cxnLst>
    <dgm:cxn modelId="{ECD14912-9AF9-4AAB-9135-2F4A6260D79F}" type="presOf" srcId="{3BD52B98-E5DB-45D1-9981-2CE45ECA1772}" destId="{103B53F2-7E03-4DAB-9A6D-8CE57A6786BE}" srcOrd="0" destOrd="1" presId="urn:microsoft.com/office/officeart/2005/8/layout/process3"/>
    <dgm:cxn modelId="{D3E973F7-F0F1-4C41-A4BB-4DC72EE5DA9D}" srcId="{C1A1DAB7-852C-46CA-B211-B622AA366F69}" destId="{534A7D8B-CA4B-4FC0-B024-F44C4C0B445A}" srcOrd="2" destOrd="0" parTransId="{9BCA9291-18FC-4959-8E5F-3B64597E127D}" sibTransId="{2D1AC5A8-E246-45AC-B232-ED22DB291E8F}"/>
    <dgm:cxn modelId="{83509BC8-D0E2-4AF5-9CFC-365003101927}" type="presOf" srcId="{4C9846D4-675D-43C1-9819-3A155C49715B}" destId="{13B355A5-C438-40A5-B90A-DF843368CB08}" srcOrd="0" destOrd="0" presId="urn:microsoft.com/office/officeart/2005/8/layout/process3"/>
    <dgm:cxn modelId="{5DB9AA79-BD95-4539-B0EB-4722994EC72A}" type="presOf" srcId="{CDB24092-5E44-4171-85D2-2B7D4770FD0A}" destId="{103B53F2-7E03-4DAB-9A6D-8CE57A6786BE}" srcOrd="0" destOrd="0" presId="urn:microsoft.com/office/officeart/2005/8/layout/process3"/>
    <dgm:cxn modelId="{7135C713-201E-4E0F-B193-739C9103A012}" srcId="{C1A1DAB7-852C-46CA-B211-B622AA366F69}" destId="{D682F594-F876-4F7F-96D3-0FFBE80B1710}" srcOrd="4" destOrd="0" parTransId="{6F5BCB21-3B94-409E-985B-C708063C5B5A}" sibTransId="{4DDF1C2D-EA66-4B40-B7EC-A9CA92124FE7}"/>
    <dgm:cxn modelId="{90E8FCCC-8ECC-444A-BFB0-6D70BEC6F948}" srcId="{AED5B2F6-A596-4CCB-8847-EE33948C38F7}" destId="{4C9846D4-675D-43C1-9819-3A155C49715B}" srcOrd="0" destOrd="0" parTransId="{2590E3EB-3EFC-445A-822B-BE3D6A626D0A}" sibTransId="{AF1A9011-38E5-493F-9764-9147A3E34F47}"/>
    <dgm:cxn modelId="{868BEEDB-AB12-4C52-93CA-BEF2D0653C5E}" type="presOf" srcId="{480383F0-E07F-4BAA-97E2-A25B06E8F6E5}" destId="{103B53F2-7E03-4DAB-9A6D-8CE57A6786BE}" srcOrd="0" destOrd="3" presId="urn:microsoft.com/office/officeart/2005/8/layout/process3"/>
    <dgm:cxn modelId="{9D7562E0-3EDA-4AFF-B596-702B4A8470D3}" type="presOf" srcId="{5D8F7A82-827E-41B5-ADEB-E49D1817F09E}" destId="{B05E7D3D-13F4-464E-9B64-C1B851237310}" srcOrd="0" destOrd="0" presId="urn:microsoft.com/office/officeart/2005/8/layout/process3"/>
    <dgm:cxn modelId="{FA686568-8066-4526-9376-830505CA5E9D}" srcId="{1B7E35D8-ABFE-4747-89FD-BB9279CA9CDD}" destId="{C1A1DAB7-852C-46CA-B211-B622AA366F69}" srcOrd="2" destOrd="0" parTransId="{01482E33-DEF2-4D9A-A3D3-4F1695B558E5}" sibTransId="{E938E249-6BD9-43FE-B0A4-682B52C0590A}"/>
    <dgm:cxn modelId="{1D13FB4D-711C-429F-A80A-A452DE438105}" type="presOf" srcId="{C1A1DAB7-852C-46CA-B211-B622AA366F69}" destId="{A73D5FEF-8E5D-4740-B27B-11027F6C7E63}" srcOrd="1" destOrd="0" presId="urn:microsoft.com/office/officeart/2005/8/layout/process3"/>
    <dgm:cxn modelId="{7F9C103E-1F55-467F-8A2D-401F099B88AE}" type="presOf" srcId="{F6B43E7D-C3FC-4456-812C-6854EE66C35C}" destId="{EA155ADB-67CF-468D-9934-7180DB2777F5}" srcOrd="0" destOrd="0" presId="urn:microsoft.com/office/officeart/2005/8/layout/process3"/>
    <dgm:cxn modelId="{53C492E7-CCE0-42C4-82C6-2F993827B5DD}" type="presOf" srcId="{AED5B2F6-A596-4CCB-8847-EE33948C38F7}" destId="{069A2B71-D85E-4B6A-B5DE-C6B9A0AC438A}" srcOrd="1" destOrd="0" presId="urn:microsoft.com/office/officeart/2005/8/layout/process3"/>
    <dgm:cxn modelId="{3E17018F-F700-4F8C-B4AB-7C4C58302098}" type="presOf" srcId="{AED5B2F6-A596-4CCB-8847-EE33948C38F7}" destId="{5CB9CDD5-AB3F-41DB-A678-90C5DF5299FD}" srcOrd="0" destOrd="0" presId="urn:microsoft.com/office/officeart/2005/8/layout/process3"/>
    <dgm:cxn modelId="{E8FD1430-B2A4-431F-8EF3-3BF47A4967C3}" type="presOf" srcId="{4F1DE4AE-4DF8-4CF2-BF5A-A0B46E4F99DE}" destId="{59CDC8D4-470B-4860-923B-011B4C8718B9}" srcOrd="0" destOrd="2" presId="urn:microsoft.com/office/officeart/2005/8/layout/process3"/>
    <dgm:cxn modelId="{23442A1C-29D2-46BC-93C4-07EDFD5A770E}" srcId="{A91C2CF0-8D27-49DC-A8F2-17CDAF78F21F}" destId="{60824498-BB90-4EE6-82D6-F18DB6A5FE54}" srcOrd="1" destOrd="0" parTransId="{FB0F3023-C94C-4BEE-AA6F-CD6D8889D0BA}" sibTransId="{3BEFBD81-00DB-4CCD-8CAA-4E1784801B6C}"/>
    <dgm:cxn modelId="{FD9A2F1D-0D89-428D-A09D-9256D9118F3C}" srcId="{A91C2CF0-8D27-49DC-A8F2-17CDAF78F21F}" destId="{2C635072-EE3C-4A02-A4EC-3AFCE17C0B10}" srcOrd="0" destOrd="0" parTransId="{3B2E862C-415A-4C49-BCC5-56349DF68BE9}" sibTransId="{94D70C96-9132-4685-8A47-F9E6351F6F70}"/>
    <dgm:cxn modelId="{386ED519-20F3-4155-AC56-531D65F548F4}" type="presOf" srcId="{F6B43E7D-C3FC-4456-812C-6854EE66C35C}" destId="{F4FBAFC9-348B-49DD-9575-A9C93BBB62CA}" srcOrd="1" destOrd="0" presId="urn:microsoft.com/office/officeart/2005/8/layout/process3"/>
    <dgm:cxn modelId="{A35409C8-6A44-46DE-9506-3900B64D1846}" type="presOf" srcId="{1B7E35D8-ABFE-4747-89FD-BB9279CA9CDD}" destId="{6FBA9CF0-5B02-4E20-AF90-09463DF489A0}" srcOrd="0" destOrd="0" presId="urn:microsoft.com/office/officeart/2005/8/layout/process3"/>
    <dgm:cxn modelId="{F721D36E-95A9-4D97-8145-2215BD08DF93}" srcId="{C1A1DAB7-852C-46CA-B211-B622AA366F69}" destId="{3BD52B98-E5DB-45D1-9981-2CE45ECA1772}" srcOrd="1" destOrd="0" parTransId="{C6C1E4F1-0011-4B80-86BA-63BF93580412}" sibTransId="{4E44A87A-4675-4562-A1D7-8FBB24FBDD65}"/>
    <dgm:cxn modelId="{D5D63C06-F3B2-47A8-97DA-C6314BCF456E}" srcId="{C1A1DAB7-852C-46CA-B211-B622AA366F69}" destId="{CDB24092-5E44-4171-85D2-2B7D4770FD0A}" srcOrd="0" destOrd="0" parTransId="{78CF7B7F-3BD7-478D-BD88-A2CCDCE8449D}" sibTransId="{C5C63D1B-E607-4B58-967B-F53EBFD5F5E3}"/>
    <dgm:cxn modelId="{AE94F69D-AC70-41DC-874B-62816E071789}" type="presOf" srcId="{5D8F7A82-827E-41B5-ADEB-E49D1817F09E}" destId="{2C8F8F2A-3466-41A3-A06D-D29F0F051A45}" srcOrd="1" destOrd="0" presId="urn:microsoft.com/office/officeart/2005/8/layout/process3"/>
    <dgm:cxn modelId="{96301EB7-EEE3-40A6-87DC-FDCE8FCAAB32}" type="presOf" srcId="{A91C2CF0-8D27-49DC-A8F2-17CDAF78F21F}" destId="{1CF900DF-7CBB-4412-9E94-0C961A12DACA}" srcOrd="1" destOrd="0" presId="urn:microsoft.com/office/officeart/2005/8/layout/process3"/>
    <dgm:cxn modelId="{D7453E54-967B-47FE-BCD0-F35C29B662FA}" srcId="{1B7E35D8-ABFE-4747-89FD-BB9279CA9CDD}" destId="{A91C2CF0-8D27-49DC-A8F2-17CDAF78F21F}" srcOrd="0" destOrd="0" parTransId="{7D1A7E5A-9941-497D-87F7-FC0F992F2C3E}" sibTransId="{F6B43E7D-C3FC-4456-812C-6854EE66C35C}"/>
    <dgm:cxn modelId="{F36641B7-23F3-4BDE-A2EA-C1CC51C0E888}" type="presOf" srcId="{C1A1DAB7-852C-46CA-B211-B622AA366F69}" destId="{3F1F071A-92F0-4FF5-B682-6BBFFD7CD61E}" srcOrd="0" destOrd="0" presId="urn:microsoft.com/office/officeart/2005/8/layout/process3"/>
    <dgm:cxn modelId="{DC83046B-1259-4DE4-90B6-829A6DEB2E85}" srcId="{1B7E35D8-ABFE-4747-89FD-BB9279CA9CDD}" destId="{AED5B2F6-A596-4CCB-8847-EE33948C38F7}" srcOrd="1" destOrd="0" parTransId="{3CDB3554-AF55-4570-981F-C1BED2BFB96E}" sibTransId="{5D8F7A82-827E-41B5-ADEB-E49D1817F09E}"/>
    <dgm:cxn modelId="{A51C68E4-1DE3-4279-8725-2B5E102E0D8F}" type="presOf" srcId="{534A7D8B-CA4B-4FC0-B024-F44C4C0B445A}" destId="{103B53F2-7E03-4DAB-9A6D-8CE57A6786BE}" srcOrd="0" destOrd="2" presId="urn:microsoft.com/office/officeart/2005/8/layout/process3"/>
    <dgm:cxn modelId="{2E74B82C-8F29-4C0F-9342-3E01ABAADA46}" srcId="{C1A1DAB7-852C-46CA-B211-B622AA366F69}" destId="{480383F0-E07F-4BAA-97E2-A25B06E8F6E5}" srcOrd="3" destOrd="0" parTransId="{16D10F1C-5BD1-4955-B42A-5734160AC293}" sibTransId="{047E9B75-781A-4678-BA02-C9FB46F5EB4D}"/>
    <dgm:cxn modelId="{71E4D959-BE72-44EE-A4C9-60D7631B8F30}" type="presOf" srcId="{D682F594-F876-4F7F-96D3-0FFBE80B1710}" destId="{103B53F2-7E03-4DAB-9A6D-8CE57A6786BE}" srcOrd="0" destOrd="4" presId="urn:microsoft.com/office/officeart/2005/8/layout/process3"/>
    <dgm:cxn modelId="{B7581CF9-98DF-44B7-A5EA-6E31DF34E765}" srcId="{A91C2CF0-8D27-49DC-A8F2-17CDAF78F21F}" destId="{4F1DE4AE-4DF8-4CF2-BF5A-A0B46E4F99DE}" srcOrd="2" destOrd="0" parTransId="{6FA996DE-D5DD-4321-89D9-ACA48E82B99A}" sibTransId="{45045E2E-99FB-4028-98E1-B940D662F8E5}"/>
    <dgm:cxn modelId="{2F9449E6-A032-421F-9693-90E7A120250C}" type="presOf" srcId="{A91C2CF0-8D27-49DC-A8F2-17CDAF78F21F}" destId="{DE77FBD1-8617-4273-8A75-168371935C10}" srcOrd="0" destOrd="0" presId="urn:microsoft.com/office/officeart/2005/8/layout/process3"/>
    <dgm:cxn modelId="{1B3E2877-1D28-4282-81C6-22F23936013B}" type="presOf" srcId="{2C635072-EE3C-4A02-A4EC-3AFCE17C0B10}" destId="{59CDC8D4-470B-4860-923B-011B4C8718B9}" srcOrd="0" destOrd="0" presId="urn:microsoft.com/office/officeart/2005/8/layout/process3"/>
    <dgm:cxn modelId="{D7D2C572-6291-46D9-8BD7-47A1489D2889}" type="presOf" srcId="{60824498-BB90-4EE6-82D6-F18DB6A5FE54}" destId="{59CDC8D4-470B-4860-923B-011B4C8718B9}" srcOrd="0" destOrd="1" presId="urn:microsoft.com/office/officeart/2005/8/layout/process3"/>
    <dgm:cxn modelId="{F6E2C571-F0AD-40B0-B9BD-B9125AA07A9B}" type="presParOf" srcId="{6FBA9CF0-5B02-4E20-AF90-09463DF489A0}" destId="{E715469B-B6A7-404E-8D2B-B8F0B459E164}" srcOrd="0" destOrd="0" presId="urn:microsoft.com/office/officeart/2005/8/layout/process3"/>
    <dgm:cxn modelId="{0FC912C5-D370-4F58-98C6-8B5E21A60A0C}" type="presParOf" srcId="{E715469B-B6A7-404E-8D2B-B8F0B459E164}" destId="{DE77FBD1-8617-4273-8A75-168371935C10}" srcOrd="0" destOrd="0" presId="urn:microsoft.com/office/officeart/2005/8/layout/process3"/>
    <dgm:cxn modelId="{4D622BEE-A08C-4B9E-BD7B-253B2D7CA732}" type="presParOf" srcId="{E715469B-B6A7-404E-8D2B-B8F0B459E164}" destId="{1CF900DF-7CBB-4412-9E94-0C961A12DACA}" srcOrd="1" destOrd="0" presId="urn:microsoft.com/office/officeart/2005/8/layout/process3"/>
    <dgm:cxn modelId="{66F806C8-E20B-4C69-AB47-3585200F836A}" type="presParOf" srcId="{E715469B-B6A7-404E-8D2B-B8F0B459E164}" destId="{59CDC8D4-470B-4860-923B-011B4C8718B9}" srcOrd="2" destOrd="0" presId="urn:microsoft.com/office/officeart/2005/8/layout/process3"/>
    <dgm:cxn modelId="{A87B7CC6-EA07-4705-B984-3144AD193A45}" type="presParOf" srcId="{6FBA9CF0-5B02-4E20-AF90-09463DF489A0}" destId="{EA155ADB-67CF-468D-9934-7180DB2777F5}" srcOrd="1" destOrd="0" presId="urn:microsoft.com/office/officeart/2005/8/layout/process3"/>
    <dgm:cxn modelId="{1E1D2DEC-3A68-4D44-9D47-B79B64259DFB}" type="presParOf" srcId="{EA155ADB-67CF-468D-9934-7180DB2777F5}" destId="{F4FBAFC9-348B-49DD-9575-A9C93BBB62CA}" srcOrd="0" destOrd="0" presId="urn:microsoft.com/office/officeart/2005/8/layout/process3"/>
    <dgm:cxn modelId="{9792C74D-90F3-4D2D-8599-90DD886125FD}" type="presParOf" srcId="{6FBA9CF0-5B02-4E20-AF90-09463DF489A0}" destId="{3A4CEAC1-7FAE-4FEE-AD1B-40FF6C4E20AA}" srcOrd="2" destOrd="0" presId="urn:microsoft.com/office/officeart/2005/8/layout/process3"/>
    <dgm:cxn modelId="{A1C556C0-AC65-4B67-AE9C-DC25578C023D}" type="presParOf" srcId="{3A4CEAC1-7FAE-4FEE-AD1B-40FF6C4E20AA}" destId="{5CB9CDD5-AB3F-41DB-A678-90C5DF5299FD}" srcOrd="0" destOrd="0" presId="urn:microsoft.com/office/officeart/2005/8/layout/process3"/>
    <dgm:cxn modelId="{E615B818-0AA7-4066-95C6-22B734D0EE50}" type="presParOf" srcId="{3A4CEAC1-7FAE-4FEE-AD1B-40FF6C4E20AA}" destId="{069A2B71-D85E-4B6A-B5DE-C6B9A0AC438A}" srcOrd="1" destOrd="0" presId="urn:microsoft.com/office/officeart/2005/8/layout/process3"/>
    <dgm:cxn modelId="{BB6A702A-2A2B-4F2F-B36F-8D8DBE2D2CE0}" type="presParOf" srcId="{3A4CEAC1-7FAE-4FEE-AD1B-40FF6C4E20AA}" destId="{13B355A5-C438-40A5-B90A-DF843368CB08}" srcOrd="2" destOrd="0" presId="urn:microsoft.com/office/officeart/2005/8/layout/process3"/>
    <dgm:cxn modelId="{2A315DE4-EF45-4FCD-ADF3-1989CDC4A7B5}" type="presParOf" srcId="{6FBA9CF0-5B02-4E20-AF90-09463DF489A0}" destId="{B05E7D3D-13F4-464E-9B64-C1B851237310}" srcOrd="3" destOrd="0" presId="urn:microsoft.com/office/officeart/2005/8/layout/process3"/>
    <dgm:cxn modelId="{9246D402-69DA-457C-B2B3-BB3945A7EEA4}" type="presParOf" srcId="{B05E7D3D-13F4-464E-9B64-C1B851237310}" destId="{2C8F8F2A-3466-41A3-A06D-D29F0F051A45}" srcOrd="0" destOrd="0" presId="urn:microsoft.com/office/officeart/2005/8/layout/process3"/>
    <dgm:cxn modelId="{6BDB5968-2587-43B4-B9BA-3A1FBCC27588}" type="presParOf" srcId="{6FBA9CF0-5B02-4E20-AF90-09463DF489A0}" destId="{29069CD1-01B4-40E7-9AB2-57F54E2B66A0}" srcOrd="4" destOrd="0" presId="urn:microsoft.com/office/officeart/2005/8/layout/process3"/>
    <dgm:cxn modelId="{6F2CE673-2167-41D4-8CD4-D508AE582A23}" type="presParOf" srcId="{29069CD1-01B4-40E7-9AB2-57F54E2B66A0}" destId="{3F1F071A-92F0-4FF5-B682-6BBFFD7CD61E}" srcOrd="0" destOrd="0" presId="urn:microsoft.com/office/officeart/2005/8/layout/process3"/>
    <dgm:cxn modelId="{7498F40E-6877-4540-B547-830ED917B8C5}" type="presParOf" srcId="{29069CD1-01B4-40E7-9AB2-57F54E2B66A0}" destId="{A73D5FEF-8E5D-4740-B27B-11027F6C7E63}" srcOrd="1" destOrd="0" presId="urn:microsoft.com/office/officeart/2005/8/layout/process3"/>
    <dgm:cxn modelId="{F9CB153C-2680-46A1-B17D-F86DFBF3E3E4}" type="presParOf" srcId="{29069CD1-01B4-40E7-9AB2-57F54E2B66A0}" destId="{103B53F2-7E03-4DAB-9A6D-8CE57A6786BE}" srcOrd="2" destOrd="0" presId="urn:microsoft.com/office/officeart/2005/8/layout/process3"/>
  </dgm:cxnLst>
  <dgm:bg/>
  <dgm:whole/>
</dgm:dataModel>
</file>

<file path=ppt/diagrams/data4.xml><?xml version="1.0" encoding="utf-8"?>
<dgm:dataModel xmlns:dgm="http://schemas.openxmlformats.org/drawingml/2006/diagram" xmlns:a="http://schemas.openxmlformats.org/drawingml/2006/main">
  <dgm:ptLst>
    <dgm:pt modelId="{1B7E35D8-ABFE-4747-89FD-BB9279CA9CDD}" type="doc">
      <dgm:prSet loTypeId="urn:microsoft.com/office/officeart/2005/8/layout/process3" loCatId="process" qsTypeId="urn:microsoft.com/office/officeart/2005/8/quickstyle/simple5" qsCatId="simple" csTypeId="urn:microsoft.com/office/officeart/2005/8/colors/accent1_2" csCatId="accent1" phldr="1"/>
      <dgm:spPr/>
      <dgm:t>
        <a:bodyPr/>
        <a:lstStyle/>
        <a:p>
          <a:endParaRPr lang="en-US"/>
        </a:p>
      </dgm:t>
    </dgm:pt>
    <dgm:pt modelId="{A91C2CF0-8D27-49DC-A8F2-17CDAF78F21F}">
      <dgm:prSet phldrT="[Text]"/>
      <dgm:spPr/>
      <dgm:t>
        <a:bodyPr/>
        <a:lstStyle/>
        <a:p>
          <a:r>
            <a:rPr lang="en-US" dirty="0" smtClean="0"/>
            <a:t>Challenge</a:t>
          </a:r>
          <a:endParaRPr lang="en-US" dirty="0"/>
        </a:p>
      </dgm:t>
    </dgm:pt>
    <dgm:pt modelId="{7D1A7E5A-9941-497D-87F7-FC0F992F2C3E}" type="parTrans" cxnId="{D7453E54-967B-47FE-BCD0-F35C29B662FA}">
      <dgm:prSet/>
      <dgm:spPr/>
      <dgm:t>
        <a:bodyPr/>
        <a:lstStyle/>
        <a:p>
          <a:endParaRPr lang="en-US"/>
        </a:p>
      </dgm:t>
    </dgm:pt>
    <dgm:pt modelId="{F6B43E7D-C3FC-4456-812C-6854EE66C35C}" type="sibTrans" cxnId="{D7453E54-967B-47FE-BCD0-F35C29B662FA}">
      <dgm:prSet/>
      <dgm:spPr/>
      <dgm:t>
        <a:bodyPr/>
        <a:lstStyle/>
        <a:p>
          <a:endParaRPr lang="en-US" dirty="0"/>
        </a:p>
      </dgm:t>
    </dgm:pt>
    <dgm:pt modelId="{2C635072-EE3C-4A02-A4EC-3AFCE17C0B10}">
      <dgm:prSet phldrT="[Text]" custT="1"/>
      <dgm:spPr/>
      <dgm:t>
        <a:bodyPr/>
        <a:lstStyle/>
        <a:p>
          <a:pPr>
            <a:lnSpc>
              <a:spcPct val="100000"/>
            </a:lnSpc>
          </a:pPr>
          <a:r>
            <a:rPr lang="en-US" sz="1200" dirty="0" smtClean="0">
              <a:latin typeface="Segoe" pitchFamily="34" charset="0"/>
            </a:rPr>
            <a:t>Identify which members would most benefit from proactive intervention to prevent health deterioration</a:t>
          </a:r>
          <a:endParaRPr lang="en-US" sz="1200" dirty="0">
            <a:latin typeface="Segoe" pitchFamily="34" charset="0"/>
          </a:endParaRPr>
        </a:p>
      </dgm:t>
    </dgm:pt>
    <dgm:pt modelId="{3B2E862C-415A-4C49-BCC5-56349DF68BE9}" type="parTrans" cxnId="{FD9A2F1D-0D89-428D-A09D-9256D9118F3C}">
      <dgm:prSet/>
      <dgm:spPr/>
      <dgm:t>
        <a:bodyPr/>
        <a:lstStyle/>
        <a:p>
          <a:endParaRPr lang="en-US"/>
        </a:p>
      </dgm:t>
    </dgm:pt>
    <dgm:pt modelId="{94D70C96-9132-4685-8A47-F9E6351F6F70}" type="sibTrans" cxnId="{FD9A2F1D-0D89-428D-A09D-9256D9118F3C}">
      <dgm:prSet/>
      <dgm:spPr/>
      <dgm:t>
        <a:bodyPr/>
        <a:lstStyle/>
        <a:p>
          <a:endParaRPr lang="en-US"/>
        </a:p>
      </dgm:t>
    </dgm:pt>
    <dgm:pt modelId="{AED5B2F6-A596-4CCB-8847-EE33948C38F7}">
      <dgm:prSet phldrT="[Text]"/>
      <dgm:spPr/>
      <dgm:t>
        <a:bodyPr/>
        <a:lstStyle/>
        <a:p>
          <a:r>
            <a:rPr lang="en-US" dirty="0" smtClean="0"/>
            <a:t>Solution</a:t>
          </a:r>
          <a:endParaRPr lang="en-US" dirty="0"/>
        </a:p>
      </dgm:t>
    </dgm:pt>
    <dgm:pt modelId="{3CDB3554-AF55-4570-981F-C1BED2BFB96E}" type="parTrans" cxnId="{DC83046B-1259-4DE4-90B6-829A6DEB2E85}">
      <dgm:prSet/>
      <dgm:spPr/>
      <dgm:t>
        <a:bodyPr/>
        <a:lstStyle/>
        <a:p>
          <a:endParaRPr lang="en-US"/>
        </a:p>
      </dgm:t>
    </dgm:pt>
    <dgm:pt modelId="{5D8F7A82-827E-41B5-ADEB-E49D1817F09E}" type="sibTrans" cxnId="{DC83046B-1259-4DE4-90B6-829A6DEB2E85}">
      <dgm:prSet/>
      <dgm:spPr/>
      <dgm:t>
        <a:bodyPr/>
        <a:lstStyle/>
        <a:p>
          <a:endParaRPr lang="en-US" dirty="0"/>
        </a:p>
      </dgm:t>
    </dgm:pt>
    <dgm:pt modelId="{4C9846D4-675D-43C1-9819-3A155C49715B}">
      <dgm:prSet phldrT="[Text]" custT="1"/>
      <dgm:spPr/>
      <dgm:t>
        <a:bodyPr/>
        <a:lstStyle/>
        <a:p>
          <a:pPr>
            <a:lnSpc>
              <a:spcPct val="100000"/>
            </a:lnSpc>
          </a:pPr>
          <a:r>
            <a:rPr lang="en-US" sz="1200" dirty="0" smtClean="0">
              <a:latin typeface="Segoe" pitchFamily="34" charset="0"/>
            </a:rPr>
            <a:t>Use sociodemographic and medical records to generate a predictive score, identifying elder members with highest risk for health deterioration</a:t>
          </a:r>
          <a:endParaRPr lang="en-US" sz="1200" dirty="0">
            <a:latin typeface="Segoe" pitchFamily="34" charset="0"/>
          </a:endParaRPr>
        </a:p>
      </dgm:t>
    </dgm:pt>
    <dgm:pt modelId="{2590E3EB-3EFC-445A-822B-BE3D6A626D0A}" type="parTrans" cxnId="{90E8FCCC-8ECC-444A-BFB0-6D70BEC6F948}">
      <dgm:prSet/>
      <dgm:spPr/>
      <dgm:t>
        <a:bodyPr/>
        <a:lstStyle/>
        <a:p>
          <a:endParaRPr lang="en-US"/>
        </a:p>
      </dgm:t>
    </dgm:pt>
    <dgm:pt modelId="{AF1A9011-38E5-493F-9764-9147A3E34F47}" type="sibTrans" cxnId="{90E8FCCC-8ECC-444A-BFB0-6D70BEC6F948}">
      <dgm:prSet/>
      <dgm:spPr/>
      <dgm:t>
        <a:bodyPr/>
        <a:lstStyle/>
        <a:p>
          <a:endParaRPr lang="en-US"/>
        </a:p>
      </dgm:t>
    </dgm:pt>
    <dgm:pt modelId="{C1A1DAB7-852C-46CA-B211-B622AA366F69}">
      <dgm:prSet phldrT="[Text]"/>
      <dgm:spPr/>
      <dgm:t>
        <a:bodyPr/>
        <a:lstStyle/>
        <a:p>
          <a:r>
            <a:rPr lang="en-US" dirty="0" smtClean="0"/>
            <a:t>Benefit</a:t>
          </a:r>
          <a:endParaRPr lang="en-US" dirty="0"/>
        </a:p>
      </dgm:t>
    </dgm:pt>
    <dgm:pt modelId="{01482E33-DEF2-4D9A-A3D3-4F1695B558E5}" type="parTrans" cxnId="{FA686568-8066-4526-9376-830505CA5E9D}">
      <dgm:prSet/>
      <dgm:spPr/>
      <dgm:t>
        <a:bodyPr/>
        <a:lstStyle/>
        <a:p>
          <a:endParaRPr lang="en-US"/>
        </a:p>
      </dgm:t>
    </dgm:pt>
    <dgm:pt modelId="{E938E249-6BD9-43FE-B0A4-682B52C0590A}" type="sibTrans" cxnId="{FA686568-8066-4526-9376-830505CA5E9D}">
      <dgm:prSet/>
      <dgm:spPr/>
      <dgm:t>
        <a:bodyPr/>
        <a:lstStyle/>
        <a:p>
          <a:endParaRPr lang="en-US"/>
        </a:p>
      </dgm:t>
    </dgm:pt>
    <dgm:pt modelId="{CDB24092-5E44-4171-85D2-2B7D4770FD0A}">
      <dgm:prSet phldrT="[Text]" custT="1"/>
      <dgm:spPr/>
      <dgm:t>
        <a:bodyPr/>
        <a:lstStyle/>
        <a:p>
          <a:pPr>
            <a:lnSpc>
              <a:spcPct val="100000"/>
            </a:lnSpc>
          </a:pPr>
          <a:r>
            <a:rPr lang="en-US" sz="1200" dirty="0" smtClean="0">
              <a:latin typeface="Segoe" pitchFamily="34" charset="0"/>
            </a:rPr>
            <a:t>A chance to preserve life and enhance life quality </a:t>
          </a:r>
          <a:endParaRPr lang="en-US" sz="1200" dirty="0">
            <a:latin typeface="Segoe" pitchFamily="34" charset="0"/>
          </a:endParaRPr>
        </a:p>
      </dgm:t>
    </dgm:pt>
    <dgm:pt modelId="{78CF7B7F-3BD7-478D-BD88-A2CCDCE8449D}" type="parTrans" cxnId="{D5D63C06-F3B2-47A8-97DA-C6314BCF456E}">
      <dgm:prSet/>
      <dgm:spPr/>
      <dgm:t>
        <a:bodyPr/>
        <a:lstStyle/>
        <a:p>
          <a:endParaRPr lang="en-US"/>
        </a:p>
      </dgm:t>
    </dgm:pt>
    <dgm:pt modelId="{C5C63D1B-E607-4B58-967B-F53EBFD5F5E3}" type="sibTrans" cxnId="{D5D63C06-F3B2-47A8-97DA-C6314BCF456E}">
      <dgm:prSet/>
      <dgm:spPr/>
      <dgm:t>
        <a:bodyPr/>
        <a:lstStyle/>
        <a:p>
          <a:endParaRPr lang="en-US"/>
        </a:p>
      </dgm:t>
    </dgm:pt>
    <dgm:pt modelId="{4F1DE4AE-4DF8-4CF2-BF5A-A0B46E4F99DE}">
      <dgm:prSet phldrT="[Text]" custT="1"/>
      <dgm:spPr/>
      <dgm:t>
        <a:bodyPr/>
        <a:lstStyle/>
        <a:p>
          <a:pPr>
            <a:lnSpc>
              <a:spcPct val="100000"/>
            </a:lnSpc>
          </a:pPr>
          <a:endParaRPr lang="en-US" sz="1200" dirty="0">
            <a:latin typeface="Segoe" pitchFamily="34" charset="0"/>
          </a:endParaRPr>
        </a:p>
      </dgm:t>
    </dgm:pt>
    <dgm:pt modelId="{6FA996DE-D5DD-4321-89D9-ACA48E82B99A}" type="parTrans" cxnId="{B7581CF9-98DF-44B7-A5EA-6E31DF34E765}">
      <dgm:prSet/>
      <dgm:spPr/>
      <dgm:t>
        <a:bodyPr/>
        <a:lstStyle/>
        <a:p>
          <a:endParaRPr lang="en-US"/>
        </a:p>
      </dgm:t>
    </dgm:pt>
    <dgm:pt modelId="{45045E2E-99FB-4028-98E1-B940D662F8E5}" type="sibTrans" cxnId="{B7581CF9-98DF-44B7-A5EA-6E31DF34E765}">
      <dgm:prSet/>
      <dgm:spPr/>
      <dgm:t>
        <a:bodyPr/>
        <a:lstStyle/>
        <a:p>
          <a:endParaRPr lang="en-US"/>
        </a:p>
      </dgm:t>
    </dgm:pt>
    <dgm:pt modelId="{48029213-C409-40C7-A583-E51FB79ABDB3}">
      <dgm:prSet phldrT="[Text]" custT="1"/>
      <dgm:spPr/>
      <dgm:t>
        <a:bodyPr/>
        <a:lstStyle/>
        <a:p>
          <a:pPr>
            <a:lnSpc>
              <a:spcPct val="100000"/>
            </a:lnSpc>
          </a:pPr>
          <a:r>
            <a:rPr lang="en-US" sz="1200" dirty="0" smtClean="0">
              <a:latin typeface="Segoe" pitchFamily="34" charset="0"/>
            </a:rPr>
            <a:t>Once identified, physicians can try to involve these patients in proactive treatment plans to prevent health deterioration</a:t>
          </a:r>
          <a:endParaRPr lang="en-US" sz="1200" dirty="0">
            <a:latin typeface="Segoe" pitchFamily="34" charset="0"/>
          </a:endParaRPr>
        </a:p>
      </dgm:t>
    </dgm:pt>
    <dgm:pt modelId="{31813A63-6C4B-462F-BDD5-9CB888B95990}" type="parTrans" cxnId="{7273B8AE-2048-4632-83A5-731DAB0FEBC3}">
      <dgm:prSet/>
      <dgm:spPr/>
      <dgm:t>
        <a:bodyPr/>
        <a:lstStyle/>
        <a:p>
          <a:endParaRPr lang="en-US"/>
        </a:p>
      </dgm:t>
    </dgm:pt>
    <dgm:pt modelId="{5A1BBC71-D1EC-44A9-87B1-66C3B08E9145}" type="sibTrans" cxnId="{7273B8AE-2048-4632-83A5-731DAB0FEBC3}">
      <dgm:prSet/>
      <dgm:spPr/>
      <dgm:t>
        <a:bodyPr/>
        <a:lstStyle/>
        <a:p>
          <a:endParaRPr lang="en-US"/>
        </a:p>
      </dgm:t>
    </dgm:pt>
    <dgm:pt modelId="{3BE455BD-9BC7-4CE3-9EE7-F9A6C4CB92F1}">
      <dgm:prSet custT="1"/>
      <dgm:spPr/>
      <dgm:t>
        <a:bodyPr/>
        <a:lstStyle/>
        <a:p>
          <a:pPr>
            <a:lnSpc>
              <a:spcPct val="100000"/>
            </a:lnSpc>
          </a:pPr>
          <a:r>
            <a:rPr lang="en-US" sz="1200" dirty="0" smtClean="0">
              <a:latin typeface="Segoe" pitchFamily="34" charset="0"/>
            </a:rPr>
            <a:t>Reduced health care costs </a:t>
          </a:r>
          <a:endParaRPr lang="en-US" sz="1200" dirty="0">
            <a:latin typeface="Segoe" pitchFamily="34" charset="0"/>
          </a:endParaRPr>
        </a:p>
      </dgm:t>
    </dgm:pt>
    <dgm:pt modelId="{7C2EE6BF-4660-4C66-A344-CC7C7E1EDE77}" type="parTrans" cxnId="{427DDB75-5E37-4C10-9F49-F40B4BC7F2E9}">
      <dgm:prSet/>
      <dgm:spPr/>
      <dgm:t>
        <a:bodyPr/>
        <a:lstStyle/>
        <a:p>
          <a:endParaRPr lang="en-US"/>
        </a:p>
      </dgm:t>
    </dgm:pt>
    <dgm:pt modelId="{C5A8A110-F349-4883-B057-8ACD32BE7FAC}" type="sibTrans" cxnId="{427DDB75-5E37-4C10-9F49-F40B4BC7F2E9}">
      <dgm:prSet/>
      <dgm:spPr/>
      <dgm:t>
        <a:bodyPr/>
        <a:lstStyle/>
        <a:p>
          <a:endParaRPr lang="en-US"/>
        </a:p>
      </dgm:t>
    </dgm:pt>
    <dgm:pt modelId="{2332368C-FB24-4A2A-8B35-26214532EADF}">
      <dgm:prSet custT="1"/>
      <dgm:spPr/>
      <dgm:t>
        <a:bodyPr/>
        <a:lstStyle/>
        <a:p>
          <a:pPr>
            <a:lnSpc>
              <a:spcPct val="100000"/>
            </a:lnSpc>
          </a:pPr>
          <a:r>
            <a:rPr lang="en-US" sz="1200" dirty="0" smtClean="0">
              <a:latin typeface="Segoe" pitchFamily="34" charset="0"/>
            </a:rPr>
            <a:t>Tightly integrated solution </a:t>
          </a:r>
          <a:endParaRPr lang="en-US" sz="1200" dirty="0">
            <a:latin typeface="Segoe" pitchFamily="34" charset="0"/>
          </a:endParaRPr>
        </a:p>
      </dgm:t>
    </dgm:pt>
    <dgm:pt modelId="{EA574AEF-EEE1-4CEC-982E-B7321C0024BE}" type="parTrans" cxnId="{1056DF92-7E12-4395-9428-ADA5A03C97A7}">
      <dgm:prSet/>
      <dgm:spPr/>
      <dgm:t>
        <a:bodyPr/>
        <a:lstStyle/>
        <a:p>
          <a:endParaRPr lang="en-US"/>
        </a:p>
      </dgm:t>
    </dgm:pt>
    <dgm:pt modelId="{230160FA-6A4E-47B9-A04F-0346D5899EF3}" type="sibTrans" cxnId="{1056DF92-7E12-4395-9428-ADA5A03C97A7}">
      <dgm:prSet/>
      <dgm:spPr/>
      <dgm:t>
        <a:bodyPr/>
        <a:lstStyle/>
        <a:p>
          <a:endParaRPr lang="en-US"/>
        </a:p>
      </dgm:t>
    </dgm:pt>
    <dgm:pt modelId="{5FC24568-91F3-4CA7-9971-A348DB1F9BD5}">
      <dgm:prSet phldrT="[Text]" custT="1"/>
      <dgm:spPr/>
      <dgm:t>
        <a:bodyPr/>
        <a:lstStyle/>
        <a:p>
          <a:pPr>
            <a:lnSpc>
              <a:spcPct val="100000"/>
            </a:lnSpc>
          </a:pPr>
          <a:endParaRPr lang="en-US" sz="1200" dirty="0">
            <a:latin typeface="Segoe" pitchFamily="34" charset="0"/>
          </a:endParaRPr>
        </a:p>
      </dgm:t>
    </dgm:pt>
    <dgm:pt modelId="{B94F18C1-4F04-4A50-A76C-5135F3EA9D53}" type="parTrans" cxnId="{D84838D4-5C71-4596-8DF2-08624E5AA8E9}">
      <dgm:prSet/>
      <dgm:spPr/>
      <dgm:t>
        <a:bodyPr/>
        <a:lstStyle/>
        <a:p>
          <a:endParaRPr lang="en-US"/>
        </a:p>
      </dgm:t>
    </dgm:pt>
    <dgm:pt modelId="{190C871A-E87B-4148-9EF7-511CFD220F1F}" type="sibTrans" cxnId="{D84838D4-5C71-4596-8DF2-08624E5AA8E9}">
      <dgm:prSet/>
      <dgm:spPr/>
      <dgm:t>
        <a:bodyPr/>
        <a:lstStyle/>
        <a:p>
          <a:endParaRPr lang="en-US"/>
        </a:p>
      </dgm:t>
    </dgm:pt>
    <dgm:pt modelId="{6FBA9CF0-5B02-4E20-AF90-09463DF489A0}" type="pres">
      <dgm:prSet presAssocID="{1B7E35D8-ABFE-4747-89FD-BB9279CA9CDD}" presName="linearFlow" presStyleCnt="0">
        <dgm:presLayoutVars>
          <dgm:dir/>
          <dgm:animLvl val="lvl"/>
          <dgm:resizeHandles val="exact"/>
        </dgm:presLayoutVars>
      </dgm:prSet>
      <dgm:spPr/>
      <dgm:t>
        <a:bodyPr/>
        <a:lstStyle/>
        <a:p>
          <a:endParaRPr lang="en-US"/>
        </a:p>
      </dgm:t>
    </dgm:pt>
    <dgm:pt modelId="{E715469B-B6A7-404E-8D2B-B8F0B459E164}" type="pres">
      <dgm:prSet presAssocID="{A91C2CF0-8D27-49DC-A8F2-17CDAF78F21F}" presName="composite" presStyleCnt="0"/>
      <dgm:spPr/>
    </dgm:pt>
    <dgm:pt modelId="{DE77FBD1-8617-4273-8A75-168371935C10}" type="pres">
      <dgm:prSet presAssocID="{A91C2CF0-8D27-49DC-A8F2-17CDAF78F21F}" presName="parTx" presStyleLbl="node1" presStyleIdx="0" presStyleCnt="3">
        <dgm:presLayoutVars>
          <dgm:chMax val="0"/>
          <dgm:chPref val="0"/>
          <dgm:bulletEnabled val="1"/>
        </dgm:presLayoutVars>
      </dgm:prSet>
      <dgm:spPr/>
      <dgm:t>
        <a:bodyPr/>
        <a:lstStyle/>
        <a:p>
          <a:endParaRPr lang="en-US"/>
        </a:p>
      </dgm:t>
    </dgm:pt>
    <dgm:pt modelId="{1CF900DF-7CBB-4412-9E94-0C961A12DACA}" type="pres">
      <dgm:prSet presAssocID="{A91C2CF0-8D27-49DC-A8F2-17CDAF78F21F}" presName="parSh" presStyleLbl="node1" presStyleIdx="0" presStyleCnt="3" custLinFactNeighborY="-25900"/>
      <dgm:spPr/>
      <dgm:t>
        <a:bodyPr/>
        <a:lstStyle/>
        <a:p>
          <a:endParaRPr lang="en-US"/>
        </a:p>
      </dgm:t>
    </dgm:pt>
    <dgm:pt modelId="{59CDC8D4-470B-4860-923B-011B4C8718B9}" type="pres">
      <dgm:prSet presAssocID="{A91C2CF0-8D27-49DC-A8F2-17CDAF78F21F}" presName="desTx" presStyleLbl="fgAcc1" presStyleIdx="0" presStyleCnt="3" custScaleX="141420" custScaleY="75605" custLinFactNeighborY="-10026">
        <dgm:presLayoutVars>
          <dgm:bulletEnabled val="1"/>
        </dgm:presLayoutVars>
      </dgm:prSet>
      <dgm:spPr/>
      <dgm:t>
        <a:bodyPr/>
        <a:lstStyle/>
        <a:p>
          <a:endParaRPr lang="en-US"/>
        </a:p>
      </dgm:t>
    </dgm:pt>
    <dgm:pt modelId="{EA155ADB-67CF-468D-9934-7180DB2777F5}" type="pres">
      <dgm:prSet presAssocID="{F6B43E7D-C3FC-4456-812C-6854EE66C35C}" presName="sibTrans" presStyleLbl="sibTrans2D1" presStyleIdx="0" presStyleCnt="2"/>
      <dgm:spPr/>
      <dgm:t>
        <a:bodyPr/>
        <a:lstStyle/>
        <a:p>
          <a:endParaRPr lang="en-US"/>
        </a:p>
      </dgm:t>
    </dgm:pt>
    <dgm:pt modelId="{F4FBAFC9-348B-49DD-9575-A9C93BBB62CA}" type="pres">
      <dgm:prSet presAssocID="{F6B43E7D-C3FC-4456-812C-6854EE66C35C}" presName="connTx" presStyleLbl="sibTrans2D1" presStyleIdx="0" presStyleCnt="2"/>
      <dgm:spPr/>
      <dgm:t>
        <a:bodyPr/>
        <a:lstStyle/>
        <a:p>
          <a:endParaRPr lang="en-US"/>
        </a:p>
      </dgm:t>
    </dgm:pt>
    <dgm:pt modelId="{3A4CEAC1-7FAE-4FEE-AD1B-40FF6C4E20AA}" type="pres">
      <dgm:prSet presAssocID="{AED5B2F6-A596-4CCB-8847-EE33948C38F7}" presName="composite" presStyleCnt="0"/>
      <dgm:spPr/>
    </dgm:pt>
    <dgm:pt modelId="{5CB9CDD5-AB3F-41DB-A678-90C5DF5299FD}" type="pres">
      <dgm:prSet presAssocID="{AED5B2F6-A596-4CCB-8847-EE33948C38F7}" presName="parTx" presStyleLbl="node1" presStyleIdx="0" presStyleCnt="3">
        <dgm:presLayoutVars>
          <dgm:chMax val="0"/>
          <dgm:chPref val="0"/>
          <dgm:bulletEnabled val="1"/>
        </dgm:presLayoutVars>
      </dgm:prSet>
      <dgm:spPr/>
      <dgm:t>
        <a:bodyPr/>
        <a:lstStyle/>
        <a:p>
          <a:endParaRPr lang="en-US"/>
        </a:p>
      </dgm:t>
    </dgm:pt>
    <dgm:pt modelId="{069A2B71-D85E-4B6A-B5DE-C6B9A0AC438A}" type="pres">
      <dgm:prSet presAssocID="{AED5B2F6-A596-4CCB-8847-EE33948C38F7}" presName="parSh" presStyleLbl="node1" presStyleIdx="1" presStyleCnt="3" custLinFactNeighborY="-25900"/>
      <dgm:spPr/>
      <dgm:t>
        <a:bodyPr/>
        <a:lstStyle/>
        <a:p>
          <a:endParaRPr lang="en-US"/>
        </a:p>
      </dgm:t>
    </dgm:pt>
    <dgm:pt modelId="{13B355A5-C438-40A5-B90A-DF843368CB08}" type="pres">
      <dgm:prSet presAssocID="{AED5B2F6-A596-4CCB-8847-EE33948C38F7}" presName="desTx" presStyleLbl="fgAcc1" presStyleIdx="1" presStyleCnt="3" custScaleX="147789" custScaleY="75605" custLinFactNeighborY="-10026">
        <dgm:presLayoutVars>
          <dgm:bulletEnabled val="1"/>
        </dgm:presLayoutVars>
      </dgm:prSet>
      <dgm:spPr/>
      <dgm:t>
        <a:bodyPr/>
        <a:lstStyle/>
        <a:p>
          <a:endParaRPr lang="en-US"/>
        </a:p>
      </dgm:t>
    </dgm:pt>
    <dgm:pt modelId="{B05E7D3D-13F4-464E-9B64-C1B851237310}" type="pres">
      <dgm:prSet presAssocID="{5D8F7A82-827E-41B5-ADEB-E49D1817F09E}" presName="sibTrans" presStyleLbl="sibTrans2D1" presStyleIdx="1" presStyleCnt="2"/>
      <dgm:spPr/>
      <dgm:t>
        <a:bodyPr/>
        <a:lstStyle/>
        <a:p>
          <a:endParaRPr lang="en-US"/>
        </a:p>
      </dgm:t>
    </dgm:pt>
    <dgm:pt modelId="{2C8F8F2A-3466-41A3-A06D-D29F0F051A45}" type="pres">
      <dgm:prSet presAssocID="{5D8F7A82-827E-41B5-ADEB-E49D1817F09E}" presName="connTx" presStyleLbl="sibTrans2D1" presStyleIdx="1" presStyleCnt="2"/>
      <dgm:spPr/>
      <dgm:t>
        <a:bodyPr/>
        <a:lstStyle/>
        <a:p>
          <a:endParaRPr lang="en-US"/>
        </a:p>
      </dgm:t>
    </dgm:pt>
    <dgm:pt modelId="{29069CD1-01B4-40E7-9AB2-57F54E2B66A0}" type="pres">
      <dgm:prSet presAssocID="{C1A1DAB7-852C-46CA-B211-B622AA366F69}" presName="composite" presStyleCnt="0"/>
      <dgm:spPr/>
    </dgm:pt>
    <dgm:pt modelId="{3F1F071A-92F0-4FF5-B682-6BBFFD7CD61E}" type="pres">
      <dgm:prSet presAssocID="{C1A1DAB7-852C-46CA-B211-B622AA366F69}" presName="parTx" presStyleLbl="node1" presStyleIdx="1" presStyleCnt="3">
        <dgm:presLayoutVars>
          <dgm:chMax val="0"/>
          <dgm:chPref val="0"/>
          <dgm:bulletEnabled val="1"/>
        </dgm:presLayoutVars>
      </dgm:prSet>
      <dgm:spPr/>
      <dgm:t>
        <a:bodyPr/>
        <a:lstStyle/>
        <a:p>
          <a:endParaRPr lang="en-US"/>
        </a:p>
      </dgm:t>
    </dgm:pt>
    <dgm:pt modelId="{A73D5FEF-8E5D-4740-B27B-11027F6C7E63}" type="pres">
      <dgm:prSet presAssocID="{C1A1DAB7-852C-46CA-B211-B622AA366F69}" presName="parSh" presStyleLbl="node1" presStyleIdx="2" presStyleCnt="3" custLinFactNeighborY="-25808"/>
      <dgm:spPr/>
      <dgm:t>
        <a:bodyPr/>
        <a:lstStyle/>
        <a:p>
          <a:endParaRPr lang="en-US"/>
        </a:p>
      </dgm:t>
    </dgm:pt>
    <dgm:pt modelId="{103B53F2-7E03-4DAB-9A6D-8CE57A6786BE}" type="pres">
      <dgm:prSet presAssocID="{C1A1DAB7-852C-46CA-B211-B622AA366F69}" presName="desTx" presStyleLbl="fgAcc1" presStyleIdx="2" presStyleCnt="3" custScaleX="129104" custScaleY="75605" custLinFactNeighborY="-10026">
        <dgm:presLayoutVars>
          <dgm:bulletEnabled val="1"/>
        </dgm:presLayoutVars>
      </dgm:prSet>
      <dgm:spPr/>
      <dgm:t>
        <a:bodyPr/>
        <a:lstStyle/>
        <a:p>
          <a:endParaRPr lang="en-US"/>
        </a:p>
      </dgm:t>
    </dgm:pt>
  </dgm:ptLst>
  <dgm:cxnLst>
    <dgm:cxn modelId="{D35092EC-856B-4D04-9ACF-8FF97E44E68E}" type="presOf" srcId="{2332368C-FB24-4A2A-8B35-26214532EADF}" destId="{103B53F2-7E03-4DAB-9A6D-8CE57A6786BE}" srcOrd="0" destOrd="2" presId="urn:microsoft.com/office/officeart/2005/8/layout/process3"/>
    <dgm:cxn modelId="{73E066D6-9354-4FC2-AB0D-9ACA99A6AC19}" type="presOf" srcId="{AED5B2F6-A596-4CCB-8847-EE33948C38F7}" destId="{5CB9CDD5-AB3F-41DB-A678-90C5DF5299FD}" srcOrd="0" destOrd="0" presId="urn:microsoft.com/office/officeart/2005/8/layout/process3"/>
    <dgm:cxn modelId="{41DA176C-FCBE-4CF0-B467-2CF4749C1BBA}" type="presOf" srcId="{CDB24092-5E44-4171-85D2-2B7D4770FD0A}" destId="{103B53F2-7E03-4DAB-9A6D-8CE57A6786BE}" srcOrd="0" destOrd="0" presId="urn:microsoft.com/office/officeart/2005/8/layout/process3"/>
    <dgm:cxn modelId="{90E8FCCC-8ECC-444A-BFB0-6D70BEC6F948}" srcId="{AED5B2F6-A596-4CCB-8847-EE33948C38F7}" destId="{4C9846D4-675D-43C1-9819-3A155C49715B}" srcOrd="0" destOrd="0" parTransId="{2590E3EB-3EFC-445A-822B-BE3D6A626D0A}" sibTransId="{AF1A9011-38E5-493F-9764-9147A3E34F47}"/>
    <dgm:cxn modelId="{1240EBAF-C822-4CB5-BA05-3B80C13696EF}" type="presOf" srcId="{2C635072-EE3C-4A02-A4EC-3AFCE17C0B10}" destId="{59CDC8D4-470B-4860-923B-011B4C8718B9}" srcOrd="0" destOrd="0" presId="urn:microsoft.com/office/officeart/2005/8/layout/process3"/>
    <dgm:cxn modelId="{695A22C3-86C3-4267-87B7-F2969760C741}" type="presOf" srcId="{C1A1DAB7-852C-46CA-B211-B622AA366F69}" destId="{A73D5FEF-8E5D-4740-B27B-11027F6C7E63}" srcOrd="1" destOrd="0" presId="urn:microsoft.com/office/officeart/2005/8/layout/process3"/>
    <dgm:cxn modelId="{4180A02C-927C-401B-9AE5-30D3CC1D5BE4}" type="presOf" srcId="{5D8F7A82-827E-41B5-ADEB-E49D1817F09E}" destId="{2C8F8F2A-3466-41A3-A06D-D29F0F051A45}" srcOrd="1" destOrd="0" presId="urn:microsoft.com/office/officeart/2005/8/layout/process3"/>
    <dgm:cxn modelId="{B9E8A709-398C-4D69-B18D-AED4BC91B86F}" type="presOf" srcId="{F6B43E7D-C3FC-4456-812C-6854EE66C35C}" destId="{EA155ADB-67CF-468D-9934-7180DB2777F5}" srcOrd="0" destOrd="0" presId="urn:microsoft.com/office/officeart/2005/8/layout/process3"/>
    <dgm:cxn modelId="{FA686568-8066-4526-9376-830505CA5E9D}" srcId="{1B7E35D8-ABFE-4747-89FD-BB9279CA9CDD}" destId="{C1A1DAB7-852C-46CA-B211-B622AA366F69}" srcOrd="2" destOrd="0" parTransId="{01482E33-DEF2-4D9A-A3D3-4F1695B558E5}" sibTransId="{E938E249-6BD9-43FE-B0A4-682B52C0590A}"/>
    <dgm:cxn modelId="{E9D98CD4-7F9A-4E6E-AD01-82E3A1F209AB}" type="presOf" srcId="{3BE455BD-9BC7-4CE3-9EE7-F9A6C4CB92F1}" destId="{103B53F2-7E03-4DAB-9A6D-8CE57A6786BE}" srcOrd="0" destOrd="1" presId="urn:microsoft.com/office/officeart/2005/8/layout/process3"/>
    <dgm:cxn modelId="{FDCDA177-25CE-4183-A8AB-390C5E4DF086}" type="presOf" srcId="{A91C2CF0-8D27-49DC-A8F2-17CDAF78F21F}" destId="{DE77FBD1-8617-4273-8A75-168371935C10}" srcOrd="0" destOrd="0" presId="urn:microsoft.com/office/officeart/2005/8/layout/process3"/>
    <dgm:cxn modelId="{FD9A2F1D-0D89-428D-A09D-9256D9118F3C}" srcId="{A91C2CF0-8D27-49DC-A8F2-17CDAF78F21F}" destId="{2C635072-EE3C-4A02-A4EC-3AFCE17C0B10}" srcOrd="0" destOrd="0" parTransId="{3B2E862C-415A-4C49-BCC5-56349DF68BE9}" sibTransId="{94D70C96-9132-4685-8A47-F9E6351F6F70}"/>
    <dgm:cxn modelId="{29172BDE-DFE8-4A17-B659-9724EA52C708}" type="presOf" srcId="{F6B43E7D-C3FC-4456-812C-6854EE66C35C}" destId="{F4FBAFC9-348B-49DD-9575-A9C93BBB62CA}" srcOrd="1" destOrd="0" presId="urn:microsoft.com/office/officeart/2005/8/layout/process3"/>
    <dgm:cxn modelId="{7273B8AE-2048-4632-83A5-731DAB0FEBC3}" srcId="{AED5B2F6-A596-4CCB-8847-EE33948C38F7}" destId="{48029213-C409-40C7-A583-E51FB79ABDB3}" srcOrd="2" destOrd="0" parTransId="{31813A63-6C4B-462F-BDD5-9CB888B95990}" sibTransId="{5A1BBC71-D1EC-44A9-87B1-66C3B08E9145}"/>
    <dgm:cxn modelId="{1056DF92-7E12-4395-9428-ADA5A03C97A7}" srcId="{C1A1DAB7-852C-46CA-B211-B622AA366F69}" destId="{2332368C-FB24-4A2A-8B35-26214532EADF}" srcOrd="2" destOrd="0" parTransId="{EA574AEF-EEE1-4CEC-982E-B7321C0024BE}" sibTransId="{230160FA-6A4E-47B9-A04F-0346D5899EF3}"/>
    <dgm:cxn modelId="{0A437DB5-EC31-42C0-B82E-840E92E0594F}" type="presOf" srcId="{1B7E35D8-ABFE-4747-89FD-BB9279CA9CDD}" destId="{6FBA9CF0-5B02-4E20-AF90-09463DF489A0}" srcOrd="0" destOrd="0" presId="urn:microsoft.com/office/officeart/2005/8/layout/process3"/>
    <dgm:cxn modelId="{F3C00967-ED96-4523-92EE-A909B27BF501}" type="presOf" srcId="{4F1DE4AE-4DF8-4CF2-BF5A-A0B46E4F99DE}" destId="{59CDC8D4-470B-4860-923B-011B4C8718B9}" srcOrd="0" destOrd="1" presId="urn:microsoft.com/office/officeart/2005/8/layout/process3"/>
    <dgm:cxn modelId="{D5D63C06-F3B2-47A8-97DA-C6314BCF456E}" srcId="{C1A1DAB7-852C-46CA-B211-B622AA366F69}" destId="{CDB24092-5E44-4171-85D2-2B7D4770FD0A}" srcOrd="0" destOrd="0" parTransId="{78CF7B7F-3BD7-478D-BD88-A2CCDCE8449D}" sibTransId="{C5C63D1B-E607-4B58-967B-F53EBFD5F5E3}"/>
    <dgm:cxn modelId="{90AD0F8D-DC41-46AF-8826-4E33F014CB48}" type="presOf" srcId="{5D8F7A82-827E-41B5-ADEB-E49D1817F09E}" destId="{B05E7D3D-13F4-464E-9B64-C1B851237310}" srcOrd="0" destOrd="0" presId="urn:microsoft.com/office/officeart/2005/8/layout/process3"/>
    <dgm:cxn modelId="{4F4E0254-B430-4405-BBA6-F14B06A1C8E7}" type="presOf" srcId="{5FC24568-91F3-4CA7-9971-A348DB1F9BD5}" destId="{13B355A5-C438-40A5-B90A-DF843368CB08}" srcOrd="0" destOrd="1" presId="urn:microsoft.com/office/officeart/2005/8/layout/process3"/>
    <dgm:cxn modelId="{D7453E54-967B-47FE-BCD0-F35C29B662FA}" srcId="{1B7E35D8-ABFE-4747-89FD-BB9279CA9CDD}" destId="{A91C2CF0-8D27-49DC-A8F2-17CDAF78F21F}" srcOrd="0" destOrd="0" parTransId="{7D1A7E5A-9941-497D-87F7-FC0F992F2C3E}" sibTransId="{F6B43E7D-C3FC-4456-812C-6854EE66C35C}"/>
    <dgm:cxn modelId="{BED570B3-58B9-47E6-83A2-6E8BD9565230}" type="presOf" srcId="{C1A1DAB7-852C-46CA-B211-B622AA366F69}" destId="{3F1F071A-92F0-4FF5-B682-6BBFFD7CD61E}" srcOrd="0" destOrd="0" presId="urn:microsoft.com/office/officeart/2005/8/layout/process3"/>
    <dgm:cxn modelId="{C641F474-2E6E-4ADB-9A9D-40B1573C0CE1}" type="presOf" srcId="{A91C2CF0-8D27-49DC-A8F2-17CDAF78F21F}" destId="{1CF900DF-7CBB-4412-9E94-0C961A12DACA}" srcOrd="1" destOrd="0" presId="urn:microsoft.com/office/officeart/2005/8/layout/process3"/>
    <dgm:cxn modelId="{DC83046B-1259-4DE4-90B6-829A6DEB2E85}" srcId="{1B7E35D8-ABFE-4747-89FD-BB9279CA9CDD}" destId="{AED5B2F6-A596-4CCB-8847-EE33948C38F7}" srcOrd="1" destOrd="0" parTransId="{3CDB3554-AF55-4570-981F-C1BED2BFB96E}" sibTransId="{5D8F7A82-827E-41B5-ADEB-E49D1817F09E}"/>
    <dgm:cxn modelId="{B989EE22-C9F9-4E79-A9F8-B2B8257213EB}" type="presOf" srcId="{4C9846D4-675D-43C1-9819-3A155C49715B}" destId="{13B355A5-C438-40A5-B90A-DF843368CB08}" srcOrd="0" destOrd="0" presId="urn:microsoft.com/office/officeart/2005/8/layout/process3"/>
    <dgm:cxn modelId="{427DDB75-5E37-4C10-9F49-F40B4BC7F2E9}" srcId="{C1A1DAB7-852C-46CA-B211-B622AA366F69}" destId="{3BE455BD-9BC7-4CE3-9EE7-F9A6C4CB92F1}" srcOrd="1" destOrd="0" parTransId="{7C2EE6BF-4660-4C66-A344-CC7C7E1EDE77}" sibTransId="{C5A8A110-F349-4883-B057-8ACD32BE7FAC}"/>
    <dgm:cxn modelId="{D84838D4-5C71-4596-8DF2-08624E5AA8E9}" srcId="{AED5B2F6-A596-4CCB-8847-EE33948C38F7}" destId="{5FC24568-91F3-4CA7-9971-A348DB1F9BD5}" srcOrd="1" destOrd="0" parTransId="{B94F18C1-4F04-4A50-A76C-5135F3EA9D53}" sibTransId="{190C871A-E87B-4148-9EF7-511CFD220F1F}"/>
    <dgm:cxn modelId="{B7581CF9-98DF-44B7-A5EA-6E31DF34E765}" srcId="{A91C2CF0-8D27-49DC-A8F2-17CDAF78F21F}" destId="{4F1DE4AE-4DF8-4CF2-BF5A-A0B46E4F99DE}" srcOrd="1" destOrd="0" parTransId="{6FA996DE-D5DD-4321-89D9-ACA48E82B99A}" sibTransId="{45045E2E-99FB-4028-98E1-B940D662F8E5}"/>
    <dgm:cxn modelId="{11550532-D407-4976-93A5-75E1109E8593}" type="presOf" srcId="{48029213-C409-40C7-A583-E51FB79ABDB3}" destId="{13B355A5-C438-40A5-B90A-DF843368CB08}" srcOrd="0" destOrd="2" presId="urn:microsoft.com/office/officeart/2005/8/layout/process3"/>
    <dgm:cxn modelId="{DBD0655E-C0C7-464F-B2F5-9078AA9437DB}" type="presOf" srcId="{AED5B2F6-A596-4CCB-8847-EE33948C38F7}" destId="{069A2B71-D85E-4B6A-B5DE-C6B9A0AC438A}" srcOrd="1" destOrd="0" presId="urn:microsoft.com/office/officeart/2005/8/layout/process3"/>
    <dgm:cxn modelId="{08C30E48-C3B0-4D0F-87DC-86901D45F8C2}" type="presParOf" srcId="{6FBA9CF0-5B02-4E20-AF90-09463DF489A0}" destId="{E715469B-B6A7-404E-8D2B-B8F0B459E164}" srcOrd="0" destOrd="0" presId="urn:microsoft.com/office/officeart/2005/8/layout/process3"/>
    <dgm:cxn modelId="{6F0D0131-E6A0-4D2C-895B-5D827B205675}" type="presParOf" srcId="{E715469B-B6A7-404E-8D2B-B8F0B459E164}" destId="{DE77FBD1-8617-4273-8A75-168371935C10}" srcOrd="0" destOrd="0" presId="urn:microsoft.com/office/officeart/2005/8/layout/process3"/>
    <dgm:cxn modelId="{51110722-32F8-499E-B6F5-9172E660909D}" type="presParOf" srcId="{E715469B-B6A7-404E-8D2B-B8F0B459E164}" destId="{1CF900DF-7CBB-4412-9E94-0C961A12DACA}" srcOrd="1" destOrd="0" presId="urn:microsoft.com/office/officeart/2005/8/layout/process3"/>
    <dgm:cxn modelId="{4C20D3A8-C266-4981-BBE1-6122ECD60C4C}" type="presParOf" srcId="{E715469B-B6A7-404E-8D2B-B8F0B459E164}" destId="{59CDC8D4-470B-4860-923B-011B4C8718B9}" srcOrd="2" destOrd="0" presId="urn:microsoft.com/office/officeart/2005/8/layout/process3"/>
    <dgm:cxn modelId="{F8240EFD-DC5F-4935-B4BE-636C217A9522}" type="presParOf" srcId="{6FBA9CF0-5B02-4E20-AF90-09463DF489A0}" destId="{EA155ADB-67CF-468D-9934-7180DB2777F5}" srcOrd="1" destOrd="0" presId="urn:microsoft.com/office/officeart/2005/8/layout/process3"/>
    <dgm:cxn modelId="{9FCB5840-EB1E-4C09-B780-5B0B238FE58F}" type="presParOf" srcId="{EA155ADB-67CF-468D-9934-7180DB2777F5}" destId="{F4FBAFC9-348B-49DD-9575-A9C93BBB62CA}" srcOrd="0" destOrd="0" presId="urn:microsoft.com/office/officeart/2005/8/layout/process3"/>
    <dgm:cxn modelId="{F92854DE-54A7-4981-8094-0C3B082B98C8}" type="presParOf" srcId="{6FBA9CF0-5B02-4E20-AF90-09463DF489A0}" destId="{3A4CEAC1-7FAE-4FEE-AD1B-40FF6C4E20AA}" srcOrd="2" destOrd="0" presId="urn:microsoft.com/office/officeart/2005/8/layout/process3"/>
    <dgm:cxn modelId="{9E0B7DBC-8561-4E77-B588-29A0E438E83B}" type="presParOf" srcId="{3A4CEAC1-7FAE-4FEE-AD1B-40FF6C4E20AA}" destId="{5CB9CDD5-AB3F-41DB-A678-90C5DF5299FD}" srcOrd="0" destOrd="0" presId="urn:microsoft.com/office/officeart/2005/8/layout/process3"/>
    <dgm:cxn modelId="{B549913C-BA59-4117-819E-7BA0B3D377CB}" type="presParOf" srcId="{3A4CEAC1-7FAE-4FEE-AD1B-40FF6C4E20AA}" destId="{069A2B71-D85E-4B6A-B5DE-C6B9A0AC438A}" srcOrd="1" destOrd="0" presId="urn:microsoft.com/office/officeart/2005/8/layout/process3"/>
    <dgm:cxn modelId="{C8D67F98-5D8D-4661-9098-8618DFA4CE69}" type="presParOf" srcId="{3A4CEAC1-7FAE-4FEE-AD1B-40FF6C4E20AA}" destId="{13B355A5-C438-40A5-B90A-DF843368CB08}" srcOrd="2" destOrd="0" presId="urn:microsoft.com/office/officeart/2005/8/layout/process3"/>
    <dgm:cxn modelId="{102A5788-A362-4B74-B1BC-1FB7057E6457}" type="presParOf" srcId="{6FBA9CF0-5B02-4E20-AF90-09463DF489A0}" destId="{B05E7D3D-13F4-464E-9B64-C1B851237310}" srcOrd="3" destOrd="0" presId="urn:microsoft.com/office/officeart/2005/8/layout/process3"/>
    <dgm:cxn modelId="{12C1C72C-34A8-4BB3-B102-341CD8239AE1}" type="presParOf" srcId="{B05E7D3D-13F4-464E-9B64-C1B851237310}" destId="{2C8F8F2A-3466-41A3-A06D-D29F0F051A45}" srcOrd="0" destOrd="0" presId="urn:microsoft.com/office/officeart/2005/8/layout/process3"/>
    <dgm:cxn modelId="{0D9B4A72-417B-4B39-8EAE-6627150C05FC}" type="presParOf" srcId="{6FBA9CF0-5B02-4E20-AF90-09463DF489A0}" destId="{29069CD1-01B4-40E7-9AB2-57F54E2B66A0}" srcOrd="4" destOrd="0" presId="urn:microsoft.com/office/officeart/2005/8/layout/process3"/>
    <dgm:cxn modelId="{AF96B06E-2260-430D-87CB-E885B7AC85BF}" type="presParOf" srcId="{29069CD1-01B4-40E7-9AB2-57F54E2B66A0}" destId="{3F1F071A-92F0-4FF5-B682-6BBFFD7CD61E}" srcOrd="0" destOrd="0" presId="urn:microsoft.com/office/officeart/2005/8/layout/process3"/>
    <dgm:cxn modelId="{FB0AE984-26BC-4AA3-A333-581CF3F3DD52}" type="presParOf" srcId="{29069CD1-01B4-40E7-9AB2-57F54E2B66A0}" destId="{A73D5FEF-8E5D-4740-B27B-11027F6C7E63}" srcOrd="1" destOrd="0" presId="urn:microsoft.com/office/officeart/2005/8/layout/process3"/>
    <dgm:cxn modelId="{E990EA95-2105-4107-8C18-6AEF1F56D794}" type="presParOf" srcId="{29069CD1-01B4-40E7-9AB2-57F54E2B66A0}" destId="{103B53F2-7E03-4DAB-9A6D-8CE57A6786BE}" srcOrd="2" destOrd="0" presId="urn:microsoft.com/office/officeart/2005/8/layout/process3"/>
  </dgm:cxnLst>
  <dgm:bg/>
  <dgm:whole/>
</dgm:dataModel>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417C5D-133A-4637-9913-8CD9210FA213}" type="datetimeFigureOut">
              <a:rPr lang="en-US" smtClean="0"/>
              <a:pPr/>
              <a:t>4/2/2008</a:t>
            </a:fld>
            <a:endParaRPr lang="en-I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59EC22-A33F-4A62-BA16-B513CAD05440}" type="slidenum">
              <a:rPr lang="en-IE" smtClean="0"/>
              <a:pPr/>
              <a:t>‹#›</a:t>
            </a:fld>
            <a:endParaRPr lang="en-IE"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79D3B81C-D83E-4B7D-AC38-990797394911}"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12</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20</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6CAE3DB-7763-4C08-B56F-79D69D8D6C79}" type="slidenum">
              <a:rPr lang="pl-PL"/>
              <a:pPr>
                <a:defRPr/>
              </a:pPr>
              <a:t>22</a:t>
            </a:fld>
            <a:endParaRPr lang="pl-PL"/>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pl-P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FEC1EB-C3B7-4C46-8D10-2BBB70ED2ED5}" type="slidenum">
              <a:rPr lang="en-US" smtClean="0"/>
              <a:pPr/>
              <a:t>25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26</a:t>
            </a:fld>
            <a:endParaRPr lang="en-US" dirty="0" smtClean="0"/>
          </a:p>
        </p:txBody>
      </p:sp>
      <p:sp>
        <p:nvSpPr>
          <p:cNvPr id="35842"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B473A9A4-9568-4692-AFF5-16339C7392AB}" type="slidenum">
              <a:rPr lang="en-GB" sz="900" b="1">
                <a:solidFill>
                  <a:schemeClr val="tx1"/>
                </a:solidFill>
                <a:latin typeface="Verdana" pitchFamily="34" charset="0"/>
              </a:rPr>
              <a:pPr algn="r"/>
              <a:t>26</a:t>
            </a:fld>
            <a:endParaRPr lang="en-US" sz="900" b="1" dirty="0">
              <a:solidFill>
                <a:schemeClr val="tx1"/>
              </a:solidFill>
              <a:latin typeface="Verdana" pitchFamily="34" charset="0"/>
            </a:endParaRPr>
          </a:p>
        </p:txBody>
      </p:sp>
      <p:sp>
        <p:nvSpPr>
          <p:cNvPr id="35843" name="Rectangle 111617"/>
          <p:cNvSpPr>
            <a:spLocks noGrp="1" noRot="1" noChangeAspect="1" noChangeArrowheads="1" noTextEdit="1"/>
          </p:cNvSpPr>
          <p:nvPr>
            <p:ph type="sldImg"/>
          </p:nvPr>
        </p:nvSpPr>
        <p:spPr>
          <a:ln cap="flat" algn="ctr">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B496FD8-5ED8-42E3-9E53-23C991DE25E5}"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5"/>
          </p:nvPr>
        </p:nvSpPr>
        <p:spPr/>
        <p:txBody>
          <a:bodyPr/>
          <a:lstStyle/>
          <a:p>
            <a:fld id="{7579F8CA-BBF7-4503-A007-AC04695FA7B0}" type="slidenum">
              <a:rPr lang="en-US">
                <a:latin typeface="Franklin Gothic Medium" pitchFamily="34" charset="0"/>
              </a:rPr>
              <a:pPr/>
              <a:t>27</a:t>
            </a:fld>
            <a:endParaRPr lang="en-US" dirty="0">
              <a:latin typeface="Franklin Gothic Medium"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28</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FEC1EB-C3B7-4C46-8D10-2BBB70ED2ED5}" type="slidenum">
              <a:rPr lang="en-US" smtClean="0"/>
              <a:pPr/>
              <a:t>29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FEC1EB-C3B7-4C46-8D10-2BBB70ED2ED5}" type="slidenum">
              <a:rPr lang="en-US" smtClean="0"/>
              <a:pPr/>
              <a:t>30</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4</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hape 3"/>
          <p:cNvSpPr>
            <a:spLocks noGrp="1" noChangeArrowheads="1"/>
          </p:cNvSpPr>
          <p:nvPr>
            <p:ph type="dt" sz="quarter" idx="1"/>
          </p:nvPr>
        </p:nvSpPr>
        <p:spPr>
          <a:noFill/>
          <a:ln>
            <a:headEnd/>
            <a:tailEnd/>
          </a:ln>
        </p:spPr>
        <p:txBody>
          <a:bodyPr/>
          <a:lstStyle/>
          <a:p>
            <a:fld id="{BC8CCCA0-1B3D-4D28-AF87-76F62C174B1F}" type="datetime8">
              <a:rPr lang="en-US" smtClean="0"/>
              <a:pPr/>
              <a:t>4/2/2008 11:21 PM</a:t>
            </a:fld>
            <a:endParaRPr lang="en-US" dirty="0" smtClean="0"/>
          </a:p>
        </p:txBody>
      </p:sp>
      <p:sp>
        <p:nvSpPr>
          <p:cNvPr id="39938" name="Shape 4"/>
          <p:cNvSpPr>
            <a:spLocks noGrp="1" noChangeArrowheads="1"/>
          </p:cNvSpPr>
          <p:nvPr>
            <p:ph type="sldNum" sz="quarter" idx="5"/>
          </p:nvPr>
        </p:nvSpPr>
        <p:spPr>
          <a:xfrm>
            <a:off x="5582996" y="8684926"/>
            <a:ext cx="1273451" cy="457513"/>
          </a:xfrm>
          <a:noFill/>
          <a:ln>
            <a:headEnd/>
            <a:tailEnd/>
          </a:ln>
        </p:spPr>
        <p:txBody>
          <a:bodyPr/>
          <a:lstStyle/>
          <a:p>
            <a:fld id="{73E0E2CF-C207-4A36-B30C-A3EDE22578F0}" type="slidenum">
              <a:rPr lang="en-US" smtClean="0"/>
              <a:pPr/>
              <a:t>5</a:t>
            </a:fld>
            <a:endParaRPr lang="en-US" dirty="0" smtClean="0"/>
          </a:p>
        </p:txBody>
      </p:sp>
      <p:sp>
        <p:nvSpPr>
          <p:cNvPr id="39939" name="Shape 5"/>
          <p:cNvSpPr>
            <a:spLocks noGrp="1" noChangeArrowheads="1"/>
          </p:cNvSpPr>
          <p:nvPr>
            <p:ph type="ftr" sz="quarter" idx="4"/>
          </p:nvPr>
        </p:nvSpPr>
        <p:spPr>
          <a:xfrm>
            <a:off x="0" y="8791107"/>
            <a:ext cx="5666858" cy="351332"/>
          </a:xfrm>
          <a:noFill/>
          <a:ln>
            <a:headEnd/>
            <a:tailEnd/>
          </a:ln>
        </p:spPr>
        <p:txBody>
          <a:bodyPr/>
          <a:lstStyle/>
          <a:p>
            <a:r>
              <a:rPr lang="en-US" dirty="0" smtClean="0">
                <a:latin typeface="Arial" charset="0"/>
                <a:cs typeface="Arial" charset="0"/>
              </a:rPr>
              <a:t>© 2005 Microsoft Corporation. All rights reserved.</a:t>
            </a:r>
          </a:p>
          <a:p>
            <a:r>
              <a:rPr lang="en-US" dirty="0" smtClean="0">
                <a:latin typeface="Arial" charset="0"/>
                <a:cs typeface="Arial" charset="0"/>
              </a:rPr>
              <a:t>This presentation is for informational purposes only. Microsoft makes no warranties, express or implied, in this summary.</a:t>
            </a:r>
          </a:p>
        </p:txBody>
      </p:sp>
      <p:sp>
        <p:nvSpPr>
          <p:cNvPr id="39940" name="Rectangle 30723"/>
          <p:cNvSpPr>
            <a:spLocks noGrp="1" noRot="1" noChangeAspect="1" noChangeArrowheads="1" noTextEdit="1"/>
          </p:cNvSpPr>
          <p:nvPr>
            <p:ph type="sldImg"/>
          </p:nvPr>
        </p:nvSpPr>
        <p:spPr>
          <a:ln cap="flat">
            <a:headEnd type="none" w="med" len="med"/>
            <a:tailEnd type="none" w="med" len="med"/>
          </a:ln>
        </p:spPr>
      </p:sp>
      <p:sp>
        <p:nvSpPr>
          <p:cNvPr id="39941" name="Rectangle 882690"/>
          <p:cNvSpPr>
            <a:spLocks noGrp="1" noChangeArrowheads="1"/>
          </p:cNvSpPr>
          <p:nvPr>
            <p:ph type="body" idx="1"/>
          </p:nvPr>
        </p:nvSpPr>
        <p:spPr>
          <a:noFill/>
          <a:ln/>
        </p:spPr>
        <p:txBody>
          <a:bodyPr/>
          <a:lstStyle/>
          <a:p>
            <a:pPr eaLnBrk="1" hangingPunct="1"/>
            <a:endParaRPr lang="en-GB"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p:cNvSpPr>
            <a:spLocks noGrp="1"/>
          </p:cNvSpPr>
          <p:nvPr>
            <p:ph type="body" sz="quarter" idx="11"/>
          </p:nvPr>
        </p:nvSpPr>
        <p:spPr/>
        <p:txBody>
          <a:bodyPr>
            <a:normAutofit/>
          </a:bodyPr>
          <a:lstStyle/>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title-slide-lines_BIG.png"/>
          <p:cNvPicPr>
            <a:picLocks noChangeAspect="1"/>
          </p:cNvPicPr>
          <p:nvPr/>
        </p:nvPicPr>
        <p:blipFill>
          <a:blip r:embed="rId2"/>
          <a:srcRect/>
          <a:stretch>
            <a:fillRect/>
          </a:stretch>
        </p:blipFill>
        <p:spPr bwMode="auto">
          <a:xfrm>
            <a:off x="0" y="2997200"/>
            <a:ext cx="3360738" cy="3860800"/>
          </a:xfrm>
          <a:prstGeom prst="rect">
            <a:avLst/>
          </a:prstGeom>
          <a:noFill/>
          <a:ln w="9525">
            <a:noFill/>
            <a:miter lim="800000"/>
            <a:headEnd/>
            <a:tailEnd/>
          </a:ln>
        </p:spPr>
      </p:pic>
      <p:sp>
        <p:nvSpPr>
          <p:cNvPr id="4098" name="Rectangle 2"/>
          <p:cNvSpPr>
            <a:spLocks noGrp="1" noChangeArrowheads="1"/>
          </p:cNvSpPr>
          <p:nvPr>
            <p:ph type="ctrTitle"/>
          </p:nvPr>
        </p:nvSpPr>
        <p:spPr>
          <a:xfrm>
            <a:off x="1538514" y="2090058"/>
            <a:ext cx="7100662" cy="1719942"/>
          </a:xfrm>
        </p:spPr>
        <p:txBody>
          <a:bodyPr anchor="b"/>
          <a:lstStyle>
            <a:lvl1pPr>
              <a:defRPr sz="3200" b="0">
                <a:solidFill>
                  <a:schemeClr val="accent1"/>
                </a:solidFill>
                <a:latin typeface="+mn-lt"/>
              </a:defRPr>
            </a:lvl1pPr>
          </a:lstStyle>
          <a:p>
            <a:r>
              <a:rPr lang="en-US" smtClean="0"/>
              <a:t>Click to edit Master title style</a:t>
            </a:r>
            <a:endParaRPr lang="en-US" dirty="0"/>
          </a:p>
        </p:txBody>
      </p:sp>
      <p:sp>
        <p:nvSpPr>
          <p:cNvPr id="4099" name="Rectangle 3"/>
          <p:cNvSpPr>
            <a:spLocks noGrp="1" noChangeArrowheads="1"/>
          </p:cNvSpPr>
          <p:nvPr>
            <p:ph type="subTitle" idx="1"/>
          </p:nvPr>
        </p:nvSpPr>
        <p:spPr>
          <a:xfrm>
            <a:off x="1538513" y="3870551"/>
            <a:ext cx="7100662" cy="1136877"/>
          </a:xfrm>
        </p:spPr>
        <p:txBody>
          <a:bodyPr/>
          <a:lstStyle>
            <a:lvl1pPr marL="0" indent="0">
              <a:buFontTx/>
              <a:buNone/>
              <a:defRPr sz="2000">
                <a:solidFill>
                  <a:schemeClr val="bg1"/>
                </a:solidFill>
              </a:defRPr>
            </a:lvl1pPr>
          </a:lstStyle>
          <a:p>
            <a:r>
              <a:rPr lang="en-US" smtClean="0"/>
              <a:t>Click to edit Master subtitle style</a:t>
            </a:r>
            <a:endParaRPr lang="en-US"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7013" y="274638"/>
            <a:ext cx="201136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74638"/>
            <a:ext cx="5884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p:ph type="body" sz="quarter" idx="10" hasCustomPrompt="1"/>
          </p:nvPr>
        </p:nvSpPr>
        <p:spPr>
          <a:xfrm>
            <a:off x="368300" y="767292"/>
            <a:ext cx="8394700" cy="443198"/>
          </a:xfrm>
        </p:spPr>
        <p:txBody>
          <a:bodyPr vert="horz" wrap="square" lIns="91440" tIns="0" rIns="91440" bIns="0" rtlCol="0">
            <a:spAutoFit/>
          </a:bodyPr>
          <a:lstStyle>
            <a:lvl1pPr marL="384939" indent="-384939" algn="l" defTabSz="914327" rtl="0" eaLnBrk="1" latinLnBrk="0" hangingPunct="1">
              <a:lnSpc>
                <a:spcPct val="90000"/>
              </a:lnSpc>
              <a:spcBef>
                <a:spcPct val="20000"/>
              </a:spcBef>
              <a:buFontTx/>
              <a:buNone/>
              <a:defRPr lang="en-US" sz="32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pic>
        <p:nvPicPr>
          <p:cNvPr id="5" name="Picture 8" descr="D:\Slidework\Jobs\TechEd2007 - Brian Marble\Template\Template\images\TE_logo.png"/>
          <p:cNvPicPr>
            <a:picLocks noChangeAspect="1" noChangeArrowheads="1"/>
          </p:cNvPicPr>
          <p:nvPr/>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3919" y="3746500"/>
            <a:ext cx="7610793" cy="1362075"/>
          </a:xfrm>
        </p:spPr>
        <p:txBody>
          <a:bodyPr/>
          <a:lstStyle>
            <a:lvl1pPr algn="l">
              <a:defRPr sz="4000" b="1" cap="none" baseline="0"/>
            </a:lvl1pPr>
          </a:lstStyle>
          <a:p>
            <a:r>
              <a:rPr lang="en-US" smtClean="0"/>
              <a:t>Click to edit Master title style</a:t>
            </a:r>
            <a:endParaRPr lang="en-IE" dirty="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with Subhead NO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2pPr>
              <a:defRPr sz="22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600200"/>
            <a:ext cx="3948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0263" y="1600200"/>
            <a:ext cx="3948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1026" name="Picture 4" descr="title-slide-lines-grey_BIG.png"/>
          <p:cNvPicPr>
            <a:picLocks noChangeAspect="1"/>
          </p:cNvPicPr>
          <p:nvPr/>
        </p:nvPicPr>
        <p:blipFill>
          <a:blip r:embed="rId17">
            <a:lum bright="-6000"/>
          </a:blip>
          <a:srcRect/>
          <a:stretch>
            <a:fillRect/>
          </a:stretch>
        </p:blipFill>
        <p:spPr bwMode="auto">
          <a:xfrm>
            <a:off x="0" y="2990850"/>
            <a:ext cx="3367088" cy="3867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539750" y="285750"/>
            <a:ext cx="8048625"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539750" y="1600200"/>
            <a:ext cx="80486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Box 4"/>
          <p:cNvSpPr txBox="1"/>
          <p:nvPr/>
        </p:nvSpPr>
        <p:spPr>
          <a:xfrm>
            <a:off x="8740238" y="6626431"/>
            <a:ext cx="403761" cy="246221"/>
          </a:xfrm>
          <a:prstGeom prst="rect">
            <a:avLst/>
          </a:prstGeom>
          <a:noFill/>
        </p:spPr>
        <p:txBody>
          <a:bodyPr wrap="square" rtlCol="0">
            <a:spAutoFit/>
          </a:bodyPr>
          <a:lstStyle/>
          <a:p>
            <a:fld id="{A1C34FC1-6DA8-4AA0-A96F-E70E919E544D}" type="slidenum">
              <a:rPr lang="en-IE" sz="1000" smtClean="0"/>
              <a:pPr/>
              <a:t>‹#›</a:t>
            </a:fld>
            <a:endParaRPr lang="en-IE" sz="10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wipe dir="r"/>
  </p:transition>
  <p:timing>
    <p:tnLst>
      <p:par>
        <p:cTn id="1" dur="indefinite" restart="never" nodeType="tmRoot"/>
      </p:par>
    </p:tnLst>
  </p:timing>
  <p:txStyles>
    <p:titleStyle>
      <a:lvl1pPr algn="l" rtl="0" eaLnBrk="1" fontAlgn="base" hangingPunct="1">
        <a:spcBef>
          <a:spcPct val="0"/>
        </a:spcBef>
        <a:spcAft>
          <a:spcPct val="0"/>
        </a:spcAft>
        <a:defRPr sz="4000">
          <a:solidFill>
            <a:schemeClr val="accent1"/>
          </a:solidFill>
          <a:latin typeface="+mj-lt"/>
          <a:ea typeface="+mj-ea"/>
          <a:cs typeface="+mj-cs"/>
        </a:defRPr>
      </a:lvl1pPr>
      <a:lvl2pPr algn="l" rtl="0" eaLnBrk="1" fontAlgn="base" hangingPunct="1">
        <a:spcBef>
          <a:spcPct val="0"/>
        </a:spcBef>
        <a:spcAft>
          <a:spcPct val="0"/>
        </a:spcAft>
        <a:defRPr sz="4000">
          <a:solidFill>
            <a:schemeClr val="accent1"/>
          </a:solidFill>
          <a:latin typeface="Segoe"/>
        </a:defRPr>
      </a:lvl2pPr>
      <a:lvl3pPr algn="l" rtl="0" eaLnBrk="1" fontAlgn="base" hangingPunct="1">
        <a:spcBef>
          <a:spcPct val="0"/>
        </a:spcBef>
        <a:spcAft>
          <a:spcPct val="0"/>
        </a:spcAft>
        <a:defRPr sz="4000">
          <a:solidFill>
            <a:schemeClr val="accent1"/>
          </a:solidFill>
          <a:latin typeface="Segoe"/>
        </a:defRPr>
      </a:lvl3pPr>
      <a:lvl4pPr algn="l" rtl="0" eaLnBrk="1" fontAlgn="base" hangingPunct="1">
        <a:spcBef>
          <a:spcPct val="0"/>
        </a:spcBef>
        <a:spcAft>
          <a:spcPct val="0"/>
        </a:spcAft>
        <a:defRPr sz="4000">
          <a:solidFill>
            <a:schemeClr val="accent1"/>
          </a:solidFill>
          <a:latin typeface="Segoe"/>
        </a:defRPr>
      </a:lvl4pPr>
      <a:lvl5pPr algn="l" rtl="0" eaLnBrk="1" fontAlgn="base" hangingPunct="1">
        <a:spcBef>
          <a:spcPct val="0"/>
        </a:spcBef>
        <a:spcAft>
          <a:spcPct val="0"/>
        </a:spcAft>
        <a:defRPr sz="4000">
          <a:solidFill>
            <a:schemeClr val="accent1"/>
          </a:solidFill>
          <a:latin typeface="Segoe"/>
        </a:defRPr>
      </a:lvl5pPr>
      <a:lvl6pPr marL="457200" algn="l" rtl="0" eaLnBrk="1" fontAlgn="base" hangingPunct="1">
        <a:spcBef>
          <a:spcPct val="0"/>
        </a:spcBef>
        <a:spcAft>
          <a:spcPct val="0"/>
        </a:spcAft>
        <a:defRPr sz="4000">
          <a:solidFill>
            <a:schemeClr val="tx2"/>
          </a:solidFill>
          <a:latin typeface="Segoe Semibold" pitchFamily="34" charset="0"/>
        </a:defRPr>
      </a:lvl6pPr>
      <a:lvl7pPr marL="914400" algn="l" rtl="0" eaLnBrk="1" fontAlgn="base" hangingPunct="1">
        <a:spcBef>
          <a:spcPct val="0"/>
        </a:spcBef>
        <a:spcAft>
          <a:spcPct val="0"/>
        </a:spcAft>
        <a:defRPr sz="4000">
          <a:solidFill>
            <a:schemeClr val="tx2"/>
          </a:solidFill>
          <a:latin typeface="Segoe Semibold" pitchFamily="34" charset="0"/>
        </a:defRPr>
      </a:lvl7pPr>
      <a:lvl8pPr marL="1371600" algn="l" rtl="0" eaLnBrk="1" fontAlgn="base" hangingPunct="1">
        <a:spcBef>
          <a:spcPct val="0"/>
        </a:spcBef>
        <a:spcAft>
          <a:spcPct val="0"/>
        </a:spcAft>
        <a:defRPr sz="4000">
          <a:solidFill>
            <a:schemeClr val="tx2"/>
          </a:solidFill>
          <a:latin typeface="Segoe Semibold" pitchFamily="34" charset="0"/>
        </a:defRPr>
      </a:lvl8pPr>
      <a:lvl9pPr marL="1828800" algn="l" rtl="0" eaLnBrk="1" fontAlgn="base" hangingPunct="1">
        <a:spcBef>
          <a:spcPct val="0"/>
        </a:spcBef>
        <a:spcAft>
          <a:spcPct val="0"/>
        </a:spcAft>
        <a:defRPr sz="4000">
          <a:solidFill>
            <a:schemeClr val="tx2"/>
          </a:solidFill>
          <a:latin typeface="Segoe Semibold" pitchFamily="34" charset="0"/>
        </a:defRPr>
      </a:lvl9pPr>
    </p:titleStyle>
    <p:bodyStyle>
      <a:lvl1pPr marL="342900" indent="-342900" algn="l" rtl="0" eaLnBrk="1" fontAlgn="base" hangingPunct="1">
        <a:spcBef>
          <a:spcPct val="20000"/>
        </a:spcBef>
        <a:spcAft>
          <a:spcPct val="0"/>
        </a:spcAft>
        <a:buClr>
          <a:schemeClr val="accent1"/>
        </a:buClr>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sz="2200">
          <a:solidFill>
            <a:schemeClr val="bg1"/>
          </a:solidFill>
          <a:latin typeface="+mn-lt"/>
        </a:defRPr>
      </a:lvl2pPr>
      <a:lvl3pPr marL="1143000" indent="-228600" algn="l" rtl="0" eaLnBrk="1" fontAlgn="base" hangingPunct="1">
        <a:spcBef>
          <a:spcPct val="20000"/>
        </a:spcBef>
        <a:spcAft>
          <a:spcPct val="0"/>
        </a:spcAft>
        <a:buClr>
          <a:schemeClr val="accent1"/>
        </a:buClr>
        <a:buChar char="•"/>
        <a:defRPr sz="2000">
          <a:solidFill>
            <a:schemeClr val="bg1"/>
          </a:solidFill>
          <a:latin typeface="+mn-lt"/>
        </a:defRPr>
      </a:lvl3pPr>
      <a:lvl4pPr marL="1600200" indent="-228600" algn="l" rtl="0" eaLnBrk="1" fontAlgn="base" hangingPunct="1">
        <a:spcBef>
          <a:spcPct val="20000"/>
        </a:spcBef>
        <a:spcAft>
          <a:spcPct val="0"/>
        </a:spcAft>
        <a:buClr>
          <a:schemeClr val="accent1"/>
        </a:buClr>
        <a:buChar char="•"/>
        <a:defRPr sz="2000">
          <a:solidFill>
            <a:schemeClr val="bg1"/>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1"/>
          </a:solidFill>
          <a:latin typeface="+mn-lt"/>
        </a:defRPr>
      </a:lvl5pPr>
      <a:lvl6pPr marL="2514600" indent="-228600" algn="l" rtl="0" eaLnBrk="1" fontAlgn="base" hangingPunct="1">
        <a:spcBef>
          <a:spcPct val="20000"/>
        </a:spcBef>
        <a:spcAft>
          <a:spcPct val="0"/>
        </a:spcAft>
        <a:buClr>
          <a:schemeClr val="tx2"/>
        </a:buClr>
        <a:buChar char="•"/>
        <a:defRPr>
          <a:solidFill>
            <a:schemeClr val="tx1"/>
          </a:solidFill>
          <a:latin typeface="+mn-lt"/>
        </a:defRPr>
      </a:lvl6pPr>
      <a:lvl7pPr marL="2971800" indent="-228600" algn="l" rtl="0" eaLnBrk="1" fontAlgn="base" hangingPunct="1">
        <a:spcBef>
          <a:spcPct val="20000"/>
        </a:spcBef>
        <a:spcAft>
          <a:spcPct val="0"/>
        </a:spcAft>
        <a:buClr>
          <a:schemeClr val="tx2"/>
        </a:buClr>
        <a:buChar char="•"/>
        <a:defRPr>
          <a:solidFill>
            <a:schemeClr val="tx1"/>
          </a:solidFill>
          <a:latin typeface="+mn-lt"/>
        </a:defRPr>
      </a:lvl7pPr>
      <a:lvl8pPr marL="3429000" indent="-228600" algn="l" rtl="0" eaLnBrk="1" fontAlgn="base" hangingPunct="1">
        <a:spcBef>
          <a:spcPct val="20000"/>
        </a:spcBef>
        <a:spcAft>
          <a:spcPct val="0"/>
        </a:spcAft>
        <a:buClr>
          <a:schemeClr val="tx2"/>
        </a:buClr>
        <a:buChar char="•"/>
        <a:defRPr>
          <a:solidFill>
            <a:schemeClr val="tx1"/>
          </a:solidFill>
          <a:latin typeface="+mn-lt"/>
        </a:defRPr>
      </a:lvl8pPr>
      <a:lvl9pPr marL="3886200" indent="-228600" algn="l" rtl="0" eaLnBrk="1" fontAlgn="base" hangingPunct="1">
        <a:spcBef>
          <a:spcPct val="20000"/>
        </a:spcBef>
        <a:spcAft>
          <a:spcPct val="0"/>
        </a:spcAft>
        <a:buClr>
          <a:schemeClr val="tx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icrosoft.com/technetspotligh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hyperlink" Target="http://www.abs-cbn.com/" TargetMode="External"/><Relationship Id="rId3" Type="http://schemas.openxmlformats.org/officeDocument/2006/relationships/diagramData" Target="../diagrams/data3.xml"/><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4.xml"/><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8" Type="http://schemas.openxmlformats.org/officeDocument/2006/relationships/hyperlink" Target="http://www.microsoft.com/resources/casestudies/CaseStudy.asp?CaseStudyID=13181" TargetMode="External"/><Relationship Id="rId13" Type="http://schemas.openxmlformats.org/officeDocument/2006/relationships/image" Target="../media/image27.png"/><Relationship Id="rId3" Type="http://schemas.openxmlformats.org/officeDocument/2006/relationships/image" Target="../media/image29.jpeg"/><Relationship Id="rId7" Type="http://schemas.openxmlformats.org/officeDocument/2006/relationships/image" Target="../media/image31.jpeg"/><Relationship Id="rId12" Type="http://schemas.openxmlformats.org/officeDocument/2006/relationships/hyperlink" Target="http://www.abs-cbn.com/" TargetMode="External"/><Relationship Id="rId2" Type="http://schemas.openxmlformats.org/officeDocument/2006/relationships/hyperlink" Target="http://www.microsoft.com/resources/casestudies/CaseStudy.asp?CaseStudyID=14572" TargetMode="External"/><Relationship Id="rId1" Type="http://schemas.openxmlformats.org/officeDocument/2006/relationships/slideLayout" Target="../slideLayouts/slideLayout2.xml"/><Relationship Id="rId6" Type="http://schemas.openxmlformats.org/officeDocument/2006/relationships/hyperlink" Target="http://www.microsoft.com/resources/casestudies/CaseStudy.asp?CaseStudyID=10682" TargetMode="External"/><Relationship Id="rId11" Type="http://schemas.openxmlformats.org/officeDocument/2006/relationships/image" Target="../media/image33.jpeg"/><Relationship Id="rId5" Type="http://schemas.openxmlformats.org/officeDocument/2006/relationships/image" Target="../media/image30.png"/><Relationship Id="rId10" Type="http://schemas.openxmlformats.org/officeDocument/2006/relationships/hyperlink" Target="http://members.microsoft.com/CustomerEvidence/Search/EvidenceDetails.aspx?EvidenceID=2384&amp;LanguageID=1" TargetMode="External"/><Relationship Id="rId4" Type="http://schemas.openxmlformats.org/officeDocument/2006/relationships/hyperlink" Target="http://www.microsoft.com/resources/casestudies/CaseStudy.asp?CaseStudyID=10932" TargetMode="External"/><Relationship Id="rId9" Type="http://schemas.openxmlformats.org/officeDocument/2006/relationships/image" Target="../media/image3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38288" y="2090738"/>
            <a:ext cx="7100887" cy="1719262"/>
          </a:xfrm>
        </p:spPr>
        <p:txBody>
          <a:bodyPr/>
          <a:lstStyle/>
          <a:p>
            <a:pPr eaLnBrk="1" hangingPunct="1">
              <a:defRPr/>
            </a:pPr>
            <a:r>
              <a:rPr lang="en-IE" dirty="0" smtClean="0"/>
              <a:t>Introduction to Data Mining</a:t>
            </a:r>
          </a:p>
        </p:txBody>
      </p:sp>
      <p:sp>
        <p:nvSpPr>
          <p:cNvPr id="27650" name="Rectangle 3"/>
          <p:cNvSpPr>
            <a:spLocks noGrp="1" noChangeArrowheads="1"/>
          </p:cNvSpPr>
          <p:nvPr>
            <p:ph type="subTitle" idx="1"/>
          </p:nvPr>
        </p:nvSpPr>
        <p:spPr>
          <a:xfrm>
            <a:off x="1538288" y="3870325"/>
            <a:ext cx="7100887" cy="1136650"/>
          </a:xfrm>
        </p:spPr>
        <p:txBody>
          <a:bodyPr/>
          <a:lstStyle/>
          <a:p>
            <a:pPr eaLnBrk="1" hangingPunct="1"/>
            <a:r>
              <a:rPr lang="en-IE" dirty="0" smtClean="0">
                <a:solidFill>
                  <a:srgbClr val="A2998A"/>
                </a:solidFill>
              </a:rPr>
              <a:t>Rafal Lukawiecki</a:t>
            </a:r>
            <a:br>
              <a:rPr lang="en-IE" dirty="0" smtClean="0">
                <a:solidFill>
                  <a:srgbClr val="A2998A"/>
                </a:solidFill>
              </a:rPr>
            </a:br>
            <a:r>
              <a:rPr lang="en-IE" dirty="0" smtClean="0">
                <a:solidFill>
                  <a:srgbClr val="A2998A"/>
                </a:solidFill>
              </a:rPr>
              <a:t>Strategic Consultant, Project Botticelli Ltd</a:t>
            </a:r>
          </a:p>
          <a:p>
            <a:pPr eaLnBrk="1" hangingPunct="1"/>
            <a:r>
              <a:rPr lang="en-IE" dirty="0" smtClean="0">
                <a:solidFill>
                  <a:srgbClr val="A2998A"/>
                </a:solidFill>
              </a:rPr>
              <a:t>rafal@projectbotticelli.co.uk</a:t>
            </a:r>
          </a:p>
        </p:txBody>
      </p:sp>
      <p:pic>
        <p:nvPicPr>
          <p:cNvPr id="4" name="Picture 3" descr="probwht-jpg.jpg"/>
          <p:cNvPicPr>
            <a:picLocks noChangeAspect="1"/>
          </p:cNvPicPr>
          <p:nvPr/>
        </p:nvPicPr>
        <p:blipFill>
          <a:blip r:embed="rId3" cstate="print"/>
          <a:srcRect/>
          <a:stretch>
            <a:fillRect/>
          </a:stretch>
        </p:blipFill>
        <p:spPr bwMode="auto">
          <a:xfrm>
            <a:off x="1643042" y="2214554"/>
            <a:ext cx="1000132" cy="506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DM Past and Present</a:t>
            </a:r>
            <a:endParaRPr lang="en-IE" noProof="0" dirty="0"/>
          </a:p>
        </p:txBody>
      </p:sp>
      <p:sp>
        <p:nvSpPr>
          <p:cNvPr id="3" name="Content Placeholder 2"/>
          <p:cNvSpPr>
            <a:spLocks noGrp="1"/>
          </p:cNvSpPr>
          <p:nvPr>
            <p:ph idx="1"/>
          </p:nvPr>
        </p:nvSpPr>
        <p:spPr/>
        <p:txBody>
          <a:bodyPr/>
          <a:lstStyle/>
          <a:p>
            <a:r>
              <a:rPr lang="en-IE" noProof="0" dirty="0" smtClean="0"/>
              <a:t>Traditional approaches from Microsoft’s competitors are for DM experts: “White-coat PhD statisticians”</a:t>
            </a:r>
          </a:p>
          <a:p>
            <a:pPr lvl="1"/>
            <a:r>
              <a:rPr lang="en-IE" noProof="0" dirty="0" smtClean="0"/>
              <a:t>DM tools also fairly expensive</a:t>
            </a:r>
          </a:p>
          <a:p>
            <a:endParaRPr lang="en-IE" noProof="0" dirty="0" smtClean="0"/>
          </a:p>
          <a:p>
            <a:r>
              <a:rPr lang="en-IE" noProof="0" dirty="0" smtClean="0"/>
              <a:t>Microsoft’s “full” approach is designed for those with </a:t>
            </a:r>
            <a:r>
              <a:rPr lang="en-IE" i="1" noProof="0" dirty="0" smtClean="0"/>
              <a:t>some</a:t>
            </a:r>
            <a:r>
              <a:rPr lang="en-IE" noProof="0" dirty="0" smtClean="0"/>
              <a:t> database skills</a:t>
            </a:r>
          </a:p>
          <a:p>
            <a:pPr lvl="1"/>
            <a:r>
              <a:rPr lang="en-IE" noProof="0" dirty="0" smtClean="0"/>
              <a:t>Tools similar to T-SQL and Management Studio</a:t>
            </a:r>
          </a:p>
          <a:p>
            <a:pPr lvl="1"/>
            <a:r>
              <a:rPr lang="en-IE" noProof="0" dirty="0" smtClean="0"/>
              <a:t>DM built into Microsoft SQL Server 2005 and 2008 at no extra cost</a:t>
            </a:r>
          </a:p>
          <a:p>
            <a:r>
              <a:rPr lang="en-IE" noProof="0" dirty="0" smtClean="0"/>
              <a:t>DM “easy” is geared at any Excel-aware user</a:t>
            </a:r>
            <a:endParaRPr lang="en-IE" noProof="0"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blackGray">
          <a:xfrm>
            <a:off x="3267635" y="1129553"/>
            <a:ext cx="4276165" cy="2904565"/>
          </a:xfrm>
          <a:prstGeom prst="round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R="0" indent="0" algn="ctr" defTabSz="1096963" fontAlgn="base">
              <a:lnSpc>
                <a:spcPct val="100000"/>
              </a:lnSpc>
              <a:spcBef>
                <a:spcPct val="0"/>
              </a:spcBef>
              <a:spcAft>
                <a:spcPct val="0"/>
              </a:spcAft>
              <a:buClrTx/>
              <a:buSzTx/>
              <a:buFontTx/>
              <a:buNone/>
              <a:tabLst/>
            </a:pPr>
            <a:r>
              <a:rPr lang="en-US" sz="2800" dirty="0" smtClean="0">
                <a:solidFill>
                  <a:schemeClr val="accent1"/>
                </a:solidFill>
              </a:rPr>
              <a:t>Predictive Analysis</a:t>
            </a:r>
          </a:p>
        </p:txBody>
      </p:sp>
      <p:grpSp>
        <p:nvGrpSpPr>
          <p:cNvPr id="4" name="Group 3"/>
          <p:cNvGrpSpPr/>
          <p:nvPr/>
        </p:nvGrpSpPr>
        <p:grpSpPr bwMode="black">
          <a:xfrm>
            <a:off x="1336337" y="1841110"/>
            <a:ext cx="5578813" cy="4534457"/>
            <a:chOff x="533400" y="990600"/>
            <a:chExt cx="7086600" cy="5105399"/>
          </a:xfrm>
          <a:solidFill>
            <a:schemeClr val="accent1"/>
          </a:solidFill>
        </p:grpSpPr>
        <p:sp>
          <p:nvSpPr>
            <p:cNvPr id="2" name="Up Arrow 1"/>
            <p:cNvSpPr/>
            <p:nvPr/>
          </p:nvSpPr>
          <p:spPr bwMode="black">
            <a:xfrm>
              <a:off x="533400" y="990600"/>
              <a:ext cx="381000" cy="4999970"/>
            </a:xfrm>
            <a:prstGeom prst="upArrow">
              <a:avLst/>
            </a:prstGeom>
            <a:gradFill flip="none" rotWithShape="1">
              <a:gsLst>
                <a:gs pos="0">
                  <a:srgbClr val="8B3821"/>
                </a:gs>
                <a:gs pos="100000">
                  <a:schemeClr val="accent1">
                    <a:alpha val="70000"/>
                  </a:schemeClr>
                </a:gs>
              </a:gsLst>
              <a:lin ang="1620000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chemeClr val="accent1"/>
                </a:solidFill>
              </a:endParaRPr>
            </a:p>
          </p:txBody>
        </p:sp>
        <p:sp>
          <p:nvSpPr>
            <p:cNvPr id="3" name="Right Arrow 2"/>
            <p:cNvSpPr/>
            <p:nvPr/>
          </p:nvSpPr>
          <p:spPr bwMode="black">
            <a:xfrm>
              <a:off x="636270" y="5714999"/>
              <a:ext cx="6983730" cy="381000"/>
            </a:xfrm>
            <a:prstGeom prst="rightArrow">
              <a:avLst/>
            </a:prstGeom>
            <a:gradFill flip="none" rotWithShape="1">
              <a:gsLst>
                <a:gs pos="0">
                  <a:srgbClr val="8B3821"/>
                </a:gs>
                <a:gs pos="100000">
                  <a:schemeClr val="accent1">
                    <a:alpha val="70000"/>
                  </a:schemeClr>
                </a:gs>
              </a:gsLst>
              <a:lin ang="0" scaled="0"/>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a:solidFill>
                  <a:schemeClr val="accent1"/>
                </a:solidFill>
              </a:endParaRPr>
            </a:p>
          </p:txBody>
        </p:sp>
      </p:grpSp>
      <p:sp>
        <p:nvSpPr>
          <p:cNvPr id="5" name="TextBox 4"/>
          <p:cNvSpPr txBox="1"/>
          <p:nvPr/>
        </p:nvSpPr>
        <p:spPr>
          <a:xfrm>
            <a:off x="1524000" y="6331150"/>
            <a:ext cx="1409700" cy="338554"/>
          </a:xfrm>
          <a:prstGeom prst="rect">
            <a:avLst/>
          </a:prstGeom>
          <a:noFill/>
        </p:spPr>
        <p:txBody>
          <a:bodyPr wrap="square" rtlCol="0">
            <a:spAutoFit/>
          </a:bodyPr>
          <a:lstStyle/>
          <a:p>
            <a:r>
              <a:rPr lang="en-US" sz="1600" dirty="0" smtClean="0">
                <a:solidFill>
                  <a:schemeClr val="accent1"/>
                </a:solidFill>
                <a:latin typeface="+mn-lt"/>
              </a:rPr>
              <a:t>Presentation</a:t>
            </a:r>
            <a:endParaRPr lang="en-US" sz="1600" dirty="0">
              <a:solidFill>
                <a:schemeClr val="accent1"/>
              </a:solidFill>
              <a:latin typeface="+mn-lt"/>
            </a:endParaRPr>
          </a:p>
        </p:txBody>
      </p:sp>
      <p:sp>
        <p:nvSpPr>
          <p:cNvPr id="6" name="TextBox 5"/>
          <p:cNvSpPr txBox="1"/>
          <p:nvPr/>
        </p:nvSpPr>
        <p:spPr>
          <a:xfrm>
            <a:off x="3657600" y="6331150"/>
            <a:ext cx="1409700" cy="338554"/>
          </a:xfrm>
          <a:prstGeom prst="rect">
            <a:avLst/>
          </a:prstGeom>
          <a:noFill/>
        </p:spPr>
        <p:txBody>
          <a:bodyPr wrap="square" rtlCol="0">
            <a:spAutoFit/>
          </a:bodyPr>
          <a:lstStyle/>
          <a:p>
            <a:pPr algn="ctr"/>
            <a:r>
              <a:rPr lang="en-US" sz="1600" dirty="0" smtClean="0">
                <a:solidFill>
                  <a:schemeClr val="accent1"/>
                </a:solidFill>
                <a:latin typeface="+mn-lt"/>
              </a:rPr>
              <a:t>Exploration</a:t>
            </a:r>
            <a:endParaRPr lang="en-US" sz="1600" dirty="0">
              <a:solidFill>
                <a:schemeClr val="accent1"/>
              </a:solidFill>
              <a:latin typeface="+mn-lt"/>
            </a:endParaRPr>
          </a:p>
        </p:txBody>
      </p:sp>
      <p:sp>
        <p:nvSpPr>
          <p:cNvPr id="7" name="TextBox 6"/>
          <p:cNvSpPr txBox="1"/>
          <p:nvPr/>
        </p:nvSpPr>
        <p:spPr>
          <a:xfrm>
            <a:off x="5791200" y="6331150"/>
            <a:ext cx="1275443" cy="338554"/>
          </a:xfrm>
          <a:prstGeom prst="rect">
            <a:avLst/>
          </a:prstGeom>
          <a:noFill/>
        </p:spPr>
        <p:txBody>
          <a:bodyPr wrap="square" rtlCol="0">
            <a:spAutoFit/>
          </a:bodyPr>
          <a:lstStyle/>
          <a:p>
            <a:pPr algn="r"/>
            <a:r>
              <a:rPr lang="en-US" sz="1600" dirty="0" smtClean="0">
                <a:solidFill>
                  <a:schemeClr val="accent1"/>
                </a:solidFill>
                <a:latin typeface="+mn-lt"/>
              </a:rPr>
              <a:t>Discovery</a:t>
            </a:r>
            <a:endParaRPr lang="en-US" sz="1600" dirty="0">
              <a:solidFill>
                <a:schemeClr val="accent1"/>
              </a:solidFill>
              <a:latin typeface="+mn-lt"/>
            </a:endParaRPr>
          </a:p>
        </p:txBody>
      </p:sp>
      <p:sp>
        <p:nvSpPr>
          <p:cNvPr id="8" name="TextBox 7"/>
          <p:cNvSpPr txBox="1"/>
          <p:nvPr/>
        </p:nvSpPr>
        <p:spPr>
          <a:xfrm>
            <a:off x="152400" y="5733218"/>
            <a:ext cx="1140279" cy="338554"/>
          </a:xfrm>
          <a:prstGeom prst="rect">
            <a:avLst/>
          </a:prstGeom>
          <a:noFill/>
        </p:spPr>
        <p:txBody>
          <a:bodyPr wrap="square" rtlCol="0">
            <a:spAutoFit/>
          </a:bodyPr>
          <a:lstStyle/>
          <a:p>
            <a:pPr algn="r"/>
            <a:r>
              <a:rPr lang="en-US" sz="1600" dirty="0" smtClean="0">
                <a:solidFill>
                  <a:schemeClr val="accent1"/>
                </a:solidFill>
                <a:latin typeface="+mn-lt"/>
              </a:rPr>
              <a:t>Passive</a:t>
            </a:r>
            <a:endParaRPr lang="en-US" sz="1600" dirty="0">
              <a:solidFill>
                <a:schemeClr val="accent1"/>
              </a:solidFill>
              <a:latin typeface="+mn-lt"/>
            </a:endParaRPr>
          </a:p>
        </p:txBody>
      </p:sp>
      <p:sp>
        <p:nvSpPr>
          <p:cNvPr id="9" name="TextBox 8"/>
          <p:cNvSpPr txBox="1"/>
          <p:nvPr/>
        </p:nvSpPr>
        <p:spPr>
          <a:xfrm>
            <a:off x="152400" y="3545504"/>
            <a:ext cx="1140279" cy="338554"/>
          </a:xfrm>
          <a:prstGeom prst="rect">
            <a:avLst/>
          </a:prstGeom>
          <a:noFill/>
        </p:spPr>
        <p:txBody>
          <a:bodyPr wrap="square" rtlCol="0">
            <a:spAutoFit/>
          </a:bodyPr>
          <a:lstStyle/>
          <a:p>
            <a:pPr algn="r"/>
            <a:r>
              <a:rPr lang="en-US" sz="1600" dirty="0" smtClean="0">
                <a:solidFill>
                  <a:schemeClr val="accent1"/>
                </a:solidFill>
                <a:latin typeface="+mn-lt"/>
              </a:rPr>
              <a:t>Interactive</a:t>
            </a:r>
            <a:endParaRPr lang="en-US" sz="1600" dirty="0">
              <a:solidFill>
                <a:schemeClr val="accent1"/>
              </a:solidFill>
              <a:latin typeface="+mn-lt"/>
            </a:endParaRPr>
          </a:p>
        </p:txBody>
      </p:sp>
      <p:sp>
        <p:nvSpPr>
          <p:cNvPr id="10" name="TextBox 9"/>
          <p:cNvSpPr txBox="1"/>
          <p:nvPr/>
        </p:nvSpPr>
        <p:spPr>
          <a:xfrm>
            <a:off x="152400" y="1749623"/>
            <a:ext cx="1140279" cy="338554"/>
          </a:xfrm>
          <a:prstGeom prst="rect">
            <a:avLst/>
          </a:prstGeom>
          <a:noFill/>
        </p:spPr>
        <p:txBody>
          <a:bodyPr wrap="square" rtlCol="0">
            <a:spAutoFit/>
          </a:bodyPr>
          <a:lstStyle/>
          <a:p>
            <a:pPr algn="r"/>
            <a:r>
              <a:rPr lang="en-US" sz="1600" dirty="0" smtClean="0">
                <a:solidFill>
                  <a:schemeClr val="accent1"/>
                </a:solidFill>
                <a:latin typeface="+mn-lt"/>
              </a:rPr>
              <a:t>Proactive</a:t>
            </a:r>
            <a:endParaRPr lang="en-US" sz="1600" dirty="0">
              <a:solidFill>
                <a:schemeClr val="accent1"/>
              </a:solidFill>
              <a:latin typeface="+mn-lt"/>
            </a:endParaRPr>
          </a:p>
        </p:txBody>
      </p:sp>
      <p:sp>
        <p:nvSpPr>
          <p:cNvPr id="11" name="TextBox 10"/>
          <p:cNvSpPr txBox="1"/>
          <p:nvPr/>
        </p:nvSpPr>
        <p:spPr>
          <a:xfrm>
            <a:off x="228600" y="1383268"/>
            <a:ext cx="2514600" cy="369332"/>
          </a:xfrm>
          <a:prstGeom prst="rect">
            <a:avLst/>
          </a:prstGeom>
          <a:noFill/>
        </p:spPr>
        <p:txBody>
          <a:bodyPr wrap="square" rtlCol="0">
            <a:spAutoFit/>
          </a:bodyPr>
          <a:lstStyle/>
          <a:p>
            <a:pPr algn="ctr"/>
            <a:r>
              <a:rPr lang="en-US" b="1" dirty="0" smtClean="0">
                <a:solidFill>
                  <a:schemeClr val="accent1"/>
                </a:solidFill>
                <a:latin typeface="+mn-lt"/>
              </a:rPr>
              <a:t>Role of Software</a:t>
            </a:r>
          </a:p>
        </p:txBody>
      </p:sp>
      <p:sp>
        <p:nvSpPr>
          <p:cNvPr id="12" name="TextBox 11"/>
          <p:cNvSpPr txBox="1"/>
          <p:nvPr/>
        </p:nvSpPr>
        <p:spPr>
          <a:xfrm>
            <a:off x="6935334" y="6019893"/>
            <a:ext cx="1751466" cy="646331"/>
          </a:xfrm>
          <a:prstGeom prst="rect">
            <a:avLst/>
          </a:prstGeom>
          <a:noFill/>
        </p:spPr>
        <p:txBody>
          <a:bodyPr wrap="square" rtlCol="0">
            <a:spAutoFit/>
          </a:bodyPr>
          <a:lstStyle/>
          <a:p>
            <a:pPr algn="ctr"/>
            <a:r>
              <a:rPr lang="en-US" b="1" dirty="0" smtClean="0">
                <a:solidFill>
                  <a:schemeClr val="accent1"/>
                </a:solidFill>
                <a:latin typeface="+mn-lt"/>
              </a:rPr>
              <a:t>Business Insight</a:t>
            </a:r>
            <a:endParaRPr lang="en-US" b="1" dirty="0">
              <a:solidFill>
                <a:schemeClr val="accent1"/>
              </a:solidFill>
              <a:latin typeface="+mn-lt"/>
            </a:endParaRPr>
          </a:p>
        </p:txBody>
      </p:sp>
      <p:sp>
        <p:nvSpPr>
          <p:cNvPr id="13" name="Rounded Rectangle 12"/>
          <p:cNvSpPr/>
          <p:nvPr/>
        </p:nvSpPr>
        <p:spPr>
          <a:xfrm>
            <a:off x="1733550" y="5574202"/>
            <a:ext cx="2221196" cy="28425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600" b="1" dirty="0" smtClean="0">
                <a:solidFill>
                  <a:schemeClr val="accent6"/>
                </a:solidFill>
              </a:rPr>
              <a:t>Canned reporting</a:t>
            </a:r>
            <a:endParaRPr lang="en-US" sz="1600" b="1" dirty="0">
              <a:solidFill>
                <a:schemeClr val="accent6"/>
              </a:solidFill>
            </a:endParaRPr>
          </a:p>
        </p:txBody>
      </p:sp>
      <p:sp>
        <p:nvSpPr>
          <p:cNvPr id="14" name="Rounded Rectangle 13"/>
          <p:cNvSpPr/>
          <p:nvPr/>
        </p:nvSpPr>
        <p:spPr>
          <a:xfrm>
            <a:off x="2266949" y="4562379"/>
            <a:ext cx="2303463" cy="28425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600" b="1" dirty="0" smtClean="0">
                <a:solidFill>
                  <a:schemeClr val="accent6"/>
                </a:solidFill>
              </a:rPr>
              <a:t>Ad-hoc reporting</a:t>
            </a:r>
            <a:endParaRPr lang="en-US" sz="1600" b="1" dirty="0">
              <a:solidFill>
                <a:schemeClr val="accent6"/>
              </a:solidFill>
            </a:endParaRPr>
          </a:p>
        </p:txBody>
      </p:sp>
      <p:sp>
        <p:nvSpPr>
          <p:cNvPr id="15" name="Rounded Rectangle 14"/>
          <p:cNvSpPr/>
          <p:nvPr/>
        </p:nvSpPr>
        <p:spPr>
          <a:xfrm>
            <a:off x="3562350" y="3550556"/>
            <a:ext cx="1946729" cy="33564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600" b="1" dirty="0" smtClean="0">
                <a:solidFill>
                  <a:schemeClr val="accent6"/>
                </a:solidFill>
              </a:rPr>
              <a:t>OLAP</a:t>
            </a:r>
            <a:endParaRPr lang="en-US" sz="1600" b="1" dirty="0">
              <a:solidFill>
                <a:schemeClr val="accent6"/>
              </a:solidFill>
            </a:endParaRPr>
          </a:p>
        </p:txBody>
      </p:sp>
      <p:sp>
        <p:nvSpPr>
          <p:cNvPr id="16" name="Rounded Rectangle 15"/>
          <p:cNvSpPr/>
          <p:nvPr/>
        </p:nvSpPr>
        <p:spPr>
          <a:xfrm>
            <a:off x="5467350" y="1416956"/>
            <a:ext cx="1812471" cy="335643"/>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en-US" sz="1600" b="1" dirty="0" smtClean="0">
                <a:solidFill>
                  <a:schemeClr val="accent6"/>
                </a:solidFill>
              </a:rPr>
              <a:t>Data mining</a:t>
            </a:r>
          </a:p>
        </p:txBody>
      </p:sp>
      <p:sp>
        <p:nvSpPr>
          <p:cNvPr id="20" name="Title 19"/>
          <p:cNvSpPr>
            <a:spLocks noGrp="1"/>
          </p:cNvSpPr>
          <p:nvPr>
            <p:ph type="title"/>
          </p:nvPr>
        </p:nvSpPr>
        <p:spPr/>
        <p:txBody>
          <a:bodyPr/>
          <a:lstStyle/>
          <a:p>
            <a:r>
              <a:rPr lang="en-IE" noProof="0" dirty="0" smtClean="0"/>
              <a:t>DM Enables Predictive Analysis</a:t>
            </a:r>
            <a:endParaRPr lang="en-IE" noProof="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Application and Scenarios</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Value of Predictive Analysis</a:t>
            </a:r>
            <a:br>
              <a:rPr lang="en-IE" noProof="0" dirty="0" smtClean="0"/>
            </a:br>
            <a:r>
              <a:rPr lang="en-IE" sz="2800" noProof="0" dirty="0" smtClean="0">
                <a:solidFill>
                  <a:schemeClr val="accent4"/>
                </a:solidFill>
              </a:rPr>
              <a:t>Typical Applications</a:t>
            </a:r>
            <a:endParaRPr lang="en-IE" noProof="0" dirty="0">
              <a:solidFill>
                <a:schemeClr val="accent4"/>
              </a:solidFill>
            </a:endParaRPr>
          </a:p>
        </p:txBody>
      </p:sp>
      <p:graphicFrame>
        <p:nvGraphicFramePr>
          <p:cNvPr id="5" name="Content Placeholder 3"/>
          <p:cNvGraphicFramePr>
            <a:graphicFrameLocks noGrp="1"/>
          </p:cNvGraphicFramePr>
          <p:nvPr>
            <p:ph idx="1"/>
          </p:nvPr>
        </p:nvGraphicFramePr>
        <p:xfrm>
          <a:off x="431465" y="1564106"/>
          <a:ext cx="8375650" cy="5077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graphicEl>
                                              <a:dgm id="{CA776157-A0F2-4127-8714-F93B9BA03CFB}"/>
                                            </p:graphicEl>
                                          </p:spTgt>
                                        </p:tgtEl>
                                        <p:attrNameLst>
                                          <p:attrName>style.visibility</p:attrName>
                                        </p:attrNameLst>
                                      </p:cBhvr>
                                      <p:to>
                                        <p:strVal val="visible"/>
                                      </p:to>
                                    </p:set>
                                    <p:animEffect transition="in" filter="dissolve">
                                      <p:cBhvr>
                                        <p:cTn id="7" dur="500"/>
                                        <p:tgtEl>
                                          <p:spTgt spid="5">
                                            <p:graphicEl>
                                              <a:dgm id="{CA776157-A0F2-4127-8714-F93B9BA03CF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graphicEl>
                                              <a:dgm id="{5DC67A4C-2484-4F10-A3F4-AB81E7D8E123}"/>
                                            </p:graphicEl>
                                          </p:spTgt>
                                        </p:tgtEl>
                                        <p:attrNameLst>
                                          <p:attrName>style.visibility</p:attrName>
                                        </p:attrNameLst>
                                      </p:cBhvr>
                                      <p:to>
                                        <p:strVal val="visible"/>
                                      </p:to>
                                    </p:set>
                                    <p:animEffect transition="in" filter="dissolve">
                                      <p:cBhvr>
                                        <p:cTn id="12" dur="1000"/>
                                        <p:tgtEl>
                                          <p:spTgt spid="5">
                                            <p:graphicEl>
                                              <a:dgm id="{5DC67A4C-2484-4F10-A3F4-AB81E7D8E123}"/>
                                            </p:graphic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
                                            <p:graphicEl>
                                              <a:dgm id="{7FDC0DF2-81C9-4853-9070-22D26F4EA35D}"/>
                                            </p:graphicEl>
                                          </p:spTgt>
                                        </p:tgtEl>
                                        <p:attrNameLst>
                                          <p:attrName>style.visibility</p:attrName>
                                        </p:attrNameLst>
                                      </p:cBhvr>
                                      <p:to>
                                        <p:strVal val="visible"/>
                                      </p:to>
                                    </p:set>
                                    <p:animEffect transition="in" filter="dissolve">
                                      <p:cBhvr>
                                        <p:cTn id="15" dur="500"/>
                                        <p:tgtEl>
                                          <p:spTgt spid="5">
                                            <p:graphicEl>
                                              <a:dgm id="{7FDC0DF2-81C9-4853-9070-22D26F4EA35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graphicEl>
                                              <a:dgm id="{B45B1741-8346-4737-A611-AC1929F2E33B}"/>
                                            </p:graphicEl>
                                          </p:spTgt>
                                        </p:tgtEl>
                                        <p:attrNameLst>
                                          <p:attrName>style.visibility</p:attrName>
                                        </p:attrNameLst>
                                      </p:cBhvr>
                                      <p:to>
                                        <p:strVal val="visible"/>
                                      </p:to>
                                    </p:set>
                                    <p:animEffect transition="in" filter="dissolve">
                                      <p:cBhvr>
                                        <p:cTn id="20" dur="500"/>
                                        <p:tgtEl>
                                          <p:spTgt spid="5">
                                            <p:graphicEl>
                                              <a:dgm id="{B45B1741-8346-4737-A611-AC1929F2E33B}"/>
                                            </p:graphic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
                                            <p:graphicEl>
                                              <a:dgm id="{83720531-8DAD-4E31-B78C-8EB2A7E8A2F6}"/>
                                            </p:graphicEl>
                                          </p:spTgt>
                                        </p:tgtEl>
                                        <p:attrNameLst>
                                          <p:attrName>style.visibility</p:attrName>
                                        </p:attrNameLst>
                                      </p:cBhvr>
                                      <p:to>
                                        <p:strVal val="visible"/>
                                      </p:to>
                                    </p:set>
                                    <p:animEffect transition="in" filter="dissolve">
                                      <p:cBhvr>
                                        <p:cTn id="23" dur="500"/>
                                        <p:tgtEl>
                                          <p:spTgt spid="5">
                                            <p:graphicEl>
                                              <a:dgm id="{83720531-8DAD-4E31-B78C-8EB2A7E8A2F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
                                            <p:graphicEl>
                                              <a:dgm id="{B7F8F278-1EEC-4C44-9265-451BF1A9A381}"/>
                                            </p:graphicEl>
                                          </p:spTgt>
                                        </p:tgtEl>
                                        <p:attrNameLst>
                                          <p:attrName>style.visibility</p:attrName>
                                        </p:attrNameLst>
                                      </p:cBhvr>
                                      <p:to>
                                        <p:strVal val="visible"/>
                                      </p:to>
                                    </p:set>
                                    <p:animEffect transition="in" filter="dissolve">
                                      <p:cBhvr>
                                        <p:cTn id="28" dur="500"/>
                                        <p:tgtEl>
                                          <p:spTgt spid="5">
                                            <p:graphicEl>
                                              <a:dgm id="{B7F8F278-1EEC-4C44-9265-451BF1A9A381}"/>
                                            </p:graphic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
                                            <p:graphicEl>
                                              <a:dgm id="{B4E7ADD4-FFF3-47C9-99ED-50C5F56A4C45}"/>
                                            </p:graphicEl>
                                          </p:spTgt>
                                        </p:tgtEl>
                                        <p:attrNameLst>
                                          <p:attrName>style.visibility</p:attrName>
                                        </p:attrNameLst>
                                      </p:cBhvr>
                                      <p:to>
                                        <p:strVal val="visible"/>
                                      </p:to>
                                    </p:set>
                                    <p:animEffect transition="in" filter="dissolve">
                                      <p:cBhvr>
                                        <p:cTn id="31" dur="500"/>
                                        <p:tgtEl>
                                          <p:spTgt spid="5">
                                            <p:graphicEl>
                                              <a:dgm id="{B4E7ADD4-FFF3-47C9-99ED-50C5F56A4C4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5">
                                            <p:graphicEl>
                                              <a:dgm id="{E89203AD-BECF-4F9A-AE4A-328F8EDCA3EE}"/>
                                            </p:graphicEl>
                                          </p:spTgt>
                                        </p:tgtEl>
                                        <p:attrNameLst>
                                          <p:attrName>style.visibility</p:attrName>
                                        </p:attrNameLst>
                                      </p:cBhvr>
                                      <p:to>
                                        <p:strVal val="visible"/>
                                      </p:to>
                                    </p:set>
                                    <p:animEffect transition="in" filter="dissolve">
                                      <p:cBhvr>
                                        <p:cTn id="36" dur="500"/>
                                        <p:tgtEl>
                                          <p:spTgt spid="5">
                                            <p:graphicEl>
                                              <a:dgm id="{E89203AD-BECF-4F9A-AE4A-328F8EDCA3EE}"/>
                                            </p:graphic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5">
                                            <p:graphicEl>
                                              <a:dgm id="{85AA4302-5461-4FF1-BA3C-4D950DEEBC5E}"/>
                                            </p:graphicEl>
                                          </p:spTgt>
                                        </p:tgtEl>
                                        <p:attrNameLst>
                                          <p:attrName>style.visibility</p:attrName>
                                        </p:attrNameLst>
                                      </p:cBhvr>
                                      <p:to>
                                        <p:strVal val="visible"/>
                                      </p:to>
                                    </p:set>
                                    <p:animEffect transition="in" filter="dissolve">
                                      <p:cBhvr>
                                        <p:cTn id="39" dur="500"/>
                                        <p:tgtEl>
                                          <p:spTgt spid="5">
                                            <p:graphicEl>
                                              <a:dgm id="{85AA4302-5461-4FF1-BA3C-4D950DEEBC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
                                            <p:graphicEl>
                                              <a:dgm id="{02CBFBEA-E9B9-4A39-9CFA-300027711820}"/>
                                            </p:graphicEl>
                                          </p:spTgt>
                                        </p:tgtEl>
                                        <p:attrNameLst>
                                          <p:attrName>style.visibility</p:attrName>
                                        </p:attrNameLst>
                                      </p:cBhvr>
                                      <p:to>
                                        <p:strVal val="visible"/>
                                      </p:to>
                                    </p:set>
                                    <p:animEffect transition="in" filter="dissolve">
                                      <p:cBhvr>
                                        <p:cTn id="44" dur="500"/>
                                        <p:tgtEl>
                                          <p:spTgt spid="5">
                                            <p:graphicEl>
                                              <a:dgm id="{02CBFBEA-E9B9-4A39-9CFA-300027711820}"/>
                                            </p:graphicEl>
                                          </p:spTgt>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5">
                                            <p:graphicEl>
                                              <a:dgm id="{BC752919-C76B-44D2-BE60-45419D6F613A}"/>
                                            </p:graphicEl>
                                          </p:spTgt>
                                        </p:tgtEl>
                                        <p:attrNameLst>
                                          <p:attrName>style.visibility</p:attrName>
                                        </p:attrNameLst>
                                      </p:cBhvr>
                                      <p:to>
                                        <p:strVal val="visible"/>
                                      </p:to>
                                    </p:set>
                                    <p:animEffect transition="in" filter="dissolve">
                                      <p:cBhvr>
                                        <p:cTn id="47" dur="500"/>
                                        <p:tgtEl>
                                          <p:spTgt spid="5">
                                            <p:graphicEl>
                                              <a:dgm id="{BC752919-C76B-44D2-BE60-45419D6F613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
                                            <p:graphicEl>
                                              <a:dgm id="{6ABC5950-D93F-4B62-81E0-00B3F45438A5}"/>
                                            </p:graphicEl>
                                          </p:spTgt>
                                        </p:tgtEl>
                                        <p:attrNameLst>
                                          <p:attrName>style.visibility</p:attrName>
                                        </p:attrNameLst>
                                      </p:cBhvr>
                                      <p:to>
                                        <p:strVal val="visible"/>
                                      </p:to>
                                    </p:set>
                                    <p:animEffect transition="in" filter="dissolve">
                                      <p:cBhvr>
                                        <p:cTn id="52" dur="500"/>
                                        <p:tgtEl>
                                          <p:spTgt spid="5">
                                            <p:graphicEl>
                                              <a:dgm id="{6ABC5950-D93F-4B62-81E0-00B3F45438A5}"/>
                                            </p:graphic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5">
                                            <p:graphicEl>
                                              <a:dgm id="{124245A3-B4D5-4B8F-9797-7EDF941C8D33}"/>
                                            </p:graphicEl>
                                          </p:spTgt>
                                        </p:tgtEl>
                                        <p:attrNameLst>
                                          <p:attrName>style.visibility</p:attrName>
                                        </p:attrNameLst>
                                      </p:cBhvr>
                                      <p:to>
                                        <p:strVal val="visible"/>
                                      </p:to>
                                    </p:set>
                                    <p:animEffect transition="in" filter="dissolve">
                                      <p:cBhvr>
                                        <p:cTn id="55" dur="500"/>
                                        <p:tgtEl>
                                          <p:spTgt spid="5">
                                            <p:graphicEl>
                                              <a:dgm id="{124245A3-B4D5-4B8F-9797-7EDF941C8D3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5">
                                            <p:graphicEl>
                                              <a:dgm id="{B832FDE0-BB72-42A9-8F9B-FC7670601C9E}"/>
                                            </p:graphicEl>
                                          </p:spTgt>
                                        </p:tgtEl>
                                        <p:attrNameLst>
                                          <p:attrName>style.visibility</p:attrName>
                                        </p:attrNameLst>
                                      </p:cBhvr>
                                      <p:to>
                                        <p:strVal val="visible"/>
                                      </p:to>
                                    </p:set>
                                    <p:animEffect transition="in" filter="dissolve">
                                      <p:cBhvr>
                                        <p:cTn id="60" dur="500"/>
                                        <p:tgtEl>
                                          <p:spTgt spid="5">
                                            <p:graphicEl>
                                              <a:dgm id="{B832FDE0-BB72-42A9-8F9B-FC7670601C9E}"/>
                                            </p:graphicEl>
                                          </p:spTgt>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5">
                                            <p:graphicEl>
                                              <a:dgm id="{62C3C603-7F53-44D2-9E88-2341165C4F39}"/>
                                            </p:graphicEl>
                                          </p:spTgt>
                                        </p:tgtEl>
                                        <p:attrNameLst>
                                          <p:attrName>style.visibility</p:attrName>
                                        </p:attrNameLst>
                                      </p:cBhvr>
                                      <p:to>
                                        <p:strVal val="visible"/>
                                      </p:to>
                                    </p:set>
                                    <p:animEffect transition="in" filter="dissolve">
                                      <p:cBhvr>
                                        <p:cTn id="63" dur="500"/>
                                        <p:tgtEl>
                                          <p:spTgt spid="5">
                                            <p:graphicEl>
                                              <a:dgm id="{62C3C603-7F53-44D2-9E88-2341165C4F3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587404" y="1598635"/>
            <a:ext cx="8128000" cy="4973637"/>
          </a:xfrm>
          <a:prstGeom prst="roundRect">
            <a:avLst>
              <a:gd name="adj" fmla="val 16667"/>
            </a:avLst>
          </a:prstGeom>
          <a:solidFill>
            <a:schemeClr val="bg2">
              <a:alpha val="20000"/>
            </a:schemeClr>
          </a:solidFill>
          <a:ln w="12700" algn="ctr">
            <a:solidFill>
              <a:schemeClr val="tx1"/>
            </a:solidFill>
            <a:round/>
            <a:headEnd/>
            <a:tailEnd/>
          </a:ln>
        </p:spPr>
        <p:txBody>
          <a:bodyPr wrap="none" anchor="ctr"/>
          <a:lstStyle/>
          <a:p>
            <a:endParaRPr lang="de-DE">
              <a:solidFill>
                <a:schemeClr val="bg1"/>
              </a:solidFill>
            </a:endParaRPr>
          </a:p>
        </p:txBody>
      </p:sp>
      <p:sp>
        <p:nvSpPr>
          <p:cNvPr id="144387" name="AutoShape 3"/>
          <p:cNvSpPr>
            <a:spLocks noChangeArrowheads="1"/>
          </p:cNvSpPr>
          <p:nvPr/>
        </p:nvSpPr>
        <p:spPr bwMode="auto">
          <a:xfrm>
            <a:off x="1298604" y="3867172"/>
            <a:ext cx="2120900" cy="2501900"/>
          </a:xfrm>
          <a:prstGeom prst="roundRect">
            <a:avLst>
              <a:gd name="adj" fmla="val 16667"/>
            </a:avLst>
          </a:prstGeom>
          <a:solidFill>
            <a:schemeClr val="accent2">
              <a:alpha val="39999"/>
            </a:schemeClr>
          </a:solidFill>
          <a:ln w="12700" algn="ctr">
            <a:solidFill>
              <a:schemeClr val="tx1"/>
            </a:solidFill>
            <a:round/>
            <a:headEnd/>
            <a:tailEnd/>
          </a:ln>
        </p:spPr>
        <p:txBody>
          <a:bodyPr anchor="b"/>
          <a:lstStyle/>
          <a:p>
            <a:pPr eaLnBrk="0" hangingPunct="0"/>
            <a:r>
              <a:rPr lang="en-US" sz="1400" b="1" dirty="0">
                <a:solidFill>
                  <a:schemeClr val="bg1"/>
                </a:solidFill>
              </a:rPr>
              <a:t>“Putting Data Mining to Work”</a:t>
            </a:r>
          </a:p>
        </p:txBody>
      </p:sp>
      <p:sp>
        <p:nvSpPr>
          <p:cNvPr id="144388" name="Text Box 4"/>
          <p:cNvSpPr txBox="1">
            <a:spLocks noChangeArrowheads="1"/>
          </p:cNvSpPr>
          <p:nvPr/>
        </p:nvSpPr>
        <p:spPr bwMode="auto">
          <a:xfrm>
            <a:off x="6912004" y="1689122"/>
            <a:ext cx="1454150" cy="581025"/>
          </a:xfrm>
          <a:prstGeom prst="rect">
            <a:avLst/>
          </a:prstGeom>
          <a:noFill/>
          <a:ln w="9525">
            <a:noFill/>
            <a:miter lim="800000"/>
            <a:headEnd/>
            <a:tailEnd/>
          </a:ln>
        </p:spPr>
        <p:txBody>
          <a:bodyPr>
            <a:spAutoFit/>
          </a:bodyPr>
          <a:lstStyle/>
          <a:p>
            <a:pPr algn="ctr"/>
            <a:r>
              <a:rPr lang="en-US" sz="1600" b="1" dirty="0">
                <a:solidFill>
                  <a:schemeClr val="bg1"/>
                </a:solidFill>
                <a:cs typeface="Arial" pitchFamily="34" charset="0"/>
              </a:rPr>
              <a:t>“Doing Data Mining”</a:t>
            </a:r>
          </a:p>
        </p:txBody>
      </p:sp>
      <p:sp>
        <p:nvSpPr>
          <p:cNvPr id="13317" name="Freeform 5"/>
          <p:cNvSpPr>
            <a:spLocks/>
          </p:cNvSpPr>
          <p:nvPr/>
        </p:nvSpPr>
        <p:spPr bwMode="auto">
          <a:xfrm>
            <a:off x="3533804" y="2874985"/>
            <a:ext cx="1897063" cy="2506662"/>
          </a:xfrm>
          <a:custGeom>
            <a:avLst/>
            <a:gdLst>
              <a:gd name="T0" fmla="*/ 1157142000 w 1315"/>
              <a:gd name="T1" fmla="*/ 2147483647 h 1579"/>
              <a:gd name="T2" fmla="*/ 2147483647 w 1315"/>
              <a:gd name="T3" fmla="*/ 2147483647 h 1579"/>
              <a:gd name="T4" fmla="*/ 2147483647 w 1315"/>
              <a:gd name="T5" fmla="*/ 1887596071 h 1579"/>
              <a:gd name="T6" fmla="*/ 2147483647 w 1315"/>
              <a:gd name="T7" fmla="*/ 640119560 h 1579"/>
              <a:gd name="T8" fmla="*/ 1390235415 w 1315"/>
              <a:gd name="T9" fmla="*/ 138607779 h 1579"/>
              <a:gd name="T10" fmla="*/ 0 w 1315"/>
              <a:gd name="T11" fmla="*/ 0 h 1579"/>
              <a:gd name="T12" fmla="*/ 0 60000 65536"/>
              <a:gd name="T13" fmla="*/ 0 60000 65536"/>
              <a:gd name="T14" fmla="*/ 0 60000 65536"/>
              <a:gd name="T15" fmla="*/ 0 60000 65536"/>
              <a:gd name="T16" fmla="*/ 0 60000 65536"/>
              <a:gd name="T17" fmla="*/ 0 60000 65536"/>
              <a:gd name="T18" fmla="*/ 0 w 1315"/>
              <a:gd name="T19" fmla="*/ 0 h 1579"/>
              <a:gd name="T20" fmla="*/ 1315 w 1315"/>
              <a:gd name="T21" fmla="*/ 1579 h 1579"/>
            </a:gdLst>
            <a:ahLst/>
            <a:cxnLst>
              <a:cxn ang="T12">
                <a:pos x="T0" y="T1"/>
              </a:cxn>
              <a:cxn ang="T13">
                <a:pos x="T2" y="T3"/>
              </a:cxn>
              <a:cxn ang="T14">
                <a:pos x="T4" y="T5"/>
              </a:cxn>
              <a:cxn ang="T15">
                <a:pos x="T6" y="T7"/>
              </a:cxn>
              <a:cxn ang="T16">
                <a:pos x="T8" y="T9"/>
              </a:cxn>
              <a:cxn ang="T17">
                <a:pos x="T10" y="T11"/>
              </a:cxn>
            </a:cxnLst>
            <a:rect l="T18" t="T19" r="T20" b="T21"/>
            <a:pathLst>
              <a:path w="1315" h="1579">
                <a:moveTo>
                  <a:pt x="556" y="1579"/>
                </a:moveTo>
                <a:cubicBezTo>
                  <a:pt x="775" y="1511"/>
                  <a:pt x="866" y="1542"/>
                  <a:pt x="1112" y="1319"/>
                </a:cubicBezTo>
                <a:cubicBezTo>
                  <a:pt x="1238" y="1161"/>
                  <a:pt x="1315" y="926"/>
                  <a:pt x="1313" y="749"/>
                </a:cubicBezTo>
                <a:cubicBezTo>
                  <a:pt x="1311" y="572"/>
                  <a:pt x="1209" y="370"/>
                  <a:pt x="1102" y="254"/>
                </a:cubicBezTo>
                <a:cubicBezTo>
                  <a:pt x="995" y="138"/>
                  <a:pt x="852" y="97"/>
                  <a:pt x="668" y="55"/>
                </a:cubicBezTo>
                <a:cubicBezTo>
                  <a:pt x="465" y="0"/>
                  <a:pt x="138" y="22"/>
                  <a:pt x="0" y="0"/>
                </a:cubicBezTo>
              </a:path>
            </a:pathLst>
          </a:custGeom>
          <a:noFill/>
          <a:ln w="57150">
            <a:solidFill>
              <a:schemeClr val="tx1"/>
            </a:solidFill>
            <a:round/>
            <a:headEnd/>
            <a:tailEnd type="triangle" w="med" len="med"/>
          </a:ln>
        </p:spPr>
        <p:txBody>
          <a:bodyPr/>
          <a:lstStyle/>
          <a:p>
            <a:endParaRPr lang="de-DE">
              <a:solidFill>
                <a:schemeClr val="bg1"/>
              </a:solidFill>
            </a:endParaRPr>
          </a:p>
        </p:txBody>
      </p:sp>
      <p:sp>
        <p:nvSpPr>
          <p:cNvPr id="13318" name="Freeform 6"/>
          <p:cNvSpPr>
            <a:spLocks/>
          </p:cNvSpPr>
          <p:nvPr/>
        </p:nvSpPr>
        <p:spPr bwMode="auto">
          <a:xfrm>
            <a:off x="5202267" y="5656285"/>
            <a:ext cx="1130300" cy="485775"/>
          </a:xfrm>
          <a:custGeom>
            <a:avLst/>
            <a:gdLst>
              <a:gd name="T0" fmla="*/ 1794351428 w 712"/>
              <a:gd name="T1" fmla="*/ 0 h 306"/>
              <a:gd name="T2" fmla="*/ 1313002147 w 712"/>
              <a:gd name="T3" fmla="*/ 579635905 h 306"/>
              <a:gd name="T4" fmla="*/ 751006503 w 712"/>
              <a:gd name="T5" fmla="*/ 751006461 h 306"/>
              <a:gd name="T6" fmla="*/ 0 w 712"/>
              <a:gd name="T7" fmla="*/ 703124305 h 306"/>
              <a:gd name="T8" fmla="*/ 0 60000 65536"/>
              <a:gd name="T9" fmla="*/ 0 60000 65536"/>
              <a:gd name="T10" fmla="*/ 0 60000 65536"/>
              <a:gd name="T11" fmla="*/ 0 60000 65536"/>
              <a:gd name="T12" fmla="*/ 0 w 712"/>
              <a:gd name="T13" fmla="*/ 0 h 306"/>
              <a:gd name="T14" fmla="*/ 712 w 712"/>
              <a:gd name="T15" fmla="*/ 306 h 306"/>
            </a:gdLst>
            <a:ahLst/>
            <a:cxnLst>
              <a:cxn ang="T8">
                <a:pos x="T0" y="T1"/>
              </a:cxn>
              <a:cxn ang="T9">
                <a:pos x="T2" y="T3"/>
              </a:cxn>
              <a:cxn ang="T10">
                <a:pos x="T4" y="T5"/>
              </a:cxn>
              <a:cxn ang="T11">
                <a:pos x="T6" y="T7"/>
              </a:cxn>
            </a:cxnLst>
            <a:rect l="T12" t="T13" r="T14" b="T15"/>
            <a:pathLst>
              <a:path w="712" h="306">
                <a:moveTo>
                  <a:pt x="712" y="0"/>
                </a:moveTo>
                <a:cubicBezTo>
                  <a:pt x="680" y="38"/>
                  <a:pt x="590" y="180"/>
                  <a:pt x="521" y="230"/>
                </a:cubicBezTo>
                <a:cubicBezTo>
                  <a:pt x="452" y="280"/>
                  <a:pt x="385" y="290"/>
                  <a:pt x="298" y="298"/>
                </a:cubicBezTo>
                <a:cubicBezTo>
                  <a:pt x="211" y="306"/>
                  <a:pt x="62" y="283"/>
                  <a:pt x="0" y="279"/>
                </a:cubicBezTo>
              </a:path>
            </a:pathLst>
          </a:custGeom>
          <a:noFill/>
          <a:ln w="57150">
            <a:solidFill>
              <a:schemeClr val="tx1"/>
            </a:solidFill>
            <a:round/>
            <a:headEnd/>
            <a:tailEnd type="triangle" w="med" len="med"/>
          </a:ln>
        </p:spPr>
        <p:txBody>
          <a:bodyPr/>
          <a:lstStyle/>
          <a:p>
            <a:endParaRPr lang="de-DE">
              <a:solidFill>
                <a:schemeClr val="bg1"/>
              </a:solidFill>
            </a:endParaRPr>
          </a:p>
        </p:txBody>
      </p:sp>
      <p:grpSp>
        <p:nvGrpSpPr>
          <p:cNvPr id="2" name="Group 7"/>
          <p:cNvGrpSpPr>
            <a:grpSpLocks/>
          </p:cNvGrpSpPr>
          <p:nvPr/>
        </p:nvGrpSpPr>
        <p:grpSpPr bwMode="auto">
          <a:xfrm>
            <a:off x="1452592" y="1843110"/>
            <a:ext cx="1687512" cy="1017587"/>
            <a:chOff x="1102" y="1226"/>
            <a:chExt cx="999" cy="753"/>
          </a:xfrm>
        </p:grpSpPr>
        <p:pic>
          <p:nvPicPr>
            <p:cNvPr id="13346" name="Picture 8" descr="0 Rectangle 3to4 Gel Gel2 - royal blue"/>
            <p:cNvPicPr>
              <a:picLocks noChangeAspect="1" noChangeArrowheads="1"/>
            </p:cNvPicPr>
            <p:nvPr/>
          </p:nvPicPr>
          <p:blipFill>
            <a:blip r:embed="rId3"/>
            <a:srcRect/>
            <a:stretch>
              <a:fillRect/>
            </a:stretch>
          </p:blipFill>
          <p:spPr bwMode="auto">
            <a:xfrm>
              <a:off x="1102" y="1226"/>
              <a:ext cx="999" cy="753"/>
            </a:xfrm>
            <a:prstGeom prst="rect">
              <a:avLst/>
            </a:prstGeom>
            <a:noFill/>
            <a:ln w="9525">
              <a:noFill/>
              <a:miter lim="800000"/>
              <a:headEnd/>
              <a:tailEnd/>
            </a:ln>
          </p:spPr>
        </p:pic>
        <p:sp>
          <p:nvSpPr>
            <p:cNvPr id="13347" name="Text Box 9"/>
            <p:cNvSpPr txBox="1">
              <a:spLocks noChangeArrowheads="1"/>
            </p:cNvSpPr>
            <p:nvPr/>
          </p:nvSpPr>
          <p:spPr bwMode="auto">
            <a:xfrm>
              <a:off x="1151" y="1421"/>
              <a:ext cx="897" cy="387"/>
            </a:xfrm>
            <a:prstGeom prst="rect">
              <a:avLst/>
            </a:prstGeom>
            <a:noFill/>
            <a:ln w="9525">
              <a:noFill/>
              <a:miter lim="800000"/>
              <a:headEnd/>
              <a:tailEnd/>
            </a:ln>
          </p:spPr>
          <p:txBody>
            <a:bodyPr>
              <a:spAutoFit/>
            </a:bodyPr>
            <a:lstStyle/>
            <a:p>
              <a:pPr algn="ctr"/>
              <a:r>
                <a:rPr lang="en-US" sz="1400" b="1" dirty="0">
                  <a:solidFill>
                    <a:schemeClr val="bg1"/>
                  </a:solidFill>
                  <a:cs typeface="Arial" pitchFamily="34" charset="0"/>
                </a:rPr>
                <a:t>Business Understanding</a:t>
              </a:r>
            </a:p>
          </p:txBody>
        </p:sp>
      </p:grpSp>
      <p:grpSp>
        <p:nvGrpSpPr>
          <p:cNvPr id="3" name="Group 10"/>
          <p:cNvGrpSpPr>
            <a:grpSpLocks/>
          </p:cNvGrpSpPr>
          <p:nvPr/>
        </p:nvGrpSpPr>
        <p:grpSpPr bwMode="auto">
          <a:xfrm>
            <a:off x="5103842" y="1843110"/>
            <a:ext cx="1585912" cy="1017587"/>
            <a:chOff x="1102" y="1226"/>
            <a:chExt cx="999" cy="753"/>
          </a:xfrm>
        </p:grpSpPr>
        <p:pic>
          <p:nvPicPr>
            <p:cNvPr id="13344" name="Picture 11" descr="0 Rectangle 3to4 Gel Gel2 - royal blue"/>
            <p:cNvPicPr>
              <a:picLocks noChangeAspect="1" noChangeArrowheads="1"/>
            </p:cNvPicPr>
            <p:nvPr/>
          </p:nvPicPr>
          <p:blipFill>
            <a:blip r:embed="rId4"/>
            <a:srcRect/>
            <a:stretch>
              <a:fillRect/>
            </a:stretch>
          </p:blipFill>
          <p:spPr bwMode="auto">
            <a:xfrm>
              <a:off x="1102" y="1226"/>
              <a:ext cx="999" cy="753"/>
            </a:xfrm>
            <a:prstGeom prst="rect">
              <a:avLst/>
            </a:prstGeom>
            <a:noFill/>
            <a:ln w="9525">
              <a:noFill/>
              <a:miter lim="800000"/>
              <a:headEnd/>
              <a:tailEnd/>
            </a:ln>
          </p:spPr>
        </p:pic>
        <p:sp>
          <p:nvSpPr>
            <p:cNvPr id="13345" name="Text Box 12"/>
            <p:cNvSpPr txBox="1">
              <a:spLocks noChangeArrowheads="1"/>
            </p:cNvSpPr>
            <p:nvPr/>
          </p:nvSpPr>
          <p:spPr bwMode="auto">
            <a:xfrm>
              <a:off x="1151" y="1421"/>
              <a:ext cx="897" cy="387"/>
            </a:xfrm>
            <a:prstGeom prst="rect">
              <a:avLst/>
            </a:prstGeom>
            <a:noFill/>
            <a:ln w="9525">
              <a:noFill/>
              <a:miter lim="800000"/>
              <a:headEnd/>
              <a:tailEnd/>
            </a:ln>
          </p:spPr>
          <p:txBody>
            <a:bodyPr lIns="45720" rIns="45720">
              <a:spAutoFit/>
            </a:bodyPr>
            <a:lstStyle/>
            <a:p>
              <a:pPr algn="ctr"/>
              <a:r>
                <a:rPr lang="en-US" sz="1400" b="1" dirty="0">
                  <a:solidFill>
                    <a:schemeClr val="bg1"/>
                  </a:solidFill>
                  <a:cs typeface="Arial" pitchFamily="34" charset="0"/>
                </a:rPr>
                <a:t>Data Understanding</a:t>
              </a:r>
            </a:p>
          </p:txBody>
        </p:sp>
      </p:grpSp>
      <p:grpSp>
        <p:nvGrpSpPr>
          <p:cNvPr id="4" name="Group 13"/>
          <p:cNvGrpSpPr>
            <a:grpSpLocks/>
          </p:cNvGrpSpPr>
          <p:nvPr/>
        </p:nvGrpSpPr>
        <p:grpSpPr bwMode="auto">
          <a:xfrm>
            <a:off x="6116667" y="3151210"/>
            <a:ext cx="1585912" cy="1017587"/>
            <a:chOff x="1102" y="1226"/>
            <a:chExt cx="999" cy="753"/>
          </a:xfrm>
        </p:grpSpPr>
        <p:pic>
          <p:nvPicPr>
            <p:cNvPr id="13342" name="Picture 14" descr="0 Rectangle 3to4 Gel Gel2 - royal blue"/>
            <p:cNvPicPr>
              <a:picLocks noChangeAspect="1" noChangeArrowheads="1"/>
            </p:cNvPicPr>
            <p:nvPr/>
          </p:nvPicPr>
          <p:blipFill>
            <a:blip r:embed="rId4"/>
            <a:srcRect/>
            <a:stretch>
              <a:fillRect/>
            </a:stretch>
          </p:blipFill>
          <p:spPr bwMode="auto">
            <a:xfrm>
              <a:off x="1102" y="1226"/>
              <a:ext cx="999" cy="753"/>
            </a:xfrm>
            <a:prstGeom prst="rect">
              <a:avLst/>
            </a:prstGeom>
            <a:noFill/>
            <a:ln w="9525">
              <a:noFill/>
              <a:miter lim="800000"/>
              <a:headEnd/>
              <a:tailEnd/>
            </a:ln>
          </p:spPr>
        </p:pic>
        <p:sp>
          <p:nvSpPr>
            <p:cNvPr id="13343" name="Text Box 15"/>
            <p:cNvSpPr txBox="1">
              <a:spLocks noChangeArrowheads="1"/>
            </p:cNvSpPr>
            <p:nvPr/>
          </p:nvSpPr>
          <p:spPr bwMode="auto">
            <a:xfrm>
              <a:off x="1151" y="1421"/>
              <a:ext cx="897" cy="387"/>
            </a:xfrm>
            <a:prstGeom prst="rect">
              <a:avLst/>
            </a:prstGeom>
            <a:noFill/>
            <a:ln w="9525">
              <a:noFill/>
              <a:miter lim="800000"/>
              <a:headEnd/>
              <a:tailEnd/>
            </a:ln>
          </p:spPr>
          <p:txBody>
            <a:bodyPr>
              <a:spAutoFit/>
            </a:bodyPr>
            <a:lstStyle/>
            <a:p>
              <a:pPr algn="ctr"/>
              <a:r>
                <a:rPr lang="en-US" sz="1400" b="1" dirty="0">
                  <a:solidFill>
                    <a:schemeClr val="bg1"/>
                  </a:solidFill>
                  <a:cs typeface="Arial" pitchFamily="34" charset="0"/>
                </a:rPr>
                <a:t>Data Preparation</a:t>
              </a:r>
            </a:p>
          </p:txBody>
        </p:sp>
      </p:grpSp>
      <p:grpSp>
        <p:nvGrpSpPr>
          <p:cNvPr id="5" name="Group 16"/>
          <p:cNvGrpSpPr>
            <a:grpSpLocks/>
          </p:cNvGrpSpPr>
          <p:nvPr/>
        </p:nvGrpSpPr>
        <p:grpSpPr bwMode="auto">
          <a:xfrm>
            <a:off x="6126192" y="4654572"/>
            <a:ext cx="1585912" cy="1017588"/>
            <a:chOff x="1102" y="1226"/>
            <a:chExt cx="999" cy="753"/>
          </a:xfrm>
        </p:grpSpPr>
        <p:pic>
          <p:nvPicPr>
            <p:cNvPr id="13340" name="Picture 17" descr="0 Rectangle 3to4 Gel Gel2 - royal blue"/>
            <p:cNvPicPr>
              <a:picLocks noChangeAspect="1" noChangeArrowheads="1"/>
            </p:cNvPicPr>
            <p:nvPr/>
          </p:nvPicPr>
          <p:blipFill>
            <a:blip r:embed="rId4"/>
            <a:srcRect/>
            <a:stretch>
              <a:fillRect/>
            </a:stretch>
          </p:blipFill>
          <p:spPr bwMode="auto">
            <a:xfrm>
              <a:off x="1102" y="1226"/>
              <a:ext cx="999" cy="753"/>
            </a:xfrm>
            <a:prstGeom prst="rect">
              <a:avLst/>
            </a:prstGeom>
            <a:noFill/>
            <a:ln w="9525">
              <a:noFill/>
              <a:miter lim="800000"/>
              <a:headEnd/>
              <a:tailEnd/>
            </a:ln>
          </p:spPr>
        </p:pic>
        <p:sp>
          <p:nvSpPr>
            <p:cNvPr id="13341" name="Text Box 18"/>
            <p:cNvSpPr txBox="1">
              <a:spLocks noChangeArrowheads="1"/>
            </p:cNvSpPr>
            <p:nvPr/>
          </p:nvSpPr>
          <p:spPr bwMode="auto">
            <a:xfrm>
              <a:off x="1151" y="1421"/>
              <a:ext cx="897" cy="226"/>
            </a:xfrm>
            <a:prstGeom prst="rect">
              <a:avLst/>
            </a:prstGeom>
            <a:noFill/>
            <a:ln w="9525">
              <a:noFill/>
              <a:miter lim="800000"/>
              <a:headEnd/>
              <a:tailEnd/>
            </a:ln>
          </p:spPr>
          <p:txBody>
            <a:bodyPr>
              <a:spAutoFit/>
            </a:bodyPr>
            <a:lstStyle/>
            <a:p>
              <a:pPr algn="ctr"/>
              <a:r>
                <a:rPr lang="en-US" sz="1400" b="1" dirty="0">
                  <a:solidFill>
                    <a:schemeClr val="bg1"/>
                  </a:solidFill>
                  <a:cs typeface="Arial" pitchFamily="34" charset="0"/>
                </a:rPr>
                <a:t>Modeling</a:t>
              </a:r>
            </a:p>
          </p:txBody>
        </p:sp>
      </p:grpSp>
      <p:grpSp>
        <p:nvGrpSpPr>
          <p:cNvPr id="6" name="Group 19"/>
          <p:cNvGrpSpPr>
            <a:grpSpLocks/>
          </p:cNvGrpSpPr>
          <p:nvPr/>
        </p:nvGrpSpPr>
        <p:grpSpPr bwMode="auto">
          <a:xfrm>
            <a:off x="3570317" y="5324497"/>
            <a:ext cx="1585912" cy="1017588"/>
            <a:chOff x="1102" y="1226"/>
            <a:chExt cx="999" cy="753"/>
          </a:xfrm>
        </p:grpSpPr>
        <p:pic>
          <p:nvPicPr>
            <p:cNvPr id="13338" name="Picture 20" descr="0 Rectangle 3to4 Gel Gel2 - royal blue"/>
            <p:cNvPicPr>
              <a:picLocks noChangeAspect="1" noChangeArrowheads="1"/>
            </p:cNvPicPr>
            <p:nvPr/>
          </p:nvPicPr>
          <p:blipFill>
            <a:blip r:embed="rId4"/>
            <a:srcRect/>
            <a:stretch>
              <a:fillRect/>
            </a:stretch>
          </p:blipFill>
          <p:spPr bwMode="auto">
            <a:xfrm>
              <a:off x="1102" y="1226"/>
              <a:ext cx="999" cy="753"/>
            </a:xfrm>
            <a:prstGeom prst="rect">
              <a:avLst/>
            </a:prstGeom>
            <a:noFill/>
            <a:ln w="9525">
              <a:noFill/>
              <a:miter lim="800000"/>
              <a:headEnd/>
              <a:tailEnd/>
            </a:ln>
          </p:spPr>
        </p:pic>
        <p:sp>
          <p:nvSpPr>
            <p:cNvPr id="13339" name="Text Box 21"/>
            <p:cNvSpPr txBox="1">
              <a:spLocks noChangeArrowheads="1"/>
            </p:cNvSpPr>
            <p:nvPr/>
          </p:nvSpPr>
          <p:spPr bwMode="auto">
            <a:xfrm>
              <a:off x="1151" y="1421"/>
              <a:ext cx="897" cy="226"/>
            </a:xfrm>
            <a:prstGeom prst="rect">
              <a:avLst/>
            </a:prstGeom>
            <a:noFill/>
            <a:ln w="9525">
              <a:noFill/>
              <a:miter lim="800000"/>
              <a:headEnd/>
              <a:tailEnd/>
            </a:ln>
          </p:spPr>
          <p:txBody>
            <a:bodyPr>
              <a:spAutoFit/>
            </a:bodyPr>
            <a:lstStyle/>
            <a:p>
              <a:pPr algn="ctr"/>
              <a:r>
                <a:rPr lang="en-US" sz="1400" b="1" dirty="0">
                  <a:solidFill>
                    <a:schemeClr val="bg1"/>
                  </a:solidFill>
                  <a:cs typeface="Arial" pitchFamily="34" charset="0"/>
                </a:rPr>
                <a:t>Evaluation</a:t>
              </a:r>
            </a:p>
          </p:txBody>
        </p:sp>
      </p:grpSp>
      <p:grpSp>
        <p:nvGrpSpPr>
          <p:cNvPr id="7" name="Group 22"/>
          <p:cNvGrpSpPr>
            <a:grpSpLocks/>
          </p:cNvGrpSpPr>
          <p:nvPr/>
        </p:nvGrpSpPr>
        <p:grpSpPr bwMode="auto">
          <a:xfrm>
            <a:off x="1552604" y="4144985"/>
            <a:ext cx="1585913" cy="1017587"/>
            <a:chOff x="1102" y="1226"/>
            <a:chExt cx="999" cy="753"/>
          </a:xfrm>
        </p:grpSpPr>
        <p:pic>
          <p:nvPicPr>
            <p:cNvPr id="13336" name="Picture 23" descr="0 Rectangle 3to4 Gel Gel2 - royal blue"/>
            <p:cNvPicPr>
              <a:picLocks noChangeAspect="1" noChangeArrowheads="1"/>
            </p:cNvPicPr>
            <p:nvPr/>
          </p:nvPicPr>
          <p:blipFill>
            <a:blip r:embed="rId4"/>
            <a:srcRect/>
            <a:stretch>
              <a:fillRect/>
            </a:stretch>
          </p:blipFill>
          <p:spPr bwMode="auto">
            <a:xfrm>
              <a:off x="1102" y="1226"/>
              <a:ext cx="999" cy="753"/>
            </a:xfrm>
            <a:prstGeom prst="rect">
              <a:avLst/>
            </a:prstGeom>
            <a:noFill/>
            <a:ln w="9525">
              <a:noFill/>
              <a:miter lim="800000"/>
              <a:headEnd/>
              <a:tailEnd/>
            </a:ln>
          </p:spPr>
        </p:pic>
        <p:sp>
          <p:nvSpPr>
            <p:cNvPr id="13337" name="Text Box 24"/>
            <p:cNvSpPr txBox="1">
              <a:spLocks noChangeArrowheads="1"/>
            </p:cNvSpPr>
            <p:nvPr/>
          </p:nvSpPr>
          <p:spPr bwMode="auto">
            <a:xfrm>
              <a:off x="1151" y="1421"/>
              <a:ext cx="897" cy="226"/>
            </a:xfrm>
            <a:prstGeom prst="rect">
              <a:avLst/>
            </a:prstGeom>
            <a:noFill/>
            <a:ln w="9525">
              <a:noFill/>
              <a:miter lim="800000"/>
              <a:headEnd/>
              <a:tailEnd/>
            </a:ln>
          </p:spPr>
          <p:txBody>
            <a:bodyPr>
              <a:spAutoFit/>
            </a:bodyPr>
            <a:lstStyle/>
            <a:p>
              <a:pPr algn="ctr"/>
              <a:r>
                <a:rPr lang="en-US" sz="1400" b="1" dirty="0">
                  <a:solidFill>
                    <a:schemeClr val="bg1"/>
                  </a:solidFill>
                  <a:cs typeface="Arial" pitchFamily="34" charset="0"/>
                </a:rPr>
                <a:t>Deployment</a:t>
              </a:r>
            </a:p>
          </p:txBody>
        </p:sp>
      </p:grpSp>
      <p:sp>
        <p:nvSpPr>
          <p:cNvPr id="13325" name="Line 25"/>
          <p:cNvSpPr>
            <a:spLocks noChangeShapeType="1"/>
          </p:cNvSpPr>
          <p:nvPr/>
        </p:nvSpPr>
        <p:spPr bwMode="auto">
          <a:xfrm flipH="1" flipV="1">
            <a:off x="2341592" y="2933722"/>
            <a:ext cx="1587" cy="1179513"/>
          </a:xfrm>
          <a:prstGeom prst="line">
            <a:avLst/>
          </a:prstGeom>
          <a:noFill/>
          <a:ln w="57150">
            <a:solidFill>
              <a:schemeClr val="tx1"/>
            </a:solidFill>
            <a:round/>
            <a:headEnd/>
            <a:tailEnd type="triangle" w="med" len="med"/>
          </a:ln>
        </p:spPr>
        <p:txBody>
          <a:bodyPr/>
          <a:lstStyle/>
          <a:p>
            <a:endParaRPr lang="en-IE" dirty="0">
              <a:solidFill>
                <a:schemeClr val="bg1"/>
              </a:solidFill>
            </a:endParaRPr>
          </a:p>
        </p:txBody>
      </p:sp>
      <p:sp>
        <p:nvSpPr>
          <p:cNvPr id="13326" name="Line 26"/>
          <p:cNvSpPr>
            <a:spLocks noChangeShapeType="1"/>
          </p:cNvSpPr>
          <p:nvPr/>
        </p:nvSpPr>
        <p:spPr bwMode="auto">
          <a:xfrm>
            <a:off x="3541742" y="2462235"/>
            <a:ext cx="1277937" cy="0"/>
          </a:xfrm>
          <a:prstGeom prst="line">
            <a:avLst/>
          </a:prstGeom>
          <a:noFill/>
          <a:ln w="57150">
            <a:solidFill>
              <a:schemeClr val="tx1"/>
            </a:solidFill>
            <a:round/>
            <a:headEnd type="triangle" w="med" len="med"/>
            <a:tailEnd/>
          </a:ln>
        </p:spPr>
        <p:txBody>
          <a:bodyPr/>
          <a:lstStyle/>
          <a:p>
            <a:endParaRPr lang="en-IE" dirty="0">
              <a:solidFill>
                <a:schemeClr val="bg1"/>
              </a:solidFill>
            </a:endParaRPr>
          </a:p>
        </p:txBody>
      </p:sp>
      <p:sp>
        <p:nvSpPr>
          <p:cNvPr id="13327" name="Freeform 27"/>
          <p:cNvSpPr>
            <a:spLocks/>
          </p:cNvSpPr>
          <p:nvPr/>
        </p:nvSpPr>
        <p:spPr bwMode="auto">
          <a:xfrm>
            <a:off x="6756429" y="2451122"/>
            <a:ext cx="576263" cy="665163"/>
          </a:xfrm>
          <a:custGeom>
            <a:avLst/>
            <a:gdLst>
              <a:gd name="T0" fmla="*/ 0 w 363"/>
              <a:gd name="T1" fmla="*/ 0 h 419"/>
              <a:gd name="T2" fmla="*/ 718245905 w 363"/>
              <a:gd name="T3" fmla="*/ 312499618 h 419"/>
              <a:gd name="T4" fmla="*/ 889616820 w 363"/>
              <a:gd name="T5" fmla="*/ 937498953 h 419"/>
              <a:gd name="T6" fmla="*/ 874495874 w 363"/>
              <a:gd name="T7" fmla="*/ 1030745571 h 419"/>
              <a:gd name="T8" fmla="*/ 0 60000 65536"/>
              <a:gd name="T9" fmla="*/ 0 60000 65536"/>
              <a:gd name="T10" fmla="*/ 0 60000 65536"/>
              <a:gd name="T11" fmla="*/ 0 60000 65536"/>
              <a:gd name="T12" fmla="*/ 0 w 363"/>
              <a:gd name="T13" fmla="*/ 0 h 419"/>
              <a:gd name="T14" fmla="*/ 363 w 363"/>
              <a:gd name="T15" fmla="*/ 419 h 419"/>
            </a:gdLst>
            <a:ahLst/>
            <a:cxnLst>
              <a:cxn ang="T8">
                <a:pos x="T0" y="T1"/>
              </a:cxn>
              <a:cxn ang="T9">
                <a:pos x="T2" y="T3"/>
              </a:cxn>
              <a:cxn ang="T10">
                <a:pos x="T4" y="T5"/>
              </a:cxn>
              <a:cxn ang="T11">
                <a:pos x="T6" y="T7"/>
              </a:cxn>
            </a:cxnLst>
            <a:rect l="T12" t="T13" r="T14" b="T15"/>
            <a:pathLst>
              <a:path w="363" h="419">
                <a:moveTo>
                  <a:pt x="0" y="0"/>
                </a:moveTo>
                <a:cubicBezTo>
                  <a:pt x="113" y="31"/>
                  <a:pt x="226" y="62"/>
                  <a:pt x="285" y="124"/>
                </a:cubicBezTo>
                <a:cubicBezTo>
                  <a:pt x="344" y="186"/>
                  <a:pt x="343" y="325"/>
                  <a:pt x="353" y="372"/>
                </a:cubicBezTo>
                <a:cubicBezTo>
                  <a:pt x="363" y="419"/>
                  <a:pt x="362" y="344"/>
                  <a:pt x="347" y="409"/>
                </a:cubicBezTo>
              </a:path>
            </a:pathLst>
          </a:custGeom>
          <a:noFill/>
          <a:ln w="57150">
            <a:solidFill>
              <a:schemeClr val="tx1"/>
            </a:solidFill>
            <a:round/>
            <a:headEnd/>
            <a:tailEnd type="triangle" w="med" len="med"/>
          </a:ln>
        </p:spPr>
        <p:txBody>
          <a:bodyPr/>
          <a:lstStyle/>
          <a:p>
            <a:endParaRPr lang="de-DE">
              <a:solidFill>
                <a:schemeClr val="bg1"/>
              </a:solidFill>
            </a:endParaRPr>
          </a:p>
        </p:txBody>
      </p:sp>
      <p:grpSp>
        <p:nvGrpSpPr>
          <p:cNvPr id="8" name="Group 28"/>
          <p:cNvGrpSpPr>
            <a:grpSpLocks/>
          </p:cNvGrpSpPr>
          <p:nvPr/>
        </p:nvGrpSpPr>
        <p:grpSpPr bwMode="auto">
          <a:xfrm rot="16200000" flipH="1">
            <a:off x="6690548" y="4241028"/>
            <a:ext cx="490538" cy="333375"/>
            <a:chOff x="2559" y="2582"/>
            <a:chExt cx="805" cy="174"/>
          </a:xfrm>
        </p:grpSpPr>
        <p:sp>
          <p:nvSpPr>
            <p:cNvPr id="13334" name="Line 29"/>
            <p:cNvSpPr>
              <a:spLocks noChangeShapeType="1"/>
            </p:cNvSpPr>
            <p:nvPr/>
          </p:nvSpPr>
          <p:spPr bwMode="auto">
            <a:xfrm>
              <a:off x="2559" y="2582"/>
              <a:ext cx="805" cy="0"/>
            </a:xfrm>
            <a:prstGeom prst="line">
              <a:avLst/>
            </a:prstGeom>
            <a:noFill/>
            <a:ln w="57150">
              <a:solidFill>
                <a:schemeClr val="tx1"/>
              </a:solidFill>
              <a:round/>
              <a:headEnd/>
              <a:tailEnd type="triangle" w="med" len="med"/>
            </a:ln>
          </p:spPr>
          <p:txBody>
            <a:bodyPr/>
            <a:lstStyle/>
            <a:p>
              <a:endParaRPr lang="en-IE" dirty="0">
                <a:solidFill>
                  <a:schemeClr val="bg1"/>
                </a:solidFill>
              </a:endParaRPr>
            </a:p>
          </p:txBody>
        </p:sp>
        <p:sp>
          <p:nvSpPr>
            <p:cNvPr id="13335" name="Line 30"/>
            <p:cNvSpPr>
              <a:spLocks noChangeShapeType="1"/>
            </p:cNvSpPr>
            <p:nvPr/>
          </p:nvSpPr>
          <p:spPr bwMode="auto">
            <a:xfrm>
              <a:off x="2559" y="2756"/>
              <a:ext cx="805" cy="0"/>
            </a:xfrm>
            <a:prstGeom prst="line">
              <a:avLst/>
            </a:prstGeom>
            <a:noFill/>
            <a:ln w="57150">
              <a:solidFill>
                <a:schemeClr val="tx1"/>
              </a:solidFill>
              <a:round/>
              <a:headEnd type="triangle" w="med" len="med"/>
              <a:tailEnd/>
            </a:ln>
          </p:spPr>
          <p:txBody>
            <a:bodyPr/>
            <a:lstStyle/>
            <a:p>
              <a:endParaRPr lang="en-IE" dirty="0">
                <a:solidFill>
                  <a:schemeClr val="bg1"/>
                </a:solidFill>
              </a:endParaRPr>
            </a:p>
          </p:txBody>
        </p:sp>
      </p:grpSp>
      <p:sp>
        <p:nvSpPr>
          <p:cNvPr id="13329" name="Freeform 31"/>
          <p:cNvSpPr>
            <a:spLocks/>
          </p:cNvSpPr>
          <p:nvPr/>
        </p:nvSpPr>
        <p:spPr bwMode="auto">
          <a:xfrm>
            <a:off x="2420967" y="5184797"/>
            <a:ext cx="1098550" cy="717550"/>
          </a:xfrm>
          <a:custGeom>
            <a:avLst/>
            <a:gdLst>
              <a:gd name="T0" fmla="*/ 1743948303 w 692"/>
              <a:gd name="T1" fmla="*/ 1076107619 h 452"/>
              <a:gd name="T2" fmla="*/ 793849931 w 692"/>
              <a:gd name="T3" fmla="*/ 1093747914 h 452"/>
              <a:gd name="T4" fmla="*/ 264615618 w 692"/>
              <a:gd name="T5" fmla="*/ 796369358 h 452"/>
              <a:gd name="T6" fmla="*/ 0 w 692"/>
              <a:gd name="T7" fmla="*/ 0 h 452"/>
              <a:gd name="T8" fmla="*/ 0 60000 65536"/>
              <a:gd name="T9" fmla="*/ 0 60000 65536"/>
              <a:gd name="T10" fmla="*/ 0 60000 65536"/>
              <a:gd name="T11" fmla="*/ 0 60000 65536"/>
              <a:gd name="T12" fmla="*/ 0 w 692"/>
              <a:gd name="T13" fmla="*/ 0 h 452"/>
              <a:gd name="T14" fmla="*/ 692 w 692"/>
              <a:gd name="T15" fmla="*/ 452 h 452"/>
            </a:gdLst>
            <a:ahLst/>
            <a:cxnLst>
              <a:cxn ang="T8">
                <a:pos x="T0" y="T1"/>
              </a:cxn>
              <a:cxn ang="T9">
                <a:pos x="T2" y="T3"/>
              </a:cxn>
              <a:cxn ang="T10">
                <a:pos x="T4" y="T5"/>
              </a:cxn>
              <a:cxn ang="T11">
                <a:pos x="T6" y="T7"/>
              </a:cxn>
            </a:cxnLst>
            <a:rect l="T12" t="T13" r="T14" b="T15"/>
            <a:pathLst>
              <a:path w="692" h="452">
                <a:moveTo>
                  <a:pt x="692" y="427"/>
                </a:moveTo>
                <a:cubicBezTo>
                  <a:pt x="629" y="428"/>
                  <a:pt x="413" y="452"/>
                  <a:pt x="315" y="434"/>
                </a:cubicBezTo>
                <a:cubicBezTo>
                  <a:pt x="217" y="416"/>
                  <a:pt x="157" y="388"/>
                  <a:pt x="105" y="316"/>
                </a:cubicBezTo>
                <a:cubicBezTo>
                  <a:pt x="53" y="244"/>
                  <a:pt x="22" y="66"/>
                  <a:pt x="0" y="0"/>
                </a:cubicBezTo>
              </a:path>
            </a:pathLst>
          </a:custGeom>
          <a:noFill/>
          <a:ln w="57150">
            <a:solidFill>
              <a:schemeClr val="tx1"/>
            </a:solidFill>
            <a:round/>
            <a:headEnd/>
            <a:tailEnd type="triangle" w="med" len="med"/>
          </a:ln>
        </p:spPr>
        <p:txBody>
          <a:bodyPr/>
          <a:lstStyle/>
          <a:p>
            <a:endParaRPr lang="de-DE">
              <a:solidFill>
                <a:schemeClr val="bg1"/>
              </a:solidFill>
            </a:endParaRPr>
          </a:p>
        </p:txBody>
      </p:sp>
      <p:sp>
        <p:nvSpPr>
          <p:cNvPr id="144416" name="AutoShape 32"/>
          <p:cNvSpPr>
            <a:spLocks noChangeArrowheads="1"/>
          </p:cNvSpPr>
          <p:nvPr/>
        </p:nvSpPr>
        <p:spPr bwMode="auto">
          <a:xfrm>
            <a:off x="3689379" y="3405210"/>
            <a:ext cx="1277938" cy="1357312"/>
          </a:xfrm>
          <a:prstGeom prst="flowChartMagneticDisk">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w="9525">
            <a:solidFill>
              <a:schemeClr val="bg2"/>
            </a:solidFill>
            <a:round/>
            <a:headEnd/>
            <a:tailEnd/>
          </a:ln>
          <a:effectLst/>
        </p:spPr>
        <p:txBody>
          <a:bodyPr wrap="none" anchor="ctr"/>
          <a:lstStyle/>
          <a:p>
            <a:pPr algn="ctr">
              <a:defRPr/>
            </a:pPr>
            <a:r>
              <a:rPr lang="en-US" sz="2000" b="1" dirty="0">
                <a:solidFill>
                  <a:schemeClr val="bg1"/>
                </a:solidFill>
                <a:latin typeface="Arial" charset="0"/>
                <a:cs typeface="Arial" charset="0"/>
              </a:rPr>
              <a:t>Data</a:t>
            </a:r>
          </a:p>
        </p:txBody>
      </p:sp>
      <p:sp>
        <p:nvSpPr>
          <p:cNvPr id="13331" name="Rectangle 36"/>
          <p:cNvSpPr>
            <a:spLocks noGrp="1" noChangeArrowheads="1"/>
          </p:cNvSpPr>
          <p:nvPr>
            <p:ph type="title"/>
          </p:nvPr>
        </p:nvSpPr>
        <p:spPr>
          <a:noFill/>
        </p:spPr>
        <p:txBody>
          <a:bodyPr/>
          <a:lstStyle/>
          <a:p>
            <a:pPr eaLnBrk="1" hangingPunct="1"/>
            <a:r>
              <a:rPr lang="en-IE" noProof="0" dirty="0" smtClean="0"/>
              <a:t>Data Mining Process</a:t>
            </a:r>
            <a:br>
              <a:rPr lang="en-IE" noProof="0" dirty="0" smtClean="0"/>
            </a:br>
            <a:r>
              <a:rPr lang="en-IE" sz="2800" noProof="0" dirty="0" smtClean="0">
                <a:solidFill>
                  <a:schemeClr val="accent4"/>
                </a:solidFill>
              </a:rPr>
              <a:t>CRISP-DM</a:t>
            </a:r>
            <a:endParaRPr lang="en-IE" noProof="0" dirty="0" smtClean="0">
              <a:solidFill>
                <a:schemeClr val="accent4"/>
              </a:solidFill>
            </a:endParaRPr>
          </a:p>
        </p:txBody>
      </p:sp>
      <p:sp>
        <p:nvSpPr>
          <p:cNvPr id="13332" name="Line 34"/>
          <p:cNvSpPr>
            <a:spLocks noChangeShapeType="1"/>
          </p:cNvSpPr>
          <p:nvPr/>
        </p:nvSpPr>
        <p:spPr bwMode="auto">
          <a:xfrm>
            <a:off x="3541742" y="2128860"/>
            <a:ext cx="1277937" cy="0"/>
          </a:xfrm>
          <a:prstGeom prst="line">
            <a:avLst/>
          </a:prstGeom>
          <a:noFill/>
          <a:ln w="57150">
            <a:solidFill>
              <a:schemeClr val="tx1"/>
            </a:solidFill>
            <a:round/>
            <a:headEnd/>
            <a:tailEnd type="triangle" w="med" len="med"/>
          </a:ln>
        </p:spPr>
        <p:txBody>
          <a:bodyPr/>
          <a:lstStyle/>
          <a:p>
            <a:endParaRPr lang="en-IE" dirty="0">
              <a:solidFill>
                <a:schemeClr val="bg1"/>
              </a:solidFill>
            </a:endParaRPr>
          </a:p>
        </p:txBody>
      </p:sp>
      <p:sp>
        <p:nvSpPr>
          <p:cNvPr id="13333" name="Text Box 35"/>
          <p:cNvSpPr txBox="1">
            <a:spLocks noChangeArrowheads="1"/>
          </p:cNvSpPr>
          <p:nvPr/>
        </p:nvSpPr>
        <p:spPr bwMode="auto">
          <a:xfrm>
            <a:off x="6480204" y="5946797"/>
            <a:ext cx="1960563" cy="336550"/>
          </a:xfrm>
          <a:prstGeom prst="rect">
            <a:avLst/>
          </a:prstGeom>
          <a:noFill/>
          <a:ln w="9525">
            <a:noFill/>
            <a:miter lim="800000"/>
            <a:headEnd/>
            <a:tailEnd/>
          </a:ln>
        </p:spPr>
        <p:txBody>
          <a:bodyPr wrap="none">
            <a:spAutoFit/>
          </a:bodyPr>
          <a:lstStyle/>
          <a:p>
            <a:r>
              <a:rPr lang="en-US" sz="1600" b="1" dirty="0">
                <a:solidFill>
                  <a:schemeClr val="accent4"/>
                </a:solidFill>
                <a:cs typeface="Arial" pitchFamily="34" charset="0"/>
              </a:rPr>
              <a:t>www.crisp-dm.org</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4388"/>
                                        </p:tgtEl>
                                        <p:attrNameLst>
                                          <p:attrName>style.visibility</p:attrName>
                                        </p:attrNameLst>
                                      </p:cBhvr>
                                      <p:to>
                                        <p:strVal val="visible"/>
                                      </p:to>
                                    </p:set>
                                    <p:animEffect transition="in" filter="fade">
                                      <p:cBhvr>
                                        <p:cTn id="7" dur="2000"/>
                                        <p:tgtEl>
                                          <p:spTgt spid="1443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4387"/>
                                        </p:tgtEl>
                                        <p:attrNameLst>
                                          <p:attrName>style.visibility</p:attrName>
                                        </p:attrNameLst>
                                      </p:cBhvr>
                                      <p:to>
                                        <p:strVal val="visible"/>
                                      </p:to>
                                    </p:set>
                                    <p:animEffect transition="in" filter="fade">
                                      <p:cBhvr>
                                        <p:cTn id="10" dur="2000"/>
                                        <p:tgtEl>
                                          <p:spTgt spid="144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animBg="1"/>
      <p:bldP spid="14438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Customer Profitability</a:t>
            </a:r>
            <a:endParaRPr lang="en-IE" noProof="0" dirty="0"/>
          </a:p>
        </p:txBody>
      </p:sp>
      <p:sp>
        <p:nvSpPr>
          <p:cNvPr id="3" name="Content Placeholder 2"/>
          <p:cNvSpPr>
            <a:spLocks noGrp="1"/>
          </p:cNvSpPr>
          <p:nvPr>
            <p:ph idx="1"/>
          </p:nvPr>
        </p:nvSpPr>
        <p:spPr/>
        <p:txBody>
          <a:bodyPr/>
          <a:lstStyle/>
          <a:p>
            <a:r>
              <a:rPr lang="en-IE" noProof="0" dirty="0" smtClean="0"/>
              <a:t>Typically, you will:</a:t>
            </a:r>
          </a:p>
          <a:p>
            <a:pPr marL="914400" lvl="1" indent="-457200">
              <a:buFont typeface="+mj-lt"/>
              <a:buAutoNum type="arabicPeriod"/>
            </a:pPr>
            <a:r>
              <a:rPr lang="en-IE" noProof="0" dirty="0" smtClean="0"/>
              <a:t>Segment or classify customers in a relevant way</a:t>
            </a:r>
          </a:p>
          <a:p>
            <a:pPr lvl="2"/>
            <a:r>
              <a:rPr lang="en-IE" noProof="0" dirty="0" smtClean="0"/>
              <a:t>Clustering</a:t>
            </a:r>
          </a:p>
          <a:p>
            <a:pPr marL="914400" lvl="1" indent="-457200">
              <a:buFont typeface="+mj-lt"/>
              <a:buAutoNum type="arabicPeriod"/>
            </a:pPr>
            <a:r>
              <a:rPr lang="en-IE" noProof="0" dirty="0" smtClean="0"/>
              <a:t>Find a relationship between profit and customer characteristics</a:t>
            </a:r>
          </a:p>
          <a:p>
            <a:pPr lvl="2"/>
            <a:r>
              <a:rPr lang="en-IE" noProof="0" dirty="0" smtClean="0"/>
              <a:t>Decision Tree</a:t>
            </a:r>
          </a:p>
          <a:p>
            <a:pPr marL="914400" lvl="1" indent="-457200">
              <a:buFont typeface="+mj-lt"/>
              <a:buAutoNum type="arabicPeriod"/>
            </a:pPr>
            <a:r>
              <a:rPr lang="en-IE" noProof="0" dirty="0" smtClean="0"/>
              <a:t>Understand customer preferences</a:t>
            </a:r>
          </a:p>
          <a:p>
            <a:pPr lvl="2"/>
            <a:r>
              <a:rPr lang="en-IE" noProof="0" dirty="0" smtClean="0"/>
              <a:t>Association Rules</a:t>
            </a:r>
          </a:p>
          <a:p>
            <a:pPr marL="914400" lvl="1" indent="-457200">
              <a:buFont typeface="+mj-lt"/>
              <a:buAutoNum type="arabicPeriod"/>
            </a:pPr>
            <a:r>
              <a:rPr lang="en-IE" noProof="0" dirty="0" smtClean="0"/>
              <a:t>Study customer behaviour</a:t>
            </a:r>
          </a:p>
          <a:p>
            <a:pPr lvl="2"/>
            <a:r>
              <a:rPr lang="en-IE" noProof="0" dirty="0" smtClean="0"/>
              <a:t>Sequence Clustering</a:t>
            </a:r>
          </a:p>
          <a:p>
            <a:pPr lvl="1">
              <a:buNone/>
            </a:pPr>
            <a:r>
              <a:rPr lang="en-IE" noProof="0" dirty="0" smtClean="0"/>
              <a:t>and</a:t>
            </a:r>
          </a:p>
          <a:p>
            <a:pPr marL="914400" lvl="1" indent="-457200">
              <a:buFont typeface="+mj-lt"/>
              <a:buAutoNum type="arabicPeriod"/>
            </a:pPr>
            <a:r>
              <a:rPr lang="en-IE" noProof="0" dirty="0" smtClean="0"/>
              <a:t>Predict profitability of potential new customers</a:t>
            </a:r>
          </a:p>
          <a:p>
            <a:pPr lvl="2"/>
            <a:endParaRPr lang="en-IE" noProof="0"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Predict Sales and Inventory</a:t>
            </a:r>
            <a:endParaRPr lang="en-IE" noProof="0" dirty="0"/>
          </a:p>
        </p:txBody>
      </p:sp>
      <p:sp>
        <p:nvSpPr>
          <p:cNvPr id="3" name="Content Placeholder 2"/>
          <p:cNvSpPr>
            <a:spLocks noGrp="1"/>
          </p:cNvSpPr>
          <p:nvPr>
            <p:ph idx="1"/>
          </p:nvPr>
        </p:nvSpPr>
        <p:spPr/>
        <p:txBody>
          <a:bodyPr/>
          <a:lstStyle/>
          <a:p>
            <a:r>
              <a:rPr lang="en-IE" noProof="0" dirty="0" smtClean="0"/>
              <a:t>You may:</a:t>
            </a:r>
          </a:p>
          <a:p>
            <a:pPr marL="914400" lvl="1" indent="-457200">
              <a:buFont typeface="+mj-lt"/>
              <a:buAutoNum type="arabicPeriod"/>
            </a:pPr>
            <a:r>
              <a:rPr lang="en-IE" noProof="0" dirty="0" smtClean="0"/>
              <a:t>Structure the sales or inventory data as a time series</a:t>
            </a:r>
          </a:p>
          <a:p>
            <a:pPr marL="1314450" lvl="2" indent="-457200"/>
            <a:r>
              <a:rPr lang="en-IE" noProof="0" dirty="0" smtClean="0"/>
              <a:t>Perhaps from a Data Warehouse</a:t>
            </a:r>
          </a:p>
          <a:p>
            <a:pPr marL="914400" lvl="1" indent="-457200">
              <a:buFont typeface="+mj-lt"/>
              <a:buAutoNum type="arabicPeriod"/>
            </a:pPr>
            <a:r>
              <a:rPr lang="en-IE" noProof="0" dirty="0" smtClean="0"/>
              <a:t>Forecast future sales and needs</a:t>
            </a:r>
          </a:p>
          <a:p>
            <a:pPr marL="1314450" lvl="2" indent="-457200"/>
            <a:r>
              <a:rPr lang="en-IE" noProof="0" dirty="0" smtClean="0"/>
              <a:t>Time Series or Decision Trees with Regression</a:t>
            </a:r>
          </a:p>
          <a:p>
            <a:pPr marL="914400" lvl="1" indent="-457200"/>
            <a:endParaRPr lang="en-IE" noProof="0"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Build Effective Marketing Campaigns</a:t>
            </a:r>
            <a:endParaRPr lang="en-IE" noProof="0" dirty="0"/>
          </a:p>
        </p:txBody>
      </p:sp>
      <p:sp>
        <p:nvSpPr>
          <p:cNvPr id="3" name="Content Placeholder 2"/>
          <p:cNvSpPr>
            <a:spLocks noGrp="1"/>
          </p:cNvSpPr>
          <p:nvPr>
            <p:ph idx="1"/>
          </p:nvPr>
        </p:nvSpPr>
        <p:spPr>
          <a:xfrm>
            <a:off x="539750" y="1714488"/>
            <a:ext cx="8048625" cy="4411675"/>
          </a:xfrm>
        </p:spPr>
        <p:txBody>
          <a:bodyPr/>
          <a:lstStyle/>
          <a:p>
            <a:r>
              <a:rPr lang="en-IE" noProof="0" dirty="0" smtClean="0"/>
              <a:t>You would:</a:t>
            </a:r>
          </a:p>
          <a:p>
            <a:pPr marL="914400" lvl="1" indent="-457200">
              <a:buFont typeface="+mj-lt"/>
              <a:buAutoNum type="arabicPeriod"/>
            </a:pPr>
            <a:r>
              <a:rPr lang="en-IE" noProof="0" dirty="0" smtClean="0"/>
              <a:t>Segment your existing customers</a:t>
            </a:r>
          </a:p>
          <a:p>
            <a:pPr marL="1314450" lvl="2" indent="-457200"/>
            <a:r>
              <a:rPr lang="en-IE" noProof="0" dirty="0" smtClean="0"/>
              <a:t>Clustering and Decision Trees</a:t>
            </a:r>
          </a:p>
          <a:p>
            <a:pPr marL="914400" lvl="1" indent="-457200">
              <a:buFont typeface="+mj-lt"/>
              <a:buAutoNum type="arabicPeriod"/>
            </a:pPr>
            <a:r>
              <a:rPr lang="en-IE" noProof="0" dirty="0" smtClean="0"/>
              <a:t>Study what makes them respond to your campaigns</a:t>
            </a:r>
          </a:p>
          <a:p>
            <a:pPr marL="1314450" lvl="2" indent="-457200"/>
            <a:r>
              <a:rPr lang="en-IE" noProof="0" dirty="0" smtClean="0"/>
              <a:t>Decision Tree, Naive Bayes, Clustering, Neural Network</a:t>
            </a:r>
          </a:p>
          <a:p>
            <a:pPr marL="914400" lvl="1" indent="-457200">
              <a:buFont typeface="+mj-lt"/>
              <a:buAutoNum type="arabicPeriod"/>
            </a:pPr>
            <a:r>
              <a:rPr lang="en-IE" noProof="0" dirty="0" smtClean="0"/>
              <a:t>Experiment with a campaign by focusing it</a:t>
            </a:r>
          </a:p>
          <a:p>
            <a:pPr marL="1314450" lvl="2" indent="-457200"/>
            <a:r>
              <a:rPr lang="en-IE" noProof="0" dirty="0" smtClean="0"/>
              <a:t>Lift Charts</a:t>
            </a:r>
          </a:p>
          <a:p>
            <a:pPr marL="914400" lvl="1" indent="-457200">
              <a:buFont typeface="+mj-lt"/>
              <a:buAutoNum type="arabicPeriod"/>
            </a:pPr>
            <a:r>
              <a:rPr lang="en-IE" noProof="0" dirty="0" smtClean="0"/>
              <a:t>Run the campaign</a:t>
            </a:r>
          </a:p>
          <a:p>
            <a:pPr marL="1314450" lvl="2" indent="-457200"/>
            <a:r>
              <a:rPr lang="en-IE" noProof="0" dirty="0" smtClean="0"/>
              <a:t>Predict recipients</a:t>
            </a:r>
          </a:p>
          <a:p>
            <a:pPr marL="914400" lvl="1" indent="-457200">
              <a:buFont typeface="+mj-lt"/>
              <a:buAutoNum type="arabicPeriod"/>
            </a:pPr>
            <a:r>
              <a:rPr lang="en-IE" noProof="0" dirty="0" smtClean="0"/>
              <a:t>Review your strategy as you get response</a:t>
            </a:r>
          </a:p>
          <a:p>
            <a:pPr marL="1314450" lvl="2" indent="-457200"/>
            <a:r>
              <a:rPr lang="en-IE" noProof="0" dirty="0" smtClean="0"/>
              <a:t>Update your models</a:t>
            </a:r>
            <a:endParaRPr lang="en-IE" noProof="0"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Detect and Prevent Fraud</a:t>
            </a:r>
            <a:endParaRPr lang="en-IE" noProof="0" dirty="0"/>
          </a:p>
        </p:txBody>
      </p:sp>
      <p:sp>
        <p:nvSpPr>
          <p:cNvPr id="3" name="Content Placeholder 2"/>
          <p:cNvSpPr>
            <a:spLocks noGrp="1"/>
          </p:cNvSpPr>
          <p:nvPr>
            <p:ph idx="1"/>
          </p:nvPr>
        </p:nvSpPr>
        <p:spPr/>
        <p:txBody>
          <a:bodyPr/>
          <a:lstStyle/>
          <a:p>
            <a:r>
              <a:rPr lang="en-IE" sz="2000" noProof="0" dirty="0" smtClean="0"/>
              <a:t>You could:</a:t>
            </a:r>
          </a:p>
          <a:p>
            <a:pPr marL="914400" lvl="1" indent="-457200">
              <a:buFont typeface="+mj-lt"/>
              <a:buAutoNum type="arabicPeriod"/>
            </a:pPr>
            <a:r>
              <a:rPr lang="en-IE" sz="2000" noProof="0" dirty="0" smtClean="0"/>
              <a:t>Build a risk model for existing customers or transactions</a:t>
            </a:r>
          </a:p>
          <a:p>
            <a:pPr marL="1314450" lvl="2" indent="-457200"/>
            <a:r>
              <a:rPr lang="en-IE" sz="1800" noProof="0" dirty="0" smtClean="0"/>
              <a:t>Decision Trees, Clustering, Neural Networks, and often Logistic Regression</a:t>
            </a:r>
          </a:p>
          <a:p>
            <a:pPr marL="914400" lvl="1" indent="-457200">
              <a:buFont typeface="+mj-lt"/>
              <a:buAutoNum type="arabicPeriod"/>
            </a:pPr>
            <a:r>
              <a:rPr lang="en-IE" sz="2000" noProof="0" dirty="0" smtClean="0"/>
              <a:t>Assess risk of a new transaction</a:t>
            </a:r>
          </a:p>
          <a:p>
            <a:pPr marL="1314450" lvl="2" indent="-457200"/>
            <a:r>
              <a:rPr lang="en-IE" sz="1800" noProof="0" dirty="0" smtClean="0"/>
              <a:t>Predict risk and its probability using the model</a:t>
            </a:r>
          </a:p>
          <a:p>
            <a:pPr marL="514350" indent="-457200"/>
            <a:r>
              <a:rPr lang="en-IE" sz="2000" noProof="0" dirty="0" smtClean="0"/>
              <a:t>Or</a:t>
            </a:r>
          </a:p>
          <a:p>
            <a:pPr marL="914400" lvl="1" indent="-457200">
              <a:buFont typeface="+mj-lt"/>
              <a:buAutoNum type="arabicPeriod"/>
            </a:pPr>
            <a:r>
              <a:rPr lang="en-IE" sz="2000" noProof="0" dirty="0" smtClean="0"/>
              <a:t>Model transaction sequences</a:t>
            </a:r>
          </a:p>
          <a:p>
            <a:pPr marL="1314450" lvl="2" indent="-457200"/>
            <a:r>
              <a:rPr lang="en-IE" sz="1800" noProof="0" dirty="0" smtClean="0"/>
              <a:t>Sequence Clustering</a:t>
            </a:r>
          </a:p>
          <a:p>
            <a:pPr marL="914400" lvl="1" indent="-457200">
              <a:buFont typeface="+mj-lt"/>
              <a:buAutoNum type="arabicPeriod"/>
            </a:pPr>
            <a:r>
              <a:rPr lang="en-IE" sz="2000" noProof="0" dirty="0" smtClean="0"/>
              <a:t>Find unusual ones (outliers)</a:t>
            </a:r>
          </a:p>
          <a:p>
            <a:pPr marL="1314450" lvl="2" indent="-457200"/>
            <a:r>
              <a:rPr lang="en-IE" sz="1800" noProof="0" dirty="0" smtClean="0"/>
              <a:t>Mine the mining model – neural networks, trees, clustering</a:t>
            </a:r>
          </a:p>
          <a:p>
            <a:pPr marL="914400" lvl="1" indent="-457200">
              <a:buFont typeface="+mj-lt"/>
              <a:buAutoNum type="arabicPeriod"/>
            </a:pPr>
            <a:r>
              <a:rPr lang="en-IE" sz="2000" noProof="0" dirty="0" smtClean="0"/>
              <a:t>Assess new events as they happen</a:t>
            </a:r>
          </a:p>
          <a:p>
            <a:pPr marL="1314450" lvl="2" indent="-457200"/>
            <a:r>
              <a:rPr lang="en-IE" sz="1800" noProof="0" dirty="0" smtClean="0"/>
              <a:t>Predicting by means of the metamodel</a:t>
            </a:r>
            <a:endParaRPr lang="en-IE" sz="1800" noProof="0"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New Opportunity: </a:t>
            </a:r>
            <a:br>
              <a:rPr lang="en-IE" noProof="0" dirty="0" smtClean="0"/>
            </a:br>
            <a:r>
              <a:rPr lang="en-IE" noProof="0" dirty="0" smtClean="0"/>
              <a:t>Intelligent Applications</a:t>
            </a:r>
            <a:endParaRPr lang="en-IE" noProof="0" dirty="0"/>
          </a:p>
        </p:txBody>
      </p:sp>
      <p:sp>
        <p:nvSpPr>
          <p:cNvPr id="3" name="Content Placeholder 2"/>
          <p:cNvSpPr>
            <a:spLocks noGrp="1"/>
          </p:cNvSpPr>
          <p:nvPr>
            <p:ph idx="1"/>
          </p:nvPr>
        </p:nvSpPr>
        <p:spPr>
          <a:xfrm>
            <a:off x="539750" y="1831995"/>
            <a:ext cx="8048625" cy="4525963"/>
          </a:xfrm>
        </p:spPr>
        <p:txBody>
          <a:bodyPr/>
          <a:lstStyle/>
          <a:p>
            <a:r>
              <a:rPr lang="en-IE" noProof="0" dirty="0" smtClean="0"/>
              <a:t>Examples of Intelligent Applications:</a:t>
            </a:r>
          </a:p>
          <a:p>
            <a:pPr lvl="1"/>
            <a:r>
              <a:rPr lang="en-IE" b="1" noProof="0" dirty="0" smtClean="0"/>
              <a:t>Input Validation</a:t>
            </a:r>
            <a:r>
              <a:rPr lang="en-IE" noProof="0" dirty="0" smtClean="0"/>
              <a:t>, based on previously accepted data, not on fixed rules</a:t>
            </a:r>
          </a:p>
          <a:p>
            <a:pPr lvl="1"/>
            <a:r>
              <a:rPr lang="en-IE" b="1" noProof="0" dirty="0" smtClean="0"/>
              <a:t>Business Process Validation </a:t>
            </a:r>
            <a:r>
              <a:rPr lang="en-IE" noProof="0" dirty="0" smtClean="0"/>
              <a:t>– early detection of failure</a:t>
            </a:r>
          </a:p>
          <a:p>
            <a:pPr lvl="1"/>
            <a:r>
              <a:rPr lang="en-IE" b="1" noProof="0" dirty="0" smtClean="0"/>
              <a:t>Adaptive User Interface </a:t>
            </a:r>
            <a:r>
              <a:rPr lang="en-IE" noProof="0" dirty="0" smtClean="0"/>
              <a:t>based on past behaviour</a:t>
            </a:r>
          </a:p>
          <a:p>
            <a:r>
              <a:rPr lang="en-IE" noProof="0" dirty="0" smtClean="0"/>
              <a:t>Also known as </a:t>
            </a:r>
            <a:r>
              <a:rPr lang="en-IE" noProof="0" dirty="0" smtClean="0">
                <a:solidFill>
                  <a:schemeClr val="accent4"/>
                </a:solidFill>
              </a:rPr>
              <a:t>Predictive Programming</a:t>
            </a:r>
          </a:p>
          <a:p>
            <a:endParaRPr lang="en-IE" dirty="0" smtClean="0">
              <a:solidFill>
                <a:schemeClr val="accent4"/>
              </a:solidFill>
            </a:endParaRPr>
          </a:p>
          <a:p>
            <a:r>
              <a:rPr lang="en-IE" dirty="0" smtClean="0"/>
              <a:t>Learn more by downloading </a:t>
            </a:r>
            <a:r>
              <a:rPr lang="en-IE" i="1" dirty="0" smtClean="0"/>
              <a:t>“Build More Intelligent Applications using Data Mining”</a:t>
            </a:r>
            <a:r>
              <a:rPr lang="en-IE" dirty="0" smtClean="0"/>
              <a:t> from </a:t>
            </a:r>
            <a:r>
              <a:rPr lang="en-IE" dirty="0" smtClean="0">
                <a:hlinkClick r:id="rId3"/>
              </a:rPr>
              <a:t>www.microsoft.com/technetspotlight</a:t>
            </a:r>
            <a:r>
              <a:rPr lang="en-IE" dirty="0" smtClean="0"/>
              <a:t> </a:t>
            </a:r>
            <a:endParaRPr lang="en-IE" noProof="0" dirty="0" smtClean="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p:txBody>
          <a:bodyPr/>
          <a:lstStyle/>
          <a:p>
            <a:r>
              <a:rPr lang="en-IE" noProof="0" dirty="0" smtClean="0"/>
              <a:t>Objectives</a:t>
            </a:r>
          </a:p>
        </p:txBody>
      </p:sp>
      <p:sp>
        <p:nvSpPr>
          <p:cNvPr id="5123" name="Rectangle 7"/>
          <p:cNvSpPr>
            <a:spLocks noGrp="1" noChangeArrowheads="1"/>
          </p:cNvSpPr>
          <p:nvPr>
            <p:ph idx="1"/>
          </p:nvPr>
        </p:nvSpPr>
        <p:spPr/>
        <p:txBody>
          <a:bodyPr/>
          <a:lstStyle/>
          <a:p>
            <a:r>
              <a:rPr lang="en-IE" noProof="0" dirty="0" smtClean="0"/>
              <a:t>Overview Data Mining</a:t>
            </a:r>
          </a:p>
          <a:p>
            <a:r>
              <a:rPr lang="en-IE" noProof="0" dirty="0" smtClean="0"/>
              <a:t>Introduce typical applications and scenarios</a:t>
            </a:r>
          </a:p>
          <a:p>
            <a:r>
              <a:rPr lang="en-IE" noProof="0" dirty="0" smtClean="0"/>
              <a:t>Explain some DM concepts</a:t>
            </a:r>
          </a:p>
          <a:p>
            <a:r>
              <a:rPr lang="en-IE" noProof="0" dirty="0" smtClean="0"/>
              <a:t>Review wider product platform</a:t>
            </a:r>
          </a:p>
        </p:txBody>
      </p:sp>
      <p:sp>
        <p:nvSpPr>
          <p:cNvPr id="4" name="TextBox 3"/>
          <p:cNvSpPr txBox="1">
            <a:spLocks noChangeArrowheads="1"/>
          </p:cNvSpPr>
          <p:nvPr/>
        </p:nvSpPr>
        <p:spPr bwMode="auto">
          <a:xfrm>
            <a:off x="357158" y="5125722"/>
            <a:ext cx="6215106" cy="1446550"/>
          </a:xfrm>
          <a:prstGeom prst="rect">
            <a:avLst/>
          </a:prstGeom>
          <a:noFill/>
          <a:ln w="9525">
            <a:noFill/>
            <a:miter lim="800000"/>
            <a:headEnd/>
            <a:tailEnd/>
          </a:ln>
        </p:spPr>
        <p:txBody>
          <a:bodyPr wrap="square">
            <a:spAutoFit/>
          </a:bodyPr>
          <a:lstStyle/>
          <a:p>
            <a:pPr algn="just"/>
            <a:r>
              <a:rPr lang="en-US" sz="800" b="0" dirty="0" smtClean="0">
                <a:solidFill>
                  <a:schemeClr val="tx1">
                    <a:lumMod val="65000"/>
                    <a:lumOff val="35000"/>
                  </a:schemeClr>
                </a:solidFill>
              </a:rPr>
              <a:t>The information herein is for informational purposes only and represents the opinions and views of Project Botticelli and/or Rafal Lukawiecki. The material presented is not certain and may vary based on several factors. Microsoft makes no warranties, express, implied or statutory, as to the information in this presentation.</a:t>
            </a:r>
          </a:p>
          <a:p>
            <a:pPr algn="just"/>
            <a:endParaRPr lang="en-US" sz="800" b="0" dirty="0" smtClean="0">
              <a:solidFill>
                <a:schemeClr val="tx1">
                  <a:lumMod val="65000"/>
                  <a:lumOff val="35000"/>
                </a:schemeClr>
              </a:solidFill>
            </a:endParaRPr>
          </a:p>
          <a:p>
            <a:pPr algn="just"/>
            <a:r>
              <a:rPr lang="en-US" sz="800" b="0" dirty="0" smtClean="0">
                <a:solidFill>
                  <a:schemeClr val="tx1">
                    <a:lumMod val="65000"/>
                    <a:lumOff val="35000"/>
                  </a:schemeClr>
                </a:solidFill>
              </a:rPr>
              <a:t>© </a:t>
            </a:r>
            <a:r>
              <a:rPr lang="en-US" sz="800" b="0" dirty="0">
                <a:solidFill>
                  <a:schemeClr val="tx1">
                    <a:lumMod val="65000"/>
                    <a:lumOff val="35000"/>
                  </a:schemeClr>
                </a:solidFill>
              </a:rPr>
              <a:t>2007 Project Botticelli </a:t>
            </a:r>
            <a:r>
              <a:rPr lang="en-US" sz="800" b="0" dirty="0" smtClean="0">
                <a:solidFill>
                  <a:schemeClr val="tx1">
                    <a:lumMod val="65000"/>
                    <a:lumOff val="35000"/>
                  </a:schemeClr>
                </a:solidFill>
              </a:rPr>
              <a:t>Ltd &amp; Microsoft Corp. Some slides contain quotations from copyrighted materials by other authors, as individually attributed. All </a:t>
            </a:r>
            <a:r>
              <a:rPr lang="en-US" sz="800" b="0" dirty="0">
                <a:solidFill>
                  <a:schemeClr val="tx1">
                    <a:lumMod val="65000"/>
                    <a:lumOff val="35000"/>
                  </a:schemeClr>
                </a:solidFill>
              </a:rPr>
              <a:t>rights reserved. Microsoft, Windows, Windows Vista and other product names are or may be registered trademarks and/or trademarks in the U.S. and/or other countries. The information herein is for informational purposes only and represents the current view of Project Botticelli Ltd as of the date of this presentation.  Because Project Botticelli &amp; Microsoft must respond to changing market conditions, it should not be interpreted to be a commitment on the part of Microsoft, and Microsoft and Project Botticelli cannot guarantee the accuracy of any information provided after the date of this </a:t>
            </a:r>
            <a:r>
              <a:rPr lang="en-US" sz="800" b="0" dirty="0" smtClean="0">
                <a:solidFill>
                  <a:schemeClr val="tx1">
                    <a:lumMod val="65000"/>
                    <a:lumOff val="35000"/>
                  </a:schemeClr>
                </a:solidFill>
              </a:rPr>
              <a:t>presentation. Project Botticelli makes no warranties, express, implied or statutory, as to the information in this presentation. E&amp;OE</a:t>
            </a:r>
            <a:r>
              <a:rPr lang="en-US" sz="800" b="0" dirty="0">
                <a:solidFill>
                  <a:schemeClr val="tx1">
                    <a:lumMod val="65000"/>
                    <a:lumOff val="35000"/>
                  </a:schemeClr>
                </a:solidFill>
              </a:rPr>
              <a:t>.</a:t>
            </a:r>
          </a:p>
        </p:txBody>
      </p:sp>
      <p:pic>
        <p:nvPicPr>
          <p:cNvPr id="6" name="Picture 8" descr="probwht-jpg.jpg"/>
          <p:cNvPicPr>
            <a:picLocks noChangeAspect="1"/>
          </p:cNvPicPr>
          <p:nvPr/>
        </p:nvPicPr>
        <p:blipFill>
          <a:blip r:embed="rId3"/>
          <a:srcRect/>
          <a:stretch>
            <a:fillRect/>
          </a:stretch>
        </p:blipFill>
        <p:spPr bwMode="auto">
          <a:xfrm>
            <a:off x="7143768" y="5474866"/>
            <a:ext cx="1285884" cy="650988"/>
          </a:xfrm>
          <a:prstGeom prst="rect">
            <a:avLst/>
          </a:prstGeom>
          <a:noFill/>
          <a:ln w="9525">
            <a:noFill/>
            <a:miter lim="800000"/>
            <a:headEnd/>
            <a:tailEnd/>
          </a:ln>
        </p:spPr>
      </p:pic>
      <p:sp>
        <p:nvSpPr>
          <p:cNvPr id="7" name="Text Box 5"/>
          <p:cNvSpPr txBox="1">
            <a:spLocks noChangeArrowheads="1"/>
          </p:cNvSpPr>
          <p:nvPr/>
        </p:nvSpPr>
        <p:spPr bwMode="auto">
          <a:xfrm>
            <a:off x="357158" y="4000504"/>
            <a:ext cx="8309764" cy="954107"/>
          </a:xfrm>
          <a:prstGeom prst="rect">
            <a:avLst/>
          </a:prstGeom>
          <a:noFill/>
          <a:ln w="9525">
            <a:noFill/>
            <a:miter lim="800000"/>
            <a:headEnd/>
            <a:tailEnd/>
          </a:ln>
        </p:spPr>
        <p:txBody>
          <a:bodyPr wrap="square">
            <a:spAutoFit/>
          </a:bodyPr>
          <a:lstStyle/>
          <a:p>
            <a:r>
              <a:rPr lang="en-US" sz="1400" dirty="0" smtClean="0">
                <a:solidFill>
                  <a:schemeClr val="bg1">
                    <a:lumMod val="50000"/>
                  </a:schemeClr>
                </a:solidFill>
              </a:rPr>
              <a:t>This seminar is partly based on “Data Mining” book by ZhaoHui Tang and Jamie MacLennan, and also on Jamie’s presentations. Thank you to Jamie and to Donald Farmer for helping me in preparing this session. Thank you to Roni Karassik for a slide. Thank you to Mike Tsalidis, Olga Londer, and Marin Bezic for all the support. Thank you to </a:t>
            </a:r>
            <a:r>
              <a:rPr lang="en-US" sz="1400" dirty="0" smtClean="0">
                <a:solidFill>
                  <a:schemeClr val="bg1">
                    <a:lumMod val="75000"/>
                  </a:schemeClr>
                </a:solidFill>
              </a:rPr>
              <a:t>Maciej Pilecki </a:t>
            </a:r>
            <a:r>
              <a:rPr lang="en-US" sz="1400" dirty="0" smtClean="0">
                <a:solidFill>
                  <a:schemeClr val="bg1">
                    <a:lumMod val="50000"/>
                  </a:schemeClr>
                </a:solidFill>
              </a:rPr>
              <a:t>for assistance with demos.</a:t>
            </a:r>
            <a:endParaRPr lang="en-GB" sz="1400" dirty="0">
              <a:solidFill>
                <a:schemeClr val="bg1">
                  <a:lumMod val="50000"/>
                </a:schemeClr>
              </a:solidFill>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Data Mining Products</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82588" y="228600"/>
            <a:ext cx="8380412" cy="1255713"/>
          </a:xfrm>
        </p:spPr>
        <p:txBody>
          <a:bodyPr/>
          <a:lstStyle/>
          <a:p>
            <a:pPr>
              <a:defRPr/>
            </a:pPr>
            <a:r>
              <a:rPr lang="en-IE" noProof="0" dirty="0" smtClean="0"/>
              <a:t>Microsoft DM </a:t>
            </a:r>
            <a:r>
              <a:rPr lang="en-IE" noProof="0" dirty="0" smtClean="0"/>
              <a:t>Competitors</a:t>
            </a:r>
            <a:br>
              <a:rPr lang="en-IE" noProof="0" dirty="0" smtClean="0"/>
            </a:br>
            <a:r>
              <a:rPr lang="en-IE" sz="1400" dirty="0" smtClean="0"/>
              <a:t>All </a:t>
            </a:r>
            <a:r>
              <a:rPr lang="en-IE" sz="1400" noProof="0" dirty="0" smtClean="0"/>
              <a:t>trademarks respectfully implicitly acknowledged </a:t>
            </a:r>
            <a:endParaRPr lang="en-IE" noProof="0" dirty="0">
              <a:solidFill>
                <a:schemeClr val="accent1"/>
              </a:solidFill>
            </a:endParaRPr>
          </a:p>
        </p:txBody>
      </p:sp>
      <p:sp>
        <p:nvSpPr>
          <p:cNvPr id="52227" name="Rectangle 3"/>
          <p:cNvSpPr>
            <a:spLocks noGrp="1" noChangeArrowheads="1"/>
          </p:cNvSpPr>
          <p:nvPr>
            <p:ph type="body" sz="half" idx="1"/>
          </p:nvPr>
        </p:nvSpPr>
        <p:spPr>
          <a:xfrm>
            <a:off x="382588" y="1714500"/>
            <a:ext cx="4113212" cy="4302125"/>
          </a:xfrm>
        </p:spPr>
        <p:txBody>
          <a:bodyPr/>
          <a:lstStyle/>
          <a:p>
            <a:pPr>
              <a:defRPr/>
            </a:pPr>
            <a:r>
              <a:rPr lang="en-IE" sz="2400" i="1" noProof="0" dirty="0" smtClean="0"/>
              <a:t>SAS</a:t>
            </a:r>
            <a:r>
              <a:rPr lang="en-IE" sz="2400" noProof="0" dirty="0" smtClean="0"/>
              <a:t>, largest market share of DM, specialised product for traditional experts</a:t>
            </a:r>
          </a:p>
          <a:p>
            <a:pPr>
              <a:defRPr/>
            </a:pPr>
            <a:r>
              <a:rPr lang="en-IE" sz="2400" i="1" noProof="0" dirty="0" smtClean="0"/>
              <a:t>SPSS </a:t>
            </a:r>
            <a:r>
              <a:rPr lang="en-IE" sz="2400" noProof="0" dirty="0" smtClean="0"/>
              <a:t>(Clementine), strength in statistical analysis</a:t>
            </a:r>
          </a:p>
          <a:p>
            <a:pPr>
              <a:defRPr/>
            </a:pPr>
            <a:r>
              <a:rPr lang="en-IE" sz="2400" i="1" noProof="0" dirty="0" smtClean="0"/>
              <a:t>IBM </a:t>
            </a:r>
            <a:r>
              <a:rPr lang="en-IE" sz="2400" noProof="0" dirty="0" smtClean="0"/>
              <a:t>(Intelligent Miner) tied to DB2, interoperates with Microsoft through PMML</a:t>
            </a:r>
          </a:p>
        </p:txBody>
      </p:sp>
      <p:sp>
        <p:nvSpPr>
          <p:cNvPr id="52228" name="Rectangle 4"/>
          <p:cNvSpPr>
            <a:spLocks noGrp="1" noChangeArrowheads="1"/>
          </p:cNvSpPr>
          <p:nvPr>
            <p:ph type="body" sz="half" idx="2"/>
          </p:nvPr>
        </p:nvSpPr>
        <p:spPr>
          <a:xfrm>
            <a:off x="4648200" y="1714500"/>
            <a:ext cx="4114800" cy="3748088"/>
          </a:xfrm>
        </p:spPr>
        <p:txBody>
          <a:bodyPr/>
          <a:lstStyle/>
          <a:p>
            <a:pPr>
              <a:defRPr/>
            </a:pPr>
            <a:r>
              <a:rPr lang="en-IE" sz="2400" i="1" noProof="0" dirty="0" smtClean="0"/>
              <a:t>Oracle </a:t>
            </a:r>
            <a:r>
              <a:rPr lang="en-IE" sz="2400" noProof="0" dirty="0" smtClean="0"/>
              <a:t>(10g), supports Java APIs</a:t>
            </a:r>
          </a:p>
          <a:p>
            <a:pPr>
              <a:defRPr/>
            </a:pPr>
            <a:r>
              <a:rPr lang="en-IE" sz="2400" i="1" noProof="0" dirty="0" smtClean="0"/>
              <a:t>Angoss </a:t>
            </a:r>
            <a:r>
              <a:rPr lang="en-IE" sz="2400" noProof="0" dirty="0" smtClean="0"/>
              <a:t>(KnowledgeSTUDIO), result visualisation, works with SQL Server</a:t>
            </a:r>
          </a:p>
          <a:p>
            <a:pPr>
              <a:defRPr/>
            </a:pPr>
            <a:r>
              <a:rPr lang="en-IE" sz="2400" i="1" noProof="0" dirty="0" smtClean="0"/>
              <a:t>KXEN</a:t>
            </a:r>
            <a:r>
              <a:rPr lang="en-IE" sz="2400" noProof="0" dirty="0" smtClean="0"/>
              <a:t>, supports OLAP and </a:t>
            </a:r>
            <a:r>
              <a:rPr lang="en-IE" sz="2400" noProof="0" dirty="0" smtClean="0"/>
              <a:t>Excel,</a:t>
            </a:r>
          </a:p>
          <a:p>
            <a:pPr>
              <a:defRPr/>
            </a:pPr>
            <a:r>
              <a:rPr lang="en-IE" sz="2400" dirty="0" smtClean="0"/>
              <a:t>CRM space: </a:t>
            </a:r>
            <a:r>
              <a:rPr lang="en-IE" sz="2400" dirty="0" err="1" smtClean="0"/>
              <a:t>Unica</a:t>
            </a:r>
            <a:r>
              <a:rPr lang="en-IE" sz="2400" dirty="0" smtClean="0"/>
              <a:t>, </a:t>
            </a:r>
            <a:r>
              <a:rPr lang="en-IE" sz="2400" dirty="0" err="1" smtClean="0"/>
              <a:t>ThinkAnalytics</a:t>
            </a:r>
            <a:r>
              <a:rPr lang="en-IE" sz="2400" dirty="0" smtClean="0"/>
              <a:t>, Portrait, Epiphany, Fair Isaac</a:t>
            </a:r>
            <a:endParaRPr lang="en-IE" sz="2400" noProof="0"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430588" y="3309938"/>
            <a:ext cx="2549525" cy="2409825"/>
          </a:xfrm>
          <a:prstGeom prst="rect">
            <a:avLst/>
          </a:prstGeom>
          <a:solidFill>
            <a:schemeClr val="hlink">
              <a:alpha val="50195"/>
            </a:schemeClr>
          </a:solidFill>
          <a:ln w="9525">
            <a:noFill/>
            <a:miter lim="800000"/>
            <a:headEnd/>
            <a:tailEnd/>
          </a:ln>
        </p:spPr>
        <p:txBody>
          <a:bodyPr wrap="none" anchor="ctr"/>
          <a:lstStyle/>
          <a:p>
            <a:pPr>
              <a:defRPr/>
            </a:pPr>
            <a:endParaRPr lang="en-GB" dirty="0">
              <a:latin typeface="+mn-lt"/>
              <a:cs typeface="Arial" charset="0"/>
            </a:endParaRPr>
          </a:p>
        </p:txBody>
      </p:sp>
      <p:sp>
        <p:nvSpPr>
          <p:cNvPr id="3075" name="Rectangle 3"/>
          <p:cNvSpPr>
            <a:spLocks noChangeArrowheads="1"/>
          </p:cNvSpPr>
          <p:nvPr/>
        </p:nvSpPr>
        <p:spPr bwMode="auto">
          <a:xfrm>
            <a:off x="3430588" y="4021138"/>
            <a:ext cx="2478087" cy="1622425"/>
          </a:xfrm>
          <a:prstGeom prst="rect">
            <a:avLst/>
          </a:prstGeom>
          <a:solidFill>
            <a:schemeClr val="hlink">
              <a:alpha val="50195"/>
            </a:schemeClr>
          </a:solidFill>
          <a:ln w="9525">
            <a:noFill/>
            <a:miter lim="800000"/>
            <a:headEnd/>
            <a:tailEnd/>
          </a:ln>
        </p:spPr>
        <p:txBody>
          <a:bodyPr wrap="none" anchor="ctr"/>
          <a:lstStyle/>
          <a:p>
            <a:pPr>
              <a:defRPr/>
            </a:pPr>
            <a:endParaRPr lang="en-GB" dirty="0">
              <a:latin typeface="+mn-lt"/>
              <a:cs typeface="Arial" charset="0"/>
            </a:endParaRPr>
          </a:p>
        </p:txBody>
      </p:sp>
      <p:sp>
        <p:nvSpPr>
          <p:cNvPr id="3076" name="Rectangle 4"/>
          <p:cNvSpPr>
            <a:spLocks noChangeArrowheads="1"/>
          </p:cNvSpPr>
          <p:nvPr/>
        </p:nvSpPr>
        <p:spPr bwMode="auto">
          <a:xfrm>
            <a:off x="5975350" y="3309938"/>
            <a:ext cx="2549525" cy="2409825"/>
          </a:xfrm>
          <a:prstGeom prst="rect">
            <a:avLst/>
          </a:prstGeom>
          <a:solidFill>
            <a:schemeClr val="accent2">
              <a:alpha val="50195"/>
            </a:schemeClr>
          </a:solidFill>
          <a:ln w="9525">
            <a:noFill/>
            <a:miter lim="800000"/>
            <a:headEnd/>
            <a:tailEnd/>
          </a:ln>
        </p:spPr>
        <p:txBody>
          <a:bodyPr wrap="none" anchor="ctr"/>
          <a:lstStyle/>
          <a:p>
            <a:pPr>
              <a:defRPr/>
            </a:pPr>
            <a:endParaRPr lang="en-GB" dirty="0">
              <a:latin typeface="+mn-lt"/>
              <a:cs typeface="Arial" charset="0"/>
            </a:endParaRPr>
          </a:p>
        </p:txBody>
      </p:sp>
      <p:sp>
        <p:nvSpPr>
          <p:cNvPr id="3077" name="Rectangle 5"/>
          <p:cNvSpPr>
            <a:spLocks noChangeArrowheads="1"/>
          </p:cNvSpPr>
          <p:nvPr/>
        </p:nvSpPr>
        <p:spPr bwMode="auto">
          <a:xfrm>
            <a:off x="393700" y="2659063"/>
            <a:ext cx="9213850" cy="1311275"/>
          </a:xfrm>
          <a:prstGeom prst="rect">
            <a:avLst/>
          </a:prstGeom>
          <a:gradFill rotWithShape="1">
            <a:gsLst>
              <a:gs pos="0">
                <a:schemeClr val="bg2">
                  <a:gamma/>
                  <a:tint val="0"/>
                  <a:invGamma/>
                  <a:alpha val="0"/>
                </a:schemeClr>
              </a:gs>
              <a:gs pos="50000">
                <a:schemeClr val="bg2">
                  <a:alpha val="50000"/>
                </a:schemeClr>
              </a:gs>
              <a:gs pos="100000">
                <a:schemeClr val="bg2">
                  <a:gamma/>
                  <a:tint val="0"/>
                  <a:invGamma/>
                  <a:alpha val="0"/>
                </a:schemeClr>
              </a:gs>
            </a:gsLst>
            <a:lin ang="5400000" scaled="1"/>
          </a:gradFill>
          <a:ln w="9525">
            <a:noFill/>
            <a:miter lim="800000"/>
            <a:headEnd/>
            <a:tailEnd/>
          </a:ln>
          <a:effectLst/>
        </p:spPr>
        <p:txBody>
          <a:bodyPr wrap="none" anchor="ctr"/>
          <a:lstStyle/>
          <a:p>
            <a:pPr>
              <a:defRPr/>
            </a:pPr>
            <a:endParaRPr lang="en-GB" dirty="0">
              <a:latin typeface="+mn-lt"/>
              <a:cs typeface="Arial" charset="0"/>
            </a:endParaRPr>
          </a:p>
        </p:txBody>
      </p:sp>
      <p:sp>
        <p:nvSpPr>
          <p:cNvPr id="3078" name="Rectangle 6"/>
          <p:cNvSpPr>
            <a:spLocks noChangeArrowheads="1"/>
          </p:cNvSpPr>
          <p:nvPr/>
        </p:nvSpPr>
        <p:spPr bwMode="auto">
          <a:xfrm>
            <a:off x="5975350" y="4021138"/>
            <a:ext cx="2478088" cy="1622425"/>
          </a:xfrm>
          <a:prstGeom prst="rect">
            <a:avLst/>
          </a:prstGeom>
          <a:solidFill>
            <a:schemeClr val="accent2">
              <a:alpha val="50195"/>
            </a:schemeClr>
          </a:solidFill>
          <a:ln w="9525">
            <a:noFill/>
            <a:miter lim="800000"/>
            <a:headEnd/>
            <a:tailEnd/>
          </a:ln>
        </p:spPr>
        <p:txBody>
          <a:bodyPr wrap="none" anchor="ctr"/>
          <a:lstStyle/>
          <a:p>
            <a:pPr>
              <a:defRPr/>
            </a:pPr>
            <a:endParaRPr lang="en-GB" dirty="0">
              <a:latin typeface="+mn-lt"/>
              <a:cs typeface="Arial" charset="0"/>
            </a:endParaRPr>
          </a:p>
        </p:txBody>
      </p:sp>
      <p:sp>
        <p:nvSpPr>
          <p:cNvPr id="3079" name="Rectangle 7"/>
          <p:cNvSpPr>
            <a:spLocks noChangeArrowheads="1"/>
          </p:cNvSpPr>
          <p:nvPr/>
        </p:nvSpPr>
        <p:spPr bwMode="auto">
          <a:xfrm>
            <a:off x="5975350" y="5710238"/>
            <a:ext cx="2549525" cy="320675"/>
          </a:xfrm>
          <a:prstGeom prst="rect">
            <a:avLst/>
          </a:prstGeom>
          <a:gradFill rotWithShape="1">
            <a:gsLst>
              <a:gs pos="0">
                <a:schemeClr val="bg2">
                  <a:alpha val="50000"/>
                </a:schemeClr>
              </a:gs>
              <a:gs pos="100000">
                <a:schemeClr val="bg2">
                  <a:gamma/>
                  <a:tint val="0"/>
                  <a:invGamma/>
                  <a:alpha val="0"/>
                </a:schemeClr>
              </a:gs>
            </a:gsLst>
            <a:lin ang="5400000" scaled="1"/>
          </a:gradFill>
          <a:ln w="9525">
            <a:noFill/>
            <a:miter lim="800000"/>
            <a:headEnd/>
            <a:tailEnd/>
          </a:ln>
          <a:effectLst/>
        </p:spPr>
        <p:txBody>
          <a:bodyPr wrap="none" anchor="ctr"/>
          <a:lstStyle/>
          <a:p>
            <a:pPr>
              <a:defRPr/>
            </a:pPr>
            <a:endParaRPr lang="en-GB" dirty="0">
              <a:latin typeface="+mn-lt"/>
              <a:cs typeface="Arial" charset="0"/>
            </a:endParaRPr>
          </a:p>
        </p:txBody>
      </p:sp>
      <p:sp>
        <p:nvSpPr>
          <p:cNvPr id="3080" name="Rectangle 8"/>
          <p:cNvSpPr>
            <a:spLocks noChangeArrowheads="1"/>
          </p:cNvSpPr>
          <p:nvPr/>
        </p:nvSpPr>
        <p:spPr bwMode="auto">
          <a:xfrm>
            <a:off x="731838" y="3309938"/>
            <a:ext cx="2695575" cy="2409825"/>
          </a:xfrm>
          <a:prstGeom prst="rect">
            <a:avLst/>
          </a:prstGeom>
          <a:gradFill rotWithShape="1">
            <a:gsLst>
              <a:gs pos="0">
                <a:schemeClr val="folHlink">
                  <a:gamma/>
                  <a:tint val="0"/>
                  <a:invGamma/>
                  <a:alpha val="0"/>
                </a:schemeClr>
              </a:gs>
              <a:gs pos="100000">
                <a:schemeClr val="folHlink">
                  <a:alpha val="50000"/>
                </a:schemeClr>
              </a:gs>
            </a:gsLst>
            <a:lin ang="2700000" scaled="1"/>
          </a:gradFill>
          <a:ln w="9525">
            <a:noFill/>
            <a:miter lim="800000"/>
            <a:headEnd/>
            <a:tailEnd/>
          </a:ln>
          <a:effectLst/>
        </p:spPr>
        <p:txBody>
          <a:bodyPr wrap="none" anchor="ctr"/>
          <a:lstStyle/>
          <a:p>
            <a:pPr>
              <a:defRPr/>
            </a:pPr>
            <a:endParaRPr lang="en-GB" dirty="0">
              <a:latin typeface="+mn-lt"/>
              <a:cs typeface="Arial" charset="0"/>
            </a:endParaRPr>
          </a:p>
        </p:txBody>
      </p:sp>
      <p:sp>
        <p:nvSpPr>
          <p:cNvPr id="3081" name="Rectangle 9"/>
          <p:cNvSpPr>
            <a:spLocks noChangeArrowheads="1"/>
          </p:cNvSpPr>
          <p:nvPr/>
        </p:nvSpPr>
        <p:spPr bwMode="auto">
          <a:xfrm>
            <a:off x="731838" y="4021138"/>
            <a:ext cx="2619375" cy="1622425"/>
          </a:xfrm>
          <a:prstGeom prst="rect">
            <a:avLst/>
          </a:prstGeom>
          <a:gradFill rotWithShape="1">
            <a:gsLst>
              <a:gs pos="0">
                <a:schemeClr val="folHlink">
                  <a:gamma/>
                  <a:tint val="0"/>
                  <a:invGamma/>
                  <a:alpha val="0"/>
                </a:schemeClr>
              </a:gs>
              <a:gs pos="100000">
                <a:schemeClr val="folHlink">
                  <a:alpha val="50000"/>
                </a:schemeClr>
              </a:gs>
            </a:gsLst>
            <a:lin ang="2700000" scaled="1"/>
          </a:gradFill>
          <a:ln w="9525">
            <a:noFill/>
            <a:miter lim="800000"/>
            <a:headEnd/>
            <a:tailEnd/>
          </a:ln>
          <a:effectLst/>
        </p:spPr>
        <p:txBody>
          <a:bodyPr wrap="none" anchor="ctr"/>
          <a:lstStyle/>
          <a:p>
            <a:pPr>
              <a:defRPr/>
            </a:pPr>
            <a:endParaRPr lang="en-GB" dirty="0">
              <a:latin typeface="+mn-lt"/>
              <a:cs typeface="Arial" charset="0"/>
            </a:endParaRPr>
          </a:p>
        </p:txBody>
      </p:sp>
      <p:sp>
        <p:nvSpPr>
          <p:cNvPr id="3082" name="Rectangle 10"/>
          <p:cNvSpPr>
            <a:spLocks noChangeArrowheads="1"/>
          </p:cNvSpPr>
          <p:nvPr/>
        </p:nvSpPr>
        <p:spPr bwMode="auto">
          <a:xfrm>
            <a:off x="3430588" y="5710238"/>
            <a:ext cx="2549525" cy="320675"/>
          </a:xfrm>
          <a:prstGeom prst="rect">
            <a:avLst/>
          </a:prstGeom>
          <a:gradFill rotWithShape="1">
            <a:gsLst>
              <a:gs pos="0">
                <a:schemeClr val="bg2">
                  <a:alpha val="50000"/>
                </a:schemeClr>
              </a:gs>
              <a:gs pos="100000">
                <a:schemeClr val="bg2">
                  <a:gamma/>
                  <a:tint val="0"/>
                  <a:invGamma/>
                  <a:alpha val="0"/>
                </a:schemeClr>
              </a:gs>
            </a:gsLst>
            <a:lin ang="5400000" scaled="1"/>
          </a:gradFill>
          <a:ln w="9525">
            <a:noFill/>
            <a:miter lim="800000"/>
            <a:headEnd/>
            <a:tailEnd/>
          </a:ln>
          <a:effectLst/>
        </p:spPr>
        <p:txBody>
          <a:bodyPr wrap="none" anchor="ctr"/>
          <a:lstStyle/>
          <a:p>
            <a:pPr>
              <a:defRPr/>
            </a:pPr>
            <a:endParaRPr lang="en-GB" dirty="0">
              <a:latin typeface="+mn-lt"/>
              <a:cs typeface="Arial" charset="0"/>
            </a:endParaRPr>
          </a:p>
        </p:txBody>
      </p:sp>
      <p:sp>
        <p:nvSpPr>
          <p:cNvPr id="3083" name="Text Box 11"/>
          <p:cNvSpPr txBox="1">
            <a:spLocks noChangeArrowheads="1"/>
          </p:cNvSpPr>
          <p:nvPr/>
        </p:nvSpPr>
        <p:spPr bwMode="auto">
          <a:xfrm>
            <a:off x="901700" y="4206875"/>
            <a:ext cx="2387600" cy="1262063"/>
          </a:xfrm>
          <a:prstGeom prst="rect">
            <a:avLst/>
          </a:prstGeom>
          <a:noFill/>
          <a:ln w="9525" algn="ctr">
            <a:noFill/>
            <a:miter lim="800000"/>
            <a:headEnd/>
            <a:tailEnd/>
          </a:ln>
          <a:effectLst/>
        </p:spPr>
        <p:txBody>
          <a:bodyPr/>
          <a:lstStyle/>
          <a:p>
            <a:pPr marL="225425" indent="-225425">
              <a:lnSpc>
                <a:spcPct val="90000"/>
              </a:lnSpc>
              <a:spcBef>
                <a:spcPct val="30000"/>
              </a:spcBef>
              <a:buClr>
                <a:schemeClr val="tx2"/>
              </a:buClr>
              <a:buSzPct val="75000"/>
              <a:buFont typeface="Wingdings" pitchFamily="2" charset="2"/>
              <a:buChar char="l"/>
              <a:defRPr/>
            </a:pPr>
            <a:r>
              <a:rPr lang="en-GB" sz="1400" b="1" dirty="0">
                <a:solidFill>
                  <a:schemeClr val="bg1"/>
                </a:solidFill>
                <a:latin typeface="+mn-lt"/>
                <a:cs typeface="Arial" charset="0"/>
              </a:rPr>
              <a:t>Data acquisition and integration from multiple sources</a:t>
            </a:r>
            <a:endParaRPr lang="pl-PL" sz="1400" b="1" dirty="0">
              <a:solidFill>
                <a:schemeClr val="bg1"/>
              </a:solidFill>
              <a:latin typeface="+mn-lt"/>
              <a:cs typeface="Arial" charset="0"/>
            </a:endParaRPr>
          </a:p>
          <a:p>
            <a:pPr marL="225425" indent="-225425">
              <a:lnSpc>
                <a:spcPct val="90000"/>
              </a:lnSpc>
              <a:spcBef>
                <a:spcPct val="30000"/>
              </a:spcBef>
              <a:buClr>
                <a:schemeClr val="tx2"/>
              </a:buClr>
              <a:buSzPct val="75000"/>
              <a:buFont typeface="Wingdings" pitchFamily="2" charset="2"/>
              <a:buChar char="l"/>
              <a:defRPr/>
            </a:pPr>
            <a:r>
              <a:rPr lang="en-GB" sz="1400" b="1" dirty="0">
                <a:solidFill>
                  <a:schemeClr val="bg1"/>
                </a:solidFill>
                <a:latin typeface="+mn-lt"/>
                <a:cs typeface="Arial" charset="0"/>
              </a:rPr>
              <a:t>Data transformation and </a:t>
            </a:r>
            <a:r>
              <a:rPr lang="en-GB" sz="1400" b="1" dirty="0" smtClean="0">
                <a:solidFill>
                  <a:schemeClr val="bg1"/>
                </a:solidFill>
                <a:latin typeface="+mn-lt"/>
                <a:cs typeface="Arial" charset="0"/>
              </a:rPr>
              <a:t>synthesis using </a:t>
            </a:r>
            <a:r>
              <a:rPr lang="en-GB" sz="1400" b="1" dirty="0" smtClean="0">
                <a:solidFill>
                  <a:schemeClr val="accent4"/>
                </a:solidFill>
                <a:latin typeface="+mn-lt"/>
                <a:cs typeface="Arial" charset="0"/>
              </a:rPr>
              <a:t>Data Mining</a:t>
            </a:r>
            <a:endParaRPr lang="pl-PL" sz="1400" b="1" dirty="0">
              <a:solidFill>
                <a:schemeClr val="accent4"/>
              </a:solidFill>
              <a:latin typeface="+mn-lt"/>
              <a:cs typeface="Arial" charset="0"/>
            </a:endParaRPr>
          </a:p>
        </p:txBody>
      </p:sp>
      <p:sp>
        <p:nvSpPr>
          <p:cNvPr id="3084" name="Text Box 12"/>
          <p:cNvSpPr txBox="1">
            <a:spLocks noChangeArrowheads="1"/>
          </p:cNvSpPr>
          <p:nvPr/>
        </p:nvSpPr>
        <p:spPr bwMode="auto">
          <a:xfrm>
            <a:off x="3598863" y="4206875"/>
            <a:ext cx="2192337" cy="1581150"/>
          </a:xfrm>
          <a:prstGeom prst="rect">
            <a:avLst/>
          </a:prstGeom>
          <a:noFill/>
          <a:ln w="9525" algn="ctr">
            <a:noFill/>
            <a:miter lim="800000"/>
            <a:headEnd/>
            <a:tailEnd/>
          </a:ln>
          <a:effectLst/>
        </p:spPr>
        <p:txBody>
          <a:bodyPr/>
          <a:lstStyle/>
          <a:p>
            <a:pPr marL="215900" indent="-215900">
              <a:lnSpc>
                <a:spcPct val="90000"/>
              </a:lnSpc>
              <a:spcBef>
                <a:spcPct val="30000"/>
              </a:spcBef>
              <a:buClr>
                <a:schemeClr val="tx2"/>
              </a:buClr>
              <a:buSzPct val="75000"/>
              <a:buFont typeface="Wingdings" pitchFamily="2" charset="2"/>
              <a:buChar char="l"/>
              <a:defRPr/>
            </a:pPr>
            <a:r>
              <a:rPr lang="en-GB" sz="1400" b="1" dirty="0">
                <a:solidFill>
                  <a:schemeClr val="bg1"/>
                </a:solidFill>
                <a:latin typeface="+mn-lt"/>
                <a:cs typeface="Arial" charset="0"/>
              </a:rPr>
              <a:t>Knowledge and pattern detection through </a:t>
            </a:r>
            <a:r>
              <a:rPr lang="en-GB" sz="1400" b="1" dirty="0">
                <a:solidFill>
                  <a:schemeClr val="accent4"/>
                </a:solidFill>
                <a:latin typeface="+mn-lt"/>
                <a:cs typeface="Arial" charset="0"/>
              </a:rPr>
              <a:t>Data Mining</a:t>
            </a:r>
            <a:endParaRPr lang="pl-PL" sz="1400" b="1" dirty="0">
              <a:solidFill>
                <a:schemeClr val="accent4"/>
              </a:solidFill>
              <a:latin typeface="+mn-lt"/>
              <a:cs typeface="Arial" charset="0"/>
            </a:endParaRPr>
          </a:p>
          <a:p>
            <a:pPr marL="215900" indent="-215900">
              <a:lnSpc>
                <a:spcPct val="90000"/>
              </a:lnSpc>
              <a:spcBef>
                <a:spcPct val="30000"/>
              </a:spcBef>
              <a:buClr>
                <a:schemeClr val="tx2"/>
              </a:buClr>
              <a:buSzPct val="75000"/>
              <a:buFont typeface="Wingdings" pitchFamily="2" charset="2"/>
              <a:buChar char="l"/>
              <a:defRPr/>
            </a:pPr>
            <a:r>
              <a:rPr lang="en-GB" sz="1400" b="1" dirty="0">
                <a:solidFill>
                  <a:schemeClr val="bg1"/>
                </a:solidFill>
                <a:latin typeface="+mn-lt"/>
                <a:cs typeface="Arial" charset="0"/>
              </a:rPr>
              <a:t>Data enrichment with logic rules and hierarchical views</a:t>
            </a:r>
            <a:endParaRPr lang="pl-PL" sz="1400" b="1" dirty="0">
              <a:solidFill>
                <a:schemeClr val="bg1"/>
              </a:solidFill>
              <a:latin typeface="+mn-lt"/>
              <a:cs typeface="Arial" charset="0"/>
            </a:endParaRPr>
          </a:p>
        </p:txBody>
      </p:sp>
      <p:sp>
        <p:nvSpPr>
          <p:cNvPr id="3085" name="Text Box 13"/>
          <p:cNvSpPr txBox="1">
            <a:spLocks noChangeArrowheads="1"/>
          </p:cNvSpPr>
          <p:nvPr/>
        </p:nvSpPr>
        <p:spPr bwMode="auto">
          <a:xfrm>
            <a:off x="6054725" y="4206875"/>
            <a:ext cx="2098675" cy="1049338"/>
          </a:xfrm>
          <a:prstGeom prst="rect">
            <a:avLst/>
          </a:prstGeom>
          <a:noFill/>
          <a:ln w="9525" algn="ctr">
            <a:noFill/>
            <a:miter lim="800000"/>
            <a:headEnd/>
            <a:tailEnd/>
          </a:ln>
          <a:effectLst/>
        </p:spPr>
        <p:txBody>
          <a:bodyPr/>
          <a:lstStyle/>
          <a:p>
            <a:pPr marL="225425" indent="-225425">
              <a:lnSpc>
                <a:spcPct val="90000"/>
              </a:lnSpc>
              <a:spcBef>
                <a:spcPct val="30000"/>
              </a:spcBef>
              <a:buClr>
                <a:schemeClr val="tx2"/>
              </a:buClr>
              <a:buSzPct val="75000"/>
              <a:buFont typeface="Wingdings" pitchFamily="2" charset="2"/>
              <a:buChar char="l"/>
              <a:defRPr/>
            </a:pPr>
            <a:r>
              <a:rPr lang="en-GB" sz="1400" b="1" dirty="0">
                <a:solidFill>
                  <a:schemeClr val="bg1"/>
                </a:solidFill>
                <a:latin typeface="+mn-lt"/>
                <a:cs typeface="Arial" charset="0"/>
              </a:rPr>
              <a:t>Data presentation and distribution</a:t>
            </a:r>
            <a:endParaRPr lang="pl-PL" sz="1400" b="1" dirty="0">
              <a:solidFill>
                <a:schemeClr val="bg1"/>
              </a:solidFill>
              <a:latin typeface="+mn-lt"/>
              <a:cs typeface="Arial" charset="0"/>
            </a:endParaRPr>
          </a:p>
          <a:p>
            <a:pPr marL="225425" indent="-225425">
              <a:lnSpc>
                <a:spcPct val="90000"/>
              </a:lnSpc>
              <a:spcBef>
                <a:spcPct val="30000"/>
              </a:spcBef>
              <a:buClr>
                <a:schemeClr val="tx2"/>
              </a:buClr>
              <a:buSzPct val="75000"/>
              <a:buFont typeface="Wingdings" pitchFamily="2" charset="2"/>
              <a:buChar char="l"/>
              <a:defRPr/>
            </a:pPr>
            <a:r>
              <a:rPr lang="en-GB" sz="1400" b="1" dirty="0" smtClean="0">
                <a:solidFill>
                  <a:schemeClr val="bg1"/>
                </a:solidFill>
                <a:latin typeface="+mn-lt"/>
                <a:cs typeface="Arial" charset="0"/>
              </a:rPr>
              <a:t>Publishing of </a:t>
            </a:r>
            <a:r>
              <a:rPr lang="en-GB" sz="1400" b="1" dirty="0" smtClean="0">
                <a:solidFill>
                  <a:schemeClr val="accent4"/>
                </a:solidFill>
                <a:latin typeface="+mn-lt"/>
                <a:cs typeface="Arial" charset="0"/>
              </a:rPr>
              <a:t>Data Mining</a:t>
            </a:r>
            <a:r>
              <a:rPr lang="en-GB" sz="1400" b="1" dirty="0" smtClean="0">
                <a:solidFill>
                  <a:schemeClr val="bg1"/>
                </a:solidFill>
                <a:latin typeface="+mn-lt"/>
                <a:cs typeface="Arial" charset="0"/>
              </a:rPr>
              <a:t> results</a:t>
            </a:r>
            <a:endParaRPr lang="pl-PL" sz="1400" b="1" dirty="0">
              <a:solidFill>
                <a:schemeClr val="bg1"/>
              </a:solidFill>
              <a:latin typeface="+mn-lt"/>
              <a:cs typeface="Arial" charset="0"/>
            </a:endParaRPr>
          </a:p>
        </p:txBody>
      </p:sp>
      <p:sp>
        <p:nvSpPr>
          <p:cNvPr id="3087" name="Rectangle 15"/>
          <p:cNvSpPr>
            <a:spLocks noChangeArrowheads="1"/>
          </p:cNvSpPr>
          <p:nvPr/>
        </p:nvSpPr>
        <p:spPr bwMode="auto">
          <a:xfrm>
            <a:off x="731838" y="5710238"/>
            <a:ext cx="2695575" cy="320675"/>
          </a:xfrm>
          <a:prstGeom prst="rect">
            <a:avLst/>
          </a:prstGeom>
          <a:gradFill rotWithShape="1">
            <a:gsLst>
              <a:gs pos="0">
                <a:schemeClr val="bg2">
                  <a:alpha val="50000"/>
                </a:schemeClr>
              </a:gs>
              <a:gs pos="100000">
                <a:schemeClr val="bg2">
                  <a:gamma/>
                  <a:tint val="0"/>
                  <a:invGamma/>
                  <a:alpha val="0"/>
                </a:schemeClr>
              </a:gs>
            </a:gsLst>
            <a:lin ang="5400000" scaled="1"/>
          </a:gradFill>
          <a:ln w="9525">
            <a:noFill/>
            <a:miter lim="800000"/>
            <a:headEnd/>
            <a:tailEnd/>
          </a:ln>
          <a:effectLst/>
        </p:spPr>
        <p:txBody>
          <a:bodyPr wrap="none" anchor="ctr"/>
          <a:lstStyle/>
          <a:p>
            <a:pPr>
              <a:defRPr/>
            </a:pPr>
            <a:endParaRPr lang="en-GB" dirty="0">
              <a:latin typeface="+mn-lt"/>
              <a:cs typeface="Arial" charset="0"/>
            </a:endParaRPr>
          </a:p>
        </p:txBody>
      </p:sp>
      <p:grpSp>
        <p:nvGrpSpPr>
          <p:cNvPr id="2" name="Group 16"/>
          <p:cNvGrpSpPr>
            <a:grpSpLocks/>
          </p:cNvGrpSpPr>
          <p:nvPr/>
        </p:nvGrpSpPr>
        <p:grpSpPr bwMode="auto">
          <a:xfrm>
            <a:off x="609600" y="2433638"/>
            <a:ext cx="3009900" cy="1657350"/>
            <a:chOff x="384" y="1533"/>
            <a:chExt cx="1896" cy="1044"/>
          </a:xfrm>
        </p:grpSpPr>
        <p:pic>
          <p:nvPicPr>
            <p:cNvPr id="19482" name="Picture 17" descr="slide 15_point-A"/>
            <p:cNvPicPr>
              <a:picLocks noChangeAspect="1" noChangeArrowheads="1"/>
            </p:cNvPicPr>
            <p:nvPr/>
          </p:nvPicPr>
          <p:blipFill>
            <a:blip r:embed="rId3"/>
            <a:srcRect/>
            <a:stretch>
              <a:fillRect/>
            </a:stretch>
          </p:blipFill>
          <p:spPr bwMode="auto">
            <a:xfrm>
              <a:off x="384" y="1533"/>
              <a:ext cx="1896" cy="1044"/>
            </a:xfrm>
            <a:prstGeom prst="rect">
              <a:avLst/>
            </a:prstGeom>
            <a:noFill/>
            <a:ln w="9525">
              <a:noFill/>
              <a:miter lim="800000"/>
              <a:headEnd/>
              <a:tailEnd/>
            </a:ln>
          </p:spPr>
        </p:pic>
        <p:sp>
          <p:nvSpPr>
            <p:cNvPr id="3090" name="Rectangle 18"/>
            <p:cNvSpPr>
              <a:spLocks noChangeArrowheads="1"/>
            </p:cNvSpPr>
            <p:nvPr/>
          </p:nvSpPr>
          <p:spPr bwMode="auto">
            <a:xfrm>
              <a:off x="872" y="1849"/>
              <a:ext cx="1062" cy="327"/>
            </a:xfrm>
            <a:prstGeom prst="rect">
              <a:avLst/>
            </a:prstGeom>
            <a:noFill/>
            <a:ln w="9525">
              <a:noFill/>
              <a:miter lim="800000"/>
              <a:headEnd/>
              <a:tailEnd/>
            </a:ln>
            <a:effectLst/>
          </p:spPr>
          <p:txBody>
            <a:bodyPr wrap="none">
              <a:spAutoFit/>
            </a:bodyPr>
            <a:lstStyle/>
            <a:p>
              <a:pPr>
                <a:defRPr/>
              </a:pPr>
              <a:r>
                <a:rPr lang="pl-PL" sz="2800" b="1">
                  <a:solidFill>
                    <a:schemeClr val="accent1"/>
                  </a:solidFill>
                  <a:effectLst>
                    <a:outerShdw blurRad="38100" dist="38100" dir="2700000" algn="tl">
                      <a:srgbClr val="C0C0C0"/>
                    </a:outerShdw>
                  </a:effectLst>
                  <a:latin typeface="+mn-lt"/>
                  <a:cs typeface="Arial" charset="0"/>
                </a:rPr>
                <a:t>Integrate</a:t>
              </a:r>
            </a:p>
          </p:txBody>
        </p:sp>
      </p:grpSp>
      <p:grpSp>
        <p:nvGrpSpPr>
          <p:cNvPr id="3" name="Group 19"/>
          <p:cNvGrpSpPr>
            <a:grpSpLocks/>
          </p:cNvGrpSpPr>
          <p:nvPr/>
        </p:nvGrpSpPr>
        <p:grpSpPr bwMode="auto">
          <a:xfrm>
            <a:off x="3165475" y="2433638"/>
            <a:ext cx="3057525" cy="1657350"/>
            <a:chOff x="1994" y="1533"/>
            <a:chExt cx="1926" cy="1044"/>
          </a:xfrm>
        </p:grpSpPr>
        <p:pic>
          <p:nvPicPr>
            <p:cNvPr id="19480" name="Picture 20" descr="slide 15_point-B"/>
            <p:cNvPicPr>
              <a:picLocks noChangeAspect="1" noChangeArrowheads="1"/>
            </p:cNvPicPr>
            <p:nvPr/>
          </p:nvPicPr>
          <p:blipFill>
            <a:blip r:embed="rId4"/>
            <a:srcRect/>
            <a:stretch>
              <a:fillRect/>
            </a:stretch>
          </p:blipFill>
          <p:spPr bwMode="auto">
            <a:xfrm>
              <a:off x="1994" y="1533"/>
              <a:ext cx="1926" cy="1044"/>
            </a:xfrm>
            <a:prstGeom prst="rect">
              <a:avLst/>
            </a:prstGeom>
            <a:noFill/>
            <a:ln w="9525">
              <a:noFill/>
              <a:miter lim="800000"/>
              <a:headEnd/>
              <a:tailEnd/>
            </a:ln>
          </p:spPr>
        </p:pic>
        <p:sp>
          <p:nvSpPr>
            <p:cNvPr id="3093" name="Rectangle 21"/>
            <p:cNvSpPr>
              <a:spLocks noChangeArrowheads="1"/>
            </p:cNvSpPr>
            <p:nvPr/>
          </p:nvSpPr>
          <p:spPr bwMode="auto">
            <a:xfrm>
              <a:off x="2542" y="1852"/>
              <a:ext cx="914" cy="330"/>
            </a:xfrm>
            <a:prstGeom prst="rect">
              <a:avLst/>
            </a:prstGeom>
            <a:noFill/>
            <a:ln w="9525">
              <a:noFill/>
              <a:miter lim="800000"/>
              <a:headEnd/>
              <a:tailEnd/>
            </a:ln>
            <a:effectLst/>
          </p:spPr>
          <p:txBody>
            <a:bodyPr wrap="none">
              <a:spAutoFit/>
            </a:bodyPr>
            <a:lstStyle/>
            <a:p>
              <a:pPr>
                <a:defRPr/>
              </a:pPr>
              <a:r>
                <a:rPr lang="pl-PL" sz="2800" b="1">
                  <a:solidFill>
                    <a:schemeClr val="accent1"/>
                  </a:solidFill>
                  <a:effectLst>
                    <a:outerShdw blurRad="38100" dist="38100" dir="2700000" algn="tl">
                      <a:srgbClr val="C0C0C0"/>
                    </a:outerShdw>
                  </a:effectLst>
                  <a:latin typeface="+mn-lt"/>
                  <a:cs typeface="Arial" charset="0"/>
                </a:rPr>
                <a:t>Analyze</a:t>
              </a:r>
            </a:p>
          </p:txBody>
        </p:sp>
      </p:grpSp>
      <p:grpSp>
        <p:nvGrpSpPr>
          <p:cNvPr id="4" name="Group 22"/>
          <p:cNvGrpSpPr>
            <a:grpSpLocks/>
          </p:cNvGrpSpPr>
          <p:nvPr/>
        </p:nvGrpSpPr>
        <p:grpSpPr bwMode="auto">
          <a:xfrm>
            <a:off x="5767388" y="2433638"/>
            <a:ext cx="3009900" cy="1657350"/>
            <a:chOff x="3633" y="1533"/>
            <a:chExt cx="1896" cy="1044"/>
          </a:xfrm>
        </p:grpSpPr>
        <p:pic>
          <p:nvPicPr>
            <p:cNvPr id="19478" name="Picture 23" descr="slide 15_point-C"/>
            <p:cNvPicPr>
              <a:picLocks noChangeAspect="1" noChangeArrowheads="1"/>
            </p:cNvPicPr>
            <p:nvPr/>
          </p:nvPicPr>
          <p:blipFill>
            <a:blip r:embed="rId5"/>
            <a:srcRect/>
            <a:stretch>
              <a:fillRect/>
            </a:stretch>
          </p:blipFill>
          <p:spPr bwMode="auto">
            <a:xfrm>
              <a:off x="3633" y="1533"/>
              <a:ext cx="1896" cy="1044"/>
            </a:xfrm>
            <a:prstGeom prst="rect">
              <a:avLst/>
            </a:prstGeom>
            <a:noFill/>
            <a:ln w="9525">
              <a:noFill/>
              <a:miter lim="800000"/>
              <a:headEnd/>
              <a:tailEnd/>
            </a:ln>
          </p:spPr>
        </p:pic>
        <p:sp>
          <p:nvSpPr>
            <p:cNvPr id="3096" name="Rectangle 24"/>
            <p:cNvSpPr>
              <a:spLocks noChangeArrowheads="1"/>
            </p:cNvSpPr>
            <p:nvPr/>
          </p:nvSpPr>
          <p:spPr bwMode="auto">
            <a:xfrm>
              <a:off x="4334" y="1868"/>
              <a:ext cx="838" cy="327"/>
            </a:xfrm>
            <a:prstGeom prst="rect">
              <a:avLst/>
            </a:prstGeom>
            <a:noFill/>
            <a:ln w="9525">
              <a:noFill/>
              <a:miter lim="800000"/>
              <a:headEnd/>
              <a:tailEnd/>
            </a:ln>
            <a:effectLst/>
          </p:spPr>
          <p:txBody>
            <a:bodyPr wrap="none">
              <a:spAutoFit/>
            </a:bodyPr>
            <a:lstStyle/>
            <a:p>
              <a:pPr>
                <a:defRPr/>
              </a:pPr>
              <a:r>
                <a:rPr lang="pl-PL" sz="2800" b="1">
                  <a:solidFill>
                    <a:schemeClr val="accent1"/>
                  </a:solidFill>
                  <a:effectLst>
                    <a:outerShdw blurRad="38100" dist="38100" dir="2700000" algn="tl">
                      <a:srgbClr val="C0C0C0"/>
                    </a:outerShdw>
                  </a:effectLst>
                  <a:latin typeface="+mn-lt"/>
                  <a:cs typeface="Arial" charset="0"/>
                </a:rPr>
                <a:t>Report</a:t>
              </a:r>
            </a:p>
          </p:txBody>
        </p:sp>
      </p:grpSp>
      <p:pic>
        <p:nvPicPr>
          <p:cNvPr id="3097" name="Picture 25" descr="SQL_05_IntgSrv_ALT"/>
          <p:cNvPicPr>
            <a:picLocks noChangeAspect="1" noChangeArrowheads="1"/>
          </p:cNvPicPr>
          <p:nvPr/>
        </p:nvPicPr>
        <p:blipFill>
          <a:blip r:embed="rId6">
            <a:lum bright="100000" contrast="-100000"/>
            <a:grayscl/>
          </a:blip>
          <a:srcRect/>
          <a:stretch>
            <a:fillRect/>
          </a:stretch>
        </p:blipFill>
        <p:spPr bwMode="auto">
          <a:xfrm>
            <a:off x="974725" y="2841625"/>
            <a:ext cx="2212975" cy="806450"/>
          </a:xfrm>
          <a:prstGeom prst="rect">
            <a:avLst/>
          </a:prstGeom>
          <a:noFill/>
          <a:ln w="9525">
            <a:noFill/>
            <a:miter lim="800000"/>
            <a:headEnd/>
            <a:tailEnd/>
          </a:ln>
        </p:spPr>
      </p:pic>
      <p:pic>
        <p:nvPicPr>
          <p:cNvPr id="3098" name="Picture 26" descr="SQL_05_AnlysSvc"/>
          <p:cNvPicPr>
            <a:picLocks noChangeAspect="1" noChangeArrowheads="1"/>
          </p:cNvPicPr>
          <p:nvPr/>
        </p:nvPicPr>
        <p:blipFill>
          <a:blip r:embed="rId7">
            <a:lum bright="100000" contrast="-100000"/>
          </a:blip>
          <a:srcRect/>
          <a:stretch>
            <a:fillRect/>
          </a:stretch>
        </p:blipFill>
        <p:spPr bwMode="auto">
          <a:xfrm>
            <a:off x="3533775" y="2832100"/>
            <a:ext cx="2205038" cy="820738"/>
          </a:xfrm>
          <a:prstGeom prst="rect">
            <a:avLst/>
          </a:prstGeom>
          <a:noFill/>
          <a:ln w="9525">
            <a:noFill/>
            <a:miter lim="800000"/>
            <a:headEnd/>
            <a:tailEnd/>
          </a:ln>
        </p:spPr>
      </p:pic>
      <p:pic>
        <p:nvPicPr>
          <p:cNvPr id="3099" name="Picture 27" descr="SQL_05_RprtSvc"/>
          <p:cNvPicPr>
            <a:picLocks noChangeAspect="1" noChangeArrowheads="1"/>
          </p:cNvPicPr>
          <p:nvPr/>
        </p:nvPicPr>
        <p:blipFill>
          <a:blip r:embed="rId8">
            <a:lum bright="100000" contrast="-100000"/>
          </a:blip>
          <a:srcRect/>
          <a:stretch>
            <a:fillRect/>
          </a:stretch>
        </p:blipFill>
        <p:spPr bwMode="auto">
          <a:xfrm>
            <a:off x="6249988" y="2814638"/>
            <a:ext cx="2208212" cy="822325"/>
          </a:xfrm>
          <a:prstGeom prst="rect">
            <a:avLst/>
          </a:prstGeom>
          <a:noFill/>
          <a:ln w="9525">
            <a:noFill/>
            <a:miter lim="800000"/>
            <a:headEnd/>
            <a:tailEnd/>
          </a:ln>
        </p:spPr>
      </p:pic>
      <p:sp>
        <p:nvSpPr>
          <p:cNvPr id="28" name="Title 27"/>
          <p:cNvSpPr>
            <a:spLocks noGrp="1"/>
          </p:cNvSpPr>
          <p:nvPr>
            <p:ph type="title"/>
          </p:nvPr>
        </p:nvSpPr>
        <p:spPr>
          <a:xfrm>
            <a:off x="382588" y="228600"/>
            <a:ext cx="8380412" cy="1422400"/>
          </a:xfrm>
        </p:spPr>
        <p:txBody>
          <a:bodyPr/>
          <a:lstStyle/>
          <a:p>
            <a:pPr>
              <a:defRPr/>
            </a:pPr>
            <a:r>
              <a:rPr lang="en-IE" noProof="0" dirty="0" smtClean="0"/>
              <a:t>SQL </a:t>
            </a:r>
            <a:r>
              <a:rPr lang="en-IE" noProof="0" dirty="0" smtClean="0"/>
              <a:t>Server </a:t>
            </a:r>
            <a:r>
              <a:rPr lang="en-IE" noProof="0" dirty="0" smtClean="0"/>
              <a:t/>
            </a:r>
            <a:br>
              <a:rPr lang="en-IE" noProof="0" dirty="0" smtClean="0"/>
            </a:br>
            <a:r>
              <a:rPr lang="en-IE" sz="3200" noProof="0" dirty="0" smtClean="0">
                <a:solidFill>
                  <a:schemeClr val="accent4"/>
                </a:solidFill>
              </a:rPr>
              <a:t>We Need More Than Just </a:t>
            </a:r>
            <a:r>
              <a:rPr lang="en-IE" sz="3200" b="1" noProof="0" dirty="0" smtClean="0">
                <a:solidFill>
                  <a:schemeClr val="accent4"/>
                </a:solidFill>
              </a:rPr>
              <a:t>Database Engine</a:t>
            </a:r>
            <a:endParaRPr lang="en-IE" b="1" noProof="0" dirty="0">
              <a:solidFill>
                <a:schemeClr val="accent4"/>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3081"/>
                                        </p:tgtEl>
                                        <p:attrNameLst>
                                          <p:attrName>style.visibility</p:attrName>
                                        </p:attrNameLst>
                                      </p:cBhvr>
                                      <p:to>
                                        <p:strVal val="visible"/>
                                      </p:to>
                                    </p:set>
                                    <p:animEffect transition="in" filter="fade">
                                      <p:cBhvr>
                                        <p:cTn id="12" dur="1000"/>
                                        <p:tgtEl>
                                          <p:spTgt spid="308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80"/>
                                        </p:tgtEl>
                                        <p:attrNameLst>
                                          <p:attrName>style.visibility</p:attrName>
                                        </p:attrNameLst>
                                      </p:cBhvr>
                                      <p:to>
                                        <p:strVal val="visible"/>
                                      </p:to>
                                    </p:set>
                                    <p:animEffect transition="in" filter="fade">
                                      <p:cBhvr>
                                        <p:cTn id="15" dur="1000"/>
                                        <p:tgtEl>
                                          <p:spTgt spid="308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87"/>
                                        </p:tgtEl>
                                        <p:attrNameLst>
                                          <p:attrName>style.visibility</p:attrName>
                                        </p:attrNameLst>
                                      </p:cBhvr>
                                      <p:to>
                                        <p:strVal val="visible"/>
                                      </p:to>
                                    </p:set>
                                    <p:animEffect transition="in" filter="fade">
                                      <p:cBhvr>
                                        <p:cTn id="18" dur="1000"/>
                                        <p:tgtEl>
                                          <p:spTgt spid="3087"/>
                                        </p:tgtEl>
                                      </p:cBhvr>
                                    </p:animEffect>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3083"/>
                                        </p:tgtEl>
                                        <p:attrNameLst>
                                          <p:attrName>style.visibility</p:attrName>
                                        </p:attrNameLst>
                                      </p:cBhvr>
                                      <p:to>
                                        <p:strVal val="visible"/>
                                      </p:to>
                                    </p:set>
                                    <p:animEffect transition="in" filter="dissolve">
                                      <p:cBhvr>
                                        <p:cTn id="22" dur="500"/>
                                        <p:tgtEl>
                                          <p:spTgt spid="308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000" fill="hold"/>
                                        <p:tgtEl>
                                          <p:spTgt spid="3"/>
                                        </p:tgtEl>
                                        <p:attrNameLst>
                                          <p:attrName>ppt_x</p:attrName>
                                        </p:attrNameLst>
                                      </p:cBhvr>
                                      <p:tavLst>
                                        <p:tav tm="0">
                                          <p:val>
                                            <p:strVal val="0-#ppt_w/2"/>
                                          </p:val>
                                        </p:tav>
                                        <p:tav tm="100000">
                                          <p:val>
                                            <p:strVal val="#ppt_x"/>
                                          </p:val>
                                        </p:tav>
                                      </p:tavLst>
                                    </p:anim>
                                    <p:anim calcmode="lin" valueType="num">
                                      <p:cBhvr additive="base">
                                        <p:cTn id="28" dur="1000" fill="hold"/>
                                        <p:tgtEl>
                                          <p:spTgt spid="3"/>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fade">
                                      <p:cBhvr>
                                        <p:cTn id="32" dur="1000"/>
                                        <p:tgtEl>
                                          <p:spTgt spid="307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74"/>
                                        </p:tgtEl>
                                        <p:attrNameLst>
                                          <p:attrName>style.visibility</p:attrName>
                                        </p:attrNameLst>
                                      </p:cBhvr>
                                      <p:to>
                                        <p:strVal val="visible"/>
                                      </p:to>
                                    </p:set>
                                    <p:animEffect transition="in" filter="fade">
                                      <p:cBhvr>
                                        <p:cTn id="35" dur="1000"/>
                                        <p:tgtEl>
                                          <p:spTgt spid="307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82"/>
                                        </p:tgtEl>
                                        <p:attrNameLst>
                                          <p:attrName>style.visibility</p:attrName>
                                        </p:attrNameLst>
                                      </p:cBhvr>
                                      <p:to>
                                        <p:strVal val="visible"/>
                                      </p:to>
                                    </p:set>
                                    <p:animEffect transition="in" filter="fade">
                                      <p:cBhvr>
                                        <p:cTn id="38" dur="1000"/>
                                        <p:tgtEl>
                                          <p:spTgt spid="3082"/>
                                        </p:tgtEl>
                                      </p:cBhvr>
                                    </p:animEffect>
                                  </p:childTnLst>
                                </p:cTn>
                              </p:par>
                            </p:childTnLst>
                          </p:cTn>
                        </p:par>
                        <p:par>
                          <p:cTn id="39" fill="hold">
                            <p:stCondLst>
                              <p:cond delay="2000"/>
                            </p:stCondLst>
                            <p:childTnLst>
                              <p:par>
                                <p:cTn id="40" presetID="9" presetClass="entr" presetSubtype="0" fill="hold" grpId="0" nodeType="afterEffect">
                                  <p:stCondLst>
                                    <p:cond delay="0"/>
                                  </p:stCondLst>
                                  <p:childTnLst>
                                    <p:set>
                                      <p:cBhvr>
                                        <p:cTn id="41" dur="1" fill="hold">
                                          <p:stCondLst>
                                            <p:cond delay="0"/>
                                          </p:stCondLst>
                                        </p:cTn>
                                        <p:tgtEl>
                                          <p:spTgt spid="3084"/>
                                        </p:tgtEl>
                                        <p:attrNameLst>
                                          <p:attrName>style.visibility</p:attrName>
                                        </p:attrNameLst>
                                      </p:cBhvr>
                                      <p:to>
                                        <p:strVal val="visible"/>
                                      </p:to>
                                    </p:set>
                                    <p:animEffect transition="in" filter="dissolve">
                                      <p:cBhvr>
                                        <p:cTn id="42" dur="500"/>
                                        <p:tgtEl>
                                          <p:spTgt spid="308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1000" fill="hold"/>
                                        <p:tgtEl>
                                          <p:spTgt spid="4"/>
                                        </p:tgtEl>
                                        <p:attrNameLst>
                                          <p:attrName>ppt_x</p:attrName>
                                        </p:attrNameLst>
                                      </p:cBhvr>
                                      <p:tavLst>
                                        <p:tav tm="0">
                                          <p:val>
                                            <p:strVal val="0-#ppt_w/2"/>
                                          </p:val>
                                        </p:tav>
                                        <p:tav tm="100000">
                                          <p:val>
                                            <p:strVal val="#ppt_x"/>
                                          </p:val>
                                        </p:tav>
                                      </p:tavLst>
                                    </p:anim>
                                    <p:anim calcmode="lin" valueType="num">
                                      <p:cBhvr additive="base">
                                        <p:cTn id="48" dur="1000" fill="hold"/>
                                        <p:tgtEl>
                                          <p:spTgt spid="4"/>
                                        </p:tgtEl>
                                        <p:attrNameLst>
                                          <p:attrName>ppt_y</p:attrName>
                                        </p:attrNameLst>
                                      </p:cBhvr>
                                      <p:tavLst>
                                        <p:tav tm="0">
                                          <p:val>
                                            <p:strVal val="#ppt_y"/>
                                          </p:val>
                                        </p:tav>
                                        <p:tav tm="100000">
                                          <p:val>
                                            <p:strVal val="#ppt_y"/>
                                          </p:val>
                                        </p:tav>
                                      </p:tavLst>
                                    </p:anim>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3078"/>
                                        </p:tgtEl>
                                        <p:attrNameLst>
                                          <p:attrName>style.visibility</p:attrName>
                                        </p:attrNameLst>
                                      </p:cBhvr>
                                      <p:to>
                                        <p:strVal val="visible"/>
                                      </p:to>
                                    </p:set>
                                    <p:animEffect transition="in" filter="fade">
                                      <p:cBhvr>
                                        <p:cTn id="52" dur="1000"/>
                                        <p:tgtEl>
                                          <p:spTgt spid="307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76"/>
                                        </p:tgtEl>
                                        <p:attrNameLst>
                                          <p:attrName>style.visibility</p:attrName>
                                        </p:attrNameLst>
                                      </p:cBhvr>
                                      <p:to>
                                        <p:strVal val="visible"/>
                                      </p:to>
                                    </p:set>
                                    <p:animEffect transition="in" filter="fade">
                                      <p:cBhvr>
                                        <p:cTn id="55" dur="1000"/>
                                        <p:tgtEl>
                                          <p:spTgt spid="307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79"/>
                                        </p:tgtEl>
                                        <p:attrNameLst>
                                          <p:attrName>style.visibility</p:attrName>
                                        </p:attrNameLst>
                                      </p:cBhvr>
                                      <p:to>
                                        <p:strVal val="visible"/>
                                      </p:to>
                                    </p:set>
                                    <p:animEffect transition="in" filter="fade">
                                      <p:cBhvr>
                                        <p:cTn id="58" dur="1000"/>
                                        <p:tgtEl>
                                          <p:spTgt spid="3079"/>
                                        </p:tgtEl>
                                      </p:cBhvr>
                                    </p:animEffect>
                                  </p:childTnLst>
                                </p:cTn>
                              </p:par>
                            </p:childTnLst>
                          </p:cTn>
                        </p:par>
                        <p:par>
                          <p:cTn id="59" fill="hold">
                            <p:stCondLst>
                              <p:cond delay="2000"/>
                            </p:stCondLst>
                            <p:childTnLst>
                              <p:par>
                                <p:cTn id="60" presetID="9" presetClass="entr" presetSubtype="0" fill="hold" nodeType="afterEffect">
                                  <p:stCondLst>
                                    <p:cond delay="0"/>
                                  </p:stCondLst>
                                  <p:childTnLst>
                                    <p:set>
                                      <p:cBhvr>
                                        <p:cTn id="61" dur="1" fill="hold">
                                          <p:stCondLst>
                                            <p:cond delay="0"/>
                                          </p:stCondLst>
                                        </p:cTn>
                                        <p:tgtEl>
                                          <p:spTgt spid="3085"/>
                                        </p:tgtEl>
                                        <p:attrNameLst>
                                          <p:attrName>style.visibility</p:attrName>
                                        </p:attrNameLst>
                                      </p:cBhvr>
                                      <p:to>
                                        <p:strVal val="visible"/>
                                      </p:to>
                                    </p:set>
                                    <p:animEffect transition="in" filter="dissolve">
                                      <p:cBhvr>
                                        <p:cTn id="62" dur="500"/>
                                        <p:tgtEl>
                                          <p:spTgt spid="3085"/>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3097"/>
                                        </p:tgtEl>
                                        <p:attrNameLst>
                                          <p:attrName>style.visibility</p:attrName>
                                        </p:attrNameLst>
                                      </p:cBhvr>
                                      <p:to>
                                        <p:strVal val="visible"/>
                                      </p:to>
                                    </p:set>
                                    <p:animEffect transition="in" filter="dissolve">
                                      <p:cBhvr>
                                        <p:cTn id="67" dur="500"/>
                                        <p:tgtEl>
                                          <p:spTgt spid="3097"/>
                                        </p:tgtEl>
                                      </p:cBhvr>
                                    </p:animEffect>
                                  </p:childTnLst>
                                </p:cTn>
                              </p:par>
                              <p:par>
                                <p:cTn id="68" presetID="64" presetClass="path" presetSubtype="0" accel="50000" decel="50000" fill="hold" nodeType="withEffect">
                                  <p:stCondLst>
                                    <p:cond delay="0"/>
                                  </p:stCondLst>
                                  <p:childTnLst>
                                    <p:animMotion origin="layout" path="M -4.16667E-6 -1.85185E-6 L -4.16667E-6 -0.16319 " pathEditMode="relative" rAng="0" ptsTypes="AA">
                                      <p:cBhvr>
                                        <p:cTn id="69" dur="2000" fill="hold"/>
                                        <p:tgtEl>
                                          <p:spTgt spid="3097"/>
                                        </p:tgtEl>
                                        <p:attrNameLst>
                                          <p:attrName>ppt_x</p:attrName>
                                          <p:attrName>ppt_y</p:attrName>
                                        </p:attrNameLst>
                                      </p:cBhvr>
                                      <p:rCtr x="0" y="-82"/>
                                    </p:animMotion>
                                  </p:childTnLst>
                                </p:cTn>
                              </p:par>
                              <p:par>
                                <p:cTn id="70" presetID="9" presetClass="entr" presetSubtype="0" fill="hold" nodeType="withEffect">
                                  <p:stCondLst>
                                    <p:cond delay="0"/>
                                  </p:stCondLst>
                                  <p:childTnLst>
                                    <p:set>
                                      <p:cBhvr>
                                        <p:cTn id="71" dur="1" fill="hold">
                                          <p:stCondLst>
                                            <p:cond delay="0"/>
                                          </p:stCondLst>
                                        </p:cTn>
                                        <p:tgtEl>
                                          <p:spTgt spid="3098"/>
                                        </p:tgtEl>
                                        <p:attrNameLst>
                                          <p:attrName>style.visibility</p:attrName>
                                        </p:attrNameLst>
                                      </p:cBhvr>
                                      <p:to>
                                        <p:strVal val="visible"/>
                                      </p:to>
                                    </p:set>
                                    <p:animEffect transition="in" filter="dissolve">
                                      <p:cBhvr>
                                        <p:cTn id="72" dur="500"/>
                                        <p:tgtEl>
                                          <p:spTgt spid="3098"/>
                                        </p:tgtEl>
                                      </p:cBhvr>
                                    </p:animEffect>
                                  </p:childTnLst>
                                </p:cTn>
                              </p:par>
                              <p:par>
                                <p:cTn id="73" presetID="64" presetClass="path" presetSubtype="0" accel="50000" decel="50000" fill="hold" nodeType="withEffect">
                                  <p:stCondLst>
                                    <p:cond delay="0"/>
                                  </p:stCondLst>
                                  <p:childTnLst>
                                    <p:animMotion origin="layout" path="M -4.44444E-6 1.70715E-6 L 0.00244 -0.16262 " pathEditMode="relative" rAng="0" ptsTypes="AA">
                                      <p:cBhvr>
                                        <p:cTn id="74" dur="2000" fill="hold"/>
                                        <p:tgtEl>
                                          <p:spTgt spid="3098"/>
                                        </p:tgtEl>
                                        <p:attrNameLst>
                                          <p:attrName>ppt_x</p:attrName>
                                          <p:attrName>ppt_y</p:attrName>
                                        </p:attrNameLst>
                                      </p:cBhvr>
                                      <p:rCtr x="1" y="-81"/>
                                    </p:animMotion>
                                  </p:childTnLst>
                                </p:cTn>
                              </p:par>
                              <p:par>
                                <p:cTn id="75" presetID="9" presetClass="entr" presetSubtype="0" fill="hold" nodeType="withEffect">
                                  <p:stCondLst>
                                    <p:cond delay="0"/>
                                  </p:stCondLst>
                                  <p:childTnLst>
                                    <p:set>
                                      <p:cBhvr>
                                        <p:cTn id="76" dur="1" fill="hold">
                                          <p:stCondLst>
                                            <p:cond delay="0"/>
                                          </p:stCondLst>
                                        </p:cTn>
                                        <p:tgtEl>
                                          <p:spTgt spid="3099"/>
                                        </p:tgtEl>
                                        <p:attrNameLst>
                                          <p:attrName>style.visibility</p:attrName>
                                        </p:attrNameLst>
                                      </p:cBhvr>
                                      <p:to>
                                        <p:strVal val="visible"/>
                                      </p:to>
                                    </p:set>
                                    <p:animEffect transition="in" filter="dissolve">
                                      <p:cBhvr>
                                        <p:cTn id="77" dur="500"/>
                                        <p:tgtEl>
                                          <p:spTgt spid="3099"/>
                                        </p:tgtEl>
                                      </p:cBhvr>
                                    </p:animEffect>
                                  </p:childTnLst>
                                </p:cTn>
                              </p:par>
                              <p:par>
                                <p:cTn id="78" presetID="64" presetClass="path" presetSubtype="0" accel="50000" decel="50000" fill="hold" nodeType="withEffect">
                                  <p:stCondLst>
                                    <p:cond delay="0"/>
                                  </p:stCondLst>
                                  <p:childTnLst>
                                    <p:animMotion origin="layout" path="M 3.33333E-6 4.91557E-6 L -0.004 -0.16031 " pathEditMode="relative" rAng="0" ptsTypes="AA">
                                      <p:cBhvr>
                                        <p:cTn id="79" dur="2000" fill="hold"/>
                                        <p:tgtEl>
                                          <p:spTgt spid="3099"/>
                                        </p:tgtEl>
                                        <p:attrNameLst>
                                          <p:attrName>ppt_x</p:attrName>
                                          <p:attrName>ppt_y</p:attrName>
                                        </p:attrNameLst>
                                      </p:cBhvr>
                                      <p:rCtr x="-2" y="-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animBg="1"/>
      <p:bldP spid="3076" grpId="0" animBg="1"/>
      <p:bldP spid="3078" grpId="0" animBg="1"/>
      <p:bldP spid="3079" grpId="0" animBg="1"/>
      <p:bldP spid="3080" grpId="0" animBg="1"/>
      <p:bldP spid="3081" grpId="0" animBg="1"/>
      <p:bldP spid="3082" grpId="0" animBg="1"/>
      <p:bldP spid="3083" grpId="0"/>
      <p:bldP spid="3084" grpId="0"/>
      <p:bldP spid="308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IE" noProof="0" dirty="0" smtClean="0"/>
              <a:t>DM Technologies in SQL Server 2005</a:t>
            </a:r>
            <a:endParaRPr lang="en-IE" noProof="0" dirty="0"/>
          </a:p>
        </p:txBody>
      </p:sp>
      <p:sp>
        <p:nvSpPr>
          <p:cNvPr id="55299" name="Rectangle 3"/>
          <p:cNvSpPr>
            <a:spLocks noGrp="1" noChangeArrowheads="1"/>
          </p:cNvSpPr>
          <p:nvPr>
            <p:ph idx="1"/>
          </p:nvPr>
        </p:nvSpPr>
        <p:spPr>
          <a:xfrm>
            <a:off x="539750" y="1831995"/>
            <a:ext cx="8048625" cy="4525963"/>
          </a:xfrm>
        </p:spPr>
        <p:txBody>
          <a:bodyPr/>
          <a:lstStyle/>
          <a:p>
            <a:r>
              <a:rPr lang="en-IE" noProof="0" dirty="0" smtClean="0"/>
              <a:t>Strong, patented algorithms from Microsoft Research labs</a:t>
            </a:r>
          </a:p>
          <a:p>
            <a:r>
              <a:rPr lang="en-IE" noProof="0" dirty="0" smtClean="0"/>
              <a:t>Interoperability</a:t>
            </a:r>
          </a:p>
          <a:p>
            <a:pPr lvl="1"/>
            <a:r>
              <a:rPr lang="en-IE" noProof="0" dirty="0" smtClean="0">
                <a:solidFill>
                  <a:schemeClr val="accent4"/>
                </a:solidFill>
              </a:rPr>
              <a:t>PMML</a:t>
            </a:r>
            <a:r>
              <a:rPr lang="en-IE" noProof="0" dirty="0" smtClean="0"/>
              <a:t> (Predictive Model Markup Language) for SAS, SPSS, IBM and Oracle</a:t>
            </a:r>
          </a:p>
          <a:p>
            <a:r>
              <a:rPr lang="en-IE" noProof="0" dirty="0" smtClean="0"/>
              <a:t>Multiple tools:</a:t>
            </a:r>
          </a:p>
          <a:p>
            <a:pPr lvl="1"/>
            <a:r>
              <a:rPr lang="en-IE" noProof="0" dirty="0" smtClean="0"/>
              <a:t>Business Intelligence Development Studio (</a:t>
            </a:r>
            <a:r>
              <a:rPr lang="en-IE" noProof="0" dirty="0" smtClean="0">
                <a:solidFill>
                  <a:schemeClr val="accent4"/>
                </a:solidFill>
              </a:rPr>
              <a:t>BIDS</a:t>
            </a:r>
            <a:r>
              <a:rPr lang="en-IE" noProof="0" dirty="0" smtClean="0"/>
              <a:t>)</a:t>
            </a:r>
          </a:p>
          <a:p>
            <a:pPr lvl="1"/>
            <a:r>
              <a:rPr lang="en-IE" noProof="0" dirty="0" smtClean="0"/>
              <a:t>Data Mining Extensions for </a:t>
            </a:r>
            <a:r>
              <a:rPr lang="en-IE" noProof="0" dirty="0" smtClean="0">
                <a:solidFill>
                  <a:schemeClr val="accent4"/>
                </a:solidFill>
              </a:rPr>
              <a:t>Excel</a:t>
            </a:r>
            <a:r>
              <a:rPr lang="en-IE" noProof="0" dirty="0" smtClean="0"/>
              <a:t> (and more)</a:t>
            </a:r>
          </a:p>
          <a:p>
            <a:pPr lvl="1"/>
            <a:r>
              <a:rPr lang="en-IE" noProof="0" dirty="0" smtClean="0">
                <a:solidFill>
                  <a:schemeClr val="accent4"/>
                </a:solidFill>
              </a:rPr>
              <a:t>DMX</a:t>
            </a:r>
            <a:r>
              <a:rPr lang="en-IE" noProof="0" dirty="0" smtClean="0"/>
              <a:t> and OLE DB for Data Mining</a:t>
            </a:r>
          </a:p>
          <a:p>
            <a:pPr lvl="1"/>
            <a:r>
              <a:rPr lang="en-IE" noProof="0" dirty="0" smtClean="0"/>
              <a:t>XML for Analysis (</a:t>
            </a:r>
            <a:r>
              <a:rPr lang="en-IE" noProof="0" dirty="0" smtClean="0">
                <a:solidFill>
                  <a:schemeClr val="accent4"/>
                </a:solidFill>
              </a:rPr>
              <a:t>XMLA</a:t>
            </a:r>
            <a:r>
              <a:rPr lang="en-IE" noProof="0" dirty="0" smtClean="0"/>
              <a:t>)</a:t>
            </a:r>
          </a:p>
          <a:p>
            <a:pPr lvl="1"/>
            <a:endParaRPr lang="en-IE" noProof="0" dirty="0" smtClean="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What is New in SQL Server 2008?</a:t>
            </a:r>
            <a:br>
              <a:rPr lang="en-IE" noProof="0" dirty="0" smtClean="0"/>
            </a:br>
            <a:r>
              <a:rPr lang="en-IE" sz="2800" noProof="0" dirty="0" smtClean="0">
                <a:solidFill>
                  <a:schemeClr val="accent4"/>
                </a:solidFill>
              </a:rPr>
              <a:t>Data Mining Enhancements</a:t>
            </a:r>
            <a:endParaRPr lang="en-IE" noProof="0" dirty="0">
              <a:solidFill>
                <a:schemeClr val="accent4"/>
              </a:solidFill>
            </a:endParaRPr>
          </a:p>
        </p:txBody>
      </p:sp>
      <p:sp>
        <p:nvSpPr>
          <p:cNvPr id="3" name="Content Placeholder 2"/>
          <p:cNvSpPr>
            <a:spLocks noGrp="1"/>
          </p:cNvSpPr>
          <p:nvPr>
            <p:ph idx="1"/>
          </p:nvPr>
        </p:nvSpPr>
        <p:spPr>
          <a:xfrm>
            <a:off x="539750" y="1689119"/>
            <a:ext cx="8048625" cy="4525963"/>
          </a:xfrm>
        </p:spPr>
        <p:txBody>
          <a:bodyPr/>
          <a:lstStyle/>
          <a:p>
            <a:r>
              <a:rPr lang="en-IE" noProof="0" dirty="0" smtClean="0"/>
              <a:t>Enhanced Mining Structures</a:t>
            </a:r>
          </a:p>
          <a:p>
            <a:pPr lvl="1"/>
            <a:r>
              <a:rPr lang="en-IE" noProof="0" dirty="0" smtClean="0"/>
              <a:t>Easier to prepare and test your models</a:t>
            </a:r>
          </a:p>
          <a:p>
            <a:pPr lvl="1"/>
            <a:r>
              <a:rPr lang="en-IE" noProof="0" dirty="0" smtClean="0"/>
              <a:t>Models allow for cross-validation</a:t>
            </a:r>
          </a:p>
          <a:p>
            <a:pPr lvl="1"/>
            <a:r>
              <a:rPr lang="en-IE" noProof="0" dirty="0" smtClean="0"/>
              <a:t>Filtering</a:t>
            </a:r>
          </a:p>
          <a:p>
            <a:r>
              <a:rPr lang="en-IE" noProof="0" dirty="0" smtClean="0"/>
              <a:t>Algorithm Updates</a:t>
            </a:r>
          </a:p>
          <a:p>
            <a:pPr lvl="1"/>
            <a:r>
              <a:rPr lang="en-IE" noProof="0" dirty="0" smtClean="0"/>
              <a:t>Improved Time Series algorithm combining best of ARIMA and ARTXP</a:t>
            </a:r>
          </a:p>
          <a:p>
            <a:pPr lvl="1"/>
            <a:r>
              <a:rPr lang="en-IE" noProof="0" dirty="0" smtClean="0"/>
              <a:t>“What-If” analysis</a:t>
            </a:r>
          </a:p>
          <a:p>
            <a:r>
              <a:rPr lang="en-IE" noProof="0" dirty="0" smtClean="0"/>
              <a:t>Microsoft Data Mining Framework</a:t>
            </a:r>
          </a:p>
          <a:p>
            <a:pPr lvl="1"/>
            <a:r>
              <a:rPr lang="en-IE" noProof="0" dirty="0" smtClean="0"/>
              <a:t>Supplements CRISP-DM</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3048000" y="3962400"/>
            <a:ext cx="2667000" cy="2557510"/>
          </a:xfrm>
          <a:prstGeom prst="roundRect">
            <a:avLst>
              <a:gd name="adj" fmla="val 8594"/>
            </a:avLst>
          </a:prstGeom>
          <a:solidFill>
            <a:srgbClr val="FFFFFF">
              <a:shade val="85000"/>
            </a:srgbClr>
          </a:solidFill>
          <a:ln>
            <a:solidFill>
              <a:schemeClr val="tx2"/>
            </a:solidFill>
          </a:ln>
          <a:effectLst>
            <a:reflection blurRad="6350" stA="52000" endA="300" endPos="35000" dir="5400000" sy="-100000" algn="bl" rotWithShape="0"/>
          </a:effectLst>
          <a:scene3d>
            <a:camera prst="orthographicFront">
              <a:rot lat="1500000" lon="20100000" rev="0"/>
            </a:camera>
            <a:lightRig rig="threePt" dir="t"/>
          </a:scene3d>
        </p:spPr>
      </p:pic>
      <p:sp>
        <p:nvSpPr>
          <p:cNvPr id="10" name="Title 1"/>
          <p:cNvSpPr>
            <a:spLocks noGrp="1"/>
          </p:cNvSpPr>
          <p:nvPr>
            <p:ph type="title"/>
          </p:nvPr>
        </p:nvSpPr>
        <p:spPr/>
        <p:txBody>
          <a:bodyPr/>
          <a:lstStyle/>
          <a:p>
            <a:r>
              <a:rPr lang="en-IE" sz="3600" noProof="0" dirty="0" smtClean="0"/>
              <a:t>DM Add-Ins for Microsoft Office 2007</a:t>
            </a:r>
            <a:endParaRPr lang="en-IE" sz="3600" noProof="0" dirty="0"/>
          </a:p>
        </p:txBody>
      </p:sp>
      <p:sp>
        <p:nvSpPr>
          <p:cNvPr id="12" name="TextBox 11"/>
          <p:cNvSpPr txBox="1"/>
          <p:nvPr/>
        </p:nvSpPr>
        <p:spPr>
          <a:xfrm>
            <a:off x="4648200" y="1524000"/>
            <a:ext cx="2719014" cy="1200329"/>
          </a:xfrm>
          <a:prstGeom prst="rect">
            <a:avLst/>
          </a:prstGeom>
          <a:noFill/>
        </p:spPr>
        <p:txBody>
          <a:bodyPr wrap="none" rtlCol="0">
            <a:spAutoFit/>
          </a:bodyPr>
          <a:lstStyle/>
          <a:p>
            <a:pPr>
              <a:tabLst>
                <a:tab pos="801688" algn="l"/>
              </a:tabLst>
            </a:pPr>
            <a:r>
              <a:rPr lang="en-US"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t>
            </a:r>
            <a:r>
              <a:rPr lang="en-US" sz="3200" dirty="0" smtClean="0">
                <a:solidFill>
                  <a:schemeClr val="bg1"/>
                </a:solidFill>
              </a:rPr>
              <a:t>efine Data</a:t>
            </a:r>
            <a:endParaRPr lang="en-US" sz="2400" dirty="0" smtClean="0">
              <a:solidFill>
                <a:schemeClr val="bg1"/>
              </a:solidFill>
            </a:endParaRPr>
          </a:p>
        </p:txBody>
      </p:sp>
      <p:sp>
        <p:nvSpPr>
          <p:cNvPr id="13" name="TextBox 12"/>
          <p:cNvSpPr txBox="1"/>
          <p:nvPr/>
        </p:nvSpPr>
        <p:spPr>
          <a:xfrm>
            <a:off x="5410200" y="2667000"/>
            <a:ext cx="2597186" cy="1200329"/>
          </a:xfrm>
          <a:prstGeom prst="rect">
            <a:avLst/>
          </a:prstGeom>
          <a:noFill/>
        </p:spPr>
        <p:txBody>
          <a:bodyPr wrap="none" rtlCol="0">
            <a:spAutoFit/>
          </a:bodyPr>
          <a:lstStyle/>
          <a:p>
            <a:r>
              <a:rPr lang="en-US"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a:t>
            </a:r>
            <a:r>
              <a:rPr lang="en-US" sz="3200" dirty="0" smtClean="0">
                <a:solidFill>
                  <a:schemeClr val="bg1"/>
                </a:solidFill>
              </a:rPr>
              <a:t>dentify</a:t>
            </a:r>
            <a:r>
              <a:rPr lang="en-US" sz="3200" dirty="0" smtClean="0"/>
              <a:t> </a:t>
            </a:r>
            <a:r>
              <a:rPr lang="en-US" sz="3200" dirty="0" smtClean="0">
                <a:solidFill>
                  <a:schemeClr val="bg1"/>
                </a:solidFill>
              </a:rPr>
              <a:t>Task</a:t>
            </a:r>
            <a:endParaRPr lang="en-US" sz="2400" dirty="0" smtClean="0">
              <a:solidFill>
                <a:schemeClr val="bg1"/>
              </a:solidFill>
            </a:endParaRPr>
          </a:p>
        </p:txBody>
      </p:sp>
      <p:sp>
        <p:nvSpPr>
          <p:cNvPr id="15" name="TextBox 14"/>
          <p:cNvSpPr txBox="1"/>
          <p:nvPr/>
        </p:nvSpPr>
        <p:spPr>
          <a:xfrm>
            <a:off x="6096000" y="3886200"/>
            <a:ext cx="2725426" cy="1200329"/>
          </a:xfrm>
          <a:prstGeom prst="rect">
            <a:avLst/>
          </a:prstGeom>
          <a:noFill/>
        </p:spPr>
        <p:txBody>
          <a:bodyPr wrap="none" rtlCol="0">
            <a:spAutoFit/>
          </a:bodyPr>
          <a:lstStyle/>
          <a:p>
            <a:r>
              <a:rPr lang="en-US"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a:t>
            </a:r>
            <a:r>
              <a:rPr lang="en-US" sz="3200" dirty="0" smtClean="0">
                <a:solidFill>
                  <a:schemeClr val="bg1"/>
                </a:solidFill>
              </a:rPr>
              <a:t>et</a:t>
            </a:r>
            <a:r>
              <a:rPr lang="en-US" sz="3200" dirty="0" smtClean="0"/>
              <a:t> </a:t>
            </a:r>
            <a:r>
              <a:rPr lang="en-US" sz="3200" dirty="0" smtClean="0">
                <a:solidFill>
                  <a:schemeClr val="bg1"/>
                </a:solidFill>
              </a:rPr>
              <a:t>Results</a:t>
            </a:r>
            <a:endParaRPr lang="en-US" sz="2400" dirty="0" smtClean="0">
              <a:solidFill>
                <a:schemeClr val="bg1"/>
              </a:solidFill>
            </a:endParaRPr>
          </a:p>
        </p:txBody>
      </p:sp>
      <p:pic>
        <p:nvPicPr>
          <p:cNvPr id="1029" name="Picture 5"/>
          <p:cNvPicPr>
            <a:picLocks noChangeAspect="1" noChangeArrowheads="1"/>
          </p:cNvPicPr>
          <p:nvPr/>
        </p:nvPicPr>
        <p:blipFill>
          <a:blip r:embed="rId4" cstate="print"/>
          <a:srcRect/>
          <a:stretch>
            <a:fillRect/>
          </a:stretch>
        </p:blipFill>
        <p:spPr bwMode="auto">
          <a:xfrm>
            <a:off x="609600" y="1447800"/>
            <a:ext cx="2438400" cy="1950720"/>
          </a:xfrm>
          <a:prstGeom prst="roundRect">
            <a:avLst>
              <a:gd name="adj" fmla="val 8594"/>
            </a:avLst>
          </a:prstGeom>
          <a:solidFill>
            <a:srgbClr val="FFFFFF">
              <a:shade val="85000"/>
            </a:srgbClr>
          </a:solidFill>
          <a:ln>
            <a:solidFill>
              <a:schemeClr val="tx2"/>
            </a:solidFill>
          </a:ln>
          <a:effectLst>
            <a:reflection blurRad="6350" stA="52000" endA="300" endPos="35000" dir="5400000" sy="-100000" algn="bl" rotWithShape="0"/>
          </a:effectLst>
          <a:scene3d>
            <a:camera prst="orthographicFront">
              <a:rot lat="1500000" lon="20100000" rev="0"/>
            </a:camera>
            <a:lightRig rig="threePt" dir="t"/>
          </a:scene3d>
        </p:spPr>
      </p:pic>
      <p:grpSp>
        <p:nvGrpSpPr>
          <p:cNvPr id="2" name="Group 20"/>
          <p:cNvGrpSpPr/>
          <p:nvPr/>
        </p:nvGrpSpPr>
        <p:grpSpPr>
          <a:xfrm>
            <a:off x="1771650" y="3208866"/>
            <a:ext cx="3257550" cy="905934"/>
            <a:chOff x="2305050" y="3200400"/>
            <a:chExt cx="3257550" cy="905934"/>
          </a:xfrm>
        </p:grpSpPr>
        <p:pic>
          <p:nvPicPr>
            <p:cNvPr id="1028" name="Picture 4"/>
            <p:cNvPicPr>
              <a:picLocks noChangeAspect="1" noChangeArrowheads="1"/>
            </p:cNvPicPr>
            <p:nvPr/>
          </p:nvPicPr>
          <p:blipFill>
            <a:blip r:embed="rId5"/>
            <a:srcRect/>
            <a:stretch>
              <a:fillRect/>
            </a:stretch>
          </p:blipFill>
          <p:spPr bwMode="auto">
            <a:xfrm>
              <a:off x="2305050" y="3200400"/>
              <a:ext cx="3257550" cy="847725"/>
            </a:xfrm>
            <a:prstGeom prst="roundRect">
              <a:avLst>
                <a:gd name="adj" fmla="val 8594"/>
              </a:avLst>
            </a:prstGeom>
            <a:solidFill>
              <a:srgbClr val="FFFFFF">
                <a:shade val="85000"/>
              </a:srgbClr>
            </a:solidFill>
            <a:ln>
              <a:solidFill>
                <a:schemeClr val="tx2"/>
              </a:solidFill>
            </a:ln>
            <a:effectLst>
              <a:reflection blurRad="6350" stA="52000" endA="300" endPos="35000" dir="5400000" sy="-100000" algn="bl" rotWithShape="0"/>
            </a:effectLst>
            <a:scene3d>
              <a:camera prst="orthographicFront">
                <a:rot lat="1500000" lon="20100000" rev="0"/>
              </a:camera>
              <a:lightRig rig="threePt" dir="t"/>
            </a:scene3d>
          </p:spPr>
        </p:pic>
        <p:sp>
          <p:nvSpPr>
            <p:cNvPr id="20" name="Flowchart: Connector 19"/>
            <p:cNvSpPr/>
            <p:nvPr/>
          </p:nvSpPr>
          <p:spPr>
            <a:xfrm>
              <a:off x="2841978" y="3344334"/>
              <a:ext cx="838200" cy="762000"/>
            </a:xfrm>
            <a:prstGeom prst="flowChartConnector">
              <a:avLst/>
            </a:prstGeom>
            <a:solidFill>
              <a:schemeClr val="accent1">
                <a:alpha val="21000"/>
              </a:schemeClr>
            </a:solidFill>
            <a:ln cmpd="sng">
              <a:solidFill>
                <a:schemeClr val="accent1">
                  <a:shade val="50000"/>
                  <a:alpha val="50000"/>
                </a:schemeClr>
              </a:solidFill>
              <a:round/>
            </a:ln>
            <a:scene3d>
              <a:camera prst="orthographicFront">
                <a:rot lat="1500000" lon="201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ipe(left)">
                                      <p:cBhvr>
                                        <p:cTn id="7" dur="1000"/>
                                        <p:tgtEl>
                                          <p:spTgt spid="10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1000"/>
                                        <p:tgtEl>
                                          <p:spTgt spid="1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1000"/>
                                        <p:tgtEl>
                                          <p:spTgt spid="13"/>
                                        </p:tgtEl>
                                      </p:cBhvr>
                                    </p:animEffect>
                                  </p:childTnLst>
                                </p:cTn>
                              </p:par>
                              <p:par>
                                <p:cTn id="15" presetID="2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2090738"/>
            <a:ext cx="7100887" cy="1719262"/>
          </a:xfrm>
        </p:spPr>
        <p:txBody>
          <a:bodyPr/>
          <a:lstStyle/>
          <a:p>
            <a:pPr eaLnBrk="1" hangingPunct="1">
              <a:defRPr/>
            </a:pPr>
            <a:r>
              <a:rPr lang="en-IE" noProof="0" dirty="0" smtClean="0"/>
              <a:t>Demo</a:t>
            </a:r>
          </a:p>
        </p:txBody>
      </p:sp>
      <p:sp>
        <p:nvSpPr>
          <p:cNvPr id="34818" name="Rectangle 3"/>
          <p:cNvSpPr>
            <a:spLocks noGrp="1" noChangeArrowheads="1"/>
          </p:cNvSpPr>
          <p:nvPr>
            <p:ph type="subTitle" idx="1"/>
          </p:nvPr>
        </p:nvSpPr>
        <p:spPr>
          <a:xfrm>
            <a:off x="1538288" y="3870325"/>
            <a:ext cx="7100887" cy="1136650"/>
          </a:xfrm>
        </p:spPr>
        <p:txBody>
          <a:bodyPr/>
          <a:lstStyle/>
          <a:p>
            <a:pPr marL="457200" indent="-457200" eaLnBrk="1" hangingPunct="1">
              <a:spcBef>
                <a:spcPct val="0"/>
              </a:spcBef>
              <a:buFont typeface="+mj-lt"/>
              <a:buAutoNum type="arabicPeriod"/>
            </a:pPr>
            <a:r>
              <a:rPr lang="en-IE" noProof="0" dirty="0" smtClean="0">
                <a:solidFill>
                  <a:srgbClr val="A2998A"/>
                </a:solidFill>
              </a:rPr>
              <a:t>Using Data Mining Add-in Table Tools for Microsoft Excel 2007</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8" name="Rounded Rectangle 292867"/>
          <p:cNvSpPr>
            <a:spLocks noChangeArrowheads="1"/>
          </p:cNvSpPr>
          <p:nvPr/>
        </p:nvSpPr>
        <p:spPr bwMode="auto">
          <a:xfrm>
            <a:off x="561975" y="3960813"/>
            <a:ext cx="6865938" cy="1604962"/>
          </a:xfrm>
          <a:prstGeom prst="roundRect">
            <a:avLst>
              <a:gd name="adj" fmla="val 11176"/>
            </a:avLst>
          </a:prstGeom>
          <a:gradFill rotWithShape="0">
            <a:gsLst>
              <a:gs pos="0">
                <a:schemeClr val="folHlink">
                  <a:gamma/>
                  <a:shade val="66275"/>
                  <a:invGamma/>
                  <a:alpha val="60001"/>
                </a:schemeClr>
              </a:gs>
              <a:gs pos="50000">
                <a:schemeClr val="folHlink">
                  <a:alpha val="39999"/>
                </a:schemeClr>
              </a:gs>
              <a:gs pos="100000">
                <a:schemeClr val="folHlink">
                  <a:gamma/>
                  <a:shade val="66275"/>
                  <a:invGamma/>
                  <a:alpha val="60001"/>
                </a:schemeClr>
              </a:gs>
            </a:gsLst>
            <a:lin ang="2700000" scaled="1"/>
          </a:gradFill>
          <a:ln w="12700" cap="flat" cmpd="sng" algn="ctr">
            <a:solidFill>
              <a:schemeClr val="folHlink"/>
            </a:solidFill>
            <a:prstDash val="solid"/>
            <a:round/>
            <a:headEnd type="none" w="med" len="med"/>
            <a:tailEnd type="none" w="med" len="med"/>
          </a:ln>
          <a:effectLst/>
        </p:spPr>
        <p:txBody>
          <a:bodyPr wrap="none" lIns="182880"/>
          <a:lstStyle/>
          <a:p>
            <a:pPr eaLnBrk="1" hangingPunct="1"/>
            <a:r>
              <a:rPr lang="it-IT" sz="2000" b="1">
                <a:solidFill>
                  <a:schemeClr val="bg1"/>
                </a:solidFill>
                <a:effectLst>
                  <a:outerShdw blurRad="38100" dist="38100" dir="2700000" algn="tl">
                    <a:srgbClr val="000000"/>
                  </a:outerShdw>
                </a:effectLst>
              </a:rPr>
              <a:t>Analysis Services</a:t>
            </a:r>
          </a:p>
          <a:p>
            <a:pPr eaLnBrk="1" hangingPunct="1"/>
            <a:r>
              <a:rPr lang="it-IT" sz="2000" b="1">
                <a:solidFill>
                  <a:schemeClr val="bg1"/>
                </a:solidFill>
                <a:effectLst>
                  <a:outerShdw blurRad="38100" dist="38100" dir="2700000" algn="tl">
                    <a:srgbClr val="000000"/>
                  </a:outerShdw>
                </a:effectLst>
              </a:rPr>
              <a:t>Server</a:t>
            </a:r>
            <a:endParaRPr lang="en-US" sz="2000" b="1" dirty="0">
              <a:solidFill>
                <a:schemeClr val="bg1"/>
              </a:solidFill>
              <a:effectLst>
                <a:outerShdw blurRad="38100" dist="38100" dir="2700000" algn="tl">
                  <a:srgbClr val="000000"/>
                </a:outerShdw>
              </a:effectLst>
            </a:endParaRPr>
          </a:p>
          <a:p>
            <a:endParaRPr lang="en-US" sz="2000" b="1" dirty="0">
              <a:solidFill>
                <a:schemeClr val="bg1"/>
              </a:solidFill>
              <a:effectLst>
                <a:outerShdw blurRad="38100" dist="38100" dir="2700000" algn="tl">
                  <a:srgbClr val="000000"/>
                </a:outerShdw>
              </a:effectLst>
            </a:endParaRPr>
          </a:p>
        </p:txBody>
      </p:sp>
      <p:pic>
        <p:nvPicPr>
          <p:cNvPr id="17411" name="Rectangle 292868"/>
          <p:cNvPicPr>
            <a:picLocks noChangeAspect="1" noChangeArrowheads="1"/>
          </p:cNvPicPr>
          <p:nvPr/>
        </p:nvPicPr>
        <p:blipFill>
          <a:blip r:embed="rId4" cstate="screen"/>
          <a:srcRect/>
          <a:stretch>
            <a:fillRect/>
          </a:stretch>
        </p:blipFill>
        <p:spPr bwMode="auto">
          <a:xfrm>
            <a:off x="1698625" y="4367213"/>
            <a:ext cx="771525" cy="1136650"/>
          </a:xfrm>
          <a:prstGeom prst="rect">
            <a:avLst/>
          </a:prstGeom>
          <a:noFill/>
          <a:ln w="9525">
            <a:noFill/>
            <a:miter lim="800000"/>
            <a:headEnd/>
            <a:tailEnd/>
          </a:ln>
        </p:spPr>
      </p:pic>
      <p:sp>
        <p:nvSpPr>
          <p:cNvPr id="292870" name="Rounded Rectangle 292869"/>
          <p:cNvSpPr>
            <a:spLocks noChangeArrowheads="1"/>
          </p:cNvSpPr>
          <p:nvPr/>
        </p:nvSpPr>
        <p:spPr bwMode="auto">
          <a:xfrm>
            <a:off x="3063875" y="4035425"/>
            <a:ext cx="4229100" cy="684213"/>
          </a:xfrm>
          <a:prstGeom prst="roundRect">
            <a:avLst>
              <a:gd name="adj" fmla="val 16667"/>
            </a:avLst>
          </a:prstGeom>
          <a:gradFill rotWithShape="0">
            <a:gsLst>
              <a:gs pos="0">
                <a:schemeClr val="accent2">
                  <a:gamma/>
                  <a:shade val="66275"/>
                  <a:invGamma/>
                </a:schemeClr>
              </a:gs>
              <a:gs pos="50000">
                <a:schemeClr val="accent2">
                  <a:alpha val="80000"/>
                </a:schemeClr>
              </a:gs>
              <a:gs pos="100000">
                <a:schemeClr val="accent2">
                  <a:gamma/>
                  <a:shade val="66275"/>
                  <a:invGamma/>
                </a:schemeClr>
              </a:gs>
            </a:gsLst>
            <a:lin ang="2700000" scaled="1"/>
          </a:gradFill>
          <a:ln w="12700" cap="flat" cmpd="sng" algn="ctr">
            <a:solidFill>
              <a:schemeClr val="accent2"/>
            </a:solidFill>
            <a:prstDash val="solid"/>
            <a:round/>
            <a:headEnd type="none" w="med" len="med"/>
            <a:tailEnd type="none" w="med" len="med"/>
          </a:ln>
          <a:effectLst/>
        </p:spPr>
        <p:txBody>
          <a:bodyPr wrap="none" lIns="182880"/>
          <a:lstStyle/>
          <a:p>
            <a:r>
              <a:rPr lang="it-IT" sz="2000" b="1">
                <a:solidFill>
                  <a:schemeClr val="bg1"/>
                </a:solidFill>
                <a:effectLst>
                  <a:outerShdw blurRad="38100" dist="38100" dir="2700000" algn="tl">
                    <a:srgbClr val="000000"/>
                  </a:outerShdw>
                </a:effectLst>
              </a:rPr>
              <a:t>Mining Model</a:t>
            </a:r>
            <a:endParaRPr lang="en-US" sz="2000" b="1" dirty="0">
              <a:solidFill>
                <a:schemeClr val="bg1"/>
              </a:solidFill>
              <a:effectLst>
                <a:outerShdw blurRad="38100" dist="38100" dir="2700000" algn="tl">
                  <a:srgbClr val="000000"/>
                </a:outerShdw>
              </a:effectLst>
            </a:endParaRPr>
          </a:p>
        </p:txBody>
      </p:sp>
      <p:sp>
        <p:nvSpPr>
          <p:cNvPr id="292871" name="Rounded Rectangle 292870"/>
          <p:cNvSpPr>
            <a:spLocks noChangeArrowheads="1"/>
          </p:cNvSpPr>
          <p:nvPr/>
        </p:nvSpPr>
        <p:spPr bwMode="auto">
          <a:xfrm>
            <a:off x="3044825" y="4784725"/>
            <a:ext cx="4243388" cy="684213"/>
          </a:xfrm>
          <a:prstGeom prst="roundRect">
            <a:avLst>
              <a:gd name="adj" fmla="val 16667"/>
            </a:avLst>
          </a:prstGeom>
          <a:gradFill rotWithShape="0">
            <a:gsLst>
              <a:gs pos="0">
                <a:schemeClr val="accent2">
                  <a:gamma/>
                  <a:shade val="66275"/>
                  <a:invGamma/>
                </a:schemeClr>
              </a:gs>
              <a:gs pos="50000">
                <a:schemeClr val="accent2">
                  <a:alpha val="80000"/>
                </a:schemeClr>
              </a:gs>
              <a:gs pos="100000">
                <a:schemeClr val="accent2">
                  <a:gamma/>
                  <a:shade val="66275"/>
                  <a:invGamma/>
                </a:schemeClr>
              </a:gs>
            </a:gsLst>
            <a:lin ang="2700000" scaled="1"/>
          </a:gradFill>
          <a:ln w="12700" cap="flat" cmpd="sng" algn="ctr">
            <a:solidFill>
              <a:schemeClr val="accent2"/>
            </a:solidFill>
            <a:prstDash val="solid"/>
            <a:round/>
            <a:headEnd type="none" w="med" len="med"/>
            <a:tailEnd type="none" w="med" len="med"/>
          </a:ln>
          <a:effectLst/>
        </p:spPr>
        <p:txBody>
          <a:bodyPr wrap="none" lIns="182880"/>
          <a:lstStyle/>
          <a:p>
            <a:pPr>
              <a:lnSpc>
                <a:spcPct val="90000"/>
              </a:lnSpc>
            </a:pPr>
            <a:r>
              <a:rPr lang="it-IT" sz="2000" b="1">
                <a:solidFill>
                  <a:schemeClr val="bg1"/>
                </a:solidFill>
                <a:effectLst>
                  <a:outerShdw blurRad="38100" dist="38100" dir="2700000" algn="tl">
                    <a:srgbClr val="000000"/>
                  </a:outerShdw>
                </a:effectLst>
              </a:rPr>
              <a:t>Data Mining Algorithm</a:t>
            </a:r>
            <a:endParaRPr lang="en-US" b="1" dirty="0">
              <a:solidFill>
                <a:schemeClr val="bg1"/>
              </a:solidFill>
            </a:endParaRPr>
          </a:p>
        </p:txBody>
      </p:sp>
      <p:grpSp>
        <p:nvGrpSpPr>
          <p:cNvPr id="2" name="Group 8"/>
          <p:cNvGrpSpPr>
            <a:grpSpLocks/>
          </p:cNvGrpSpPr>
          <p:nvPr/>
        </p:nvGrpSpPr>
        <p:grpSpPr bwMode="auto">
          <a:xfrm>
            <a:off x="7172325" y="4598988"/>
            <a:ext cx="1776413" cy="1011237"/>
            <a:chOff x="4454" y="2630"/>
            <a:chExt cx="1119" cy="637"/>
          </a:xfrm>
        </p:grpSpPr>
        <p:pic>
          <p:nvPicPr>
            <p:cNvPr id="17427" name="Rectangle 292872"/>
            <p:cNvPicPr>
              <a:picLocks noChangeAspect="1" noChangeArrowheads="1"/>
            </p:cNvPicPr>
            <p:nvPr/>
          </p:nvPicPr>
          <p:blipFill>
            <a:blip r:embed="rId5" cstate="screen"/>
            <a:srcRect/>
            <a:stretch>
              <a:fillRect/>
            </a:stretch>
          </p:blipFill>
          <p:spPr bwMode="auto">
            <a:xfrm>
              <a:off x="4454" y="2685"/>
              <a:ext cx="752" cy="576"/>
            </a:xfrm>
            <a:prstGeom prst="rect">
              <a:avLst/>
            </a:prstGeom>
            <a:noFill/>
            <a:ln w="9525">
              <a:noFill/>
              <a:miter lim="800000"/>
              <a:headEnd/>
              <a:tailEnd/>
            </a:ln>
          </p:spPr>
        </p:pic>
        <p:sp>
          <p:nvSpPr>
            <p:cNvPr id="292874" name="Can 292873"/>
            <p:cNvSpPr>
              <a:spLocks noChangeArrowheads="1"/>
            </p:cNvSpPr>
            <p:nvPr/>
          </p:nvSpPr>
          <p:spPr bwMode="auto">
            <a:xfrm>
              <a:off x="4951" y="2630"/>
              <a:ext cx="622" cy="637"/>
            </a:xfrm>
            <a:prstGeom prst="can">
              <a:avLst>
                <a:gd name="adj" fmla="val 25603"/>
              </a:avLst>
            </a:pr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w="9525" cap="flat" cmpd="sng" algn="ctr">
              <a:solidFill>
                <a:schemeClr val="folHlink"/>
              </a:solidFill>
              <a:prstDash val="solid"/>
              <a:round/>
              <a:headEnd type="none" w="med" len="med"/>
              <a:tailEnd type="none" w="med" len="med"/>
            </a:ln>
            <a:effectLst/>
          </p:spPr>
          <p:txBody>
            <a:bodyPr wrap="none"/>
            <a:lstStyle/>
            <a:p>
              <a:pPr algn="ctr" eaLnBrk="1" hangingPunct="1"/>
              <a:r>
                <a:rPr lang="en-US" sz="2000" b="1" dirty="0">
                  <a:solidFill>
                    <a:schemeClr val="bg1"/>
                  </a:solidFill>
                  <a:effectLst>
                    <a:outerShdw blurRad="38100" dist="38100" dir="2700000" algn="tl">
                      <a:srgbClr val="000000"/>
                    </a:outerShdw>
                  </a:effectLst>
                </a:rPr>
                <a:t>Data</a:t>
              </a:r>
            </a:p>
            <a:p>
              <a:pPr algn="ctr" eaLnBrk="1" hangingPunct="1"/>
              <a:r>
                <a:rPr lang="en-US" sz="2000" b="1" dirty="0">
                  <a:solidFill>
                    <a:schemeClr val="bg1"/>
                  </a:solidFill>
                  <a:effectLst>
                    <a:outerShdw blurRad="38100" dist="38100" dir="2700000" algn="tl">
                      <a:srgbClr val="000000"/>
                    </a:outerShdw>
                  </a:effectLst>
                </a:rPr>
                <a:t>Source</a:t>
              </a:r>
            </a:p>
          </p:txBody>
        </p:sp>
      </p:grpSp>
      <p:sp>
        <p:nvSpPr>
          <p:cNvPr id="292875" name="Title 292874"/>
          <p:cNvSpPr>
            <a:spLocks noGrp="1" noChangeArrowheads="1"/>
          </p:cNvSpPr>
          <p:nvPr>
            <p:ph type="title"/>
          </p:nvPr>
        </p:nvSpPr>
        <p:spPr/>
        <p:txBody>
          <a:bodyPr/>
          <a:lstStyle/>
          <a:p>
            <a:r>
              <a:rPr lang="en-IE" noProof="0" dirty="0" smtClean="0"/>
              <a:t>Server Mining Architecture</a:t>
            </a:r>
            <a:endParaRPr lang="en-IE" noProof="0" dirty="0"/>
          </a:p>
        </p:txBody>
      </p:sp>
      <p:grpSp>
        <p:nvGrpSpPr>
          <p:cNvPr id="3" name="Group 12"/>
          <p:cNvGrpSpPr>
            <a:grpSpLocks/>
          </p:cNvGrpSpPr>
          <p:nvPr/>
        </p:nvGrpSpPr>
        <p:grpSpPr bwMode="auto">
          <a:xfrm>
            <a:off x="2959100" y="1484313"/>
            <a:ext cx="4478338" cy="1541462"/>
            <a:chOff x="1864" y="935"/>
            <a:chExt cx="2821" cy="971"/>
          </a:xfrm>
        </p:grpSpPr>
        <p:sp>
          <p:nvSpPr>
            <p:cNvPr id="292877" name="Rounded Rectangle 292876"/>
            <p:cNvSpPr>
              <a:spLocks noChangeArrowheads="1"/>
            </p:cNvSpPr>
            <p:nvPr/>
          </p:nvSpPr>
          <p:spPr bwMode="auto">
            <a:xfrm>
              <a:off x="1864" y="935"/>
              <a:ext cx="2821" cy="971"/>
            </a:xfrm>
            <a:prstGeom prst="roundRect">
              <a:avLst>
                <a:gd name="adj" fmla="val 16667"/>
              </a:avLst>
            </a:prstGeom>
            <a:gradFill rotWithShape="0">
              <a:gsLst>
                <a:gs pos="0">
                  <a:schemeClr val="folHlink">
                    <a:gamma/>
                    <a:shade val="66275"/>
                    <a:invGamma/>
                  </a:schemeClr>
                </a:gs>
                <a:gs pos="50000">
                  <a:schemeClr val="folHlink"/>
                </a:gs>
                <a:gs pos="100000">
                  <a:schemeClr val="folHlink">
                    <a:gamma/>
                    <a:shade val="66275"/>
                    <a:invGamma/>
                  </a:schemeClr>
                </a:gs>
              </a:gsLst>
              <a:lin ang="2700000" scaled="1"/>
            </a:gradFill>
            <a:ln w="12700" cap="flat" cmpd="sng" algn="ctr">
              <a:solidFill>
                <a:schemeClr val="folHlink"/>
              </a:solidFill>
              <a:prstDash val="solid"/>
              <a:round/>
              <a:headEnd type="none" w="med" len="med"/>
              <a:tailEnd type="none" w="med" len="med"/>
            </a:ln>
            <a:effectLst/>
          </p:spPr>
          <p:txBody>
            <a:bodyPr wrap="none" lIns="182880"/>
            <a:lstStyle/>
            <a:p>
              <a:r>
                <a:rPr lang="it-IT" sz="2000" b="1" dirty="0" smtClean="0">
                  <a:solidFill>
                    <a:schemeClr val="bg1"/>
                  </a:solidFill>
                  <a:effectLst>
                    <a:outerShdw blurRad="38100" dist="38100" dir="2700000" algn="tl">
                      <a:srgbClr val="000000"/>
                    </a:outerShdw>
                  </a:effectLst>
                </a:rPr>
                <a:t>Excel/Visio/SSRS/</a:t>
              </a:r>
              <a:r>
                <a:rPr lang="it-IT" sz="2000" b="1" u="sng" dirty="0" smtClean="0">
                  <a:solidFill>
                    <a:schemeClr val="bg1"/>
                  </a:solidFill>
                  <a:effectLst>
                    <a:outerShdw blurRad="38100" dist="38100" dir="2700000" algn="tl">
                      <a:srgbClr val="000000"/>
                    </a:outerShdw>
                  </a:effectLst>
                </a:rPr>
                <a:t>Your App</a:t>
              </a:r>
              <a:endParaRPr lang="en-US" sz="2000" b="1" u="sng" dirty="0">
                <a:solidFill>
                  <a:schemeClr val="bg1"/>
                </a:solidFill>
                <a:effectLst>
                  <a:outerShdw blurRad="38100" dist="38100" dir="2700000" algn="tl">
                    <a:srgbClr val="000000"/>
                  </a:outerShdw>
                </a:effectLst>
              </a:endParaRPr>
            </a:p>
          </p:txBody>
        </p:sp>
        <p:sp>
          <p:nvSpPr>
            <p:cNvPr id="292878" name="Rounded Rectangle 292877"/>
            <p:cNvSpPr>
              <a:spLocks noChangeArrowheads="1"/>
            </p:cNvSpPr>
            <p:nvPr/>
          </p:nvSpPr>
          <p:spPr bwMode="auto">
            <a:xfrm>
              <a:off x="2020" y="1550"/>
              <a:ext cx="2328" cy="264"/>
            </a:xfrm>
            <a:prstGeom prst="roundRect">
              <a:avLst>
                <a:gd name="adj" fmla="val 16667"/>
              </a:avLst>
            </a:prstGeom>
            <a:gradFill rotWithShape="0">
              <a:gsLst>
                <a:gs pos="0">
                  <a:schemeClr val="hlink">
                    <a:gamma/>
                    <a:shade val="66275"/>
                    <a:invGamma/>
                  </a:schemeClr>
                </a:gs>
                <a:gs pos="50000">
                  <a:schemeClr val="hlink"/>
                </a:gs>
                <a:gs pos="100000">
                  <a:schemeClr val="hlink">
                    <a:gamma/>
                    <a:shade val="66275"/>
                    <a:invGamma/>
                  </a:schemeClr>
                </a:gs>
              </a:gsLst>
              <a:lin ang="2700000" scaled="1"/>
            </a:gradFill>
            <a:ln w="12700" cap="flat" cmpd="sng" algn="ctr">
              <a:solidFill>
                <a:schemeClr val="hlink"/>
              </a:solidFill>
              <a:prstDash val="solid"/>
              <a:round/>
              <a:headEnd type="none" w="med" len="med"/>
              <a:tailEnd type="none" w="med" len="med"/>
            </a:ln>
            <a:effectLst/>
          </p:spPr>
          <p:txBody>
            <a:bodyPr wrap="none" lIns="182880"/>
            <a:lstStyle/>
            <a:p>
              <a:r>
                <a:rPr lang="en-US" sz="2000" b="1" dirty="0">
                  <a:solidFill>
                    <a:schemeClr val="bg1"/>
                  </a:solidFill>
                  <a:effectLst>
                    <a:outerShdw blurRad="38100" dist="38100" dir="2700000" algn="tl">
                      <a:srgbClr val="000000"/>
                    </a:outerShdw>
                  </a:effectLst>
                </a:rPr>
                <a:t>OLE </a:t>
              </a:r>
              <a:r>
                <a:rPr lang="en-US" sz="2000" b="1" dirty="0" smtClean="0">
                  <a:solidFill>
                    <a:schemeClr val="bg1"/>
                  </a:solidFill>
                  <a:effectLst>
                    <a:outerShdw blurRad="38100" dist="38100" dir="2700000" algn="tl">
                      <a:srgbClr val="000000"/>
                    </a:outerShdw>
                  </a:effectLst>
                </a:rPr>
                <a:t>DB/ADOMD/XMLA/AMO</a:t>
              </a:r>
              <a:endParaRPr lang="en-US" sz="2000" b="1" dirty="0">
                <a:solidFill>
                  <a:schemeClr val="bg1"/>
                </a:solidFill>
                <a:effectLst>
                  <a:outerShdw blurRad="38100" dist="38100" dir="2700000" algn="tl">
                    <a:srgbClr val="000000"/>
                  </a:outerShdw>
                </a:effectLst>
              </a:endParaRPr>
            </a:p>
          </p:txBody>
        </p:sp>
      </p:grpSp>
      <p:pic>
        <p:nvPicPr>
          <p:cNvPr id="292879" name="Rectangle 292878"/>
          <p:cNvPicPr>
            <a:picLocks noChangeAspect="1" noChangeArrowheads="1"/>
          </p:cNvPicPr>
          <p:nvPr/>
        </p:nvPicPr>
        <p:blipFill>
          <a:blip r:embed="rId6" cstate="screen"/>
          <a:srcRect/>
          <a:stretch>
            <a:fillRect/>
          </a:stretch>
        </p:blipFill>
        <p:spPr bwMode="auto">
          <a:xfrm>
            <a:off x="4246563" y="2773363"/>
            <a:ext cx="879475" cy="1355725"/>
          </a:xfrm>
          <a:prstGeom prst="rect">
            <a:avLst/>
          </a:prstGeom>
          <a:noFill/>
          <a:ln w="9525">
            <a:noFill/>
            <a:miter lim="800000"/>
            <a:headEnd/>
            <a:tailEnd/>
          </a:ln>
        </p:spPr>
      </p:pic>
      <p:grpSp>
        <p:nvGrpSpPr>
          <p:cNvPr id="4" name="Group 16"/>
          <p:cNvGrpSpPr>
            <a:grpSpLocks/>
          </p:cNvGrpSpPr>
          <p:nvPr/>
        </p:nvGrpSpPr>
        <p:grpSpPr bwMode="auto">
          <a:xfrm>
            <a:off x="611188" y="1490663"/>
            <a:ext cx="2122487" cy="2540000"/>
            <a:chOff x="385" y="897"/>
            <a:chExt cx="1337" cy="1600"/>
          </a:xfrm>
        </p:grpSpPr>
        <p:pic>
          <p:nvPicPr>
            <p:cNvPr id="17422" name="Rectangle 292880"/>
            <p:cNvPicPr>
              <a:picLocks noChangeAspect="1" noChangeArrowheads="1"/>
            </p:cNvPicPr>
            <p:nvPr/>
          </p:nvPicPr>
          <p:blipFill>
            <a:blip r:embed="rId7" cstate="screen"/>
            <a:srcRect/>
            <a:stretch>
              <a:fillRect/>
            </a:stretch>
          </p:blipFill>
          <p:spPr bwMode="auto">
            <a:xfrm>
              <a:off x="984" y="1745"/>
              <a:ext cx="449" cy="752"/>
            </a:xfrm>
            <a:prstGeom prst="rect">
              <a:avLst/>
            </a:prstGeom>
            <a:noFill/>
            <a:ln w="9525">
              <a:noFill/>
              <a:miter lim="800000"/>
              <a:headEnd/>
              <a:tailEnd/>
            </a:ln>
          </p:spPr>
        </p:pic>
        <p:sp>
          <p:nvSpPr>
            <p:cNvPr id="292882" name="TextBox 292881"/>
            <p:cNvSpPr txBox="1">
              <a:spLocks noChangeArrowheads="1"/>
            </p:cNvSpPr>
            <p:nvPr/>
          </p:nvSpPr>
          <p:spPr bwMode="auto">
            <a:xfrm>
              <a:off x="385" y="1905"/>
              <a:ext cx="737" cy="250"/>
            </a:xfrm>
            <a:prstGeom prst="rect">
              <a:avLst/>
            </a:prstGeom>
            <a:noFill/>
            <a:ln w="9525" cap="flat" cmpd="sng" algn="ctr">
              <a:noFill/>
              <a:prstDash val="solid"/>
              <a:miter lim="800000"/>
              <a:headEnd type="none" w="med" len="med"/>
              <a:tailEnd type="none" w="med" len="med"/>
            </a:ln>
            <a:effectLst/>
          </p:spPr>
          <p:txBody>
            <a:bodyPr>
              <a:spAutoFit/>
            </a:bodyPr>
            <a:lstStyle/>
            <a:p>
              <a:pPr algn="ctr" eaLnBrk="1" hangingPunct="1"/>
              <a:r>
                <a:rPr lang="en-US" sz="2000" b="1" dirty="0">
                  <a:solidFill>
                    <a:schemeClr val="bg1"/>
                  </a:solidFill>
                  <a:effectLst>
                    <a:outerShdw blurRad="38100" dist="38100" dir="2700000" algn="tl">
                      <a:srgbClr val="3B3B3B"/>
                    </a:outerShdw>
                  </a:effectLst>
                </a:rPr>
                <a:t>Deploy</a:t>
              </a:r>
            </a:p>
          </p:txBody>
        </p:sp>
        <p:sp>
          <p:nvSpPr>
            <p:cNvPr id="292883" name="Rounded Rectangle 292882"/>
            <p:cNvSpPr>
              <a:spLocks noChangeArrowheads="1"/>
            </p:cNvSpPr>
            <p:nvPr/>
          </p:nvSpPr>
          <p:spPr bwMode="auto">
            <a:xfrm>
              <a:off x="656" y="897"/>
              <a:ext cx="1066" cy="976"/>
            </a:xfrm>
            <a:prstGeom prst="roundRect">
              <a:avLst>
                <a:gd name="adj" fmla="val 16667"/>
              </a:avLst>
            </a:prstGeom>
            <a:gradFill rotWithShape="0">
              <a:gsLst>
                <a:gs pos="0">
                  <a:schemeClr val="accent2">
                    <a:gamma/>
                    <a:shade val="56078"/>
                    <a:invGamma/>
                  </a:schemeClr>
                </a:gs>
                <a:gs pos="50000">
                  <a:schemeClr val="accent2"/>
                </a:gs>
                <a:gs pos="100000">
                  <a:schemeClr val="accent2">
                    <a:gamma/>
                    <a:shade val="56078"/>
                    <a:invGamma/>
                  </a:schemeClr>
                </a:gs>
              </a:gsLst>
              <a:lin ang="2700000" scaled="1"/>
            </a:gradFill>
            <a:ln w="12700" cap="flat" cmpd="sng" algn="ctr">
              <a:solidFill>
                <a:schemeClr val="accent2"/>
              </a:solidFill>
              <a:prstDash val="solid"/>
              <a:round/>
              <a:headEnd type="none" w="med" len="med"/>
              <a:tailEnd type="none" w="med" len="med"/>
            </a:ln>
            <a:effectLst/>
          </p:spPr>
          <p:txBody>
            <a:bodyPr anchor="ctr"/>
            <a:lstStyle/>
            <a:p>
              <a:pPr algn="ctr"/>
              <a:r>
                <a:rPr lang="en-US" sz="2000" b="1" dirty="0" smtClean="0">
                  <a:solidFill>
                    <a:schemeClr val="bg1"/>
                  </a:solidFill>
                  <a:effectLst>
                    <a:outerShdw blurRad="38100" dist="38100" dir="2700000" algn="tl">
                      <a:srgbClr val="000000"/>
                    </a:outerShdw>
                  </a:effectLst>
                </a:rPr>
                <a:t>BIDS</a:t>
              </a:r>
            </a:p>
            <a:p>
              <a:pPr algn="ctr"/>
              <a:r>
                <a:rPr lang="en-US" sz="2000" b="1" dirty="0" smtClean="0">
                  <a:solidFill>
                    <a:schemeClr val="bg1"/>
                  </a:solidFill>
                  <a:effectLst>
                    <a:outerShdw blurRad="38100" dist="38100" dir="2700000" algn="tl">
                      <a:srgbClr val="000000"/>
                    </a:outerShdw>
                  </a:effectLst>
                </a:rPr>
                <a:t>Excel</a:t>
              </a:r>
            </a:p>
            <a:p>
              <a:pPr algn="ctr"/>
              <a:r>
                <a:rPr lang="en-US" sz="2000" b="1" dirty="0" smtClean="0">
                  <a:solidFill>
                    <a:schemeClr val="bg1"/>
                  </a:solidFill>
                  <a:effectLst>
                    <a:outerShdw blurRad="38100" dist="38100" dir="2700000" algn="tl">
                      <a:srgbClr val="000000"/>
                    </a:outerShdw>
                  </a:effectLst>
                </a:rPr>
                <a:t>Visio</a:t>
              </a:r>
            </a:p>
            <a:p>
              <a:pPr algn="ctr"/>
              <a:r>
                <a:rPr lang="en-US" sz="2000" b="1" dirty="0" smtClean="0">
                  <a:solidFill>
                    <a:schemeClr val="bg1"/>
                  </a:solidFill>
                  <a:effectLst>
                    <a:outerShdw blurRad="38100" dist="38100" dir="2700000" algn="tl">
                      <a:srgbClr val="000000"/>
                    </a:outerShdw>
                  </a:effectLst>
                </a:rPr>
                <a:t>SSMS</a:t>
              </a:r>
              <a:endParaRPr lang="en-US" sz="2000" b="1" dirty="0">
                <a:solidFill>
                  <a:schemeClr val="bg1"/>
                </a:solidFill>
                <a:effectLst>
                  <a:outerShdw blurRad="38100" dist="38100" dir="2700000" algn="tl">
                    <a:srgbClr val="000000"/>
                  </a:outerShdw>
                </a:effectLst>
              </a:endParaRPr>
            </a:p>
          </p:txBody>
        </p:sp>
      </p:grpSp>
      <p:grpSp>
        <p:nvGrpSpPr>
          <p:cNvPr id="5" name="Group 20"/>
          <p:cNvGrpSpPr>
            <a:grpSpLocks/>
          </p:cNvGrpSpPr>
          <p:nvPr/>
        </p:nvGrpSpPr>
        <p:grpSpPr bwMode="auto">
          <a:xfrm>
            <a:off x="6305550" y="2557463"/>
            <a:ext cx="987425" cy="1758950"/>
            <a:chOff x="3972" y="1611"/>
            <a:chExt cx="622" cy="1108"/>
          </a:xfrm>
        </p:grpSpPr>
        <p:pic>
          <p:nvPicPr>
            <p:cNvPr id="17420" name="Rectangle 292884"/>
            <p:cNvPicPr>
              <a:picLocks noChangeAspect="1" noChangeArrowheads="1"/>
            </p:cNvPicPr>
            <p:nvPr/>
          </p:nvPicPr>
          <p:blipFill>
            <a:blip r:embed="rId5" cstate="screen"/>
            <a:srcRect/>
            <a:stretch>
              <a:fillRect/>
            </a:stretch>
          </p:blipFill>
          <p:spPr bwMode="auto">
            <a:xfrm rot="-5400000">
              <a:off x="3919" y="2055"/>
              <a:ext cx="752" cy="576"/>
            </a:xfrm>
            <a:prstGeom prst="rect">
              <a:avLst/>
            </a:prstGeom>
            <a:noFill/>
            <a:ln w="9525">
              <a:noFill/>
              <a:miter lim="800000"/>
              <a:headEnd/>
              <a:tailEnd/>
            </a:ln>
          </p:spPr>
        </p:pic>
        <p:sp>
          <p:nvSpPr>
            <p:cNvPr id="292886" name="Can 292885"/>
            <p:cNvSpPr>
              <a:spLocks noChangeArrowheads="1"/>
            </p:cNvSpPr>
            <p:nvPr/>
          </p:nvSpPr>
          <p:spPr bwMode="auto">
            <a:xfrm>
              <a:off x="3972" y="1611"/>
              <a:ext cx="622" cy="637"/>
            </a:xfrm>
            <a:prstGeom prst="can">
              <a:avLst>
                <a:gd name="adj" fmla="val 25603"/>
              </a:avLst>
            </a:prstGeom>
            <a:gradFill rotWithShape="1">
              <a:gsLst>
                <a:gs pos="0">
                  <a:schemeClr val="folHlink">
                    <a:gamma/>
                    <a:shade val="46275"/>
                    <a:invGamma/>
                  </a:schemeClr>
                </a:gs>
                <a:gs pos="50000">
                  <a:schemeClr val="folHlink"/>
                </a:gs>
                <a:gs pos="100000">
                  <a:schemeClr val="folHlink">
                    <a:gamma/>
                    <a:shade val="46275"/>
                    <a:invGamma/>
                  </a:schemeClr>
                </a:gs>
              </a:gsLst>
              <a:lin ang="2700000" scaled="1"/>
            </a:gradFill>
            <a:ln w="9525" cap="flat" cmpd="sng" algn="ctr">
              <a:solidFill>
                <a:schemeClr val="folHlink"/>
              </a:solidFill>
              <a:prstDash val="solid"/>
              <a:round/>
              <a:headEnd type="none" w="med" len="med"/>
              <a:tailEnd type="none" w="med" len="med"/>
            </a:ln>
            <a:effectLst/>
          </p:spPr>
          <p:txBody>
            <a:bodyPr wrap="none"/>
            <a:lstStyle/>
            <a:p>
              <a:pPr algn="ctr" eaLnBrk="1" hangingPunct="1"/>
              <a:r>
                <a:rPr lang="en-US" sz="2000" b="1" dirty="0">
                  <a:solidFill>
                    <a:schemeClr val="bg1"/>
                  </a:solidFill>
                  <a:effectLst>
                    <a:outerShdw blurRad="38100" dist="38100" dir="2700000" algn="tl">
                      <a:srgbClr val="000000"/>
                    </a:outerShdw>
                  </a:effectLst>
                </a:rPr>
                <a:t>App</a:t>
              </a:r>
            </a:p>
            <a:p>
              <a:pPr algn="ctr" eaLnBrk="1" hangingPunct="1"/>
              <a:r>
                <a:rPr lang="en-US" sz="2000" b="1" dirty="0">
                  <a:solidFill>
                    <a:schemeClr val="bg1"/>
                  </a:solidFill>
                  <a:effectLst>
                    <a:outerShdw blurRad="38100" dist="38100" dir="2700000" algn="tl">
                      <a:srgbClr val="000000"/>
                    </a:outerShdw>
                  </a:effectLst>
                </a:rPr>
                <a:t>Data</a:t>
              </a:r>
            </a:p>
          </p:txBody>
        </p:sp>
      </p:gr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2870"/>
                                        </p:tgtEl>
                                        <p:attrNameLst>
                                          <p:attrName>style.visibility</p:attrName>
                                        </p:attrNameLst>
                                      </p:cBhvr>
                                      <p:to>
                                        <p:strVal val="visible"/>
                                      </p:to>
                                    </p:set>
                                    <p:animEffect transition="in" filter="dissolve">
                                      <p:cBhvr>
                                        <p:cTn id="12" dur="500"/>
                                        <p:tgtEl>
                                          <p:spTgt spid="2928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292879"/>
                                        </p:tgtEl>
                                        <p:attrNameLst>
                                          <p:attrName>style.visibility</p:attrName>
                                        </p:attrNameLst>
                                      </p:cBhvr>
                                      <p:to>
                                        <p:strVal val="visible"/>
                                      </p:to>
                                    </p:set>
                                    <p:animEffect transition="in" filter="barn(inHorizontal)">
                                      <p:cBhvr>
                                        <p:cTn id="22" dur="500"/>
                                        <p:tgtEl>
                                          <p:spTgt spid="292879"/>
                                        </p:tgtEl>
                                      </p:cBhvr>
                                    </p:animEffect>
                                  </p:childTnLst>
                                </p:cTn>
                              </p:par>
                              <p:par>
                                <p:cTn id="23" presetID="9"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7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Conclusions</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6019800" cy="792162"/>
          </a:xfrm>
        </p:spPr>
        <p:txBody>
          <a:bodyPr>
            <a:normAutofit fontScale="90000"/>
          </a:bodyPr>
          <a:lstStyle/>
          <a:p>
            <a:pPr>
              <a:tabLst>
                <a:tab pos="1196975" algn="l"/>
              </a:tabLst>
            </a:pPr>
            <a:r>
              <a:rPr lang="en-IE" noProof="0" dirty="0" smtClean="0"/>
              <a:t>ABS-CBN Interactive (ABSi)</a:t>
            </a:r>
            <a:endParaRPr lang="en-IE" noProof="0" dirty="0"/>
          </a:p>
        </p:txBody>
      </p:sp>
      <p:graphicFrame>
        <p:nvGraphicFramePr>
          <p:cNvPr id="5" name="Content Placeholder 4"/>
          <p:cNvGraphicFramePr>
            <a:graphicFrameLocks noGrp="1"/>
          </p:cNvGraphicFramePr>
          <p:nvPr>
            <p:ph idx="1"/>
          </p:nvPr>
        </p:nvGraphicFramePr>
        <p:xfrm>
          <a:off x="381000" y="1600200"/>
          <a:ext cx="8610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152400" y="1066800"/>
            <a:ext cx="8839200" cy="457200"/>
          </a:xfrm>
          <a:prstGeom prst="rect">
            <a:avLst/>
          </a:prstGeom>
        </p:spPr>
        <p:txBody>
          <a:bodyPr vert="horz" lIns="0" tIns="45720" rIns="0" bIns="45720" rtlCol="0" anchor="ctr">
            <a:normAutofit fontScale="92500"/>
          </a:bodyPr>
          <a:lstStyle/>
          <a:p>
            <a:pPr>
              <a:spcBef>
                <a:spcPct val="0"/>
              </a:spcBef>
            </a:pPr>
            <a:r>
              <a:rPr lang="en-US" b="1" dirty="0" smtClean="0">
                <a:solidFill>
                  <a:schemeClr val="accent1"/>
                </a:solidFill>
                <a:latin typeface="Segoe" pitchFamily="34" charset="0"/>
                <a:ea typeface="+mj-ea"/>
                <a:cs typeface="+mj-cs"/>
              </a:rPr>
              <a:t>Wireless Services Firm Doubles Response Rates with SQL Server 2005 Data Mining</a:t>
            </a:r>
          </a:p>
        </p:txBody>
      </p:sp>
      <p:grpSp>
        <p:nvGrpSpPr>
          <p:cNvPr id="3" name="Group 11"/>
          <p:cNvGrpSpPr/>
          <p:nvPr/>
        </p:nvGrpSpPr>
        <p:grpSpPr>
          <a:xfrm>
            <a:off x="1224417" y="4571805"/>
            <a:ext cx="7953375" cy="1912137"/>
            <a:chOff x="1224417" y="5333611"/>
            <a:chExt cx="7953375" cy="1912137"/>
          </a:xfrm>
        </p:grpSpPr>
        <p:pic>
          <p:nvPicPr>
            <p:cNvPr id="10" name="Picture 6" descr="headline 2"/>
            <p:cNvPicPr>
              <a:picLocks noChangeAspect="1" noChangeArrowheads="1"/>
            </p:cNvPicPr>
            <p:nvPr/>
          </p:nvPicPr>
          <p:blipFill>
            <a:blip r:embed="rId7"/>
            <a:srcRect/>
            <a:stretch>
              <a:fillRect/>
            </a:stretch>
          </p:blipFill>
          <p:spPr bwMode="auto">
            <a:xfrm rot="21540000">
              <a:off x="1224417" y="5333611"/>
              <a:ext cx="7953375" cy="1912137"/>
            </a:xfrm>
            <a:prstGeom prst="rect">
              <a:avLst/>
            </a:prstGeom>
            <a:noFill/>
            <a:ln w="9525">
              <a:noFill/>
              <a:miter lim="800000"/>
              <a:headEnd/>
              <a:tailEnd/>
            </a:ln>
          </p:spPr>
        </p:pic>
        <p:sp>
          <p:nvSpPr>
            <p:cNvPr id="8" name="TextBox 32"/>
            <p:cNvSpPr txBox="1">
              <a:spLocks noChangeArrowheads="1"/>
            </p:cNvSpPr>
            <p:nvPr/>
          </p:nvSpPr>
          <p:spPr bwMode="auto">
            <a:xfrm>
              <a:off x="1552164" y="5790811"/>
              <a:ext cx="7531203" cy="1015663"/>
            </a:xfrm>
            <a:prstGeom prst="rect">
              <a:avLst/>
            </a:prstGeom>
            <a:noFill/>
            <a:ln w="9525">
              <a:noFill/>
              <a:miter lim="800000"/>
              <a:headEnd/>
              <a:tailEnd/>
            </a:ln>
          </p:spPr>
          <p:txBody>
            <a:bodyPr>
              <a:spAutoFit/>
            </a:bodyPr>
            <a:lstStyle/>
            <a:p>
              <a:r>
                <a:rPr lang="en-US" sz="1400" dirty="0" smtClean="0">
                  <a:solidFill>
                    <a:srgbClr val="374685"/>
                  </a:solidFill>
                  <a:latin typeface="Segoe" pitchFamily="34" charset="0"/>
                </a:rPr>
                <a:t>“Our management is very impressed that we could double our response rate through our SQL Server 2005 data mining … managers of other services ask us to provide the same magic for them—which is what we will do with the full project rollout” </a:t>
              </a:r>
            </a:p>
            <a:p>
              <a:r>
                <a:rPr lang="en-US" b="0" dirty="0" smtClean="0">
                  <a:solidFill>
                    <a:srgbClr val="374685"/>
                  </a:solidFill>
                  <a:latin typeface="Segoe" pitchFamily="34" charset="0"/>
                </a:rPr>
                <a:t>- </a:t>
              </a:r>
              <a:r>
                <a:rPr lang="en-US" dirty="0" smtClean="0">
                  <a:solidFill>
                    <a:srgbClr val="374685"/>
                  </a:solidFill>
                  <a:latin typeface="Segoe" pitchFamily="34" charset="0"/>
                </a:rPr>
                <a:t>Grace Cunanan, Technical Specialist, ABS-CBN Interactive</a:t>
              </a:r>
              <a:endParaRPr lang="en-US" b="0" dirty="0">
                <a:solidFill>
                  <a:srgbClr val="374685"/>
                </a:solidFill>
                <a:latin typeface="Segoe" pitchFamily="34" charset="0"/>
              </a:endParaRPr>
            </a:p>
          </p:txBody>
        </p:sp>
      </p:grpSp>
      <p:pic>
        <p:nvPicPr>
          <p:cNvPr id="11" name="Picture 148">
            <a:hlinkClick r:id="rId8"/>
          </p:cNvPr>
          <p:cNvPicPr>
            <a:picLocks noChangeAspect="1" noChangeArrowheads="1"/>
          </p:cNvPicPr>
          <p:nvPr/>
        </p:nvPicPr>
        <p:blipFill>
          <a:blip r:embed="rId9"/>
          <a:srcRect/>
          <a:stretch>
            <a:fillRect/>
          </a:stretch>
        </p:blipFill>
        <p:spPr bwMode="auto">
          <a:xfrm>
            <a:off x="142844" y="285728"/>
            <a:ext cx="2162175" cy="590550"/>
          </a:xfrm>
          <a:prstGeom prst="rect">
            <a:avLst/>
          </a:prstGeom>
          <a:noFill/>
        </p:spPr>
      </p:pic>
      <p:sp>
        <p:nvSpPr>
          <p:cNvPr id="13" name="Rectangle 12"/>
          <p:cNvSpPr/>
          <p:nvPr/>
        </p:nvSpPr>
        <p:spPr>
          <a:xfrm>
            <a:off x="2438400" y="835223"/>
            <a:ext cx="6553200" cy="276999"/>
          </a:xfrm>
          <a:prstGeom prst="rect">
            <a:avLst/>
          </a:prstGeom>
        </p:spPr>
        <p:txBody>
          <a:bodyPr wrap="square" lIns="0" rIns="0">
            <a:spAutoFit/>
          </a:bodyPr>
          <a:lstStyle/>
          <a:p>
            <a:r>
              <a:rPr lang="en-US" sz="1200" i="1" dirty="0" smtClean="0">
                <a:solidFill>
                  <a:schemeClr val="accent4"/>
                </a:solidFill>
              </a:rPr>
              <a:t>Subsidiary of the largest integrated media and entertainment company in the Philippines </a:t>
            </a:r>
            <a:endParaRPr lang="en-US" sz="1200" i="1" dirty="0">
              <a:solidFill>
                <a:schemeClr val="accent4"/>
              </a:solidFill>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Before We Dive In...</a:t>
            </a:r>
            <a:endParaRPr lang="en-IE" noProof="0" dirty="0"/>
          </a:p>
        </p:txBody>
      </p:sp>
      <p:sp>
        <p:nvSpPr>
          <p:cNvPr id="3" name="Content Placeholder 2"/>
          <p:cNvSpPr>
            <a:spLocks noGrp="1"/>
          </p:cNvSpPr>
          <p:nvPr>
            <p:ph idx="1"/>
          </p:nvPr>
        </p:nvSpPr>
        <p:spPr/>
        <p:txBody>
          <a:bodyPr/>
          <a:lstStyle/>
          <a:p>
            <a:r>
              <a:rPr lang="en-IE" noProof="0" dirty="0" smtClean="0"/>
              <a:t>To help me select the most suitable examples and demonstrations I would like to ask you about your background</a:t>
            </a:r>
          </a:p>
          <a:p>
            <a:r>
              <a:rPr lang="en-IE" noProof="0" dirty="0" smtClean="0"/>
              <a:t>Who do you identify yourself with:</a:t>
            </a:r>
          </a:p>
          <a:p>
            <a:pPr lvl="1"/>
            <a:r>
              <a:rPr lang="en-IE" noProof="0" dirty="0" smtClean="0"/>
              <a:t>IT Professional,</a:t>
            </a:r>
          </a:p>
          <a:p>
            <a:pPr lvl="1"/>
            <a:r>
              <a:rPr lang="en-IE" noProof="0" dirty="0" smtClean="0"/>
              <a:t>Database Professional,</a:t>
            </a:r>
          </a:p>
          <a:p>
            <a:pPr lvl="1"/>
            <a:r>
              <a:rPr lang="en-IE" noProof="0" dirty="0" smtClean="0"/>
              <a:t>Software/System Developer?</a:t>
            </a:r>
            <a:endParaRPr lang="en-IE" noProof="0"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1196975" algn="l"/>
              </a:tabLst>
            </a:pPr>
            <a:r>
              <a:rPr lang="en-IE" noProof="0" dirty="0" smtClean="0"/>
              <a:t>	Clalit Health Services</a:t>
            </a:r>
            <a:endParaRPr lang="en-IE" noProof="0" dirty="0"/>
          </a:p>
        </p:txBody>
      </p:sp>
      <p:graphicFrame>
        <p:nvGraphicFramePr>
          <p:cNvPr id="5" name="Content Placeholder 4"/>
          <p:cNvGraphicFramePr>
            <a:graphicFrameLocks noGrp="1"/>
          </p:cNvGraphicFramePr>
          <p:nvPr>
            <p:ph idx="1"/>
          </p:nvPr>
        </p:nvGraphicFramePr>
        <p:xfrm>
          <a:off x="381000" y="1981200"/>
          <a:ext cx="8610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28596" y="655638"/>
            <a:ext cx="8229600" cy="792162"/>
          </a:xfrm>
          <a:prstGeom prst="rect">
            <a:avLst/>
          </a:prstGeom>
        </p:spPr>
        <p:txBody>
          <a:bodyPr vert="horz" lIns="91440" tIns="45720" rIns="91440" bIns="45720" rtlCol="0" anchor="ctr">
            <a:normAutofit/>
          </a:bodyPr>
          <a:lstStyle/>
          <a:p>
            <a:pPr>
              <a:spcBef>
                <a:spcPct val="0"/>
              </a:spcBef>
            </a:pPr>
            <a:r>
              <a:rPr lang="en-US" b="1" dirty="0" smtClean="0">
                <a:solidFill>
                  <a:schemeClr val="accent1"/>
                </a:solidFill>
                <a:latin typeface="Segoe" pitchFamily="34" charset="0"/>
                <a:ea typeface="+mj-ea"/>
                <a:cs typeface="+mj-cs"/>
              </a:rPr>
              <a:t>Data Mining Helps Clalit Preserve Health and Save Lives</a:t>
            </a:r>
          </a:p>
        </p:txBody>
      </p:sp>
      <p:sp>
        <p:nvSpPr>
          <p:cNvPr id="6" name="TextBox 5"/>
          <p:cNvSpPr txBox="1"/>
          <p:nvPr/>
        </p:nvSpPr>
        <p:spPr>
          <a:xfrm>
            <a:off x="428596" y="1214422"/>
            <a:ext cx="8001000" cy="646331"/>
          </a:xfrm>
          <a:prstGeom prst="rect">
            <a:avLst/>
          </a:prstGeom>
          <a:noFill/>
        </p:spPr>
        <p:txBody>
          <a:bodyPr wrap="square" rtlCol="0">
            <a:spAutoFit/>
          </a:bodyPr>
          <a:lstStyle/>
          <a:p>
            <a:pPr lvl="0"/>
            <a:r>
              <a:rPr lang="en-US" dirty="0" smtClean="0">
                <a:solidFill>
                  <a:schemeClr val="accent4"/>
                </a:solidFill>
              </a:rPr>
              <a:t>Provides health care for 3.7 million insured members, representing about 60 percent of Israel’s population</a:t>
            </a:r>
          </a:p>
        </p:txBody>
      </p:sp>
      <p:pic>
        <p:nvPicPr>
          <p:cNvPr id="1026" name="Picture 2"/>
          <p:cNvPicPr>
            <a:picLocks noChangeAspect="1" noChangeArrowheads="1"/>
          </p:cNvPicPr>
          <p:nvPr/>
        </p:nvPicPr>
        <p:blipFill>
          <a:blip r:embed="rId7"/>
          <a:srcRect/>
          <a:stretch>
            <a:fillRect/>
          </a:stretch>
        </p:blipFill>
        <p:spPr bwMode="auto">
          <a:xfrm>
            <a:off x="533400" y="333375"/>
            <a:ext cx="1047750" cy="504825"/>
          </a:xfrm>
          <a:prstGeom prst="rect">
            <a:avLst/>
          </a:prstGeom>
          <a:noFill/>
          <a:ln w="9525">
            <a:noFill/>
            <a:miter lim="800000"/>
            <a:headEnd/>
            <a:tailEnd/>
          </a:ln>
          <a:effectLst/>
        </p:spPr>
      </p:pic>
      <p:grpSp>
        <p:nvGrpSpPr>
          <p:cNvPr id="3" name="Group 11"/>
          <p:cNvGrpSpPr/>
          <p:nvPr/>
        </p:nvGrpSpPr>
        <p:grpSpPr>
          <a:xfrm>
            <a:off x="1224417" y="5029200"/>
            <a:ext cx="7953375" cy="1912137"/>
            <a:chOff x="1224417" y="5257606"/>
            <a:chExt cx="7953375" cy="1912137"/>
          </a:xfrm>
        </p:grpSpPr>
        <p:pic>
          <p:nvPicPr>
            <p:cNvPr id="10" name="Picture 6" descr="headline 2"/>
            <p:cNvPicPr>
              <a:picLocks noChangeAspect="1" noChangeArrowheads="1"/>
            </p:cNvPicPr>
            <p:nvPr/>
          </p:nvPicPr>
          <p:blipFill>
            <a:blip r:embed="rId8"/>
            <a:srcRect/>
            <a:stretch>
              <a:fillRect/>
            </a:stretch>
          </p:blipFill>
          <p:spPr bwMode="auto">
            <a:xfrm rot="21540000">
              <a:off x="1224417" y="5257606"/>
              <a:ext cx="7953375" cy="1912137"/>
            </a:xfrm>
            <a:prstGeom prst="rect">
              <a:avLst/>
            </a:prstGeom>
            <a:noFill/>
            <a:ln w="9525">
              <a:noFill/>
              <a:miter lim="800000"/>
              <a:headEnd/>
              <a:tailEnd/>
            </a:ln>
          </p:spPr>
        </p:pic>
        <p:sp>
          <p:nvSpPr>
            <p:cNvPr id="8" name="TextBox 32"/>
            <p:cNvSpPr txBox="1">
              <a:spLocks noChangeArrowheads="1"/>
            </p:cNvSpPr>
            <p:nvPr/>
          </p:nvSpPr>
          <p:spPr bwMode="auto">
            <a:xfrm>
              <a:off x="1552164" y="5704582"/>
              <a:ext cx="7531203" cy="1077218"/>
            </a:xfrm>
            <a:prstGeom prst="rect">
              <a:avLst/>
            </a:prstGeom>
            <a:noFill/>
            <a:ln w="9525">
              <a:noFill/>
              <a:miter lim="800000"/>
              <a:headEnd/>
              <a:tailEnd/>
            </a:ln>
          </p:spPr>
          <p:txBody>
            <a:bodyPr>
              <a:spAutoFit/>
            </a:bodyPr>
            <a:lstStyle/>
            <a:p>
              <a:r>
                <a:rPr lang="en-US" sz="1400" dirty="0" smtClean="0">
                  <a:solidFill>
                    <a:srgbClr val="374685"/>
                  </a:solidFill>
                </a:rPr>
                <a:t>“Providing physicians with a list of patients that the data mining model predicts are at risk of health deterioration over the next year, gives them the opportunity to intervene, and prevent what has been predicted.”</a:t>
              </a:r>
              <a:r>
                <a:rPr lang="en-US" dirty="0" smtClean="0">
                  <a:solidFill>
                    <a:srgbClr val="374685"/>
                  </a:solidFill>
                </a:rPr>
                <a:t>                                                                      </a:t>
              </a:r>
              <a:br>
                <a:rPr lang="en-US" dirty="0" smtClean="0">
                  <a:solidFill>
                    <a:srgbClr val="374685"/>
                  </a:solidFill>
                </a:rPr>
              </a:br>
              <a:r>
                <a:rPr lang="en-US" b="0" dirty="0" smtClean="0">
                  <a:solidFill>
                    <a:srgbClr val="374685"/>
                  </a:solidFill>
                </a:rPr>
                <a:t>- </a:t>
              </a:r>
              <a:r>
                <a:rPr lang="en-US" dirty="0" smtClean="0">
                  <a:solidFill>
                    <a:srgbClr val="374685"/>
                  </a:solidFill>
                </a:rPr>
                <a:t>Mazal Tuchler, Data Warehouse Manager , Clalit Health Services</a:t>
              </a:r>
              <a:endParaRPr lang="en-US" b="0" dirty="0">
                <a:solidFill>
                  <a:srgbClr val="374685"/>
                </a:solidFill>
              </a:endParaRPr>
            </a:p>
          </p:txBody>
        </p:sp>
      </p:gr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28596" y="993778"/>
            <a:ext cx="2357454" cy="5643602"/>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IE" dirty="0"/>
          </a:p>
        </p:txBody>
      </p:sp>
      <p:graphicFrame>
        <p:nvGraphicFramePr>
          <p:cNvPr id="13" name="Group 153"/>
          <p:cNvGraphicFramePr>
            <a:graphicFrameLocks/>
          </p:cNvGraphicFramePr>
          <p:nvPr/>
        </p:nvGraphicFramePr>
        <p:xfrm>
          <a:off x="3000363" y="1074758"/>
          <a:ext cx="5975361" cy="5640390"/>
        </p:xfrm>
        <a:graphic>
          <a:graphicData uri="http://schemas.openxmlformats.org/drawingml/2006/table">
            <a:tbl>
              <a:tblPr/>
              <a:tblGrid>
                <a:gridCol w="5975361"/>
              </a:tblGrid>
              <a:tr h="720725">
                <a:tc>
                  <a:txBody>
                    <a:bodyPr/>
                    <a:lstStyle/>
                    <a:p>
                      <a:pPr marL="0" marR="0" lvl="0" indent="0" algn="l" defTabSz="914400" rtl="0" eaLnBrk="1" fontAlgn="base" latinLnBrk="0" hangingPunct="1">
                        <a:lnSpc>
                          <a:spcPct val="85000"/>
                        </a:lnSpc>
                        <a:spcBef>
                          <a:spcPct val="30000"/>
                        </a:spcBef>
                        <a:spcAft>
                          <a:spcPct val="0"/>
                        </a:spcAft>
                        <a:buClr>
                          <a:schemeClr val="tx1"/>
                        </a:buClr>
                        <a:buSzPct val="90000"/>
                        <a:buFontTx/>
                        <a:buNone/>
                        <a:tabLst/>
                      </a:pPr>
                      <a:r>
                        <a:rPr kumimoji="0" lang="en-US" sz="1800" b="0" i="0" u="none" strike="noStrike" cap="none" normalizeH="0" baseline="0" dirty="0" smtClean="0">
                          <a:ln>
                            <a:noFill/>
                          </a:ln>
                          <a:solidFill>
                            <a:schemeClr val="accent4"/>
                          </a:solidFill>
                          <a:effectLst/>
                          <a:latin typeface="Verdana" pitchFamily="34" charset="0"/>
                        </a:rPr>
                        <a:t>.8 TB SS2005 DW for Ring-Tone Marketing</a:t>
                      </a:r>
                      <a:br>
                        <a:rPr kumimoji="0" lang="en-US" sz="1800" b="0" i="0" u="none" strike="noStrike" cap="none" normalizeH="0" baseline="0" dirty="0" smtClean="0">
                          <a:ln>
                            <a:noFill/>
                          </a:ln>
                          <a:solidFill>
                            <a:schemeClr val="accent4"/>
                          </a:solidFill>
                          <a:effectLst/>
                          <a:latin typeface="Verdana" pitchFamily="34" charset="0"/>
                        </a:rPr>
                      </a:br>
                      <a:r>
                        <a:rPr kumimoji="0" lang="en-US" sz="1800" b="0" i="0" u="none" strike="noStrike" cap="none" normalizeH="0" baseline="0" dirty="0" smtClean="0">
                          <a:ln>
                            <a:noFill/>
                          </a:ln>
                          <a:solidFill>
                            <a:schemeClr val="accent4"/>
                          </a:solidFill>
                          <a:effectLst/>
                          <a:latin typeface="Verdana" pitchFamily="34" charset="0"/>
                        </a:rPr>
                        <a:t>    Uses Relational, OLAP and Data Mining</a:t>
                      </a:r>
                    </a:p>
                  </a:txBody>
                  <a:tcPr marR="0" anchor="ctr" horzOverflow="overflow">
                    <a:lnL cap="flat">
                      <a:noFill/>
                    </a:lnL>
                    <a:lnR cap="flat">
                      <a:noFill/>
                    </a:lnR>
                    <a:lnT cap="flat">
                      <a:noFill/>
                    </a:lnT>
                    <a:lnB>
                      <a:noFill/>
                    </a:lnB>
                    <a:lnTlToBr>
                      <a:noFill/>
                    </a:lnTlToBr>
                    <a:lnBlToTr>
                      <a:noFill/>
                    </a:lnBlToTr>
                    <a:noFill/>
                  </a:tcPr>
                </a:tc>
              </a:tr>
              <a:tr h="935038">
                <a:tc>
                  <a:txBody>
                    <a:bodyPr/>
                    <a:lstStyle/>
                    <a:p>
                      <a:pPr marL="0" marR="0" lvl="0" indent="0" algn="l" defTabSz="914400" rtl="0" eaLnBrk="1" fontAlgn="base" latinLnBrk="0" hangingPunct="1">
                        <a:lnSpc>
                          <a:spcPct val="85000"/>
                        </a:lnSpc>
                        <a:spcBef>
                          <a:spcPct val="30000"/>
                        </a:spcBef>
                        <a:spcAft>
                          <a:spcPct val="0"/>
                        </a:spcAft>
                        <a:buClr>
                          <a:schemeClr val="tx1"/>
                        </a:buClr>
                        <a:buSzPct val="90000"/>
                        <a:buFontTx/>
                        <a:buNone/>
                        <a:tabLst/>
                      </a:pPr>
                      <a:r>
                        <a:rPr kumimoji="0" lang="en-US" sz="1800" b="0" i="0" u="none" strike="noStrike" cap="none" normalizeH="0" baseline="0" dirty="0" smtClean="0">
                          <a:ln>
                            <a:noFill/>
                          </a:ln>
                          <a:solidFill>
                            <a:schemeClr val="accent4"/>
                          </a:solidFill>
                          <a:effectLst/>
                          <a:latin typeface="Verdana" pitchFamily="34" charset="0"/>
                        </a:rPr>
                        <a:t>3 TB end-to-end BI decision support system</a:t>
                      </a:r>
                    </a:p>
                    <a:p>
                      <a:pPr marL="0" marR="0" lvl="0" indent="0" algn="l" defTabSz="914400" rtl="0" eaLnBrk="1" fontAlgn="base" latinLnBrk="0" hangingPunct="1">
                        <a:lnSpc>
                          <a:spcPct val="85000"/>
                        </a:lnSpc>
                        <a:spcBef>
                          <a:spcPct val="30000"/>
                        </a:spcBef>
                        <a:spcAft>
                          <a:spcPct val="0"/>
                        </a:spcAft>
                        <a:buClr>
                          <a:schemeClr val="tx1"/>
                        </a:buClr>
                        <a:buSzPct val="90000"/>
                        <a:buFontTx/>
                        <a:buNone/>
                        <a:tabLst/>
                      </a:pPr>
                      <a:r>
                        <a:rPr kumimoji="0" lang="en-US" sz="1800" b="0" i="0" u="none" strike="noStrike" cap="none" normalizeH="0" baseline="0" dirty="0" smtClean="0">
                          <a:ln>
                            <a:noFill/>
                          </a:ln>
                          <a:solidFill>
                            <a:schemeClr val="accent4"/>
                          </a:solidFill>
                          <a:effectLst/>
                          <a:latin typeface="Verdana" pitchFamily="34" charset="0"/>
                        </a:rPr>
                        <a:t>    Oracle competitive win</a:t>
                      </a:r>
                    </a:p>
                  </a:txBody>
                  <a:tcPr marR="0" anchor="ctr" horzOverflow="overflow">
                    <a:lnL cap="flat">
                      <a:noFill/>
                    </a:lnL>
                    <a:lnR cap="flat">
                      <a:noFill/>
                    </a:lnR>
                    <a:lnT>
                      <a:noFill/>
                    </a:lnT>
                    <a:lnB>
                      <a:noFill/>
                    </a:lnB>
                    <a:lnTlToBr>
                      <a:noFill/>
                    </a:lnTlToBr>
                    <a:lnBlToTr>
                      <a:noFill/>
                    </a:lnBlToTr>
                    <a:noFill/>
                  </a:tcPr>
                </a:tc>
              </a:tr>
              <a:tr h="1077913">
                <a:tc>
                  <a:txBody>
                    <a:bodyPr/>
                    <a:lstStyle/>
                    <a:p>
                      <a:pPr marL="0" marR="0" lvl="0" indent="0" algn="l" defTabSz="914400" rtl="0" eaLnBrk="1" fontAlgn="base" latinLnBrk="0" hangingPunct="1">
                        <a:lnSpc>
                          <a:spcPct val="85000"/>
                        </a:lnSpc>
                        <a:spcBef>
                          <a:spcPct val="30000"/>
                        </a:spcBef>
                        <a:spcAft>
                          <a:spcPct val="0"/>
                        </a:spcAft>
                        <a:buClr>
                          <a:schemeClr val="tx1"/>
                        </a:buClr>
                        <a:buSzPct val="90000"/>
                        <a:buFontTx/>
                        <a:buNone/>
                        <a:tabLst/>
                      </a:pPr>
                      <a:r>
                        <a:rPr kumimoji="0" lang="en-US" sz="1800" b="0" i="0" u="none" strike="noStrike" cap="none" normalizeH="0" baseline="0" dirty="0" smtClean="0">
                          <a:ln>
                            <a:noFill/>
                          </a:ln>
                          <a:solidFill>
                            <a:schemeClr val="accent4"/>
                          </a:solidFill>
                          <a:effectLst/>
                          <a:latin typeface="Verdana" pitchFamily="34" charset="0"/>
                        </a:rPr>
                        <a:t>End-to end DW on SQL Server, including OLAP</a:t>
                      </a:r>
                      <a:br>
                        <a:rPr kumimoji="0" lang="en-US" sz="1800" b="0" i="0" u="none" strike="noStrike" cap="none" normalizeH="0" baseline="0" dirty="0" smtClean="0">
                          <a:ln>
                            <a:noFill/>
                          </a:ln>
                          <a:solidFill>
                            <a:schemeClr val="accent4"/>
                          </a:solidFill>
                          <a:effectLst/>
                          <a:latin typeface="Verdana" pitchFamily="34" charset="0"/>
                        </a:rPr>
                      </a:br>
                      <a:r>
                        <a:rPr kumimoji="0" lang="en-US" sz="1800" b="0" i="0" u="none" strike="noStrike" cap="none" normalizeH="0" baseline="0" dirty="0" smtClean="0">
                          <a:ln>
                            <a:noFill/>
                          </a:ln>
                          <a:solidFill>
                            <a:schemeClr val="accent4"/>
                          </a:solidFill>
                          <a:effectLst/>
                          <a:latin typeface="Verdana" pitchFamily="34" charset="0"/>
                        </a:rPr>
                        <a:t>    Extensive use of Data Mining Decision Trees</a:t>
                      </a:r>
                    </a:p>
                  </a:txBody>
                  <a:tcPr marR="0" anchor="ctr" horzOverflow="overflow">
                    <a:lnL cap="flat">
                      <a:noFill/>
                    </a:lnL>
                    <a:lnR cap="flat">
                      <a:noFill/>
                    </a:lnR>
                    <a:lnT>
                      <a:noFill/>
                    </a:lnT>
                    <a:lnB>
                      <a:noFill/>
                    </a:lnB>
                    <a:lnTlToBr>
                      <a:noFill/>
                    </a:lnTlToBr>
                    <a:lnBlToTr>
                      <a:noFill/>
                    </a:lnBlToTr>
                    <a:noFill/>
                  </a:tcPr>
                </a:tc>
              </a:tr>
              <a:tr h="941388">
                <a:tc>
                  <a:txBody>
                    <a:bodyPr/>
                    <a:lstStyle/>
                    <a:p>
                      <a:pPr marL="0" marR="0" lvl="0" indent="0" algn="l" defTabSz="914400" rtl="0" eaLnBrk="1" fontAlgn="base" latinLnBrk="0" hangingPunct="1">
                        <a:lnSpc>
                          <a:spcPct val="85000"/>
                        </a:lnSpc>
                        <a:spcBef>
                          <a:spcPct val="30000"/>
                        </a:spcBef>
                        <a:spcAft>
                          <a:spcPct val="0"/>
                        </a:spcAft>
                        <a:buClr>
                          <a:schemeClr val="tx1"/>
                        </a:buClr>
                        <a:buSzPct val="90000"/>
                        <a:buFontTx/>
                        <a:buNone/>
                        <a:tabLst/>
                      </a:pPr>
                      <a:r>
                        <a:rPr kumimoji="0" lang="en-US" sz="1800" b="0" i="0" u="none" strike="noStrike" cap="none" normalizeH="0" baseline="0" dirty="0" smtClean="0">
                          <a:ln>
                            <a:noFill/>
                          </a:ln>
                          <a:solidFill>
                            <a:schemeClr val="accent4"/>
                          </a:solidFill>
                          <a:effectLst/>
                          <a:latin typeface="Verdana" pitchFamily="34" charset="0"/>
                        </a:rPr>
                        <a:t>1.2 TB, 20 billion records</a:t>
                      </a:r>
                    </a:p>
                    <a:p>
                      <a:pPr marL="0" marR="0" lvl="0" indent="0" algn="l" defTabSz="914400" rtl="0" eaLnBrk="1" fontAlgn="base" latinLnBrk="0" hangingPunct="1">
                        <a:lnSpc>
                          <a:spcPct val="85000"/>
                        </a:lnSpc>
                        <a:spcBef>
                          <a:spcPct val="30000"/>
                        </a:spcBef>
                        <a:spcAft>
                          <a:spcPct val="0"/>
                        </a:spcAft>
                        <a:buClr>
                          <a:schemeClr val="tx1"/>
                        </a:buClr>
                        <a:buSzPct val="90000"/>
                        <a:buFontTx/>
                        <a:buNone/>
                        <a:tabLst/>
                      </a:pPr>
                      <a:r>
                        <a:rPr kumimoji="0" lang="en-US" sz="1800" b="0" i="0" u="none" strike="noStrike" cap="none" normalizeH="0" baseline="0" dirty="0" smtClean="0">
                          <a:ln>
                            <a:noFill/>
                          </a:ln>
                          <a:solidFill>
                            <a:schemeClr val="accent4"/>
                          </a:solidFill>
                          <a:effectLst/>
                          <a:latin typeface="Verdana" pitchFamily="34" charset="0"/>
                        </a:rPr>
                        <a:t>    Large Brazilian Grocery Chain</a:t>
                      </a:r>
                    </a:p>
                  </a:txBody>
                  <a:tcPr marR="0" anchor="ctr" horzOverflow="overflow">
                    <a:lnL cap="flat">
                      <a:noFill/>
                    </a:lnL>
                    <a:lnR cap="flat">
                      <a:noFill/>
                    </a:lnR>
                    <a:lnT>
                      <a:noFill/>
                    </a:lnT>
                    <a:lnB>
                      <a:noFill/>
                    </a:lnB>
                    <a:lnTlToBr>
                      <a:noFill/>
                    </a:lnTlToBr>
                    <a:lnBlToTr>
                      <a:noFill/>
                    </a:lnBlToTr>
                    <a:noFill/>
                  </a:tcPr>
                </a:tc>
              </a:tr>
              <a:tr h="982663">
                <a:tc>
                  <a:txBody>
                    <a:bodyPr/>
                    <a:lstStyle/>
                    <a:p>
                      <a:pPr marL="0" marR="0" lvl="0" indent="0" algn="l" defTabSz="914400" rtl="0" eaLnBrk="1" fontAlgn="base" latinLnBrk="0" hangingPunct="1">
                        <a:lnSpc>
                          <a:spcPct val="85000"/>
                        </a:lnSpc>
                        <a:spcBef>
                          <a:spcPct val="30000"/>
                        </a:spcBef>
                        <a:spcAft>
                          <a:spcPct val="0"/>
                        </a:spcAft>
                        <a:buClr>
                          <a:schemeClr val="tx1"/>
                        </a:buClr>
                        <a:buSzPct val="90000"/>
                        <a:buFontTx/>
                        <a:buNone/>
                        <a:tabLst/>
                      </a:pPr>
                      <a:r>
                        <a:rPr kumimoji="0" lang="en-US" sz="1800" b="0" i="0" u="none" strike="noStrike" cap="none" normalizeH="0" baseline="0" dirty="0" smtClean="0">
                          <a:ln>
                            <a:noFill/>
                          </a:ln>
                          <a:solidFill>
                            <a:schemeClr val="accent4"/>
                          </a:solidFill>
                          <a:effectLst/>
                          <a:latin typeface="Verdana" pitchFamily="34" charset="0"/>
                        </a:rPr>
                        <a:t>.8 TB DW at main TV network in Italy</a:t>
                      </a:r>
                      <a:br>
                        <a:rPr kumimoji="0" lang="en-US" sz="1800" b="0" i="0" u="none" strike="noStrike" cap="none" normalizeH="0" baseline="0" dirty="0" smtClean="0">
                          <a:ln>
                            <a:noFill/>
                          </a:ln>
                          <a:solidFill>
                            <a:schemeClr val="accent4"/>
                          </a:solidFill>
                          <a:effectLst/>
                          <a:latin typeface="Verdana" pitchFamily="34" charset="0"/>
                        </a:rPr>
                      </a:br>
                      <a:r>
                        <a:rPr kumimoji="0" lang="en-US" sz="1800" b="0" i="0" u="none" strike="noStrike" cap="none" normalizeH="0" baseline="0" dirty="0" smtClean="0">
                          <a:ln>
                            <a:noFill/>
                          </a:ln>
                          <a:solidFill>
                            <a:schemeClr val="accent4"/>
                          </a:solidFill>
                          <a:effectLst/>
                          <a:latin typeface="Verdana" pitchFamily="34" charset="0"/>
                        </a:rPr>
                        <a:t>   Increased viewership by understanding trends</a:t>
                      </a:r>
                    </a:p>
                  </a:txBody>
                  <a:tcPr marR="0" anchor="ctr" horzOverflow="overflow">
                    <a:lnL cap="flat">
                      <a:noFill/>
                    </a:lnL>
                    <a:lnR cap="flat">
                      <a:noFill/>
                    </a:lnR>
                    <a:lnT>
                      <a:noFill/>
                    </a:lnT>
                    <a:lnB>
                      <a:noFill/>
                    </a:lnB>
                    <a:lnTlToBr>
                      <a:noFill/>
                    </a:lnTlToBr>
                    <a:lnBlToTr>
                      <a:noFill/>
                    </a:lnBlToTr>
                    <a:noFill/>
                  </a:tcPr>
                </a:tc>
              </a:tr>
              <a:tr h="982663">
                <a:tc>
                  <a:txBody>
                    <a:bodyPr/>
                    <a:lstStyle/>
                    <a:p>
                      <a:pPr marL="0" marR="0" lvl="0" indent="0" algn="l" defTabSz="914400" rtl="0" eaLnBrk="1" fontAlgn="base" latinLnBrk="0" hangingPunct="1">
                        <a:lnSpc>
                          <a:spcPct val="85000"/>
                        </a:lnSpc>
                        <a:spcBef>
                          <a:spcPct val="30000"/>
                        </a:spcBef>
                        <a:spcAft>
                          <a:spcPct val="0"/>
                        </a:spcAft>
                        <a:buClr>
                          <a:schemeClr val="tx2"/>
                        </a:buClr>
                        <a:buSzPct val="75000"/>
                        <a:buFont typeface="Wingdings 2" pitchFamily="18" charset="2"/>
                        <a:buNone/>
                        <a:tabLst/>
                      </a:pPr>
                      <a:r>
                        <a:rPr kumimoji="0" lang="en-US" sz="1800" b="0" i="0" u="none" strike="noStrike" cap="none" normalizeH="0" baseline="0" dirty="0" smtClean="0">
                          <a:ln>
                            <a:noFill/>
                          </a:ln>
                          <a:solidFill>
                            <a:schemeClr val="accent4"/>
                          </a:solidFill>
                          <a:effectLst/>
                          <a:latin typeface="Verdana" pitchFamily="34" charset="0"/>
                        </a:rPr>
                        <a:t>.5 TB DW at US Cable company</a:t>
                      </a:r>
                      <a:br>
                        <a:rPr kumimoji="0" lang="en-US" sz="1800" b="0" i="0" u="none" strike="noStrike" cap="none" normalizeH="0" baseline="0" dirty="0" smtClean="0">
                          <a:ln>
                            <a:noFill/>
                          </a:ln>
                          <a:solidFill>
                            <a:schemeClr val="accent4"/>
                          </a:solidFill>
                          <a:effectLst/>
                          <a:latin typeface="Verdana" pitchFamily="34" charset="0"/>
                        </a:rPr>
                      </a:br>
                      <a:r>
                        <a:rPr kumimoji="0" lang="en-US" sz="1800" b="0" i="0" u="none" strike="noStrike" cap="none" normalizeH="0" baseline="0" dirty="0" smtClean="0">
                          <a:ln>
                            <a:noFill/>
                          </a:ln>
                          <a:solidFill>
                            <a:schemeClr val="accent4"/>
                          </a:solidFill>
                          <a:effectLst/>
                          <a:latin typeface="Verdana" pitchFamily="34" charset="0"/>
                        </a:rPr>
                        <a:t>    End to end BI, Analysis and Reporting</a:t>
                      </a:r>
                    </a:p>
                  </a:txBody>
                  <a:tcPr marR="0" anchor="ctr" horzOverflow="overflow">
                    <a:lnL cap="flat">
                      <a:noFill/>
                    </a:lnL>
                    <a:lnR cap="flat">
                      <a:noFill/>
                    </a:lnR>
                    <a:lnT>
                      <a:noFill/>
                    </a:lnT>
                    <a:lnB cap="flat">
                      <a:noFill/>
                    </a:lnB>
                    <a:lnTlToBr>
                      <a:noFill/>
                    </a:lnTlToBr>
                    <a:lnBlToTr>
                      <a:noFill/>
                    </a:lnBlToTr>
                    <a:noFill/>
                  </a:tcPr>
                </a:tc>
              </a:tr>
            </a:tbl>
          </a:graphicData>
        </a:graphic>
      </p:graphicFrame>
      <p:sp>
        <p:nvSpPr>
          <p:cNvPr id="2" name="Title 1"/>
          <p:cNvSpPr>
            <a:spLocks noGrp="1"/>
          </p:cNvSpPr>
          <p:nvPr>
            <p:ph type="title"/>
          </p:nvPr>
        </p:nvSpPr>
        <p:spPr/>
        <p:txBody>
          <a:bodyPr/>
          <a:lstStyle/>
          <a:p>
            <a:r>
              <a:rPr lang="en-IE" noProof="0" dirty="0" smtClean="0"/>
              <a:t>More Data Mining Customers</a:t>
            </a:r>
            <a:endParaRPr lang="en-IE" noProof="0" dirty="0"/>
          </a:p>
        </p:txBody>
      </p:sp>
      <p:sp>
        <p:nvSpPr>
          <p:cNvPr id="5" name="Line 49"/>
          <p:cNvSpPr>
            <a:spLocks noChangeShapeType="1"/>
          </p:cNvSpPr>
          <p:nvPr/>
        </p:nvSpPr>
        <p:spPr bwMode="auto">
          <a:xfrm>
            <a:off x="3373438" y="1404958"/>
            <a:ext cx="5999162" cy="0"/>
          </a:xfrm>
          <a:prstGeom prst="line">
            <a:avLst/>
          </a:prstGeom>
          <a:noFill/>
          <a:ln w="28575" cap="sq">
            <a:noFill/>
            <a:round/>
            <a:headEnd/>
            <a:tailEnd/>
          </a:ln>
          <a:effectLst/>
        </p:spPr>
        <p:txBody>
          <a:bodyPr rIns="0" anchor="ctr"/>
          <a:lstStyle/>
          <a:p>
            <a:endParaRPr lang="en-US" dirty="0"/>
          </a:p>
        </p:txBody>
      </p:sp>
      <p:sp>
        <p:nvSpPr>
          <p:cNvPr id="6" name="Line 47"/>
          <p:cNvSpPr>
            <a:spLocks noChangeShapeType="1"/>
          </p:cNvSpPr>
          <p:nvPr/>
        </p:nvSpPr>
        <p:spPr bwMode="auto">
          <a:xfrm>
            <a:off x="473075" y="1328758"/>
            <a:ext cx="2824163" cy="0"/>
          </a:xfrm>
          <a:prstGeom prst="line">
            <a:avLst/>
          </a:prstGeom>
          <a:noFill/>
          <a:ln w="28575" cap="sq">
            <a:noFill/>
            <a:round/>
            <a:headEnd/>
            <a:tailEnd/>
          </a:ln>
          <a:effectLst/>
        </p:spPr>
        <p:txBody>
          <a:bodyPr rIns="0" anchor="ctr"/>
          <a:lstStyle/>
          <a:p>
            <a:endParaRPr lang="en-US" dirty="0"/>
          </a:p>
        </p:txBody>
      </p:sp>
      <p:sp>
        <p:nvSpPr>
          <p:cNvPr id="7" name="Line 48"/>
          <p:cNvSpPr>
            <a:spLocks noChangeShapeType="1"/>
          </p:cNvSpPr>
          <p:nvPr/>
        </p:nvSpPr>
        <p:spPr bwMode="auto">
          <a:xfrm>
            <a:off x="473075" y="6410346"/>
            <a:ext cx="2824163" cy="0"/>
          </a:xfrm>
          <a:prstGeom prst="line">
            <a:avLst/>
          </a:prstGeom>
          <a:noFill/>
          <a:ln w="28575" cap="sq">
            <a:noFill/>
            <a:round/>
            <a:headEnd/>
            <a:tailEnd/>
          </a:ln>
          <a:effectLst/>
        </p:spPr>
        <p:txBody>
          <a:bodyPr rIns="0" anchor="ctr"/>
          <a:lstStyle/>
          <a:p>
            <a:endParaRPr lang="en-US" dirty="0"/>
          </a:p>
        </p:txBody>
      </p:sp>
      <p:sp>
        <p:nvSpPr>
          <p:cNvPr id="8" name="Line 51"/>
          <p:cNvSpPr>
            <a:spLocks noChangeShapeType="1"/>
          </p:cNvSpPr>
          <p:nvPr/>
        </p:nvSpPr>
        <p:spPr bwMode="auto">
          <a:xfrm>
            <a:off x="1951038" y="2308246"/>
            <a:ext cx="0" cy="2097087"/>
          </a:xfrm>
          <a:prstGeom prst="line">
            <a:avLst/>
          </a:prstGeom>
          <a:noFill/>
          <a:ln w="28575" cap="sq">
            <a:noFill/>
            <a:round/>
            <a:headEnd/>
            <a:tailEnd/>
          </a:ln>
          <a:effectLst/>
        </p:spPr>
        <p:txBody>
          <a:bodyPr rIns="0" anchor="ctr"/>
          <a:lstStyle/>
          <a:p>
            <a:endParaRPr lang="en-US" dirty="0"/>
          </a:p>
        </p:txBody>
      </p:sp>
      <p:sp>
        <p:nvSpPr>
          <p:cNvPr id="9" name="Line 53"/>
          <p:cNvSpPr>
            <a:spLocks noChangeShapeType="1"/>
          </p:cNvSpPr>
          <p:nvPr/>
        </p:nvSpPr>
        <p:spPr bwMode="auto">
          <a:xfrm>
            <a:off x="1679575" y="3903683"/>
            <a:ext cx="0" cy="2792413"/>
          </a:xfrm>
          <a:prstGeom prst="line">
            <a:avLst/>
          </a:prstGeom>
          <a:noFill/>
          <a:ln w="28575" cap="sq">
            <a:noFill/>
            <a:round/>
            <a:headEnd/>
            <a:tailEnd/>
          </a:ln>
          <a:effectLst/>
        </p:spPr>
        <p:txBody>
          <a:bodyPr rIns="0" anchor="ctr"/>
          <a:lstStyle/>
          <a:p>
            <a:endParaRPr lang="en-US" dirty="0"/>
          </a:p>
        </p:txBody>
      </p:sp>
      <p:sp>
        <p:nvSpPr>
          <p:cNvPr id="10" name="Line 55"/>
          <p:cNvSpPr>
            <a:spLocks noChangeShapeType="1"/>
          </p:cNvSpPr>
          <p:nvPr/>
        </p:nvSpPr>
        <p:spPr bwMode="auto">
          <a:xfrm>
            <a:off x="1885950" y="1328758"/>
            <a:ext cx="0" cy="700088"/>
          </a:xfrm>
          <a:prstGeom prst="line">
            <a:avLst/>
          </a:prstGeom>
          <a:noFill/>
          <a:ln w="28575" cap="sq">
            <a:noFill/>
            <a:round/>
            <a:headEnd/>
            <a:tailEnd/>
          </a:ln>
          <a:effectLst/>
        </p:spPr>
        <p:txBody>
          <a:bodyPr rIns="0" anchor="ctr"/>
          <a:lstStyle/>
          <a:p>
            <a:endParaRPr lang="en-US" dirty="0"/>
          </a:p>
        </p:txBody>
      </p:sp>
      <p:sp>
        <p:nvSpPr>
          <p:cNvPr id="11" name="Line 56"/>
          <p:cNvSpPr>
            <a:spLocks noChangeShapeType="1"/>
          </p:cNvSpPr>
          <p:nvPr/>
        </p:nvSpPr>
        <p:spPr bwMode="auto">
          <a:xfrm>
            <a:off x="1885950" y="1328758"/>
            <a:ext cx="0" cy="700088"/>
          </a:xfrm>
          <a:prstGeom prst="line">
            <a:avLst/>
          </a:prstGeom>
          <a:noFill/>
          <a:ln w="28575" cap="sq">
            <a:noFill/>
            <a:round/>
            <a:headEnd/>
            <a:tailEnd/>
          </a:ln>
          <a:effectLst/>
        </p:spPr>
        <p:txBody>
          <a:bodyPr rIns="0" anchor="ctr"/>
          <a:lstStyle/>
          <a:p>
            <a:endParaRPr lang="en-US" dirty="0"/>
          </a:p>
        </p:txBody>
      </p:sp>
      <p:pic>
        <p:nvPicPr>
          <p:cNvPr id="14" name="Picture 115" descr="Cox">
            <a:hlinkClick r:id="rId2"/>
          </p:cNvPr>
          <p:cNvPicPr>
            <a:picLocks noChangeAspect="1" noChangeArrowheads="1"/>
          </p:cNvPicPr>
          <p:nvPr/>
        </p:nvPicPr>
        <p:blipFill>
          <a:blip r:embed="rId3"/>
          <a:srcRect/>
          <a:stretch>
            <a:fillRect/>
          </a:stretch>
        </p:blipFill>
        <p:spPr bwMode="auto">
          <a:xfrm>
            <a:off x="973138" y="5830908"/>
            <a:ext cx="1241425" cy="635000"/>
          </a:xfrm>
          <a:prstGeom prst="rect">
            <a:avLst/>
          </a:prstGeom>
          <a:noFill/>
        </p:spPr>
      </p:pic>
      <p:pic>
        <p:nvPicPr>
          <p:cNvPr id="15" name="Picture 131">
            <a:hlinkClick r:id="rId4"/>
          </p:cNvPr>
          <p:cNvPicPr>
            <a:picLocks noChangeAspect="1" noChangeArrowheads="1"/>
          </p:cNvPicPr>
          <p:nvPr/>
        </p:nvPicPr>
        <p:blipFill>
          <a:blip r:embed="rId5"/>
          <a:srcRect/>
          <a:stretch>
            <a:fillRect/>
          </a:stretch>
        </p:blipFill>
        <p:spPr bwMode="auto">
          <a:xfrm>
            <a:off x="569913" y="1970108"/>
            <a:ext cx="2047875" cy="323850"/>
          </a:xfrm>
          <a:prstGeom prst="rect">
            <a:avLst/>
          </a:prstGeom>
          <a:noFill/>
        </p:spPr>
      </p:pic>
      <p:pic>
        <p:nvPicPr>
          <p:cNvPr id="16" name="Picture 133" descr="disco">
            <a:hlinkClick r:id="rId6"/>
          </p:cNvPr>
          <p:cNvPicPr>
            <a:picLocks noChangeAspect="1" noChangeArrowheads="1"/>
          </p:cNvPicPr>
          <p:nvPr/>
        </p:nvPicPr>
        <p:blipFill>
          <a:blip r:embed="rId7" cstate="print"/>
          <a:srcRect/>
          <a:stretch>
            <a:fillRect/>
          </a:stretch>
        </p:blipFill>
        <p:spPr bwMode="auto">
          <a:xfrm>
            <a:off x="1211263" y="3797321"/>
            <a:ext cx="763587" cy="763587"/>
          </a:xfrm>
          <a:prstGeom prst="rect">
            <a:avLst/>
          </a:prstGeom>
          <a:noFill/>
        </p:spPr>
      </p:pic>
      <p:pic>
        <p:nvPicPr>
          <p:cNvPr id="17" name="Picture 139" descr="RadtiotelevisioneItaliano">
            <a:hlinkClick r:id="rId8"/>
          </p:cNvPr>
          <p:cNvPicPr>
            <a:picLocks noChangeAspect="1" noChangeArrowheads="1"/>
          </p:cNvPicPr>
          <p:nvPr/>
        </p:nvPicPr>
        <p:blipFill>
          <a:blip r:embed="rId9"/>
          <a:srcRect/>
          <a:stretch>
            <a:fillRect/>
          </a:stretch>
        </p:blipFill>
        <p:spPr bwMode="auto">
          <a:xfrm>
            <a:off x="779463" y="4941908"/>
            <a:ext cx="1627187" cy="615950"/>
          </a:xfrm>
          <a:prstGeom prst="rect">
            <a:avLst/>
          </a:prstGeom>
          <a:noFill/>
        </p:spPr>
      </p:pic>
      <p:pic>
        <p:nvPicPr>
          <p:cNvPr id="18" name="Picture 143" descr="CF_logo_PMS">
            <a:hlinkClick r:id="rId10"/>
          </p:cNvPr>
          <p:cNvPicPr>
            <a:picLocks noChangeAspect="1" noChangeArrowheads="1"/>
          </p:cNvPicPr>
          <p:nvPr/>
        </p:nvPicPr>
        <p:blipFill>
          <a:blip r:embed="rId11" cstate="print"/>
          <a:srcRect/>
          <a:stretch>
            <a:fillRect/>
          </a:stretch>
        </p:blipFill>
        <p:spPr bwMode="auto">
          <a:xfrm>
            <a:off x="544513" y="3036908"/>
            <a:ext cx="2098675" cy="552450"/>
          </a:xfrm>
          <a:prstGeom prst="rect">
            <a:avLst/>
          </a:prstGeom>
          <a:noFill/>
          <a:ln w="9525">
            <a:noFill/>
            <a:miter lim="800000"/>
            <a:headEnd/>
            <a:tailEnd/>
          </a:ln>
        </p:spPr>
      </p:pic>
      <p:pic>
        <p:nvPicPr>
          <p:cNvPr id="19" name="Picture 148">
            <a:hlinkClick r:id="rId12"/>
          </p:cNvPr>
          <p:cNvPicPr>
            <a:picLocks noChangeAspect="1" noChangeArrowheads="1"/>
          </p:cNvPicPr>
          <p:nvPr/>
        </p:nvPicPr>
        <p:blipFill>
          <a:blip r:embed="rId13"/>
          <a:srcRect/>
          <a:stretch>
            <a:fillRect/>
          </a:stretch>
        </p:blipFill>
        <p:spPr bwMode="auto">
          <a:xfrm>
            <a:off x="511175" y="1150958"/>
            <a:ext cx="2162175" cy="590550"/>
          </a:xfrm>
          <a:prstGeom prst="rect">
            <a:avLst/>
          </a:prstGeom>
          <a:noFill/>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Summary</a:t>
            </a:r>
            <a:endParaRPr lang="en-IE" noProof="0" dirty="0"/>
          </a:p>
        </p:txBody>
      </p:sp>
      <p:sp>
        <p:nvSpPr>
          <p:cNvPr id="3" name="Content Placeholder 2"/>
          <p:cNvSpPr>
            <a:spLocks noGrp="1"/>
          </p:cNvSpPr>
          <p:nvPr>
            <p:ph idx="1"/>
          </p:nvPr>
        </p:nvSpPr>
        <p:spPr/>
        <p:txBody>
          <a:bodyPr/>
          <a:lstStyle/>
          <a:p>
            <a:r>
              <a:rPr lang="en-IE" noProof="0" dirty="0" smtClean="0"/>
              <a:t>Data Mining is a powerful technology still undiscovered by many IT and database professionals</a:t>
            </a:r>
          </a:p>
          <a:p>
            <a:r>
              <a:rPr lang="en-IE" noProof="0" dirty="0" smtClean="0"/>
              <a:t>Turns data into intelligence</a:t>
            </a:r>
          </a:p>
          <a:p>
            <a:r>
              <a:rPr lang="en-IE" noProof="0" dirty="0" smtClean="0"/>
              <a:t>SQL Server 2005 and 2008 Analysis Services have been created with you in mind</a:t>
            </a:r>
          </a:p>
          <a:p>
            <a:endParaRPr lang="en-IE" noProof="0" dirty="0" smtClean="0"/>
          </a:p>
          <a:p>
            <a:r>
              <a:rPr lang="en-IE" noProof="0" dirty="0" smtClean="0">
                <a:solidFill>
                  <a:schemeClr val="accent4"/>
                </a:solidFill>
              </a:rPr>
              <a:t>Let’s mine for valuable gems of knowledge in our databases!</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280238" y="4487228"/>
            <a:ext cx="6275388" cy="1508105"/>
          </a:xfrm>
          <a:prstGeom prst="rect">
            <a:avLst/>
          </a:prstGeom>
          <a:noFill/>
          <a:ln w="9525">
            <a:noFill/>
            <a:miter lim="800000"/>
            <a:headEnd/>
            <a:tailEnd/>
          </a:ln>
        </p:spPr>
        <p:txBody>
          <a:bodyPr wrap="square">
            <a:spAutoFit/>
          </a:bodyPr>
          <a:lstStyle/>
          <a:p>
            <a:pPr algn="just"/>
            <a:r>
              <a:rPr lang="en-US" sz="1100" dirty="0">
                <a:solidFill>
                  <a:schemeClr val="accent1"/>
                </a:solidFill>
                <a:latin typeface="+mj-lt"/>
                <a:cs typeface="Arial" charset="0"/>
              </a:rPr>
              <a:t>© </a:t>
            </a:r>
            <a:r>
              <a:rPr lang="en-US" sz="1100" dirty="0" smtClean="0">
                <a:solidFill>
                  <a:schemeClr val="accent1"/>
                </a:solidFill>
                <a:latin typeface="+mj-lt"/>
                <a:cs typeface="Arial" charset="0"/>
              </a:rPr>
              <a:t>2008 </a:t>
            </a:r>
            <a:r>
              <a:rPr lang="en-US" sz="1100" dirty="0">
                <a:solidFill>
                  <a:schemeClr val="accent1"/>
                </a:solidFill>
                <a:latin typeface="+mj-lt"/>
                <a:cs typeface="Arial" charset="0"/>
              </a:rPr>
              <a:t>Microsoft </a:t>
            </a:r>
            <a:r>
              <a:rPr lang="en-US" sz="1100" dirty="0" smtClean="0">
                <a:solidFill>
                  <a:schemeClr val="accent1"/>
                </a:solidFill>
                <a:latin typeface="+mj-lt"/>
                <a:cs typeface="Arial" charset="0"/>
              </a:rPr>
              <a:t>Corporation &amp; Project Botticelli Ltd. </a:t>
            </a:r>
            <a:r>
              <a:rPr lang="en-US" sz="1100" dirty="0">
                <a:solidFill>
                  <a:schemeClr val="accent1"/>
                </a:solidFill>
                <a:latin typeface="+mj-lt"/>
                <a:cs typeface="Arial" charset="0"/>
              </a:rPr>
              <a:t>All rights </a:t>
            </a:r>
            <a:r>
              <a:rPr lang="en-US" sz="1100" dirty="0" smtClean="0">
                <a:solidFill>
                  <a:schemeClr val="accent1"/>
                </a:solidFill>
                <a:latin typeface="+mj-lt"/>
                <a:cs typeface="Arial" charset="0"/>
              </a:rPr>
              <a:t>reserved.</a:t>
            </a:r>
            <a:endParaRPr lang="en-US" sz="1100" b="1" dirty="0">
              <a:solidFill>
                <a:schemeClr val="accent1"/>
              </a:solidFill>
              <a:latin typeface="+mj-lt"/>
              <a:cs typeface="Arial" charset="0"/>
            </a:endParaRPr>
          </a:p>
          <a:p>
            <a:pPr algn="just"/>
            <a:endParaRPr lang="en-US" sz="1100" b="1" dirty="0" smtClean="0">
              <a:solidFill>
                <a:schemeClr val="bg1">
                  <a:lumMod val="85000"/>
                </a:schemeClr>
              </a:solidFill>
              <a:latin typeface="+mj-lt"/>
              <a:cs typeface="Arial" charset="0"/>
            </a:endParaRPr>
          </a:p>
          <a:p>
            <a:pPr algn="just"/>
            <a:r>
              <a:rPr lang="en-US" sz="700" dirty="0" smtClean="0">
                <a:solidFill>
                  <a:schemeClr val="bg1">
                    <a:lumMod val="85000"/>
                  </a:schemeClr>
                </a:solidFill>
              </a:rPr>
              <a:t>The information herein is for informational purposes only and represents the opinions and views of Project Botticelli and/or Rafal Lukawiecki. The material presented is not certain and may vary based on several factors. Microsoft makes no warranties, express, implied or statutory, as to the information in this presentation.</a:t>
            </a:r>
          </a:p>
          <a:p>
            <a:pPr algn="just"/>
            <a:endParaRPr lang="en-US" sz="700" dirty="0" smtClean="0">
              <a:solidFill>
                <a:schemeClr val="bg1">
                  <a:lumMod val="85000"/>
                </a:schemeClr>
              </a:solidFill>
            </a:endParaRPr>
          </a:p>
          <a:p>
            <a:pPr algn="just"/>
            <a:r>
              <a:rPr lang="en-US" sz="700" dirty="0" smtClean="0">
                <a:solidFill>
                  <a:schemeClr val="bg1">
                    <a:lumMod val="85000"/>
                  </a:schemeClr>
                </a:solidFill>
              </a:rPr>
              <a:t>© 2007 Project Botticelli Ltd &amp; Microsoft Corp. Some slides contain quotations from copyrighted materials by other authors, as individually attributed. All rights reserved. Microsoft, Windows, Windows Vista and other product names are or may be registered trademarks and/or trademarks in the U.S. and/or other countries. The information herein is for informational purposes only and represents the current view of Project Botticelli Ltd as of the date of this presentation.  Because Project Botticelli &amp; Microsoft must respond to changing market conditions, it should not be interpreted to be a commitment on the part of Microsoft, and Microsoft and Project Botticelli cannot guarantee the accuracy of any information provided after the date of this presentation. Project Botticelli makes no warranties, express, implied or statutory, as to the information in this presentation. E&amp;OE.</a:t>
            </a:r>
          </a:p>
        </p:txBody>
      </p:sp>
      <p:pic>
        <p:nvPicPr>
          <p:cNvPr id="6" name="Picture 4" descr="logo_ms_big.png"/>
          <p:cNvPicPr>
            <a:picLocks noChangeAspect="1"/>
          </p:cNvPicPr>
          <p:nvPr/>
        </p:nvPicPr>
        <p:blipFill>
          <a:blip r:embed="rId3">
            <a:lum bright="100000"/>
          </a:blip>
          <a:srcRect/>
          <a:stretch>
            <a:fillRect/>
          </a:stretch>
        </p:blipFill>
        <p:spPr bwMode="auto">
          <a:xfrm>
            <a:off x="1346368" y="3265583"/>
            <a:ext cx="3727951" cy="620926"/>
          </a:xfrm>
          <a:prstGeom prst="rect">
            <a:avLst/>
          </a:prstGeom>
          <a:noFill/>
          <a:ln w="9525">
            <a:noFill/>
            <a:miter lim="800000"/>
            <a:headEnd/>
            <a:tailEnd/>
          </a:ln>
        </p:spPr>
      </p:pic>
      <p:pic>
        <p:nvPicPr>
          <p:cNvPr id="7" name="Picture 6" descr="probwht-jpg.jpg"/>
          <p:cNvPicPr>
            <a:picLocks noChangeAspect="1"/>
          </p:cNvPicPr>
          <p:nvPr/>
        </p:nvPicPr>
        <p:blipFill>
          <a:blip r:embed="rId4"/>
          <a:srcRect/>
          <a:stretch>
            <a:fillRect/>
          </a:stretch>
        </p:blipFill>
        <p:spPr bwMode="auto">
          <a:xfrm>
            <a:off x="6215074" y="3286124"/>
            <a:ext cx="1229467" cy="62242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a:xfrm>
            <a:off x="883919" y="3746500"/>
            <a:ext cx="7902923" cy="1362075"/>
          </a:xfrm>
        </p:spPr>
        <p:txBody>
          <a:bodyPr/>
          <a:lstStyle/>
          <a:p>
            <a:r>
              <a:rPr lang="en-IE" noProof="0" dirty="0" smtClean="0"/>
              <a:t>The Essence of Data Mining as Part of Business Intelligence</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Rectangle 8192"/>
          <p:cNvPicPr>
            <a:picLocks noChangeAspect="1" noChangeArrowheads="1"/>
          </p:cNvPicPr>
          <p:nvPr/>
        </p:nvPicPr>
        <p:blipFill>
          <a:blip r:embed="rId3"/>
          <a:srcRect/>
          <a:stretch>
            <a:fillRect/>
          </a:stretch>
        </p:blipFill>
        <p:spPr bwMode="auto">
          <a:xfrm>
            <a:off x="-28575" y="1092227"/>
            <a:ext cx="7461250" cy="6122987"/>
          </a:xfrm>
          <a:prstGeom prst="rect">
            <a:avLst/>
          </a:prstGeom>
          <a:noFill/>
          <a:ln w="9525">
            <a:noFill/>
            <a:miter lim="800000"/>
            <a:headEnd/>
            <a:tailEnd/>
          </a:ln>
        </p:spPr>
      </p:pic>
      <p:pic>
        <p:nvPicPr>
          <p:cNvPr id="9227" name="Rectangle 9226"/>
          <p:cNvPicPr>
            <a:picLocks noChangeAspect="1" noChangeArrowheads="1"/>
          </p:cNvPicPr>
          <p:nvPr/>
        </p:nvPicPr>
        <p:blipFill>
          <a:blip r:embed="rId4"/>
          <a:srcRect/>
          <a:stretch>
            <a:fillRect/>
          </a:stretch>
        </p:blipFill>
        <p:spPr bwMode="auto">
          <a:xfrm>
            <a:off x="381000" y="1776439"/>
            <a:ext cx="6432550" cy="4137025"/>
          </a:xfrm>
          <a:prstGeom prst="rect">
            <a:avLst/>
          </a:prstGeom>
          <a:noFill/>
          <a:ln w="9525">
            <a:noFill/>
            <a:miter lim="800000"/>
            <a:headEnd/>
            <a:tailEnd/>
          </a:ln>
        </p:spPr>
      </p:pic>
      <p:sp>
        <p:nvSpPr>
          <p:cNvPr id="9223" name="Title 9222"/>
          <p:cNvSpPr>
            <a:spLocks noGrp="1" noChangeArrowheads="1"/>
          </p:cNvSpPr>
          <p:nvPr>
            <p:ph type="title"/>
          </p:nvPr>
        </p:nvSpPr>
        <p:spPr/>
        <p:txBody>
          <a:bodyPr/>
          <a:lstStyle/>
          <a:p>
            <a:r>
              <a:rPr lang="en-IE" noProof="0" dirty="0" smtClean="0"/>
              <a:t>Business Intelligence</a:t>
            </a:r>
            <a:br>
              <a:rPr lang="en-IE" noProof="0" dirty="0" smtClean="0"/>
            </a:br>
            <a:r>
              <a:rPr lang="en-IE" sz="2800" noProof="0" dirty="0" smtClean="0">
                <a:solidFill>
                  <a:schemeClr val="accent4"/>
                </a:solidFill>
              </a:rPr>
              <a:t>Improving Business Insight</a:t>
            </a:r>
            <a:endParaRPr lang="en-IE" sz="3200" noProof="0" dirty="0" smtClean="0">
              <a:solidFill>
                <a:schemeClr val="accent4"/>
              </a:solidFill>
            </a:endParaRPr>
          </a:p>
        </p:txBody>
      </p:sp>
      <p:pic>
        <p:nvPicPr>
          <p:cNvPr id="38916" name="Shape 8195"/>
          <p:cNvPicPr>
            <a:picLocks noGrp="1" noChangeAspect="1" noChangeArrowheads="1"/>
          </p:cNvPicPr>
          <p:nvPr>
            <p:ph sz="quarter" idx="4294967295"/>
          </p:nvPr>
        </p:nvPicPr>
        <p:blipFill>
          <a:blip r:embed="rId5"/>
          <a:srcRect/>
          <a:stretch>
            <a:fillRect/>
          </a:stretch>
        </p:blipFill>
        <p:spPr>
          <a:xfrm>
            <a:off x="5959475" y="3451225"/>
            <a:ext cx="3184525" cy="3559175"/>
          </a:xfrm>
        </p:spPr>
      </p:pic>
      <p:sp>
        <p:nvSpPr>
          <p:cNvPr id="881668" name="Text Placeholder 881667"/>
          <p:cNvSpPr>
            <a:spLocks noGrp="1" noChangeArrowheads="1"/>
          </p:cNvSpPr>
          <p:nvPr>
            <p:ph type="body" sz="half" idx="4294967295"/>
          </p:nvPr>
        </p:nvSpPr>
        <p:spPr>
          <a:xfrm>
            <a:off x="785786" y="2357454"/>
            <a:ext cx="5573713" cy="2835275"/>
          </a:xfrm>
        </p:spPr>
        <p:txBody>
          <a:bodyPr>
            <a:normAutofit lnSpcReduction="10000"/>
          </a:bodyPr>
          <a:lstStyle/>
          <a:p>
            <a:pPr marL="0" indent="0" defTabSz="914400" eaLnBrk="1" hangingPunct="1">
              <a:buFont typeface="Wingdings" pitchFamily="2" charset="2"/>
              <a:buNone/>
              <a:defRPr/>
            </a:pPr>
            <a:r>
              <a:rPr lang="en-IE" sz="2800" noProof="0" dirty="0" smtClean="0"/>
              <a:t>“A broad category of applications and technologies for gathering, storing, analyzing, sharing and providing access to data to help enterprise users make better business decisions.”</a:t>
            </a:r>
            <a:endParaRPr lang="en-IE" noProof="0" dirty="0" smtClean="0"/>
          </a:p>
          <a:p>
            <a:pPr marL="0" indent="0" defTabSz="914400" eaLnBrk="1" hangingPunct="1">
              <a:buFont typeface="Wingdings" pitchFamily="2" charset="2"/>
              <a:buNone/>
              <a:defRPr/>
            </a:pPr>
            <a:r>
              <a:rPr lang="en-IE" sz="2400" noProof="0" dirty="0" smtClean="0">
                <a:solidFill>
                  <a:schemeClr val="accent1"/>
                </a:solidFill>
              </a:rPr>
              <a:t>– Gartner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fade">
                                      <p:cBhvr>
                                        <p:cTn id="7" dur="500"/>
                                        <p:tgtEl>
                                          <p:spTgt spid="922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881668">
                                            <p:txEl>
                                              <p:pRg st="0" end="0"/>
                                            </p:txEl>
                                          </p:spTgt>
                                        </p:tgtEl>
                                        <p:attrNameLst>
                                          <p:attrName>style.visibility</p:attrName>
                                        </p:attrNameLst>
                                      </p:cBhvr>
                                      <p:to>
                                        <p:strVal val="visible"/>
                                      </p:to>
                                    </p:set>
                                    <p:animEffect transition="in" filter="fade">
                                      <p:cBhvr>
                                        <p:cTn id="11" dur="1000"/>
                                        <p:tgtEl>
                                          <p:spTgt spid="881668">
                                            <p:txEl>
                                              <p:pRg st="0" end="0"/>
                                            </p:txEl>
                                          </p:spTgt>
                                        </p:tgtEl>
                                      </p:cBhvr>
                                    </p:animEffect>
                                    <p:anim calcmode="lin" valueType="num">
                                      <p:cBhvr>
                                        <p:cTn id="12" dur="1000" fill="hold"/>
                                        <p:tgtEl>
                                          <p:spTgt spid="88166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8166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881668">
                                            <p:txEl>
                                              <p:pRg st="1" end="1"/>
                                            </p:txEl>
                                          </p:spTgt>
                                        </p:tgtEl>
                                        <p:attrNameLst>
                                          <p:attrName>style.visibility</p:attrName>
                                        </p:attrNameLst>
                                      </p:cBhvr>
                                      <p:to>
                                        <p:strVal val="visible"/>
                                      </p:to>
                                    </p:set>
                                    <p:animEffect transition="in" filter="fade">
                                      <p:cBhvr>
                                        <p:cTn id="17" dur="1000"/>
                                        <p:tgtEl>
                                          <p:spTgt spid="881668">
                                            <p:txEl>
                                              <p:pRg st="1" end="1"/>
                                            </p:txEl>
                                          </p:spTgt>
                                        </p:tgtEl>
                                      </p:cBhvr>
                                    </p:animEffect>
                                    <p:anim calcmode="lin" valueType="num">
                                      <p:cBhvr>
                                        <p:cTn id="18" dur="1000" fill="hold"/>
                                        <p:tgtEl>
                                          <p:spTgt spid="881668">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88166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66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Relationships</a:t>
            </a:r>
            <a:br>
              <a:rPr lang="en-IE" noProof="0" dirty="0" smtClean="0"/>
            </a:br>
            <a:r>
              <a:rPr lang="en-IE" sz="2800" noProof="0" dirty="0" smtClean="0">
                <a:solidFill>
                  <a:schemeClr val="accent4"/>
                </a:solidFill>
              </a:rPr>
              <a:t>And Acronyms...</a:t>
            </a:r>
            <a:endParaRPr lang="en-IE" noProof="0" dirty="0">
              <a:solidFill>
                <a:schemeClr val="accent4"/>
              </a:solidFill>
            </a:endParaRPr>
          </a:p>
        </p:txBody>
      </p:sp>
      <p:graphicFrame>
        <p:nvGraphicFramePr>
          <p:cNvPr id="4" name="Content Placeholder 3"/>
          <p:cNvGraphicFramePr>
            <a:graphicFrameLocks noGrp="1"/>
          </p:cNvGraphicFramePr>
          <p:nvPr>
            <p:ph idx="1"/>
          </p:nvPr>
        </p:nvGraphicFramePr>
        <p:xfrm>
          <a:off x="2643174" y="1071546"/>
          <a:ext cx="4103688" cy="5054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Data Mining</a:t>
            </a:r>
            <a:endParaRPr lang="en-IE" noProof="0" dirty="0"/>
          </a:p>
        </p:txBody>
      </p:sp>
      <p:sp>
        <p:nvSpPr>
          <p:cNvPr id="3" name="Content Placeholder 2"/>
          <p:cNvSpPr>
            <a:spLocks noGrp="1"/>
          </p:cNvSpPr>
          <p:nvPr>
            <p:ph idx="1"/>
          </p:nvPr>
        </p:nvSpPr>
        <p:spPr/>
        <p:txBody>
          <a:bodyPr/>
          <a:lstStyle/>
          <a:p>
            <a:r>
              <a:rPr lang="en-IE" noProof="0" dirty="0" smtClean="0"/>
              <a:t>Technologies for analysis of data and discovery of (very) hidden patterns</a:t>
            </a:r>
          </a:p>
          <a:p>
            <a:r>
              <a:rPr lang="en-IE" noProof="0" dirty="0" smtClean="0"/>
              <a:t>Fairly young (&lt;20 years old) but clever algorithms developed through database research</a:t>
            </a:r>
          </a:p>
          <a:p>
            <a:r>
              <a:rPr lang="en-IE" noProof="0" dirty="0" smtClean="0"/>
              <a:t>Uses a combination of statistics, probability analysis and database technologies</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IE" noProof="0" dirty="0" smtClean="0"/>
              <a:t>What does Data Mining Do?</a:t>
            </a:r>
          </a:p>
        </p:txBody>
      </p:sp>
      <p:grpSp>
        <p:nvGrpSpPr>
          <p:cNvPr id="2" name="Group 3"/>
          <p:cNvGrpSpPr>
            <a:grpSpLocks/>
          </p:cNvGrpSpPr>
          <p:nvPr/>
        </p:nvGrpSpPr>
        <p:grpSpPr bwMode="auto">
          <a:xfrm>
            <a:off x="544513" y="2932113"/>
            <a:ext cx="2620962" cy="1427162"/>
            <a:chOff x="132" y="1853"/>
            <a:chExt cx="1768" cy="899"/>
          </a:xfrm>
        </p:grpSpPr>
        <p:pic>
          <p:nvPicPr>
            <p:cNvPr id="9226" name="Picture 4" descr="2-10205_box_MidGr"/>
            <p:cNvPicPr>
              <a:picLocks noChangeAspect="1" noChangeArrowheads="1"/>
            </p:cNvPicPr>
            <p:nvPr/>
          </p:nvPicPr>
          <p:blipFill>
            <a:blip r:embed="rId3"/>
            <a:srcRect/>
            <a:stretch>
              <a:fillRect/>
            </a:stretch>
          </p:blipFill>
          <p:spPr bwMode="auto">
            <a:xfrm>
              <a:off x="132" y="1853"/>
              <a:ext cx="1768" cy="899"/>
            </a:xfrm>
            <a:prstGeom prst="rect">
              <a:avLst/>
            </a:prstGeom>
            <a:noFill/>
            <a:ln w="9525">
              <a:noFill/>
              <a:miter lim="800000"/>
              <a:headEnd/>
              <a:tailEnd/>
            </a:ln>
          </p:spPr>
        </p:pic>
        <p:sp>
          <p:nvSpPr>
            <p:cNvPr id="9227" name="Rectangle 5"/>
            <p:cNvSpPr>
              <a:spLocks noChangeArrowheads="1"/>
            </p:cNvSpPr>
            <p:nvPr/>
          </p:nvSpPr>
          <p:spPr bwMode="auto">
            <a:xfrm>
              <a:off x="196" y="1967"/>
              <a:ext cx="1599" cy="601"/>
            </a:xfrm>
            <a:prstGeom prst="rect">
              <a:avLst/>
            </a:prstGeom>
            <a:noFill/>
            <a:ln w="9525">
              <a:noFill/>
              <a:miter lim="800000"/>
              <a:headEnd/>
              <a:tailEnd/>
            </a:ln>
          </p:spPr>
          <p:txBody>
            <a:bodyPr>
              <a:spAutoFit/>
            </a:bodyPr>
            <a:lstStyle/>
            <a:p>
              <a:pPr algn="ctr"/>
              <a:r>
                <a:rPr lang="en-US" sz="2800" b="1" dirty="0">
                  <a:solidFill>
                    <a:schemeClr val="accent4"/>
                  </a:solidFill>
                  <a:cs typeface="Arial" charset="0"/>
                </a:rPr>
                <a:t>Explores Your Data</a:t>
              </a:r>
            </a:p>
          </p:txBody>
        </p:sp>
      </p:grpSp>
      <p:grpSp>
        <p:nvGrpSpPr>
          <p:cNvPr id="3" name="Group 6"/>
          <p:cNvGrpSpPr>
            <a:grpSpLocks/>
          </p:cNvGrpSpPr>
          <p:nvPr/>
        </p:nvGrpSpPr>
        <p:grpSpPr bwMode="auto">
          <a:xfrm>
            <a:off x="3351213" y="2947988"/>
            <a:ext cx="2530475" cy="1427162"/>
            <a:chOff x="1872" y="2937"/>
            <a:chExt cx="1792" cy="974"/>
          </a:xfrm>
        </p:grpSpPr>
        <p:pic>
          <p:nvPicPr>
            <p:cNvPr id="9224" name="Picture 7" descr="2-10205_box_MidGr"/>
            <p:cNvPicPr>
              <a:picLocks noChangeAspect="1" noChangeArrowheads="1"/>
            </p:cNvPicPr>
            <p:nvPr/>
          </p:nvPicPr>
          <p:blipFill>
            <a:blip r:embed="rId3"/>
            <a:srcRect/>
            <a:stretch>
              <a:fillRect/>
            </a:stretch>
          </p:blipFill>
          <p:spPr bwMode="auto">
            <a:xfrm>
              <a:off x="1872" y="2937"/>
              <a:ext cx="1792" cy="974"/>
            </a:xfrm>
            <a:prstGeom prst="rect">
              <a:avLst/>
            </a:prstGeom>
            <a:noFill/>
            <a:ln w="9525">
              <a:noFill/>
              <a:miter lim="800000"/>
              <a:headEnd/>
              <a:tailEnd/>
            </a:ln>
          </p:spPr>
        </p:pic>
        <p:sp>
          <p:nvSpPr>
            <p:cNvPr id="9225" name="Rectangle 8"/>
            <p:cNvSpPr>
              <a:spLocks noChangeArrowheads="1"/>
            </p:cNvSpPr>
            <p:nvPr/>
          </p:nvSpPr>
          <p:spPr bwMode="auto">
            <a:xfrm>
              <a:off x="2049" y="3060"/>
              <a:ext cx="1383" cy="651"/>
            </a:xfrm>
            <a:prstGeom prst="rect">
              <a:avLst/>
            </a:prstGeom>
            <a:noFill/>
            <a:ln w="9525">
              <a:noFill/>
              <a:miter lim="800000"/>
              <a:headEnd/>
              <a:tailEnd/>
            </a:ln>
          </p:spPr>
          <p:txBody>
            <a:bodyPr>
              <a:spAutoFit/>
            </a:bodyPr>
            <a:lstStyle/>
            <a:p>
              <a:pPr algn="ctr"/>
              <a:r>
                <a:rPr lang="en-US" sz="2800" b="1" dirty="0">
                  <a:solidFill>
                    <a:schemeClr val="accent4"/>
                  </a:solidFill>
                  <a:cs typeface="Arial" charset="0"/>
                </a:rPr>
                <a:t>Finds Patterns</a:t>
              </a:r>
            </a:p>
          </p:txBody>
        </p:sp>
      </p:grpSp>
      <p:grpSp>
        <p:nvGrpSpPr>
          <p:cNvPr id="4" name="Group 9"/>
          <p:cNvGrpSpPr>
            <a:grpSpLocks/>
          </p:cNvGrpSpPr>
          <p:nvPr/>
        </p:nvGrpSpPr>
        <p:grpSpPr bwMode="auto">
          <a:xfrm>
            <a:off x="6107113" y="2951163"/>
            <a:ext cx="2481262" cy="1427162"/>
            <a:chOff x="3971" y="1884"/>
            <a:chExt cx="1644" cy="899"/>
          </a:xfrm>
        </p:grpSpPr>
        <p:pic>
          <p:nvPicPr>
            <p:cNvPr id="9222" name="Picture 10" descr="2-10205_box_MidGr"/>
            <p:cNvPicPr>
              <a:picLocks noChangeAspect="1" noChangeArrowheads="1"/>
            </p:cNvPicPr>
            <p:nvPr/>
          </p:nvPicPr>
          <p:blipFill>
            <a:blip r:embed="rId3"/>
            <a:srcRect/>
            <a:stretch>
              <a:fillRect/>
            </a:stretch>
          </p:blipFill>
          <p:spPr bwMode="auto">
            <a:xfrm>
              <a:off x="3971" y="1884"/>
              <a:ext cx="1644" cy="899"/>
            </a:xfrm>
            <a:prstGeom prst="rect">
              <a:avLst/>
            </a:prstGeom>
            <a:noFill/>
            <a:ln w="9525">
              <a:noFill/>
              <a:miter lim="800000"/>
              <a:headEnd/>
              <a:tailEnd/>
            </a:ln>
          </p:spPr>
        </p:pic>
        <p:sp>
          <p:nvSpPr>
            <p:cNvPr id="9223" name="Rectangle 11"/>
            <p:cNvSpPr>
              <a:spLocks noChangeArrowheads="1"/>
            </p:cNvSpPr>
            <p:nvPr/>
          </p:nvSpPr>
          <p:spPr bwMode="auto">
            <a:xfrm>
              <a:off x="3992" y="1990"/>
              <a:ext cx="1554" cy="601"/>
            </a:xfrm>
            <a:prstGeom prst="rect">
              <a:avLst/>
            </a:prstGeom>
            <a:noFill/>
            <a:ln w="9525">
              <a:noFill/>
              <a:miter lim="800000"/>
              <a:headEnd/>
              <a:tailEnd/>
            </a:ln>
          </p:spPr>
          <p:txBody>
            <a:bodyPr>
              <a:spAutoFit/>
            </a:bodyPr>
            <a:lstStyle/>
            <a:p>
              <a:pPr algn="ctr"/>
              <a:r>
                <a:rPr lang="en-US" sz="2800" b="1" dirty="0">
                  <a:solidFill>
                    <a:schemeClr val="accent4"/>
                  </a:solidFill>
                  <a:latin typeface="+mn-lt"/>
                </a:rPr>
                <a:t>Performs Predictions</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DM and BI</a:t>
            </a:r>
            <a:endParaRPr lang="en-IE" noProof="0" dirty="0"/>
          </a:p>
        </p:txBody>
      </p:sp>
      <p:sp>
        <p:nvSpPr>
          <p:cNvPr id="3" name="Content Placeholder 2"/>
          <p:cNvSpPr>
            <a:spLocks noGrp="1"/>
          </p:cNvSpPr>
          <p:nvPr>
            <p:ph idx="1"/>
          </p:nvPr>
        </p:nvSpPr>
        <p:spPr/>
        <p:txBody>
          <a:bodyPr/>
          <a:lstStyle/>
          <a:p>
            <a:r>
              <a:rPr lang="en-IE" noProof="0" dirty="0" smtClean="0"/>
              <a:t>BI is geared at an end user, such as a business owner, knowledge worker etc.</a:t>
            </a:r>
          </a:p>
          <a:p>
            <a:r>
              <a:rPr lang="en-IE" noProof="0" dirty="0" smtClean="0"/>
              <a:t>DM is an IT technology </a:t>
            </a:r>
            <a:r>
              <a:rPr lang="en-IE" i="1" noProof="0" dirty="0" smtClean="0"/>
              <a:t>generally</a:t>
            </a:r>
            <a:r>
              <a:rPr lang="en-IE" noProof="0" dirty="0" smtClean="0"/>
              <a:t> geared towards a more advanced user – today</a:t>
            </a:r>
          </a:p>
          <a:p>
            <a:endParaRPr lang="en-IE" noProof="0" dirty="0" smtClean="0"/>
          </a:p>
          <a:p>
            <a:r>
              <a:rPr lang="en-IE" noProof="0" dirty="0" smtClean="0"/>
              <a:t>By the way: who is qualified to use DM today?</a:t>
            </a:r>
            <a:endParaRPr lang="en-IE" noProof="0" dirty="0"/>
          </a:p>
        </p:txBody>
      </p:sp>
    </p:spTree>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3.5|7.6|16.7|1"/>
</p:tagLst>
</file>

<file path=ppt/theme/theme1.xml><?xml version="1.0" encoding="utf-8"?>
<a:theme xmlns:a="http://schemas.openxmlformats.org/drawingml/2006/main" name="TechEd2007-Developer">
  <a:themeElements>
    <a:clrScheme name="Custom 5">
      <a:dk1>
        <a:srgbClr val="000000"/>
      </a:dk1>
      <a:lt1>
        <a:srgbClr val="FFFFFF"/>
      </a:lt1>
      <a:dk2>
        <a:srgbClr val="666666"/>
      </a:dk2>
      <a:lt2>
        <a:srgbClr val="CCCCCC"/>
      </a:lt2>
      <a:accent1>
        <a:srgbClr val="F37720"/>
      </a:accent1>
      <a:accent2>
        <a:srgbClr val="0076BF"/>
      </a:accent2>
      <a:accent3>
        <a:srgbClr val="66CC33"/>
      </a:accent3>
      <a:accent4>
        <a:srgbClr val="FFCC00"/>
      </a:accent4>
      <a:accent5>
        <a:srgbClr val="EE3424"/>
      </a:accent5>
      <a:accent6>
        <a:srgbClr val="FFFFFF"/>
      </a:accent6>
      <a:hlink>
        <a:srgbClr val="F37720"/>
      </a:hlink>
      <a:folHlink>
        <a:srgbClr val="F37720"/>
      </a:folHlink>
    </a:clrScheme>
    <a:fontScheme name="Custom 8">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9F9F8"/>
        </a:lt1>
        <a:dk2>
          <a:srgbClr val="F37736"/>
        </a:dk2>
        <a:lt2>
          <a:srgbClr val="DDDDDD"/>
        </a:lt2>
        <a:accent1>
          <a:srgbClr val="FEC214"/>
        </a:accent1>
        <a:accent2>
          <a:srgbClr val="A2C83A"/>
        </a:accent2>
        <a:accent3>
          <a:srgbClr val="FBFBFB"/>
        </a:accent3>
        <a:accent4>
          <a:srgbClr val="000000"/>
        </a:accent4>
        <a:accent5>
          <a:srgbClr val="FEDDAA"/>
        </a:accent5>
        <a:accent6>
          <a:srgbClr val="92B534"/>
        </a:accent6>
        <a:hlink>
          <a:srgbClr val="519CD5"/>
        </a:hlink>
        <a:folHlink>
          <a:srgbClr val="A2998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1022</TotalTime>
  <Words>1872</Words>
  <Application>Microsoft Office PowerPoint</Application>
  <PresentationFormat>On-screen Show (4:3)</PresentationFormat>
  <Paragraphs>260</Paragraphs>
  <Slides>33</Slides>
  <Notes>25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TechEd2007-Developer</vt:lpstr>
      <vt:lpstr>Introduction to Data Mining</vt:lpstr>
      <vt:lpstr>Objectives</vt:lpstr>
      <vt:lpstr>Before We Dive In...</vt:lpstr>
      <vt:lpstr>The Essence of Data Mining as Part of Business Intelligence</vt:lpstr>
      <vt:lpstr>Business Intelligence Improving Business Insight</vt:lpstr>
      <vt:lpstr>Relationships And Acronyms...</vt:lpstr>
      <vt:lpstr>Data Mining</vt:lpstr>
      <vt:lpstr>What does Data Mining Do?</vt:lpstr>
      <vt:lpstr>DM and BI</vt:lpstr>
      <vt:lpstr>DM Past and Present</vt:lpstr>
      <vt:lpstr>DM Enables Predictive Analysis</vt:lpstr>
      <vt:lpstr>Application and Scenarios</vt:lpstr>
      <vt:lpstr>Value of Predictive Analysis Typical Applications</vt:lpstr>
      <vt:lpstr>Data Mining Process CRISP-DM</vt:lpstr>
      <vt:lpstr>Customer Profitability</vt:lpstr>
      <vt:lpstr>Predict Sales and Inventory</vt:lpstr>
      <vt:lpstr>Build Effective Marketing Campaigns</vt:lpstr>
      <vt:lpstr>Detect and Prevent Fraud</vt:lpstr>
      <vt:lpstr>New Opportunity:  Intelligent Applications</vt:lpstr>
      <vt:lpstr>Data Mining Products</vt:lpstr>
      <vt:lpstr>Microsoft DM Competitors All trademarks respectfully implicitly acknowledged </vt:lpstr>
      <vt:lpstr>SQL Server  We Need More Than Just Database Engine</vt:lpstr>
      <vt:lpstr>DM Technologies in SQL Server 2005</vt:lpstr>
      <vt:lpstr>What is New in SQL Server 2008? Data Mining Enhancements</vt:lpstr>
      <vt:lpstr>DM Add-Ins for Microsoft Office 2007</vt:lpstr>
      <vt:lpstr>Demo</vt:lpstr>
      <vt:lpstr>Server Mining Architecture</vt:lpstr>
      <vt:lpstr>Conclusions</vt:lpstr>
      <vt:lpstr>ABS-CBN Interactive (ABSi)</vt:lpstr>
      <vt:lpstr> Clalit Health Services</vt:lpstr>
      <vt:lpstr>More Data Mining Customers</vt:lpstr>
      <vt:lpstr>Summary</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Data Mining</dc:title>
  <dc:subject>Data Mining and Business Intelligence for Enterprises</dc:subject>
  <dc:creator>Rafal Lukawiecki</dc:creator>
  <cp:keywords>Data Mining Business Intelligence DM BI SQL Server 2005 2008 Rafal Lukawiecki KDD</cp:keywords>
  <dc:description>The information herein is for informational purposes only and represents the opinions and views of Project Botticelli and/or Rafal Lukawiecki. The material presented is not certain and may vary based on several factors. Microsoft makes no warranties, express, implied or statutory, as to the information in this presentation.
© 2007 Project Botticelli Ltd &amp; Microsoft Corp. Some slides contain quotations from copyrighted materials by other authors, as individually attributed. All rights reserved. Microsoft, Windows, Windows Vista and other product names are or may be registered trademarks and/or trademarks in the U.S. and/or other countries. The information herein is for informational purposes only and represents the current view of Project Botticelli Ltd as of the date of this presentation.  Because Project Botticelli &amp; Microsoft must respond to changing market conditions, it should not be interpreted to be a commitment on the part of Microsoft, and Microsoft and Project Botticelli cannot guarantee the accuracy of any information provided after the date of this presentation. Project Botticelli makes no warranties, express, implied or statutory, as to the information in this presentation. E&amp;OE.</dc:description>
  <cp:lastModifiedBy>Rafal Lukawiecki</cp:lastModifiedBy>
  <cp:revision>53</cp:revision>
  <dcterms:created xsi:type="dcterms:W3CDTF">2007-11-26T12:14:46Z</dcterms:created>
  <dcterms:modified xsi:type="dcterms:W3CDTF">2008-04-02T22:45:49Z</dcterms:modified>
</cp:coreProperties>
</file>