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34"/>
  </p:notesMasterIdLst>
  <p:handoutMasterIdLst>
    <p:handoutMasterId r:id="rId35"/>
  </p:handoutMasterIdLst>
  <p:sldIdLst>
    <p:sldId id="378" r:id="rId6"/>
    <p:sldId id="295" r:id="rId7"/>
    <p:sldId id="346" r:id="rId8"/>
    <p:sldId id="358" r:id="rId9"/>
    <p:sldId id="359" r:id="rId10"/>
    <p:sldId id="379" r:id="rId11"/>
    <p:sldId id="381" r:id="rId12"/>
    <p:sldId id="382" r:id="rId13"/>
    <p:sldId id="383" r:id="rId14"/>
    <p:sldId id="384" r:id="rId15"/>
    <p:sldId id="385" r:id="rId16"/>
    <p:sldId id="386" r:id="rId17"/>
    <p:sldId id="360" r:id="rId18"/>
    <p:sldId id="366" r:id="rId19"/>
    <p:sldId id="367" r:id="rId20"/>
    <p:sldId id="368" r:id="rId21"/>
    <p:sldId id="369" r:id="rId22"/>
    <p:sldId id="371" r:id="rId23"/>
    <p:sldId id="372" r:id="rId24"/>
    <p:sldId id="373" r:id="rId25"/>
    <p:sldId id="363" r:id="rId26"/>
    <p:sldId id="364" r:id="rId27"/>
    <p:sldId id="365" r:id="rId28"/>
    <p:sldId id="380" r:id="rId29"/>
    <p:sldId id="387" r:id="rId30"/>
    <p:sldId id="266" r:id="rId31"/>
    <p:sldId id="271" r:id="rId32"/>
    <p:sldId id="302" r:id="rId33"/>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FFFFFF"/>
    <a:srgbClr val="C0C0C0"/>
    <a:srgbClr val="FF3300"/>
    <a:srgbClr val="9F9F9F"/>
    <a:srgbClr val="F6AE1E"/>
    <a:srgbClr val="FF0066"/>
    <a:srgbClr val="000000"/>
    <a:srgbClr val="F3AF35"/>
    <a:srgbClr val="9C42E6"/>
  </p:clrMru>
</p:presentationPr>
</file>

<file path=ppt/tableStyles.xml><?xml version="1.0" encoding="utf-8"?>
<a:tblStyleLst xmlns:a="http://schemas.openxmlformats.org/drawingml/2006/main" def="{5C22544A-7EE6-4342-B048-85BDC9FD1C3A}">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094" autoAdjust="0"/>
    <p:restoredTop sz="86235" autoAdjust="0"/>
  </p:normalViewPr>
  <p:slideViewPr>
    <p:cSldViewPr>
      <p:cViewPr varScale="1">
        <p:scale>
          <a:sx n="92" d="100"/>
          <a:sy n="92" d="100"/>
        </p:scale>
        <p:origin x="-822" y="-102"/>
      </p:cViewPr>
      <p:guideLst>
        <p:guide orient="horz" pos="144"/>
        <p:guide orient="horz" pos="912"/>
        <p:guide orient="horz" pos="1484"/>
        <p:guide orient="horz" pos="1200"/>
        <p:guide orient="horz" pos="2736"/>
        <p:guide orient="horz" pos="4319"/>
        <p:guide pos="2880"/>
        <p:guide pos="240"/>
        <p:guide pos="460"/>
        <p:guide pos="5520"/>
        <p:guide pos="863"/>
        <p:guide pos="5299"/>
      </p:guideLst>
    </p:cSldViewPr>
  </p:slideViewPr>
  <p:outlineViewPr>
    <p:cViewPr>
      <p:scale>
        <a:sx n="33" d="100"/>
        <a:sy n="33" d="100"/>
      </p:scale>
      <p:origin x="0" y="29082"/>
    </p:cViewPr>
  </p:outlineViewPr>
  <p:notesTextViewPr>
    <p:cViewPr>
      <p:scale>
        <a:sx n="100" d="100"/>
        <a:sy n="100" d="100"/>
      </p:scale>
      <p:origin x="0" y="0"/>
    </p:cViewPr>
  </p:notesTextViewPr>
  <p:sorterViewPr>
    <p:cViewPr>
      <p:scale>
        <a:sx n="100" d="100"/>
        <a:sy n="100" d="100"/>
      </p:scale>
      <p:origin x="0" y="1200"/>
    </p:cViewPr>
  </p:sorterViewPr>
  <p:notesViewPr>
    <p:cSldViewPr showGuides="1">
      <p:cViewPr varScale="1">
        <p:scale>
          <a:sx n="85" d="100"/>
          <a:sy n="85" d="100"/>
        </p:scale>
        <p:origin x="-3244" y="-103"/>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image" Target="../media/image26.emf"/><Relationship Id="rId1" Type="http://schemas.openxmlformats.org/officeDocument/2006/relationships/image" Target="../media/image25.emf"/><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2/27/2008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2/27/2008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‹Nº›</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2/27/2008 11:26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2FED605-F3C0-4AC6-9FC1-8C840188C315}" type="slidenum">
              <a:rPr lang="en-US"/>
              <a:pPr/>
              <a:t>14</a:t>
            </a:fld>
            <a:endParaRPr lang="en-US"/>
          </a:p>
        </p:txBody>
      </p:sp>
      <p:sp>
        <p:nvSpPr>
          <p:cNvPr id="418818" name="Rectangle 2"/>
          <p:cNvSpPr>
            <a:spLocks noGrp="1" noRot="1" noChangeAspect="1" noChangeArrowheads="1" noTextEdit="1"/>
          </p:cNvSpPr>
          <p:nvPr>
            <p:ph type="sldImg"/>
          </p:nvPr>
        </p:nvSpPr>
        <p:spPr>
          <a:xfrm>
            <a:off x="1143000" y="685800"/>
            <a:ext cx="4572000" cy="3429000"/>
          </a:xfrm>
          <a:prstGeom prst="rect">
            <a:avLst/>
          </a:prstGeom>
          <a:ln/>
        </p:spPr>
      </p:sp>
      <p:sp>
        <p:nvSpPr>
          <p:cNvPr id="5" name="Notes Placeholder 4"/>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1425" y="558800"/>
            <a:ext cx="4179888" cy="31369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2/27/2008 11:26 PM</a:t>
            </a:fld>
            <a:endParaRPr lang="en-US"/>
          </a:p>
        </p:txBody>
      </p:sp>
      <p:sp>
        <p:nvSpPr>
          <p:cNvPr id="6" name="Footer Placeholder 5"/>
          <p:cNvSpPr>
            <a:spLocks noGrp="1"/>
          </p:cNvSpPr>
          <p:nvPr>
            <p:ph type="ftr" sz="quarter" idx="12"/>
          </p:nvPr>
        </p:nvSpPr>
        <p:spPr/>
        <p:txBody>
          <a:bodyPr/>
          <a:lstStyle/>
          <a:p>
            <a:r>
              <a:rPr lang="en-US" sz="800" dirty="0" smtClean="0"/>
              <a:t>MICROSOFT CONFIDENTIAL ©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2FED605-F3C0-4AC6-9FC1-8C840188C315}" type="slidenum">
              <a:rPr lang="en-US"/>
              <a:pPr/>
              <a:t>16</a:t>
            </a:fld>
            <a:endParaRPr lang="en-US"/>
          </a:p>
        </p:txBody>
      </p:sp>
      <p:sp>
        <p:nvSpPr>
          <p:cNvPr id="418818" name="Rectangle 2"/>
          <p:cNvSpPr>
            <a:spLocks noGrp="1" noRot="1" noChangeAspect="1" noChangeArrowheads="1" noTextEdit="1"/>
          </p:cNvSpPr>
          <p:nvPr>
            <p:ph type="sldImg"/>
          </p:nvPr>
        </p:nvSpPr>
        <p:spPr>
          <a:xfrm>
            <a:off x="1143000" y="685800"/>
            <a:ext cx="4572000" cy="3429000"/>
          </a:xfrm>
          <a:prstGeom prst="rect">
            <a:avLst/>
          </a:prstGeo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2FED605-F3C0-4AC6-9FC1-8C840188C315}" type="slidenum">
              <a:rPr lang="en-US"/>
              <a:pPr/>
              <a:t>17</a:t>
            </a:fld>
            <a:endParaRPr lang="en-US"/>
          </a:p>
        </p:txBody>
      </p:sp>
      <p:sp>
        <p:nvSpPr>
          <p:cNvPr id="418818" name="Rectangle 2"/>
          <p:cNvSpPr>
            <a:spLocks noGrp="1" noRot="1" noChangeAspect="1" noChangeArrowheads="1" noTextEdit="1"/>
          </p:cNvSpPr>
          <p:nvPr>
            <p:ph type="sldImg"/>
          </p:nvPr>
        </p:nvSpPr>
        <p:spPr>
          <a:xfrm>
            <a:off x="1143000" y="685800"/>
            <a:ext cx="4572000" cy="3429000"/>
          </a:xfrm>
          <a:prstGeom prst="rect">
            <a:avLst/>
          </a:prstGeo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p:spPr>
        <p:txBody>
          <a:bodyPr/>
          <a:lstStyle/>
          <a:p>
            <a:fld id="{50857B86-20B9-4BA5-86C5-1D8513D9E4A3}" type="datetime8">
              <a:rPr lang="en-US" smtClean="0"/>
              <a:pPr/>
              <a:t>2/27/2008 11:26 PM</a:t>
            </a:fld>
            <a:endParaRPr lang="en-US" smtClean="0"/>
          </a:p>
        </p:txBody>
      </p:sp>
      <p:sp>
        <p:nvSpPr>
          <p:cNvPr id="49155" name="Rectangle 6"/>
          <p:cNvSpPr>
            <a:spLocks noGrp="1" noChangeArrowheads="1"/>
          </p:cNvSpPr>
          <p:nvPr>
            <p:ph type="ftr" sz="quarter" idx="4"/>
          </p:nvPr>
        </p:nvSpPr>
        <p:spPr>
          <a:noFill/>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49156" name="Rectangle 7"/>
          <p:cNvSpPr>
            <a:spLocks noGrp="1" noChangeArrowheads="1"/>
          </p:cNvSpPr>
          <p:nvPr>
            <p:ph type="sldNum" sz="quarter" idx="5"/>
          </p:nvPr>
        </p:nvSpPr>
        <p:spPr>
          <a:noFill/>
        </p:spPr>
        <p:txBody>
          <a:bodyPr/>
          <a:lstStyle/>
          <a:p>
            <a:fld id="{B9745258-19FE-4113-82DF-15F58140C26E}" type="slidenum">
              <a:rPr lang="en-US" smtClean="0"/>
              <a:pPr/>
              <a:t>18</a:t>
            </a:fld>
            <a:endParaRPr lang="en-US" smtClean="0"/>
          </a:p>
        </p:txBody>
      </p:sp>
      <p:sp>
        <p:nvSpPr>
          <p:cNvPr id="49157" name="Rectangle 2"/>
          <p:cNvSpPr>
            <a:spLocks noGrp="1" noRot="1" noChangeAspect="1" noChangeArrowheads="1" noTextEdit="1"/>
          </p:cNvSpPr>
          <p:nvPr>
            <p:ph type="sldImg"/>
          </p:nvPr>
        </p:nvSpPr>
        <p:spPr>
          <a:ln/>
        </p:spPr>
      </p:sp>
      <p:sp>
        <p:nvSpPr>
          <p:cNvPr id="4915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hape 4"/>
          <p:cNvSpPr>
            <a:spLocks noGrp="1" noChangeArrowheads="1"/>
          </p:cNvSpPr>
          <p:nvPr>
            <p:ph type="sldNum" sz="quarter" idx="5"/>
          </p:nvPr>
        </p:nvSpPr>
        <p:spPr/>
        <p:txBody>
          <a:bodyPr/>
          <a:lstStyle/>
          <a:p>
            <a:pPr defTabSz="931811">
              <a:defRPr/>
            </a:pPr>
            <a:fld id="{E7C0E4B4-C5FA-4C7B-B43F-C295161CA4DB}" type="slidenum">
              <a:rPr lang="en-US" smtClean="0"/>
              <a:pPr defTabSz="931811">
                <a:defRPr/>
              </a:pPr>
              <a:t>19</a:t>
            </a:fld>
            <a:endParaRPr lang="en-US" dirty="0" smtClean="0"/>
          </a:p>
        </p:txBody>
      </p:sp>
      <p:sp>
        <p:nvSpPr>
          <p:cNvPr id="48131" name="Rectangle 56321"/>
          <p:cNvSpPr>
            <a:spLocks noGrp="1" noRot="1" noChangeAspect="1" noChangeArrowheads="1" noTextEdit="1"/>
          </p:cNvSpPr>
          <p:nvPr>
            <p:ph type="sldImg"/>
          </p:nvPr>
        </p:nvSpPr>
        <p:spPr>
          <a:xfrm>
            <a:off x="1143000" y="685800"/>
            <a:ext cx="4572000" cy="3429000"/>
          </a:xfrm>
          <a:prstGeom prst="rect">
            <a:avLst/>
          </a:prstGeom>
          <a:ln cap="flat">
            <a:headEnd type="none" w="med" len="med"/>
            <a:tailEnd type="none" w="med" len="med"/>
          </a:ln>
        </p:spPr>
      </p:sp>
      <p:sp>
        <p:nvSpPr>
          <p:cNvPr id="48132" name="Rectangle 498690"/>
          <p:cNvSpPr>
            <a:spLocks noGrp="1" noChangeArrowheads="1"/>
          </p:cNvSpPr>
          <p:nvPr>
            <p:ph type="body" idx="1"/>
          </p:nvPr>
        </p:nvSpPr>
        <p:spPr>
          <a:xfrm>
            <a:off x="414339" y="3798889"/>
            <a:ext cx="6021387" cy="228774"/>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2/27/2008</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20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2/27/2008 11:26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21</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2/27/2008 11:26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22</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2/27/2008 11:26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2/27/2008 11:26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2/27/2008 11:26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2/27/2008 11:26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pPr eaLnBrk="1" hangingPunct="1"/>
            <a:r>
              <a:rPr lang="en-US" dirty="0"/>
              <a:t>© 2005 Microsoft Corporation. All rights reserved.</a:t>
            </a:r>
          </a:p>
          <a:p>
            <a:r>
              <a:rPr lang="en-US" dirty="0"/>
              <a:t>This presentation is for informational purposes only. Microsoft makes no warranties, express or implied, in this summary.</a:t>
            </a:r>
            <a:endParaRPr lang="en-US" sz="1200" dirty="0"/>
          </a:p>
        </p:txBody>
      </p:sp>
      <p:sp>
        <p:nvSpPr>
          <p:cNvPr id="7" name="Rectangle 7"/>
          <p:cNvSpPr>
            <a:spLocks noGrp="1" noChangeArrowheads="1"/>
          </p:cNvSpPr>
          <p:nvPr>
            <p:ph type="sldNum" sz="quarter" idx="5"/>
          </p:nvPr>
        </p:nvSpPr>
        <p:spPr>
          <a:ln/>
        </p:spPr>
        <p:txBody>
          <a:bodyPr/>
          <a:lstStyle/>
          <a:p>
            <a:fld id="{93BD1E21-42D1-4686-82FE-CD2AFADF3D1D}" type="slidenum">
              <a:rPr lang="en-US"/>
              <a:pPr/>
              <a:t>3</a:t>
            </a:fld>
            <a:endParaRPr lang="en-US"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2/27/2008 11:26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662E37C7-8BF0-4AA3-B885-68784C740784}" type="slidenum">
              <a:rPr lang="en-US">
                <a:latin typeface="Arial" charset="0"/>
                <a:cs typeface="Arial" charset="0"/>
              </a:rPr>
              <a:pPr defTabSz="912813" fontAlgn="base">
                <a:spcBef>
                  <a:spcPct val="0"/>
                </a:spcBef>
                <a:spcAft>
                  <a:spcPct val="0"/>
                </a:spcAft>
              </a:pPr>
              <a:t>7</a:t>
            </a:fld>
            <a:endParaRPr lang="en-US">
              <a:latin typeface="Arial" charset="0"/>
              <a:cs typeface="Arial" charset="0"/>
            </a:endParaRPr>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xfrm>
            <a:off x="414338" y="3798888"/>
            <a:ext cx="6021387" cy="231775"/>
          </a:xfrm>
          <a:noFill/>
        </p:spPr>
        <p:txBody>
          <a:bodyPr wrap="square" numCol="1" anchor="t" anchorCtr="0" compatLnSpc="1">
            <a:prstTxWarp prst="textNoShape">
              <a:avLst/>
            </a:prstTxWarp>
          </a:bodyPr>
          <a:lstStyle/>
          <a:p>
            <a:pPr>
              <a:spcBef>
                <a:spcPct val="0"/>
              </a:spcBef>
            </a:pPr>
            <a:endParaRPr lang="es-E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Marcador de imagen de diapositiva"/>
          <p:cNvSpPr>
            <a:spLocks noGrp="1" noRot="1" noChangeAspect="1"/>
          </p:cNvSpPr>
          <p:nvPr>
            <p:ph type="sldImg"/>
          </p:nvPr>
        </p:nvSpPr>
        <p:spPr bwMode="auto">
          <a:noFill/>
          <a:ln>
            <a:solidFill>
              <a:srgbClr val="000000"/>
            </a:solidFill>
            <a:miter lim="800000"/>
            <a:headEnd/>
            <a:tailEnd/>
          </a:ln>
        </p:spPr>
      </p:sp>
      <p:sp>
        <p:nvSpPr>
          <p:cNvPr id="3379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latin typeface="Segoe" pitchFamily="2" charset="0"/>
            </a:endParaRPr>
          </a:p>
        </p:txBody>
      </p:sp>
      <p:sp>
        <p:nvSpPr>
          <p:cNvPr id="3379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B146F39-553D-4902-92D8-DBAFACF4F34E}" type="slidenum">
              <a:rPr lang="en-US">
                <a:cs typeface="Arial" charset="0"/>
              </a:rPr>
              <a:pPr defTabSz="912813" fontAlgn="base">
                <a:spcBef>
                  <a:spcPct val="0"/>
                </a:spcBef>
                <a:spcAft>
                  <a:spcPct val="0"/>
                </a:spcAft>
              </a:pPr>
              <a:t>8</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2E22E6C1-0EAE-4C86-87E9-E56DBD103E7F}" type="datetime8">
              <a:rPr lang="en-US">
                <a:latin typeface="Arial" charset="0"/>
                <a:cs typeface="Arial" charset="0"/>
              </a:rPr>
              <a:pPr defTabSz="912813" fontAlgn="base">
                <a:spcBef>
                  <a:spcPct val="0"/>
                </a:spcBef>
                <a:spcAft>
                  <a:spcPct val="0"/>
                </a:spcAft>
              </a:pPr>
              <a:t>2/27/2008 11:26 PM</a:t>
            </a:fld>
            <a:endParaRPr lang="en-US">
              <a:latin typeface="Arial" charset="0"/>
              <a:cs typeface="Arial" charset="0"/>
            </a:endParaRPr>
          </a:p>
        </p:txBody>
      </p:sp>
      <p:sp>
        <p:nvSpPr>
          <p:cNvPr id="36866"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solidFill>
                  <a:schemeClr val="tx1"/>
                </a:solidFill>
                <a:latin typeface="Arial" charset="0"/>
                <a:cs typeface="Arial" charset="0"/>
              </a:rPr>
              <a:t>© 2003-2004 Microsoft Corporation. All rights reserved.</a:t>
            </a:r>
          </a:p>
          <a:p>
            <a:pPr defTabSz="912813" eaLnBrk="0" fontAlgn="base" hangingPunct="0">
              <a:spcBef>
                <a:spcPct val="0"/>
              </a:spcBef>
              <a:spcAft>
                <a:spcPct val="0"/>
              </a:spcAft>
            </a:pPr>
            <a:r>
              <a:rPr lang="en-US">
                <a:solidFill>
                  <a:schemeClr val="tx1"/>
                </a:solidFill>
                <a:latin typeface="Arial" charset="0"/>
                <a:cs typeface="Arial" charset="0"/>
              </a:rPr>
              <a:t>This presentation is for informational purposes only. Microsoft makes no warranties, express or implied, in this summary.</a:t>
            </a:r>
          </a:p>
        </p:txBody>
      </p:sp>
      <p:sp>
        <p:nvSpPr>
          <p:cNvPr id="3686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5E8F6EFB-5C13-4FF6-9B73-BFB53C69E76A}" type="slidenum">
              <a:rPr lang="en-US">
                <a:latin typeface="Arial" charset="0"/>
                <a:cs typeface="Arial" charset="0"/>
              </a:rPr>
              <a:pPr defTabSz="912813" fontAlgn="base">
                <a:spcBef>
                  <a:spcPct val="0"/>
                </a:spcBef>
                <a:spcAft>
                  <a:spcPct val="0"/>
                </a:spcAft>
              </a:pPr>
              <a:t>10</a:t>
            </a:fld>
            <a:endParaRPr lang="en-US">
              <a:latin typeface="Arial" charset="0"/>
              <a:cs typeface="Arial" charset="0"/>
            </a:endParaRPr>
          </a:p>
        </p:txBody>
      </p:sp>
      <p:sp>
        <p:nvSpPr>
          <p:cNvPr id="3686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9" name="5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xfrm>
            <a:off x="1144588" y="687388"/>
            <a:ext cx="4572000" cy="3429000"/>
          </a:xfrm>
          <a:noFill/>
          <a:ln>
            <a:solidFill>
              <a:srgbClr val="000000"/>
            </a:solidFill>
            <a:miter lim="800000"/>
            <a:headEnd/>
            <a:tailEnd/>
          </a:ln>
        </p:spPr>
      </p:sp>
      <p:sp>
        <p:nvSpPr>
          <p:cNvPr id="98307" name="Rectangle 3"/>
          <p:cNvSpPr>
            <a:spLocks noGrp="1"/>
          </p:cNvSpPr>
          <p:nvPr>
            <p:ph type="body" idx="1"/>
          </p:nvPr>
        </p:nvSpPr>
        <p:spPr bwMode="auto">
          <a:xfrm>
            <a:off x="685800" y="4344988"/>
            <a:ext cx="5486400" cy="4111625"/>
          </a:xfrm>
          <a:noFill/>
        </p:spPr>
        <p:txBody>
          <a:bodyPr wrap="square" numCol="1" anchor="t" anchorCtr="0" compatLnSpc="1">
            <a:prstTxWarp prst="textNoShape">
              <a:avLst/>
            </a:prstTxWarp>
          </a:bodyPr>
          <a:lstStyle/>
          <a:p>
            <a:endParaRPr lang="en-US" altLang="zh-TW" smtClean="0">
              <a:latin typeface="Segoe" pitchFamily="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a:spcBef>
                <a:spcPct val="0"/>
              </a:spcBef>
            </a:pPr>
            <a:endParaRPr lang="en-US" dirty="0" smtClean="0">
              <a:latin typeface="Segoe" pitchFamily="2" charset="0"/>
            </a:endParaRPr>
          </a:p>
        </p:txBody>
      </p:sp>
      <p:sp>
        <p:nvSpPr>
          <p:cNvPr id="942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4D93D2BA-64AA-44BC-87E6-BF8B8CF7F478}" type="slidenum">
              <a:rPr lang="en-US" sz="1200">
                <a:latin typeface="Calibri" pitchFamily="34" charset="0"/>
              </a:rPr>
              <a:pPr algn="r" defTabSz="914400"/>
              <a:t>12</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pic>
        <p:nvPicPr>
          <p:cNvPr id="4" name="Picture 3" descr="LOGO-BAR.png"/>
          <p:cNvPicPr>
            <a:picLocks noChangeAspect="1"/>
          </p:cNvPicPr>
          <p:nvPr/>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3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WALKIN 4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s-ES" smtClean="0"/>
              <a:t>Haga clic para modificar el estilo de texto del patrón</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5" name="Picture 4" descr="LOGO-BAR.png"/>
          <p:cNvPicPr>
            <a:picLocks noChangeAspect="1"/>
          </p:cNvPicPr>
          <p:nvPr/>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1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7.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22" r:id="rId10"/>
    <p:sldLayoutId id="2147483723" r:id="rId11"/>
    <p:sldLayoutId id="2147483724" r:id="rId12"/>
    <p:sldLayoutId id="2147483703" r:id="rId13"/>
    <p:sldLayoutId id="2147483704" r:id="rId14"/>
    <p:sldLayoutId id="2147483725" r:id="rId15"/>
    <p:sldLayoutId id="2147483726" r:id="rId16"/>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9"/>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19"/>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19"/>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9"/>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9"/>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blogs.technet.com/davidcervigon"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oleObject" Target="../embeddings/oleObject12.bin"/><Relationship Id="rId3" Type="http://schemas.openxmlformats.org/officeDocument/2006/relationships/notesSlide" Target="../notesSlides/notesSlide19.xml"/><Relationship Id="rId7" Type="http://schemas.openxmlformats.org/officeDocument/2006/relationships/oleObject" Target="../embeddings/oleObject6.bin"/><Relationship Id="rId12"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oleObject" Target="../embeddings/oleObject10.bin"/><Relationship Id="rId5" Type="http://schemas.openxmlformats.org/officeDocument/2006/relationships/oleObject" Target="../embeddings/oleObject4.bin"/><Relationship Id="rId10" Type="http://schemas.openxmlformats.org/officeDocument/2006/relationships/oleObject" Target="../embeddings/oleObject9.bin"/><Relationship Id="rId4" Type="http://schemas.openxmlformats.org/officeDocument/2006/relationships/oleObject" Target="../embeddings/oleObject3.bin"/><Relationship Id="rId9" Type="http://schemas.openxmlformats.org/officeDocument/2006/relationships/oleObject" Target="../embeddings/oleObject8.bin"/></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1" name="36 Rectángulo redondeado"/>
          <p:cNvSpPr>
            <a:spLocks noChangeArrowheads="1"/>
          </p:cNvSpPr>
          <p:nvPr/>
        </p:nvSpPr>
        <p:spPr bwMode="auto">
          <a:xfrm>
            <a:off x="4572000" y="927100"/>
            <a:ext cx="4076700" cy="3530600"/>
          </a:xfrm>
          <a:prstGeom prst="roundRect">
            <a:avLst>
              <a:gd name="adj" fmla="val 16667"/>
            </a:avLst>
          </a:prstGeom>
          <a:solidFill>
            <a:srgbClr val="92D050"/>
          </a:solidFill>
          <a:ln w="9525" algn="ctr">
            <a:noFill/>
            <a:round/>
            <a:headEnd/>
            <a:tailEnd/>
          </a:ln>
        </p:spPr>
        <p:txBody>
          <a:bodyPr wrap="none" anchor="ctr"/>
          <a:lstStyle/>
          <a:p>
            <a:endParaRPr lang="es-ES"/>
          </a:p>
        </p:txBody>
      </p:sp>
      <p:sp>
        <p:nvSpPr>
          <p:cNvPr id="35842" name="35 Rectángulo redondeado"/>
          <p:cNvSpPr>
            <a:spLocks noChangeArrowheads="1"/>
          </p:cNvSpPr>
          <p:nvPr/>
        </p:nvSpPr>
        <p:spPr bwMode="auto">
          <a:xfrm>
            <a:off x="177800" y="927100"/>
            <a:ext cx="4089400" cy="4648200"/>
          </a:xfrm>
          <a:prstGeom prst="roundRect">
            <a:avLst>
              <a:gd name="adj" fmla="val 16667"/>
            </a:avLst>
          </a:prstGeom>
          <a:solidFill>
            <a:srgbClr val="92D050"/>
          </a:solidFill>
          <a:ln w="9525" algn="ctr">
            <a:noFill/>
            <a:round/>
            <a:headEnd/>
            <a:tailEnd/>
          </a:ln>
        </p:spPr>
        <p:txBody>
          <a:bodyPr wrap="none" anchor="ctr"/>
          <a:lstStyle/>
          <a:p>
            <a:endParaRPr lang="es-ES"/>
          </a:p>
        </p:txBody>
      </p:sp>
      <p:sp>
        <p:nvSpPr>
          <p:cNvPr id="633859" name="Rectangle 3"/>
          <p:cNvSpPr>
            <a:spLocks noGrp="1" noChangeArrowheads="1"/>
          </p:cNvSpPr>
          <p:nvPr>
            <p:ph type="title"/>
          </p:nvPr>
        </p:nvSpPr>
        <p:spPr>
          <a:xfrm>
            <a:off x="114300" y="127000"/>
            <a:ext cx="9144000" cy="553998"/>
          </a:xfrm>
        </p:spPr>
        <p:txBody>
          <a:bodyPr/>
          <a:lstStyle/>
          <a:p>
            <a:pPr defTabSz="914363" fontAlgn="auto">
              <a:spcAft>
                <a:spcPts val="0"/>
              </a:spcAft>
              <a:defRPr/>
            </a:pPr>
            <a:r>
              <a:rPr lang="es-ES" sz="4000"/>
              <a:t>“Ring </a:t>
            </a:r>
            <a:r>
              <a:rPr lang="es-ES" sz="4000" err="1"/>
              <a:t>compression</a:t>
            </a:r>
            <a:r>
              <a:rPr lang="es-ES" sz="4000"/>
              <a:t>”</a:t>
            </a:r>
          </a:p>
        </p:txBody>
      </p:sp>
      <p:sp>
        <p:nvSpPr>
          <p:cNvPr id="35844" name="Rectangle 12"/>
          <p:cNvSpPr>
            <a:spLocks noChangeArrowheads="1"/>
          </p:cNvSpPr>
          <p:nvPr/>
        </p:nvSpPr>
        <p:spPr bwMode="invGray">
          <a:xfrm>
            <a:off x="495300" y="5649913"/>
            <a:ext cx="3416300" cy="568325"/>
          </a:xfrm>
          <a:prstGeom prst="rect">
            <a:avLst/>
          </a:prstGeom>
          <a:solidFill>
            <a:srgbClr val="FFC000"/>
          </a:solidFill>
          <a:ln w="3175">
            <a:solidFill>
              <a:srgbClr val="FFFFFF"/>
            </a:solidFill>
            <a:miter lim="800000"/>
            <a:headEnd/>
            <a:tailEnd/>
          </a:ln>
        </p:spPr>
        <p:txBody>
          <a:bodyPr wrap="none" lIns="91436" tIns="45718" rIns="91436" bIns="45718" anchor="ctr"/>
          <a:lstStyle/>
          <a:p>
            <a:pPr algn="ctr"/>
            <a:r>
              <a:rPr lang="es-ES" b="1">
                <a:solidFill>
                  <a:schemeClr val="bg2"/>
                </a:solidFill>
                <a:latin typeface="Segoe" pitchFamily="2" charset="0"/>
              </a:rPr>
              <a:t>CPU</a:t>
            </a:r>
          </a:p>
        </p:txBody>
      </p:sp>
      <p:sp>
        <p:nvSpPr>
          <p:cNvPr id="633869" name="Rectangle 13"/>
          <p:cNvSpPr>
            <a:spLocks noChangeArrowheads="1"/>
          </p:cNvSpPr>
          <p:nvPr/>
        </p:nvSpPr>
        <p:spPr bwMode="auto">
          <a:xfrm>
            <a:off x="495300" y="4316413"/>
            <a:ext cx="3398838" cy="1089025"/>
          </a:xfrm>
          <a:prstGeom prst="rect">
            <a:avLst/>
          </a:prstGeom>
          <a:gradFill rotWithShape="1">
            <a:gsLst>
              <a:gs pos="0">
                <a:schemeClr val="hlink"/>
              </a:gs>
              <a:gs pos="50000">
                <a:schemeClr val="hlink">
                  <a:gamma/>
                  <a:tint val="53725"/>
                  <a:invGamma/>
                </a:schemeClr>
              </a:gs>
              <a:gs pos="100000">
                <a:schemeClr val="hlink"/>
              </a:gs>
            </a:gsLst>
            <a:lin ang="18900000" scaled="1"/>
          </a:gradFill>
          <a:ln w="3175" algn="ctr">
            <a:solidFill>
              <a:srgbClr val="FFFFFF"/>
            </a:solidFill>
            <a:miter lim="800000"/>
            <a:headEnd/>
            <a:tailEnd/>
          </a:ln>
          <a:effectLst/>
        </p:spPr>
        <p:txBody>
          <a:bodyPr wrap="none" lIns="91436" tIns="45718" rIns="91436" bIns="45718" anchor="ctr"/>
          <a:lstStyle/>
          <a:p>
            <a:pPr defTabSz="914363" fontAlgn="auto">
              <a:lnSpc>
                <a:spcPct val="110000"/>
              </a:lnSpc>
              <a:spcBef>
                <a:spcPts val="0"/>
              </a:spcBef>
              <a:spcAft>
                <a:spcPts val="0"/>
              </a:spcAft>
              <a:defRPr/>
            </a:pPr>
            <a:r>
              <a:rPr lang="es-ES" sz="1700" b="1" dirty="0">
                <a:solidFill>
                  <a:schemeClr val="bg2"/>
                </a:solidFill>
                <a:latin typeface="+mn-lt"/>
                <a:cs typeface="+mn-cs"/>
              </a:rPr>
              <a:t>Windows Server 2003 o XP</a:t>
            </a:r>
          </a:p>
          <a:p>
            <a:pPr defTabSz="914363" fontAlgn="auto">
              <a:spcBef>
                <a:spcPts val="0"/>
              </a:spcBef>
              <a:spcAft>
                <a:spcPts val="0"/>
              </a:spcAft>
              <a:defRPr/>
            </a:pPr>
            <a:endParaRPr lang="es-ES" sz="1700" b="1" dirty="0">
              <a:solidFill>
                <a:schemeClr val="bg2"/>
              </a:solidFill>
              <a:latin typeface="+mn-lt"/>
              <a:cs typeface="+mn-cs"/>
            </a:endParaRPr>
          </a:p>
          <a:p>
            <a:pPr defTabSz="914363" fontAlgn="auto">
              <a:spcBef>
                <a:spcPts val="0"/>
              </a:spcBef>
              <a:spcAft>
                <a:spcPts val="0"/>
              </a:spcAft>
              <a:defRPr/>
            </a:pPr>
            <a:endParaRPr lang="es-ES" sz="1700" b="1" dirty="0">
              <a:solidFill>
                <a:schemeClr val="bg2"/>
              </a:solidFill>
              <a:latin typeface="+mn-lt"/>
              <a:cs typeface="+mn-cs"/>
            </a:endParaRPr>
          </a:p>
          <a:p>
            <a:pPr defTabSz="914363" fontAlgn="auto">
              <a:spcBef>
                <a:spcPts val="0"/>
              </a:spcBef>
              <a:spcAft>
                <a:spcPts val="0"/>
              </a:spcAft>
              <a:defRPr/>
            </a:pPr>
            <a:endParaRPr lang="es-ES" sz="1700" b="1" dirty="0">
              <a:solidFill>
                <a:schemeClr val="bg2"/>
              </a:solidFill>
              <a:latin typeface="+mn-lt"/>
              <a:cs typeface="+mn-cs"/>
            </a:endParaRPr>
          </a:p>
        </p:txBody>
      </p:sp>
      <p:sp>
        <p:nvSpPr>
          <p:cNvPr id="633870" name="Rectangle 14"/>
          <p:cNvSpPr>
            <a:spLocks noChangeArrowheads="1"/>
          </p:cNvSpPr>
          <p:nvPr/>
        </p:nvSpPr>
        <p:spPr bwMode="auto">
          <a:xfrm>
            <a:off x="571500" y="4805363"/>
            <a:ext cx="1595438" cy="544512"/>
          </a:xfrm>
          <a:prstGeom prst="rect">
            <a:avLst/>
          </a:prstGeom>
          <a:gradFill rotWithShape="1">
            <a:gsLst>
              <a:gs pos="0">
                <a:schemeClr val="hlink"/>
              </a:gs>
              <a:gs pos="50000">
                <a:schemeClr val="hlink">
                  <a:gamma/>
                  <a:tint val="53725"/>
                  <a:invGamma/>
                </a:schemeClr>
              </a:gs>
              <a:gs pos="100000">
                <a:schemeClr val="hlink"/>
              </a:gs>
            </a:gsLst>
            <a:lin ang="18900000" scaled="1"/>
          </a:gradFill>
          <a:ln w="3175" algn="ctr">
            <a:solidFill>
              <a:srgbClr val="FFFFFF"/>
            </a:solidFill>
            <a:miter lim="800000"/>
            <a:headEnd/>
            <a:tailEnd/>
          </a:ln>
          <a:effectLst/>
        </p:spPr>
        <p:txBody>
          <a:bodyPr wrap="none" lIns="91436" tIns="45718" rIns="91436" bIns="45718" anchor="ctr"/>
          <a:lstStyle/>
          <a:p>
            <a:pPr defTabSz="914363" fontAlgn="auto">
              <a:spcBef>
                <a:spcPts val="0"/>
              </a:spcBef>
              <a:spcAft>
                <a:spcPts val="0"/>
              </a:spcAft>
              <a:defRPr/>
            </a:pPr>
            <a:r>
              <a:rPr lang="es-ES" sz="1700" b="1" dirty="0">
                <a:solidFill>
                  <a:schemeClr val="bg2"/>
                </a:solidFill>
                <a:latin typeface="+mn-lt"/>
                <a:cs typeface="+mn-cs"/>
              </a:rPr>
              <a:t>Kernel</a:t>
            </a:r>
          </a:p>
        </p:txBody>
      </p:sp>
      <p:sp>
        <p:nvSpPr>
          <p:cNvPr id="633873" name="Rectangle 17"/>
          <p:cNvSpPr>
            <a:spLocks noChangeArrowheads="1"/>
          </p:cNvSpPr>
          <p:nvPr/>
        </p:nvSpPr>
        <p:spPr bwMode="grayWhite">
          <a:xfrm>
            <a:off x="2257425" y="4805363"/>
            <a:ext cx="1595438" cy="544512"/>
          </a:xfrm>
          <a:prstGeom prst="rect">
            <a:avLst/>
          </a:prstGeom>
          <a:gradFill rotWithShape="1">
            <a:gsLst>
              <a:gs pos="0">
                <a:schemeClr val="tx2"/>
              </a:gs>
              <a:gs pos="50000">
                <a:schemeClr val="tx2">
                  <a:gamma/>
                  <a:tint val="44314"/>
                  <a:invGamma/>
                </a:schemeClr>
              </a:gs>
              <a:gs pos="100000">
                <a:schemeClr val="tx2"/>
              </a:gs>
            </a:gsLst>
            <a:lin ang="2700000" scaled="1"/>
          </a:gradFill>
          <a:ln w="3175" algn="ctr">
            <a:solidFill>
              <a:srgbClr val="FFFFFF"/>
            </a:solidFill>
            <a:miter lim="800000"/>
            <a:headEnd/>
            <a:tailEnd/>
          </a:ln>
          <a:effectLst/>
        </p:spPr>
        <p:txBody>
          <a:bodyPr wrap="none" lIns="91436" tIns="45718" rIns="91436" bIns="45718" anchor="ctr"/>
          <a:lstStyle/>
          <a:p>
            <a:pPr defTabSz="914363" fontAlgn="auto">
              <a:spcBef>
                <a:spcPts val="0"/>
              </a:spcBef>
              <a:spcAft>
                <a:spcPts val="0"/>
              </a:spcAft>
              <a:defRPr/>
            </a:pPr>
            <a:r>
              <a:rPr lang="es-ES" b="1">
                <a:solidFill>
                  <a:schemeClr val="bg2"/>
                </a:solidFill>
                <a:latin typeface="+mn-lt"/>
                <a:cs typeface="+mn-cs"/>
              </a:rPr>
              <a:t>VMM.sys</a:t>
            </a:r>
          </a:p>
        </p:txBody>
      </p:sp>
      <p:sp>
        <p:nvSpPr>
          <p:cNvPr id="35848" name="Line 18"/>
          <p:cNvSpPr>
            <a:spLocks noChangeShapeType="1"/>
          </p:cNvSpPr>
          <p:nvPr/>
        </p:nvSpPr>
        <p:spPr bwMode="auto">
          <a:xfrm flipH="1">
            <a:off x="444500" y="3713163"/>
            <a:ext cx="3605213" cy="1587"/>
          </a:xfrm>
          <a:prstGeom prst="line">
            <a:avLst/>
          </a:prstGeom>
          <a:noFill/>
          <a:ln w="28575">
            <a:solidFill>
              <a:srgbClr val="FFFFFF"/>
            </a:solidFill>
            <a:prstDash val="dash"/>
            <a:round/>
            <a:headEnd/>
            <a:tailEnd/>
          </a:ln>
        </p:spPr>
        <p:txBody>
          <a:bodyPr wrap="none" anchor="ctr"/>
          <a:lstStyle/>
          <a:p>
            <a:endParaRPr lang="en-US"/>
          </a:p>
        </p:txBody>
      </p:sp>
      <p:sp>
        <p:nvSpPr>
          <p:cNvPr id="35849" name="Text Box 19"/>
          <p:cNvSpPr txBox="1">
            <a:spLocks noChangeArrowheads="1"/>
          </p:cNvSpPr>
          <p:nvPr/>
        </p:nvSpPr>
        <p:spPr bwMode="auto">
          <a:xfrm>
            <a:off x="520700" y="3757613"/>
            <a:ext cx="3536950" cy="366712"/>
          </a:xfrm>
          <a:prstGeom prst="rect">
            <a:avLst/>
          </a:prstGeom>
          <a:noFill/>
          <a:ln w="3175" algn="ctr">
            <a:noFill/>
            <a:miter lim="800000"/>
            <a:headEnd/>
            <a:tailEnd/>
          </a:ln>
        </p:spPr>
        <p:txBody>
          <a:bodyPr>
            <a:spAutoFit/>
          </a:bodyPr>
          <a:lstStyle/>
          <a:p>
            <a:pPr>
              <a:spcBef>
                <a:spcPct val="50000"/>
              </a:spcBef>
            </a:pPr>
            <a:r>
              <a:rPr lang="es-ES" b="1">
                <a:latin typeface="Segoe" pitchFamily="2" charset="0"/>
              </a:rPr>
              <a:t>Anillo 0		Kernel - Mode</a:t>
            </a:r>
          </a:p>
        </p:txBody>
      </p:sp>
      <p:sp>
        <p:nvSpPr>
          <p:cNvPr id="35850" name="Text Box 20"/>
          <p:cNvSpPr txBox="1">
            <a:spLocks noChangeArrowheads="1"/>
          </p:cNvSpPr>
          <p:nvPr/>
        </p:nvSpPr>
        <p:spPr bwMode="auto">
          <a:xfrm>
            <a:off x="520700" y="3214688"/>
            <a:ext cx="3536950" cy="366712"/>
          </a:xfrm>
          <a:prstGeom prst="rect">
            <a:avLst/>
          </a:prstGeom>
          <a:noFill/>
          <a:ln w="3175" algn="ctr">
            <a:noFill/>
            <a:miter lim="800000"/>
            <a:headEnd/>
            <a:tailEnd/>
          </a:ln>
        </p:spPr>
        <p:txBody>
          <a:bodyPr>
            <a:spAutoFit/>
          </a:bodyPr>
          <a:lstStyle/>
          <a:p>
            <a:pPr>
              <a:spcBef>
                <a:spcPct val="50000"/>
              </a:spcBef>
            </a:pPr>
            <a:r>
              <a:rPr lang="es-ES" b="1">
                <a:latin typeface="Segoe" pitchFamily="2" charset="0"/>
              </a:rPr>
              <a:t>Anillo 3		User - Mode</a:t>
            </a:r>
          </a:p>
        </p:txBody>
      </p:sp>
      <p:sp>
        <p:nvSpPr>
          <p:cNvPr id="35851" name="Text Box 21"/>
          <p:cNvSpPr txBox="1">
            <a:spLocks noChangeArrowheads="1"/>
          </p:cNvSpPr>
          <p:nvPr/>
        </p:nvSpPr>
        <p:spPr bwMode="auto">
          <a:xfrm>
            <a:off x="495300" y="1042988"/>
            <a:ext cx="3398838" cy="519112"/>
          </a:xfrm>
          <a:prstGeom prst="rect">
            <a:avLst/>
          </a:prstGeom>
          <a:noFill/>
          <a:ln w="3175" algn="ctr">
            <a:noFill/>
            <a:miter lim="800000"/>
            <a:headEnd/>
            <a:tailEnd/>
          </a:ln>
        </p:spPr>
        <p:txBody>
          <a:bodyPr>
            <a:spAutoFit/>
          </a:bodyPr>
          <a:lstStyle/>
          <a:p>
            <a:pPr algn="ctr">
              <a:spcBef>
                <a:spcPct val="50000"/>
              </a:spcBef>
            </a:pPr>
            <a:r>
              <a:rPr lang="es-ES" sz="2800" b="1">
                <a:latin typeface="Segoe" pitchFamily="2" charset="0"/>
              </a:rPr>
              <a:t>SO Host</a:t>
            </a:r>
          </a:p>
        </p:txBody>
      </p:sp>
      <p:sp>
        <p:nvSpPr>
          <p:cNvPr id="633878" name="Rectangle 22"/>
          <p:cNvSpPr>
            <a:spLocks noChangeArrowheads="1"/>
          </p:cNvSpPr>
          <p:nvPr/>
        </p:nvSpPr>
        <p:spPr bwMode="grayWhite">
          <a:xfrm>
            <a:off x="2324100" y="1790700"/>
            <a:ext cx="1595438" cy="1392238"/>
          </a:xfrm>
          <a:prstGeom prst="rect">
            <a:avLst/>
          </a:prstGeom>
          <a:gradFill rotWithShape="1">
            <a:gsLst>
              <a:gs pos="0">
                <a:schemeClr val="tx2"/>
              </a:gs>
              <a:gs pos="50000">
                <a:schemeClr val="tx2">
                  <a:gamma/>
                  <a:tint val="44314"/>
                  <a:invGamma/>
                </a:schemeClr>
              </a:gs>
              <a:gs pos="100000">
                <a:schemeClr val="tx2"/>
              </a:gs>
            </a:gsLst>
            <a:lin ang="2700000" scaled="1"/>
          </a:gradFill>
          <a:ln w="3175" algn="ctr">
            <a:solidFill>
              <a:srgbClr val="FFFFFF"/>
            </a:solidFill>
            <a:miter lim="800000"/>
            <a:headEnd/>
            <a:tailEnd/>
          </a:ln>
          <a:effectLst/>
        </p:spPr>
        <p:txBody>
          <a:bodyPr wrap="none" lIns="91436" tIns="45718" rIns="91436" bIns="45718" anchor="ctr"/>
          <a:lstStyle/>
          <a:p>
            <a:pPr defTabSz="914363" fontAlgn="auto">
              <a:spcBef>
                <a:spcPts val="0"/>
              </a:spcBef>
              <a:spcAft>
                <a:spcPts val="0"/>
              </a:spcAft>
              <a:defRPr/>
            </a:pPr>
            <a:r>
              <a:rPr lang="es-ES" b="1" dirty="0">
                <a:solidFill>
                  <a:schemeClr val="bg2"/>
                </a:solidFill>
                <a:latin typeface="+mn-lt"/>
                <a:cs typeface="+mn-cs"/>
              </a:rPr>
              <a:t>Virtual Server</a:t>
            </a:r>
          </a:p>
          <a:p>
            <a:pPr defTabSz="914363" fontAlgn="auto">
              <a:spcBef>
                <a:spcPts val="0"/>
              </a:spcBef>
              <a:spcAft>
                <a:spcPts val="0"/>
              </a:spcAft>
              <a:defRPr/>
            </a:pPr>
            <a:r>
              <a:rPr lang="es-ES" b="1" dirty="0" err="1">
                <a:solidFill>
                  <a:schemeClr val="bg2"/>
                </a:solidFill>
                <a:latin typeface="+mn-lt"/>
                <a:cs typeface="+mn-cs"/>
              </a:rPr>
              <a:t>Service</a:t>
            </a:r>
            <a:endParaRPr lang="es-ES" b="1" dirty="0">
              <a:solidFill>
                <a:schemeClr val="bg2"/>
              </a:solidFill>
              <a:latin typeface="+mn-lt"/>
              <a:cs typeface="+mn-cs"/>
            </a:endParaRPr>
          </a:p>
        </p:txBody>
      </p:sp>
      <p:sp>
        <p:nvSpPr>
          <p:cNvPr id="25614" name="Line 23"/>
          <p:cNvSpPr>
            <a:spLocks noChangeShapeType="1"/>
          </p:cNvSpPr>
          <p:nvPr/>
        </p:nvSpPr>
        <p:spPr bwMode="auto">
          <a:xfrm flipH="1">
            <a:off x="4889500" y="4330700"/>
            <a:ext cx="3051175" cy="1588"/>
          </a:xfrm>
          <a:prstGeom prst="line">
            <a:avLst/>
          </a:prstGeom>
          <a:noFill/>
          <a:ln w="28575">
            <a:solidFill>
              <a:srgbClr val="C00000"/>
            </a:solidFill>
            <a:prstDash val="dash"/>
            <a:round/>
            <a:headEnd/>
            <a:tailEnd/>
          </a:ln>
        </p:spPr>
        <p:txBody>
          <a:bodyPr wrap="none" anchor="ctr"/>
          <a:lstStyle/>
          <a:p>
            <a:endParaRPr lang="en-US"/>
          </a:p>
        </p:txBody>
      </p:sp>
      <p:sp>
        <p:nvSpPr>
          <p:cNvPr id="25615" name="Line 24"/>
          <p:cNvSpPr>
            <a:spLocks noChangeShapeType="1"/>
          </p:cNvSpPr>
          <p:nvPr/>
        </p:nvSpPr>
        <p:spPr bwMode="auto">
          <a:xfrm flipH="1">
            <a:off x="4889500" y="2971800"/>
            <a:ext cx="3051175" cy="1588"/>
          </a:xfrm>
          <a:prstGeom prst="line">
            <a:avLst/>
          </a:prstGeom>
          <a:noFill/>
          <a:ln w="28575">
            <a:solidFill>
              <a:srgbClr val="C00000"/>
            </a:solidFill>
            <a:prstDash val="dash"/>
            <a:round/>
            <a:headEnd/>
            <a:tailEnd/>
          </a:ln>
        </p:spPr>
        <p:txBody>
          <a:bodyPr wrap="none" anchor="ctr"/>
          <a:lstStyle/>
          <a:p>
            <a:endParaRPr lang="en-US"/>
          </a:p>
        </p:txBody>
      </p:sp>
      <p:sp>
        <p:nvSpPr>
          <p:cNvPr id="25616" name="Text Box 25"/>
          <p:cNvSpPr txBox="1">
            <a:spLocks noChangeArrowheads="1"/>
          </p:cNvSpPr>
          <p:nvPr/>
        </p:nvSpPr>
        <p:spPr bwMode="auto">
          <a:xfrm>
            <a:off x="4889500" y="4394200"/>
            <a:ext cx="3873500" cy="646113"/>
          </a:xfrm>
          <a:prstGeom prst="rect">
            <a:avLst/>
          </a:prstGeom>
          <a:noFill/>
          <a:ln w="3175" algn="ctr">
            <a:noFill/>
            <a:miter lim="800000"/>
            <a:headEnd/>
            <a:tailEnd/>
          </a:ln>
        </p:spPr>
        <p:txBody>
          <a:bodyPr>
            <a:spAutoFit/>
          </a:bodyPr>
          <a:lstStyle/>
          <a:p>
            <a:pPr>
              <a:spcBef>
                <a:spcPct val="50000"/>
              </a:spcBef>
            </a:pPr>
            <a:r>
              <a:rPr lang="es-ES" b="1">
                <a:latin typeface="Segoe" pitchFamily="2" charset="0"/>
              </a:rPr>
              <a:t>Anillo 0 (Host Kernel-Mode)		</a:t>
            </a:r>
          </a:p>
        </p:txBody>
      </p:sp>
      <p:sp>
        <p:nvSpPr>
          <p:cNvPr id="25617" name="Text Box 26"/>
          <p:cNvSpPr txBox="1">
            <a:spLocks noChangeArrowheads="1"/>
          </p:cNvSpPr>
          <p:nvPr/>
        </p:nvSpPr>
        <p:spPr bwMode="auto">
          <a:xfrm>
            <a:off x="4889500" y="2987675"/>
            <a:ext cx="4254500" cy="369888"/>
          </a:xfrm>
          <a:prstGeom prst="rect">
            <a:avLst/>
          </a:prstGeom>
          <a:noFill/>
          <a:ln w="3175" algn="ctr">
            <a:noFill/>
            <a:miter lim="800000"/>
            <a:headEnd/>
            <a:tailEnd/>
          </a:ln>
        </p:spPr>
        <p:txBody>
          <a:bodyPr>
            <a:spAutoFit/>
          </a:bodyPr>
          <a:lstStyle/>
          <a:p>
            <a:pPr>
              <a:spcBef>
                <a:spcPct val="50000"/>
              </a:spcBef>
            </a:pPr>
            <a:r>
              <a:rPr lang="es-ES" b="1">
                <a:solidFill>
                  <a:srgbClr val="F60000"/>
                </a:solidFill>
                <a:latin typeface="Segoe" pitchFamily="2" charset="0"/>
              </a:rPr>
              <a:t>Anillo 1	(Guest Kernel Mode)</a:t>
            </a:r>
          </a:p>
        </p:txBody>
      </p:sp>
      <p:sp>
        <p:nvSpPr>
          <p:cNvPr id="35857" name="Text Box 27"/>
          <p:cNvSpPr txBox="1">
            <a:spLocks noChangeArrowheads="1"/>
          </p:cNvSpPr>
          <p:nvPr/>
        </p:nvSpPr>
        <p:spPr bwMode="auto">
          <a:xfrm>
            <a:off x="4889500" y="2565400"/>
            <a:ext cx="4013200" cy="369888"/>
          </a:xfrm>
          <a:prstGeom prst="rect">
            <a:avLst/>
          </a:prstGeom>
          <a:noFill/>
          <a:ln w="3175" algn="ctr">
            <a:noFill/>
            <a:miter lim="800000"/>
            <a:headEnd/>
            <a:tailEnd/>
          </a:ln>
        </p:spPr>
        <p:txBody>
          <a:bodyPr>
            <a:spAutoFit/>
          </a:bodyPr>
          <a:lstStyle/>
          <a:p>
            <a:pPr>
              <a:spcBef>
                <a:spcPct val="50000"/>
              </a:spcBef>
            </a:pPr>
            <a:r>
              <a:rPr lang="es-ES" b="1">
                <a:latin typeface="Segoe" pitchFamily="2" charset="0"/>
              </a:rPr>
              <a:t>Anillo 3	(Guest User Mode)</a:t>
            </a:r>
          </a:p>
        </p:txBody>
      </p:sp>
      <p:sp>
        <p:nvSpPr>
          <p:cNvPr id="35858" name="Text Box 28"/>
          <p:cNvSpPr txBox="1">
            <a:spLocks noChangeArrowheads="1"/>
          </p:cNvSpPr>
          <p:nvPr/>
        </p:nvSpPr>
        <p:spPr bwMode="auto">
          <a:xfrm>
            <a:off x="5170488" y="1017588"/>
            <a:ext cx="3051175" cy="519112"/>
          </a:xfrm>
          <a:prstGeom prst="rect">
            <a:avLst/>
          </a:prstGeom>
          <a:noFill/>
          <a:ln w="3175" algn="ctr">
            <a:noFill/>
            <a:miter lim="800000"/>
            <a:headEnd/>
            <a:tailEnd/>
          </a:ln>
        </p:spPr>
        <p:txBody>
          <a:bodyPr>
            <a:spAutoFit/>
          </a:bodyPr>
          <a:lstStyle/>
          <a:p>
            <a:pPr algn="ctr">
              <a:spcBef>
                <a:spcPct val="50000"/>
              </a:spcBef>
            </a:pPr>
            <a:r>
              <a:rPr lang="es-ES" sz="2800" b="1">
                <a:latin typeface="Segoe" pitchFamily="2" charset="0"/>
              </a:rPr>
              <a:t>SO Guest</a:t>
            </a:r>
          </a:p>
        </p:txBody>
      </p:sp>
      <p:sp>
        <p:nvSpPr>
          <p:cNvPr id="633885" name="Rectangle 29"/>
          <p:cNvSpPr>
            <a:spLocks noChangeArrowheads="1"/>
          </p:cNvSpPr>
          <p:nvPr/>
        </p:nvSpPr>
        <p:spPr bwMode="grayWhite">
          <a:xfrm>
            <a:off x="4965700" y="4832350"/>
            <a:ext cx="3365500" cy="604838"/>
          </a:xfrm>
          <a:prstGeom prst="rect">
            <a:avLst/>
          </a:prstGeom>
          <a:gradFill rotWithShape="1">
            <a:gsLst>
              <a:gs pos="0">
                <a:schemeClr val="tx2"/>
              </a:gs>
              <a:gs pos="50000">
                <a:schemeClr val="tx2">
                  <a:gamma/>
                  <a:tint val="44314"/>
                  <a:invGamma/>
                </a:schemeClr>
              </a:gs>
              <a:gs pos="100000">
                <a:schemeClr val="tx2"/>
              </a:gs>
            </a:gsLst>
            <a:lin ang="2700000" scaled="1"/>
          </a:gradFill>
          <a:ln w="3175" algn="ctr">
            <a:solidFill>
              <a:srgbClr val="FFFFFF"/>
            </a:solidFill>
            <a:miter lim="800000"/>
            <a:headEnd/>
            <a:tailEnd/>
          </a:ln>
          <a:effectLst/>
        </p:spPr>
        <p:txBody>
          <a:bodyPr wrap="none" lIns="91436" tIns="45718" rIns="91436" bIns="45718" anchor="ctr"/>
          <a:lstStyle/>
          <a:p>
            <a:pPr defTabSz="914363" fontAlgn="auto">
              <a:spcBef>
                <a:spcPts val="0"/>
              </a:spcBef>
              <a:spcAft>
                <a:spcPts val="0"/>
              </a:spcAft>
              <a:defRPr/>
            </a:pPr>
            <a:r>
              <a:rPr lang="es-ES" b="1" dirty="0">
                <a:solidFill>
                  <a:schemeClr val="bg2"/>
                </a:solidFill>
                <a:latin typeface="+mn-lt"/>
                <a:cs typeface="+mn-cs"/>
              </a:rPr>
              <a:t>VMM.sys (del Host)</a:t>
            </a:r>
          </a:p>
        </p:txBody>
      </p:sp>
      <p:sp>
        <p:nvSpPr>
          <p:cNvPr id="633887" name="Rectangle 31"/>
          <p:cNvSpPr>
            <a:spLocks noChangeArrowheads="1"/>
          </p:cNvSpPr>
          <p:nvPr/>
        </p:nvSpPr>
        <p:spPr bwMode="blackWhite">
          <a:xfrm>
            <a:off x="4965700" y="1697038"/>
            <a:ext cx="3340100" cy="785812"/>
          </a:xfrm>
          <a:prstGeom prst="rect">
            <a:avLst/>
          </a:prstGeom>
          <a:gradFill rotWithShape="1">
            <a:gsLst>
              <a:gs pos="0">
                <a:schemeClr val="accent2"/>
              </a:gs>
              <a:gs pos="50000">
                <a:schemeClr val="accent2">
                  <a:gamma/>
                  <a:tint val="53725"/>
                  <a:invGamma/>
                </a:schemeClr>
              </a:gs>
              <a:gs pos="100000">
                <a:schemeClr val="accent2"/>
              </a:gs>
            </a:gsLst>
            <a:lin ang="2700000" scaled="1"/>
          </a:gradFill>
          <a:ln w="3175" algn="ctr">
            <a:solidFill>
              <a:srgbClr val="FFFFFF"/>
            </a:solidFill>
            <a:miter lim="800000"/>
            <a:headEnd/>
            <a:tailEnd/>
          </a:ln>
          <a:effectLst/>
        </p:spPr>
        <p:txBody>
          <a:bodyPr wrap="none" anchor="ctr"/>
          <a:lstStyle/>
          <a:p>
            <a:pPr algn="ctr" defTabSz="914363" fontAlgn="auto">
              <a:spcBef>
                <a:spcPts val="0"/>
              </a:spcBef>
              <a:spcAft>
                <a:spcPts val="0"/>
              </a:spcAft>
              <a:defRPr/>
            </a:pPr>
            <a:r>
              <a:rPr lang="es-ES" b="1" dirty="0">
                <a:solidFill>
                  <a:schemeClr val="bg2"/>
                </a:solidFill>
                <a:latin typeface="+mn-lt"/>
                <a:cs typeface="+mn-cs"/>
              </a:rPr>
              <a:t>Aplicaciones </a:t>
            </a:r>
          </a:p>
        </p:txBody>
      </p:sp>
      <p:sp>
        <p:nvSpPr>
          <p:cNvPr id="633888" name="Rectangle 32"/>
          <p:cNvSpPr>
            <a:spLocks noChangeArrowheads="1"/>
          </p:cNvSpPr>
          <p:nvPr/>
        </p:nvSpPr>
        <p:spPr bwMode="grayWhite">
          <a:xfrm>
            <a:off x="5727700" y="3430588"/>
            <a:ext cx="2011363" cy="242887"/>
          </a:xfrm>
          <a:prstGeom prst="rect">
            <a:avLst/>
          </a:prstGeom>
          <a:gradFill rotWithShape="1">
            <a:gsLst>
              <a:gs pos="0">
                <a:schemeClr val="tx2"/>
              </a:gs>
              <a:gs pos="50000">
                <a:schemeClr val="tx2">
                  <a:gamma/>
                  <a:tint val="44314"/>
                  <a:invGamma/>
                </a:schemeClr>
              </a:gs>
              <a:gs pos="100000">
                <a:schemeClr val="tx2"/>
              </a:gs>
            </a:gsLst>
            <a:lin ang="2700000" scaled="1"/>
          </a:gradFill>
          <a:ln w="3175" algn="ctr">
            <a:solidFill>
              <a:srgbClr val="FFFFFF"/>
            </a:solidFill>
            <a:miter lim="800000"/>
            <a:headEnd/>
            <a:tailEnd/>
          </a:ln>
          <a:effectLst/>
        </p:spPr>
        <p:txBody>
          <a:bodyPr wrap="none" lIns="91436" tIns="45718" rIns="91436" bIns="45718" anchor="ctr"/>
          <a:lstStyle/>
          <a:p>
            <a:pPr algn="ctr" defTabSz="914363" fontAlgn="auto">
              <a:spcBef>
                <a:spcPts val="0"/>
              </a:spcBef>
              <a:spcAft>
                <a:spcPts val="0"/>
              </a:spcAft>
              <a:defRPr/>
            </a:pPr>
            <a:r>
              <a:rPr lang="es-ES" b="1" dirty="0">
                <a:solidFill>
                  <a:schemeClr val="bg2"/>
                </a:solidFill>
                <a:latin typeface="+mn-lt"/>
                <a:cs typeface="+mn-cs"/>
              </a:rPr>
              <a:t>VM </a:t>
            </a:r>
            <a:r>
              <a:rPr lang="es-ES" b="1" dirty="0" err="1">
                <a:solidFill>
                  <a:schemeClr val="bg2"/>
                </a:solidFill>
                <a:latin typeface="+mn-lt"/>
                <a:cs typeface="+mn-cs"/>
              </a:rPr>
              <a:t>Additions</a:t>
            </a:r>
            <a:endParaRPr lang="es-ES" b="1" dirty="0">
              <a:solidFill>
                <a:schemeClr val="bg2"/>
              </a:solidFill>
              <a:latin typeface="+mn-lt"/>
              <a:cs typeface="+mn-cs"/>
            </a:endParaRPr>
          </a:p>
        </p:txBody>
      </p:sp>
      <p:sp>
        <p:nvSpPr>
          <p:cNvPr id="633889" name="Rectangle 33"/>
          <p:cNvSpPr>
            <a:spLocks noChangeArrowheads="1"/>
          </p:cNvSpPr>
          <p:nvPr/>
        </p:nvSpPr>
        <p:spPr bwMode="auto">
          <a:xfrm>
            <a:off x="495300" y="1790700"/>
            <a:ext cx="1733550" cy="1392238"/>
          </a:xfrm>
          <a:prstGeom prst="rect">
            <a:avLst/>
          </a:prstGeom>
          <a:gradFill rotWithShape="1">
            <a:gsLst>
              <a:gs pos="0">
                <a:schemeClr val="hlink"/>
              </a:gs>
              <a:gs pos="50000">
                <a:schemeClr val="hlink">
                  <a:gamma/>
                  <a:tint val="53725"/>
                  <a:invGamma/>
                </a:schemeClr>
              </a:gs>
              <a:gs pos="100000">
                <a:schemeClr val="hlink"/>
              </a:gs>
            </a:gsLst>
            <a:lin ang="18900000" scaled="1"/>
          </a:gradFill>
          <a:ln w="3175" algn="ctr">
            <a:solidFill>
              <a:srgbClr val="FFFFFF"/>
            </a:solidFill>
            <a:miter lim="800000"/>
            <a:headEnd/>
            <a:tailEnd/>
          </a:ln>
          <a:effectLst/>
        </p:spPr>
        <p:txBody>
          <a:bodyPr wrap="none" lIns="91436" tIns="45718" rIns="91436" bIns="45718" anchor="ctr"/>
          <a:lstStyle/>
          <a:p>
            <a:pPr defTabSz="914363" fontAlgn="auto">
              <a:spcBef>
                <a:spcPts val="0"/>
              </a:spcBef>
              <a:spcAft>
                <a:spcPts val="0"/>
              </a:spcAft>
              <a:defRPr/>
            </a:pPr>
            <a:endParaRPr lang="es-ES" sz="1700" b="1" dirty="0">
              <a:solidFill>
                <a:schemeClr val="bg2"/>
              </a:solidFill>
              <a:latin typeface="+mn-lt"/>
              <a:cs typeface="+mn-cs"/>
            </a:endParaRPr>
          </a:p>
          <a:p>
            <a:pPr defTabSz="914363" fontAlgn="auto">
              <a:spcBef>
                <a:spcPts val="0"/>
              </a:spcBef>
              <a:spcAft>
                <a:spcPts val="0"/>
              </a:spcAft>
              <a:defRPr/>
            </a:pPr>
            <a:endParaRPr lang="es-ES" sz="1700" b="1" dirty="0">
              <a:solidFill>
                <a:schemeClr val="bg2"/>
              </a:solidFill>
              <a:latin typeface="+mn-lt"/>
              <a:cs typeface="+mn-cs"/>
            </a:endParaRPr>
          </a:p>
          <a:p>
            <a:pPr defTabSz="914363" fontAlgn="auto">
              <a:spcBef>
                <a:spcPts val="0"/>
              </a:spcBef>
              <a:spcAft>
                <a:spcPts val="0"/>
              </a:spcAft>
              <a:defRPr/>
            </a:pPr>
            <a:endParaRPr lang="es-ES" sz="1700" b="1" dirty="0">
              <a:solidFill>
                <a:schemeClr val="bg2"/>
              </a:solidFill>
              <a:latin typeface="+mn-lt"/>
              <a:cs typeface="+mn-cs"/>
            </a:endParaRPr>
          </a:p>
          <a:p>
            <a:pPr defTabSz="914363" fontAlgn="auto">
              <a:spcBef>
                <a:spcPts val="0"/>
              </a:spcBef>
              <a:spcAft>
                <a:spcPts val="0"/>
              </a:spcAft>
              <a:defRPr/>
            </a:pPr>
            <a:endParaRPr lang="es-ES" sz="1700" b="1" dirty="0">
              <a:solidFill>
                <a:schemeClr val="bg2"/>
              </a:solidFill>
              <a:latin typeface="+mn-lt"/>
              <a:cs typeface="+mn-cs"/>
            </a:endParaRPr>
          </a:p>
          <a:p>
            <a:pPr defTabSz="914363" fontAlgn="auto">
              <a:lnSpc>
                <a:spcPct val="80000"/>
              </a:lnSpc>
              <a:spcBef>
                <a:spcPts val="0"/>
              </a:spcBef>
              <a:spcAft>
                <a:spcPts val="0"/>
              </a:spcAft>
              <a:defRPr/>
            </a:pPr>
            <a:r>
              <a:rPr lang="es-ES" sz="1700" b="1" dirty="0">
                <a:solidFill>
                  <a:schemeClr val="bg2"/>
                </a:solidFill>
                <a:latin typeface="+mn-lt"/>
                <a:cs typeface="+mn-cs"/>
              </a:rPr>
              <a:t>IIS</a:t>
            </a:r>
          </a:p>
        </p:txBody>
      </p:sp>
      <p:sp>
        <p:nvSpPr>
          <p:cNvPr id="633890" name="Rectangle 34"/>
          <p:cNvSpPr>
            <a:spLocks noChangeArrowheads="1"/>
          </p:cNvSpPr>
          <p:nvPr/>
        </p:nvSpPr>
        <p:spPr bwMode="grayWhite">
          <a:xfrm>
            <a:off x="647700" y="1685925"/>
            <a:ext cx="1595438" cy="906463"/>
          </a:xfrm>
          <a:prstGeom prst="rect">
            <a:avLst/>
          </a:prstGeom>
          <a:gradFill rotWithShape="1">
            <a:gsLst>
              <a:gs pos="0">
                <a:schemeClr val="tx2"/>
              </a:gs>
              <a:gs pos="50000">
                <a:schemeClr val="tx2">
                  <a:gamma/>
                  <a:tint val="44314"/>
                  <a:invGamma/>
                </a:schemeClr>
              </a:gs>
              <a:gs pos="100000">
                <a:schemeClr val="tx2"/>
              </a:gs>
            </a:gsLst>
            <a:lin ang="2700000" scaled="1"/>
          </a:gradFill>
          <a:ln w="3175" algn="ctr">
            <a:solidFill>
              <a:srgbClr val="FFFFFF"/>
            </a:solidFill>
            <a:miter lim="800000"/>
            <a:headEnd/>
            <a:tailEnd/>
          </a:ln>
          <a:effectLst/>
        </p:spPr>
        <p:txBody>
          <a:bodyPr wrap="none" lIns="91436" tIns="45718" rIns="91436" bIns="45718" anchor="ctr"/>
          <a:lstStyle/>
          <a:p>
            <a:pPr defTabSz="914363" fontAlgn="auto">
              <a:spcBef>
                <a:spcPts val="0"/>
              </a:spcBef>
              <a:spcAft>
                <a:spcPts val="0"/>
              </a:spcAft>
              <a:defRPr/>
            </a:pPr>
            <a:r>
              <a:rPr lang="es-ES" b="1">
                <a:solidFill>
                  <a:schemeClr val="bg2"/>
                </a:solidFill>
                <a:latin typeface="+mn-lt"/>
                <a:cs typeface="+mn-cs"/>
              </a:rPr>
              <a:t>Virtual Server</a:t>
            </a:r>
          </a:p>
          <a:p>
            <a:pPr defTabSz="914363" fontAlgn="auto">
              <a:spcBef>
                <a:spcPts val="0"/>
              </a:spcBef>
              <a:spcAft>
                <a:spcPts val="0"/>
              </a:spcAft>
              <a:defRPr/>
            </a:pPr>
            <a:r>
              <a:rPr lang="es-ES" b="1">
                <a:solidFill>
                  <a:schemeClr val="bg2"/>
                </a:solidFill>
                <a:latin typeface="+mn-lt"/>
                <a:cs typeface="+mn-cs"/>
              </a:rPr>
              <a:t>WebApp</a:t>
            </a:r>
          </a:p>
        </p:txBody>
      </p:sp>
      <p:sp>
        <p:nvSpPr>
          <p:cNvPr id="35" name="Rectangle 12"/>
          <p:cNvSpPr>
            <a:spLocks noChangeArrowheads="1"/>
          </p:cNvSpPr>
          <p:nvPr/>
        </p:nvSpPr>
        <p:spPr bwMode="invGray">
          <a:xfrm>
            <a:off x="4965700" y="5649913"/>
            <a:ext cx="3378200" cy="568325"/>
          </a:xfrm>
          <a:prstGeom prst="rect">
            <a:avLst/>
          </a:prstGeom>
          <a:solidFill>
            <a:srgbClr val="FFC000"/>
          </a:solidFill>
          <a:ln w="3175">
            <a:solidFill>
              <a:srgbClr val="FFFFFF"/>
            </a:solidFill>
            <a:miter lim="800000"/>
            <a:headEnd/>
            <a:tailEnd/>
          </a:ln>
        </p:spPr>
        <p:txBody>
          <a:bodyPr wrap="none" lIns="91436" tIns="45718" rIns="91436" bIns="45718" anchor="ctr"/>
          <a:lstStyle/>
          <a:p>
            <a:pPr algn="ctr"/>
            <a:r>
              <a:rPr lang="es-ES" b="1">
                <a:solidFill>
                  <a:schemeClr val="bg2"/>
                </a:solidFill>
                <a:latin typeface="Segoe" pitchFamily="2" charset="0"/>
              </a:rPr>
              <a:t>CPU</a:t>
            </a:r>
          </a:p>
        </p:txBody>
      </p:sp>
      <p:sp>
        <p:nvSpPr>
          <p:cNvPr id="24603" name="38 Rectángulo redondeado"/>
          <p:cNvSpPr>
            <a:spLocks noChangeArrowheads="1"/>
          </p:cNvSpPr>
          <p:nvPr/>
        </p:nvSpPr>
        <p:spPr bwMode="auto">
          <a:xfrm>
            <a:off x="4643438" y="2924175"/>
            <a:ext cx="4000500" cy="3505200"/>
          </a:xfrm>
          <a:prstGeom prst="roundRect">
            <a:avLst>
              <a:gd name="adj" fmla="val 16667"/>
            </a:avLst>
          </a:prstGeom>
          <a:noFill/>
          <a:ln w="63500" algn="ctr">
            <a:solidFill>
              <a:schemeClr val="bg2"/>
            </a:solidFill>
            <a:round/>
            <a:headEnd/>
            <a:tailEnd/>
          </a:ln>
        </p:spPr>
        <p:txBody>
          <a:bodyPr wrap="none" anchor="ctr"/>
          <a:lstStyle/>
          <a:p>
            <a:endParaRPr lang="es-ES">
              <a:latin typeface="Segoe" pitchFamily="2" charset="0"/>
            </a:endParaRPr>
          </a:p>
        </p:txBody>
      </p:sp>
      <p:sp>
        <p:nvSpPr>
          <p:cNvPr id="28" name="Text Box 27"/>
          <p:cNvSpPr txBox="1">
            <a:spLocks noChangeArrowheads="1"/>
          </p:cNvSpPr>
          <p:nvPr/>
        </p:nvSpPr>
        <p:spPr bwMode="auto">
          <a:xfrm>
            <a:off x="4845050" y="3286125"/>
            <a:ext cx="4013200" cy="369888"/>
          </a:xfrm>
          <a:prstGeom prst="rect">
            <a:avLst/>
          </a:prstGeom>
          <a:noFill/>
          <a:ln w="3175" algn="ctr">
            <a:noFill/>
            <a:miter lim="800000"/>
            <a:headEnd/>
            <a:tailEnd/>
          </a:ln>
        </p:spPr>
        <p:txBody>
          <a:bodyPr>
            <a:spAutoFit/>
          </a:bodyPr>
          <a:lstStyle/>
          <a:p>
            <a:pPr>
              <a:spcBef>
                <a:spcPct val="50000"/>
              </a:spcBef>
            </a:pPr>
            <a:r>
              <a:rPr lang="es-ES" b="1">
                <a:latin typeface="Segoe" pitchFamily="2" charset="0"/>
              </a:rPr>
              <a:t>Anillo 0	(Guest Kernel Mode)</a:t>
            </a:r>
          </a:p>
        </p:txBody>
      </p:sp>
      <p:sp>
        <p:nvSpPr>
          <p:cNvPr id="29" name="Line 18"/>
          <p:cNvSpPr>
            <a:spLocks noChangeShapeType="1"/>
          </p:cNvSpPr>
          <p:nvPr/>
        </p:nvSpPr>
        <p:spPr bwMode="auto">
          <a:xfrm flipH="1">
            <a:off x="4643438" y="3143250"/>
            <a:ext cx="3605212" cy="1588"/>
          </a:xfrm>
          <a:prstGeom prst="line">
            <a:avLst/>
          </a:prstGeom>
          <a:noFill/>
          <a:ln w="28575">
            <a:solidFill>
              <a:srgbClr val="FFFFFF"/>
            </a:solidFill>
            <a:prstDash val="dash"/>
            <a:round/>
            <a:headEnd/>
            <a:tailEnd/>
          </a:ln>
        </p:spPr>
        <p:txBody>
          <a:bodyPr wrap="none"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38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38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4" grpId="0" animBg="1"/>
      <p:bldP spid="25615" grpId="0" animBg="1"/>
      <p:bldP spid="25616" grpId="0"/>
      <p:bldP spid="25617" grpId="0"/>
      <p:bldP spid="633885" grpId="0" animBg="1"/>
      <p:bldP spid="633888" grpId="0" animBg="1"/>
      <p:bldP spid="35" grpId="0" animBg="1"/>
      <p:bldP spid="24603" grpId="0" animBg="1"/>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9088"/>
            <a:ext cx="9144000" cy="5105400"/>
            <a:chOff x="0" y="720"/>
            <a:chExt cx="6096" cy="3600"/>
          </a:xfrm>
        </p:grpSpPr>
        <p:sp>
          <p:nvSpPr>
            <p:cNvPr id="97283" name="Rectangle 3"/>
            <p:cNvSpPr>
              <a:spLocks noChangeArrowheads="1"/>
            </p:cNvSpPr>
            <p:nvPr/>
          </p:nvSpPr>
          <p:spPr bwMode="auto">
            <a:xfrm>
              <a:off x="0" y="720"/>
              <a:ext cx="1488" cy="3600"/>
            </a:xfrm>
            <a:prstGeom prst="rect">
              <a:avLst/>
            </a:prstGeom>
            <a:solidFill>
              <a:srgbClr val="000000">
                <a:alpha val="50000"/>
              </a:srgbClr>
            </a:solidFill>
            <a:ln w="9525" algn="ctr">
              <a:noFill/>
              <a:miter lim="800000"/>
              <a:headEnd/>
              <a:tailEnd/>
            </a:ln>
            <a:effectLst/>
          </p:spPr>
          <p:txBody>
            <a:bodyPr wrap="none" anchor="ctr">
              <a:spAutoFit/>
            </a:bodyPr>
            <a:lstStyle/>
            <a:p>
              <a:endParaRPr lang="en-US"/>
            </a:p>
          </p:txBody>
        </p:sp>
        <p:sp>
          <p:nvSpPr>
            <p:cNvPr id="97284" name="Rectangle 4"/>
            <p:cNvSpPr>
              <a:spLocks noChangeArrowheads="1"/>
            </p:cNvSpPr>
            <p:nvPr/>
          </p:nvSpPr>
          <p:spPr bwMode="auto">
            <a:xfrm>
              <a:off x="1536" y="720"/>
              <a:ext cx="1488" cy="3600"/>
            </a:xfrm>
            <a:prstGeom prst="rect">
              <a:avLst/>
            </a:prstGeom>
            <a:solidFill>
              <a:srgbClr val="000000">
                <a:alpha val="50000"/>
              </a:srgbClr>
            </a:solidFill>
            <a:ln w="9525" algn="ctr">
              <a:noFill/>
              <a:miter lim="800000"/>
              <a:headEnd/>
              <a:tailEnd/>
            </a:ln>
            <a:effectLst/>
          </p:spPr>
          <p:txBody>
            <a:bodyPr wrap="none" anchor="ctr">
              <a:spAutoFit/>
            </a:bodyPr>
            <a:lstStyle/>
            <a:p>
              <a:endParaRPr lang="en-US"/>
            </a:p>
          </p:txBody>
        </p:sp>
        <p:sp>
          <p:nvSpPr>
            <p:cNvPr id="97285" name="Rectangle 5"/>
            <p:cNvSpPr>
              <a:spLocks noChangeArrowheads="1"/>
            </p:cNvSpPr>
            <p:nvPr/>
          </p:nvSpPr>
          <p:spPr bwMode="auto">
            <a:xfrm>
              <a:off x="3072" y="720"/>
              <a:ext cx="1488" cy="3600"/>
            </a:xfrm>
            <a:prstGeom prst="rect">
              <a:avLst/>
            </a:prstGeom>
            <a:solidFill>
              <a:srgbClr val="000000">
                <a:alpha val="50000"/>
              </a:srgbClr>
            </a:solidFill>
            <a:ln w="9525" algn="ctr">
              <a:noFill/>
              <a:miter lim="800000"/>
              <a:headEnd/>
              <a:tailEnd/>
            </a:ln>
            <a:effectLst/>
          </p:spPr>
          <p:txBody>
            <a:bodyPr wrap="none" anchor="ctr">
              <a:spAutoFit/>
            </a:bodyPr>
            <a:lstStyle/>
            <a:p>
              <a:endParaRPr lang="en-US"/>
            </a:p>
          </p:txBody>
        </p:sp>
        <p:sp>
          <p:nvSpPr>
            <p:cNvPr id="97286" name="Rectangle 6"/>
            <p:cNvSpPr>
              <a:spLocks noChangeArrowheads="1"/>
            </p:cNvSpPr>
            <p:nvPr/>
          </p:nvSpPr>
          <p:spPr bwMode="auto">
            <a:xfrm>
              <a:off x="4608" y="720"/>
              <a:ext cx="1488" cy="3600"/>
            </a:xfrm>
            <a:prstGeom prst="rect">
              <a:avLst/>
            </a:prstGeom>
            <a:solidFill>
              <a:srgbClr val="000000">
                <a:alpha val="50000"/>
              </a:srgbClr>
            </a:solidFill>
            <a:ln w="9525" algn="ctr">
              <a:noFill/>
              <a:miter lim="800000"/>
              <a:headEnd/>
              <a:tailEnd/>
            </a:ln>
            <a:effectLst/>
          </p:spPr>
          <p:txBody>
            <a:bodyPr wrap="none" anchor="ctr">
              <a:spAutoFit/>
            </a:bodyPr>
            <a:lstStyle/>
            <a:p>
              <a:endParaRPr lang="en-US"/>
            </a:p>
          </p:txBody>
        </p:sp>
      </p:grpSp>
      <p:sp>
        <p:nvSpPr>
          <p:cNvPr id="97287" name="Rectangle 7"/>
          <p:cNvSpPr>
            <a:spLocks noChangeArrowheads="1"/>
          </p:cNvSpPr>
          <p:nvPr/>
        </p:nvSpPr>
        <p:spPr bwMode="auto">
          <a:xfrm>
            <a:off x="6931025" y="5110163"/>
            <a:ext cx="2212975" cy="742950"/>
          </a:xfrm>
          <a:prstGeom prst="rect">
            <a:avLst/>
          </a:prstGeom>
          <a:solidFill>
            <a:srgbClr val="FF0000">
              <a:alpha val="50000"/>
            </a:srgbClr>
          </a:solidFill>
          <a:ln w="9525" algn="ctr">
            <a:noFill/>
            <a:miter lim="800000"/>
            <a:headEnd/>
            <a:tailEnd/>
          </a:ln>
          <a:effectLst/>
        </p:spPr>
        <p:txBody>
          <a:bodyPr anchor="ctr">
            <a:spAutoFit/>
          </a:bodyPr>
          <a:lstStyle/>
          <a:p>
            <a:endParaRPr lang="en-US"/>
          </a:p>
        </p:txBody>
      </p:sp>
      <p:sp>
        <p:nvSpPr>
          <p:cNvPr id="97288" name="Rectangle 8"/>
          <p:cNvSpPr>
            <a:spLocks noGrp="1"/>
          </p:cNvSpPr>
          <p:nvPr>
            <p:ph type="title"/>
          </p:nvPr>
        </p:nvSpPr>
        <p:spPr bwMode="auto">
          <a:xfrm>
            <a:off x="228600" y="228600"/>
            <a:ext cx="8237538" cy="412750"/>
          </a:xfrm>
          <a:noFill/>
        </p:spPr>
        <p:txBody>
          <a:bodyPr numCol="1" anchorCtr="0" compatLnSpc="1">
            <a:prstTxWarp prst="textNoShape">
              <a:avLst/>
            </a:prstTxWarp>
          </a:bodyPr>
          <a:lstStyle/>
          <a:p>
            <a:r>
              <a:rPr sz="3200" b="1">
                <a:ln>
                  <a:noFill/>
                </a:ln>
                <a:solidFill>
                  <a:schemeClr val="tx1"/>
                </a:solidFill>
                <a:effectLst/>
                <a:ea typeface="MS PGothic" pitchFamily="34" charset="-128"/>
              </a:rPr>
              <a:t>Evolucion de la Tecnología de Virtualization Intel® </a:t>
            </a:r>
            <a:endParaRPr altLang="zh-TW" sz="3200" b="1">
              <a:ln>
                <a:noFill/>
              </a:ln>
              <a:solidFill>
                <a:schemeClr val="tx1"/>
              </a:solidFill>
              <a:effectLst/>
              <a:ea typeface="MS PGothic" pitchFamily="34" charset="-128"/>
            </a:endParaRPr>
          </a:p>
        </p:txBody>
      </p:sp>
      <p:sp>
        <p:nvSpPr>
          <p:cNvPr id="97289" name="AutoShape 9"/>
          <p:cNvSpPr>
            <a:spLocks noChangeArrowheads="1"/>
          </p:cNvSpPr>
          <p:nvPr/>
        </p:nvSpPr>
        <p:spPr bwMode="auto">
          <a:xfrm>
            <a:off x="0" y="1322388"/>
            <a:ext cx="9144000" cy="623887"/>
          </a:xfrm>
          <a:prstGeom prst="rightArrow">
            <a:avLst>
              <a:gd name="adj1" fmla="val 54704"/>
              <a:gd name="adj2" fmla="val 133130"/>
            </a:avLst>
          </a:prstGeom>
          <a:solidFill>
            <a:srgbClr val="6699FF"/>
          </a:solidFill>
          <a:ln w="9525">
            <a:noFill/>
            <a:miter lim="800000"/>
            <a:headEnd/>
            <a:tailEnd/>
          </a:ln>
          <a:effectLst/>
        </p:spPr>
        <p:txBody>
          <a:bodyPr wrap="none" anchor="ctr"/>
          <a:lstStyle/>
          <a:p>
            <a:endParaRPr lang="en-US"/>
          </a:p>
        </p:txBody>
      </p:sp>
      <p:sp>
        <p:nvSpPr>
          <p:cNvPr id="97290" name="Text Box 10"/>
          <p:cNvSpPr txBox="1">
            <a:spLocks noChangeArrowheads="1"/>
          </p:cNvSpPr>
          <p:nvPr/>
        </p:nvSpPr>
        <p:spPr bwMode="auto">
          <a:xfrm>
            <a:off x="366713" y="1436688"/>
            <a:ext cx="996950" cy="396875"/>
          </a:xfrm>
          <a:prstGeom prst="rect">
            <a:avLst/>
          </a:prstGeom>
          <a:noFill/>
          <a:ln w="31750" algn="ctr">
            <a:noFill/>
            <a:miter lim="800000"/>
            <a:headEnd type="none" w="sm" len="sm"/>
            <a:tailEnd type="none" w="med" len="lg"/>
          </a:ln>
          <a:effectLst/>
        </p:spPr>
        <p:txBody>
          <a:bodyPr wrap="none">
            <a:spAutoFit/>
          </a:bodyPr>
          <a:lstStyle/>
          <a:p>
            <a:pPr eaLnBrk="0" hangingPunct="0"/>
            <a:r>
              <a:rPr lang="en-US" altLang="zh-TW" sz="2000" b="1">
                <a:effectLst>
                  <a:outerShdw blurRad="38100" dist="38100" dir="2700000" algn="tl">
                    <a:srgbClr val="4D4D4D"/>
                  </a:outerShdw>
                </a:effectLst>
                <a:latin typeface="Verdana" pitchFamily="34" charset="0"/>
                <a:ea typeface="PMingLiU" pitchFamily="18" charset="-120"/>
              </a:rPr>
              <a:t>Antes</a:t>
            </a:r>
            <a:endParaRPr lang="en-US" altLang="zh-TW" sz="1400" b="1">
              <a:effectLst>
                <a:outerShdw blurRad="38100" dist="38100" dir="2700000" algn="tl">
                  <a:srgbClr val="4D4D4D"/>
                </a:outerShdw>
              </a:effectLst>
              <a:latin typeface="Verdana" pitchFamily="34" charset="0"/>
              <a:ea typeface="PMingLiU" pitchFamily="18" charset="-120"/>
            </a:endParaRPr>
          </a:p>
        </p:txBody>
      </p:sp>
      <p:sp>
        <p:nvSpPr>
          <p:cNvPr id="97291" name="Text Box 11"/>
          <p:cNvSpPr txBox="1">
            <a:spLocks noChangeArrowheads="1"/>
          </p:cNvSpPr>
          <p:nvPr/>
        </p:nvSpPr>
        <p:spPr bwMode="auto">
          <a:xfrm>
            <a:off x="2895600" y="1436688"/>
            <a:ext cx="736600" cy="396875"/>
          </a:xfrm>
          <a:prstGeom prst="rect">
            <a:avLst/>
          </a:prstGeom>
          <a:noFill/>
          <a:ln w="31750" algn="ctr">
            <a:noFill/>
            <a:miter lim="800000"/>
            <a:headEnd type="none" w="sm" len="sm"/>
            <a:tailEnd type="none" w="med" len="lg"/>
          </a:ln>
          <a:effectLst/>
        </p:spPr>
        <p:txBody>
          <a:bodyPr wrap="none">
            <a:spAutoFit/>
          </a:bodyPr>
          <a:lstStyle/>
          <a:p>
            <a:pPr eaLnBrk="0" hangingPunct="0"/>
            <a:r>
              <a:rPr lang="en-US" altLang="zh-TW" sz="2000" b="1">
                <a:effectLst>
                  <a:outerShdw blurRad="38100" dist="38100" dir="2700000" algn="tl">
                    <a:srgbClr val="4D4D4D"/>
                  </a:outerShdw>
                </a:effectLst>
                <a:latin typeface="Verdana" pitchFamily="34" charset="0"/>
                <a:ea typeface="PMingLiU" pitchFamily="18" charset="-120"/>
              </a:rPr>
              <a:t>Hoy</a:t>
            </a:r>
            <a:endParaRPr lang="en-US" altLang="zh-TW" sz="1400" b="1">
              <a:effectLst>
                <a:outerShdw blurRad="38100" dist="38100" dir="2700000" algn="tl">
                  <a:srgbClr val="4D4D4D"/>
                </a:outerShdw>
              </a:effectLst>
              <a:latin typeface="Verdana" pitchFamily="34" charset="0"/>
              <a:ea typeface="PMingLiU" pitchFamily="18" charset="-120"/>
            </a:endParaRPr>
          </a:p>
        </p:txBody>
      </p:sp>
      <p:sp>
        <p:nvSpPr>
          <p:cNvPr id="97292" name="Text Box 12"/>
          <p:cNvSpPr txBox="1">
            <a:spLocks noChangeArrowheads="1"/>
          </p:cNvSpPr>
          <p:nvPr/>
        </p:nvSpPr>
        <p:spPr bwMode="auto">
          <a:xfrm>
            <a:off x="5030788" y="1436688"/>
            <a:ext cx="1296987" cy="396875"/>
          </a:xfrm>
          <a:prstGeom prst="rect">
            <a:avLst/>
          </a:prstGeom>
          <a:noFill/>
          <a:ln w="31750" algn="ctr">
            <a:noFill/>
            <a:miter lim="800000"/>
            <a:headEnd type="none" w="sm" len="sm"/>
            <a:tailEnd type="none" w="med" len="lg"/>
          </a:ln>
          <a:effectLst/>
        </p:spPr>
        <p:txBody>
          <a:bodyPr wrap="none">
            <a:spAutoFit/>
          </a:bodyPr>
          <a:lstStyle/>
          <a:p>
            <a:pPr eaLnBrk="0" hangingPunct="0"/>
            <a:r>
              <a:rPr lang="en-US" altLang="zh-TW" sz="2000" b="1">
                <a:effectLst>
                  <a:outerShdw blurRad="38100" dist="38100" dir="2700000" algn="tl">
                    <a:srgbClr val="4D4D4D"/>
                  </a:outerShdw>
                </a:effectLst>
                <a:latin typeface="Verdana" pitchFamily="34" charset="0"/>
                <a:ea typeface="PMingLiU" pitchFamily="18" charset="-120"/>
              </a:rPr>
              <a:t>Mañana</a:t>
            </a:r>
          </a:p>
        </p:txBody>
      </p:sp>
      <p:sp>
        <p:nvSpPr>
          <p:cNvPr id="97293" name="Rectangle 13"/>
          <p:cNvSpPr>
            <a:spLocks noChangeArrowheads="1"/>
          </p:cNvSpPr>
          <p:nvPr/>
        </p:nvSpPr>
        <p:spPr bwMode="auto">
          <a:xfrm>
            <a:off x="7464425" y="1436688"/>
            <a:ext cx="1128713" cy="396875"/>
          </a:xfrm>
          <a:prstGeom prst="rect">
            <a:avLst/>
          </a:prstGeom>
          <a:noFill/>
          <a:ln w="31750" algn="ctr">
            <a:noFill/>
            <a:miter lim="800000"/>
            <a:headEnd/>
            <a:tailEnd/>
          </a:ln>
          <a:effectLst/>
        </p:spPr>
        <p:txBody>
          <a:bodyPr wrap="none">
            <a:spAutoFit/>
          </a:bodyPr>
          <a:lstStyle/>
          <a:p>
            <a:pPr eaLnBrk="0" hangingPunct="0"/>
            <a:r>
              <a:rPr lang="en-US" altLang="zh-TW" sz="2000" b="1">
                <a:effectLst>
                  <a:outerShdw blurRad="38100" dist="38100" dir="2700000" algn="tl">
                    <a:srgbClr val="4D4D4D"/>
                  </a:outerShdw>
                </a:effectLst>
                <a:latin typeface="Verdana" pitchFamily="34" charset="0"/>
                <a:ea typeface="PMingLiU" pitchFamily="18" charset="-120"/>
              </a:rPr>
              <a:t>Futuro</a:t>
            </a:r>
          </a:p>
        </p:txBody>
      </p:sp>
      <p:sp>
        <p:nvSpPr>
          <p:cNvPr id="97294" name="AutoShape 14"/>
          <p:cNvSpPr>
            <a:spLocks noChangeArrowheads="1"/>
          </p:cNvSpPr>
          <p:nvPr/>
        </p:nvSpPr>
        <p:spPr bwMode="auto">
          <a:xfrm>
            <a:off x="0" y="4003675"/>
            <a:ext cx="2246313" cy="1047750"/>
          </a:xfrm>
          <a:prstGeom prst="bevel">
            <a:avLst>
              <a:gd name="adj" fmla="val 10120"/>
            </a:avLst>
          </a:prstGeom>
          <a:gradFill rotWithShape="1">
            <a:gsLst>
              <a:gs pos="0">
                <a:srgbClr val="3366FF">
                  <a:gamma/>
                  <a:shade val="46275"/>
                  <a:invGamma/>
                </a:srgbClr>
              </a:gs>
              <a:gs pos="50000">
                <a:srgbClr val="3366FF"/>
              </a:gs>
              <a:gs pos="100000">
                <a:srgbClr val="3366FF">
                  <a:gamma/>
                  <a:shade val="46275"/>
                  <a:invGamma/>
                </a:srgbClr>
              </a:gs>
            </a:gsLst>
            <a:lin ang="2700000" scaled="1"/>
          </a:gradFill>
          <a:ln w="31750" algn="ctr">
            <a:noFill/>
            <a:miter lim="800000"/>
            <a:headEnd type="none" w="sm" len="sm"/>
            <a:tailEnd type="none" w="med" len="lg"/>
          </a:ln>
          <a:effectLst>
            <a:outerShdw dist="107763" dir="2700000" algn="ctr" rotWithShape="0">
              <a:schemeClr val="bg2">
                <a:alpha val="50000"/>
              </a:schemeClr>
            </a:outerShdw>
          </a:effectLst>
        </p:spPr>
        <p:txBody>
          <a:bodyPr anchor="ctr"/>
          <a:lstStyle/>
          <a:p>
            <a:pPr algn="ctr"/>
            <a:endParaRPr lang="zh-TW" altLang="en-US" sz="1600" b="1">
              <a:effectLst>
                <a:outerShdw blurRad="38100" dist="38100" dir="2700000" algn="tl">
                  <a:srgbClr val="000000"/>
                </a:outerShdw>
              </a:effectLst>
              <a:latin typeface="Verdana" pitchFamily="34" charset="0"/>
              <a:ea typeface="PMingLiU" pitchFamily="18" charset="-120"/>
            </a:endParaRPr>
          </a:p>
          <a:p>
            <a:pPr algn="ctr"/>
            <a:r>
              <a:rPr lang="en-US" altLang="zh-TW" sz="1400" b="1">
                <a:effectLst>
                  <a:outerShdw blurRad="38100" dist="38100" dir="2700000" algn="tl">
                    <a:srgbClr val="000000"/>
                  </a:outerShdw>
                </a:effectLst>
                <a:latin typeface="Verdana" pitchFamily="34" charset="0"/>
                <a:ea typeface="PMingLiU" pitchFamily="18" charset="-120"/>
              </a:rPr>
              <a:t>Virtualizacion </a:t>
            </a:r>
          </a:p>
          <a:p>
            <a:pPr algn="ctr"/>
            <a:r>
              <a:rPr lang="en-US" altLang="zh-TW" sz="1400" b="1">
                <a:effectLst>
                  <a:outerShdw blurRad="38100" dist="38100" dir="2700000" algn="tl">
                    <a:srgbClr val="000000"/>
                  </a:outerShdw>
                </a:effectLst>
                <a:latin typeface="Verdana" pitchFamily="34" charset="0"/>
                <a:ea typeface="PMingLiU" pitchFamily="18" charset="-120"/>
              </a:rPr>
              <a:t>solo SW </a:t>
            </a:r>
          </a:p>
          <a:p>
            <a:pPr algn="ctr"/>
            <a:endParaRPr lang="zh-TW" altLang="en-US" b="1">
              <a:effectLst>
                <a:outerShdw blurRad="38100" dist="38100" dir="2700000" algn="tl">
                  <a:srgbClr val="000000"/>
                </a:outerShdw>
              </a:effectLst>
              <a:latin typeface="Verdana" pitchFamily="34" charset="0"/>
              <a:ea typeface="PMingLiU" pitchFamily="18" charset="-120"/>
            </a:endParaRPr>
          </a:p>
        </p:txBody>
      </p:sp>
      <p:sp>
        <p:nvSpPr>
          <p:cNvPr id="97295" name="AutoShape 15"/>
          <p:cNvSpPr>
            <a:spLocks noChangeArrowheads="1"/>
          </p:cNvSpPr>
          <p:nvPr/>
        </p:nvSpPr>
        <p:spPr bwMode="auto">
          <a:xfrm>
            <a:off x="2239963" y="2979738"/>
            <a:ext cx="2332037" cy="1047750"/>
          </a:xfrm>
          <a:prstGeom prst="bevel">
            <a:avLst>
              <a:gd name="adj" fmla="val 10120"/>
            </a:avLst>
          </a:prstGeom>
          <a:gradFill rotWithShape="1">
            <a:gsLst>
              <a:gs pos="0">
                <a:srgbClr val="3366FF">
                  <a:gamma/>
                  <a:shade val="46275"/>
                  <a:invGamma/>
                </a:srgbClr>
              </a:gs>
              <a:gs pos="50000">
                <a:srgbClr val="3366FF"/>
              </a:gs>
              <a:gs pos="100000">
                <a:srgbClr val="3366FF">
                  <a:gamma/>
                  <a:shade val="46275"/>
                  <a:invGamma/>
                </a:srgbClr>
              </a:gs>
            </a:gsLst>
            <a:lin ang="2700000" scaled="1"/>
          </a:gradFill>
          <a:ln w="31750" algn="ctr">
            <a:noFill/>
            <a:miter lim="800000"/>
            <a:headEnd type="none" w="sm" len="sm"/>
            <a:tailEnd type="none" w="med" len="lg"/>
          </a:ln>
          <a:effectLst>
            <a:outerShdw dist="107763" dir="2700000" algn="ctr" rotWithShape="0">
              <a:schemeClr val="bg2">
                <a:alpha val="50000"/>
              </a:schemeClr>
            </a:outerShdw>
          </a:effectLst>
        </p:spPr>
        <p:txBody>
          <a:bodyPr anchor="ctr"/>
          <a:lstStyle/>
          <a:p>
            <a:pPr algn="ctr"/>
            <a:r>
              <a:rPr lang="en-US" altLang="zh-TW" sz="1400" b="1">
                <a:effectLst>
                  <a:outerShdw blurRad="38100" dist="38100" dir="2700000" algn="tl">
                    <a:srgbClr val="000000"/>
                  </a:outerShdw>
                </a:effectLst>
                <a:latin typeface="Verdana" pitchFamily="34" charset="0"/>
                <a:ea typeface="PMingLiU" pitchFamily="18" charset="-120"/>
              </a:rPr>
              <a:t>Intel VT</a:t>
            </a:r>
          </a:p>
          <a:p>
            <a:pPr algn="ctr"/>
            <a:r>
              <a:rPr lang="en-US" altLang="zh-TW" sz="1400" b="1">
                <a:effectLst>
                  <a:outerShdw blurRad="38100" dist="38100" dir="2700000" algn="tl">
                    <a:srgbClr val="000000"/>
                  </a:outerShdw>
                </a:effectLst>
                <a:latin typeface="Verdana" pitchFamily="34" charset="0"/>
                <a:ea typeface="PMingLiU" pitchFamily="18" charset="-120"/>
              </a:rPr>
              <a:t>Virtualizacion más robusta y sencilla</a:t>
            </a:r>
          </a:p>
        </p:txBody>
      </p:sp>
      <p:sp>
        <p:nvSpPr>
          <p:cNvPr id="97296" name="AutoShape 16"/>
          <p:cNvSpPr>
            <a:spLocks noChangeArrowheads="1"/>
          </p:cNvSpPr>
          <p:nvPr/>
        </p:nvSpPr>
        <p:spPr bwMode="auto">
          <a:xfrm>
            <a:off x="4572000" y="1912938"/>
            <a:ext cx="2332038" cy="1047750"/>
          </a:xfrm>
          <a:prstGeom prst="bevel">
            <a:avLst>
              <a:gd name="adj" fmla="val 10120"/>
            </a:avLst>
          </a:prstGeom>
          <a:gradFill rotWithShape="1">
            <a:gsLst>
              <a:gs pos="0">
                <a:srgbClr val="3366FF">
                  <a:gamma/>
                  <a:shade val="46275"/>
                  <a:invGamma/>
                </a:srgbClr>
              </a:gs>
              <a:gs pos="50000">
                <a:srgbClr val="3366FF"/>
              </a:gs>
              <a:gs pos="100000">
                <a:srgbClr val="3366FF">
                  <a:gamma/>
                  <a:shade val="46275"/>
                  <a:invGamma/>
                </a:srgbClr>
              </a:gs>
            </a:gsLst>
            <a:lin ang="2700000" scaled="1"/>
          </a:gradFill>
          <a:ln w="31750" algn="ctr">
            <a:noFill/>
            <a:miter lim="800000"/>
            <a:headEnd type="none" w="sm" len="sm"/>
            <a:tailEnd type="none" w="med" len="lg"/>
          </a:ln>
          <a:effectLst>
            <a:outerShdw dist="107763" dir="2700000" algn="ctr" rotWithShape="0">
              <a:schemeClr val="bg2">
                <a:alpha val="50000"/>
              </a:schemeClr>
            </a:outerShdw>
          </a:effectLst>
        </p:spPr>
        <p:txBody>
          <a:bodyPr anchor="ctr"/>
          <a:lstStyle/>
          <a:p>
            <a:pPr algn="ctr"/>
            <a:endParaRPr lang="zh-TW" altLang="en-US" sz="1600" b="1">
              <a:effectLst>
                <a:outerShdw blurRad="38100" dist="38100" dir="2700000" algn="tl">
                  <a:srgbClr val="000000"/>
                </a:outerShdw>
              </a:effectLst>
              <a:latin typeface="Verdana" pitchFamily="34" charset="0"/>
              <a:ea typeface="PMingLiU" pitchFamily="18" charset="-120"/>
            </a:endParaRPr>
          </a:p>
          <a:p>
            <a:pPr algn="ctr"/>
            <a:r>
              <a:rPr lang="en-US" altLang="zh-TW" sz="1400" b="1">
                <a:effectLst>
                  <a:outerShdw blurRad="38100" dist="38100" dir="2700000" algn="tl">
                    <a:srgbClr val="000000"/>
                  </a:outerShdw>
                </a:effectLst>
                <a:latin typeface="Verdana" pitchFamily="34" charset="0"/>
                <a:ea typeface="PMingLiU" pitchFamily="18" charset="-120"/>
              </a:rPr>
              <a:t>Intel VT-d  y </a:t>
            </a:r>
          </a:p>
          <a:p>
            <a:pPr algn="ctr"/>
            <a:r>
              <a:rPr lang="en-US" altLang="zh-TW" sz="1400" b="1">
                <a:effectLst>
                  <a:outerShdw blurRad="38100" dist="38100" dir="2700000" algn="tl">
                    <a:srgbClr val="000000"/>
                  </a:outerShdw>
                </a:effectLst>
                <a:latin typeface="Verdana" pitchFamily="34" charset="0"/>
                <a:ea typeface="PMingLiU" pitchFamily="18" charset="-120"/>
              </a:rPr>
              <a:t>VT-gen2</a:t>
            </a:r>
          </a:p>
          <a:p>
            <a:pPr algn="ctr"/>
            <a:r>
              <a:rPr lang="en-US" altLang="zh-TW" sz="1400" b="1">
                <a:effectLst>
                  <a:outerShdw blurRad="38100" dist="38100" dir="2700000" algn="tl">
                    <a:srgbClr val="000000"/>
                  </a:outerShdw>
                </a:effectLst>
                <a:latin typeface="Verdana" pitchFamily="34" charset="0"/>
                <a:ea typeface="PMingLiU" pitchFamily="18" charset="-120"/>
              </a:rPr>
              <a:t>Rendimiento y E/S mejorados </a:t>
            </a:r>
          </a:p>
          <a:p>
            <a:pPr algn="ctr"/>
            <a:endParaRPr lang="zh-TW" altLang="en-US" sz="1600" b="1">
              <a:effectLst>
                <a:outerShdw blurRad="38100" dist="38100" dir="2700000" algn="tl">
                  <a:srgbClr val="000000"/>
                </a:outerShdw>
              </a:effectLst>
              <a:latin typeface="Verdana" pitchFamily="34" charset="0"/>
              <a:ea typeface="PMingLiU" pitchFamily="18" charset="-120"/>
            </a:endParaRPr>
          </a:p>
        </p:txBody>
      </p:sp>
      <p:sp>
        <p:nvSpPr>
          <p:cNvPr id="97297" name="Rectangle 17"/>
          <p:cNvSpPr>
            <a:spLocks noChangeArrowheads="1"/>
          </p:cNvSpPr>
          <p:nvPr/>
        </p:nvSpPr>
        <p:spPr bwMode="auto">
          <a:xfrm>
            <a:off x="0" y="5116513"/>
            <a:ext cx="6843713" cy="730250"/>
          </a:xfrm>
          <a:prstGeom prst="rect">
            <a:avLst/>
          </a:prstGeom>
          <a:solidFill>
            <a:srgbClr val="6699FF">
              <a:alpha val="50000"/>
            </a:srgbClr>
          </a:solidFill>
          <a:ln w="9525" algn="ctr">
            <a:noFill/>
            <a:miter lim="800000"/>
            <a:headEnd/>
            <a:tailEnd/>
          </a:ln>
          <a:effectLst/>
        </p:spPr>
        <p:txBody>
          <a:bodyPr anchor="ctr">
            <a:spAutoFit/>
          </a:bodyPr>
          <a:lstStyle/>
          <a:p>
            <a:endParaRPr lang="en-US"/>
          </a:p>
        </p:txBody>
      </p:sp>
      <p:sp>
        <p:nvSpPr>
          <p:cNvPr id="97298" name="Text Box 18"/>
          <p:cNvSpPr txBox="1">
            <a:spLocks noChangeArrowheads="1"/>
          </p:cNvSpPr>
          <p:nvPr/>
        </p:nvSpPr>
        <p:spPr bwMode="auto">
          <a:xfrm>
            <a:off x="2257425" y="5222875"/>
            <a:ext cx="2314575" cy="517525"/>
          </a:xfrm>
          <a:prstGeom prst="rect">
            <a:avLst/>
          </a:prstGeom>
          <a:noFill/>
          <a:ln w="31750" algn="ctr">
            <a:noFill/>
            <a:miter lim="800000"/>
            <a:headEnd type="none" w="sm" len="sm"/>
            <a:tailEnd type="none" w="med" len="lg"/>
          </a:ln>
          <a:effectLst/>
        </p:spPr>
        <p:txBody>
          <a:bodyPr>
            <a:spAutoFit/>
          </a:bodyPr>
          <a:lstStyle/>
          <a:p>
            <a:pPr algn="ctr" eaLnBrk="0" hangingPunct="0"/>
            <a:r>
              <a:rPr lang="en-US" altLang="zh-TW" sz="1400" b="1">
                <a:effectLst>
                  <a:outerShdw blurRad="38100" dist="38100" dir="2700000" algn="tl">
                    <a:srgbClr val="4D4D4D"/>
                  </a:outerShdw>
                </a:effectLst>
                <a:latin typeface="Verdana" pitchFamily="34" charset="0"/>
                <a:ea typeface="PMingLiU" pitchFamily="18" charset="-120"/>
              </a:rPr>
              <a:t>VMM más Seguras y estables</a:t>
            </a:r>
          </a:p>
        </p:txBody>
      </p:sp>
      <p:sp>
        <p:nvSpPr>
          <p:cNvPr id="97299" name="Text Box 19"/>
          <p:cNvSpPr txBox="1">
            <a:spLocks noChangeArrowheads="1"/>
          </p:cNvSpPr>
          <p:nvPr/>
        </p:nvSpPr>
        <p:spPr bwMode="auto">
          <a:xfrm>
            <a:off x="4572000" y="5116513"/>
            <a:ext cx="2286000" cy="730250"/>
          </a:xfrm>
          <a:prstGeom prst="rect">
            <a:avLst/>
          </a:prstGeom>
          <a:noFill/>
          <a:ln w="31750" algn="ctr">
            <a:noFill/>
            <a:miter lim="800000"/>
            <a:headEnd type="none" w="sm" len="sm"/>
            <a:tailEnd type="none" w="med" len="lg"/>
          </a:ln>
          <a:effectLst/>
        </p:spPr>
        <p:txBody>
          <a:bodyPr>
            <a:spAutoFit/>
          </a:bodyPr>
          <a:lstStyle/>
          <a:p>
            <a:pPr algn="ctr" eaLnBrk="0" hangingPunct="0"/>
            <a:r>
              <a:rPr lang="en-US" altLang="zh-TW" sz="1400" b="1">
                <a:effectLst>
                  <a:outerShdw blurRad="38100" dist="38100" dir="2700000" algn="tl">
                    <a:srgbClr val="4D4D4D"/>
                  </a:outerShdw>
                </a:effectLst>
                <a:latin typeface="Verdana" pitchFamily="34" charset="0"/>
                <a:ea typeface="PMingLiU" pitchFamily="18" charset="-120"/>
              </a:rPr>
              <a:t>Intel VT + Failover + Disaster Recovery +….</a:t>
            </a:r>
          </a:p>
        </p:txBody>
      </p:sp>
      <p:sp>
        <p:nvSpPr>
          <p:cNvPr id="97300" name="Text Box 20"/>
          <p:cNvSpPr txBox="1">
            <a:spLocks noChangeArrowheads="1"/>
          </p:cNvSpPr>
          <p:nvPr/>
        </p:nvSpPr>
        <p:spPr bwMode="auto">
          <a:xfrm>
            <a:off x="0" y="5222875"/>
            <a:ext cx="2209800" cy="517525"/>
          </a:xfrm>
          <a:prstGeom prst="rect">
            <a:avLst/>
          </a:prstGeom>
          <a:noFill/>
          <a:ln w="31750" algn="ctr">
            <a:noFill/>
            <a:miter lim="800000"/>
            <a:headEnd type="none" w="sm" len="sm"/>
            <a:tailEnd type="none" w="med" len="lg"/>
          </a:ln>
          <a:effectLst/>
        </p:spPr>
        <p:txBody>
          <a:bodyPr>
            <a:spAutoFit/>
          </a:bodyPr>
          <a:lstStyle/>
          <a:p>
            <a:pPr algn="ctr" eaLnBrk="0" hangingPunct="0"/>
            <a:r>
              <a:rPr lang="en-US" altLang="zh-TW" sz="1400" b="1">
                <a:effectLst>
                  <a:outerShdw blurRad="38100" dist="38100" dir="2700000" algn="tl">
                    <a:srgbClr val="4D4D4D"/>
                  </a:outerShdw>
                </a:effectLst>
                <a:latin typeface="Verdana" pitchFamily="34" charset="0"/>
                <a:ea typeface="PMingLiU" pitchFamily="18" charset="-120"/>
              </a:rPr>
              <a:t>Consolidacion</a:t>
            </a:r>
          </a:p>
          <a:p>
            <a:pPr algn="ctr" eaLnBrk="0" hangingPunct="0"/>
            <a:r>
              <a:rPr lang="en-US" altLang="zh-TW" sz="1400" b="1">
                <a:effectLst>
                  <a:outerShdw blurRad="38100" dist="38100" dir="2700000" algn="tl">
                    <a:srgbClr val="4D4D4D"/>
                  </a:outerShdw>
                </a:effectLst>
                <a:latin typeface="Verdana" pitchFamily="34" charset="0"/>
                <a:ea typeface="PMingLiU" pitchFamily="18" charset="-120"/>
              </a:rPr>
              <a:t>de servidores</a:t>
            </a:r>
          </a:p>
        </p:txBody>
      </p:sp>
      <p:sp>
        <p:nvSpPr>
          <p:cNvPr id="97301" name="AutoShape 21"/>
          <p:cNvSpPr>
            <a:spLocks noChangeArrowheads="1"/>
          </p:cNvSpPr>
          <p:nvPr/>
        </p:nvSpPr>
        <p:spPr bwMode="auto">
          <a:xfrm>
            <a:off x="2360613" y="4151313"/>
            <a:ext cx="2152650" cy="882650"/>
          </a:xfrm>
          <a:prstGeom prst="homePlate">
            <a:avLst>
              <a:gd name="adj" fmla="val 60971"/>
            </a:avLst>
          </a:prstGeom>
          <a:gradFill rotWithShape="1">
            <a:gsLst>
              <a:gs pos="0">
                <a:schemeClr val="hlink">
                  <a:gamma/>
                  <a:shade val="46275"/>
                  <a:invGamma/>
                </a:schemeClr>
              </a:gs>
              <a:gs pos="100000">
                <a:schemeClr val="hlink"/>
              </a:gs>
            </a:gsLst>
            <a:lin ang="0" scaled="1"/>
          </a:gradFill>
          <a:ln w="9525" algn="ctr">
            <a:noFill/>
            <a:miter lim="800000"/>
            <a:headEnd/>
            <a:tailEnd/>
          </a:ln>
          <a:effectLst>
            <a:prstShdw prst="shdw17" dist="17961" dir="2700000">
              <a:schemeClr val="hlink">
                <a:gamma/>
                <a:shade val="60000"/>
                <a:invGamma/>
              </a:schemeClr>
            </a:prstShdw>
          </a:effectLst>
        </p:spPr>
        <p:txBody>
          <a:bodyPr anchor="ctr" anchorCtr="1"/>
          <a:lstStyle/>
          <a:p>
            <a:pPr algn="ctr">
              <a:lnSpc>
                <a:spcPct val="90000"/>
              </a:lnSpc>
            </a:pPr>
            <a:r>
              <a:rPr lang="en-US" altLang="zh-TW" sz="1400" b="1">
                <a:effectLst>
                  <a:outerShdw blurRad="38100" dist="38100" dir="2700000" algn="tl">
                    <a:srgbClr val="000000"/>
                  </a:outerShdw>
                </a:effectLst>
                <a:latin typeface="Verdana" pitchFamily="34" charset="0"/>
                <a:ea typeface="PMingLiU" pitchFamily="18" charset="-120"/>
              </a:rPr>
              <a:t>Virtualización asistida por HW </a:t>
            </a:r>
          </a:p>
        </p:txBody>
      </p:sp>
      <p:sp>
        <p:nvSpPr>
          <p:cNvPr id="97302" name="AutoShape 22"/>
          <p:cNvSpPr>
            <a:spLocks noChangeArrowheads="1"/>
          </p:cNvSpPr>
          <p:nvPr/>
        </p:nvSpPr>
        <p:spPr bwMode="auto">
          <a:xfrm>
            <a:off x="7018338" y="1982788"/>
            <a:ext cx="2066925" cy="882650"/>
          </a:xfrm>
          <a:prstGeom prst="homePlate">
            <a:avLst>
              <a:gd name="adj" fmla="val 58543"/>
            </a:avLst>
          </a:prstGeom>
          <a:gradFill rotWithShape="1">
            <a:gsLst>
              <a:gs pos="0">
                <a:schemeClr val="hlink">
                  <a:gamma/>
                  <a:shade val="46275"/>
                  <a:invGamma/>
                </a:schemeClr>
              </a:gs>
              <a:gs pos="100000">
                <a:schemeClr val="hlink"/>
              </a:gs>
            </a:gsLst>
            <a:lin ang="0" scaled="1"/>
          </a:gradFill>
          <a:ln w="9525" algn="ctr">
            <a:noFill/>
            <a:miter lim="800000"/>
            <a:headEnd/>
            <a:tailEnd/>
          </a:ln>
          <a:effectLst>
            <a:prstShdw prst="shdw17" dist="17961" dir="2700000">
              <a:schemeClr val="hlink">
                <a:gamma/>
                <a:shade val="60000"/>
                <a:invGamma/>
              </a:schemeClr>
            </a:prstShdw>
          </a:effectLst>
        </p:spPr>
        <p:txBody>
          <a:bodyPr wrap="none" anchor="ctr" anchorCtr="1"/>
          <a:lstStyle/>
          <a:p>
            <a:pPr algn="ctr">
              <a:lnSpc>
                <a:spcPct val="90000"/>
              </a:lnSpc>
            </a:pPr>
            <a:r>
              <a:rPr lang="en-US" altLang="zh-TW" sz="1400" b="1">
                <a:effectLst>
                  <a:outerShdw blurRad="38100" dist="38100" dir="2700000" algn="tl">
                    <a:srgbClr val="000000"/>
                  </a:outerShdw>
                </a:effectLst>
                <a:latin typeface="Verdana" pitchFamily="34" charset="0"/>
                <a:ea typeface="PMingLiU" pitchFamily="18" charset="-120"/>
              </a:rPr>
              <a:t>Continuas </a:t>
            </a:r>
          </a:p>
          <a:p>
            <a:pPr algn="ctr">
              <a:lnSpc>
                <a:spcPct val="90000"/>
              </a:lnSpc>
            </a:pPr>
            <a:r>
              <a:rPr lang="en-US" altLang="zh-TW" sz="1400" b="1">
                <a:effectLst>
                  <a:outerShdw blurRad="38100" dist="38100" dir="2700000" algn="tl">
                    <a:srgbClr val="000000"/>
                  </a:outerShdw>
                </a:effectLst>
                <a:latin typeface="Verdana" pitchFamily="34" charset="0"/>
                <a:ea typeface="PMingLiU" pitchFamily="18" charset="-120"/>
              </a:rPr>
              <a:t>Mejoras en la </a:t>
            </a:r>
          </a:p>
          <a:p>
            <a:pPr algn="ctr">
              <a:lnSpc>
                <a:spcPct val="90000"/>
              </a:lnSpc>
            </a:pPr>
            <a:r>
              <a:rPr lang="en-US" altLang="zh-TW" sz="1400" b="1">
                <a:effectLst>
                  <a:outerShdw blurRad="38100" dist="38100" dir="2700000" algn="tl">
                    <a:srgbClr val="000000"/>
                  </a:outerShdw>
                </a:effectLst>
                <a:latin typeface="Verdana" pitchFamily="34" charset="0"/>
                <a:ea typeface="PMingLiU" pitchFamily="18" charset="-120"/>
              </a:rPr>
              <a:t>Arquitectura</a:t>
            </a:r>
          </a:p>
        </p:txBody>
      </p:sp>
      <p:sp>
        <p:nvSpPr>
          <p:cNvPr id="97303" name="AutoShape 23"/>
          <p:cNvSpPr>
            <a:spLocks noChangeArrowheads="1"/>
          </p:cNvSpPr>
          <p:nvPr/>
        </p:nvSpPr>
        <p:spPr bwMode="auto">
          <a:xfrm>
            <a:off x="4687888" y="3078163"/>
            <a:ext cx="2170112" cy="882650"/>
          </a:xfrm>
          <a:prstGeom prst="homePlate">
            <a:avLst>
              <a:gd name="adj" fmla="val 61466"/>
            </a:avLst>
          </a:prstGeom>
          <a:gradFill rotWithShape="1">
            <a:gsLst>
              <a:gs pos="0">
                <a:schemeClr val="hlink">
                  <a:gamma/>
                  <a:shade val="46275"/>
                  <a:invGamma/>
                </a:schemeClr>
              </a:gs>
              <a:gs pos="100000">
                <a:schemeClr val="hlink"/>
              </a:gs>
            </a:gsLst>
            <a:lin ang="0" scaled="1"/>
          </a:gradFill>
          <a:ln w="9525" algn="ctr">
            <a:noFill/>
            <a:miter lim="800000"/>
            <a:headEnd/>
            <a:tailEnd/>
          </a:ln>
          <a:effectLst>
            <a:prstShdw prst="shdw17" dist="17961" dir="2700000">
              <a:schemeClr val="hlink">
                <a:gamma/>
                <a:shade val="60000"/>
                <a:invGamma/>
              </a:schemeClr>
            </a:prstShdw>
          </a:effectLst>
        </p:spPr>
        <p:txBody>
          <a:bodyPr anchor="ctr" anchorCtr="1"/>
          <a:lstStyle/>
          <a:p>
            <a:pPr algn="ctr">
              <a:lnSpc>
                <a:spcPct val="90000"/>
              </a:lnSpc>
            </a:pPr>
            <a:r>
              <a:rPr lang="en-US" altLang="zh-TW" sz="1400" b="1">
                <a:effectLst>
                  <a:outerShdw blurRad="38100" dist="38100" dir="2700000" algn="tl">
                    <a:srgbClr val="000000"/>
                  </a:outerShdw>
                </a:effectLst>
                <a:latin typeface="Verdana" pitchFamily="34" charset="0"/>
                <a:ea typeface="PMingLiU" pitchFamily="18" charset="-120"/>
              </a:rPr>
              <a:t>Re-mapeo DMA</a:t>
            </a:r>
          </a:p>
          <a:p>
            <a:pPr algn="ctr">
              <a:lnSpc>
                <a:spcPct val="90000"/>
              </a:lnSpc>
            </a:pPr>
            <a:r>
              <a:rPr lang="en-US" altLang="zh-TW" sz="1400" b="1">
                <a:effectLst>
                  <a:outerShdw blurRad="38100" dist="38100" dir="2700000" algn="tl">
                    <a:srgbClr val="000000"/>
                  </a:outerShdw>
                </a:effectLst>
                <a:latin typeface="Verdana" pitchFamily="34" charset="0"/>
                <a:ea typeface="PMingLiU" pitchFamily="18" charset="-120"/>
              </a:rPr>
              <a:t>Asignación de dispositivos E/S</a:t>
            </a:r>
          </a:p>
          <a:p>
            <a:pPr algn="ctr">
              <a:lnSpc>
                <a:spcPct val="90000"/>
              </a:lnSpc>
            </a:pPr>
            <a:r>
              <a:rPr lang="en-US" altLang="zh-TW" sz="1400" b="1">
                <a:effectLst>
                  <a:outerShdw blurRad="38100" dist="38100" dir="2700000" algn="tl">
                    <a:srgbClr val="000000"/>
                  </a:outerShdw>
                </a:effectLst>
                <a:latin typeface="Verdana" pitchFamily="34" charset="0"/>
                <a:ea typeface="PMingLiU" pitchFamily="18" charset="-120"/>
              </a:rPr>
              <a:t>Mejoras en la arq.</a:t>
            </a:r>
          </a:p>
        </p:txBody>
      </p:sp>
      <p:sp>
        <p:nvSpPr>
          <p:cNvPr id="97304" name="Text Box 24"/>
          <p:cNvSpPr txBox="1">
            <a:spLocks noChangeArrowheads="1"/>
          </p:cNvSpPr>
          <p:nvPr/>
        </p:nvSpPr>
        <p:spPr bwMode="auto">
          <a:xfrm>
            <a:off x="7358063" y="5222875"/>
            <a:ext cx="1362075" cy="517525"/>
          </a:xfrm>
          <a:prstGeom prst="rect">
            <a:avLst/>
          </a:prstGeom>
          <a:noFill/>
          <a:ln w="31750" algn="ctr">
            <a:noFill/>
            <a:miter lim="800000"/>
            <a:headEnd type="none" w="sm" len="sm"/>
            <a:tailEnd type="none" w="med" len="lg"/>
          </a:ln>
          <a:effectLst/>
        </p:spPr>
        <p:txBody>
          <a:bodyPr>
            <a:spAutoFit/>
          </a:bodyPr>
          <a:lstStyle/>
          <a:p>
            <a:pPr algn="ctr" eaLnBrk="0" hangingPunct="0"/>
            <a:r>
              <a:rPr lang="en-US" altLang="zh-TW" sz="1400" b="1">
                <a:effectLst>
                  <a:outerShdw blurRad="38100" dist="38100" dir="2700000" algn="tl">
                    <a:srgbClr val="4D4D4D"/>
                  </a:outerShdw>
                </a:effectLst>
                <a:latin typeface="Verdana" pitchFamily="34" charset="0"/>
                <a:ea typeface="PMingLiU" pitchFamily="18" charset="-120"/>
              </a:rPr>
              <a:t>Datacenter Dinamico </a:t>
            </a:r>
          </a:p>
        </p:txBody>
      </p:sp>
      <p:sp>
        <p:nvSpPr>
          <p:cNvPr id="97305" name="Text Box 25"/>
          <p:cNvSpPr txBox="1">
            <a:spLocks noChangeArrowheads="1"/>
          </p:cNvSpPr>
          <p:nvPr/>
        </p:nvSpPr>
        <p:spPr bwMode="auto">
          <a:xfrm rot="10800000">
            <a:off x="-74613" y="5135563"/>
            <a:ext cx="366713" cy="693737"/>
          </a:xfrm>
          <a:prstGeom prst="rect">
            <a:avLst/>
          </a:prstGeom>
          <a:noFill/>
          <a:ln w="9525" algn="ctr">
            <a:noFill/>
            <a:miter lim="800000"/>
            <a:headEnd/>
            <a:tailEnd/>
          </a:ln>
          <a:effectLst/>
        </p:spPr>
        <p:txBody>
          <a:bodyPr vert="eaVert">
            <a:spAutoFit/>
          </a:bodyPr>
          <a:lstStyle/>
          <a:p>
            <a:pPr>
              <a:spcBef>
                <a:spcPct val="50000"/>
              </a:spcBef>
            </a:pPr>
            <a:r>
              <a:rPr lang="en-US" altLang="zh-TW" sz="1200" b="1">
                <a:latin typeface="Verdana" pitchFamily="34" charset="0"/>
                <a:ea typeface="PMingLiU" pitchFamily="18" charset="-120"/>
              </a:rPr>
              <a:t>Server</a:t>
            </a:r>
          </a:p>
        </p:txBody>
      </p:sp>
      <p:sp>
        <p:nvSpPr>
          <p:cNvPr id="97306" name="AutoShape 26"/>
          <p:cNvSpPr>
            <a:spLocks noChangeArrowheads="1"/>
          </p:cNvSpPr>
          <p:nvPr/>
        </p:nvSpPr>
        <p:spPr bwMode="auto">
          <a:xfrm>
            <a:off x="439738" y="6021388"/>
            <a:ext cx="8351837" cy="496887"/>
          </a:xfrm>
          <a:prstGeom prst="roundRect">
            <a:avLst>
              <a:gd name="adj" fmla="val 16667"/>
            </a:avLst>
          </a:prstGeom>
          <a:noFill/>
          <a:ln w="57150" algn="ctr">
            <a:solidFill>
              <a:srgbClr val="FFFF00"/>
            </a:solidFill>
            <a:round/>
            <a:headEnd/>
            <a:tailEnd/>
          </a:ln>
          <a:effectLst/>
        </p:spPr>
        <p:txBody>
          <a:bodyPr wrap="none" anchor="ctr"/>
          <a:lstStyle/>
          <a:p>
            <a:pPr algn="ctr" eaLnBrk="0" hangingPunct="0"/>
            <a:r>
              <a:rPr lang="en-US" sz="1600" b="1" i="1">
                <a:effectLst>
                  <a:outerShdw blurRad="38100" dist="38100" dir="2700000" algn="tl">
                    <a:srgbClr val="4D4D4D"/>
                  </a:outerShdw>
                </a:effectLst>
                <a:latin typeface="Verdana" pitchFamily="34" charset="0"/>
              </a:rPr>
              <a:t>Soporte a la Virtualización Integrado permite nuevos modelos de uso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3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2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30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72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30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30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5" grpId="0" animBg="1"/>
      <p:bldP spid="97296" grpId="0" animBg="1"/>
      <p:bldP spid="97298" grpId="0"/>
      <p:bldP spid="97299" grpId="0"/>
      <p:bldP spid="97301" grpId="0" animBg="1"/>
      <p:bldP spid="97302" grpId="0" animBg="1"/>
      <p:bldP spid="97303" grpId="0" animBg="1"/>
      <p:bldP spid="97304" grpId="0"/>
      <p:bldP spid="9730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idx="4294967295"/>
          </p:nvPr>
        </p:nvSpPr>
        <p:spPr bwMode="auto">
          <a:xfrm>
            <a:off x="228600" y="228600"/>
            <a:ext cx="8458200" cy="493713"/>
          </a:xfrm>
          <a:noFill/>
        </p:spPr>
        <p:txBody>
          <a:bodyPr numCol="1" anchorCtr="0" compatLnSpc="1">
            <a:prstTxWarp prst="textNoShape">
              <a:avLst/>
            </a:prstTxWarp>
          </a:bodyPr>
          <a:lstStyle/>
          <a:p>
            <a:r>
              <a:rPr sz="3600">
                <a:ln>
                  <a:noFill/>
                </a:ln>
                <a:solidFill>
                  <a:schemeClr val="tx1"/>
                </a:solidFill>
                <a:effectLst/>
              </a:rPr>
              <a:t>La plataforma ideal para Virtualización</a:t>
            </a:r>
          </a:p>
        </p:txBody>
      </p:sp>
      <p:sp>
        <p:nvSpPr>
          <p:cNvPr id="93187" name="TextBox 8"/>
          <p:cNvSpPr txBox="1">
            <a:spLocks noChangeArrowheads="1"/>
          </p:cNvSpPr>
          <p:nvPr/>
        </p:nvSpPr>
        <p:spPr bwMode="auto">
          <a:xfrm>
            <a:off x="228600" y="841375"/>
            <a:ext cx="5334000" cy="4598988"/>
          </a:xfrm>
          <a:prstGeom prst="rect">
            <a:avLst/>
          </a:prstGeom>
          <a:noFill/>
          <a:ln w="9525" algn="ctr">
            <a:noFill/>
            <a:miter lim="800000"/>
            <a:headEnd/>
            <a:tailEnd/>
          </a:ln>
          <a:effectLst/>
        </p:spPr>
        <p:txBody>
          <a:bodyPr lIns="0" tIns="0" rIns="0" bIns="0">
            <a:spAutoFit/>
          </a:bodyPr>
          <a:lstStyle/>
          <a:p>
            <a:pPr marL="396875" indent="-396875">
              <a:lnSpc>
                <a:spcPct val="90000"/>
              </a:lnSpc>
              <a:spcBef>
                <a:spcPct val="20000"/>
              </a:spcBef>
              <a:buSzPct val="80000"/>
              <a:buFontTx/>
              <a:buBlip>
                <a:blip r:embed="rId3"/>
              </a:buBlip>
            </a:pPr>
            <a:endParaRPr lang="en-US">
              <a:latin typeface="Segoe" pitchFamily="2" charset="0"/>
            </a:endParaRPr>
          </a:p>
          <a:p>
            <a:pPr marL="396875" indent="-396875">
              <a:lnSpc>
                <a:spcPct val="90000"/>
              </a:lnSpc>
              <a:spcBef>
                <a:spcPct val="20000"/>
              </a:spcBef>
              <a:buSzPct val="80000"/>
              <a:buFontTx/>
              <a:buBlip>
                <a:blip r:embed="rId3"/>
              </a:buBlip>
            </a:pPr>
            <a:r>
              <a:rPr lang="en-US" sz="2800">
                <a:latin typeface="Segoe" pitchFamily="2" charset="0"/>
              </a:rPr>
              <a:t>Servidores basados en procesadores Intel Xeon  </a:t>
            </a:r>
          </a:p>
          <a:p>
            <a:pPr marL="914400" lvl="1" indent="-396875">
              <a:lnSpc>
                <a:spcPct val="90000"/>
              </a:lnSpc>
              <a:spcBef>
                <a:spcPct val="20000"/>
              </a:spcBef>
              <a:buSzPct val="80000"/>
              <a:buFontTx/>
              <a:buBlip>
                <a:blip r:embed="rId3"/>
              </a:buBlip>
            </a:pPr>
            <a:r>
              <a:rPr lang="en-US">
                <a:latin typeface="Segoe" pitchFamily="2" charset="0"/>
              </a:rPr>
              <a:t>El máximo rendimiento proporcionado por procesadores de 4 núcleos para soportar más maquinas virtuales </a:t>
            </a:r>
          </a:p>
          <a:p>
            <a:pPr marL="914400" lvl="1" indent="-396875">
              <a:lnSpc>
                <a:spcPct val="90000"/>
              </a:lnSpc>
              <a:spcBef>
                <a:spcPct val="20000"/>
              </a:spcBef>
              <a:buSzPct val="80000"/>
              <a:buFontTx/>
              <a:buBlip>
                <a:blip r:embed="rId3"/>
              </a:buBlip>
            </a:pPr>
            <a:r>
              <a:rPr lang="en-US">
                <a:latin typeface="Segoe" pitchFamily="2" charset="0"/>
              </a:rPr>
              <a:t>La tecnología Intel VT proporcina rendimiento casi nativo para las maquinas virtuales</a:t>
            </a:r>
          </a:p>
          <a:p>
            <a:pPr marL="914400" lvl="1" indent="-396875">
              <a:lnSpc>
                <a:spcPct val="90000"/>
              </a:lnSpc>
              <a:spcBef>
                <a:spcPct val="20000"/>
              </a:spcBef>
              <a:buSzPct val="80000"/>
              <a:buFontTx/>
              <a:buBlip>
                <a:blip r:embed="rId3"/>
              </a:buBlip>
            </a:pPr>
            <a:r>
              <a:rPr lang="en-US">
                <a:latin typeface="Segoe" pitchFamily="2" charset="0"/>
              </a:rPr>
              <a:t>Cachés mas grandes e interconexiones de alta velocidad dedicadas</a:t>
            </a:r>
          </a:p>
          <a:p>
            <a:pPr marL="914400" lvl="1" indent="-396875">
              <a:lnSpc>
                <a:spcPct val="90000"/>
              </a:lnSpc>
              <a:spcBef>
                <a:spcPct val="20000"/>
              </a:spcBef>
              <a:buSzPct val="80000"/>
              <a:buFontTx/>
              <a:buBlip>
                <a:blip r:embed="rId3"/>
              </a:buBlip>
            </a:pPr>
            <a:r>
              <a:rPr lang="en-US">
                <a:latin typeface="Segoe" pitchFamily="2" charset="0"/>
              </a:rPr>
              <a:t>Plataformas más robustas y con redundancia frente a fallos</a:t>
            </a:r>
          </a:p>
          <a:p>
            <a:pPr marL="914400" lvl="1" indent="-396875">
              <a:lnSpc>
                <a:spcPct val="90000"/>
              </a:lnSpc>
              <a:spcBef>
                <a:spcPct val="20000"/>
              </a:spcBef>
              <a:buSzPct val="80000"/>
              <a:buFontTx/>
              <a:buBlip>
                <a:blip r:embed="rId3"/>
              </a:buBlip>
            </a:pPr>
            <a:r>
              <a:rPr lang="en-US">
                <a:latin typeface="Segoe" pitchFamily="2" charset="0"/>
              </a:rPr>
              <a:t>Arquitecturas mas eficientes en potencia con todas las ventajas de los transistores de 45nm</a:t>
            </a:r>
          </a:p>
        </p:txBody>
      </p:sp>
      <p:sp>
        <p:nvSpPr>
          <p:cNvPr id="323" name="TextBox 322"/>
          <p:cNvSpPr txBox="1"/>
          <p:nvPr/>
        </p:nvSpPr>
        <p:spPr>
          <a:xfrm>
            <a:off x="594494" y="5712909"/>
            <a:ext cx="8049758" cy="641105"/>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defTabSz="914400" eaLnBrk="0" hangingPunct="0"/>
            <a:r>
              <a:rPr lang="en-US" sz="2000" b="1" i="1">
                <a:solidFill>
                  <a:schemeClr val="tx1"/>
                </a:solidFill>
                <a:latin typeface="Arial" charset="0"/>
                <a:ea typeface="MS PGothic" pitchFamily="34" charset="-128"/>
                <a:cs typeface="Arial" charset="0"/>
              </a:rPr>
              <a:t>Los procesadotes Intel Xeon proporcionan un rendimiento multitarea líder para la virtualización con Hyper-V</a:t>
            </a:r>
          </a:p>
        </p:txBody>
      </p:sp>
      <p:pic>
        <p:nvPicPr>
          <p:cNvPr id="93191" name="Picture 7" descr="xeon_rgb_sml"/>
          <p:cNvPicPr>
            <a:picLocks noChangeAspect="1" noChangeArrowheads="1"/>
          </p:cNvPicPr>
          <p:nvPr/>
        </p:nvPicPr>
        <p:blipFill>
          <a:blip r:embed="rId4"/>
          <a:srcRect/>
          <a:stretch>
            <a:fillRect/>
          </a:stretch>
        </p:blipFill>
        <p:spPr bwMode="auto">
          <a:xfrm>
            <a:off x="8153400" y="1219200"/>
            <a:ext cx="850900" cy="942975"/>
          </a:xfrm>
          <a:prstGeom prst="rect">
            <a:avLst/>
          </a:prstGeom>
          <a:noFill/>
          <a:ln w="9525">
            <a:noFill/>
            <a:miter lim="800000"/>
            <a:headEnd/>
            <a:tailEnd/>
          </a:ln>
        </p:spPr>
      </p:pic>
      <p:pic>
        <p:nvPicPr>
          <p:cNvPr id="93192" name="Picture 6" descr="C:\Users\davidlo\Documents\Microsoft\Windows Server\Longhorn Server\RDP\WSV RDP\Logos\WS08-HypeV_h_rgb.png"/>
          <p:cNvPicPr>
            <a:picLocks noChangeAspect="1" noChangeArrowheads="1"/>
          </p:cNvPicPr>
          <p:nvPr/>
        </p:nvPicPr>
        <p:blipFill>
          <a:blip r:embed="rId5"/>
          <a:srcRect/>
          <a:stretch>
            <a:fillRect/>
          </a:stretch>
        </p:blipFill>
        <p:spPr bwMode="auto">
          <a:xfrm>
            <a:off x="5562600" y="1295400"/>
            <a:ext cx="2430463" cy="677863"/>
          </a:xfrm>
          <a:prstGeom prst="rect">
            <a:avLst/>
          </a:prstGeom>
          <a:noFill/>
          <a:ln w="9525">
            <a:noFill/>
            <a:miter lim="800000"/>
            <a:headEnd/>
            <a:tailEnd/>
          </a:ln>
        </p:spPr>
      </p:pic>
      <p:pic>
        <p:nvPicPr>
          <p:cNvPr id="93193" name="Picture 6" descr="Untitled-1"/>
          <p:cNvPicPr>
            <a:picLocks noChangeAspect="1" noChangeArrowheads="1"/>
          </p:cNvPicPr>
          <p:nvPr/>
        </p:nvPicPr>
        <p:blipFill>
          <a:blip r:embed="rId6"/>
          <a:srcRect/>
          <a:stretch>
            <a:fillRect/>
          </a:stretch>
        </p:blipFill>
        <p:spPr bwMode="auto">
          <a:xfrm>
            <a:off x="5562600" y="1989138"/>
            <a:ext cx="5202238" cy="4862512"/>
          </a:xfrm>
          <a:prstGeom prst="rect">
            <a:avLst/>
          </a:prstGeom>
          <a:noFill/>
          <a:ln w="9525">
            <a:noFill/>
            <a:miter lim="800000"/>
            <a:headEnd/>
            <a:tailEnd/>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wrap="square" lIns="0" tIns="0" rIns="0" bIns="0" rtlCol="0" anchor="t">
            <a:spAutoFit/>
          </a:bodyPr>
          <a:lstStyle/>
          <a:p>
            <a:r>
              <a:rPr lang="es-ES" dirty="0" smtClean="0"/>
              <a:t>Requerimientos de </a:t>
            </a:r>
            <a:r>
              <a:rPr lang="es-ES" dirty="0" err="1" smtClean="0"/>
              <a:t>Hyper</a:t>
            </a:r>
            <a:r>
              <a:rPr lang="es-ES" dirty="0" smtClean="0"/>
              <a:t>-V</a:t>
            </a:r>
          </a:p>
        </p:txBody>
      </p:sp>
      <p:sp>
        <p:nvSpPr>
          <p:cNvPr id="3" name="2 Marcador de texto"/>
          <p:cNvSpPr>
            <a:spLocks noGrp="1"/>
          </p:cNvSpPr>
          <p:nvPr>
            <p:ph type="body" sz="quarter" idx="10"/>
          </p:nvPr>
        </p:nvSpPr>
        <p:spPr>
          <a:xfrm>
            <a:off x="381000" y="1214422"/>
            <a:ext cx="8382000" cy="4068806"/>
          </a:xfrm>
        </p:spPr>
        <p:txBody>
          <a:bodyPr/>
          <a:lstStyle/>
          <a:p>
            <a:r>
              <a:rPr lang="es-ES" sz="2800" dirty="0" smtClean="0"/>
              <a:t>Hardware</a:t>
            </a:r>
          </a:p>
          <a:p>
            <a:pPr lvl="1"/>
            <a:r>
              <a:rPr lang="es-ES" sz="2400" dirty="0" smtClean="0"/>
              <a:t>Arquitectura x64 (no IA64)</a:t>
            </a:r>
          </a:p>
          <a:p>
            <a:pPr lvl="1"/>
            <a:r>
              <a:rPr lang="es-ES" sz="2400" dirty="0" smtClean="0"/>
              <a:t>Virtualización asistida por hardware</a:t>
            </a:r>
          </a:p>
          <a:p>
            <a:pPr lvl="2"/>
            <a:r>
              <a:rPr lang="es-ES" sz="2000" dirty="0" smtClean="0"/>
              <a:t>AMD-V o Intel-VT</a:t>
            </a:r>
          </a:p>
          <a:p>
            <a:pPr lvl="1"/>
            <a:r>
              <a:rPr lang="es-ES" sz="2400" dirty="0" smtClean="0"/>
              <a:t>Data </a:t>
            </a:r>
            <a:r>
              <a:rPr lang="es-ES" sz="2400" dirty="0" err="1" smtClean="0"/>
              <a:t>Execution</a:t>
            </a:r>
            <a:r>
              <a:rPr lang="es-ES" sz="2400" dirty="0" smtClean="0"/>
              <a:t> </a:t>
            </a:r>
            <a:r>
              <a:rPr lang="es-ES" sz="2400" dirty="0" err="1" smtClean="0"/>
              <a:t>Prevention</a:t>
            </a:r>
            <a:r>
              <a:rPr lang="es-ES" sz="2400" dirty="0" smtClean="0"/>
              <a:t> (DEP) en el hardware</a:t>
            </a:r>
          </a:p>
          <a:p>
            <a:pPr lvl="1"/>
            <a:r>
              <a:rPr lang="es-ES" sz="2400" dirty="0" smtClean="0"/>
              <a:t>NOTA: </a:t>
            </a:r>
            <a:r>
              <a:rPr lang="es-ES" sz="1800" dirty="0" smtClean="0"/>
              <a:t>La BIOS debe soportar y tener habilitadas estas opciones. Hay que apagar/encender el equipo después de hacer algún cambio (no basta reiniciar)</a:t>
            </a:r>
          </a:p>
          <a:p>
            <a:r>
              <a:rPr lang="es-ES" sz="2800" dirty="0" smtClean="0"/>
              <a:t>Software</a:t>
            </a:r>
          </a:p>
          <a:p>
            <a:pPr lvl="1"/>
            <a:r>
              <a:rPr lang="es-ES" sz="2400" dirty="0" smtClean="0"/>
              <a:t>Una edición x64 de Windows Server 2008</a:t>
            </a:r>
          </a:p>
          <a:p>
            <a:pPr lvl="2"/>
            <a:r>
              <a:rPr lang="es-ES" sz="2000" dirty="0" smtClean="0"/>
              <a:t>Standard/Enterprise/</a:t>
            </a:r>
            <a:r>
              <a:rPr lang="es-ES" sz="2000" dirty="0" err="1" smtClean="0"/>
              <a:t>Datacenter</a:t>
            </a:r>
            <a:r>
              <a:rPr lang="es-ES" sz="2000" dirty="0" smtClean="0"/>
              <a:t>/</a:t>
            </a:r>
            <a:r>
              <a:rPr lang="es-ES" sz="2000" dirty="0" err="1" smtClean="0"/>
              <a:t>Hyper</a:t>
            </a:r>
            <a:r>
              <a:rPr lang="es-ES" sz="2000" dirty="0" smtClean="0"/>
              <a:t>-V Server</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381000" y="228601"/>
            <a:ext cx="8393113" cy="609398"/>
          </a:xfrm>
        </p:spPr>
        <p:txBody>
          <a:bodyPr/>
          <a:lstStyle/>
          <a:p>
            <a:r>
              <a:rPr sz="4400" smtClean="0"/>
              <a:t>Arquitecturas de Hypervisores</a:t>
            </a:r>
            <a:endParaRPr sz="4400"/>
          </a:p>
        </p:txBody>
      </p:sp>
      <p:sp>
        <p:nvSpPr>
          <p:cNvPr id="417795" name="Rectangle 3"/>
          <p:cNvSpPr>
            <a:spLocks noGrp="1" noChangeArrowheads="1"/>
          </p:cNvSpPr>
          <p:nvPr>
            <p:ph type="body" sz="half" idx="1"/>
          </p:nvPr>
        </p:nvSpPr>
        <p:spPr>
          <a:xfrm>
            <a:off x="381001" y="1174750"/>
            <a:ext cx="4117975" cy="1634294"/>
          </a:xfrm>
        </p:spPr>
        <p:txBody>
          <a:bodyPr/>
          <a:lstStyle/>
          <a:p>
            <a:r>
              <a:rPr lang="en-US" sz="2000" dirty="0" err="1" smtClean="0"/>
              <a:t>Monolíticos</a:t>
            </a:r>
            <a:endParaRPr lang="en-US" sz="2000" dirty="0"/>
          </a:p>
          <a:p>
            <a:pPr lvl="1"/>
            <a:r>
              <a:rPr lang="en-US" sz="1800" dirty="0" err="1" smtClean="0"/>
              <a:t>Mas</a:t>
            </a:r>
            <a:r>
              <a:rPr lang="en-US" sz="1800" dirty="0" smtClean="0"/>
              <a:t> simple </a:t>
            </a:r>
            <a:r>
              <a:rPr lang="en-US" sz="1800" dirty="0" err="1" smtClean="0"/>
              <a:t>que</a:t>
            </a:r>
            <a:r>
              <a:rPr lang="en-US" sz="1800" dirty="0" smtClean="0"/>
              <a:t> un kernel </a:t>
            </a:r>
            <a:r>
              <a:rPr lang="en-US" sz="1800" dirty="0" err="1" smtClean="0"/>
              <a:t>moderno</a:t>
            </a:r>
            <a:r>
              <a:rPr lang="en-US" sz="1800" dirty="0" smtClean="0"/>
              <a:t>, </a:t>
            </a:r>
            <a:r>
              <a:rPr lang="en-US" sz="1800" dirty="0" err="1" smtClean="0"/>
              <a:t>pero</a:t>
            </a:r>
            <a:r>
              <a:rPr lang="en-US" sz="1800" dirty="0" smtClean="0"/>
              <a:t> con </a:t>
            </a:r>
            <a:r>
              <a:rPr lang="en-US" sz="1800" dirty="0" err="1" smtClean="0"/>
              <a:t>cierto</a:t>
            </a:r>
            <a:r>
              <a:rPr lang="en-US" sz="1800" dirty="0" smtClean="0"/>
              <a:t> </a:t>
            </a:r>
            <a:r>
              <a:rPr lang="en-US" sz="1800" dirty="0" err="1" smtClean="0"/>
              <a:t>nivel</a:t>
            </a:r>
            <a:r>
              <a:rPr lang="en-US" sz="1800" dirty="0" smtClean="0"/>
              <a:t> de </a:t>
            </a:r>
            <a:r>
              <a:rPr lang="en-US" sz="1800" dirty="0" err="1" smtClean="0"/>
              <a:t>complejidad</a:t>
            </a:r>
            <a:endParaRPr lang="en-US" sz="1800" dirty="0"/>
          </a:p>
          <a:p>
            <a:pPr lvl="1"/>
            <a:r>
              <a:rPr lang="en-US" sz="1800" dirty="0" err="1" smtClean="0"/>
              <a:t>Tiene</a:t>
            </a:r>
            <a:r>
              <a:rPr lang="en-US" sz="1800" dirty="0" smtClean="0"/>
              <a:t> </a:t>
            </a:r>
            <a:r>
              <a:rPr lang="en-US" sz="1800" dirty="0" err="1" smtClean="0"/>
              <a:t>su</a:t>
            </a:r>
            <a:r>
              <a:rPr lang="en-US" sz="1800" dirty="0" smtClean="0"/>
              <a:t> </a:t>
            </a:r>
            <a:r>
              <a:rPr lang="en-US" sz="1800" dirty="0" err="1" smtClean="0"/>
              <a:t>propio</a:t>
            </a:r>
            <a:r>
              <a:rPr lang="en-US" sz="1800" dirty="0" smtClean="0"/>
              <a:t> </a:t>
            </a:r>
            <a:r>
              <a:rPr lang="en-US" sz="1800" dirty="0" err="1" smtClean="0"/>
              <a:t>modelo</a:t>
            </a:r>
            <a:r>
              <a:rPr lang="en-US" sz="1800" dirty="0" smtClean="0"/>
              <a:t> de drivers</a:t>
            </a:r>
          </a:p>
        </p:txBody>
      </p:sp>
      <p:sp>
        <p:nvSpPr>
          <p:cNvPr id="417796" name="Rectangle 4"/>
          <p:cNvSpPr>
            <a:spLocks noGrp="1" noChangeArrowheads="1"/>
          </p:cNvSpPr>
          <p:nvPr>
            <p:ph type="body" sz="half" idx="2"/>
          </p:nvPr>
        </p:nvSpPr>
        <p:spPr>
          <a:xfrm>
            <a:off x="4651376" y="1174750"/>
            <a:ext cx="4117975" cy="2243691"/>
          </a:xfrm>
        </p:spPr>
        <p:txBody>
          <a:bodyPr/>
          <a:lstStyle/>
          <a:p>
            <a:r>
              <a:rPr lang="en-US" sz="2000" dirty="0" smtClean="0"/>
              <a:t>Micro-Kernel</a:t>
            </a:r>
            <a:endParaRPr lang="en-US" sz="2000" dirty="0"/>
          </a:p>
          <a:p>
            <a:pPr lvl="1"/>
            <a:r>
              <a:rPr lang="en-US" sz="1800" dirty="0" err="1" smtClean="0"/>
              <a:t>Fincionalidad</a:t>
            </a:r>
            <a:r>
              <a:rPr lang="en-US" sz="1800" dirty="0" smtClean="0"/>
              <a:t> dimple de </a:t>
            </a:r>
            <a:r>
              <a:rPr lang="en-US" sz="1800" dirty="0" err="1" smtClean="0"/>
              <a:t>particionado</a:t>
            </a:r>
            <a:endParaRPr lang="en-US" sz="1800" dirty="0"/>
          </a:p>
          <a:p>
            <a:pPr lvl="1"/>
            <a:r>
              <a:rPr lang="en-US" sz="1800" dirty="0" smtClean="0"/>
              <a:t>Mayor </a:t>
            </a:r>
            <a:r>
              <a:rPr lang="en-US" sz="1800" dirty="0" err="1" smtClean="0"/>
              <a:t>fiabilidad</a:t>
            </a:r>
            <a:r>
              <a:rPr lang="en-US" sz="1800" dirty="0" smtClean="0"/>
              <a:t>, con </a:t>
            </a:r>
            <a:r>
              <a:rPr lang="en-US" sz="1800" dirty="0" err="1" smtClean="0"/>
              <a:t>menor</a:t>
            </a:r>
            <a:r>
              <a:rPr lang="en-US" sz="1800" dirty="0" smtClean="0"/>
              <a:t> </a:t>
            </a:r>
            <a:r>
              <a:rPr lang="en-US" sz="1800" dirty="0" err="1" smtClean="0"/>
              <a:t>superficie</a:t>
            </a:r>
            <a:r>
              <a:rPr lang="en-US" sz="1800" dirty="0" smtClean="0"/>
              <a:t> de </a:t>
            </a:r>
            <a:r>
              <a:rPr lang="en-US" sz="1800" dirty="0" err="1" smtClean="0"/>
              <a:t>ataque</a:t>
            </a:r>
            <a:endParaRPr lang="en-US" sz="1800" dirty="0"/>
          </a:p>
          <a:p>
            <a:pPr lvl="1"/>
            <a:r>
              <a:rPr lang="en-US" sz="1800" dirty="0" smtClean="0"/>
              <a:t>Sin </a:t>
            </a:r>
            <a:r>
              <a:rPr lang="en-US" sz="1800" dirty="0" err="1" smtClean="0"/>
              <a:t>códico</a:t>
            </a:r>
            <a:r>
              <a:rPr lang="en-US" sz="1800" dirty="0" smtClean="0"/>
              <a:t> de </a:t>
            </a:r>
            <a:r>
              <a:rPr lang="en-US" sz="1800" dirty="0" err="1" smtClean="0"/>
              <a:t>terceros</a:t>
            </a:r>
            <a:endParaRPr lang="en-US" sz="1800" dirty="0"/>
          </a:p>
          <a:p>
            <a:pPr lvl="1"/>
            <a:r>
              <a:rPr lang="en-US" sz="1800" dirty="0" smtClean="0"/>
              <a:t>Los drivers </a:t>
            </a:r>
            <a:r>
              <a:rPr lang="en-US" sz="1800" dirty="0" err="1" smtClean="0"/>
              <a:t>corren</a:t>
            </a:r>
            <a:r>
              <a:rPr lang="en-US" sz="1800" dirty="0" smtClean="0"/>
              <a:t> en </a:t>
            </a:r>
            <a:r>
              <a:rPr lang="en-US" sz="1800" dirty="0" err="1" smtClean="0"/>
              <a:t>las</a:t>
            </a:r>
            <a:r>
              <a:rPr lang="en-US" sz="1800" dirty="0" smtClean="0"/>
              <a:t> </a:t>
            </a:r>
            <a:r>
              <a:rPr lang="en-US" sz="1800" dirty="0" err="1" smtClean="0"/>
              <a:t>particiones</a:t>
            </a:r>
            <a:endParaRPr lang="en-US" sz="1800" dirty="0"/>
          </a:p>
        </p:txBody>
      </p:sp>
      <p:sp>
        <p:nvSpPr>
          <p:cNvPr id="417797" name="Rectangle 5"/>
          <p:cNvSpPr>
            <a:spLocks noChangeArrowheads="1"/>
          </p:cNvSpPr>
          <p:nvPr/>
        </p:nvSpPr>
        <p:spPr bwMode="auto">
          <a:xfrm>
            <a:off x="1128713" y="4649788"/>
            <a:ext cx="2568575" cy="1117600"/>
          </a:xfrm>
          <a:prstGeom prst="rect">
            <a:avLst/>
          </a:prstGeom>
          <a:solidFill>
            <a:schemeClr val="accent1">
              <a:lumMod val="60000"/>
              <a:lumOff val="40000"/>
            </a:schemeClr>
          </a:solidFill>
          <a:ln w="9525">
            <a:solidFill>
              <a:schemeClr val="tx1"/>
            </a:solidFill>
            <a:miter lim="800000"/>
            <a:headEnd/>
            <a:tailEnd/>
          </a:ln>
          <a:effectLst/>
        </p:spPr>
        <p:txBody>
          <a:bodyPr wrap="none" lIns="91436" tIns="45718" rIns="91436" bIns="45718" anchor="ctr"/>
          <a:lstStyle/>
          <a:p>
            <a:pPr algn="ctr" eaLnBrk="1" hangingPunct="1"/>
            <a:r>
              <a:rPr lang="en-US" sz="1400" b="1" dirty="0">
                <a:solidFill>
                  <a:schemeClr val="bg1"/>
                </a:solidFill>
              </a:rPr>
              <a:t>Hypervisor</a:t>
            </a:r>
          </a:p>
        </p:txBody>
      </p:sp>
      <p:sp>
        <p:nvSpPr>
          <p:cNvPr id="417798" name="Rectangle 6"/>
          <p:cNvSpPr>
            <a:spLocks noChangeArrowheads="1"/>
          </p:cNvSpPr>
          <p:nvPr/>
        </p:nvSpPr>
        <p:spPr bwMode="auto">
          <a:xfrm>
            <a:off x="1128713" y="3765551"/>
            <a:ext cx="793750" cy="765175"/>
          </a:xfrm>
          <a:prstGeom prst="rect">
            <a:avLst/>
          </a:prstGeom>
          <a:solidFill>
            <a:schemeClr val="accent2">
              <a:lumMod val="60000"/>
              <a:lumOff val="40000"/>
            </a:schemeClr>
          </a:solidFill>
          <a:ln w="9525" algn="ctr">
            <a:solidFill>
              <a:schemeClr val="tx1"/>
            </a:solidFill>
            <a:miter lim="800000"/>
            <a:headEnd/>
            <a:tailEnd/>
          </a:ln>
          <a:effectLst/>
        </p:spPr>
        <p:txBody>
          <a:bodyPr wrap="none" lIns="91436" tIns="45718" rIns="91436" bIns="45718" anchor="ctr"/>
          <a:lstStyle/>
          <a:p>
            <a:pPr algn="ctr" eaLnBrk="1" hangingPunct="1"/>
            <a:r>
              <a:rPr lang="en-US" sz="1400" b="1" dirty="0">
                <a:solidFill>
                  <a:schemeClr val="bg1"/>
                </a:solidFill>
              </a:rPr>
              <a:t>VM 1</a:t>
            </a:r>
          </a:p>
          <a:p>
            <a:pPr algn="ctr" eaLnBrk="1" hangingPunct="1"/>
            <a:r>
              <a:rPr lang="en-US" sz="1400" b="1" dirty="0" smtClean="0">
                <a:solidFill>
                  <a:schemeClr val="bg1"/>
                </a:solidFill>
              </a:rPr>
              <a:t>(Admin)</a:t>
            </a:r>
            <a:endParaRPr lang="en-US" sz="1400" b="1" dirty="0">
              <a:solidFill>
                <a:schemeClr val="bg1"/>
              </a:solidFill>
            </a:endParaRPr>
          </a:p>
        </p:txBody>
      </p:sp>
      <p:sp>
        <p:nvSpPr>
          <p:cNvPr id="417799" name="Rectangle 7"/>
          <p:cNvSpPr>
            <a:spLocks noChangeArrowheads="1"/>
          </p:cNvSpPr>
          <p:nvPr/>
        </p:nvSpPr>
        <p:spPr bwMode="auto">
          <a:xfrm>
            <a:off x="2016125" y="3765551"/>
            <a:ext cx="793750" cy="765175"/>
          </a:xfrm>
          <a:prstGeom prst="rect">
            <a:avLst/>
          </a:prstGeom>
          <a:solidFill>
            <a:schemeClr val="accent2">
              <a:lumMod val="60000"/>
              <a:lumOff val="40000"/>
            </a:schemeClr>
          </a:solidFill>
          <a:ln w="9525" algn="ctr">
            <a:solidFill>
              <a:schemeClr val="tx1"/>
            </a:solidFill>
            <a:miter lim="800000"/>
            <a:headEnd/>
            <a:tailEnd/>
          </a:ln>
          <a:effectLst/>
        </p:spPr>
        <p:txBody>
          <a:bodyPr wrap="none" lIns="91436" tIns="45718" rIns="91436" bIns="45718" anchor="ctr"/>
          <a:lstStyle/>
          <a:p>
            <a:pPr algn="ctr" eaLnBrk="1" hangingPunct="1"/>
            <a:r>
              <a:rPr lang="en-US" sz="1400" b="1" dirty="0">
                <a:solidFill>
                  <a:schemeClr val="bg1"/>
                </a:solidFill>
              </a:rPr>
              <a:t>VM 2</a:t>
            </a:r>
          </a:p>
        </p:txBody>
      </p:sp>
      <p:sp>
        <p:nvSpPr>
          <p:cNvPr id="417800" name="Rectangle 8"/>
          <p:cNvSpPr>
            <a:spLocks noChangeArrowheads="1"/>
          </p:cNvSpPr>
          <p:nvPr/>
        </p:nvSpPr>
        <p:spPr bwMode="auto">
          <a:xfrm>
            <a:off x="2903538" y="3765551"/>
            <a:ext cx="793750" cy="765175"/>
          </a:xfrm>
          <a:prstGeom prst="rect">
            <a:avLst/>
          </a:prstGeom>
          <a:solidFill>
            <a:schemeClr val="accent2">
              <a:lumMod val="60000"/>
              <a:lumOff val="40000"/>
            </a:schemeClr>
          </a:solidFill>
          <a:ln w="9525" algn="ctr">
            <a:solidFill>
              <a:schemeClr val="tx1"/>
            </a:solidFill>
            <a:miter lim="800000"/>
            <a:headEnd/>
            <a:tailEnd/>
          </a:ln>
          <a:effectLst/>
        </p:spPr>
        <p:txBody>
          <a:bodyPr wrap="none" lIns="91436" tIns="45718" rIns="91436" bIns="45718" anchor="ctr"/>
          <a:lstStyle/>
          <a:p>
            <a:pPr algn="ctr" eaLnBrk="1" hangingPunct="1"/>
            <a:r>
              <a:rPr lang="en-US" sz="1400" b="1" dirty="0">
                <a:solidFill>
                  <a:schemeClr val="bg1"/>
                </a:solidFill>
              </a:rPr>
              <a:t>VM 3</a:t>
            </a:r>
          </a:p>
        </p:txBody>
      </p:sp>
      <p:sp>
        <p:nvSpPr>
          <p:cNvPr id="417801" name="Rectangle 9"/>
          <p:cNvSpPr>
            <a:spLocks noChangeArrowheads="1"/>
          </p:cNvSpPr>
          <p:nvPr/>
        </p:nvSpPr>
        <p:spPr bwMode="auto">
          <a:xfrm>
            <a:off x="1128713" y="5884863"/>
            <a:ext cx="2568575" cy="295275"/>
          </a:xfrm>
          <a:prstGeom prst="rect">
            <a:avLst/>
          </a:prstGeom>
          <a:solidFill>
            <a:srgbClr val="FFC000"/>
          </a:solidFill>
          <a:ln w="12700" algn="ctr">
            <a:noFill/>
            <a:miter lim="800000"/>
            <a:headEnd/>
            <a:tailEnd/>
          </a:ln>
          <a:effectLst/>
        </p:spPr>
        <p:txBody>
          <a:bodyPr lIns="91436" tIns="45718" rIns="91436" bIns="45718" anchor="ctr"/>
          <a:lstStyle/>
          <a:p>
            <a:pPr algn="ctr" eaLnBrk="1" hangingPunct="1"/>
            <a:r>
              <a:rPr lang="en-US" sz="1400" b="1" dirty="0">
                <a:solidFill>
                  <a:schemeClr val="bg1"/>
                </a:solidFill>
              </a:rPr>
              <a:t>Hardware</a:t>
            </a:r>
          </a:p>
        </p:txBody>
      </p:sp>
      <p:sp>
        <p:nvSpPr>
          <p:cNvPr id="417802" name="Rectangle 10"/>
          <p:cNvSpPr>
            <a:spLocks noChangeArrowheads="1"/>
          </p:cNvSpPr>
          <p:nvPr/>
        </p:nvSpPr>
        <p:spPr bwMode="auto">
          <a:xfrm>
            <a:off x="5248275" y="5865813"/>
            <a:ext cx="3124200" cy="284162"/>
          </a:xfrm>
          <a:prstGeom prst="rect">
            <a:avLst/>
          </a:prstGeom>
          <a:solidFill>
            <a:srgbClr val="FFC000"/>
          </a:solidFill>
          <a:ln w="12700" algn="ctr">
            <a:noFill/>
            <a:miter lim="800000"/>
            <a:headEnd/>
            <a:tailEnd/>
          </a:ln>
          <a:effectLst/>
        </p:spPr>
        <p:txBody>
          <a:bodyPr lIns="91436" tIns="45718" rIns="91436" bIns="45718" anchor="ctr"/>
          <a:lstStyle/>
          <a:p>
            <a:pPr algn="ctr" eaLnBrk="1" hangingPunct="1"/>
            <a:r>
              <a:rPr lang="en-US" sz="1400" b="1" dirty="0">
                <a:solidFill>
                  <a:schemeClr val="bg1"/>
                </a:solidFill>
              </a:rPr>
              <a:t>Hardware</a:t>
            </a:r>
          </a:p>
        </p:txBody>
      </p:sp>
      <p:sp>
        <p:nvSpPr>
          <p:cNvPr id="417803" name="Rectangle 11"/>
          <p:cNvSpPr>
            <a:spLocks noChangeArrowheads="1"/>
          </p:cNvSpPr>
          <p:nvPr/>
        </p:nvSpPr>
        <p:spPr bwMode="auto">
          <a:xfrm>
            <a:off x="5248275" y="5564187"/>
            <a:ext cx="3124200" cy="236538"/>
          </a:xfrm>
          <a:prstGeom prst="rect">
            <a:avLst/>
          </a:prstGeom>
          <a:solidFill>
            <a:schemeClr val="accent1">
              <a:lumMod val="60000"/>
              <a:lumOff val="40000"/>
            </a:schemeClr>
          </a:solidFill>
          <a:ln w="9525">
            <a:solidFill>
              <a:schemeClr val="tx1"/>
            </a:solidFill>
            <a:miter lim="800000"/>
            <a:headEnd/>
            <a:tailEnd/>
          </a:ln>
          <a:effectLst/>
        </p:spPr>
        <p:txBody>
          <a:bodyPr wrap="none" lIns="91436" tIns="45718" rIns="91436" bIns="45718" anchor="ctr"/>
          <a:lstStyle/>
          <a:p>
            <a:pPr algn="ctr" eaLnBrk="1" hangingPunct="1"/>
            <a:r>
              <a:rPr lang="en-US" sz="1400" b="1" dirty="0">
                <a:solidFill>
                  <a:schemeClr val="bg1"/>
                </a:solidFill>
              </a:rPr>
              <a:t>Hypervisor</a:t>
            </a:r>
          </a:p>
        </p:txBody>
      </p:sp>
      <p:sp>
        <p:nvSpPr>
          <p:cNvPr id="417804" name="Rectangle 12"/>
          <p:cNvSpPr>
            <a:spLocks noChangeArrowheads="1"/>
          </p:cNvSpPr>
          <p:nvPr/>
        </p:nvSpPr>
        <p:spPr bwMode="auto">
          <a:xfrm>
            <a:off x="5248275" y="3911600"/>
            <a:ext cx="965200" cy="1554163"/>
          </a:xfrm>
          <a:prstGeom prst="rect">
            <a:avLst/>
          </a:prstGeom>
          <a:solidFill>
            <a:schemeClr val="accent2">
              <a:lumMod val="60000"/>
              <a:lumOff val="40000"/>
            </a:schemeClr>
          </a:solidFill>
          <a:ln w="9525">
            <a:solidFill>
              <a:schemeClr val="tx1"/>
            </a:solidFill>
            <a:miter lim="800000"/>
            <a:headEnd/>
            <a:tailEnd/>
          </a:ln>
          <a:effectLst/>
        </p:spPr>
        <p:txBody>
          <a:bodyPr wrap="none" lIns="91436" tIns="45718" rIns="91436" bIns="45718" anchor="ctr"/>
          <a:lstStyle/>
          <a:p>
            <a:pPr eaLnBrk="1" hangingPunct="1"/>
            <a:endParaRPr lang="en-US" sz="1400" dirty="0"/>
          </a:p>
        </p:txBody>
      </p:sp>
      <p:sp>
        <p:nvSpPr>
          <p:cNvPr id="417805" name="Rectangle 13"/>
          <p:cNvSpPr>
            <a:spLocks noChangeArrowheads="1"/>
          </p:cNvSpPr>
          <p:nvPr/>
        </p:nvSpPr>
        <p:spPr bwMode="auto">
          <a:xfrm>
            <a:off x="6327775" y="3911600"/>
            <a:ext cx="965200" cy="1554163"/>
          </a:xfrm>
          <a:prstGeom prst="rect">
            <a:avLst/>
          </a:prstGeom>
          <a:solidFill>
            <a:schemeClr val="accent2">
              <a:lumMod val="60000"/>
              <a:lumOff val="40000"/>
            </a:schemeClr>
          </a:solidFill>
          <a:ln w="9525" algn="ctr">
            <a:solidFill>
              <a:schemeClr val="tx1"/>
            </a:solidFill>
            <a:miter lim="800000"/>
            <a:headEnd/>
            <a:tailEnd/>
          </a:ln>
          <a:effectLst/>
        </p:spPr>
        <p:txBody>
          <a:bodyPr wrap="none" lIns="91436" tIns="45718" rIns="91436" bIns="45718" anchor="ctr"/>
          <a:lstStyle/>
          <a:p>
            <a:pPr algn="ctr" eaLnBrk="1" hangingPunct="1"/>
            <a:r>
              <a:rPr lang="en-US" sz="1400" b="1" dirty="0">
                <a:solidFill>
                  <a:schemeClr val="bg1"/>
                </a:solidFill>
              </a:rPr>
              <a:t>VM 2</a:t>
            </a:r>
          </a:p>
          <a:p>
            <a:pPr algn="ctr" eaLnBrk="1" hangingPunct="1"/>
            <a:r>
              <a:rPr lang="en-US" sz="1400" b="1" dirty="0">
                <a:solidFill>
                  <a:schemeClr val="bg1"/>
                </a:solidFill>
              </a:rPr>
              <a:t>(“Child”)</a:t>
            </a:r>
          </a:p>
        </p:txBody>
      </p:sp>
      <p:sp>
        <p:nvSpPr>
          <p:cNvPr id="417806" name="Rectangle 14"/>
          <p:cNvSpPr>
            <a:spLocks noChangeArrowheads="1"/>
          </p:cNvSpPr>
          <p:nvPr/>
        </p:nvSpPr>
        <p:spPr bwMode="auto">
          <a:xfrm>
            <a:off x="7407275" y="3911600"/>
            <a:ext cx="965200" cy="1554163"/>
          </a:xfrm>
          <a:prstGeom prst="rect">
            <a:avLst/>
          </a:prstGeom>
          <a:solidFill>
            <a:schemeClr val="accent2">
              <a:lumMod val="60000"/>
              <a:lumOff val="40000"/>
            </a:schemeClr>
          </a:solidFill>
          <a:ln w="9525" algn="ctr">
            <a:solidFill>
              <a:schemeClr val="tx1"/>
            </a:solidFill>
            <a:miter lim="800000"/>
            <a:headEnd/>
            <a:tailEnd/>
          </a:ln>
          <a:effectLst/>
        </p:spPr>
        <p:txBody>
          <a:bodyPr wrap="none" lIns="91436" tIns="45718" rIns="91436" bIns="45718" anchor="ctr"/>
          <a:lstStyle/>
          <a:p>
            <a:pPr algn="ctr" eaLnBrk="1" hangingPunct="1"/>
            <a:r>
              <a:rPr lang="en-US" sz="1400" b="1" dirty="0">
                <a:solidFill>
                  <a:schemeClr val="bg1"/>
                </a:solidFill>
              </a:rPr>
              <a:t>VM 3</a:t>
            </a:r>
          </a:p>
          <a:p>
            <a:pPr algn="ctr" eaLnBrk="1" hangingPunct="1"/>
            <a:r>
              <a:rPr lang="en-US" sz="1400" b="1" dirty="0">
                <a:solidFill>
                  <a:schemeClr val="bg1"/>
                </a:solidFill>
              </a:rPr>
              <a:t>(“Child”)</a:t>
            </a:r>
          </a:p>
        </p:txBody>
      </p:sp>
      <p:sp>
        <p:nvSpPr>
          <p:cNvPr id="417807" name="Rectangle 15"/>
          <p:cNvSpPr>
            <a:spLocks noChangeArrowheads="1"/>
          </p:cNvSpPr>
          <p:nvPr/>
        </p:nvSpPr>
        <p:spPr bwMode="auto">
          <a:xfrm>
            <a:off x="5283199" y="4495800"/>
            <a:ext cx="914401" cy="554038"/>
          </a:xfrm>
          <a:prstGeom prst="rect">
            <a:avLst/>
          </a:prstGeom>
          <a:gradFill rotWithShape="1">
            <a:gsLst>
              <a:gs pos="0">
                <a:schemeClr val="tx2"/>
              </a:gs>
              <a:gs pos="50000">
                <a:schemeClr val="tx2">
                  <a:gamma/>
                  <a:tint val="53725"/>
                  <a:invGamma/>
                </a:schemeClr>
              </a:gs>
              <a:gs pos="100000">
                <a:schemeClr val="tx2"/>
              </a:gs>
            </a:gsLst>
            <a:lin ang="2700000" scaled="1"/>
          </a:gradFill>
          <a:ln w="9525">
            <a:solidFill>
              <a:schemeClr val="tx1"/>
            </a:solidFill>
            <a:miter lim="800000"/>
            <a:headEnd/>
            <a:tailEnd/>
          </a:ln>
          <a:effectLst/>
        </p:spPr>
        <p:txBody>
          <a:bodyPr wrap="none" lIns="91436" tIns="45718" rIns="91436" bIns="45718" anchor="ctr"/>
          <a:lstStyle/>
          <a:p>
            <a:pPr algn="ctr" eaLnBrk="1" hangingPunct="1">
              <a:lnSpc>
                <a:spcPct val="90000"/>
              </a:lnSpc>
            </a:pPr>
            <a:r>
              <a:rPr lang="en-US" sz="1100" b="1" dirty="0" smtClean="0">
                <a:solidFill>
                  <a:schemeClr val="bg1"/>
                </a:solidFill>
              </a:rPr>
              <a:t>Virtualization </a:t>
            </a:r>
          </a:p>
          <a:p>
            <a:pPr algn="ctr" eaLnBrk="1" hangingPunct="1">
              <a:lnSpc>
                <a:spcPct val="90000"/>
              </a:lnSpc>
            </a:pPr>
            <a:r>
              <a:rPr lang="en-US" sz="1100" b="1" dirty="0" smtClean="0">
                <a:solidFill>
                  <a:schemeClr val="bg1"/>
                </a:solidFill>
              </a:rPr>
              <a:t>Stack</a:t>
            </a:r>
            <a:endParaRPr lang="en-US" sz="1100" b="1" dirty="0">
              <a:solidFill>
                <a:schemeClr val="bg1"/>
              </a:solidFill>
            </a:endParaRPr>
          </a:p>
        </p:txBody>
      </p:sp>
      <p:sp>
        <p:nvSpPr>
          <p:cNvPr id="417808" name="Text Box 16"/>
          <p:cNvSpPr txBox="1">
            <a:spLocks noChangeArrowheads="1"/>
          </p:cNvSpPr>
          <p:nvPr/>
        </p:nvSpPr>
        <p:spPr bwMode="auto">
          <a:xfrm>
            <a:off x="5305425" y="3987801"/>
            <a:ext cx="852488" cy="396875"/>
          </a:xfrm>
          <a:prstGeom prst="rect">
            <a:avLst/>
          </a:prstGeom>
          <a:solidFill>
            <a:schemeClr val="hlink"/>
          </a:solidFill>
          <a:ln w="9525" algn="ctr">
            <a:noFill/>
            <a:miter lim="800000"/>
            <a:headEnd/>
            <a:tailEnd/>
          </a:ln>
          <a:effectLst/>
        </p:spPr>
        <p:txBody>
          <a:bodyPr wrap="none" lIns="91436" tIns="45718" rIns="91436" bIns="45718" anchor="ctr"/>
          <a:lstStyle/>
          <a:p>
            <a:pPr algn="ctr" eaLnBrk="1" hangingPunct="1"/>
            <a:r>
              <a:rPr lang="en-US" sz="1400" b="1" dirty="0">
                <a:solidFill>
                  <a:schemeClr val="bg1"/>
                </a:solidFill>
              </a:rPr>
              <a:t>VM 1</a:t>
            </a:r>
            <a:br>
              <a:rPr lang="en-US" sz="1400" b="1" dirty="0">
                <a:solidFill>
                  <a:schemeClr val="bg1"/>
                </a:solidFill>
              </a:rPr>
            </a:br>
            <a:r>
              <a:rPr lang="en-US" sz="1400" b="1" dirty="0">
                <a:solidFill>
                  <a:schemeClr val="bg1"/>
                </a:solidFill>
              </a:rPr>
              <a:t>(“Parent”)</a:t>
            </a:r>
          </a:p>
        </p:txBody>
      </p:sp>
      <p:grpSp>
        <p:nvGrpSpPr>
          <p:cNvPr id="2" name="Group 17"/>
          <p:cNvGrpSpPr>
            <a:grpSpLocks/>
          </p:cNvGrpSpPr>
          <p:nvPr/>
        </p:nvGrpSpPr>
        <p:grpSpPr bwMode="auto">
          <a:xfrm>
            <a:off x="2008188" y="5373688"/>
            <a:ext cx="896937" cy="331787"/>
            <a:chOff x="1488" y="3120"/>
            <a:chExt cx="438" cy="192"/>
          </a:xfrm>
        </p:grpSpPr>
        <p:sp>
          <p:nvSpPr>
            <p:cNvPr id="417810" name="Rectangle 18"/>
            <p:cNvSpPr>
              <a:spLocks noChangeArrowheads="1"/>
            </p:cNvSpPr>
            <p:nvPr/>
          </p:nvSpPr>
          <p:spPr bwMode="auto">
            <a:xfrm>
              <a:off x="1542" y="3168"/>
              <a:ext cx="384" cy="144"/>
            </a:xfrm>
            <a:prstGeom prst="rect">
              <a:avLst/>
            </a:prstGeom>
            <a:solidFill>
              <a:srgbClr val="92D050"/>
            </a:solidFill>
            <a:ln w="9525">
              <a:solidFill>
                <a:schemeClr val="bg2"/>
              </a:solidFill>
              <a:miter lim="800000"/>
              <a:headEnd/>
              <a:tailEnd/>
            </a:ln>
            <a:effectLst/>
          </p:spPr>
          <p:txBody>
            <a:bodyPr wrap="none" anchor="ctr"/>
            <a:lstStyle/>
            <a:p>
              <a:pPr eaLnBrk="1" hangingPunct="1"/>
              <a:r>
                <a:rPr lang="en-US" sz="1000" dirty="0"/>
                <a:t>Drivers</a:t>
              </a:r>
            </a:p>
          </p:txBody>
        </p:sp>
        <p:sp>
          <p:nvSpPr>
            <p:cNvPr id="417811" name="Rectangle 19"/>
            <p:cNvSpPr>
              <a:spLocks noChangeArrowheads="1"/>
            </p:cNvSpPr>
            <p:nvPr/>
          </p:nvSpPr>
          <p:spPr bwMode="auto">
            <a:xfrm>
              <a:off x="1518" y="3144"/>
              <a:ext cx="384" cy="144"/>
            </a:xfrm>
            <a:prstGeom prst="rect">
              <a:avLst/>
            </a:prstGeom>
            <a:solidFill>
              <a:srgbClr val="92D050"/>
            </a:solidFill>
            <a:ln w="9525">
              <a:solidFill>
                <a:schemeClr val="bg2"/>
              </a:solidFill>
              <a:miter lim="800000"/>
              <a:headEnd/>
              <a:tailEnd/>
            </a:ln>
            <a:effectLst/>
          </p:spPr>
          <p:txBody>
            <a:bodyPr wrap="none" anchor="ctr"/>
            <a:lstStyle/>
            <a:p>
              <a:pPr eaLnBrk="1" hangingPunct="1"/>
              <a:r>
                <a:rPr lang="en-US" sz="1000" dirty="0"/>
                <a:t>Drivers</a:t>
              </a:r>
            </a:p>
          </p:txBody>
        </p:sp>
        <p:sp>
          <p:nvSpPr>
            <p:cNvPr id="417812" name="Rectangle 20"/>
            <p:cNvSpPr>
              <a:spLocks noChangeArrowheads="1"/>
            </p:cNvSpPr>
            <p:nvPr/>
          </p:nvSpPr>
          <p:spPr bwMode="auto">
            <a:xfrm>
              <a:off x="1488" y="3120"/>
              <a:ext cx="384" cy="144"/>
            </a:xfrm>
            <a:prstGeom prst="rect">
              <a:avLst/>
            </a:prstGeom>
            <a:solidFill>
              <a:srgbClr val="92D050"/>
            </a:solidFill>
            <a:ln w="9525">
              <a:solidFill>
                <a:schemeClr val="bg2"/>
              </a:solidFill>
              <a:miter lim="800000"/>
              <a:headEnd/>
              <a:tailEnd/>
            </a:ln>
            <a:effectLst/>
          </p:spPr>
          <p:txBody>
            <a:bodyPr wrap="none" anchor="ctr"/>
            <a:lstStyle/>
            <a:p>
              <a:pPr eaLnBrk="1" hangingPunct="1"/>
              <a:r>
                <a:rPr lang="en-US" sz="1400" b="1" dirty="0">
                  <a:solidFill>
                    <a:schemeClr val="bg1"/>
                  </a:solidFill>
                </a:rPr>
                <a:t>Drivers</a:t>
              </a:r>
            </a:p>
          </p:txBody>
        </p:sp>
      </p:grpSp>
      <p:grpSp>
        <p:nvGrpSpPr>
          <p:cNvPr id="3" name="Group 21"/>
          <p:cNvGrpSpPr>
            <a:grpSpLocks/>
          </p:cNvGrpSpPr>
          <p:nvPr/>
        </p:nvGrpSpPr>
        <p:grpSpPr bwMode="auto">
          <a:xfrm>
            <a:off x="5281613" y="5089525"/>
            <a:ext cx="896937" cy="331788"/>
            <a:chOff x="1488" y="3120"/>
            <a:chExt cx="438" cy="192"/>
          </a:xfrm>
          <a:solidFill>
            <a:srgbClr val="92D050"/>
          </a:solidFill>
        </p:grpSpPr>
        <p:sp>
          <p:nvSpPr>
            <p:cNvPr id="417814" name="Rectangle 22"/>
            <p:cNvSpPr>
              <a:spLocks noChangeArrowheads="1"/>
            </p:cNvSpPr>
            <p:nvPr/>
          </p:nvSpPr>
          <p:spPr bwMode="auto">
            <a:xfrm>
              <a:off x="1542" y="3168"/>
              <a:ext cx="384" cy="144"/>
            </a:xfrm>
            <a:prstGeom prst="rect">
              <a:avLst/>
            </a:prstGeom>
            <a:grpFill/>
            <a:ln w="9525">
              <a:solidFill>
                <a:schemeClr val="bg2"/>
              </a:solidFill>
              <a:miter lim="800000"/>
              <a:headEnd/>
              <a:tailEnd/>
            </a:ln>
            <a:effectLst/>
          </p:spPr>
          <p:txBody>
            <a:bodyPr wrap="none" anchor="ctr"/>
            <a:lstStyle/>
            <a:p>
              <a:pPr eaLnBrk="1" hangingPunct="1"/>
              <a:r>
                <a:rPr lang="en-US" sz="1000" dirty="0"/>
                <a:t>Drivers</a:t>
              </a:r>
            </a:p>
          </p:txBody>
        </p:sp>
        <p:sp>
          <p:nvSpPr>
            <p:cNvPr id="417815" name="Rectangle 23"/>
            <p:cNvSpPr>
              <a:spLocks noChangeArrowheads="1"/>
            </p:cNvSpPr>
            <p:nvPr/>
          </p:nvSpPr>
          <p:spPr bwMode="auto">
            <a:xfrm>
              <a:off x="1518" y="3144"/>
              <a:ext cx="384" cy="144"/>
            </a:xfrm>
            <a:prstGeom prst="rect">
              <a:avLst/>
            </a:prstGeom>
            <a:grpFill/>
            <a:ln w="9525">
              <a:solidFill>
                <a:schemeClr val="bg2"/>
              </a:solidFill>
              <a:miter lim="800000"/>
              <a:headEnd/>
              <a:tailEnd/>
            </a:ln>
            <a:effectLst/>
          </p:spPr>
          <p:txBody>
            <a:bodyPr wrap="none" anchor="ctr"/>
            <a:lstStyle/>
            <a:p>
              <a:pPr eaLnBrk="1" hangingPunct="1"/>
              <a:r>
                <a:rPr lang="en-US" sz="1000" dirty="0"/>
                <a:t>Drivers</a:t>
              </a:r>
            </a:p>
          </p:txBody>
        </p:sp>
        <p:sp>
          <p:nvSpPr>
            <p:cNvPr id="417816" name="Rectangle 24"/>
            <p:cNvSpPr>
              <a:spLocks noChangeArrowheads="1"/>
            </p:cNvSpPr>
            <p:nvPr/>
          </p:nvSpPr>
          <p:spPr bwMode="auto">
            <a:xfrm>
              <a:off x="1488" y="3120"/>
              <a:ext cx="384" cy="144"/>
            </a:xfrm>
            <a:prstGeom prst="rect">
              <a:avLst/>
            </a:prstGeom>
            <a:grpFill/>
            <a:ln w="9525">
              <a:solidFill>
                <a:schemeClr val="bg2"/>
              </a:solidFill>
              <a:miter lim="800000"/>
              <a:headEnd/>
              <a:tailEnd/>
            </a:ln>
            <a:effectLst/>
          </p:spPr>
          <p:txBody>
            <a:bodyPr wrap="none" anchor="ctr"/>
            <a:lstStyle/>
            <a:p>
              <a:pPr eaLnBrk="1" hangingPunct="1"/>
              <a:r>
                <a:rPr lang="en-US" sz="1400" b="1" dirty="0">
                  <a:solidFill>
                    <a:schemeClr val="bg1"/>
                  </a:solidFill>
                </a:rPr>
                <a:t>Drivers</a:t>
              </a:r>
            </a:p>
          </p:txBody>
        </p:sp>
      </p:grpSp>
      <p:grpSp>
        <p:nvGrpSpPr>
          <p:cNvPr id="4" name="Group 25"/>
          <p:cNvGrpSpPr>
            <a:grpSpLocks/>
          </p:cNvGrpSpPr>
          <p:nvPr/>
        </p:nvGrpSpPr>
        <p:grpSpPr bwMode="auto">
          <a:xfrm>
            <a:off x="6359525" y="5089525"/>
            <a:ext cx="896938" cy="331788"/>
            <a:chOff x="1488" y="3120"/>
            <a:chExt cx="438" cy="192"/>
          </a:xfrm>
          <a:solidFill>
            <a:srgbClr val="92D050"/>
          </a:solidFill>
        </p:grpSpPr>
        <p:sp>
          <p:nvSpPr>
            <p:cNvPr id="417818" name="Rectangle 26"/>
            <p:cNvSpPr>
              <a:spLocks noChangeArrowheads="1"/>
            </p:cNvSpPr>
            <p:nvPr/>
          </p:nvSpPr>
          <p:spPr bwMode="auto">
            <a:xfrm>
              <a:off x="1542" y="3168"/>
              <a:ext cx="384" cy="144"/>
            </a:xfrm>
            <a:prstGeom prst="rect">
              <a:avLst/>
            </a:prstGeom>
            <a:grpFill/>
            <a:ln w="9525">
              <a:solidFill>
                <a:schemeClr val="bg2"/>
              </a:solidFill>
              <a:miter lim="800000"/>
              <a:headEnd/>
              <a:tailEnd/>
            </a:ln>
            <a:effectLst/>
          </p:spPr>
          <p:txBody>
            <a:bodyPr wrap="none" anchor="ctr"/>
            <a:lstStyle/>
            <a:p>
              <a:pPr eaLnBrk="1" hangingPunct="1"/>
              <a:r>
                <a:rPr lang="en-US" sz="1000" dirty="0"/>
                <a:t>Drivers</a:t>
              </a:r>
            </a:p>
          </p:txBody>
        </p:sp>
        <p:sp>
          <p:nvSpPr>
            <p:cNvPr id="417819" name="Rectangle 27"/>
            <p:cNvSpPr>
              <a:spLocks noChangeArrowheads="1"/>
            </p:cNvSpPr>
            <p:nvPr/>
          </p:nvSpPr>
          <p:spPr bwMode="auto">
            <a:xfrm>
              <a:off x="1518" y="3144"/>
              <a:ext cx="384" cy="144"/>
            </a:xfrm>
            <a:prstGeom prst="rect">
              <a:avLst/>
            </a:prstGeom>
            <a:grpFill/>
            <a:ln w="9525">
              <a:solidFill>
                <a:schemeClr val="bg2"/>
              </a:solidFill>
              <a:miter lim="800000"/>
              <a:headEnd/>
              <a:tailEnd/>
            </a:ln>
            <a:effectLst/>
          </p:spPr>
          <p:txBody>
            <a:bodyPr wrap="none" anchor="ctr"/>
            <a:lstStyle/>
            <a:p>
              <a:pPr eaLnBrk="1" hangingPunct="1"/>
              <a:r>
                <a:rPr lang="en-US" sz="1000" dirty="0"/>
                <a:t>Drivers</a:t>
              </a:r>
            </a:p>
          </p:txBody>
        </p:sp>
        <p:sp>
          <p:nvSpPr>
            <p:cNvPr id="417820" name="Rectangle 28"/>
            <p:cNvSpPr>
              <a:spLocks noChangeArrowheads="1"/>
            </p:cNvSpPr>
            <p:nvPr/>
          </p:nvSpPr>
          <p:spPr bwMode="auto">
            <a:xfrm>
              <a:off x="1488" y="3120"/>
              <a:ext cx="384" cy="144"/>
            </a:xfrm>
            <a:prstGeom prst="rect">
              <a:avLst/>
            </a:prstGeom>
            <a:grpFill/>
            <a:ln w="9525">
              <a:solidFill>
                <a:schemeClr val="bg2"/>
              </a:solidFill>
              <a:miter lim="800000"/>
              <a:headEnd/>
              <a:tailEnd/>
            </a:ln>
            <a:effectLst/>
          </p:spPr>
          <p:txBody>
            <a:bodyPr wrap="none" anchor="ctr"/>
            <a:lstStyle/>
            <a:p>
              <a:pPr eaLnBrk="1" hangingPunct="1"/>
              <a:r>
                <a:rPr lang="en-US" sz="1400" b="1" dirty="0">
                  <a:solidFill>
                    <a:schemeClr val="bg1"/>
                  </a:solidFill>
                </a:rPr>
                <a:t>Drivers</a:t>
              </a:r>
            </a:p>
          </p:txBody>
        </p:sp>
      </p:grpSp>
      <p:grpSp>
        <p:nvGrpSpPr>
          <p:cNvPr id="5" name="Group 29"/>
          <p:cNvGrpSpPr>
            <a:grpSpLocks/>
          </p:cNvGrpSpPr>
          <p:nvPr/>
        </p:nvGrpSpPr>
        <p:grpSpPr bwMode="auto">
          <a:xfrm>
            <a:off x="7446963" y="5089525"/>
            <a:ext cx="896937" cy="331788"/>
            <a:chOff x="1488" y="3120"/>
            <a:chExt cx="438" cy="192"/>
          </a:xfrm>
          <a:solidFill>
            <a:srgbClr val="92D050"/>
          </a:solidFill>
        </p:grpSpPr>
        <p:sp>
          <p:nvSpPr>
            <p:cNvPr id="417822" name="Rectangle 30"/>
            <p:cNvSpPr>
              <a:spLocks noChangeArrowheads="1"/>
            </p:cNvSpPr>
            <p:nvPr/>
          </p:nvSpPr>
          <p:spPr bwMode="auto">
            <a:xfrm>
              <a:off x="1542" y="3168"/>
              <a:ext cx="384" cy="144"/>
            </a:xfrm>
            <a:prstGeom prst="rect">
              <a:avLst/>
            </a:prstGeom>
            <a:grpFill/>
            <a:ln w="9525">
              <a:solidFill>
                <a:schemeClr val="bg2"/>
              </a:solidFill>
              <a:miter lim="800000"/>
              <a:headEnd/>
              <a:tailEnd/>
            </a:ln>
            <a:effectLst/>
          </p:spPr>
          <p:txBody>
            <a:bodyPr wrap="none" anchor="ctr"/>
            <a:lstStyle/>
            <a:p>
              <a:pPr eaLnBrk="1" hangingPunct="1"/>
              <a:r>
                <a:rPr lang="en-US" sz="1000" dirty="0"/>
                <a:t>Drivers</a:t>
              </a:r>
            </a:p>
          </p:txBody>
        </p:sp>
        <p:sp>
          <p:nvSpPr>
            <p:cNvPr id="417823" name="Rectangle 31"/>
            <p:cNvSpPr>
              <a:spLocks noChangeArrowheads="1"/>
            </p:cNvSpPr>
            <p:nvPr/>
          </p:nvSpPr>
          <p:spPr bwMode="auto">
            <a:xfrm>
              <a:off x="1518" y="3144"/>
              <a:ext cx="384" cy="144"/>
            </a:xfrm>
            <a:prstGeom prst="rect">
              <a:avLst/>
            </a:prstGeom>
            <a:grpFill/>
            <a:ln w="9525">
              <a:solidFill>
                <a:schemeClr val="bg2"/>
              </a:solidFill>
              <a:miter lim="800000"/>
              <a:headEnd/>
              <a:tailEnd/>
            </a:ln>
            <a:effectLst/>
          </p:spPr>
          <p:txBody>
            <a:bodyPr wrap="none" anchor="ctr"/>
            <a:lstStyle/>
            <a:p>
              <a:pPr eaLnBrk="1" hangingPunct="1"/>
              <a:r>
                <a:rPr lang="en-US" sz="1000" dirty="0"/>
                <a:t>Drivers</a:t>
              </a:r>
            </a:p>
          </p:txBody>
        </p:sp>
        <p:sp>
          <p:nvSpPr>
            <p:cNvPr id="417824" name="Rectangle 32"/>
            <p:cNvSpPr>
              <a:spLocks noChangeArrowheads="1"/>
            </p:cNvSpPr>
            <p:nvPr/>
          </p:nvSpPr>
          <p:spPr bwMode="auto">
            <a:xfrm>
              <a:off x="1488" y="3120"/>
              <a:ext cx="384" cy="144"/>
            </a:xfrm>
            <a:prstGeom prst="rect">
              <a:avLst/>
            </a:prstGeom>
            <a:grpFill/>
            <a:ln w="9525">
              <a:solidFill>
                <a:schemeClr val="bg2"/>
              </a:solidFill>
              <a:miter lim="800000"/>
              <a:headEnd/>
              <a:tailEnd/>
            </a:ln>
            <a:effectLst/>
          </p:spPr>
          <p:txBody>
            <a:bodyPr wrap="none" anchor="ctr"/>
            <a:lstStyle/>
            <a:p>
              <a:pPr eaLnBrk="1" hangingPunct="1"/>
              <a:r>
                <a:rPr lang="en-US" sz="1400" b="1" dirty="0">
                  <a:solidFill>
                    <a:schemeClr val="bg1"/>
                  </a:solidFill>
                </a:rPr>
                <a:t>Drivers</a:t>
              </a:r>
            </a:p>
          </p:txBody>
        </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717826" y="3089990"/>
            <a:ext cx="1524000" cy="1933893"/>
          </a:xfrm>
          <a:prstGeom prst="roundRect">
            <a:avLst/>
          </a:prstGeom>
          <a:solidFill>
            <a:srgbClr val="0099FF"/>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4" tIns="54862" rIns="109724" bIns="54862" numCol="1" rtlCol="0" anchor="t" anchorCtr="0" compatLnSpc="1">
            <a:prstTxWarp prst="textNoShape">
              <a:avLst/>
            </a:prstTxWarp>
          </a:bodyPr>
          <a:lstStyle/>
          <a:p>
            <a:pPr algn="ctr" defTabSz="914063"/>
            <a:r>
              <a:rPr lang="en-US" sz="1300" dirty="0" smtClean="0">
                <a:solidFill>
                  <a:schemeClr val="tx1"/>
                </a:solidFill>
                <a:latin typeface="Segoe" pitchFamily="34" charset="0"/>
              </a:rPr>
              <a:t>Windows Server 2008</a:t>
            </a:r>
          </a:p>
        </p:txBody>
      </p:sp>
      <p:sp>
        <p:nvSpPr>
          <p:cNvPr id="60" name="Rounded Rectangle 59"/>
          <p:cNvSpPr/>
          <p:nvPr/>
        </p:nvSpPr>
        <p:spPr bwMode="auto">
          <a:xfrm>
            <a:off x="1596136" y="3758320"/>
            <a:ext cx="597408" cy="549226"/>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914063"/>
            <a:r>
              <a:rPr lang="en-US" sz="1200" dirty="0" smtClean="0">
                <a:solidFill>
                  <a:schemeClr val="tx1"/>
                </a:solidFill>
                <a:latin typeface="Segoe" pitchFamily="34" charset="0"/>
              </a:rPr>
              <a:t>VSP</a:t>
            </a:r>
            <a:endParaRPr lang="en-US" sz="1300" dirty="0" smtClean="0">
              <a:solidFill>
                <a:schemeClr val="tx1"/>
              </a:solidFill>
              <a:latin typeface="Segoe" pitchFamily="34" charset="0"/>
            </a:endParaRPr>
          </a:p>
        </p:txBody>
      </p:sp>
      <p:grpSp>
        <p:nvGrpSpPr>
          <p:cNvPr id="3" name="Group 91"/>
          <p:cNvGrpSpPr/>
          <p:nvPr/>
        </p:nvGrpSpPr>
        <p:grpSpPr>
          <a:xfrm>
            <a:off x="761768" y="3758320"/>
            <a:ext cx="722648" cy="549226"/>
            <a:chOff x="9758434" y="3281022"/>
            <a:chExt cx="867177" cy="519380"/>
          </a:xfrm>
        </p:grpSpPr>
        <p:sp>
          <p:nvSpPr>
            <p:cNvPr id="93" name="Rounded Rectangle 92"/>
            <p:cNvSpPr/>
            <p:nvPr/>
          </p:nvSpPr>
          <p:spPr bwMode="auto">
            <a:xfrm>
              <a:off x="9802368" y="3281022"/>
              <a:ext cx="716890" cy="51938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sp>
          <p:nvSpPr>
            <p:cNvPr id="94" name="TextBox 93"/>
            <p:cNvSpPr txBox="1"/>
            <p:nvPr/>
          </p:nvSpPr>
          <p:spPr>
            <a:xfrm>
              <a:off x="9758434" y="3363934"/>
              <a:ext cx="867177" cy="349262"/>
            </a:xfrm>
            <a:prstGeom prst="rect">
              <a:avLst/>
            </a:prstGeom>
            <a:noFill/>
          </p:spPr>
          <p:txBody>
            <a:bodyPr wrap="square" rtlCol="0">
              <a:spAutoFit/>
            </a:bodyPr>
            <a:lstStyle/>
            <a:p>
              <a:pPr algn="ctr"/>
              <a:r>
                <a:rPr lang="en-US" sz="900" dirty="0" smtClean="0">
                  <a:latin typeface="Segoe" pitchFamily="34" charset="0"/>
                </a:rPr>
                <a:t>Windows Kernel</a:t>
              </a:r>
            </a:p>
          </p:txBody>
        </p:sp>
      </p:grpSp>
      <p:sp>
        <p:nvSpPr>
          <p:cNvPr id="2" name="Title 1"/>
          <p:cNvSpPr>
            <a:spLocks noGrp="1"/>
          </p:cNvSpPr>
          <p:nvPr>
            <p:ph type="title"/>
          </p:nvPr>
        </p:nvSpPr>
        <p:spPr>
          <a:xfrm>
            <a:off x="382588" y="228600"/>
            <a:ext cx="8385778" cy="553998"/>
          </a:xfrm>
        </p:spPr>
        <p:txBody>
          <a:bodyPr>
            <a:normAutofit/>
          </a:bodyPr>
          <a:lstStyle/>
          <a:p>
            <a:r>
              <a:rPr sz="4000" smtClean="0"/>
              <a:t>Arquitectura de Hyper-V</a:t>
            </a:r>
            <a:endParaRPr sz="4000">
              <a:solidFill>
                <a:schemeClr val="tx1"/>
              </a:solidFill>
            </a:endParaRPr>
          </a:p>
        </p:txBody>
      </p:sp>
      <p:sp>
        <p:nvSpPr>
          <p:cNvPr id="24" name="Rounded Rectangle 23"/>
          <p:cNvSpPr/>
          <p:nvPr/>
        </p:nvSpPr>
        <p:spPr bwMode="auto">
          <a:xfrm>
            <a:off x="2506848" y="1419104"/>
            <a:ext cx="1524000" cy="1524000"/>
          </a:xfrm>
          <a:prstGeom prst="roundRect">
            <a:avLst/>
          </a:prstGeom>
          <a:solidFill>
            <a:srgbClr val="FFC00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err="1" smtClean="0">
                <a:solidFill>
                  <a:schemeClr val="tx1"/>
                </a:solidFill>
                <a:latin typeface="Segoe" pitchFamily="34" charset="0"/>
              </a:rPr>
              <a:t>Aplicaciones</a:t>
            </a:r>
            <a:endParaRPr lang="en-US" sz="1600" dirty="0" smtClean="0">
              <a:solidFill>
                <a:schemeClr val="tx1"/>
              </a:solidFill>
              <a:latin typeface="Segoe" pitchFamily="34" charset="0"/>
            </a:endParaRPr>
          </a:p>
        </p:txBody>
      </p:sp>
      <p:sp>
        <p:nvSpPr>
          <p:cNvPr id="26" name="Rounded Rectangle 25"/>
          <p:cNvSpPr/>
          <p:nvPr/>
        </p:nvSpPr>
        <p:spPr bwMode="auto">
          <a:xfrm>
            <a:off x="4295868" y="1419104"/>
            <a:ext cx="1524000" cy="1524000"/>
          </a:xfrm>
          <a:prstGeom prst="roundRect">
            <a:avLst/>
          </a:prstGeom>
          <a:solidFill>
            <a:srgbClr val="FFC00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err="1" smtClean="0">
                <a:solidFill>
                  <a:schemeClr val="tx1"/>
                </a:solidFill>
                <a:latin typeface="Segoe" pitchFamily="34" charset="0"/>
              </a:rPr>
              <a:t>Aplicaciones</a:t>
            </a:r>
            <a:endParaRPr lang="en-US" sz="1600" dirty="0" smtClean="0">
              <a:solidFill>
                <a:schemeClr val="tx1"/>
              </a:solidFill>
              <a:latin typeface="Segoe" pitchFamily="34" charset="0"/>
            </a:endParaRPr>
          </a:p>
        </p:txBody>
      </p:sp>
      <p:sp>
        <p:nvSpPr>
          <p:cNvPr id="28" name="Rounded Rectangle 27"/>
          <p:cNvSpPr/>
          <p:nvPr/>
        </p:nvSpPr>
        <p:spPr bwMode="auto">
          <a:xfrm>
            <a:off x="6057281" y="1419104"/>
            <a:ext cx="1524000" cy="1524000"/>
          </a:xfrm>
          <a:prstGeom prst="roundRect">
            <a:avLst/>
          </a:prstGeom>
          <a:solidFill>
            <a:srgbClr val="FFC00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err="1" smtClean="0">
                <a:solidFill>
                  <a:schemeClr val="tx1"/>
                </a:solidFill>
                <a:latin typeface="Segoe" pitchFamily="34" charset="0"/>
              </a:rPr>
              <a:t>Aplicaciones</a:t>
            </a:r>
            <a:endParaRPr lang="en-US" sz="1600" dirty="0" smtClean="0">
              <a:solidFill>
                <a:schemeClr val="tx1"/>
              </a:solidFill>
              <a:latin typeface="Segoe" pitchFamily="34" charset="0"/>
            </a:endParaRPr>
          </a:p>
        </p:txBody>
      </p:sp>
      <p:sp>
        <p:nvSpPr>
          <p:cNvPr id="25" name="Rounded Rectangle 24"/>
          <p:cNvSpPr/>
          <p:nvPr/>
        </p:nvSpPr>
        <p:spPr bwMode="auto">
          <a:xfrm>
            <a:off x="4290346" y="3095513"/>
            <a:ext cx="1524000" cy="1928370"/>
          </a:xfrm>
          <a:prstGeom prst="roundRect">
            <a:avLst/>
          </a:prstGeom>
          <a:solidFill>
            <a:srgbClr val="0099FF"/>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a:r>
              <a:rPr lang="en-US" sz="1500" dirty="0" smtClean="0">
                <a:solidFill>
                  <a:schemeClr val="tx1"/>
                </a:solidFill>
                <a:latin typeface="Segoe" pitchFamily="34" charset="0"/>
              </a:rPr>
              <a:t>Non-Hypervisor Aware OS</a:t>
            </a:r>
          </a:p>
        </p:txBody>
      </p:sp>
      <p:grpSp>
        <p:nvGrpSpPr>
          <p:cNvPr id="7" name="Group 127"/>
          <p:cNvGrpSpPr/>
          <p:nvPr/>
        </p:nvGrpSpPr>
        <p:grpSpPr>
          <a:xfrm>
            <a:off x="2500593" y="3095513"/>
            <a:ext cx="1524733" cy="1928370"/>
            <a:chOff x="3000711" y="3703984"/>
            <a:chExt cx="1829680" cy="1828800"/>
          </a:xfrm>
        </p:grpSpPr>
        <p:sp>
          <p:nvSpPr>
            <p:cNvPr id="23" name="Rounded Rectangle 22"/>
            <p:cNvSpPr/>
            <p:nvPr/>
          </p:nvSpPr>
          <p:spPr bwMode="auto">
            <a:xfrm>
              <a:off x="3001591" y="3703984"/>
              <a:ext cx="1828800" cy="1828800"/>
            </a:xfrm>
            <a:prstGeom prst="roundRect">
              <a:avLst/>
            </a:prstGeom>
            <a:solidFill>
              <a:srgbClr val="0099FF"/>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914063"/>
              <a:r>
                <a:rPr lang="en-US" sz="1200" dirty="0" smtClean="0">
                  <a:solidFill>
                    <a:schemeClr val="tx1"/>
                  </a:solidFill>
                  <a:latin typeface="Segoe" pitchFamily="34" charset="0"/>
                </a:rPr>
                <a:t>Windows Server 2003, 2008</a:t>
              </a:r>
            </a:p>
          </p:txBody>
        </p:sp>
        <p:grpSp>
          <p:nvGrpSpPr>
            <p:cNvPr id="8" name="Group 49"/>
            <p:cNvGrpSpPr/>
            <p:nvPr/>
          </p:nvGrpSpPr>
          <p:grpSpPr>
            <a:xfrm>
              <a:off x="3000711" y="4362340"/>
              <a:ext cx="932397" cy="519380"/>
              <a:chOff x="9701434" y="3316267"/>
              <a:chExt cx="932397" cy="519380"/>
            </a:xfrm>
          </p:grpSpPr>
          <p:sp>
            <p:nvSpPr>
              <p:cNvPr id="49" name="Rounded Rectangle 48"/>
              <p:cNvSpPr/>
              <p:nvPr/>
            </p:nvSpPr>
            <p:spPr bwMode="auto">
              <a:xfrm>
                <a:off x="9802368" y="3316267"/>
                <a:ext cx="716890" cy="51938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sp>
            <p:nvSpPr>
              <p:cNvPr id="48" name="TextBox 47"/>
              <p:cNvSpPr txBox="1"/>
              <p:nvPr/>
            </p:nvSpPr>
            <p:spPr>
              <a:xfrm>
                <a:off x="9701434" y="3390908"/>
                <a:ext cx="932397" cy="350262"/>
              </a:xfrm>
              <a:prstGeom prst="rect">
                <a:avLst/>
              </a:prstGeom>
              <a:noFill/>
            </p:spPr>
            <p:txBody>
              <a:bodyPr wrap="square" rtlCol="0">
                <a:spAutoFit/>
              </a:bodyPr>
              <a:lstStyle/>
              <a:p>
                <a:pPr algn="ctr"/>
                <a:r>
                  <a:rPr lang="en-US" sz="900" dirty="0" smtClean="0">
                    <a:latin typeface="Segoe" pitchFamily="34" charset="0"/>
                  </a:rPr>
                  <a:t>Windows Kernel</a:t>
                </a:r>
              </a:p>
            </p:txBody>
          </p:sp>
        </p:grpSp>
        <p:grpSp>
          <p:nvGrpSpPr>
            <p:cNvPr id="9" name="Group 65"/>
            <p:cNvGrpSpPr/>
            <p:nvPr/>
          </p:nvGrpSpPr>
          <p:grpSpPr>
            <a:xfrm>
              <a:off x="4050182" y="4362340"/>
              <a:ext cx="716890" cy="519380"/>
              <a:chOff x="4050182" y="4362340"/>
              <a:chExt cx="716890" cy="519380"/>
            </a:xfrm>
          </p:grpSpPr>
          <p:sp>
            <p:nvSpPr>
              <p:cNvPr id="61" name="Rounded Rectangle 60"/>
              <p:cNvSpPr/>
              <p:nvPr/>
            </p:nvSpPr>
            <p:spPr bwMode="auto">
              <a:xfrm>
                <a:off x="4050182" y="4362340"/>
                <a:ext cx="716890" cy="51938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sp>
            <p:nvSpPr>
              <p:cNvPr id="63" name="TextBox 62"/>
              <p:cNvSpPr txBox="1"/>
              <p:nvPr/>
            </p:nvSpPr>
            <p:spPr>
              <a:xfrm>
                <a:off x="4098873" y="4488937"/>
                <a:ext cx="638444" cy="277291"/>
              </a:xfrm>
              <a:prstGeom prst="rect">
                <a:avLst/>
              </a:prstGeom>
              <a:noFill/>
            </p:spPr>
            <p:txBody>
              <a:bodyPr wrap="square" rtlCol="0">
                <a:spAutoFit/>
              </a:bodyPr>
              <a:lstStyle/>
              <a:p>
                <a:r>
                  <a:rPr lang="en-US" sz="1300" dirty="0" smtClean="0">
                    <a:latin typeface="Segoe" pitchFamily="34" charset="0"/>
                  </a:rPr>
                  <a:t>VSC</a:t>
                </a:r>
              </a:p>
            </p:txBody>
          </p:sp>
        </p:grpSp>
      </p:grpSp>
      <p:sp>
        <p:nvSpPr>
          <p:cNvPr id="72" name="Rounded Rectangle 71"/>
          <p:cNvSpPr/>
          <p:nvPr/>
        </p:nvSpPr>
        <p:spPr bwMode="auto">
          <a:xfrm>
            <a:off x="2813091" y="4644919"/>
            <a:ext cx="908304" cy="323088"/>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err="1" smtClean="0">
                <a:solidFill>
                  <a:schemeClr val="tx1"/>
                </a:solidFill>
                <a:latin typeface="Segoe" pitchFamily="34" charset="0"/>
              </a:rPr>
              <a:t>VMBus</a:t>
            </a:r>
            <a:endParaRPr lang="en-US" sz="1600" dirty="0" smtClean="0">
              <a:solidFill>
                <a:schemeClr val="tx1"/>
              </a:solidFill>
              <a:latin typeface="Segoe" pitchFamily="34" charset="0"/>
            </a:endParaRPr>
          </a:p>
        </p:txBody>
      </p:sp>
      <p:sp>
        <p:nvSpPr>
          <p:cNvPr id="75" name="Rounded Rectangle 74"/>
          <p:cNvSpPr/>
          <p:nvPr/>
        </p:nvSpPr>
        <p:spPr bwMode="auto">
          <a:xfrm>
            <a:off x="4601445" y="4625041"/>
            <a:ext cx="908304" cy="323088"/>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chemeClr val="tx1"/>
                </a:solidFill>
                <a:latin typeface="Segoe" pitchFamily="34" charset="0"/>
              </a:rPr>
              <a:t>Emulation</a:t>
            </a:r>
          </a:p>
        </p:txBody>
      </p:sp>
      <p:sp>
        <p:nvSpPr>
          <p:cNvPr id="4" name="Rounded Rectangle 3"/>
          <p:cNvSpPr/>
          <p:nvPr/>
        </p:nvSpPr>
        <p:spPr bwMode="auto">
          <a:xfrm>
            <a:off x="684696" y="5775739"/>
            <a:ext cx="7043588" cy="508000"/>
          </a:xfrm>
          <a:prstGeom prst="roundRect">
            <a:avLst/>
          </a:prstGeom>
          <a:solidFill>
            <a:srgbClr val="FFC000"/>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latin typeface="Segoe" pitchFamily="34" charset="0"/>
              </a:rPr>
              <a:t>“Designed for Windows” Server Hardware</a:t>
            </a:r>
          </a:p>
        </p:txBody>
      </p:sp>
      <p:sp>
        <p:nvSpPr>
          <p:cNvPr id="5" name="Rounded Rectangle 4"/>
          <p:cNvSpPr/>
          <p:nvPr/>
        </p:nvSpPr>
        <p:spPr bwMode="auto">
          <a:xfrm>
            <a:off x="685270" y="5162827"/>
            <a:ext cx="7043588" cy="508000"/>
          </a:xfrm>
          <a:prstGeom prst="roundRect">
            <a:avLst/>
          </a:prstGeom>
          <a:solidFill>
            <a:srgbClr val="0070C0"/>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latin typeface="Segoe" pitchFamily="34" charset="0"/>
              </a:rPr>
              <a:t>Windows hypervisor</a:t>
            </a:r>
          </a:p>
        </p:txBody>
      </p:sp>
      <p:grpSp>
        <p:nvGrpSpPr>
          <p:cNvPr id="10" name="Group 128"/>
          <p:cNvGrpSpPr/>
          <p:nvPr/>
        </p:nvGrpSpPr>
        <p:grpSpPr>
          <a:xfrm>
            <a:off x="6051759" y="3081133"/>
            <a:ext cx="1524000" cy="1942750"/>
            <a:chOff x="7262111" y="3697360"/>
            <a:chExt cx="1828800" cy="1828800"/>
          </a:xfrm>
          <a:solidFill>
            <a:srgbClr val="0099FF"/>
          </a:solidFill>
        </p:grpSpPr>
        <p:sp>
          <p:nvSpPr>
            <p:cNvPr id="27" name="Rounded Rectangle 26"/>
            <p:cNvSpPr/>
            <p:nvPr/>
          </p:nvSpPr>
          <p:spPr bwMode="auto">
            <a:xfrm>
              <a:off x="7262111" y="3697360"/>
              <a:ext cx="1828800" cy="1828800"/>
            </a:xfrm>
            <a:prstGeom prst="roundRect">
              <a:avLst/>
            </a:prstGeom>
            <a:grp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914063"/>
              <a:r>
                <a:rPr lang="en-US" sz="1500" dirty="0" err="1" smtClean="0">
                  <a:solidFill>
                    <a:schemeClr val="tx1"/>
                  </a:solidFill>
                  <a:latin typeface="Segoe" pitchFamily="34" charset="0"/>
                </a:rPr>
                <a:t>Xen</a:t>
              </a:r>
              <a:r>
                <a:rPr lang="en-US" sz="1500" dirty="0" smtClean="0">
                  <a:solidFill>
                    <a:schemeClr val="tx1"/>
                  </a:solidFill>
                  <a:latin typeface="Segoe" pitchFamily="34" charset="0"/>
                </a:rPr>
                <a:t>-Enabled Linux Kernel</a:t>
              </a:r>
            </a:p>
          </p:txBody>
        </p:sp>
        <p:sp>
          <p:nvSpPr>
            <p:cNvPr id="105" name="Rounded Rectangle 104"/>
            <p:cNvSpPr/>
            <p:nvPr/>
          </p:nvSpPr>
          <p:spPr bwMode="auto">
            <a:xfrm>
              <a:off x="7685591" y="4356678"/>
              <a:ext cx="960698" cy="385454"/>
            </a:xfrm>
            <a:prstGeom prst="roundRect">
              <a:avLst/>
            </a:prstGeom>
            <a:solidFill>
              <a:srgbClr val="92D050"/>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r>
                <a:rPr lang="en-US" sz="1200" dirty="0" smtClean="0">
                  <a:solidFill>
                    <a:schemeClr val="tx1"/>
                  </a:solidFill>
                  <a:latin typeface="Segoe" pitchFamily="34" charset="0"/>
                </a:rPr>
                <a:t>Linux VSC</a:t>
              </a:r>
            </a:p>
          </p:txBody>
        </p:sp>
        <p:sp>
          <p:nvSpPr>
            <p:cNvPr id="106" name="Rounded Rectangle 105"/>
            <p:cNvSpPr/>
            <p:nvPr/>
          </p:nvSpPr>
          <p:spPr bwMode="auto">
            <a:xfrm>
              <a:off x="7382764" y="5184186"/>
              <a:ext cx="1585732" cy="250224"/>
            </a:xfrm>
            <a:prstGeom prst="roundRect">
              <a:avLst/>
            </a:prstGeom>
            <a:solidFill>
              <a:srgbClr val="92D050"/>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r>
                <a:rPr lang="en-US" sz="1000" dirty="0" err="1" smtClean="0">
                  <a:solidFill>
                    <a:schemeClr val="tx1"/>
                  </a:solidFill>
                  <a:latin typeface="Segoe" pitchFamily="34" charset="0"/>
                </a:rPr>
                <a:t>Hypercall</a:t>
              </a:r>
              <a:r>
                <a:rPr lang="en-US" sz="1000" dirty="0" smtClean="0">
                  <a:solidFill>
                    <a:schemeClr val="tx1"/>
                  </a:solidFill>
                  <a:latin typeface="Segoe" pitchFamily="34" charset="0"/>
                </a:rPr>
                <a:t> Adapter</a:t>
              </a:r>
            </a:p>
          </p:txBody>
        </p:sp>
      </p:grpSp>
      <p:sp>
        <p:nvSpPr>
          <p:cNvPr id="107" name="TextBox 106"/>
          <p:cNvSpPr txBox="1"/>
          <p:nvPr/>
        </p:nvSpPr>
        <p:spPr>
          <a:xfrm>
            <a:off x="771646" y="868103"/>
            <a:ext cx="1417898" cy="538603"/>
          </a:xfrm>
          <a:prstGeom prst="rect">
            <a:avLst/>
          </a:prstGeom>
          <a:noFill/>
        </p:spPr>
        <p:txBody>
          <a:bodyPr wrap="square" lIns="76194" tIns="38097" rIns="76194" bIns="38097" rtlCol="0">
            <a:spAutoFit/>
          </a:bodyPr>
          <a:lstStyle/>
          <a:p>
            <a:pPr algn="ctr"/>
            <a:r>
              <a:rPr lang="en-US" sz="1500" dirty="0" err="1" smtClean="0">
                <a:latin typeface="Segoe" pitchFamily="34" charset="0"/>
              </a:rPr>
              <a:t>Particion</a:t>
            </a:r>
            <a:r>
              <a:rPr lang="en-US" sz="1500" dirty="0" smtClean="0">
                <a:latin typeface="Segoe" pitchFamily="34" charset="0"/>
              </a:rPr>
              <a:t> Padre</a:t>
            </a:r>
          </a:p>
        </p:txBody>
      </p:sp>
      <p:sp>
        <p:nvSpPr>
          <p:cNvPr id="108" name="TextBox 107"/>
          <p:cNvSpPr txBox="1"/>
          <p:nvPr/>
        </p:nvSpPr>
        <p:spPr>
          <a:xfrm>
            <a:off x="2594658" y="868102"/>
            <a:ext cx="4851722" cy="436017"/>
          </a:xfrm>
          <a:prstGeom prst="rect">
            <a:avLst/>
          </a:prstGeom>
          <a:noFill/>
        </p:spPr>
        <p:txBody>
          <a:bodyPr wrap="square" lIns="76194" tIns="38097" rIns="76194" bIns="38097" rtlCol="0">
            <a:spAutoFit/>
          </a:bodyPr>
          <a:lstStyle/>
          <a:p>
            <a:pPr algn="ctr"/>
            <a:r>
              <a:rPr lang="en-US" sz="2300" dirty="0" err="1" smtClean="0">
                <a:latin typeface="Segoe" pitchFamily="34" charset="0"/>
              </a:rPr>
              <a:t>Particiones</a:t>
            </a:r>
            <a:r>
              <a:rPr lang="en-US" sz="2300" dirty="0" smtClean="0">
                <a:latin typeface="Segoe" pitchFamily="34" charset="0"/>
              </a:rPr>
              <a:t> </a:t>
            </a:r>
            <a:r>
              <a:rPr lang="en-US" sz="2300" dirty="0" err="1" smtClean="0">
                <a:latin typeface="Segoe" pitchFamily="34" charset="0"/>
              </a:rPr>
              <a:t>Hijas</a:t>
            </a:r>
            <a:endParaRPr lang="en-US" sz="2300" dirty="0" smtClean="0">
              <a:latin typeface="Segoe" pitchFamily="34" charset="0"/>
            </a:endParaRPr>
          </a:p>
        </p:txBody>
      </p:sp>
      <p:sp>
        <p:nvSpPr>
          <p:cNvPr id="22" name="Rounded Rectangle 21"/>
          <p:cNvSpPr/>
          <p:nvPr/>
        </p:nvSpPr>
        <p:spPr bwMode="auto">
          <a:xfrm>
            <a:off x="723348" y="1419104"/>
            <a:ext cx="1524000" cy="1524000"/>
          </a:xfrm>
          <a:prstGeom prst="roundRect">
            <a:avLst/>
          </a:prstGeom>
          <a:solidFill>
            <a:srgbClr val="0099FF"/>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sp>
        <p:nvSpPr>
          <p:cNvPr id="109" name="Rounded Rectangle 108"/>
          <p:cNvSpPr/>
          <p:nvPr/>
        </p:nvSpPr>
        <p:spPr bwMode="auto">
          <a:xfrm>
            <a:off x="945266" y="2633241"/>
            <a:ext cx="1117808" cy="25078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914063"/>
            <a:r>
              <a:rPr lang="en-US" sz="1100" dirty="0" smtClean="0">
                <a:solidFill>
                  <a:schemeClr val="tx1"/>
                </a:solidFill>
                <a:latin typeface="Segoe" pitchFamily="34" charset="0"/>
              </a:rPr>
              <a:t>VM Service</a:t>
            </a:r>
          </a:p>
        </p:txBody>
      </p:sp>
      <p:sp>
        <p:nvSpPr>
          <p:cNvPr id="110" name="Rounded Rectangle 109"/>
          <p:cNvSpPr/>
          <p:nvPr/>
        </p:nvSpPr>
        <p:spPr bwMode="auto">
          <a:xfrm>
            <a:off x="945335" y="2335836"/>
            <a:ext cx="1109634" cy="25078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914063"/>
            <a:r>
              <a:rPr lang="en-US" sz="1100" dirty="0" smtClean="0">
                <a:solidFill>
                  <a:schemeClr val="tx1"/>
                </a:solidFill>
                <a:latin typeface="Segoe" pitchFamily="34" charset="0"/>
              </a:rPr>
              <a:t>WMI Provider</a:t>
            </a:r>
          </a:p>
        </p:txBody>
      </p:sp>
      <p:grpSp>
        <p:nvGrpSpPr>
          <p:cNvPr id="11" name="Group 114"/>
          <p:cNvGrpSpPr/>
          <p:nvPr/>
        </p:nvGrpSpPr>
        <p:grpSpPr>
          <a:xfrm>
            <a:off x="1035326" y="1535044"/>
            <a:ext cx="911087" cy="643282"/>
            <a:chOff x="8557589" y="450575"/>
            <a:chExt cx="1093304" cy="771939"/>
          </a:xfrm>
        </p:grpSpPr>
        <p:sp>
          <p:nvSpPr>
            <p:cNvPr id="111" name="Rounded Rectangle 110"/>
            <p:cNvSpPr/>
            <p:nvPr/>
          </p:nvSpPr>
          <p:spPr bwMode="auto">
            <a:xfrm>
              <a:off x="8666922" y="765314"/>
              <a:ext cx="457200" cy="4572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sp>
          <p:nvSpPr>
            <p:cNvPr id="112" name="Rounded Rectangle 111"/>
            <p:cNvSpPr/>
            <p:nvPr/>
          </p:nvSpPr>
          <p:spPr bwMode="auto">
            <a:xfrm>
              <a:off x="8888896" y="609601"/>
              <a:ext cx="457200" cy="4572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sp>
          <p:nvSpPr>
            <p:cNvPr id="113" name="Rounded Rectangle 112"/>
            <p:cNvSpPr/>
            <p:nvPr/>
          </p:nvSpPr>
          <p:spPr bwMode="auto">
            <a:xfrm>
              <a:off x="9097618" y="450575"/>
              <a:ext cx="457200" cy="4572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sp>
          <p:nvSpPr>
            <p:cNvPr id="114" name="TextBox 113"/>
            <p:cNvSpPr txBox="1"/>
            <p:nvPr/>
          </p:nvSpPr>
          <p:spPr>
            <a:xfrm>
              <a:off x="8557589" y="626162"/>
              <a:ext cx="1093304" cy="517065"/>
            </a:xfrm>
            <a:prstGeom prst="rect">
              <a:avLst/>
            </a:prstGeom>
            <a:noFill/>
          </p:spPr>
          <p:txBody>
            <a:bodyPr wrap="square" rtlCol="0">
              <a:spAutoFit/>
            </a:bodyPr>
            <a:lstStyle/>
            <a:p>
              <a:pPr algn="ctr"/>
              <a:r>
                <a:rPr lang="en-US" sz="1100" dirty="0" smtClean="0">
                  <a:latin typeface="Segoe" pitchFamily="34" charset="0"/>
                </a:rPr>
                <a:t>VM Worker Processes</a:t>
              </a:r>
            </a:p>
          </p:txBody>
        </p:sp>
      </p:grpSp>
      <p:sp>
        <p:nvSpPr>
          <p:cNvPr id="116" name="Rounded Rectangle 115"/>
          <p:cNvSpPr/>
          <p:nvPr/>
        </p:nvSpPr>
        <p:spPr bwMode="auto">
          <a:xfrm>
            <a:off x="7086600" y="357166"/>
            <a:ext cx="1905000" cy="152400"/>
          </a:xfrm>
          <a:prstGeom prst="roundRect">
            <a:avLst/>
          </a:prstGeom>
          <a:solidFill>
            <a:srgbClr val="0099FF"/>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b="1" dirty="0" smtClean="0">
                <a:solidFill>
                  <a:schemeClr val="bg1"/>
                </a:solidFill>
                <a:latin typeface="Segoe" pitchFamily="34" charset="0"/>
              </a:rPr>
              <a:t>OS</a:t>
            </a:r>
          </a:p>
        </p:txBody>
      </p:sp>
      <p:sp>
        <p:nvSpPr>
          <p:cNvPr id="118" name="Rounded Rectangle 117"/>
          <p:cNvSpPr/>
          <p:nvPr/>
        </p:nvSpPr>
        <p:spPr bwMode="auto">
          <a:xfrm>
            <a:off x="7086600" y="517072"/>
            <a:ext cx="1905000" cy="152400"/>
          </a:xfrm>
          <a:prstGeom prst="roundRect">
            <a:avLst/>
          </a:prstGeom>
          <a:solidFill>
            <a:srgbClr val="FFC00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b="1" dirty="0" smtClean="0">
                <a:solidFill>
                  <a:schemeClr val="bg1"/>
                </a:solidFill>
                <a:latin typeface="Segoe" pitchFamily="34" charset="0"/>
              </a:rPr>
              <a:t>ISV / IHV / OEM</a:t>
            </a:r>
          </a:p>
        </p:txBody>
      </p:sp>
      <p:sp>
        <p:nvSpPr>
          <p:cNvPr id="119" name="Rounded Rectangle 118"/>
          <p:cNvSpPr/>
          <p:nvPr/>
        </p:nvSpPr>
        <p:spPr bwMode="auto">
          <a:xfrm>
            <a:off x="7086600" y="693782"/>
            <a:ext cx="1905000" cy="152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b="1" dirty="0" smtClean="0">
                <a:solidFill>
                  <a:schemeClr val="bg1"/>
                </a:solidFill>
                <a:latin typeface="Segoe" pitchFamily="34" charset="0"/>
              </a:rPr>
              <a:t>Microsoft Hyper-V</a:t>
            </a:r>
          </a:p>
        </p:txBody>
      </p:sp>
      <p:sp>
        <p:nvSpPr>
          <p:cNvPr id="120" name="Rounded Rectangle 119"/>
          <p:cNvSpPr/>
          <p:nvPr/>
        </p:nvSpPr>
        <p:spPr bwMode="auto">
          <a:xfrm>
            <a:off x="7086600" y="865734"/>
            <a:ext cx="1905000" cy="15240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b="1" dirty="0" smtClean="0">
                <a:solidFill>
                  <a:schemeClr val="bg1"/>
                </a:solidFill>
                <a:latin typeface="Segoe" pitchFamily="34" charset="0"/>
              </a:rPr>
              <a:t>Microsoft / </a:t>
            </a:r>
            <a:r>
              <a:rPr lang="en-US" sz="1000" b="1" dirty="0" err="1" smtClean="0">
                <a:solidFill>
                  <a:schemeClr val="bg1"/>
                </a:solidFill>
                <a:latin typeface="Segoe" pitchFamily="34" charset="0"/>
              </a:rPr>
              <a:t>XenSource</a:t>
            </a:r>
            <a:endParaRPr lang="en-US" sz="1000" b="1" dirty="0" smtClean="0">
              <a:solidFill>
                <a:schemeClr val="bg1"/>
              </a:solidFill>
              <a:latin typeface="Segoe" pitchFamily="34" charset="0"/>
            </a:endParaRPr>
          </a:p>
        </p:txBody>
      </p:sp>
      <p:sp>
        <p:nvSpPr>
          <p:cNvPr id="131" name="Line 4"/>
          <p:cNvSpPr>
            <a:spLocks noChangeShapeType="1"/>
          </p:cNvSpPr>
          <p:nvPr/>
        </p:nvSpPr>
        <p:spPr bwMode="auto">
          <a:xfrm flipH="1" flipV="1">
            <a:off x="709612" y="3034507"/>
            <a:ext cx="8229600" cy="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a:p>
        </p:txBody>
      </p:sp>
      <p:sp>
        <p:nvSpPr>
          <p:cNvPr id="132" name="Line 4"/>
          <p:cNvSpPr>
            <a:spLocks noChangeShapeType="1"/>
          </p:cNvSpPr>
          <p:nvPr/>
        </p:nvSpPr>
        <p:spPr bwMode="auto">
          <a:xfrm flipH="1" flipV="1">
            <a:off x="709612" y="5091907"/>
            <a:ext cx="8229600" cy="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a:p>
        </p:txBody>
      </p:sp>
      <p:sp>
        <p:nvSpPr>
          <p:cNvPr id="133" name="Line 4"/>
          <p:cNvSpPr>
            <a:spLocks noChangeShapeType="1"/>
          </p:cNvSpPr>
          <p:nvPr/>
        </p:nvSpPr>
        <p:spPr bwMode="auto">
          <a:xfrm flipH="1">
            <a:off x="2373312" y="1460500"/>
            <a:ext cx="0" cy="363474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a:p>
        </p:txBody>
      </p:sp>
      <p:sp>
        <p:nvSpPr>
          <p:cNvPr id="134" name="Line 4"/>
          <p:cNvSpPr>
            <a:spLocks noChangeShapeType="1"/>
          </p:cNvSpPr>
          <p:nvPr/>
        </p:nvSpPr>
        <p:spPr bwMode="auto">
          <a:xfrm flipH="1">
            <a:off x="4151312" y="1473200"/>
            <a:ext cx="0" cy="363220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a:p>
        </p:txBody>
      </p:sp>
      <p:sp>
        <p:nvSpPr>
          <p:cNvPr id="135" name="Line 4"/>
          <p:cNvSpPr>
            <a:spLocks noChangeShapeType="1"/>
          </p:cNvSpPr>
          <p:nvPr/>
        </p:nvSpPr>
        <p:spPr bwMode="auto">
          <a:xfrm flipH="1">
            <a:off x="5929312" y="1473200"/>
            <a:ext cx="0" cy="363220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a:p>
        </p:txBody>
      </p:sp>
      <p:sp>
        <p:nvSpPr>
          <p:cNvPr id="136" name="Line 4"/>
          <p:cNvSpPr>
            <a:spLocks noChangeShapeType="1"/>
          </p:cNvSpPr>
          <p:nvPr/>
        </p:nvSpPr>
        <p:spPr bwMode="auto">
          <a:xfrm flipH="1">
            <a:off x="7707312" y="1473200"/>
            <a:ext cx="0" cy="363220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a:p>
        </p:txBody>
      </p:sp>
      <p:sp>
        <p:nvSpPr>
          <p:cNvPr id="137" name="TextBox 136"/>
          <p:cNvSpPr txBox="1"/>
          <p:nvPr/>
        </p:nvSpPr>
        <p:spPr>
          <a:xfrm>
            <a:off x="7823200" y="2184402"/>
            <a:ext cx="1117600" cy="795089"/>
          </a:xfrm>
          <a:prstGeom prst="rect">
            <a:avLst/>
          </a:prstGeom>
          <a:noFill/>
        </p:spPr>
        <p:txBody>
          <a:bodyPr wrap="square" lIns="76194" tIns="38097" rIns="76194" bIns="38097" rtlCol="0">
            <a:spAutoFit/>
          </a:bodyPr>
          <a:lstStyle/>
          <a:p>
            <a:pPr algn="ctr"/>
            <a:r>
              <a:rPr lang="en-US" sz="2300" dirty="0" smtClean="0">
                <a:latin typeface="Segoe" pitchFamily="34" charset="0"/>
              </a:rPr>
              <a:t>User Mode</a:t>
            </a:r>
          </a:p>
        </p:txBody>
      </p:sp>
      <p:sp>
        <p:nvSpPr>
          <p:cNvPr id="138" name="TextBox 137"/>
          <p:cNvSpPr txBox="1"/>
          <p:nvPr/>
        </p:nvSpPr>
        <p:spPr>
          <a:xfrm>
            <a:off x="7823200" y="4216402"/>
            <a:ext cx="1117600" cy="795089"/>
          </a:xfrm>
          <a:prstGeom prst="rect">
            <a:avLst/>
          </a:prstGeom>
          <a:noFill/>
        </p:spPr>
        <p:txBody>
          <a:bodyPr wrap="square" lIns="76194" tIns="38097" rIns="76194" bIns="38097" rtlCol="0">
            <a:spAutoFit/>
          </a:bodyPr>
          <a:lstStyle/>
          <a:p>
            <a:pPr algn="ctr"/>
            <a:r>
              <a:rPr lang="en-US" sz="2300" dirty="0" smtClean="0">
                <a:latin typeface="Segoe" pitchFamily="34" charset="0"/>
              </a:rPr>
              <a:t>Kernel Mode</a:t>
            </a:r>
          </a:p>
        </p:txBody>
      </p:sp>
      <p:sp>
        <p:nvSpPr>
          <p:cNvPr id="54" name="TextBox 53"/>
          <p:cNvSpPr txBox="1"/>
          <p:nvPr/>
        </p:nvSpPr>
        <p:spPr>
          <a:xfrm>
            <a:off x="7012334" y="0"/>
            <a:ext cx="1774508" cy="261604"/>
          </a:xfrm>
          <a:prstGeom prst="rect">
            <a:avLst/>
          </a:prstGeom>
          <a:noFill/>
        </p:spPr>
        <p:txBody>
          <a:bodyPr wrap="square" lIns="76194" tIns="38097" rIns="76194" bIns="38097" rtlCol="0">
            <a:spAutoFit/>
          </a:bodyPr>
          <a:lstStyle/>
          <a:p>
            <a:r>
              <a:rPr lang="en-US" sz="1200" dirty="0" err="1" smtClean="0">
                <a:latin typeface="Segoe" pitchFamily="34" charset="0"/>
              </a:rPr>
              <a:t>Proporcionado</a:t>
            </a:r>
            <a:r>
              <a:rPr lang="en-US" sz="1200" dirty="0" smtClean="0">
                <a:latin typeface="Segoe" pitchFamily="34" charset="0"/>
              </a:rPr>
              <a:t> </a:t>
            </a:r>
            <a:r>
              <a:rPr lang="en-US" sz="1200" dirty="0" err="1" smtClean="0">
                <a:latin typeface="Segoe" pitchFamily="34" charset="0"/>
              </a:rPr>
              <a:t>por</a:t>
            </a:r>
            <a:endParaRPr lang="en-US" sz="1200" dirty="0" smtClean="0">
              <a:latin typeface="Segoe" pitchFamily="34" charset="0"/>
            </a:endParaRPr>
          </a:p>
        </p:txBody>
      </p:sp>
      <p:sp>
        <p:nvSpPr>
          <p:cNvPr id="56" name="TextBox 55"/>
          <p:cNvSpPr txBox="1"/>
          <p:nvPr/>
        </p:nvSpPr>
        <p:spPr>
          <a:xfrm>
            <a:off x="7821554" y="5194442"/>
            <a:ext cx="1117600" cy="436017"/>
          </a:xfrm>
          <a:prstGeom prst="rect">
            <a:avLst/>
          </a:prstGeom>
          <a:noFill/>
        </p:spPr>
        <p:txBody>
          <a:bodyPr wrap="square" lIns="76194" tIns="38097" rIns="76194" bIns="38097" rtlCol="0">
            <a:spAutoFit/>
          </a:bodyPr>
          <a:lstStyle/>
          <a:p>
            <a:pPr algn="ctr"/>
            <a:r>
              <a:rPr lang="en-US" sz="2300" dirty="0" smtClean="0">
                <a:latin typeface="Segoe" pitchFamily="34" charset="0"/>
              </a:rPr>
              <a:t>Ring -1</a:t>
            </a:r>
          </a:p>
        </p:txBody>
      </p:sp>
      <p:sp>
        <p:nvSpPr>
          <p:cNvPr id="57" name="Rounded Rectangle 56"/>
          <p:cNvSpPr/>
          <p:nvPr/>
        </p:nvSpPr>
        <p:spPr bwMode="auto">
          <a:xfrm>
            <a:off x="1198562" y="4172035"/>
            <a:ext cx="632217" cy="429653"/>
          </a:xfrm>
          <a:prstGeom prst="roundRect">
            <a:avLst/>
          </a:prstGeom>
          <a:solidFill>
            <a:srgbClr val="FFC00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dirty="0" smtClean="0">
                <a:solidFill>
                  <a:schemeClr val="tx1"/>
                </a:solidFill>
                <a:latin typeface="Segoe" pitchFamily="34" charset="0"/>
              </a:rPr>
              <a:t>IHV Drivers</a:t>
            </a:r>
          </a:p>
        </p:txBody>
      </p:sp>
      <p:sp>
        <p:nvSpPr>
          <p:cNvPr id="68" name="Rounded Rectangle 67"/>
          <p:cNvSpPr/>
          <p:nvPr/>
        </p:nvSpPr>
        <p:spPr bwMode="auto">
          <a:xfrm>
            <a:off x="1041000" y="4644919"/>
            <a:ext cx="908304" cy="323088"/>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err="1" smtClean="0">
                <a:solidFill>
                  <a:schemeClr val="tx1"/>
                </a:solidFill>
                <a:latin typeface="Segoe" pitchFamily="34" charset="0"/>
              </a:rPr>
              <a:t>VMBus</a:t>
            </a:r>
            <a:endParaRPr lang="en-US" sz="1600" dirty="0" smtClean="0">
              <a:solidFill>
                <a:schemeClr val="tx1"/>
              </a:solidFill>
              <a:latin typeface="Segoe" pitchFamily="34" charset="0"/>
            </a:endParaRPr>
          </a:p>
        </p:txBody>
      </p:sp>
      <p:sp>
        <p:nvSpPr>
          <p:cNvPr id="78" name="Rounded Rectangle 77"/>
          <p:cNvSpPr/>
          <p:nvPr/>
        </p:nvSpPr>
        <p:spPr bwMode="auto">
          <a:xfrm>
            <a:off x="6366137" y="4255043"/>
            <a:ext cx="908304" cy="323088"/>
          </a:xfrm>
          <a:prstGeom prst="roundRect">
            <a:avLst/>
          </a:prstGeom>
          <a:solidFill>
            <a:srgbClr val="92D050"/>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500" dirty="0" err="1" smtClean="0">
                <a:solidFill>
                  <a:schemeClr val="tx1"/>
                </a:solidFill>
                <a:latin typeface="Segoe" pitchFamily="34" charset="0"/>
              </a:rPr>
              <a:t>VMBus</a:t>
            </a:r>
            <a:endParaRPr lang="en-US" sz="1500" dirty="0" smtClean="0">
              <a:solidFill>
                <a:schemeClr val="tx1"/>
              </a:solidFill>
              <a:latin typeface="Segoe" pitchFamily="34" charset="0"/>
            </a:endParaRPr>
          </a:p>
        </p:txBody>
      </p:sp>
      <p:sp>
        <p:nvSpPr>
          <p:cNvPr id="59" name="TextBox 58"/>
          <p:cNvSpPr txBox="1"/>
          <p:nvPr/>
        </p:nvSpPr>
        <p:spPr>
          <a:xfrm>
            <a:off x="864727" y="1987827"/>
            <a:ext cx="1490869" cy="353943"/>
          </a:xfrm>
          <a:prstGeom prst="rect">
            <a:avLst/>
          </a:prstGeom>
          <a:noFill/>
        </p:spPr>
        <p:txBody>
          <a:bodyPr wrap="square" lIns="91436" tIns="45718" rIns="91436" bIns="45718" rtlCol="0">
            <a:spAutoFit/>
          </a:bodyPr>
          <a:lstStyle/>
          <a:p>
            <a:r>
              <a:rPr lang="en-US" sz="1700" dirty="0" err="1" smtClean="0"/>
              <a:t>Aplicaciones</a:t>
            </a:r>
            <a:endParaRPr lang="en-US" sz="1700" dirty="0"/>
          </a:p>
        </p:txBody>
      </p:sp>
      <p:sp>
        <p:nvSpPr>
          <p:cNvPr id="58" name="Rounded Rectangle 56"/>
          <p:cNvSpPr/>
          <p:nvPr/>
        </p:nvSpPr>
        <p:spPr bwMode="auto">
          <a:xfrm>
            <a:off x="2857488" y="4214818"/>
            <a:ext cx="714380" cy="429653"/>
          </a:xfrm>
          <a:prstGeom prst="roundRect">
            <a:avLst/>
          </a:prstGeom>
          <a:solidFill>
            <a:srgbClr val="00B05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dirty="0" smtClean="0">
                <a:solidFill>
                  <a:schemeClr val="tx1"/>
                </a:solidFill>
                <a:latin typeface="Segoe" pitchFamily="34" charset="0"/>
              </a:rPr>
              <a:t>Synthetic</a:t>
            </a:r>
          </a:p>
          <a:p>
            <a:pPr algn="ctr" defTabSz="914063"/>
            <a:r>
              <a:rPr lang="en-US" sz="900" dirty="0" smtClean="0">
                <a:solidFill>
                  <a:schemeClr val="tx1"/>
                </a:solidFill>
                <a:latin typeface="Segoe" pitchFamily="34" charset="0"/>
              </a:rPr>
              <a:t>Devices</a:t>
            </a:r>
          </a:p>
          <a:p>
            <a:pPr algn="ctr" defTabSz="914063"/>
            <a:r>
              <a:rPr lang="en-US" sz="900" dirty="0" smtClean="0">
                <a:solidFill>
                  <a:schemeClr val="tx1"/>
                </a:solidFill>
                <a:latin typeface="Segoe" pitchFamily="34" charset="0"/>
              </a:rPr>
              <a:t>Drivers</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6"/>
                                        </p:tgtEl>
                                        <p:attrNameLst>
                                          <p:attrName>style.visibility</p:attrName>
                                        </p:attrNameLst>
                                      </p:cBhvr>
                                      <p:to>
                                        <p:strVal val="visible"/>
                                      </p:to>
                                    </p:set>
                                    <p:animEffect transition="in" filter="fade">
                                      <p:cBhvr>
                                        <p:cTn id="11" dur="500"/>
                                        <p:tgtEl>
                                          <p:spTgt spid="1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1"/>
                                        </p:tgtEl>
                                        <p:attrNameLst>
                                          <p:attrName>style.visibility</p:attrName>
                                        </p:attrNameLst>
                                      </p:cBhvr>
                                      <p:to>
                                        <p:strVal val="visible"/>
                                      </p:to>
                                    </p:set>
                                    <p:animEffect transition="in" filter="fade">
                                      <p:cBhvr>
                                        <p:cTn id="19" dur="500"/>
                                        <p:tgtEl>
                                          <p:spTgt spid="1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500"/>
                                        <p:tgtEl>
                                          <p:spTgt spid="1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6"/>
                                        </p:tgtEl>
                                        <p:attrNameLst>
                                          <p:attrName>style.visibility</p:attrName>
                                        </p:attrNameLst>
                                      </p:cBhvr>
                                      <p:to>
                                        <p:strVal val="visible"/>
                                      </p:to>
                                    </p:set>
                                    <p:animEffect transition="in" filter="fade">
                                      <p:cBhvr>
                                        <p:cTn id="25" dur="500"/>
                                        <p:tgtEl>
                                          <p:spTgt spid="1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500"/>
                                        <p:tgtEl>
                                          <p:spTgt spid="1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fade">
                                      <p:cBhvr>
                                        <p:cTn id="31" dur="500"/>
                                        <p:tgtEl>
                                          <p:spTgt spid="1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3"/>
                                        </p:tgtEl>
                                        <p:attrNameLst>
                                          <p:attrName>style.visibility</p:attrName>
                                        </p:attrNameLst>
                                      </p:cBhvr>
                                      <p:to>
                                        <p:strVal val="visible"/>
                                      </p:to>
                                    </p:set>
                                    <p:animEffect transition="in" filter="fade">
                                      <p:cBhvr>
                                        <p:cTn id="34" dur="500"/>
                                        <p:tgtEl>
                                          <p:spTgt spid="1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fade">
                                      <p:cBhvr>
                                        <p:cTn id="37" dur="500"/>
                                        <p:tgtEl>
                                          <p:spTgt spid="1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8"/>
                                        </p:tgtEl>
                                        <p:attrNameLst>
                                          <p:attrName>style.visibility</p:attrName>
                                        </p:attrNameLst>
                                      </p:cBhvr>
                                      <p:to>
                                        <p:strVal val="visible"/>
                                      </p:to>
                                    </p:set>
                                    <p:animEffect transition="in" filter="fade">
                                      <p:cBhvr>
                                        <p:cTn id="40" dur="500"/>
                                        <p:tgtEl>
                                          <p:spTgt spid="1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8"/>
                                        </p:tgtEl>
                                        <p:attrNameLst>
                                          <p:attrName>style.visibility</p:attrName>
                                        </p:attrNameLst>
                                      </p:cBhvr>
                                      <p:to>
                                        <p:strVal val="visible"/>
                                      </p:to>
                                    </p:set>
                                    <p:animEffect transition="in" filter="fade">
                                      <p:cBhvr>
                                        <p:cTn id="52" dur="500"/>
                                        <p:tgtEl>
                                          <p:spTgt spid="1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500"/>
                                        <p:tgtEl>
                                          <p:spTgt spid="59"/>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0-#ppt_h/2"/>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107"/>
                                        </p:tgtEl>
                                        <p:attrNameLst>
                                          <p:attrName>style.visibility</p:attrName>
                                        </p:attrNameLst>
                                      </p:cBhvr>
                                      <p:to>
                                        <p:strVal val="visible"/>
                                      </p:to>
                                    </p:set>
                                    <p:anim calcmode="lin" valueType="num">
                                      <p:cBhvr additive="base">
                                        <p:cTn id="67" dur="500" fill="hold"/>
                                        <p:tgtEl>
                                          <p:spTgt spid="107"/>
                                        </p:tgtEl>
                                        <p:attrNameLst>
                                          <p:attrName>ppt_x</p:attrName>
                                        </p:attrNameLst>
                                      </p:cBhvr>
                                      <p:tavLst>
                                        <p:tav tm="0">
                                          <p:val>
                                            <p:strVal val="1+#ppt_w/2"/>
                                          </p:val>
                                        </p:tav>
                                        <p:tav tm="100000">
                                          <p:val>
                                            <p:strVal val="#ppt_x"/>
                                          </p:val>
                                        </p:tav>
                                      </p:tavLst>
                                    </p:anim>
                                    <p:anim calcmode="lin" valueType="num">
                                      <p:cBhvr additive="base">
                                        <p:cTn id="68" dur="500" fill="hold"/>
                                        <p:tgtEl>
                                          <p:spTgt spid="107"/>
                                        </p:tgtEl>
                                        <p:attrNameLst>
                                          <p:attrName>ppt_y</p:attrName>
                                        </p:attrNameLst>
                                      </p:cBhvr>
                                      <p:tavLst>
                                        <p:tav tm="0">
                                          <p:val>
                                            <p:strVal val="#ppt_y"/>
                                          </p:val>
                                        </p:tav>
                                        <p:tav tm="100000">
                                          <p:val>
                                            <p:strVal val="#ppt_y"/>
                                          </p:val>
                                        </p:tav>
                                      </p:tavLst>
                                    </p:anim>
                                  </p:childTnLst>
                                </p:cTn>
                              </p:par>
                              <p:par>
                                <p:cTn id="69" presetID="2" presetClass="entr" presetSubtype="2" fill="hold" grpId="1" nodeType="with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1+#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par>
                                <p:cTn id="73" presetID="10" presetClass="entr" presetSubtype="0" fill="hold"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9"/>
                                        </p:tgtEl>
                                        <p:attrNameLst>
                                          <p:attrName>style.visibility</p:attrName>
                                        </p:attrNameLst>
                                      </p:cBhvr>
                                      <p:to>
                                        <p:strVal val="visible"/>
                                      </p:to>
                                    </p:set>
                                    <p:animEffect transition="in" filter="fade">
                                      <p:cBhvr>
                                        <p:cTn id="78" dur="500"/>
                                        <p:tgtEl>
                                          <p:spTgt spid="11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500"/>
                                        <p:tgtEl>
                                          <p:spTgt spid="5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500"/>
                                        <p:tgtEl>
                                          <p:spTgt spid="6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9"/>
                                        </p:tgtEl>
                                        <p:attrNameLst>
                                          <p:attrName>style.visibility</p:attrName>
                                        </p:attrNameLst>
                                      </p:cBhvr>
                                      <p:to>
                                        <p:strVal val="visible"/>
                                      </p:to>
                                    </p:set>
                                    <p:animEffect transition="in" filter="fade">
                                      <p:cBhvr>
                                        <p:cTn id="87" dur="500"/>
                                        <p:tgtEl>
                                          <p:spTgt spid="10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10"/>
                                        </p:tgtEl>
                                        <p:attrNameLst>
                                          <p:attrName>style.visibility</p:attrName>
                                        </p:attrNameLst>
                                      </p:cBhvr>
                                      <p:to>
                                        <p:strVal val="visible"/>
                                      </p:to>
                                    </p:set>
                                    <p:animEffect transition="in" filter="fade">
                                      <p:cBhvr>
                                        <p:cTn id="90" dur="500"/>
                                        <p:tgtEl>
                                          <p:spTgt spid="11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fade">
                                      <p:cBhvr>
                                        <p:cTn id="93" dur="500"/>
                                        <p:tgtEl>
                                          <p:spTgt spid="60"/>
                                        </p:tgtEl>
                                      </p:cBhvr>
                                    </p:animEffect>
                                  </p:childTnLst>
                                </p:cTn>
                              </p:par>
                              <p:par>
                                <p:cTn id="94" presetID="49" presetClass="exit" presetSubtype="0" accel="100000" fill="hold" grpId="1" nodeType="withEffect">
                                  <p:stCondLst>
                                    <p:cond delay="0"/>
                                  </p:stCondLst>
                                  <p:childTnLst>
                                    <p:anim calcmode="lin" valueType="num">
                                      <p:cBhvr>
                                        <p:cTn id="95" dur="500"/>
                                        <p:tgtEl>
                                          <p:spTgt spid="59"/>
                                        </p:tgtEl>
                                        <p:attrNameLst>
                                          <p:attrName>ppt_w</p:attrName>
                                        </p:attrNameLst>
                                      </p:cBhvr>
                                      <p:tavLst>
                                        <p:tav tm="0">
                                          <p:val>
                                            <p:strVal val="ppt_w"/>
                                          </p:val>
                                        </p:tav>
                                        <p:tav tm="100000">
                                          <p:val>
                                            <p:fltVal val="0"/>
                                          </p:val>
                                        </p:tav>
                                      </p:tavLst>
                                    </p:anim>
                                    <p:anim calcmode="lin" valueType="num">
                                      <p:cBhvr>
                                        <p:cTn id="96" dur="500"/>
                                        <p:tgtEl>
                                          <p:spTgt spid="59"/>
                                        </p:tgtEl>
                                        <p:attrNameLst>
                                          <p:attrName>ppt_h</p:attrName>
                                        </p:attrNameLst>
                                      </p:cBhvr>
                                      <p:tavLst>
                                        <p:tav tm="0">
                                          <p:val>
                                            <p:strVal val="ppt_h"/>
                                          </p:val>
                                        </p:tav>
                                        <p:tav tm="100000">
                                          <p:val>
                                            <p:fltVal val="0"/>
                                          </p:val>
                                        </p:tav>
                                      </p:tavLst>
                                    </p:anim>
                                    <p:anim calcmode="lin" valueType="num">
                                      <p:cBhvr>
                                        <p:cTn id="97" dur="500"/>
                                        <p:tgtEl>
                                          <p:spTgt spid="59"/>
                                        </p:tgtEl>
                                        <p:attrNameLst>
                                          <p:attrName>style.rotation</p:attrName>
                                        </p:attrNameLst>
                                      </p:cBhvr>
                                      <p:tavLst>
                                        <p:tav tm="0">
                                          <p:val>
                                            <p:fltVal val="0"/>
                                          </p:val>
                                        </p:tav>
                                        <p:tav tm="100000">
                                          <p:val>
                                            <p:fltVal val="360"/>
                                          </p:val>
                                        </p:tav>
                                      </p:tavLst>
                                    </p:anim>
                                    <p:animEffect transition="out" filter="fade">
                                      <p:cBhvr>
                                        <p:cTn id="98" dur="500"/>
                                        <p:tgtEl>
                                          <p:spTgt spid="59"/>
                                        </p:tgtEl>
                                      </p:cBhvr>
                                    </p:animEffect>
                                    <p:set>
                                      <p:cBhvr>
                                        <p:cTn id="99" dur="1" fill="hold">
                                          <p:stCondLst>
                                            <p:cond delay="499"/>
                                          </p:stCondLst>
                                        </p:cTn>
                                        <p:tgtEl>
                                          <p:spTgt spid="59"/>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 presetClass="entr" presetSubtype="2" fill="hold" grpId="0" nodeType="clickEffect">
                                  <p:stCondLst>
                                    <p:cond delay="0"/>
                                  </p:stCondLst>
                                  <p:childTnLst>
                                    <p:set>
                                      <p:cBhvr>
                                        <p:cTn id="103" dur="1" fill="hold">
                                          <p:stCondLst>
                                            <p:cond delay="0"/>
                                          </p:stCondLst>
                                        </p:cTn>
                                        <p:tgtEl>
                                          <p:spTgt spid="24"/>
                                        </p:tgtEl>
                                        <p:attrNameLst>
                                          <p:attrName>style.visibility</p:attrName>
                                        </p:attrNameLst>
                                      </p:cBhvr>
                                      <p:to>
                                        <p:strVal val="visible"/>
                                      </p:to>
                                    </p:set>
                                    <p:anim calcmode="lin" valueType="num">
                                      <p:cBhvr additive="base">
                                        <p:cTn id="104" dur="500" fill="hold"/>
                                        <p:tgtEl>
                                          <p:spTgt spid="24"/>
                                        </p:tgtEl>
                                        <p:attrNameLst>
                                          <p:attrName>ppt_x</p:attrName>
                                        </p:attrNameLst>
                                      </p:cBhvr>
                                      <p:tavLst>
                                        <p:tav tm="0">
                                          <p:val>
                                            <p:strVal val="1+#ppt_w/2"/>
                                          </p:val>
                                        </p:tav>
                                        <p:tav tm="100000">
                                          <p:val>
                                            <p:strVal val="#ppt_x"/>
                                          </p:val>
                                        </p:tav>
                                      </p:tavLst>
                                    </p:anim>
                                    <p:anim calcmode="lin" valueType="num">
                                      <p:cBhvr additive="base">
                                        <p:cTn id="105" dur="500" fill="hold"/>
                                        <p:tgtEl>
                                          <p:spTgt spid="24"/>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72"/>
                                        </p:tgtEl>
                                        <p:attrNameLst>
                                          <p:attrName>style.visibility</p:attrName>
                                        </p:attrNameLst>
                                      </p:cBhvr>
                                      <p:to>
                                        <p:strVal val="visible"/>
                                      </p:to>
                                    </p:set>
                                    <p:anim calcmode="lin" valueType="num">
                                      <p:cBhvr additive="base">
                                        <p:cTn id="108" dur="500" fill="hold"/>
                                        <p:tgtEl>
                                          <p:spTgt spid="72"/>
                                        </p:tgtEl>
                                        <p:attrNameLst>
                                          <p:attrName>ppt_x</p:attrName>
                                        </p:attrNameLst>
                                      </p:cBhvr>
                                      <p:tavLst>
                                        <p:tav tm="0">
                                          <p:val>
                                            <p:strVal val="1+#ppt_w/2"/>
                                          </p:val>
                                        </p:tav>
                                        <p:tav tm="100000">
                                          <p:val>
                                            <p:strVal val="#ppt_x"/>
                                          </p:val>
                                        </p:tav>
                                      </p:tavLst>
                                    </p:anim>
                                    <p:anim calcmode="lin" valueType="num">
                                      <p:cBhvr additive="base">
                                        <p:cTn id="109" dur="500" fill="hold"/>
                                        <p:tgtEl>
                                          <p:spTgt spid="72"/>
                                        </p:tgtEl>
                                        <p:attrNameLst>
                                          <p:attrName>ppt_y</p:attrName>
                                        </p:attrNameLst>
                                      </p:cBhvr>
                                      <p:tavLst>
                                        <p:tav tm="0">
                                          <p:val>
                                            <p:strVal val="#ppt_y"/>
                                          </p:val>
                                        </p:tav>
                                        <p:tav tm="100000">
                                          <p:val>
                                            <p:strVal val="#ppt_y"/>
                                          </p:val>
                                        </p:tav>
                                      </p:tavLst>
                                    </p:anim>
                                  </p:childTnLst>
                                </p:cTn>
                              </p:par>
                              <p:par>
                                <p:cTn id="110" presetID="10" presetClass="entr" presetSubtype="0" fill="hold" nodeType="withEffect">
                                  <p:stCondLst>
                                    <p:cond delay="0"/>
                                  </p:stCondLst>
                                  <p:childTnLst>
                                    <p:set>
                                      <p:cBhvr>
                                        <p:cTn id="111" dur="1" fill="hold">
                                          <p:stCondLst>
                                            <p:cond delay="0"/>
                                          </p:stCondLst>
                                        </p:cTn>
                                        <p:tgtEl>
                                          <p:spTgt spid="108"/>
                                        </p:tgtEl>
                                        <p:attrNameLst>
                                          <p:attrName>style.visibility</p:attrName>
                                        </p:attrNameLst>
                                      </p:cBhvr>
                                      <p:to>
                                        <p:strVal val="visible"/>
                                      </p:to>
                                    </p:set>
                                    <p:animEffect transition="in" filter="fade">
                                      <p:cBhvr>
                                        <p:cTn id="112" dur="500"/>
                                        <p:tgtEl>
                                          <p:spTgt spid="108"/>
                                        </p:tgtEl>
                                      </p:cBhvr>
                                    </p:animEffect>
                                  </p:childTnLst>
                                </p:cTn>
                              </p:par>
                              <p:par>
                                <p:cTn id="113" presetID="2" presetClass="entr" presetSubtype="2" fill="hold" nodeType="withEffect">
                                  <p:stCondLst>
                                    <p:cond delay="0"/>
                                  </p:stCondLst>
                                  <p:childTnLst>
                                    <p:set>
                                      <p:cBhvr>
                                        <p:cTn id="114" dur="1" fill="hold">
                                          <p:stCondLst>
                                            <p:cond delay="0"/>
                                          </p:stCondLst>
                                        </p:cTn>
                                        <p:tgtEl>
                                          <p:spTgt spid="7"/>
                                        </p:tgtEl>
                                        <p:attrNameLst>
                                          <p:attrName>style.visibility</p:attrName>
                                        </p:attrNameLst>
                                      </p:cBhvr>
                                      <p:to>
                                        <p:strVal val="visible"/>
                                      </p:to>
                                    </p:set>
                                    <p:anim calcmode="lin" valueType="num">
                                      <p:cBhvr additive="base">
                                        <p:cTn id="115" dur="500" fill="hold"/>
                                        <p:tgtEl>
                                          <p:spTgt spid="7"/>
                                        </p:tgtEl>
                                        <p:attrNameLst>
                                          <p:attrName>ppt_x</p:attrName>
                                        </p:attrNameLst>
                                      </p:cBhvr>
                                      <p:tavLst>
                                        <p:tav tm="0">
                                          <p:val>
                                            <p:strVal val="1+#ppt_w/2"/>
                                          </p:val>
                                        </p:tav>
                                        <p:tav tm="100000">
                                          <p:val>
                                            <p:strVal val="#ppt_x"/>
                                          </p:val>
                                        </p:tav>
                                      </p:tavLst>
                                    </p:anim>
                                    <p:anim calcmode="lin" valueType="num">
                                      <p:cBhvr additive="base">
                                        <p:cTn id="116" dur="500" fill="hold"/>
                                        <p:tgtEl>
                                          <p:spTgt spid="7"/>
                                        </p:tgtEl>
                                        <p:attrNameLst>
                                          <p:attrName>ppt_y</p:attrName>
                                        </p:attrNameLst>
                                      </p:cBhvr>
                                      <p:tavLst>
                                        <p:tav tm="0">
                                          <p:val>
                                            <p:strVal val="#ppt_y"/>
                                          </p:val>
                                        </p:tav>
                                        <p:tav tm="100000">
                                          <p:val>
                                            <p:strVal val="#ppt_y"/>
                                          </p:val>
                                        </p:tav>
                                      </p:tavLst>
                                    </p:anim>
                                  </p:childTnLst>
                                </p:cTn>
                              </p:par>
                              <p:par>
                                <p:cTn id="117" presetID="2" presetClass="entr" presetSubtype="2" fill="hold" grpId="1" nodeType="withEffect">
                                  <p:stCondLst>
                                    <p:cond delay="0"/>
                                  </p:stCondLst>
                                  <p:childTnLst>
                                    <p:set>
                                      <p:cBhvr>
                                        <p:cTn id="118" dur="1" fill="hold">
                                          <p:stCondLst>
                                            <p:cond delay="0"/>
                                          </p:stCondLst>
                                        </p:cTn>
                                        <p:tgtEl>
                                          <p:spTgt spid="58"/>
                                        </p:tgtEl>
                                        <p:attrNameLst>
                                          <p:attrName>style.visibility</p:attrName>
                                        </p:attrNameLst>
                                      </p:cBhvr>
                                      <p:to>
                                        <p:strVal val="visible"/>
                                      </p:to>
                                    </p:set>
                                    <p:anim calcmode="lin" valueType="num">
                                      <p:cBhvr additive="base">
                                        <p:cTn id="119" dur="500" fill="hold"/>
                                        <p:tgtEl>
                                          <p:spTgt spid="58"/>
                                        </p:tgtEl>
                                        <p:attrNameLst>
                                          <p:attrName>ppt_x</p:attrName>
                                        </p:attrNameLst>
                                      </p:cBhvr>
                                      <p:tavLst>
                                        <p:tav tm="0">
                                          <p:val>
                                            <p:strVal val="1+#ppt_w/2"/>
                                          </p:val>
                                        </p:tav>
                                        <p:tav tm="100000">
                                          <p:val>
                                            <p:strVal val="#ppt_x"/>
                                          </p:val>
                                        </p:tav>
                                      </p:tavLst>
                                    </p:anim>
                                    <p:anim calcmode="lin" valueType="num">
                                      <p:cBhvr additive="base">
                                        <p:cTn id="120"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2" fill="hold" grpId="0" nodeType="click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additive="base">
                                        <p:cTn id="125" dur="500" fill="hold"/>
                                        <p:tgtEl>
                                          <p:spTgt spid="26"/>
                                        </p:tgtEl>
                                        <p:attrNameLst>
                                          <p:attrName>ppt_x</p:attrName>
                                        </p:attrNameLst>
                                      </p:cBhvr>
                                      <p:tavLst>
                                        <p:tav tm="0">
                                          <p:val>
                                            <p:strVal val="1+#ppt_w/2"/>
                                          </p:val>
                                        </p:tav>
                                        <p:tav tm="100000">
                                          <p:val>
                                            <p:strVal val="#ppt_x"/>
                                          </p:val>
                                        </p:tav>
                                      </p:tavLst>
                                    </p:anim>
                                    <p:anim calcmode="lin" valueType="num">
                                      <p:cBhvr additive="base">
                                        <p:cTn id="126" dur="500" fill="hold"/>
                                        <p:tgtEl>
                                          <p:spTgt spid="26"/>
                                        </p:tgtEl>
                                        <p:attrNameLst>
                                          <p:attrName>ppt_y</p:attrName>
                                        </p:attrNameLst>
                                      </p:cBhvr>
                                      <p:tavLst>
                                        <p:tav tm="0">
                                          <p:val>
                                            <p:strVal val="#ppt_y"/>
                                          </p:val>
                                        </p:tav>
                                        <p:tav tm="100000">
                                          <p:val>
                                            <p:strVal val="#ppt_y"/>
                                          </p:val>
                                        </p:tav>
                                      </p:tavLst>
                                    </p:anim>
                                  </p:childTnLst>
                                </p:cTn>
                              </p:par>
                              <p:par>
                                <p:cTn id="127" presetID="2" presetClass="entr" presetSubtype="2" fill="hold" grpId="0" nodeType="withEffect">
                                  <p:stCondLst>
                                    <p:cond delay="0"/>
                                  </p:stCondLst>
                                  <p:childTnLst>
                                    <p:set>
                                      <p:cBhvr>
                                        <p:cTn id="128" dur="1" fill="hold">
                                          <p:stCondLst>
                                            <p:cond delay="0"/>
                                          </p:stCondLst>
                                        </p:cTn>
                                        <p:tgtEl>
                                          <p:spTgt spid="25"/>
                                        </p:tgtEl>
                                        <p:attrNameLst>
                                          <p:attrName>style.visibility</p:attrName>
                                        </p:attrNameLst>
                                      </p:cBhvr>
                                      <p:to>
                                        <p:strVal val="visible"/>
                                      </p:to>
                                    </p:set>
                                    <p:anim calcmode="lin" valueType="num">
                                      <p:cBhvr additive="base">
                                        <p:cTn id="129" dur="500" fill="hold"/>
                                        <p:tgtEl>
                                          <p:spTgt spid="25"/>
                                        </p:tgtEl>
                                        <p:attrNameLst>
                                          <p:attrName>ppt_x</p:attrName>
                                        </p:attrNameLst>
                                      </p:cBhvr>
                                      <p:tavLst>
                                        <p:tav tm="0">
                                          <p:val>
                                            <p:strVal val="1+#ppt_w/2"/>
                                          </p:val>
                                        </p:tav>
                                        <p:tav tm="100000">
                                          <p:val>
                                            <p:strVal val="#ppt_x"/>
                                          </p:val>
                                        </p:tav>
                                      </p:tavLst>
                                    </p:anim>
                                    <p:anim calcmode="lin" valueType="num">
                                      <p:cBhvr additive="base">
                                        <p:cTn id="130" dur="500" fill="hold"/>
                                        <p:tgtEl>
                                          <p:spTgt spid="25"/>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additive="base">
                                        <p:cTn id="133" dur="500" fill="hold"/>
                                        <p:tgtEl>
                                          <p:spTgt spid="75"/>
                                        </p:tgtEl>
                                        <p:attrNameLst>
                                          <p:attrName>ppt_x</p:attrName>
                                        </p:attrNameLst>
                                      </p:cBhvr>
                                      <p:tavLst>
                                        <p:tav tm="0">
                                          <p:val>
                                            <p:strVal val="1+#ppt_w/2"/>
                                          </p:val>
                                        </p:tav>
                                        <p:tav tm="100000">
                                          <p:val>
                                            <p:strVal val="#ppt_x"/>
                                          </p:val>
                                        </p:tav>
                                      </p:tavLst>
                                    </p:anim>
                                    <p:anim calcmode="lin" valueType="num">
                                      <p:cBhvr additive="base">
                                        <p:cTn id="134"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2" fill="hold" grpId="0" nodeType="clickEffect">
                                  <p:stCondLst>
                                    <p:cond delay="0"/>
                                  </p:stCondLst>
                                  <p:childTnLst>
                                    <p:set>
                                      <p:cBhvr>
                                        <p:cTn id="138" dur="1" fill="hold">
                                          <p:stCondLst>
                                            <p:cond delay="0"/>
                                          </p:stCondLst>
                                        </p:cTn>
                                        <p:tgtEl>
                                          <p:spTgt spid="28"/>
                                        </p:tgtEl>
                                        <p:attrNameLst>
                                          <p:attrName>style.visibility</p:attrName>
                                        </p:attrNameLst>
                                      </p:cBhvr>
                                      <p:to>
                                        <p:strVal val="visible"/>
                                      </p:to>
                                    </p:set>
                                    <p:anim calcmode="lin" valueType="num">
                                      <p:cBhvr additive="base">
                                        <p:cTn id="139" dur="500" fill="hold"/>
                                        <p:tgtEl>
                                          <p:spTgt spid="28"/>
                                        </p:tgtEl>
                                        <p:attrNameLst>
                                          <p:attrName>ppt_x</p:attrName>
                                        </p:attrNameLst>
                                      </p:cBhvr>
                                      <p:tavLst>
                                        <p:tav tm="0">
                                          <p:val>
                                            <p:strVal val="1+#ppt_w/2"/>
                                          </p:val>
                                        </p:tav>
                                        <p:tav tm="100000">
                                          <p:val>
                                            <p:strVal val="#ppt_x"/>
                                          </p:val>
                                        </p:tav>
                                      </p:tavLst>
                                    </p:anim>
                                    <p:anim calcmode="lin" valueType="num">
                                      <p:cBhvr additive="base">
                                        <p:cTn id="140" dur="500" fill="hold"/>
                                        <p:tgtEl>
                                          <p:spTgt spid="28"/>
                                        </p:tgtEl>
                                        <p:attrNameLst>
                                          <p:attrName>ppt_y</p:attrName>
                                        </p:attrNameLst>
                                      </p:cBhvr>
                                      <p:tavLst>
                                        <p:tav tm="0">
                                          <p:val>
                                            <p:strVal val="#ppt_y"/>
                                          </p:val>
                                        </p:tav>
                                        <p:tav tm="100000">
                                          <p:val>
                                            <p:strVal val="#ppt_y"/>
                                          </p:val>
                                        </p:tav>
                                      </p:tavLst>
                                    </p:anim>
                                  </p:childTnLst>
                                </p:cTn>
                              </p:par>
                              <p:par>
                                <p:cTn id="141" presetID="10" presetClass="entr" presetSubtype="0" fill="hold" grpId="0" nodeType="withEffect">
                                  <p:stCondLst>
                                    <p:cond delay="0"/>
                                  </p:stCondLst>
                                  <p:childTnLst>
                                    <p:set>
                                      <p:cBhvr>
                                        <p:cTn id="142" dur="1" fill="hold">
                                          <p:stCondLst>
                                            <p:cond delay="0"/>
                                          </p:stCondLst>
                                        </p:cTn>
                                        <p:tgtEl>
                                          <p:spTgt spid="120"/>
                                        </p:tgtEl>
                                        <p:attrNameLst>
                                          <p:attrName>style.visibility</p:attrName>
                                        </p:attrNameLst>
                                      </p:cBhvr>
                                      <p:to>
                                        <p:strVal val="visible"/>
                                      </p:to>
                                    </p:set>
                                    <p:animEffect transition="in" filter="fade">
                                      <p:cBhvr>
                                        <p:cTn id="143" dur="500"/>
                                        <p:tgtEl>
                                          <p:spTgt spid="120"/>
                                        </p:tgtEl>
                                      </p:cBhvr>
                                    </p:animEffect>
                                  </p:childTnLst>
                                </p:cTn>
                              </p:par>
                              <p:par>
                                <p:cTn id="144" presetID="2" presetClass="entr" presetSubtype="2" fill="hold" nodeType="withEffect">
                                  <p:stCondLst>
                                    <p:cond delay="0"/>
                                  </p:stCondLst>
                                  <p:childTnLst>
                                    <p:set>
                                      <p:cBhvr>
                                        <p:cTn id="145" dur="1" fill="hold">
                                          <p:stCondLst>
                                            <p:cond delay="0"/>
                                          </p:stCondLst>
                                        </p:cTn>
                                        <p:tgtEl>
                                          <p:spTgt spid="10"/>
                                        </p:tgtEl>
                                        <p:attrNameLst>
                                          <p:attrName>style.visibility</p:attrName>
                                        </p:attrNameLst>
                                      </p:cBhvr>
                                      <p:to>
                                        <p:strVal val="visible"/>
                                      </p:to>
                                    </p:set>
                                    <p:anim calcmode="lin" valueType="num">
                                      <p:cBhvr additive="base">
                                        <p:cTn id="146" dur="500" fill="hold"/>
                                        <p:tgtEl>
                                          <p:spTgt spid="10"/>
                                        </p:tgtEl>
                                        <p:attrNameLst>
                                          <p:attrName>ppt_x</p:attrName>
                                        </p:attrNameLst>
                                      </p:cBhvr>
                                      <p:tavLst>
                                        <p:tav tm="0">
                                          <p:val>
                                            <p:strVal val="1+#ppt_w/2"/>
                                          </p:val>
                                        </p:tav>
                                        <p:tav tm="100000">
                                          <p:val>
                                            <p:strVal val="#ppt_x"/>
                                          </p:val>
                                        </p:tav>
                                      </p:tavLst>
                                    </p:anim>
                                    <p:anim calcmode="lin" valueType="num">
                                      <p:cBhvr additive="base">
                                        <p:cTn id="147" dur="500" fill="hold"/>
                                        <p:tgtEl>
                                          <p:spTgt spid="10"/>
                                        </p:tgtEl>
                                        <p:attrNameLst>
                                          <p:attrName>ppt_y</p:attrName>
                                        </p:attrNameLst>
                                      </p:cBhvr>
                                      <p:tavLst>
                                        <p:tav tm="0">
                                          <p:val>
                                            <p:strVal val="#ppt_y"/>
                                          </p:val>
                                        </p:tav>
                                        <p:tav tm="100000">
                                          <p:val>
                                            <p:strVal val="#ppt_y"/>
                                          </p:val>
                                        </p:tav>
                                      </p:tavLst>
                                    </p:anim>
                                  </p:childTnLst>
                                </p:cTn>
                              </p:par>
                              <p:par>
                                <p:cTn id="148" presetID="2" presetClass="entr" presetSubtype="2" fill="hold" grpId="0" nodeType="withEffect">
                                  <p:stCondLst>
                                    <p:cond delay="0"/>
                                  </p:stCondLst>
                                  <p:childTnLst>
                                    <p:set>
                                      <p:cBhvr>
                                        <p:cTn id="149" dur="1" fill="hold">
                                          <p:stCondLst>
                                            <p:cond delay="0"/>
                                          </p:stCondLst>
                                        </p:cTn>
                                        <p:tgtEl>
                                          <p:spTgt spid="78"/>
                                        </p:tgtEl>
                                        <p:attrNameLst>
                                          <p:attrName>style.visibility</p:attrName>
                                        </p:attrNameLst>
                                      </p:cBhvr>
                                      <p:to>
                                        <p:strVal val="visible"/>
                                      </p:to>
                                    </p:set>
                                    <p:anim calcmode="lin" valueType="num">
                                      <p:cBhvr additive="base">
                                        <p:cTn id="150" dur="500" fill="hold"/>
                                        <p:tgtEl>
                                          <p:spTgt spid="78"/>
                                        </p:tgtEl>
                                        <p:attrNameLst>
                                          <p:attrName>ppt_x</p:attrName>
                                        </p:attrNameLst>
                                      </p:cBhvr>
                                      <p:tavLst>
                                        <p:tav tm="0">
                                          <p:val>
                                            <p:strVal val="1+#ppt_w/2"/>
                                          </p:val>
                                        </p:tav>
                                        <p:tav tm="100000">
                                          <p:val>
                                            <p:strVal val="#ppt_x"/>
                                          </p:val>
                                        </p:tav>
                                      </p:tavLst>
                                    </p:anim>
                                    <p:anim calcmode="lin" valueType="num">
                                      <p:cBhvr additive="base">
                                        <p:cTn id="151" dur="500" fill="hold"/>
                                        <p:tgtEl>
                                          <p:spTgt spid="78"/>
                                        </p:tgtEl>
                                        <p:attrNameLst>
                                          <p:attrName>ppt_y</p:attrName>
                                        </p:attrNameLst>
                                      </p:cBhvr>
                                      <p:tavLst>
                                        <p:tav tm="0">
                                          <p:val>
                                            <p:strVal val="#ppt_y"/>
                                          </p:val>
                                        </p:tav>
                                        <p:tav tm="100000">
                                          <p:val>
                                            <p:strVal val="#ppt_y"/>
                                          </p:val>
                                        </p:tav>
                                      </p:tavLst>
                                    </p:anim>
                                  </p:childTnLst>
                                </p:cTn>
                              </p:par>
                              <p:par>
                                <p:cTn id="152" presetID="10" presetClass="entr" presetSubtype="0" fill="hold" grpId="0" nodeType="withEffect">
                                  <p:stCondLst>
                                    <p:cond delay="0"/>
                                  </p:stCondLst>
                                  <p:childTnLst>
                                    <p:set>
                                      <p:cBhvr>
                                        <p:cTn id="153" dur="1" fill="hold">
                                          <p:stCondLst>
                                            <p:cond delay="0"/>
                                          </p:stCondLst>
                                        </p:cTn>
                                        <p:tgtEl>
                                          <p:spTgt spid="58"/>
                                        </p:tgtEl>
                                        <p:attrNameLst>
                                          <p:attrName>style.visibility</p:attrName>
                                        </p:attrNameLst>
                                      </p:cBhvr>
                                      <p:to>
                                        <p:strVal val="visible"/>
                                      </p:to>
                                    </p:set>
                                    <p:animEffect transition="in" filter="fade">
                                      <p:cBhvr>
                                        <p:cTn id="15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0" grpId="0" animBg="1"/>
      <p:bldP spid="24" grpId="0" animBg="1"/>
      <p:bldP spid="26" grpId="0" animBg="1"/>
      <p:bldP spid="28" grpId="0" animBg="1"/>
      <p:bldP spid="25" grpId="0" animBg="1"/>
      <p:bldP spid="72" grpId="0" animBg="1"/>
      <p:bldP spid="75" grpId="0" animBg="1"/>
      <p:bldP spid="4" grpId="0" animBg="1"/>
      <p:bldP spid="5" grpId="0" animBg="1"/>
      <p:bldP spid="5" grpId="1" animBg="1"/>
      <p:bldP spid="107" grpId="0"/>
      <p:bldP spid="22" grpId="0" animBg="1"/>
      <p:bldP spid="109" grpId="0" animBg="1"/>
      <p:bldP spid="110" grpId="0" animBg="1"/>
      <p:bldP spid="116" grpId="0" animBg="1"/>
      <p:bldP spid="118" grpId="0" animBg="1"/>
      <p:bldP spid="119" grpId="0" animBg="1"/>
      <p:bldP spid="120" grpId="0" animBg="1"/>
      <p:bldP spid="131" grpId="0" animBg="1"/>
      <p:bldP spid="132" grpId="0" animBg="1"/>
      <p:bldP spid="133" grpId="0" animBg="1"/>
      <p:bldP spid="134" grpId="0" animBg="1"/>
      <p:bldP spid="135" grpId="0" animBg="1"/>
      <p:bldP spid="136" grpId="0" animBg="1"/>
      <p:bldP spid="137" grpId="0"/>
      <p:bldP spid="138" grpId="0"/>
      <p:bldP spid="54" grpId="0"/>
      <p:bldP spid="56" grpId="0"/>
      <p:bldP spid="57" grpId="0" animBg="1"/>
      <p:bldP spid="68" grpId="0" animBg="1"/>
      <p:bldP spid="78" grpId="0" animBg="1"/>
      <p:bldP spid="59" grpId="0"/>
      <p:bldP spid="59" grpId="1"/>
      <p:bldP spid="58" grpId="0" animBg="1"/>
      <p:bldP spid="5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214282" y="227013"/>
            <a:ext cx="8786874" cy="997196"/>
          </a:xfrm>
        </p:spPr>
        <p:txBody>
          <a:bodyPr/>
          <a:lstStyle/>
          <a:p>
            <a:r>
              <a:rPr sz="3600" smtClean="0"/>
              <a:t>¿Por qué no dehacerse de la particion padre?</a:t>
            </a:r>
            <a:endParaRPr sz="3600"/>
          </a:p>
        </p:txBody>
      </p:sp>
      <p:sp>
        <p:nvSpPr>
          <p:cNvPr id="417795" name="Rectangle 3"/>
          <p:cNvSpPr>
            <a:spLocks noGrp="1" noChangeArrowheads="1"/>
          </p:cNvSpPr>
          <p:nvPr>
            <p:ph idx="1"/>
          </p:nvPr>
        </p:nvSpPr>
        <p:spPr>
          <a:xfrm>
            <a:off x="382588" y="931254"/>
            <a:ext cx="8380412" cy="892552"/>
          </a:xfrm>
        </p:spPr>
        <p:txBody>
          <a:bodyPr/>
          <a:lstStyle/>
          <a:p>
            <a:r>
              <a:rPr lang="es-ES" sz="2000" dirty="0" smtClean="0"/>
              <a:t>En un Hypervisor monolítico no es posible la defensa en profundidad</a:t>
            </a:r>
            <a:endParaRPr sz="2000" dirty="0"/>
          </a:p>
          <a:p>
            <a:r>
              <a:rPr lang="es-ES" sz="2000" dirty="0" smtClean="0"/>
              <a:t>¡Todo lo que corre en el hypervisor lo hace en el modo más privilegiado del sistema!</a:t>
            </a:r>
            <a:endParaRPr sz="2000" dirty="0"/>
          </a:p>
        </p:txBody>
      </p:sp>
      <p:sp>
        <p:nvSpPr>
          <p:cNvPr id="417797" name="Rectangle 5"/>
          <p:cNvSpPr>
            <a:spLocks noChangeArrowheads="1"/>
          </p:cNvSpPr>
          <p:nvPr/>
        </p:nvSpPr>
        <p:spPr bwMode="auto">
          <a:xfrm>
            <a:off x="1101288" y="4536674"/>
            <a:ext cx="4025176" cy="1672684"/>
          </a:xfrm>
          <a:prstGeom prst="rect">
            <a:avLst/>
          </a:prstGeom>
          <a:solidFill>
            <a:srgbClr val="FF0000"/>
          </a:solidFill>
          <a:ln w="9525">
            <a:solidFill>
              <a:schemeClr val="tx1"/>
            </a:solidFill>
            <a:miter lim="800000"/>
            <a:headEnd/>
            <a:tailEnd/>
          </a:ln>
          <a:effectLst/>
        </p:spPr>
        <p:txBody>
          <a:bodyPr wrap="none" lIns="91436" tIns="45718" rIns="91436" bIns="45718" anchor="ctr"/>
          <a:lstStyle/>
          <a:p>
            <a:pPr eaLnBrk="1" hangingPunct="1">
              <a:buFont typeface="Arial" pitchFamily="34" charset="0"/>
              <a:buChar char="•"/>
            </a:pPr>
            <a:r>
              <a:rPr lang="en-US" sz="1200" b="1" dirty="0" smtClean="0">
                <a:solidFill>
                  <a:schemeClr val="bg1"/>
                </a:solidFill>
              </a:rPr>
              <a:t>Scheduler</a:t>
            </a:r>
          </a:p>
          <a:p>
            <a:pPr eaLnBrk="1" hangingPunct="1">
              <a:buFont typeface="Arial" pitchFamily="34" charset="0"/>
              <a:buChar char="•"/>
            </a:pPr>
            <a:r>
              <a:rPr lang="en-US" sz="1200" b="1" dirty="0" smtClean="0">
                <a:solidFill>
                  <a:schemeClr val="bg1"/>
                </a:solidFill>
              </a:rPr>
              <a:t>Memory Management</a:t>
            </a:r>
          </a:p>
          <a:p>
            <a:pPr>
              <a:buFont typeface="Arial" pitchFamily="34" charset="0"/>
              <a:buChar char="•"/>
            </a:pPr>
            <a:r>
              <a:rPr lang="en-US" sz="1200" b="1" dirty="0" smtClean="0">
                <a:solidFill>
                  <a:schemeClr val="bg1"/>
                </a:solidFill>
              </a:rPr>
              <a:t>Storage Stack</a:t>
            </a:r>
          </a:p>
          <a:p>
            <a:pPr eaLnBrk="1" hangingPunct="1">
              <a:buFont typeface="Arial" pitchFamily="34" charset="0"/>
              <a:buChar char="•"/>
            </a:pPr>
            <a:r>
              <a:rPr lang="en-US" sz="1200" b="1" dirty="0" smtClean="0">
                <a:solidFill>
                  <a:schemeClr val="bg1"/>
                </a:solidFill>
              </a:rPr>
              <a:t>Network Stack</a:t>
            </a:r>
          </a:p>
          <a:p>
            <a:pPr eaLnBrk="1" hangingPunct="1">
              <a:buFont typeface="Arial" pitchFamily="34" charset="0"/>
              <a:buChar char="•"/>
            </a:pPr>
            <a:r>
              <a:rPr lang="en-US" sz="1200" b="1" dirty="0" smtClean="0">
                <a:solidFill>
                  <a:schemeClr val="bg1"/>
                </a:solidFill>
              </a:rPr>
              <a:t>VM State Machine</a:t>
            </a:r>
          </a:p>
          <a:p>
            <a:pPr eaLnBrk="1" hangingPunct="1">
              <a:buFont typeface="Arial" pitchFamily="34" charset="0"/>
              <a:buChar char="•"/>
            </a:pPr>
            <a:r>
              <a:rPr lang="en-US" sz="1200" b="1" dirty="0" smtClean="0">
                <a:solidFill>
                  <a:schemeClr val="bg1"/>
                </a:solidFill>
              </a:rPr>
              <a:t>Virtualized Devices</a:t>
            </a:r>
          </a:p>
          <a:p>
            <a:pPr eaLnBrk="1" hangingPunct="1">
              <a:buFont typeface="Arial" pitchFamily="34" charset="0"/>
              <a:buChar char="•"/>
            </a:pPr>
            <a:r>
              <a:rPr lang="en-US" sz="1200" b="1" dirty="0" smtClean="0">
                <a:solidFill>
                  <a:schemeClr val="bg1"/>
                </a:solidFill>
              </a:rPr>
              <a:t>Binary Translators</a:t>
            </a:r>
          </a:p>
          <a:p>
            <a:pPr eaLnBrk="1" hangingPunct="1">
              <a:buFont typeface="Arial" pitchFamily="34" charset="0"/>
              <a:buChar char="•"/>
            </a:pPr>
            <a:r>
              <a:rPr lang="en-US" sz="1200" b="1" dirty="0" smtClean="0">
                <a:solidFill>
                  <a:schemeClr val="bg1"/>
                </a:solidFill>
              </a:rPr>
              <a:t>Drivers</a:t>
            </a:r>
          </a:p>
          <a:p>
            <a:pPr>
              <a:buFont typeface="Arial" pitchFamily="34" charset="0"/>
              <a:buChar char="•"/>
            </a:pPr>
            <a:r>
              <a:rPr lang="en-US" sz="1200" b="1" dirty="0" smtClean="0">
                <a:solidFill>
                  <a:schemeClr val="bg1"/>
                </a:solidFill>
              </a:rPr>
              <a:t>Management API</a:t>
            </a:r>
          </a:p>
        </p:txBody>
      </p:sp>
      <p:sp>
        <p:nvSpPr>
          <p:cNvPr id="417801" name="Rectangle 9"/>
          <p:cNvSpPr>
            <a:spLocks noChangeArrowheads="1"/>
          </p:cNvSpPr>
          <p:nvPr/>
        </p:nvSpPr>
        <p:spPr bwMode="auto">
          <a:xfrm>
            <a:off x="1101288" y="6276997"/>
            <a:ext cx="4025176" cy="295275"/>
          </a:xfrm>
          <a:prstGeom prst="rect">
            <a:avLst/>
          </a:prstGeom>
          <a:solidFill>
            <a:srgbClr val="FFC000"/>
          </a:solidFill>
          <a:ln w="12700" algn="ctr">
            <a:noFill/>
            <a:miter lim="800000"/>
            <a:headEnd/>
            <a:tailEnd/>
          </a:ln>
          <a:effectLst/>
        </p:spPr>
        <p:txBody>
          <a:bodyPr lIns="91436" tIns="45718" rIns="91436" bIns="45718" anchor="ctr"/>
          <a:lstStyle/>
          <a:p>
            <a:pPr algn="ctr" eaLnBrk="1" hangingPunct="1"/>
            <a:r>
              <a:rPr lang="en-US" sz="1400" b="1" dirty="0">
                <a:solidFill>
                  <a:schemeClr val="bg1"/>
                </a:solidFill>
              </a:rPr>
              <a:t>Hardware</a:t>
            </a:r>
          </a:p>
        </p:txBody>
      </p:sp>
      <p:sp>
        <p:nvSpPr>
          <p:cNvPr id="43" name="TextBox 42"/>
          <p:cNvSpPr txBox="1"/>
          <p:nvPr/>
        </p:nvSpPr>
        <p:spPr>
          <a:xfrm>
            <a:off x="5228896" y="4536674"/>
            <a:ext cx="1117600" cy="384721"/>
          </a:xfrm>
          <a:prstGeom prst="rect">
            <a:avLst/>
          </a:prstGeom>
          <a:noFill/>
        </p:spPr>
        <p:txBody>
          <a:bodyPr wrap="square" lIns="76197" tIns="38098" rIns="76197" bIns="38098" rtlCol="0">
            <a:spAutoFit/>
          </a:bodyPr>
          <a:lstStyle/>
          <a:p>
            <a:r>
              <a:rPr lang="en-US" sz="2000" b="1" dirty="0" smtClean="0">
                <a:solidFill>
                  <a:schemeClr val="tx1"/>
                </a:solidFill>
                <a:latin typeface="Segoe" pitchFamily="34" charset="0"/>
              </a:rPr>
              <a:t>Ring -1</a:t>
            </a:r>
          </a:p>
        </p:txBody>
      </p:sp>
      <p:sp>
        <p:nvSpPr>
          <p:cNvPr id="46" name="Line 4"/>
          <p:cNvSpPr>
            <a:spLocks noChangeShapeType="1"/>
          </p:cNvSpPr>
          <p:nvPr/>
        </p:nvSpPr>
        <p:spPr bwMode="auto">
          <a:xfrm flipH="1">
            <a:off x="840332" y="3475081"/>
            <a:ext cx="4267200" cy="4228"/>
          </a:xfrm>
          <a:prstGeom prst="line">
            <a:avLst/>
          </a:prstGeom>
          <a:noFill/>
          <a:ln w="19050">
            <a:solidFill>
              <a:srgbClr val="FFFFFF"/>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50" name="Rectangle 12"/>
          <p:cNvSpPr>
            <a:spLocks noChangeArrowheads="1"/>
          </p:cNvSpPr>
          <p:nvPr/>
        </p:nvSpPr>
        <p:spPr bwMode="auto">
          <a:xfrm>
            <a:off x="1230374" y="2656451"/>
            <a:ext cx="754153" cy="715529"/>
          </a:xfrm>
          <a:prstGeom prst="rect">
            <a:avLst/>
          </a:prstGeom>
          <a:solidFill>
            <a:srgbClr val="FFC000"/>
          </a:solidFill>
          <a:ln w="9525">
            <a:solidFill>
              <a:schemeClr val="tx1"/>
            </a:solidFill>
            <a:miter lim="800000"/>
            <a:headEnd/>
            <a:tailEnd/>
          </a:ln>
          <a:effectLst/>
        </p:spPr>
        <p:txBody>
          <a:bodyPr wrap="none" lIns="91436" tIns="45718" rIns="91436" bIns="45718" anchor="ctr"/>
          <a:lstStyle/>
          <a:p>
            <a:pPr algn="ctr" eaLnBrk="1" hangingPunct="1"/>
            <a:r>
              <a:rPr lang="en-US" sz="1200" b="1" dirty="0" smtClean="0">
                <a:solidFill>
                  <a:schemeClr val="bg1"/>
                </a:solidFill>
              </a:rPr>
              <a:t>User</a:t>
            </a:r>
          </a:p>
          <a:p>
            <a:pPr algn="ctr" eaLnBrk="1" hangingPunct="1"/>
            <a:r>
              <a:rPr lang="en-US" sz="1200" b="1" dirty="0" smtClean="0">
                <a:solidFill>
                  <a:schemeClr val="bg1"/>
                </a:solidFill>
              </a:rPr>
              <a:t>Mode</a:t>
            </a:r>
            <a:endParaRPr lang="en-US" sz="1200" b="1" dirty="0">
              <a:solidFill>
                <a:schemeClr val="bg1"/>
              </a:solidFill>
            </a:endParaRPr>
          </a:p>
        </p:txBody>
      </p:sp>
      <p:sp>
        <p:nvSpPr>
          <p:cNvPr id="54" name="Rectangle 12"/>
          <p:cNvSpPr>
            <a:spLocks noChangeArrowheads="1"/>
          </p:cNvSpPr>
          <p:nvPr/>
        </p:nvSpPr>
        <p:spPr bwMode="auto">
          <a:xfrm>
            <a:off x="1220049" y="3616699"/>
            <a:ext cx="785128" cy="715535"/>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lIns="91436" tIns="45718" rIns="91436" bIns="45718" anchor="ctr"/>
          <a:lstStyle/>
          <a:p>
            <a:pPr algn="ctr" eaLnBrk="1" hangingPunct="1"/>
            <a:r>
              <a:rPr lang="en-US" sz="1200" b="1" dirty="0" smtClean="0">
                <a:solidFill>
                  <a:schemeClr val="bg1"/>
                </a:solidFill>
              </a:rPr>
              <a:t>Kernel</a:t>
            </a:r>
          </a:p>
          <a:p>
            <a:pPr algn="ctr" eaLnBrk="1" hangingPunct="1"/>
            <a:r>
              <a:rPr lang="en-US" sz="1200" b="1" dirty="0" smtClean="0">
                <a:solidFill>
                  <a:schemeClr val="bg1"/>
                </a:solidFill>
              </a:rPr>
              <a:t>Mode</a:t>
            </a:r>
            <a:endParaRPr lang="en-US" sz="1200" b="1" dirty="0">
              <a:solidFill>
                <a:schemeClr val="bg1"/>
              </a:solidFill>
            </a:endParaRPr>
          </a:p>
        </p:txBody>
      </p:sp>
      <p:sp>
        <p:nvSpPr>
          <p:cNvPr id="58" name="Rectangle 12"/>
          <p:cNvSpPr>
            <a:spLocks noChangeArrowheads="1"/>
          </p:cNvSpPr>
          <p:nvPr/>
        </p:nvSpPr>
        <p:spPr bwMode="auto">
          <a:xfrm>
            <a:off x="2790506" y="2656451"/>
            <a:ext cx="754153" cy="715529"/>
          </a:xfrm>
          <a:prstGeom prst="rect">
            <a:avLst/>
          </a:prstGeom>
          <a:solidFill>
            <a:srgbClr val="FFC000"/>
          </a:solidFill>
          <a:ln w="9525">
            <a:solidFill>
              <a:schemeClr val="tx1"/>
            </a:solidFill>
            <a:miter lim="800000"/>
            <a:headEnd/>
            <a:tailEnd/>
          </a:ln>
          <a:effectLst/>
        </p:spPr>
        <p:txBody>
          <a:bodyPr wrap="none" lIns="91436" tIns="45718" rIns="91436" bIns="45718" anchor="ctr"/>
          <a:lstStyle/>
          <a:p>
            <a:pPr algn="ctr" eaLnBrk="1" hangingPunct="1"/>
            <a:r>
              <a:rPr lang="en-US" sz="1200" b="1" dirty="0" smtClean="0">
                <a:solidFill>
                  <a:schemeClr val="bg1"/>
                </a:solidFill>
              </a:rPr>
              <a:t>User</a:t>
            </a:r>
          </a:p>
          <a:p>
            <a:pPr algn="ctr" eaLnBrk="1" hangingPunct="1"/>
            <a:r>
              <a:rPr lang="en-US" sz="1200" b="1" dirty="0" smtClean="0">
                <a:solidFill>
                  <a:schemeClr val="bg1"/>
                </a:solidFill>
              </a:rPr>
              <a:t>Mode</a:t>
            </a:r>
            <a:endParaRPr lang="en-US" sz="1200" b="1" dirty="0">
              <a:solidFill>
                <a:schemeClr val="bg1"/>
              </a:solidFill>
            </a:endParaRPr>
          </a:p>
        </p:txBody>
      </p:sp>
      <p:sp>
        <p:nvSpPr>
          <p:cNvPr id="59" name="Rectangle 12"/>
          <p:cNvSpPr>
            <a:spLocks noChangeArrowheads="1"/>
          </p:cNvSpPr>
          <p:nvPr/>
        </p:nvSpPr>
        <p:spPr bwMode="auto">
          <a:xfrm>
            <a:off x="2769856" y="3616699"/>
            <a:ext cx="785128" cy="715535"/>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lIns="91436" tIns="45718" rIns="91436" bIns="45718" anchor="ctr"/>
          <a:lstStyle/>
          <a:p>
            <a:pPr algn="ctr" eaLnBrk="1" hangingPunct="1"/>
            <a:r>
              <a:rPr lang="en-US" sz="1200" b="1" dirty="0" smtClean="0">
                <a:solidFill>
                  <a:schemeClr val="bg1"/>
                </a:solidFill>
              </a:rPr>
              <a:t>Kernel</a:t>
            </a:r>
          </a:p>
          <a:p>
            <a:pPr algn="ctr" eaLnBrk="1" hangingPunct="1"/>
            <a:r>
              <a:rPr lang="en-US" sz="1200" b="1" dirty="0" smtClean="0">
                <a:solidFill>
                  <a:schemeClr val="bg1"/>
                </a:solidFill>
              </a:rPr>
              <a:t>Mode</a:t>
            </a:r>
            <a:endParaRPr lang="en-US" sz="1200" b="1" dirty="0">
              <a:solidFill>
                <a:schemeClr val="bg1"/>
              </a:solidFill>
            </a:endParaRPr>
          </a:p>
        </p:txBody>
      </p:sp>
      <p:sp>
        <p:nvSpPr>
          <p:cNvPr id="60" name="Line 4"/>
          <p:cNvSpPr>
            <a:spLocks noChangeShapeType="1"/>
          </p:cNvSpPr>
          <p:nvPr/>
        </p:nvSpPr>
        <p:spPr bwMode="auto">
          <a:xfrm>
            <a:off x="3983479" y="2287859"/>
            <a:ext cx="3678" cy="2209800"/>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61" name="Rectangle 12"/>
          <p:cNvSpPr>
            <a:spLocks noChangeArrowheads="1"/>
          </p:cNvSpPr>
          <p:nvPr/>
        </p:nvSpPr>
        <p:spPr bwMode="auto">
          <a:xfrm>
            <a:off x="4387807" y="2656451"/>
            <a:ext cx="754153" cy="715529"/>
          </a:xfrm>
          <a:prstGeom prst="rect">
            <a:avLst/>
          </a:prstGeom>
          <a:solidFill>
            <a:srgbClr val="FFC000"/>
          </a:solidFill>
          <a:ln w="9525">
            <a:solidFill>
              <a:schemeClr val="tx1"/>
            </a:solidFill>
            <a:miter lim="800000"/>
            <a:headEnd/>
            <a:tailEnd/>
          </a:ln>
          <a:effectLst/>
        </p:spPr>
        <p:txBody>
          <a:bodyPr wrap="none" lIns="91436" tIns="45718" rIns="91436" bIns="45718" anchor="ctr"/>
          <a:lstStyle/>
          <a:p>
            <a:pPr algn="ctr" eaLnBrk="1" hangingPunct="1"/>
            <a:r>
              <a:rPr lang="en-US" sz="1200" b="1" dirty="0" smtClean="0">
                <a:solidFill>
                  <a:schemeClr val="bg1"/>
                </a:solidFill>
              </a:rPr>
              <a:t>User</a:t>
            </a:r>
          </a:p>
          <a:p>
            <a:pPr algn="ctr" eaLnBrk="1" hangingPunct="1"/>
            <a:r>
              <a:rPr lang="en-US" sz="1200" b="1" dirty="0" smtClean="0">
                <a:solidFill>
                  <a:schemeClr val="bg1"/>
                </a:solidFill>
              </a:rPr>
              <a:t>Mode</a:t>
            </a:r>
            <a:endParaRPr lang="en-US" sz="1200" b="1" dirty="0">
              <a:solidFill>
                <a:schemeClr val="bg1"/>
              </a:solidFill>
            </a:endParaRPr>
          </a:p>
        </p:txBody>
      </p:sp>
      <p:sp>
        <p:nvSpPr>
          <p:cNvPr id="62" name="Rectangle 12"/>
          <p:cNvSpPr>
            <a:spLocks noChangeArrowheads="1"/>
          </p:cNvSpPr>
          <p:nvPr/>
        </p:nvSpPr>
        <p:spPr bwMode="auto">
          <a:xfrm>
            <a:off x="4356832" y="3616699"/>
            <a:ext cx="785128" cy="715535"/>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lIns="91436" tIns="45718" rIns="91436" bIns="45718" anchor="ctr"/>
          <a:lstStyle/>
          <a:p>
            <a:pPr algn="ctr" eaLnBrk="1" hangingPunct="1"/>
            <a:r>
              <a:rPr lang="en-US" sz="1200" b="1" dirty="0" smtClean="0">
                <a:solidFill>
                  <a:schemeClr val="bg1"/>
                </a:solidFill>
              </a:rPr>
              <a:t>Kernel</a:t>
            </a:r>
          </a:p>
          <a:p>
            <a:pPr algn="ctr" eaLnBrk="1" hangingPunct="1"/>
            <a:r>
              <a:rPr lang="en-US" sz="1200" b="1" dirty="0" smtClean="0">
                <a:solidFill>
                  <a:schemeClr val="bg1"/>
                </a:solidFill>
              </a:rPr>
              <a:t>Mode</a:t>
            </a:r>
            <a:endParaRPr lang="en-US" sz="1200" b="1" dirty="0">
              <a:solidFill>
                <a:schemeClr val="bg1"/>
              </a:solidFill>
            </a:endParaRPr>
          </a:p>
        </p:txBody>
      </p:sp>
      <p:sp>
        <p:nvSpPr>
          <p:cNvPr id="69" name="Line 4"/>
          <p:cNvSpPr>
            <a:spLocks noChangeShapeType="1"/>
          </p:cNvSpPr>
          <p:nvPr/>
        </p:nvSpPr>
        <p:spPr bwMode="auto">
          <a:xfrm flipH="1">
            <a:off x="840332" y="4410528"/>
            <a:ext cx="4267200" cy="4228"/>
          </a:xfrm>
          <a:prstGeom prst="line">
            <a:avLst/>
          </a:prstGeom>
          <a:noFill/>
          <a:ln w="19050">
            <a:solidFill>
              <a:srgbClr val="FFFFFF"/>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71" name="TextBox 70"/>
          <p:cNvSpPr txBox="1"/>
          <p:nvPr/>
        </p:nvSpPr>
        <p:spPr>
          <a:xfrm>
            <a:off x="5225798" y="3963001"/>
            <a:ext cx="1117600" cy="384721"/>
          </a:xfrm>
          <a:prstGeom prst="rect">
            <a:avLst/>
          </a:prstGeom>
          <a:noFill/>
        </p:spPr>
        <p:txBody>
          <a:bodyPr wrap="square" lIns="76197" tIns="38098" rIns="76197" bIns="38098" rtlCol="0">
            <a:spAutoFit/>
          </a:bodyPr>
          <a:lstStyle/>
          <a:p>
            <a:r>
              <a:rPr lang="en-US" sz="2000" b="1" dirty="0" smtClean="0">
                <a:solidFill>
                  <a:schemeClr val="tx1"/>
                </a:solidFill>
                <a:latin typeface="Segoe" pitchFamily="34" charset="0"/>
              </a:rPr>
              <a:t>Ring 0</a:t>
            </a:r>
          </a:p>
        </p:txBody>
      </p:sp>
      <p:sp>
        <p:nvSpPr>
          <p:cNvPr id="72" name="TextBox 71"/>
          <p:cNvSpPr txBox="1"/>
          <p:nvPr/>
        </p:nvSpPr>
        <p:spPr>
          <a:xfrm>
            <a:off x="5235091" y="2987259"/>
            <a:ext cx="1117600" cy="384721"/>
          </a:xfrm>
          <a:prstGeom prst="rect">
            <a:avLst/>
          </a:prstGeom>
          <a:noFill/>
        </p:spPr>
        <p:txBody>
          <a:bodyPr wrap="square" lIns="76197" tIns="38098" rIns="76197" bIns="38098" rtlCol="0">
            <a:spAutoFit/>
          </a:bodyPr>
          <a:lstStyle/>
          <a:p>
            <a:r>
              <a:rPr lang="en-US" sz="2000" b="1" dirty="0" smtClean="0">
                <a:solidFill>
                  <a:schemeClr val="tx1"/>
                </a:solidFill>
                <a:latin typeface="Segoe" pitchFamily="34" charset="0"/>
              </a:rPr>
              <a:t>Ring 3</a:t>
            </a:r>
          </a:p>
        </p:txBody>
      </p:sp>
      <p:sp>
        <p:nvSpPr>
          <p:cNvPr id="22" name="TextBox 21"/>
          <p:cNvSpPr txBox="1"/>
          <p:nvPr/>
        </p:nvSpPr>
        <p:spPr>
          <a:xfrm>
            <a:off x="2701083" y="2045427"/>
            <a:ext cx="947853" cy="538605"/>
          </a:xfrm>
          <a:prstGeom prst="rect">
            <a:avLst/>
          </a:prstGeom>
          <a:noFill/>
        </p:spPr>
        <p:txBody>
          <a:bodyPr wrap="square" lIns="76197" tIns="38098" rIns="76197" bIns="38098" rtlCol="0">
            <a:spAutoFit/>
          </a:bodyPr>
          <a:lstStyle/>
          <a:p>
            <a:pPr algn="ctr"/>
            <a:r>
              <a:rPr lang="en-US" sz="1500" dirty="0" smtClean="0">
                <a:solidFill>
                  <a:schemeClr val="tx1"/>
                </a:solidFill>
                <a:latin typeface="Segoe" pitchFamily="34" charset="0"/>
              </a:rPr>
              <a:t>Virtual</a:t>
            </a:r>
          </a:p>
          <a:p>
            <a:pPr algn="ctr"/>
            <a:r>
              <a:rPr lang="en-US" sz="1500" dirty="0" smtClean="0">
                <a:solidFill>
                  <a:schemeClr val="tx1"/>
                </a:solidFill>
                <a:latin typeface="Segoe" pitchFamily="34" charset="0"/>
              </a:rPr>
              <a:t>Machine</a:t>
            </a:r>
          </a:p>
        </p:txBody>
      </p:sp>
      <p:sp>
        <p:nvSpPr>
          <p:cNvPr id="23" name="TextBox 22"/>
          <p:cNvSpPr txBox="1"/>
          <p:nvPr/>
        </p:nvSpPr>
        <p:spPr>
          <a:xfrm>
            <a:off x="4299415" y="2045427"/>
            <a:ext cx="947853" cy="538605"/>
          </a:xfrm>
          <a:prstGeom prst="rect">
            <a:avLst/>
          </a:prstGeom>
          <a:noFill/>
        </p:spPr>
        <p:txBody>
          <a:bodyPr wrap="square" lIns="76197" tIns="38098" rIns="76197" bIns="38098" rtlCol="0">
            <a:spAutoFit/>
          </a:bodyPr>
          <a:lstStyle/>
          <a:p>
            <a:pPr algn="ctr"/>
            <a:r>
              <a:rPr lang="en-US" sz="1500" dirty="0" smtClean="0">
                <a:solidFill>
                  <a:schemeClr val="tx1"/>
                </a:solidFill>
                <a:latin typeface="Segoe" pitchFamily="34" charset="0"/>
              </a:rPr>
              <a:t>Virtual</a:t>
            </a:r>
          </a:p>
          <a:p>
            <a:pPr algn="ctr"/>
            <a:r>
              <a:rPr lang="en-US" sz="1500" dirty="0" smtClean="0">
                <a:solidFill>
                  <a:schemeClr val="tx1"/>
                </a:solidFill>
                <a:latin typeface="Segoe" pitchFamily="34" charset="0"/>
              </a:rPr>
              <a:t>Machine</a:t>
            </a:r>
          </a:p>
        </p:txBody>
      </p:sp>
      <p:sp>
        <p:nvSpPr>
          <p:cNvPr id="24" name="TextBox 23"/>
          <p:cNvSpPr txBox="1"/>
          <p:nvPr/>
        </p:nvSpPr>
        <p:spPr>
          <a:xfrm>
            <a:off x="1136848" y="2042332"/>
            <a:ext cx="947853" cy="538605"/>
          </a:xfrm>
          <a:prstGeom prst="rect">
            <a:avLst/>
          </a:prstGeom>
          <a:noFill/>
        </p:spPr>
        <p:txBody>
          <a:bodyPr wrap="square" lIns="76197" tIns="38098" rIns="76197" bIns="38098" rtlCol="0">
            <a:spAutoFit/>
          </a:bodyPr>
          <a:lstStyle/>
          <a:p>
            <a:pPr algn="ctr"/>
            <a:r>
              <a:rPr lang="en-US" sz="1500" dirty="0" smtClean="0">
                <a:solidFill>
                  <a:schemeClr val="tx1"/>
                </a:solidFill>
                <a:latin typeface="Segoe" pitchFamily="34" charset="0"/>
              </a:rPr>
              <a:t>Virtual</a:t>
            </a:r>
          </a:p>
          <a:p>
            <a:pPr algn="ctr"/>
            <a:r>
              <a:rPr lang="en-US" sz="1500" dirty="0" smtClean="0">
                <a:solidFill>
                  <a:schemeClr val="tx1"/>
                </a:solidFill>
                <a:latin typeface="Segoe" pitchFamily="34" charset="0"/>
              </a:rPr>
              <a:t>Machine</a:t>
            </a:r>
          </a:p>
        </p:txBody>
      </p:sp>
      <p:sp>
        <p:nvSpPr>
          <p:cNvPr id="25" name="Line 4"/>
          <p:cNvSpPr>
            <a:spLocks noChangeShapeType="1"/>
          </p:cNvSpPr>
          <p:nvPr/>
        </p:nvSpPr>
        <p:spPr bwMode="auto">
          <a:xfrm>
            <a:off x="2391366" y="2284764"/>
            <a:ext cx="3678" cy="2209800"/>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fade">
                                      <p:cBhvr>
                                        <p:cTn id="16" dur="500"/>
                                        <p:tgtEl>
                                          <p:spTgt spid="6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2" presetClass="entr" presetSubtype="2"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1+#ppt_w/2"/>
                                          </p:val>
                                        </p:tav>
                                        <p:tav tm="100000">
                                          <p:val>
                                            <p:strVal val="#ppt_x"/>
                                          </p:val>
                                        </p:tav>
                                      </p:tavLst>
                                    </p:anim>
                                    <p:anim calcmode="lin" valueType="num">
                                      <p:cBhvr additive="base">
                                        <p:cTn id="30" dur="500" fill="hold"/>
                                        <p:tgtEl>
                                          <p:spTgt spid="23"/>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1+#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6" grpId="0" animBg="1"/>
      <p:bldP spid="60" grpId="0" animBg="1"/>
      <p:bldP spid="69" grpId="0" animBg="1"/>
      <p:bldP spid="71" grpId="0"/>
      <p:bldP spid="72" grpId="0"/>
      <p:bldP spid="22" grpId="0"/>
      <p:bldP spid="23" grpId="0"/>
      <p:bldP spid="24" grpId="0"/>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382588" y="228600"/>
            <a:ext cx="8380412" cy="611706"/>
          </a:xfrm>
        </p:spPr>
        <p:txBody>
          <a:bodyPr/>
          <a:lstStyle/>
          <a:p>
            <a:r>
              <a:rPr sz="4400" smtClean="0"/>
              <a:t>Hypervisor en Micro-kernel</a:t>
            </a:r>
            <a:endParaRPr sz="4400"/>
          </a:p>
        </p:txBody>
      </p:sp>
      <p:sp>
        <p:nvSpPr>
          <p:cNvPr id="417795" name="Rectangle 3"/>
          <p:cNvSpPr>
            <a:spLocks noGrp="1" noChangeArrowheads="1"/>
          </p:cNvSpPr>
          <p:nvPr>
            <p:ph idx="1"/>
          </p:nvPr>
        </p:nvSpPr>
        <p:spPr>
          <a:xfrm>
            <a:off x="382588" y="1414464"/>
            <a:ext cx="8380412" cy="1292662"/>
          </a:xfrm>
        </p:spPr>
        <p:txBody>
          <a:bodyPr/>
          <a:lstStyle/>
          <a:p>
            <a:r>
              <a:rPr lang="es-ES" sz="2000" dirty="0" smtClean="0"/>
              <a:t>Defensa en profundidad</a:t>
            </a:r>
            <a:endParaRPr sz="2000" dirty="0"/>
          </a:p>
          <a:p>
            <a:r>
              <a:rPr lang="es-ES" sz="2000" dirty="0" smtClean="0"/>
              <a:t>Usa la virtualización asistida por hardware como protección</a:t>
            </a:r>
            <a:endParaRPr sz="2000" dirty="0"/>
          </a:p>
          <a:p>
            <a:r>
              <a:rPr sz="2000" smtClean="0"/>
              <a:t>Hyper-V </a:t>
            </a:r>
            <a:r>
              <a:rPr lang="es-ES" sz="2000" dirty="0" smtClean="0"/>
              <a:t>no utiliza traducción binaria</a:t>
            </a:r>
          </a:p>
          <a:p>
            <a:r>
              <a:rPr lang="es-ES" sz="2000" dirty="0" smtClean="0"/>
              <a:t>Superficie de ataque muy reducida</a:t>
            </a:r>
            <a:endParaRPr sz="2000" dirty="0"/>
          </a:p>
        </p:txBody>
      </p:sp>
      <p:sp>
        <p:nvSpPr>
          <p:cNvPr id="417797" name="Rectangle 5"/>
          <p:cNvSpPr>
            <a:spLocks noChangeArrowheads="1"/>
          </p:cNvSpPr>
          <p:nvPr/>
        </p:nvSpPr>
        <p:spPr bwMode="auto">
          <a:xfrm>
            <a:off x="1101288" y="5380464"/>
            <a:ext cx="4025176" cy="451973"/>
          </a:xfrm>
          <a:prstGeom prst="rect">
            <a:avLst/>
          </a:prstGeom>
          <a:gradFill rotWithShape="1">
            <a:gsLst>
              <a:gs pos="0">
                <a:schemeClr val="folHlink"/>
              </a:gs>
              <a:gs pos="50000">
                <a:schemeClr val="folHlink">
                  <a:gamma/>
                  <a:tint val="73725"/>
                  <a:invGamma/>
                </a:schemeClr>
              </a:gs>
              <a:gs pos="100000">
                <a:schemeClr val="folHlink"/>
              </a:gs>
            </a:gsLst>
            <a:lin ang="2700000" scaled="1"/>
          </a:gradFill>
          <a:ln w="9525">
            <a:solidFill>
              <a:schemeClr val="tx1"/>
            </a:solidFill>
            <a:miter lim="800000"/>
            <a:headEnd/>
            <a:tailEnd/>
          </a:ln>
          <a:effectLst/>
        </p:spPr>
        <p:txBody>
          <a:bodyPr wrap="none" lIns="91436" tIns="45718" rIns="91436" bIns="45718" anchor="ctr"/>
          <a:lstStyle/>
          <a:p>
            <a:pPr algn="ctr" eaLnBrk="1" hangingPunct="1"/>
            <a:r>
              <a:rPr lang="en-US" sz="1200" b="1" dirty="0" smtClean="0">
                <a:solidFill>
                  <a:schemeClr val="bg1"/>
                </a:solidFill>
              </a:rPr>
              <a:t>Scheduler</a:t>
            </a:r>
          </a:p>
          <a:p>
            <a:pPr algn="ctr" eaLnBrk="1" hangingPunct="1"/>
            <a:r>
              <a:rPr lang="en-US" sz="1200" b="1" dirty="0" smtClean="0">
                <a:solidFill>
                  <a:schemeClr val="bg1"/>
                </a:solidFill>
              </a:rPr>
              <a:t>Memory Management</a:t>
            </a:r>
          </a:p>
        </p:txBody>
      </p:sp>
      <p:sp>
        <p:nvSpPr>
          <p:cNvPr id="417801" name="Rectangle 9"/>
          <p:cNvSpPr>
            <a:spLocks noChangeArrowheads="1"/>
          </p:cNvSpPr>
          <p:nvPr/>
        </p:nvSpPr>
        <p:spPr bwMode="auto">
          <a:xfrm>
            <a:off x="1113677" y="5884863"/>
            <a:ext cx="4025176" cy="295275"/>
          </a:xfrm>
          <a:prstGeom prst="rect">
            <a:avLst/>
          </a:prstGeom>
          <a:solidFill>
            <a:srgbClr val="FFC000"/>
          </a:solidFill>
          <a:ln w="12700" algn="ctr">
            <a:noFill/>
            <a:miter lim="800000"/>
            <a:headEnd/>
            <a:tailEnd/>
          </a:ln>
          <a:effectLst/>
        </p:spPr>
        <p:txBody>
          <a:bodyPr lIns="91436" tIns="45718" rIns="91436" bIns="45718" anchor="ctr"/>
          <a:lstStyle/>
          <a:p>
            <a:pPr algn="ctr" eaLnBrk="1" hangingPunct="1"/>
            <a:r>
              <a:rPr lang="en-US" sz="1400" b="1" dirty="0">
                <a:solidFill>
                  <a:schemeClr val="bg1"/>
                </a:solidFill>
              </a:rPr>
              <a:t>Hardware</a:t>
            </a:r>
          </a:p>
        </p:txBody>
      </p:sp>
      <p:sp>
        <p:nvSpPr>
          <p:cNvPr id="51" name="Rectangle 12"/>
          <p:cNvSpPr>
            <a:spLocks noChangeArrowheads="1"/>
          </p:cNvSpPr>
          <p:nvPr/>
        </p:nvSpPr>
        <p:spPr bwMode="auto">
          <a:xfrm>
            <a:off x="1101288" y="3544765"/>
            <a:ext cx="1872371" cy="715529"/>
          </a:xfrm>
          <a:prstGeom prst="rect">
            <a:avLst/>
          </a:prstGeom>
          <a:gradFill rotWithShape="1">
            <a:gsLst>
              <a:gs pos="0">
                <a:schemeClr val="folHlink"/>
              </a:gs>
              <a:gs pos="50000">
                <a:schemeClr val="folHlink">
                  <a:gamma/>
                  <a:tint val="73725"/>
                  <a:invGamma/>
                </a:schemeClr>
              </a:gs>
              <a:gs pos="100000">
                <a:schemeClr val="folHlink"/>
              </a:gs>
            </a:gsLst>
            <a:lin ang="2700000" scaled="1"/>
          </a:gradFill>
          <a:ln w="9525">
            <a:solidFill>
              <a:schemeClr val="tx1"/>
            </a:solidFill>
            <a:miter lim="800000"/>
            <a:headEnd/>
            <a:tailEnd/>
          </a:ln>
          <a:effectLst/>
        </p:spPr>
        <p:txBody>
          <a:bodyPr wrap="none" lIns="91436" tIns="45718" rIns="91436" bIns="45718" anchor="ctr"/>
          <a:lstStyle/>
          <a:p>
            <a:pPr algn="ctr"/>
            <a:r>
              <a:rPr lang="en-US" sz="1200" b="1" dirty="0" smtClean="0">
                <a:solidFill>
                  <a:schemeClr val="bg1"/>
                </a:solidFill>
              </a:rPr>
              <a:t>VM State Machine</a:t>
            </a:r>
          </a:p>
          <a:p>
            <a:pPr algn="ctr"/>
            <a:r>
              <a:rPr lang="en-US" sz="1200" b="1" dirty="0" smtClean="0">
                <a:solidFill>
                  <a:schemeClr val="bg1"/>
                </a:solidFill>
              </a:rPr>
              <a:t>Virtualized Devices</a:t>
            </a:r>
          </a:p>
          <a:p>
            <a:pPr algn="ctr"/>
            <a:r>
              <a:rPr lang="en-US" sz="1200" b="1" dirty="0" smtClean="0">
                <a:solidFill>
                  <a:schemeClr val="bg1"/>
                </a:solidFill>
              </a:rPr>
              <a:t>Management API</a:t>
            </a:r>
            <a:endParaRPr lang="en-US" sz="1200" b="1" dirty="0">
              <a:solidFill>
                <a:schemeClr val="bg1"/>
              </a:solidFill>
            </a:endParaRPr>
          </a:p>
        </p:txBody>
      </p:sp>
      <p:sp>
        <p:nvSpPr>
          <p:cNvPr id="43" name="TextBox 42"/>
          <p:cNvSpPr txBox="1"/>
          <p:nvPr/>
        </p:nvSpPr>
        <p:spPr>
          <a:xfrm>
            <a:off x="5228896" y="5440475"/>
            <a:ext cx="1117600" cy="384721"/>
          </a:xfrm>
          <a:prstGeom prst="rect">
            <a:avLst/>
          </a:prstGeom>
          <a:noFill/>
        </p:spPr>
        <p:txBody>
          <a:bodyPr wrap="square" lIns="76197" tIns="38098" rIns="76197" bIns="38098" rtlCol="0">
            <a:spAutoFit/>
          </a:bodyPr>
          <a:lstStyle/>
          <a:p>
            <a:r>
              <a:rPr lang="en-US" sz="2000" b="1" dirty="0" smtClean="0">
                <a:solidFill>
                  <a:schemeClr val="tx1"/>
                </a:solidFill>
                <a:latin typeface="Segoe" pitchFamily="34" charset="0"/>
              </a:rPr>
              <a:t>Ring -1</a:t>
            </a:r>
          </a:p>
        </p:txBody>
      </p:sp>
      <p:sp>
        <p:nvSpPr>
          <p:cNvPr id="45" name="Rectangle 12"/>
          <p:cNvSpPr>
            <a:spLocks noChangeArrowheads="1"/>
          </p:cNvSpPr>
          <p:nvPr/>
        </p:nvSpPr>
        <p:spPr bwMode="auto">
          <a:xfrm>
            <a:off x="1101288" y="4520500"/>
            <a:ext cx="1872371" cy="715535"/>
          </a:xfrm>
          <a:prstGeom prst="rect">
            <a:avLst/>
          </a:prstGeom>
          <a:gradFill rotWithShape="1">
            <a:gsLst>
              <a:gs pos="0">
                <a:schemeClr val="folHlink"/>
              </a:gs>
              <a:gs pos="50000">
                <a:schemeClr val="folHlink">
                  <a:gamma/>
                  <a:tint val="73725"/>
                  <a:invGamma/>
                </a:schemeClr>
              </a:gs>
              <a:gs pos="100000">
                <a:schemeClr val="folHlink"/>
              </a:gs>
            </a:gsLst>
            <a:lin ang="2700000" scaled="1"/>
          </a:gradFill>
          <a:ln w="9525">
            <a:solidFill>
              <a:schemeClr val="tx1"/>
            </a:solidFill>
            <a:miter lim="800000"/>
            <a:headEnd/>
            <a:tailEnd/>
          </a:ln>
          <a:effectLst/>
        </p:spPr>
        <p:txBody>
          <a:bodyPr wrap="none" lIns="91436" tIns="45718" rIns="91436" bIns="45718" anchor="ctr"/>
          <a:lstStyle/>
          <a:p>
            <a:pPr algn="ctr"/>
            <a:r>
              <a:rPr lang="en-US" sz="1200" b="1" dirty="0" smtClean="0">
                <a:solidFill>
                  <a:schemeClr val="bg1"/>
                </a:solidFill>
              </a:rPr>
              <a:t>Storage Stack</a:t>
            </a:r>
          </a:p>
          <a:p>
            <a:pPr algn="ctr"/>
            <a:r>
              <a:rPr lang="en-US" sz="1200" b="1" dirty="0" smtClean="0">
                <a:solidFill>
                  <a:schemeClr val="bg1"/>
                </a:solidFill>
              </a:rPr>
              <a:t>Network Stack</a:t>
            </a:r>
          </a:p>
          <a:p>
            <a:pPr algn="ctr"/>
            <a:r>
              <a:rPr lang="en-US" sz="1200" b="1" dirty="0" smtClean="0">
                <a:solidFill>
                  <a:schemeClr val="bg1"/>
                </a:solidFill>
              </a:rPr>
              <a:t>Drivers</a:t>
            </a:r>
            <a:endParaRPr lang="en-US" sz="1200" b="1" dirty="0">
              <a:solidFill>
                <a:schemeClr val="bg1"/>
              </a:solidFill>
            </a:endParaRPr>
          </a:p>
        </p:txBody>
      </p:sp>
      <p:sp>
        <p:nvSpPr>
          <p:cNvPr id="46" name="Line 4"/>
          <p:cNvSpPr>
            <a:spLocks noChangeShapeType="1"/>
          </p:cNvSpPr>
          <p:nvPr/>
        </p:nvSpPr>
        <p:spPr bwMode="auto">
          <a:xfrm flipH="1">
            <a:off x="840332" y="4378882"/>
            <a:ext cx="4267200" cy="4228"/>
          </a:xfrm>
          <a:prstGeom prst="line">
            <a:avLst/>
          </a:prstGeom>
          <a:noFill/>
          <a:ln w="19050">
            <a:solidFill>
              <a:srgbClr val="FFFFFF"/>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58" name="Rectangle 12"/>
          <p:cNvSpPr>
            <a:spLocks noChangeArrowheads="1"/>
          </p:cNvSpPr>
          <p:nvPr/>
        </p:nvSpPr>
        <p:spPr bwMode="auto">
          <a:xfrm>
            <a:off x="3292301" y="3560252"/>
            <a:ext cx="754153" cy="715529"/>
          </a:xfrm>
          <a:prstGeom prst="rect">
            <a:avLst/>
          </a:prstGeom>
          <a:solidFill>
            <a:srgbClr val="FFC000"/>
          </a:solidFill>
          <a:ln w="9525">
            <a:solidFill>
              <a:schemeClr val="accent1"/>
            </a:solidFill>
            <a:miter lim="800000"/>
            <a:headEnd/>
            <a:tailEnd/>
          </a:ln>
          <a:effectLst/>
        </p:spPr>
        <p:txBody>
          <a:bodyPr wrap="none" lIns="91436" tIns="45718" rIns="91436" bIns="45718" anchor="ctr"/>
          <a:lstStyle/>
          <a:p>
            <a:pPr algn="ctr" eaLnBrk="1" hangingPunct="1"/>
            <a:r>
              <a:rPr lang="en-US" sz="1200" b="1" dirty="0" smtClean="0">
                <a:solidFill>
                  <a:schemeClr val="bg1"/>
                </a:solidFill>
              </a:rPr>
              <a:t>User</a:t>
            </a:r>
          </a:p>
          <a:p>
            <a:pPr algn="ctr" eaLnBrk="1" hangingPunct="1"/>
            <a:r>
              <a:rPr lang="en-US" sz="1200" b="1" dirty="0" smtClean="0">
                <a:solidFill>
                  <a:schemeClr val="bg1"/>
                </a:solidFill>
              </a:rPr>
              <a:t>Mode</a:t>
            </a:r>
            <a:endParaRPr lang="en-US" sz="1200" b="1" dirty="0">
              <a:solidFill>
                <a:schemeClr val="bg1"/>
              </a:solidFill>
            </a:endParaRPr>
          </a:p>
        </p:txBody>
      </p:sp>
      <p:sp>
        <p:nvSpPr>
          <p:cNvPr id="59" name="Rectangle 12"/>
          <p:cNvSpPr>
            <a:spLocks noChangeArrowheads="1"/>
          </p:cNvSpPr>
          <p:nvPr/>
        </p:nvSpPr>
        <p:spPr bwMode="auto">
          <a:xfrm>
            <a:off x="3271651" y="4535988"/>
            <a:ext cx="785128" cy="715535"/>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lIns="91436" tIns="45718" rIns="91436" bIns="45718" anchor="ctr"/>
          <a:lstStyle/>
          <a:p>
            <a:pPr algn="ctr" eaLnBrk="1" hangingPunct="1"/>
            <a:r>
              <a:rPr lang="en-US" sz="1200" b="1" dirty="0" smtClean="0">
                <a:solidFill>
                  <a:schemeClr val="bg1"/>
                </a:solidFill>
              </a:rPr>
              <a:t>Kernel</a:t>
            </a:r>
          </a:p>
          <a:p>
            <a:pPr algn="ctr" eaLnBrk="1" hangingPunct="1"/>
            <a:r>
              <a:rPr lang="en-US" sz="1200" b="1" dirty="0" smtClean="0">
                <a:solidFill>
                  <a:schemeClr val="bg1"/>
                </a:solidFill>
              </a:rPr>
              <a:t>Mode</a:t>
            </a:r>
            <a:endParaRPr lang="en-US" sz="1200" b="1" dirty="0">
              <a:solidFill>
                <a:schemeClr val="bg1"/>
              </a:solidFill>
            </a:endParaRPr>
          </a:p>
        </p:txBody>
      </p:sp>
      <p:sp>
        <p:nvSpPr>
          <p:cNvPr id="60" name="Line 4"/>
          <p:cNvSpPr>
            <a:spLocks noChangeShapeType="1"/>
          </p:cNvSpPr>
          <p:nvPr/>
        </p:nvSpPr>
        <p:spPr bwMode="auto">
          <a:xfrm>
            <a:off x="4206499" y="3033688"/>
            <a:ext cx="3678" cy="2209800"/>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61" name="Rectangle 12"/>
          <p:cNvSpPr>
            <a:spLocks noChangeArrowheads="1"/>
          </p:cNvSpPr>
          <p:nvPr/>
        </p:nvSpPr>
        <p:spPr bwMode="auto">
          <a:xfrm>
            <a:off x="4387807" y="3560252"/>
            <a:ext cx="754153" cy="715529"/>
          </a:xfrm>
          <a:prstGeom prst="rect">
            <a:avLst/>
          </a:prstGeom>
          <a:solidFill>
            <a:srgbClr val="FFC000"/>
          </a:solidFill>
          <a:ln w="9525">
            <a:solidFill>
              <a:schemeClr val="accent1"/>
            </a:solidFill>
            <a:miter lim="800000"/>
            <a:headEnd/>
            <a:tailEnd/>
          </a:ln>
          <a:effectLst/>
        </p:spPr>
        <p:txBody>
          <a:bodyPr wrap="none" lIns="91436" tIns="45718" rIns="91436" bIns="45718" anchor="ctr"/>
          <a:lstStyle/>
          <a:p>
            <a:pPr algn="ctr" eaLnBrk="1" hangingPunct="1"/>
            <a:r>
              <a:rPr lang="en-US" sz="1200" b="1" dirty="0" smtClean="0">
                <a:solidFill>
                  <a:schemeClr val="bg1"/>
                </a:solidFill>
              </a:rPr>
              <a:t>User</a:t>
            </a:r>
          </a:p>
          <a:p>
            <a:pPr algn="ctr" eaLnBrk="1" hangingPunct="1"/>
            <a:r>
              <a:rPr lang="en-US" sz="1200" b="1" dirty="0" smtClean="0">
                <a:solidFill>
                  <a:schemeClr val="bg1"/>
                </a:solidFill>
              </a:rPr>
              <a:t>Mode</a:t>
            </a:r>
            <a:endParaRPr lang="en-US" sz="1200" b="1" dirty="0">
              <a:solidFill>
                <a:schemeClr val="bg1"/>
              </a:solidFill>
            </a:endParaRPr>
          </a:p>
        </p:txBody>
      </p:sp>
      <p:sp>
        <p:nvSpPr>
          <p:cNvPr id="62" name="Rectangle 12"/>
          <p:cNvSpPr>
            <a:spLocks noChangeArrowheads="1"/>
          </p:cNvSpPr>
          <p:nvPr/>
        </p:nvSpPr>
        <p:spPr bwMode="auto">
          <a:xfrm>
            <a:off x="4356832" y="4535988"/>
            <a:ext cx="785128" cy="715535"/>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lIns="91436" tIns="45718" rIns="91436" bIns="45718" anchor="ctr"/>
          <a:lstStyle/>
          <a:p>
            <a:pPr algn="ctr" eaLnBrk="1" hangingPunct="1"/>
            <a:r>
              <a:rPr lang="en-US" sz="1200" b="1" dirty="0" smtClean="0">
                <a:solidFill>
                  <a:schemeClr val="bg1"/>
                </a:solidFill>
              </a:rPr>
              <a:t>Kernel</a:t>
            </a:r>
          </a:p>
          <a:p>
            <a:pPr algn="ctr" eaLnBrk="1" hangingPunct="1"/>
            <a:r>
              <a:rPr lang="en-US" sz="1200" b="1" dirty="0" smtClean="0">
                <a:solidFill>
                  <a:schemeClr val="bg1"/>
                </a:solidFill>
              </a:rPr>
              <a:t>Mode</a:t>
            </a:r>
            <a:endParaRPr lang="en-US" sz="1200" b="1" dirty="0">
              <a:solidFill>
                <a:schemeClr val="bg1"/>
              </a:solidFill>
            </a:endParaRPr>
          </a:p>
        </p:txBody>
      </p:sp>
      <p:sp>
        <p:nvSpPr>
          <p:cNvPr id="63" name="Line 4"/>
          <p:cNvSpPr>
            <a:spLocks noChangeShapeType="1"/>
          </p:cNvSpPr>
          <p:nvPr/>
        </p:nvSpPr>
        <p:spPr bwMode="auto">
          <a:xfrm>
            <a:off x="3097596" y="3033688"/>
            <a:ext cx="3678" cy="2209800"/>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69" name="Line 4"/>
          <p:cNvSpPr>
            <a:spLocks noChangeShapeType="1"/>
          </p:cNvSpPr>
          <p:nvPr/>
        </p:nvSpPr>
        <p:spPr bwMode="auto">
          <a:xfrm flipH="1">
            <a:off x="840332" y="5314329"/>
            <a:ext cx="4267200" cy="4228"/>
          </a:xfrm>
          <a:prstGeom prst="line">
            <a:avLst/>
          </a:prstGeom>
          <a:noFill/>
          <a:ln w="19050">
            <a:solidFill>
              <a:srgbClr val="FFFFFF"/>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71" name="TextBox 70"/>
          <p:cNvSpPr txBox="1"/>
          <p:nvPr/>
        </p:nvSpPr>
        <p:spPr>
          <a:xfrm>
            <a:off x="5225798" y="4866802"/>
            <a:ext cx="1117600" cy="384721"/>
          </a:xfrm>
          <a:prstGeom prst="rect">
            <a:avLst/>
          </a:prstGeom>
          <a:noFill/>
        </p:spPr>
        <p:txBody>
          <a:bodyPr wrap="square" lIns="76197" tIns="38098" rIns="76197" bIns="38098" rtlCol="0">
            <a:spAutoFit/>
          </a:bodyPr>
          <a:lstStyle/>
          <a:p>
            <a:r>
              <a:rPr lang="en-US" sz="2000" b="1" dirty="0" smtClean="0">
                <a:solidFill>
                  <a:schemeClr val="tx1"/>
                </a:solidFill>
                <a:latin typeface="Segoe" pitchFamily="34" charset="0"/>
              </a:rPr>
              <a:t>Ring 0</a:t>
            </a:r>
          </a:p>
        </p:txBody>
      </p:sp>
      <p:sp>
        <p:nvSpPr>
          <p:cNvPr id="72" name="TextBox 71"/>
          <p:cNvSpPr txBox="1"/>
          <p:nvPr/>
        </p:nvSpPr>
        <p:spPr>
          <a:xfrm>
            <a:off x="5235091" y="3891060"/>
            <a:ext cx="1117600" cy="384721"/>
          </a:xfrm>
          <a:prstGeom prst="rect">
            <a:avLst/>
          </a:prstGeom>
          <a:noFill/>
        </p:spPr>
        <p:txBody>
          <a:bodyPr wrap="square" lIns="76197" tIns="38098" rIns="76197" bIns="38098" rtlCol="0">
            <a:spAutoFit/>
          </a:bodyPr>
          <a:lstStyle/>
          <a:p>
            <a:r>
              <a:rPr lang="en-US" sz="2000" b="1" dirty="0" smtClean="0">
                <a:solidFill>
                  <a:schemeClr val="tx1"/>
                </a:solidFill>
                <a:latin typeface="Segoe" pitchFamily="34" charset="0"/>
              </a:rPr>
              <a:t>Ring 3</a:t>
            </a:r>
          </a:p>
        </p:txBody>
      </p:sp>
      <p:sp>
        <p:nvSpPr>
          <p:cNvPr id="19" name="TextBox 18"/>
          <p:cNvSpPr txBox="1"/>
          <p:nvPr/>
        </p:nvSpPr>
        <p:spPr>
          <a:xfrm>
            <a:off x="1087244" y="3078973"/>
            <a:ext cx="1905000" cy="307777"/>
          </a:xfrm>
          <a:prstGeom prst="rect">
            <a:avLst/>
          </a:prstGeom>
          <a:noFill/>
        </p:spPr>
        <p:txBody>
          <a:bodyPr wrap="square" lIns="76197" tIns="38098" rIns="76197" bIns="38098" rtlCol="0">
            <a:spAutoFit/>
          </a:bodyPr>
          <a:lstStyle/>
          <a:p>
            <a:pPr algn="ctr"/>
            <a:r>
              <a:rPr lang="en-US" sz="1500" dirty="0" smtClean="0">
                <a:solidFill>
                  <a:schemeClr val="tx1"/>
                </a:solidFill>
                <a:latin typeface="Segoe" pitchFamily="34" charset="0"/>
              </a:rPr>
              <a:t>Parent Partition</a:t>
            </a:r>
          </a:p>
        </p:txBody>
      </p:sp>
      <p:sp>
        <p:nvSpPr>
          <p:cNvPr id="20" name="TextBox 19"/>
          <p:cNvSpPr txBox="1"/>
          <p:nvPr/>
        </p:nvSpPr>
        <p:spPr>
          <a:xfrm>
            <a:off x="4302518" y="2963558"/>
            <a:ext cx="947853" cy="538605"/>
          </a:xfrm>
          <a:prstGeom prst="rect">
            <a:avLst/>
          </a:prstGeom>
          <a:noFill/>
        </p:spPr>
        <p:txBody>
          <a:bodyPr wrap="square" lIns="76197" tIns="38098" rIns="76197" bIns="38098" rtlCol="0">
            <a:spAutoFit/>
          </a:bodyPr>
          <a:lstStyle/>
          <a:p>
            <a:pPr algn="ctr"/>
            <a:r>
              <a:rPr lang="en-US" sz="1500" dirty="0" smtClean="0">
                <a:solidFill>
                  <a:schemeClr val="tx1"/>
                </a:solidFill>
                <a:latin typeface="Segoe" pitchFamily="34" charset="0"/>
              </a:rPr>
              <a:t>Virtual</a:t>
            </a:r>
          </a:p>
          <a:p>
            <a:pPr algn="ctr"/>
            <a:r>
              <a:rPr lang="en-US" sz="1500" dirty="0" smtClean="0">
                <a:solidFill>
                  <a:schemeClr val="tx1"/>
                </a:solidFill>
                <a:latin typeface="Segoe" pitchFamily="34" charset="0"/>
              </a:rPr>
              <a:t>Machine</a:t>
            </a:r>
          </a:p>
        </p:txBody>
      </p:sp>
      <p:sp>
        <p:nvSpPr>
          <p:cNvPr id="21" name="TextBox 20"/>
          <p:cNvSpPr txBox="1"/>
          <p:nvPr/>
        </p:nvSpPr>
        <p:spPr>
          <a:xfrm>
            <a:off x="3193585" y="2963558"/>
            <a:ext cx="947853" cy="538605"/>
          </a:xfrm>
          <a:prstGeom prst="rect">
            <a:avLst/>
          </a:prstGeom>
          <a:noFill/>
        </p:spPr>
        <p:txBody>
          <a:bodyPr wrap="square" lIns="76197" tIns="38098" rIns="76197" bIns="38098" rtlCol="0">
            <a:spAutoFit/>
          </a:bodyPr>
          <a:lstStyle/>
          <a:p>
            <a:pPr algn="ctr"/>
            <a:r>
              <a:rPr lang="en-US" sz="1500" dirty="0" smtClean="0">
                <a:solidFill>
                  <a:schemeClr val="tx1"/>
                </a:solidFill>
                <a:latin typeface="Segoe" pitchFamily="34" charset="0"/>
              </a:rPr>
              <a:t>Virtual</a:t>
            </a:r>
          </a:p>
          <a:p>
            <a:pPr algn="ctr"/>
            <a:r>
              <a:rPr lang="en-US" sz="1500" dirty="0" smtClean="0">
                <a:solidFill>
                  <a:schemeClr val="tx1"/>
                </a:solidFill>
                <a:latin typeface="Segoe" pitchFamily="34" charset="0"/>
              </a:rPr>
              <a:t>Machine</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500"/>
                                        <p:tgtEl>
                                          <p:spTgt spid="7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par>
                                <p:cTn id="26" presetID="2" presetClass="entr" presetSubtype="2"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1+#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1+#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1+#ppt_w/2"/>
                                          </p:val>
                                        </p:tav>
                                        <p:tav tm="100000">
                                          <p:val>
                                            <p:strVal val="#ppt_x"/>
                                          </p:val>
                                        </p:tav>
                                      </p:tavLst>
                                    </p:anim>
                                    <p:anim calcmode="lin" valueType="num">
                                      <p:cBhvr additive="base">
                                        <p:cTn id="37"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6" grpId="0" animBg="1"/>
      <p:bldP spid="60" grpId="0" animBg="1"/>
      <p:bldP spid="63" grpId="0" animBg="1"/>
      <p:bldP spid="69" grpId="0" animBg="1"/>
      <p:bldP spid="71" grpId="0"/>
      <p:bldP spid="72"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341314" y="319272"/>
            <a:ext cx="8588404" cy="609398"/>
          </a:xfrm>
        </p:spPr>
        <p:txBody>
          <a:bodyPr vert="horz" wrap="square" lIns="0" tIns="0" rIns="0" bIns="0" rtlCol="0" anchor="t">
            <a:spAutoFit/>
          </a:bodyPr>
          <a:lstStyle/>
          <a:p>
            <a:pPr>
              <a:defRPr/>
            </a:pPr>
            <a:r>
              <a:rPr lang="es-ES" sz="4400" dirty="0" smtClean="0"/>
              <a:t>Funcionalidades de </a:t>
            </a:r>
            <a:r>
              <a:rPr lang="es-ES" sz="4400" dirty="0" err="1" smtClean="0"/>
              <a:t>Hyper</a:t>
            </a:r>
            <a:r>
              <a:rPr lang="es-ES" sz="4400" dirty="0" smtClean="0"/>
              <a:t>-V</a:t>
            </a:r>
          </a:p>
        </p:txBody>
      </p:sp>
      <p:sp>
        <p:nvSpPr>
          <p:cNvPr id="263171" name="Rectangle 3"/>
          <p:cNvSpPr>
            <a:spLocks noGrp="1" noChangeArrowheads="1"/>
          </p:cNvSpPr>
          <p:nvPr>
            <p:ph type="body" idx="1"/>
          </p:nvPr>
        </p:nvSpPr>
        <p:spPr>
          <a:xfrm>
            <a:off x="357158" y="1625653"/>
            <a:ext cx="8380412" cy="4912114"/>
          </a:xfrm>
        </p:spPr>
        <p:txBody>
          <a:bodyPr/>
          <a:lstStyle/>
          <a:p>
            <a:pPr marL="582572" indent="-533379" eaLnBrk="1" hangingPunct="1">
              <a:lnSpc>
                <a:spcPct val="100000"/>
              </a:lnSpc>
              <a:defRPr/>
            </a:pPr>
            <a:r>
              <a:rPr lang="es-ES" sz="2000" dirty="0" smtClean="0"/>
              <a:t>Particiones hijas tanto de 32-bit (x86) como de  64-bit (x64)</a:t>
            </a:r>
          </a:p>
          <a:p>
            <a:pPr marL="582572" indent="-533379" eaLnBrk="1" hangingPunct="1">
              <a:lnSpc>
                <a:spcPct val="100000"/>
              </a:lnSpc>
              <a:defRPr/>
            </a:pPr>
            <a:r>
              <a:rPr lang="es-ES" sz="2000" dirty="0" smtClean="0"/>
              <a:t>Maquinas Virtuales SMP con 2/4 </a:t>
            </a:r>
            <a:r>
              <a:rPr lang="es-ES" sz="2000" dirty="0" err="1" smtClean="0"/>
              <a:t>cores</a:t>
            </a:r>
            <a:endParaRPr lang="es-ES" sz="2000" dirty="0" smtClean="0"/>
          </a:p>
          <a:p>
            <a:pPr marL="582572" indent="-533379" eaLnBrk="1" hangingPunct="1">
              <a:lnSpc>
                <a:spcPct val="100000"/>
              </a:lnSpc>
              <a:defRPr/>
            </a:pPr>
            <a:r>
              <a:rPr lang="es-ES" sz="2000" dirty="0" smtClean="0"/>
              <a:t>Hasta 64 GB de memoria en máquinas virtuales</a:t>
            </a:r>
          </a:p>
          <a:p>
            <a:pPr marL="582572" indent="-533379">
              <a:lnSpc>
                <a:spcPct val="100000"/>
              </a:lnSpc>
              <a:defRPr/>
            </a:pPr>
            <a:r>
              <a:rPr lang="es-ES" sz="2000" dirty="0" smtClean="0"/>
              <a:t>Acceso Pass-</a:t>
            </a:r>
            <a:r>
              <a:rPr lang="es-ES" sz="2000" dirty="0" err="1" smtClean="0"/>
              <a:t>through</a:t>
            </a:r>
            <a:r>
              <a:rPr lang="es-ES" sz="2000" dirty="0" smtClean="0"/>
              <a:t> a disco para </a:t>
            </a:r>
            <a:r>
              <a:rPr lang="es-ES" sz="2000" dirty="0" err="1" smtClean="0"/>
              <a:t>VMs</a:t>
            </a:r>
            <a:endParaRPr lang="es-ES" sz="2000" dirty="0" smtClean="0"/>
          </a:p>
          <a:p>
            <a:pPr marL="582572" indent="-533379">
              <a:lnSpc>
                <a:spcPct val="100000"/>
              </a:lnSpc>
              <a:defRPr/>
            </a:pPr>
            <a:r>
              <a:rPr lang="es-ES" sz="2000" dirty="0" smtClean="0"/>
              <a:t>Live </a:t>
            </a:r>
            <a:r>
              <a:rPr lang="es-ES" sz="2000" dirty="0" err="1" smtClean="0"/>
              <a:t>Backup</a:t>
            </a:r>
            <a:r>
              <a:rPr lang="es-ES" sz="2000" dirty="0" smtClean="0"/>
              <a:t>: Integración con </a:t>
            </a:r>
            <a:r>
              <a:rPr lang="es-ES" sz="2000" dirty="0" err="1" smtClean="0"/>
              <a:t>Volume</a:t>
            </a:r>
            <a:r>
              <a:rPr lang="es-ES" sz="2000" dirty="0" smtClean="0"/>
              <a:t> </a:t>
            </a:r>
            <a:r>
              <a:rPr lang="es-ES" sz="2000" dirty="0" err="1" smtClean="0"/>
              <a:t>Shadow</a:t>
            </a:r>
            <a:r>
              <a:rPr lang="es-ES" sz="2000" dirty="0" smtClean="0"/>
              <a:t> </a:t>
            </a:r>
            <a:r>
              <a:rPr lang="es-ES" sz="2000" dirty="0" err="1" smtClean="0"/>
              <a:t>Service</a:t>
            </a:r>
            <a:endParaRPr lang="es-ES" sz="2000" dirty="0" smtClean="0"/>
          </a:p>
          <a:p>
            <a:pPr marL="582572" indent="-533379">
              <a:lnSpc>
                <a:spcPct val="100000"/>
              </a:lnSpc>
              <a:defRPr/>
            </a:pPr>
            <a:r>
              <a:rPr lang="es-ES" sz="2000" dirty="0" smtClean="0"/>
              <a:t>Estándar DMTF para interfaz de gestión por WMI</a:t>
            </a:r>
          </a:p>
          <a:p>
            <a:pPr marL="582572" indent="-533379">
              <a:lnSpc>
                <a:spcPct val="100000"/>
              </a:lnSpc>
              <a:defRPr/>
            </a:pPr>
            <a:r>
              <a:rPr lang="es-ES" sz="2000" dirty="0" smtClean="0"/>
              <a:t>Posibilidad de sacar </a:t>
            </a:r>
            <a:r>
              <a:rPr lang="es-ES" sz="2000" dirty="0" err="1" smtClean="0"/>
              <a:t>Snapshots</a:t>
            </a:r>
            <a:r>
              <a:rPr lang="es-ES" sz="2000" dirty="0" smtClean="0"/>
              <a:t> de las máquinas virtuales</a:t>
            </a:r>
          </a:p>
          <a:p>
            <a:pPr marL="582572" indent="-533379">
              <a:lnSpc>
                <a:spcPct val="100000"/>
              </a:lnSpc>
              <a:defRPr/>
            </a:pPr>
            <a:r>
              <a:rPr lang="es-ES" sz="2000" dirty="0" smtClean="0"/>
              <a:t>Control flexible de recursos</a:t>
            </a:r>
          </a:p>
          <a:p>
            <a:pPr marL="1100097" lvl="1" indent="-533379">
              <a:lnSpc>
                <a:spcPct val="100000"/>
              </a:lnSpc>
              <a:defRPr/>
            </a:pPr>
            <a:r>
              <a:rPr lang="es-ES" sz="1600" dirty="0" smtClean="0"/>
              <a:t>Posibilidad de establecer niveles mínimos y máximos de los recursos de CPU y red.</a:t>
            </a:r>
          </a:p>
          <a:p>
            <a:pPr marL="582572" indent="-533379">
              <a:lnSpc>
                <a:spcPct val="100000"/>
              </a:lnSpc>
              <a:defRPr/>
            </a:pPr>
            <a:r>
              <a:rPr lang="es-ES" sz="2000" dirty="0" err="1" smtClean="0"/>
              <a:t>Networking</a:t>
            </a:r>
            <a:r>
              <a:rPr lang="es-ES" sz="2000" dirty="0" smtClean="0"/>
              <a:t> robusto: Soporte a NLB y VLAN</a:t>
            </a:r>
          </a:p>
          <a:p>
            <a:pPr marL="582572" indent="-533379">
              <a:lnSpc>
                <a:spcPct val="100000"/>
              </a:lnSpc>
              <a:defRPr/>
            </a:pPr>
            <a:r>
              <a:rPr lang="es-ES" sz="2000" dirty="0" smtClean="0"/>
              <a:t>Manipulación Offline del virtual </a:t>
            </a:r>
            <a:r>
              <a:rPr lang="es-ES" sz="2000" dirty="0" err="1" smtClean="0"/>
              <a:t>hard</a:t>
            </a:r>
            <a:r>
              <a:rPr lang="es-ES" sz="2000" dirty="0" smtClean="0"/>
              <a:t> disk (.</a:t>
            </a:r>
            <a:r>
              <a:rPr lang="es-ES" sz="2000" dirty="0" err="1" smtClean="0"/>
              <a:t>vhd</a:t>
            </a:r>
            <a:r>
              <a:rPr lang="es-ES" sz="2000" dirty="0" smtClean="0"/>
              <a:t>)</a:t>
            </a:r>
          </a:p>
          <a:p>
            <a:pPr marL="582572" indent="-533379">
              <a:lnSpc>
                <a:spcPct val="100000"/>
              </a:lnSpc>
              <a:defRPr/>
            </a:pPr>
            <a:r>
              <a:rPr lang="es-ES" sz="2000" dirty="0" smtClean="0"/>
              <a:t>Migración de </a:t>
            </a:r>
            <a:r>
              <a:rPr lang="es-ES" sz="2000" dirty="0" err="1" smtClean="0"/>
              <a:t>VMs</a:t>
            </a:r>
            <a:r>
              <a:rPr lang="es-ES" sz="2000" dirty="0" smtClean="0"/>
              <a:t> desde MS Virtual Server </a:t>
            </a:r>
          </a:p>
          <a:p>
            <a:pPr marL="582572" indent="-533379">
              <a:lnSpc>
                <a:spcPct val="100000"/>
              </a:lnSpc>
              <a:defRPr/>
            </a:pPr>
            <a:endParaRPr lang="es-ES" sz="2000"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hape 495617"/>
          <p:cNvSpPr>
            <a:spLocks noGrp="1" noChangeArrowheads="1"/>
          </p:cNvSpPr>
          <p:nvPr>
            <p:ph type="title"/>
          </p:nvPr>
        </p:nvSpPr>
        <p:spPr/>
        <p:txBody>
          <a:bodyPr/>
          <a:lstStyle/>
          <a:p>
            <a:r>
              <a:rPr lang="es-ES" smtClean="0"/>
              <a:t>Seguridad</a:t>
            </a:r>
          </a:p>
        </p:txBody>
      </p:sp>
      <p:sp>
        <p:nvSpPr>
          <p:cNvPr id="17411" name="Shape 495618"/>
          <p:cNvSpPr>
            <a:spLocks noGrp="1" noChangeArrowheads="1"/>
          </p:cNvSpPr>
          <p:nvPr>
            <p:ph idx="1"/>
          </p:nvPr>
        </p:nvSpPr>
        <p:spPr>
          <a:xfrm>
            <a:off x="381000" y="1412875"/>
            <a:ext cx="8382000" cy="4235006"/>
          </a:xfrm>
        </p:spPr>
        <p:txBody>
          <a:bodyPr/>
          <a:lstStyle/>
          <a:p>
            <a:r>
              <a:rPr lang="es-ES" sz="2800" smtClean="0"/>
              <a:t>Aislamiento</a:t>
            </a:r>
          </a:p>
          <a:p>
            <a:pPr lvl="1"/>
            <a:r>
              <a:rPr lang="es-ES" sz="2400" smtClean="0"/>
              <a:t>No se comparten dispositivos virtualizados</a:t>
            </a:r>
          </a:p>
          <a:p>
            <a:pPr lvl="1"/>
            <a:r>
              <a:rPr lang="es-ES" sz="2400" smtClean="0"/>
              <a:t>VMBus separado para cada VM</a:t>
            </a:r>
          </a:p>
          <a:p>
            <a:pPr lvl="1"/>
            <a:r>
              <a:rPr lang="es-ES" sz="2400" smtClean="0"/>
              <a:t>No hay compartición de memoria</a:t>
            </a:r>
          </a:p>
          <a:p>
            <a:pPr lvl="2"/>
            <a:r>
              <a:rPr lang="es-ES" sz="2000" smtClean="0"/>
              <a:t>Cada VM tiene su propio espacio de direccionamiento</a:t>
            </a:r>
          </a:p>
          <a:p>
            <a:pPr lvl="1"/>
            <a:r>
              <a:rPr lang="es-ES" sz="2400" smtClean="0"/>
              <a:t>Las VMs no pueden intercomunicarse, excepto a través de la red</a:t>
            </a:r>
          </a:p>
          <a:p>
            <a:pPr lvl="1"/>
            <a:r>
              <a:rPr lang="es-ES" sz="2400" smtClean="0"/>
              <a:t>Las VMs no pueden realizar ataques DMA porque no están mapeadas a dispositivos físicos</a:t>
            </a:r>
          </a:p>
          <a:p>
            <a:pPr lvl="1"/>
            <a:r>
              <a:rPr lang="es-ES" sz="2400" smtClean="0"/>
              <a:t>Las VMs no pueden escribir en el hypervisor</a:t>
            </a:r>
          </a:p>
          <a:p>
            <a:pPr lvl="1"/>
            <a:r>
              <a:rPr lang="es-ES" sz="2400" smtClean="0"/>
              <a:t>La partición padre no puede escrbir en el hypervisor</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sz="4800" dirty="0" smtClean="0"/>
              <a:t>Virtualización con </a:t>
            </a:r>
            <a:r>
              <a:rPr lang="es-ES" sz="4800" dirty="0" err="1" smtClean="0"/>
              <a:t>Hyper</a:t>
            </a:r>
            <a:r>
              <a:rPr lang="es-ES" sz="4800" dirty="0" smtClean="0"/>
              <a:t>-V</a:t>
            </a:r>
            <a:br>
              <a:rPr lang="es-ES" sz="4800" dirty="0" smtClean="0"/>
            </a:br>
            <a:r>
              <a:rPr lang="es-ES" sz="4400" dirty="0" smtClean="0">
                <a:solidFill>
                  <a:schemeClr val="tx1"/>
                </a:solidFill>
                <a:latin typeface="Segoe Light" pitchFamily="34" charset="0"/>
              </a:rPr>
              <a:t>{</a:t>
            </a:r>
            <a:r>
              <a:rPr lang="es-ES" sz="2800" b="1" dirty="0" smtClean="0">
                <a:solidFill>
                  <a:srgbClr val="0099FF"/>
                </a:solidFill>
              </a:rPr>
              <a:t>El hypervisor incluido en Windows Server 2008</a:t>
            </a:r>
            <a:r>
              <a:rPr lang="es-ES" sz="4400" dirty="0" smtClean="0">
                <a:solidFill>
                  <a:schemeClr val="tx1"/>
                </a:solidFill>
                <a:latin typeface="Segoe Light" pitchFamily="34" charset="0"/>
              </a:rPr>
              <a:t>}</a:t>
            </a:r>
            <a:endParaRPr lang="es-ES" sz="4800" dirty="0">
              <a:solidFill>
                <a:schemeClr val="tx1"/>
              </a:solidFill>
              <a:latin typeface="Segoe Light" pitchFamily="34" charset="0"/>
            </a:endParaRPr>
          </a:p>
        </p:txBody>
      </p:sp>
      <p:sp>
        <p:nvSpPr>
          <p:cNvPr id="3" name="Subtitle 2"/>
          <p:cNvSpPr>
            <a:spLocks noGrp="1"/>
          </p:cNvSpPr>
          <p:nvPr>
            <p:ph type="subTitle" idx="1"/>
          </p:nvPr>
        </p:nvSpPr>
        <p:spPr/>
        <p:txBody>
          <a:bodyPr/>
          <a:lstStyle/>
          <a:p>
            <a:r>
              <a:rPr lang="es-ES" dirty="0" smtClean="0"/>
              <a:t>David Cervigón Luna</a:t>
            </a:r>
          </a:p>
          <a:p>
            <a:r>
              <a:rPr lang="es-ES" sz="2800" b="0" i="1" dirty="0" smtClean="0">
                <a:latin typeface="Segoe Light" pitchFamily="34" charset="0"/>
              </a:rPr>
              <a:t>IT Pro </a:t>
            </a:r>
            <a:r>
              <a:rPr lang="es-ES" sz="2800" b="0" i="1" dirty="0" err="1" smtClean="0">
                <a:latin typeface="Segoe Light" pitchFamily="34" charset="0"/>
              </a:rPr>
              <a:t>Evangelist</a:t>
            </a:r>
            <a:endParaRPr lang="es-ES" sz="2800" b="0" i="1" dirty="0" smtClean="0">
              <a:latin typeface="Segoe Light" pitchFamily="34" charset="0"/>
            </a:endParaRPr>
          </a:p>
          <a:p>
            <a:r>
              <a:rPr lang="es-ES" sz="2800" b="0" i="1" dirty="0" smtClean="0">
                <a:latin typeface="Segoe Light" pitchFamily="34" charset="0"/>
              </a:rPr>
              <a:t>Microsoft Ibérica</a:t>
            </a:r>
          </a:p>
          <a:p>
            <a:r>
              <a:rPr lang="es-ES" sz="2800" b="0" i="1" dirty="0" smtClean="0">
                <a:latin typeface="Segoe Light" pitchFamily="34" charset="0"/>
                <a:hlinkClick r:id="rId3"/>
              </a:rPr>
              <a:t>http://blogs.technet.com/davidcervigon</a:t>
            </a:r>
            <a:r>
              <a:rPr lang="es-ES" sz="2800" b="0" i="1" dirty="0" smtClean="0">
                <a:latin typeface="Segoe Light" pitchFamily="34" charset="0"/>
              </a:rPr>
              <a:t> </a:t>
            </a:r>
            <a:endParaRPr lang="es-ES" sz="2800" b="0" i="1" dirty="0">
              <a:latin typeface="Segoe Light"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61747"/>
          </a:xfrm>
        </p:spPr>
        <p:txBody>
          <a:bodyPr/>
          <a:lstStyle/>
          <a:p>
            <a:r>
              <a:rPr sz="5500" smtClean="0"/>
              <a:t>Emulados vs. "Aligerados"</a:t>
            </a:r>
            <a:endParaRPr sz="5500"/>
          </a:p>
        </p:txBody>
      </p:sp>
      <p:pic>
        <p:nvPicPr>
          <p:cNvPr id="18" name="Content Placeholder 17" descr="Synthetic Devices x86 2.bmp"/>
          <p:cNvPicPr>
            <a:picLocks noGrp="1" noChangeAspect="1"/>
          </p:cNvPicPr>
          <p:nvPr>
            <p:ph sz="half" idx="2"/>
          </p:nvPr>
        </p:nvPicPr>
        <p:blipFill>
          <a:blip r:embed="rId3"/>
          <a:stretch>
            <a:fillRect/>
          </a:stretch>
        </p:blipFill>
        <p:spPr>
          <a:xfrm>
            <a:off x="5166987" y="1440706"/>
            <a:ext cx="3069780" cy="5270943"/>
          </a:xfrm>
        </p:spPr>
      </p:pic>
      <p:pic>
        <p:nvPicPr>
          <p:cNvPr id="19" name="Content Placeholder 18" descr="Emulated Devices x86 3.bmp"/>
          <p:cNvPicPr>
            <a:picLocks noGrp="1" noChangeAspect="1"/>
          </p:cNvPicPr>
          <p:nvPr>
            <p:ph sz="half" idx="1"/>
          </p:nvPr>
        </p:nvPicPr>
        <p:blipFill>
          <a:blip r:embed="rId4"/>
          <a:stretch>
            <a:fillRect/>
          </a:stretch>
        </p:blipFill>
        <p:spPr>
          <a:xfrm>
            <a:off x="763938" y="1420593"/>
            <a:ext cx="3494914" cy="5311167"/>
          </a:xfrm>
        </p:spPr>
      </p:pic>
      <p:sp>
        <p:nvSpPr>
          <p:cNvPr id="20" name="Oval 19"/>
          <p:cNvSpPr/>
          <p:nvPr/>
        </p:nvSpPr>
        <p:spPr bwMode="auto">
          <a:xfrm>
            <a:off x="5795294" y="2925642"/>
            <a:ext cx="1922811" cy="571500"/>
          </a:xfrm>
          <a:prstGeom prst="ellipse">
            <a:avLst/>
          </a:prstGeom>
          <a:noFill/>
          <a:ln w="76200">
            <a:solidFill>
              <a:srgbClr val="FF0000"/>
            </a:solidFill>
            <a:headEnd type="none" w="med" len="med"/>
            <a:tailEnd type="none" w="med" len="med"/>
          </a:ln>
          <a:effectLst>
            <a:glow rad="101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Oval 20"/>
          <p:cNvSpPr/>
          <p:nvPr/>
        </p:nvSpPr>
        <p:spPr bwMode="auto">
          <a:xfrm>
            <a:off x="5795294" y="3866832"/>
            <a:ext cx="1922811" cy="571500"/>
          </a:xfrm>
          <a:prstGeom prst="ellipse">
            <a:avLst/>
          </a:prstGeom>
          <a:noFill/>
          <a:ln w="76200">
            <a:solidFill>
              <a:srgbClr val="FF0000"/>
            </a:solidFill>
            <a:headEnd type="none" w="med" len="med"/>
            <a:tailEnd type="none" w="med" len="med"/>
          </a:ln>
          <a:effectLst>
            <a:glow rad="101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Oval 21"/>
          <p:cNvSpPr/>
          <p:nvPr/>
        </p:nvSpPr>
        <p:spPr bwMode="auto">
          <a:xfrm>
            <a:off x="5795294" y="4962857"/>
            <a:ext cx="1922811" cy="571500"/>
          </a:xfrm>
          <a:prstGeom prst="ellipse">
            <a:avLst/>
          </a:prstGeom>
          <a:noFill/>
          <a:ln w="76200">
            <a:solidFill>
              <a:srgbClr val="FF0000"/>
            </a:solidFill>
            <a:headEnd type="none" w="med" len="med"/>
            <a:tailEnd type="none" w="med" len="med"/>
          </a:ln>
          <a:effectLst>
            <a:glow rad="101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Oval 22"/>
          <p:cNvSpPr/>
          <p:nvPr/>
        </p:nvSpPr>
        <p:spPr bwMode="auto">
          <a:xfrm>
            <a:off x="5795294" y="5764868"/>
            <a:ext cx="1922811" cy="571500"/>
          </a:xfrm>
          <a:prstGeom prst="ellipse">
            <a:avLst/>
          </a:prstGeom>
          <a:noFill/>
          <a:ln w="76200">
            <a:solidFill>
              <a:srgbClr val="FF0000"/>
            </a:solidFill>
            <a:headEnd type="none" w="med" len="med"/>
            <a:tailEnd type="none" w="med" len="med"/>
          </a:ln>
          <a:effectLst>
            <a:glow rad="101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24" name="Straight Arrow Connector 23"/>
          <p:cNvCxnSpPr/>
          <p:nvPr/>
        </p:nvCxnSpPr>
        <p:spPr bwMode="auto">
          <a:xfrm>
            <a:off x="3016685" y="2943617"/>
            <a:ext cx="2614681" cy="262359"/>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rgbClr val="FF0000"/>
            </a:solidFill>
            <a:prstDash val="solid"/>
            <a:round/>
            <a:headEnd type="arrow"/>
            <a:tailEnd type="arrow"/>
          </a:ln>
          <a:effectLst/>
        </p:spPr>
      </p:cxnSp>
      <p:cxnSp>
        <p:nvCxnSpPr>
          <p:cNvPr id="26" name="Straight Arrow Connector 25"/>
          <p:cNvCxnSpPr/>
          <p:nvPr/>
        </p:nvCxnSpPr>
        <p:spPr bwMode="auto">
          <a:xfrm>
            <a:off x="4102274" y="4540685"/>
            <a:ext cx="1697845" cy="73382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rgbClr val="FF0000"/>
            </a:solidFill>
            <a:prstDash val="solid"/>
            <a:round/>
            <a:headEnd type="arrow"/>
            <a:tailEnd type="arrow"/>
          </a:ln>
          <a:effectLst/>
        </p:spPr>
      </p:cxn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30188"/>
            <a:ext cx="8382000" cy="1163395"/>
          </a:xfrm>
        </p:spPr>
        <p:txBody>
          <a:bodyPr/>
          <a:lstStyle/>
          <a:p>
            <a:r>
              <a:rPr lang="es-ES" smtClean="0"/>
              <a:t>Alta disponibilidad</a:t>
            </a:r>
            <a:br>
              <a:rPr lang="es-ES" smtClean="0"/>
            </a:br>
            <a:r>
              <a:rPr lang="es-ES" sz="3600" smtClean="0">
                <a:solidFill>
                  <a:srgbClr val="FFC000"/>
                </a:solidFill>
              </a:rPr>
              <a:t>Quick Migration</a:t>
            </a:r>
            <a:endParaRPr lang="es-ES">
              <a:solidFill>
                <a:srgbClr val="FFC000"/>
              </a:solidFill>
            </a:endParaRPr>
          </a:p>
        </p:txBody>
      </p:sp>
      <p:sp>
        <p:nvSpPr>
          <p:cNvPr id="4" name="Content Placeholder 3"/>
          <p:cNvSpPr>
            <a:spLocks noGrp="1"/>
          </p:cNvSpPr>
          <p:nvPr>
            <p:ph sz="half" idx="1"/>
          </p:nvPr>
        </p:nvSpPr>
        <p:spPr>
          <a:xfrm>
            <a:off x="381000" y="1411553"/>
            <a:ext cx="4114800" cy="4395049"/>
          </a:xfrm>
        </p:spPr>
        <p:txBody>
          <a:bodyPr/>
          <a:lstStyle/>
          <a:p>
            <a:endParaRPr lang="es-ES" smtClean="0"/>
          </a:p>
          <a:p>
            <a:r>
              <a:rPr lang="es-ES" smtClean="0"/>
              <a:t>Save state</a:t>
            </a:r>
          </a:p>
          <a:p>
            <a:pPr lvl="1"/>
            <a:r>
              <a:rPr lang="es-ES" smtClean="0"/>
              <a:t>Salva el estado de la Máquina Virtual</a:t>
            </a:r>
          </a:p>
          <a:p>
            <a:r>
              <a:rPr lang="es-ES" smtClean="0"/>
              <a:t>Mover la máquina virtual</a:t>
            </a:r>
          </a:p>
          <a:p>
            <a:pPr lvl="1"/>
            <a:r>
              <a:rPr lang="es-ES" smtClean="0"/>
              <a:t>Mueve la conexión del almacenamiento al host destino</a:t>
            </a:r>
          </a:p>
          <a:p>
            <a:r>
              <a:rPr lang="es-ES" smtClean="0"/>
              <a:t>Restaurar el estado y continuar la ejecución</a:t>
            </a:r>
          </a:p>
        </p:txBody>
      </p:sp>
      <p:grpSp>
        <p:nvGrpSpPr>
          <p:cNvPr id="2" name="Group 18"/>
          <p:cNvGrpSpPr/>
          <p:nvPr/>
        </p:nvGrpSpPr>
        <p:grpSpPr>
          <a:xfrm>
            <a:off x="5305678" y="1828800"/>
            <a:ext cx="3200400" cy="1102540"/>
            <a:chOff x="4792508" y="1793060"/>
            <a:chExt cx="3200400" cy="1102540"/>
          </a:xfrm>
        </p:grpSpPr>
        <p:sp>
          <p:nvSpPr>
            <p:cNvPr id="17" name="Oval 16"/>
            <p:cNvSpPr/>
            <p:nvPr/>
          </p:nvSpPr>
          <p:spPr bwMode="auto">
            <a:xfrm>
              <a:off x="4792508" y="2133600"/>
              <a:ext cx="3200400" cy="762000"/>
            </a:xfrm>
            <a:prstGeom prst="ellipse">
              <a:avLst/>
            </a:prstGeom>
            <a:noFill/>
            <a:ln>
              <a:headEnd type="none" w="med" len="med"/>
              <a:tailEnd type="none" w="med" len="med"/>
            </a:ln>
            <a:effectLst>
              <a:glow rad="70000">
                <a:schemeClr val="accent2">
                  <a:tint val="30000"/>
                  <a:shade val="95000"/>
                  <a:satMod val="300000"/>
                  <a:alpha val="50000"/>
                </a:schemeClr>
              </a:glow>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19"/>
              <a:endParaRPr lang="es-ES" sz="2900" smtClean="0">
                <a:solidFill>
                  <a:schemeClr val="tx1"/>
                </a:solidFill>
                <a:effectLst>
                  <a:outerShdw blurRad="38100" dist="38100" dir="2700000" algn="tl">
                    <a:srgbClr val="000000">
                      <a:alpha val="43137"/>
                    </a:srgbClr>
                  </a:outerShdw>
                </a:effectLst>
                <a:latin typeface="Segoe" pitchFamily="34" charset="0"/>
              </a:endParaRPr>
            </a:p>
          </p:txBody>
        </p:sp>
        <p:grpSp>
          <p:nvGrpSpPr>
            <p:cNvPr id="3" name="Group 20"/>
            <p:cNvGrpSpPr/>
            <p:nvPr/>
          </p:nvGrpSpPr>
          <p:grpSpPr>
            <a:xfrm>
              <a:off x="5791200" y="1793060"/>
              <a:ext cx="1189593" cy="798025"/>
              <a:chOff x="7415562" y="1762259"/>
              <a:chExt cx="1427512" cy="1813264"/>
            </a:xfrm>
          </p:grpSpPr>
          <p:graphicFrame>
            <p:nvGraphicFramePr>
              <p:cNvPr id="12" name="Object 6"/>
              <p:cNvGraphicFramePr>
                <a:graphicFrameLocks noChangeAspect="1"/>
              </p:cNvGraphicFramePr>
              <p:nvPr/>
            </p:nvGraphicFramePr>
            <p:xfrm>
              <a:off x="7415562" y="1762259"/>
              <a:ext cx="1427512" cy="1813264"/>
            </p:xfrm>
            <a:graphic>
              <a:graphicData uri="http://schemas.openxmlformats.org/presentationml/2006/ole">
                <p:oleObj spid="_x0000_s1026" name="Visio" r:id="rId4" imgW="981168" imgH="1246372" progId="Visio.Drawing.11">
                  <p:embed/>
                </p:oleObj>
              </a:graphicData>
            </a:graphic>
          </p:graphicFrame>
          <p:sp>
            <p:nvSpPr>
              <p:cNvPr id="13" name="TextBox 12"/>
              <p:cNvSpPr txBox="1"/>
              <p:nvPr/>
            </p:nvSpPr>
            <p:spPr>
              <a:xfrm>
                <a:off x="7495820" y="1762259"/>
                <a:ext cx="1264358" cy="769259"/>
              </a:xfrm>
              <a:prstGeom prst="rect">
                <a:avLst/>
              </a:prstGeom>
              <a:noFill/>
            </p:spPr>
            <p:txBody>
              <a:bodyPr wrap="square" rtlCol="0">
                <a:spAutoFit/>
              </a:bodyPr>
              <a:lstStyle/>
              <a:p>
                <a:pPr algn="ctr"/>
                <a:r>
                  <a:rPr lang="es-ES" sz="1600" b="1" smtClean="0">
                    <a:solidFill>
                      <a:schemeClr val="bg2"/>
                    </a:solidFill>
                    <a:effectLst>
                      <a:outerShdw blurRad="38100" dist="38100" dir="2700000" algn="tl">
                        <a:srgbClr val="000000">
                          <a:alpha val="43137"/>
                        </a:srgbClr>
                      </a:outerShdw>
                    </a:effectLst>
                    <a:latin typeface="Segoe" pitchFamily="34" charset="0"/>
                  </a:rPr>
                  <a:t>VHDs</a:t>
                </a:r>
              </a:p>
            </p:txBody>
          </p:sp>
        </p:grpSp>
      </p:grpSp>
      <p:sp>
        <p:nvSpPr>
          <p:cNvPr id="15" name="TextBox 14"/>
          <p:cNvSpPr txBox="1"/>
          <p:nvPr/>
        </p:nvSpPr>
        <p:spPr>
          <a:xfrm>
            <a:off x="5305679" y="5213624"/>
            <a:ext cx="2561058" cy="359069"/>
          </a:xfrm>
          <a:prstGeom prst="rect">
            <a:avLst/>
          </a:prstGeom>
          <a:noFill/>
        </p:spPr>
        <p:txBody>
          <a:bodyPr wrap="none" lIns="76194" tIns="38097" rIns="76194" bIns="38097" rtlCol="0">
            <a:spAutoFit/>
          </a:bodyPr>
          <a:lstStyle/>
          <a:p>
            <a:pPr algn="ctr"/>
            <a:r>
              <a:rPr lang="es-ES" b="1" smtClean="0">
                <a:effectLst>
                  <a:outerShdw blurRad="38100" dist="38100" dir="2700000" algn="tl">
                    <a:srgbClr val="000000">
                      <a:alpha val="43137"/>
                    </a:srgbClr>
                  </a:outerShdw>
                </a:effectLst>
                <a:latin typeface="Segoe" pitchFamily="34" charset="0"/>
              </a:rPr>
              <a:t>Network Connectivity</a:t>
            </a:r>
          </a:p>
        </p:txBody>
      </p:sp>
      <p:sp>
        <p:nvSpPr>
          <p:cNvPr id="16" name="TextBox 15"/>
          <p:cNvSpPr txBox="1"/>
          <p:nvPr/>
        </p:nvSpPr>
        <p:spPr>
          <a:xfrm>
            <a:off x="6143878" y="2501202"/>
            <a:ext cx="1549830" cy="359069"/>
          </a:xfrm>
          <a:prstGeom prst="rect">
            <a:avLst/>
          </a:prstGeom>
          <a:noFill/>
        </p:spPr>
        <p:txBody>
          <a:bodyPr wrap="none" lIns="76194" tIns="38097" rIns="76194" bIns="38097" rtlCol="0">
            <a:spAutoFit/>
          </a:bodyPr>
          <a:lstStyle/>
          <a:p>
            <a:r>
              <a:rPr lang="es-ES" b="1" smtClean="0">
                <a:effectLst>
                  <a:outerShdw blurRad="38100" dist="38100" dir="2700000" algn="tl">
                    <a:srgbClr val="000000">
                      <a:alpha val="43137"/>
                    </a:srgbClr>
                  </a:outerShdw>
                </a:effectLst>
                <a:latin typeface="Segoe" pitchFamily="34" charset="0"/>
              </a:rPr>
              <a:t>SAN Storage</a:t>
            </a:r>
          </a:p>
        </p:txBody>
      </p:sp>
      <p:sp>
        <p:nvSpPr>
          <p:cNvPr id="22" name="Freeform 21"/>
          <p:cNvSpPr/>
          <p:nvPr/>
        </p:nvSpPr>
        <p:spPr bwMode="auto">
          <a:xfrm>
            <a:off x="6806752" y="2852444"/>
            <a:ext cx="2337249" cy="720191"/>
          </a:xfrm>
          <a:custGeom>
            <a:avLst/>
            <a:gdLst>
              <a:gd name="connsiteX0" fmla="*/ 1101865 w 2337249"/>
              <a:gd name="connsiteY0" fmla="*/ 0 h 720191"/>
              <a:gd name="connsiteX1" fmla="*/ 2186198 w 2337249"/>
              <a:gd name="connsiteY1" fmla="*/ 113288 h 720191"/>
              <a:gd name="connsiteX2" fmla="*/ 195557 w 2337249"/>
              <a:gd name="connsiteY2" fmla="*/ 542166 h 720191"/>
              <a:gd name="connsiteX3" fmla="*/ 1012853 w 2337249"/>
              <a:gd name="connsiteY3" fmla="*/ 720191 h 720191"/>
            </a:gdLst>
            <a:ahLst/>
            <a:cxnLst>
              <a:cxn ang="0">
                <a:pos x="connsiteX0" y="connsiteY0"/>
              </a:cxn>
              <a:cxn ang="0">
                <a:pos x="connsiteX1" y="connsiteY1"/>
              </a:cxn>
              <a:cxn ang="0">
                <a:pos x="connsiteX2" y="connsiteY2"/>
              </a:cxn>
              <a:cxn ang="0">
                <a:pos x="connsiteX3" y="connsiteY3"/>
              </a:cxn>
            </a:cxnLst>
            <a:rect l="l" t="t" r="r" b="b"/>
            <a:pathLst>
              <a:path w="2337249" h="720191">
                <a:moveTo>
                  <a:pt x="1101865" y="0"/>
                </a:moveTo>
                <a:cubicBezTo>
                  <a:pt x="1719557" y="11463"/>
                  <a:pt x="2337249" y="22927"/>
                  <a:pt x="2186198" y="113288"/>
                </a:cubicBezTo>
                <a:cubicBezTo>
                  <a:pt x="2035147" y="203649"/>
                  <a:pt x="391115" y="441016"/>
                  <a:pt x="195557" y="542166"/>
                </a:cubicBezTo>
                <a:cubicBezTo>
                  <a:pt x="0" y="643317"/>
                  <a:pt x="506426" y="681754"/>
                  <a:pt x="1012853" y="720191"/>
                </a:cubicBezTo>
              </a:path>
            </a:pathLst>
          </a:custGeom>
          <a:ln>
            <a:headEnd type="oval" w="med" len="med"/>
            <a:tailEnd type="none" w="med" len="med"/>
          </a:ln>
          <a:effectLst>
            <a:glow rad="63500">
              <a:schemeClr val="accent2">
                <a:tint val="30000"/>
                <a:shade val="95000"/>
                <a:satMod val="300000"/>
                <a:alpha val="50000"/>
              </a:schemeClr>
            </a:glow>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txBody>
          <a:bodyPr vert="horz" wrap="square" lIns="109724" tIns="54862" rIns="109724" bIns="54862" numCol="1" rtlCol="0" anchor="ctr" anchorCtr="0" compatLnSpc="1">
            <a:prstTxWarp prst="textNoShape">
              <a:avLst/>
            </a:prstTxWarp>
          </a:bodyPr>
          <a:lstStyle/>
          <a:p>
            <a:pPr defTabSz="1096919"/>
            <a:endParaRPr lang="es-ES" sz="2900" smtClean="0">
              <a:solidFill>
                <a:schemeClr val="bg2"/>
              </a:solidFill>
              <a:latin typeface="Segoe Semibold" pitchFamily="34" charset="0"/>
            </a:endParaRPr>
          </a:p>
        </p:txBody>
      </p:sp>
      <p:sp>
        <p:nvSpPr>
          <p:cNvPr id="23" name="Freeform 22"/>
          <p:cNvSpPr/>
          <p:nvPr/>
        </p:nvSpPr>
        <p:spPr bwMode="auto">
          <a:xfrm flipH="1">
            <a:off x="4848478" y="2778940"/>
            <a:ext cx="1371600" cy="1066800"/>
          </a:xfrm>
          <a:custGeom>
            <a:avLst/>
            <a:gdLst>
              <a:gd name="connsiteX0" fmla="*/ 1101865 w 2337249"/>
              <a:gd name="connsiteY0" fmla="*/ 0 h 720191"/>
              <a:gd name="connsiteX1" fmla="*/ 2186198 w 2337249"/>
              <a:gd name="connsiteY1" fmla="*/ 113288 h 720191"/>
              <a:gd name="connsiteX2" fmla="*/ 195557 w 2337249"/>
              <a:gd name="connsiteY2" fmla="*/ 542166 h 720191"/>
              <a:gd name="connsiteX3" fmla="*/ 1012853 w 2337249"/>
              <a:gd name="connsiteY3" fmla="*/ 720191 h 720191"/>
            </a:gdLst>
            <a:ahLst/>
            <a:cxnLst>
              <a:cxn ang="0">
                <a:pos x="connsiteX0" y="connsiteY0"/>
              </a:cxn>
              <a:cxn ang="0">
                <a:pos x="connsiteX1" y="connsiteY1"/>
              </a:cxn>
              <a:cxn ang="0">
                <a:pos x="connsiteX2" y="connsiteY2"/>
              </a:cxn>
              <a:cxn ang="0">
                <a:pos x="connsiteX3" y="connsiteY3"/>
              </a:cxn>
            </a:cxnLst>
            <a:rect l="l" t="t" r="r" b="b"/>
            <a:pathLst>
              <a:path w="2337249" h="720191">
                <a:moveTo>
                  <a:pt x="1101865" y="0"/>
                </a:moveTo>
                <a:cubicBezTo>
                  <a:pt x="1719557" y="11463"/>
                  <a:pt x="2337249" y="22927"/>
                  <a:pt x="2186198" y="113288"/>
                </a:cubicBezTo>
                <a:cubicBezTo>
                  <a:pt x="2035147" y="203649"/>
                  <a:pt x="391115" y="441016"/>
                  <a:pt x="195557" y="542166"/>
                </a:cubicBezTo>
                <a:cubicBezTo>
                  <a:pt x="0" y="643317"/>
                  <a:pt x="506426" y="681754"/>
                  <a:pt x="1012853" y="720191"/>
                </a:cubicBezTo>
              </a:path>
            </a:pathLst>
          </a:custGeom>
          <a:ln>
            <a:headEnd type="oval" w="med" len="med"/>
            <a:tailEnd type="none" w="med" len="med"/>
          </a:ln>
          <a:effectLst>
            <a:glow rad="63500">
              <a:schemeClr val="accent2">
                <a:tint val="30000"/>
                <a:shade val="95000"/>
                <a:satMod val="300000"/>
                <a:alpha val="50000"/>
              </a:schemeClr>
            </a:glow>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txBody>
          <a:bodyPr vert="horz" wrap="square" lIns="109724" tIns="54862" rIns="109724" bIns="54862" numCol="1" rtlCol="0" anchor="ctr" anchorCtr="0" compatLnSpc="1">
            <a:prstTxWarp prst="textNoShape">
              <a:avLst/>
            </a:prstTxWarp>
          </a:bodyPr>
          <a:lstStyle/>
          <a:p>
            <a:pPr defTabSz="1096919"/>
            <a:endParaRPr lang="es-ES" sz="2900" smtClean="0">
              <a:solidFill>
                <a:schemeClr val="bg2"/>
              </a:solidFill>
              <a:latin typeface="Segoe Semibold" pitchFamily="34" charset="0"/>
            </a:endParaRPr>
          </a:p>
        </p:txBody>
      </p:sp>
      <p:cxnSp>
        <p:nvCxnSpPr>
          <p:cNvPr id="53" name="Straight Connector 52"/>
          <p:cNvCxnSpPr/>
          <p:nvPr/>
        </p:nvCxnSpPr>
        <p:spPr bwMode="auto">
          <a:xfrm>
            <a:off x="5153278" y="5141140"/>
            <a:ext cx="3581400" cy="1588"/>
          </a:xfrm>
          <a:prstGeom prst="line">
            <a:avLst/>
          </a:prstGeom>
          <a:ln w="38100">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54" name="Straight Connector 53"/>
          <p:cNvCxnSpPr/>
          <p:nvPr/>
        </p:nvCxnSpPr>
        <p:spPr bwMode="auto">
          <a:xfrm rot="5400000">
            <a:off x="5382672" y="4674833"/>
            <a:ext cx="914400" cy="1588"/>
          </a:xfrm>
          <a:prstGeom prst="line">
            <a:avLst/>
          </a:prstGeom>
          <a:ln w="38100">
            <a:headEnd type="diamond" w="med" len="med"/>
            <a:tailEnd type="diamond" w="med" len="med"/>
          </a:ln>
        </p:spPr>
        <p:style>
          <a:lnRef idx="2">
            <a:schemeClr val="accent3"/>
          </a:lnRef>
          <a:fillRef idx="0">
            <a:schemeClr val="accent3"/>
          </a:fillRef>
          <a:effectRef idx="1">
            <a:schemeClr val="accent3"/>
          </a:effectRef>
          <a:fontRef idx="minor">
            <a:schemeClr val="tx1"/>
          </a:fontRef>
        </p:style>
      </p:cxnSp>
      <p:pic>
        <p:nvPicPr>
          <p:cNvPr id="51" name="Picture 50" descr="Rack-Mount Server.png"/>
          <p:cNvPicPr>
            <a:picLocks noChangeAspect="1"/>
          </p:cNvPicPr>
          <p:nvPr/>
        </p:nvPicPr>
        <p:blipFill>
          <a:blip r:embed="rId5" cstate="print"/>
          <a:stretch>
            <a:fillRect/>
          </a:stretch>
        </p:blipFill>
        <p:spPr>
          <a:xfrm>
            <a:off x="4848479" y="3693340"/>
            <a:ext cx="1345259" cy="1143000"/>
          </a:xfrm>
          <a:prstGeom prst="rect">
            <a:avLst/>
          </a:prstGeom>
          <a:effectLst>
            <a:outerShdw blurRad="50800" dist="38100" dir="2700000" algn="tl" rotWithShape="0">
              <a:prstClr val="black">
                <a:alpha val="40000"/>
              </a:prstClr>
            </a:outerShdw>
          </a:effectLst>
        </p:spPr>
      </p:pic>
      <p:cxnSp>
        <p:nvCxnSpPr>
          <p:cNvPr id="57" name="Straight Connector 56"/>
          <p:cNvCxnSpPr/>
          <p:nvPr/>
        </p:nvCxnSpPr>
        <p:spPr bwMode="auto">
          <a:xfrm rot="5400000">
            <a:off x="7821072" y="4674833"/>
            <a:ext cx="914400" cy="1588"/>
          </a:xfrm>
          <a:prstGeom prst="line">
            <a:avLst/>
          </a:prstGeom>
          <a:ln w="38100">
            <a:headEnd type="diamond" w="med" len="med"/>
            <a:tailEnd type="diamond" w="med" len="med"/>
          </a:ln>
        </p:spPr>
        <p:style>
          <a:lnRef idx="2">
            <a:schemeClr val="accent3"/>
          </a:lnRef>
          <a:fillRef idx="0">
            <a:schemeClr val="accent3"/>
          </a:fillRef>
          <a:effectRef idx="1">
            <a:schemeClr val="accent3"/>
          </a:effectRef>
          <a:fontRef idx="minor">
            <a:schemeClr val="tx1"/>
          </a:fontRef>
        </p:style>
      </p:cxnSp>
      <p:pic>
        <p:nvPicPr>
          <p:cNvPr id="50" name="Picture 49" descr="Rack-Mount Server.png"/>
          <p:cNvPicPr>
            <a:picLocks noChangeAspect="1"/>
          </p:cNvPicPr>
          <p:nvPr/>
        </p:nvPicPr>
        <p:blipFill>
          <a:blip r:embed="rId5" cstate="print"/>
          <a:stretch>
            <a:fillRect/>
          </a:stretch>
        </p:blipFill>
        <p:spPr>
          <a:xfrm>
            <a:off x="7313220" y="3312340"/>
            <a:ext cx="1345259" cy="1143000"/>
          </a:xfrm>
          <a:prstGeom prst="rect">
            <a:avLst/>
          </a:prstGeom>
          <a:effectLst>
            <a:outerShdw blurRad="50800" dist="38100" dir="2700000" algn="tl" rotWithShape="0">
              <a:prstClr val="black">
                <a:alpha val="40000"/>
              </a:prstClr>
            </a:outerShdw>
          </a:effectLst>
        </p:spPr>
      </p:pic>
      <p:pic>
        <p:nvPicPr>
          <p:cNvPr id="33" name="Picture 32" descr="VPN.png"/>
          <p:cNvPicPr>
            <a:picLocks noChangeAspect="1"/>
          </p:cNvPicPr>
          <p:nvPr/>
        </p:nvPicPr>
        <p:blipFill>
          <a:blip r:embed="rId6"/>
          <a:stretch>
            <a:fillRect/>
          </a:stretch>
        </p:blipFill>
        <p:spPr>
          <a:xfrm>
            <a:off x="5229478" y="3236140"/>
            <a:ext cx="685800" cy="95937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E-6 -2.09114E-6 C 0.11129 -0.02336 0.22275 -0.04649 0.26563 -0.05297 " pathEditMode="relative" rAng="0" ptsTypes="aA">
                                      <p:cBhvr>
                                        <p:cTn id="6" dur="2000" fill="hold"/>
                                        <p:tgtEl>
                                          <p:spTgt spid="33"/>
                                        </p:tgtEl>
                                        <p:attrNameLst>
                                          <p:attrName>ppt_x</p:attrName>
                                          <p:attrName>ppt_y</p:attrName>
                                        </p:attrNameLst>
                                      </p:cBhvr>
                                      <p:rCtr x="133" y="-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214282" y="285728"/>
            <a:ext cx="8715436" cy="841358"/>
          </a:xfrm>
        </p:spPr>
        <p:txBody>
          <a:bodyPr/>
          <a:lstStyle/>
          <a:p>
            <a:r>
              <a:rPr lang="es-ES" sz="4000" dirty="0" smtClean="0"/>
              <a:t>¿Cómo de rápida es la migración rápida?</a:t>
            </a:r>
            <a:endParaRPr lang="es-ES" sz="4000" dirty="0"/>
          </a:p>
        </p:txBody>
      </p:sp>
      <p:sp>
        <p:nvSpPr>
          <p:cNvPr id="20" name="Text Placeholder 19"/>
          <p:cNvSpPr>
            <a:spLocks noGrp="1"/>
          </p:cNvSpPr>
          <p:nvPr>
            <p:ph type="body" idx="4294967295"/>
          </p:nvPr>
        </p:nvSpPr>
        <p:spPr>
          <a:xfrm>
            <a:off x="571472" y="1285860"/>
            <a:ext cx="8380412" cy="442912"/>
          </a:xfrm>
        </p:spPr>
        <p:txBody>
          <a:bodyPr/>
          <a:lstStyle/>
          <a:p>
            <a:r>
              <a:rPr lang="es-ES" smtClean="0"/>
              <a:t>¡Bastante rápida!</a:t>
            </a:r>
            <a:endParaRPr lang="es-ES"/>
          </a:p>
        </p:txBody>
      </p:sp>
      <p:graphicFrame>
        <p:nvGraphicFramePr>
          <p:cNvPr id="21" name="Content Placeholder 4"/>
          <p:cNvGraphicFramePr>
            <a:graphicFrameLocks/>
          </p:cNvGraphicFramePr>
          <p:nvPr/>
        </p:nvGraphicFramePr>
        <p:xfrm>
          <a:off x="1211865" y="1928802"/>
          <a:ext cx="6720272" cy="4129118"/>
        </p:xfrm>
        <a:graphic>
          <a:graphicData uri="http://schemas.openxmlformats.org/drawingml/2006/table">
            <a:tbl>
              <a:tblPr firstRow="1" bandRow="1">
                <a:tableStyleId>{21E4AEA4-8DFA-4A89-87EB-49C32662AFE0}</a:tableStyleId>
              </a:tblPr>
              <a:tblGrid>
                <a:gridCol w="1680068"/>
                <a:gridCol w="1680068"/>
                <a:gridCol w="1680068"/>
                <a:gridCol w="1680068"/>
              </a:tblGrid>
              <a:tr h="626598">
                <a:tc>
                  <a:txBody>
                    <a:bodyPr/>
                    <a:lstStyle/>
                    <a:p>
                      <a:pPr algn="ctr"/>
                      <a:r>
                        <a:rPr lang="en-US" sz="1700" dirty="0" err="1" smtClean="0">
                          <a:effectLst>
                            <a:outerShdw blurRad="38100" dist="38100" dir="2700000" algn="tl">
                              <a:srgbClr val="000000">
                                <a:alpha val="43137"/>
                              </a:srgbClr>
                            </a:outerShdw>
                          </a:effectLst>
                        </a:rPr>
                        <a:t>Memoria</a:t>
                      </a:r>
                      <a:r>
                        <a:rPr lang="en-US" sz="1700" dirty="0" smtClean="0">
                          <a:effectLst>
                            <a:outerShdw blurRad="38100" dist="38100" dir="2700000" algn="tl">
                              <a:srgbClr val="000000">
                                <a:alpha val="43137"/>
                              </a:srgbClr>
                            </a:outerShdw>
                          </a:effectLst>
                        </a:rPr>
                        <a:t> de </a:t>
                      </a:r>
                      <a:r>
                        <a:rPr lang="en-US" sz="1700" dirty="0" err="1" smtClean="0">
                          <a:effectLst>
                            <a:outerShdw blurRad="38100" dist="38100" dir="2700000" algn="tl">
                              <a:srgbClr val="000000">
                                <a:alpha val="43137"/>
                              </a:srgbClr>
                            </a:outerShdw>
                          </a:effectLst>
                        </a:rPr>
                        <a:t>laVM</a:t>
                      </a:r>
                      <a:endParaRPr lang="en-US" sz="1700" dirty="0">
                        <a:effectLst>
                          <a:outerShdw blurRad="38100" dist="38100" dir="2700000" algn="tl">
                            <a:srgbClr val="000000">
                              <a:alpha val="43137"/>
                            </a:srgbClr>
                          </a:outerShdw>
                        </a:effectLst>
                      </a:endParaRPr>
                    </a:p>
                  </a:txBody>
                  <a:tcPr marL="51779" marR="51779" marT="38100" marB="38100"/>
                </a:tc>
                <a:tc>
                  <a:txBody>
                    <a:bodyPr/>
                    <a:lstStyle/>
                    <a:p>
                      <a:pPr algn="ctr"/>
                      <a:r>
                        <a:rPr lang="en-US" sz="1700" dirty="0" smtClean="0">
                          <a:effectLst>
                            <a:outerShdw blurRad="38100" dist="38100" dir="2700000" algn="tl">
                              <a:srgbClr val="000000">
                                <a:alpha val="43137"/>
                              </a:srgbClr>
                            </a:outerShdw>
                          </a:effectLst>
                        </a:rPr>
                        <a:t>1 </a:t>
                      </a:r>
                      <a:r>
                        <a:rPr lang="en-US" sz="1700" dirty="0" err="1" smtClean="0">
                          <a:effectLst>
                            <a:outerShdw blurRad="38100" dist="38100" dir="2700000" algn="tl">
                              <a:srgbClr val="000000">
                                <a:alpha val="43137"/>
                              </a:srgbClr>
                            </a:outerShdw>
                          </a:effectLst>
                        </a:rPr>
                        <a:t>GbE</a:t>
                      </a:r>
                      <a:r>
                        <a:rPr lang="en-US" sz="1700" dirty="0" smtClean="0">
                          <a:effectLst>
                            <a:outerShdw blurRad="38100" dist="38100" dir="2700000" algn="tl">
                              <a:srgbClr val="000000">
                                <a:alpha val="43137"/>
                              </a:srgbClr>
                            </a:outerShdw>
                          </a:effectLst>
                        </a:rPr>
                        <a:t> iSCSI</a:t>
                      </a:r>
                      <a:endParaRPr lang="en-US" sz="1700" dirty="0">
                        <a:effectLst>
                          <a:outerShdw blurRad="38100" dist="38100" dir="2700000" algn="tl">
                            <a:srgbClr val="000000">
                              <a:alpha val="43137"/>
                            </a:srgbClr>
                          </a:outerShdw>
                        </a:effectLst>
                      </a:endParaRPr>
                    </a:p>
                  </a:txBody>
                  <a:tcPr marL="51779" marR="51779" marT="38100" marB="38100"/>
                </a:tc>
                <a:tc>
                  <a:txBody>
                    <a:bodyPr/>
                    <a:lstStyle/>
                    <a:p>
                      <a:pPr algn="ctr"/>
                      <a:r>
                        <a:rPr lang="en-US" sz="1700" dirty="0" smtClean="0">
                          <a:effectLst>
                            <a:outerShdw blurRad="38100" dist="38100" dir="2700000" algn="tl">
                              <a:srgbClr val="000000">
                                <a:alpha val="43137"/>
                              </a:srgbClr>
                            </a:outerShdw>
                          </a:effectLst>
                        </a:rPr>
                        <a:t>2 Gb</a:t>
                      </a:r>
                      <a:r>
                        <a:rPr lang="en-US" sz="1700" baseline="0" dirty="0" smtClean="0">
                          <a:effectLst>
                            <a:outerShdw blurRad="38100" dist="38100" dir="2700000" algn="tl">
                              <a:srgbClr val="000000">
                                <a:alpha val="43137"/>
                              </a:srgbClr>
                            </a:outerShdw>
                          </a:effectLst>
                        </a:rPr>
                        <a:t> FC</a:t>
                      </a:r>
                      <a:endParaRPr lang="en-US" sz="1700" dirty="0">
                        <a:effectLst>
                          <a:outerShdw blurRad="38100" dist="38100" dir="2700000" algn="tl">
                            <a:srgbClr val="000000">
                              <a:alpha val="43137"/>
                            </a:srgbClr>
                          </a:outerShdw>
                        </a:effectLst>
                      </a:endParaRPr>
                    </a:p>
                  </a:txBody>
                  <a:tcPr marL="51779" marR="51779" marT="38100" marB="38100"/>
                </a:tc>
                <a:tc>
                  <a:txBody>
                    <a:bodyPr/>
                    <a:lstStyle/>
                    <a:p>
                      <a:pPr algn="ctr"/>
                      <a:r>
                        <a:rPr lang="en-US" sz="1700" dirty="0" smtClean="0">
                          <a:effectLst>
                            <a:outerShdw blurRad="38100" dist="38100" dir="2700000" algn="tl">
                              <a:srgbClr val="000000">
                                <a:alpha val="43137"/>
                              </a:srgbClr>
                            </a:outerShdw>
                          </a:effectLst>
                        </a:rPr>
                        <a:t>4 Gb</a:t>
                      </a:r>
                      <a:r>
                        <a:rPr lang="en-US" sz="1700" baseline="0" dirty="0" smtClean="0">
                          <a:effectLst>
                            <a:outerShdw blurRad="38100" dist="38100" dir="2700000" algn="tl">
                              <a:srgbClr val="000000">
                                <a:alpha val="43137"/>
                              </a:srgbClr>
                            </a:outerShdw>
                          </a:effectLst>
                        </a:rPr>
                        <a:t> FC</a:t>
                      </a:r>
                      <a:endParaRPr lang="en-US" sz="1700" dirty="0">
                        <a:effectLst>
                          <a:outerShdw blurRad="38100" dist="38100" dir="2700000" algn="tl">
                            <a:srgbClr val="000000">
                              <a:alpha val="43137"/>
                            </a:srgbClr>
                          </a:outerShdw>
                        </a:effectLst>
                      </a:endParaRPr>
                    </a:p>
                  </a:txBody>
                  <a:tcPr marL="51779" marR="51779" marT="38100" marB="38100"/>
                </a:tc>
              </a:tr>
              <a:tr h="622638">
                <a:tc>
                  <a:txBody>
                    <a:bodyPr/>
                    <a:lstStyle/>
                    <a:p>
                      <a:pPr algn="ctr"/>
                      <a:r>
                        <a:rPr lang="en-US" sz="1600" dirty="0" smtClean="0">
                          <a:effectLst>
                            <a:outerShdw blurRad="38100" dist="38100" dir="2700000" algn="tl">
                              <a:srgbClr val="000000">
                                <a:alpha val="43137"/>
                              </a:srgbClr>
                            </a:outerShdw>
                          </a:effectLst>
                        </a:rPr>
                        <a:t>512 MB</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~8 </a:t>
                      </a:r>
                      <a:r>
                        <a:rPr lang="en-US" sz="1600" dirty="0" err="1" smtClean="0">
                          <a:effectLst>
                            <a:outerShdw blurRad="38100" dist="38100" dir="2700000" algn="tl">
                              <a:srgbClr val="000000">
                                <a:alpha val="43137"/>
                              </a:srgbClr>
                            </a:outerShdw>
                          </a:effectLst>
                        </a:rPr>
                        <a:t>segundos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 4 </a:t>
                      </a:r>
                      <a:r>
                        <a:rPr lang="en-US" sz="1600" dirty="0" err="1" smtClean="0">
                          <a:effectLst>
                            <a:outerShdw blurRad="38100" dist="38100" dir="2700000" algn="tl">
                              <a:srgbClr val="000000">
                                <a:alpha val="43137"/>
                              </a:srgbClr>
                            </a:outerShdw>
                          </a:effectLst>
                        </a:rPr>
                        <a:t>segundos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~2 </a:t>
                      </a:r>
                      <a:r>
                        <a:rPr lang="en-US" sz="1600" dirty="0" err="1" smtClean="0">
                          <a:effectLst>
                            <a:outerShdw blurRad="38100" dist="38100" dir="2700000" algn="tl">
                              <a:srgbClr val="000000">
                                <a:alpha val="43137"/>
                              </a:srgbClr>
                            </a:outerShdw>
                          </a:effectLst>
                        </a:rPr>
                        <a:t>segundos</a:t>
                      </a:r>
                      <a:endParaRPr lang="en-US" sz="1600" dirty="0">
                        <a:effectLst>
                          <a:outerShdw blurRad="38100" dist="38100" dir="2700000" algn="tl">
                            <a:srgbClr val="000000">
                              <a:alpha val="43137"/>
                            </a:srgbClr>
                          </a:outerShdw>
                        </a:effectLst>
                      </a:endParaRPr>
                    </a:p>
                  </a:txBody>
                  <a:tcPr marL="51779" marR="51779" marT="38100" marB="38100" anchor="ctr"/>
                </a:tc>
              </a:tr>
              <a:tr h="817303">
                <a:tc>
                  <a:txBody>
                    <a:bodyPr/>
                    <a:lstStyle/>
                    <a:p>
                      <a:pPr algn="ctr"/>
                      <a:r>
                        <a:rPr lang="en-US" sz="1600" dirty="0" smtClean="0">
                          <a:effectLst>
                            <a:outerShdw blurRad="38100" dist="38100" dir="2700000" algn="tl">
                              <a:srgbClr val="000000">
                                <a:alpha val="43137"/>
                              </a:srgbClr>
                            </a:outerShdw>
                          </a:effectLst>
                        </a:rPr>
                        <a:t>1 GB </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~16 </a:t>
                      </a:r>
                      <a:r>
                        <a:rPr lang="en-US" sz="1600" dirty="0" err="1" smtClean="0">
                          <a:effectLst>
                            <a:outerShdw blurRad="38100" dist="38100" dir="2700000" algn="tl">
                              <a:srgbClr val="000000">
                                <a:alpha val="43137"/>
                              </a:srgbClr>
                            </a:outerShdw>
                          </a:effectLst>
                        </a:rPr>
                        <a:t>segundos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~8 second</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marL="0" marR="0" indent="0" algn="ctr" defTabSz="914364"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rPr>
                        <a:t>~ 4 </a:t>
                      </a:r>
                      <a:r>
                        <a:rPr lang="en-US" sz="1600" dirty="0" err="1" smtClean="0">
                          <a:effectLst>
                            <a:outerShdw blurRad="38100" dist="38100" dir="2700000" algn="tl">
                              <a:srgbClr val="000000">
                                <a:alpha val="43137"/>
                              </a:srgbClr>
                            </a:outerShdw>
                          </a:effectLst>
                        </a:rPr>
                        <a:t>segundos</a:t>
                      </a:r>
                      <a:endParaRPr lang="en-US" sz="1600" dirty="0" smtClean="0">
                        <a:effectLst>
                          <a:outerShdw blurRad="38100" dist="38100" dir="2700000" algn="tl">
                            <a:srgbClr val="000000">
                              <a:alpha val="43137"/>
                            </a:srgbClr>
                          </a:outerShdw>
                        </a:effectLst>
                      </a:endParaRPr>
                    </a:p>
                  </a:txBody>
                  <a:tcPr marL="51779" marR="51779" marT="38100" marB="38100" anchor="ctr"/>
                </a:tc>
              </a:tr>
              <a:tr h="622638">
                <a:tc>
                  <a:txBody>
                    <a:bodyPr/>
                    <a:lstStyle/>
                    <a:p>
                      <a:pPr algn="ctr"/>
                      <a:r>
                        <a:rPr lang="en-US" sz="1600" dirty="0" smtClean="0">
                          <a:effectLst>
                            <a:outerShdw blurRad="38100" dist="38100" dir="2700000" algn="tl">
                              <a:srgbClr val="000000">
                                <a:alpha val="43137"/>
                              </a:srgbClr>
                            </a:outerShdw>
                          </a:effectLst>
                        </a:rPr>
                        <a:t>2 GB</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~32 </a:t>
                      </a:r>
                      <a:r>
                        <a:rPr lang="en-US" sz="1600" dirty="0" err="1" smtClean="0">
                          <a:effectLst>
                            <a:outerShdw blurRad="38100" dist="38100" dir="2700000" algn="tl">
                              <a:srgbClr val="000000">
                                <a:alpha val="43137"/>
                              </a:srgbClr>
                            </a:outerShdw>
                          </a:effectLst>
                        </a:rPr>
                        <a:t>segundos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~16 seconds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marL="0" marR="0" indent="0" algn="ctr" defTabSz="914364"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rPr>
                        <a:t>~8 </a:t>
                      </a:r>
                      <a:r>
                        <a:rPr lang="en-US" sz="1600" dirty="0" err="1" smtClean="0">
                          <a:effectLst>
                            <a:outerShdw blurRad="38100" dist="38100" dir="2700000" algn="tl">
                              <a:srgbClr val="000000">
                                <a:alpha val="43137"/>
                              </a:srgbClr>
                            </a:outerShdw>
                          </a:effectLst>
                        </a:rPr>
                        <a:t>segundos</a:t>
                      </a:r>
                      <a:endParaRPr lang="en-US" sz="1600" dirty="0" smtClean="0">
                        <a:effectLst>
                          <a:outerShdw blurRad="38100" dist="38100" dir="2700000" algn="tl">
                            <a:srgbClr val="000000">
                              <a:alpha val="43137"/>
                            </a:srgbClr>
                          </a:outerShdw>
                        </a:effectLst>
                      </a:endParaRPr>
                    </a:p>
                  </a:txBody>
                  <a:tcPr marL="51779" marR="51779" marT="38100" marB="38100" anchor="ctr"/>
                </a:tc>
              </a:tr>
              <a:tr h="817303">
                <a:tc>
                  <a:txBody>
                    <a:bodyPr/>
                    <a:lstStyle/>
                    <a:p>
                      <a:pPr algn="ctr"/>
                      <a:r>
                        <a:rPr lang="en-US" sz="1600" dirty="0" smtClean="0">
                          <a:effectLst>
                            <a:outerShdw blurRad="38100" dist="38100" dir="2700000" algn="tl">
                              <a:srgbClr val="000000">
                                <a:alpha val="43137"/>
                              </a:srgbClr>
                            </a:outerShdw>
                          </a:effectLst>
                        </a:rPr>
                        <a:t>4 GB</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~64 </a:t>
                      </a:r>
                      <a:r>
                        <a:rPr lang="en-US" sz="1600" dirty="0" err="1" smtClean="0">
                          <a:effectLst>
                            <a:outerShdw blurRad="38100" dist="38100" dir="2700000" algn="tl">
                              <a:srgbClr val="000000">
                                <a:alpha val="43137"/>
                              </a:srgbClr>
                            </a:outerShdw>
                          </a:effectLst>
                        </a:rPr>
                        <a:t>segundos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~32 </a:t>
                      </a:r>
                      <a:r>
                        <a:rPr lang="en-US" sz="1600" dirty="0" err="1" smtClean="0">
                          <a:effectLst>
                            <a:outerShdw blurRad="38100" dist="38100" dir="2700000" algn="tl">
                              <a:srgbClr val="000000">
                                <a:alpha val="43137"/>
                              </a:srgbClr>
                            </a:outerShdw>
                          </a:effectLst>
                        </a:rPr>
                        <a:t>segundos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marL="0" marR="0" indent="0" algn="ctr" defTabSz="914364"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rPr>
                        <a:t>~16 </a:t>
                      </a:r>
                      <a:r>
                        <a:rPr lang="en-US" sz="1600" dirty="0" err="1" smtClean="0">
                          <a:effectLst>
                            <a:outerShdw blurRad="38100" dist="38100" dir="2700000" algn="tl">
                              <a:srgbClr val="000000">
                                <a:alpha val="43137"/>
                              </a:srgbClr>
                            </a:outerShdw>
                          </a:effectLst>
                        </a:rPr>
                        <a:t>segundos</a:t>
                      </a:r>
                      <a:endParaRPr lang="en-US" sz="1600" dirty="0" smtClean="0">
                        <a:effectLst>
                          <a:outerShdw blurRad="38100" dist="38100" dir="2700000" algn="tl">
                            <a:srgbClr val="000000">
                              <a:alpha val="43137"/>
                            </a:srgbClr>
                          </a:outerShdw>
                        </a:effectLst>
                      </a:endParaRPr>
                    </a:p>
                  </a:txBody>
                  <a:tcPr marL="51779" marR="51779" marT="38100" marB="38100" anchor="ctr"/>
                </a:tc>
              </a:tr>
              <a:tr h="622638">
                <a:tc>
                  <a:txBody>
                    <a:bodyPr/>
                    <a:lstStyle/>
                    <a:p>
                      <a:pPr algn="ctr"/>
                      <a:r>
                        <a:rPr lang="en-US" sz="1600" dirty="0" smtClean="0">
                          <a:effectLst>
                            <a:outerShdw blurRad="38100" dist="38100" dir="2700000" algn="tl">
                              <a:srgbClr val="000000">
                                <a:alpha val="43137"/>
                              </a:srgbClr>
                            </a:outerShdw>
                          </a:effectLst>
                        </a:rPr>
                        <a:t>8 GB</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~2 </a:t>
                      </a:r>
                      <a:r>
                        <a:rPr lang="en-US" sz="1600" dirty="0" err="1" smtClean="0">
                          <a:effectLst>
                            <a:outerShdw blurRad="38100" dist="38100" dir="2700000" algn="tl">
                              <a:srgbClr val="000000">
                                <a:alpha val="43137"/>
                              </a:srgbClr>
                            </a:outerShdw>
                          </a:effectLst>
                        </a:rPr>
                        <a:t>minutos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~64 </a:t>
                      </a:r>
                      <a:r>
                        <a:rPr lang="en-US" sz="1600" dirty="0" err="1" smtClean="0">
                          <a:effectLst>
                            <a:outerShdw blurRad="38100" dist="38100" dir="2700000" algn="tl">
                              <a:srgbClr val="000000">
                                <a:alpha val="43137"/>
                              </a:srgbClr>
                            </a:outerShdw>
                          </a:effectLst>
                        </a:rPr>
                        <a:t>segundos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marL="0" marR="0" indent="0" algn="ctr" defTabSz="914364"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rPr>
                        <a:t>~32 </a:t>
                      </a:r>
                      <a:r>
                        <a:rPr lang="en-US" sz="1600" dirty="0" err="1" smtClean="0">
                          <a:effectLst>
                            <a:outerShdw blurRad="38100" dist="38100" dir="2700000" algn="tl">
                              <a:srgbClr val="000000">
                                <a:alpha val="43137"/>
                              </a:srgbClr>
                            </a:outerShdw>
                          </a:effectLst>
                        </a:rPr>
                        <a:t>segundos</a:t>
                      </a:r>
                      <a:endParaRPr lang="en-US" sz="1600" dirty="0" smtClean="0">
                        <a:effectLst>
                          <a:outerShdw blurRad="38100" dist="38100" dir="2700000" algn="tl">
                            <a:srgbClr val="000000">
                              <a:alpha val="43137"/>
                            </a:srgbClr>
                          </a:outerShdw>
                        </a:effectLst>
                      </a:endParaRPr>
                    </a:p>
                  </a:txBody>
                  <a:tcPr marL="51779" marR="51779" marT="38100" marB="38100" anchor="ctr"/>
                </a:tc>
              </a:tr>
            </a:tbl>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bwMode="auto">
          <a:xfrm>
            <a:off x="4039832" y="1900297"/>
            <a:ext cx="1997927" cy="3715926"/>
          </a:xfrm>
          <a:prstGeom prst="round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2" name="Title 1"/>
          <p:cNvSpPr>
            <a:spLocks noGrp="1"/>
          </p:cNvSpPr>
          <p:nvPr>
            <p:ph type="title"/>
          </p:nvPr>
        </p:nvSpPr>
        <p:spPr>
          <a:xfrm>
            <a:off x="381000" y="230188"/>
            <a:ext cx="8382000" cy="914096"/>
          </a:xfrm>
        </p:spPr>
        <p:txBody>
          <a:bodyPr/>
          <a:lstStyle/>
          <a:p>
            <a:r>
              <a:rPr sz="3300" smtClean="0"/>
              <a:t>Windows Server 2008 &amp; System Center</a:t>
            </a:r>
            <a:br>
              <a:rPr sz="3300" smtClean="0"/>
            </a:br>
            <a:r>
              <a:rPr lang="es-ES" sz="3300" dirty="0"/>
              <a:t> </a:t>
            </a:r>
            <a:r>
              <a:rPr lang="es-ES" sz="3300" dirty="0">
                <a:solidFill>
                  <a:srgbClr val="FFC000"/>
                </a:solidFill>
              </a:rPr>
              <a:t>El </a:t>
            </a:r>
            <a:r>
              <a:rPr lang="es-ES" sz="3300" dirty="0" err="1">
                <a:solidFill>
                  <a:srgbClr val="FFC000"/>
                </a:solidFill>
              </a:rPr>
              <a:t>Datacenter</a:t>
            </a:r>
            <a:r>
              <a:rPr lang="es-ES" sz="3300" dirty="0">
                <a:solidFill>
                  <a:srgbClr val="FFC000"/>
                </a:solidFill>
              </a:rPr>
              <a:t> virtualizado</a:t>
            </a:r>
            <a:endParaRPr sz="3300">
              <a:solidFill>
                <a:srgbClr val="FFC000"/>
              </a:solidFill>
            </a:endParaRPr>
          </a:p>
        </p:txBody>
      </p:sp>
      <p:grpSp>
        <p:nvGrpSpPr>
          <p:cNvPr id="3" name="Group 46"/>
          <p:cNvGrpSpPr/>
          <p:nvPr/>
        </p:nvGrpSpPr>
        <p:grpSpPr>
          <a:xfrm>
            <a:off x="257098" y="1561171"/>
            <a:ext cx="2657708" cy="1108798"/>
            <a:chOff x="312234" y="1873405"/>
            <a:chExt cx="3189249" cy="1330557"/>
          </a:xfrm>
          <a:solidFill>
            <a:srgbClr val="00B0F0"/>
          </a:solidFill>
        </p:grpSpPr>
        <p:sp>
          <p:nvSpPr>
            <p:cNvPr id="46" name="Rounded Rectangle 45"/>
            <p:cNvSpPr/>
            <p:nvPr/>
          </p:nvSpPr>
          <p:spPr bwMode="auto">
            <a:xfrm>
              <a:off x="312234" y="1873405"/>
              <a:ext cx="3189249" cy="1215483"/>
            </a:xfrm>
            <a:prstGeom prst="roundRect">
              <a:avLst/>
            </a:prstGeom>
            <a:grp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grpSp>
          <p:nvGrpSpPr>
            <p:cNvPr id="4" name="Group 41"/>
            <p:cNvGrpSpPr/>
            <p:nvPr/>
          </p:nvGrpSpPr>
          <p:grpSpPr>
            <a:xfrm>
              <a:off x="334543" y="1964125"/>
              <a:ext cx="3078899" cy="1239837"/>
              <a:chOff x="468355" y="1964125"/>
              <a:chExt cx="3078899" cy="1239837"/>
            </a:xfrm>
            <a:grpFill/>
          </p:grpSpPr>
          <p:graphicFrame>
            <p:nvGraphicFramePr>
              <p:cNvPr id="36877" name="Object 13"/>
              <p:cNvGraphicFramePr>
                <a:graphicFrameLocks noChangeAspect="1"/>
              </p:cNvGraphicFramePr>
              <p:nvPr/>
            </p:nvGraphicFramePr>
            <p:xfrm>
              <a:off x="2853517" y="1964125"/>
              <a:ext cx="693737" cy="1239837"/>
            </p:xfrm>
            <a:graphic>
              <a:graphicData uri="http://schemas.openxmlformats.org/presentationml/2006/ole">
                <p:oleObj spid="_x0000_s2050" name="Visio" r:id="rId4" imgW="694050" imgH="1240155" progId="Visio.Drawing.11">
                  <p:embed/>
                </p:oleObj>
              </a:graphicData>
            </a:graphic>
          </p:graphicFrame>
          <p:sp>
            <p:nvSpPr>
              <p:cNvPr id="24" name="TextBox 23"/>
              <p:cNvSpPr txBox="1"/>
              <p:nvPr/>
            </p:nvSpPr>
            <p:spPr>
              <a:xfrm>
                <a:off x="468355" y="2260878"/>
                <a:ext cx="2256771" cy="553998"/>
              </a:xfrm>
              <a:prstGeom prst="rect">
                <a:avLst/>
              </a:prstGeom>
              <a:grpFill/>
            </p:spPr>
            <p:txBody>
              <a:bodyPr wrap="none" rtlCol="0">
                <a:spAutoFit/>
              </a:bodyPr>
              <a:lstStyle/>
              <a:p>
                <a:r>
                  <a:rPr lang="en-US" sz="1200" b="1" dirty="0" smtClean="0">
                    <a:latin typeface="Segoe" pitchFamily="34" charset="0"/>
                  </a:rPr>
                  <a:t>System Center</a:t>
                </a:r>
              </a:p>
              <a:p>
                <a:r>
                  <a:rPr lang="en-US" sz="1200" b="1" dirty="0" smtClean="0">
                    <a:latin typeface="Segoe" pitchFamily="34" charset="0"/>
                  </a:rPr>
                  <a:t>Configuration Manager</a:t>
                </a:r>
              </a:p>
            </p:txBody>
          </p:sp>
        </p:grpSp>
      </p:grpSp>
      <p:grpSp>
        <p:nvGrpSpPr>
          <p:cNvPr id="5" name="Group 50"/>
          <p:cNvGrpSpPr/>
          <p:nvPr/>
        </p:nvGrpSpPr>
        <p:grpSpPr>
          <a:xfrm>
            <a:off x="257098" y="2738246"/>
            <a:ext cx="2657708" cy="1091570"/>
            <a:chOff x="308517" y="3285895"/>
            <a:chExt cx="3189249" cy="1309884"/>
          </a:xfrm>
          <a:solidFill>
            <a:srgbClr val="00B0F0"/>
          </a:solidFill>
        </p:grpSpPr>
        <p:sp>
          <p:nvSpPr>
            <p:cNvPr id="48" name="Rounded Rectangle 47"/>
            <p:cNvSpPr/>
            <p:nvPr/>
          </p:nvSpPr>
          <p:spPr bwMode="auto">
            <a:xfrm>
              <a:off x="308517" y="3285895"/>
              <a:ext cx="3189249" cy="1215483"/>
            </a:xfrm>
            <a:prstGeom prst="roundRect">
              <a:avLst/>
            </a:prstGeom>
            <a:grp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grpSp>
          <p:nvGrpSpPr>
            <p:cNvPr id="6" name="Group 40"/>
            <p:cNvGrpSpPr/>
            <p:nvPr/>
          </p:nvGrpSpPr>
          <p:grpSpPr>
            <a:xfrm>
              <a:off x="334543" y="3355942"/>
              <a:ext cx="3078899" cy="1239837"/>
              <a:chOff x="468355" y="3244429"/>
              <a:chExt cx="3078899" cy="1239837"/>
            </a:xfrm>
            <a:grpFill/>
          </p:grpSpPr>
          <p:graphicFrame>
            <p:nvGraphicFramePr>
              <p:cNvPr id="36878" name="Object 14"/>
              <p:cNvGraphicFramePr>
                <a:graphicFrameLocks noChangeAspect="1"/>
              </p:cNvGraphicFramePr>
              <p:nvPr/>
            </p:nvGraphicFramePr>
            <p:xfrm>
              <a:off x="2853517" y="3244429"/>
              <a:ext cx="693737" cy="1239837"/>
            </p:xfrm>
            <a:graphic>
              <a:graphicData uri="http://schemas.openxmlformats.org/presentationml/2006/ole">
                <p:oleObj spid="_x0000_s2051" name="Visio" r:id="rId5" imgW="694050" imgH="1240155" progId="Visio.Drawing.11">
                  <p:embed/>
                </p:oleObj>
              </a:graphicData>
            </a:graphic>
          </p:graphicFrame>
          <p:sp>
            <p:nvSpPr>
              <p:cNvPr id="25" name="TextBox 24"/>
              <p:cNvSpPr txBox="1"/>
              <p:nvPr/>
            </p:nvSpPr>
            <p:spPr>
              <a:xfrm>
                <a:off x="468355" y="3541182"/>
                <a:ext cx="2425587" cy="553998"/>
              </a:xfrm>
              <a:prstGeom prst="rect">
                <a:avLst/>
              </a:prstGeom>
              <a:grpFill/>
            </p:spPr>
            <p:txBody>
              <a:bodyPr wrap="none" rtlCol="0">
                <a:spAutoFit/>
              </a:bodyPr>
              <a:lstStyle/>
              <a:p>
                <a:r>
                  <a:rPr lang="en-US" sz="1200" b="1" dirty="0" smtClean="0">
                    <a:latin typeface="Segoe" pitchFamily="34" charset="0"/>
                  </a:rPr>
                  <a:t>System Center</a:t>
                </a:r>
              </a:p>
              <a:p>
                <a:r>
                  <a:rPr lang="en-US" sz="1200" b="1" dirty="0" smtClean="0">
                    <a:latin typeface="Segoe" pitchFamily="34" charset="0"/>
                  </a:rPr>
                  <a:t>Virtual Machine Manager</a:t>
                </a:r>
              </a:p>
            </p:txBody>
          </p:sp>
        </p:grpSp>
      </p:grpSp>
      <p:grpSp>
        <p:nvGrpSpPr>
          <p:cNvPr id="7" name="Group 51"/>
          <p:cNvGrpSpPr/>
          <p:nvPr/>
        </p:nvGrpSpPr>
        <p:grpSpPr>
          <a:xfrm>
            <a:off x="257098" y="3909078"/>
            <a:ext cx="2657708" cy="1080585"/>
            <a:chOff x="308517" y="4690894"/>
            <a:chExt cx="3189249" cy="1296702"/>
          </a:xfrm>
          <a:solidFill>
            <a:srgbClr val="00B0F0"/>
          </a:solidFill>
        </p:grpSpPr>
        <p:sp>
          <p:nvSpPr>
            <p:cNvPr id="49" name="Rounded Rectangle 48"/>
            <p:cNvSpPr/>
            <p:nvPr/>
          </p:nvSpPr>
          <p:spPr bwMode="auto">
            <a:xfrm>
              <a:off x="308517" y="4690894"/>
              <a:ext cx="3189249" cy="1215483"/>
            </a:xfrm>
            <a:prstGeom prst="roundRect">
              <a:avLst/>
            </a:prstGeom>
            <a:grp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grpSp>
          <p:nvGrpSpPr>
            <p:cNvPr id="8" name="Group 42"/>
            <p:cNvGrpSpPr/>
            <p:nvPr/>
          </p:nvGrpSpPr>
          <p:grpSpPr>
            <a:xfrm>
              <a:off x="334543" y="4747759"/>
              <a:ext cx="3078899" cy="1239837"/>
              <a:chOff x="468355" y="4569341"/>
              <a:chExt cx="3078899" cy="1239837"/>
            </a:xfrm>
            <a:grpFill/>
          </p:grpSpPr>
          <p:graphicFrame>
            <p:nvGraphicFramePr>
              <p:cNvPr id="36879" name="Object 15"/>
              <p:cNvGraphicFramePr>
                <a:graphicFrameLocks noChangeAspect="1"/>
              </p:cNvGraphicFramePr>
              <p:nvPr/>
            </p:nvGraphicFramePr>
            <p:xfrm>
              <a:off x="2853517" y="4569341"/>
              <a:ext cx="693737" cy="1239837"/>
            </p:xfrm>
            <a:graphic>
              <a:graphicData uri="http://schemas.openxmlformats.org/presentationml/2006/ole">
                <p:oleObj spid="_x0000_s2052" name="Visio" r:id="rId6" imgW="694050" imgH="1240155" progId="Visio.Drawing.11">
                  <p:embed/>
                </p:oleObj>
              </a:graphicData>
            </a:graphic>
          </p:graphicFrame>
          <p:sp>
            <p:nvSpPr>
              <p:cNvPr id="26" name="TextBox 25"/>
              <p:cNvSpPr txBox="1"/>
              <p:nvPr/>
            </p:nvSpPr>
            <p:spPr>
              <a:xfrm>
                <a:off x="468355" y="4866094"/>
                <a:ext cx="2004779" cy="553998"/>
              </a:xfrm>
              <a:prstGeom prst="rect">
                <a:avLst/>
              </a:prstGeom>
              <a:grpFill/>
            </p:spPr>
            <p:txBody>
              <a:bodyPr wrap="none" rtlCol="0">
                <a:spAutoFit/>
              </a:bodyPr>
              <a:lstStyle/>
              <a:p>
                <a:r>
                  <a:rPr lang="en-US" sz="1200" b="1" dirty="0" smtClean="0">
                    <a:latin typeface="Segoe" pitchFamily="34" charset="0"/>
                  </a:rPr>
                  <a:t>System Center</a:t>
                </a:r>
              </a:p>
              <a:p>
                <a:r>
                  <a:rPr lang="en-US" sz="1200" b="1" dirty="0" smtClean="0">
                    <a:latin typeface="Segoe" pitchFamily="34" charset="0"/>
                  </a:rPr>
                  <a:t>Operations Manager</a:t>
                </a:r>
              </a:p>
            </p:txBody>
          </p:sp>
        </p:grpSp>
      </p:grpSp>
      <p:grpSp>
        <p:nvGrpSpPr>
          <p:cNvPr id="9" name="Group 52"/>
          <p:cNvGrpSpPr/>
          <p:nvPr/>
        </p:nvGrpSpPr>
        <p:grpSpPr>
          <a:xfrm>
            <a:off x="257098" y="5070641"/>
            <a:ext cx="2657708" cy="1078871"/>
            <a:chOff x="308517" y="6084769"/>
            <a:chExt cx="3189249" cy="1294645"/>
          </a:xfrm>
          <a:solidFill>
            <a:srgbClr val="00B0F0"/>
          </a:solidFill>
        </p:grpSpPr>
        <p:sp>
          <p:nvSpPr>
            <p:cNvPr id="50" name="Rounded Rectangle 49"/>
            <p:cNvSpPr/>
            <p:nvPr/>
          </p:nvSpPr>
          <p:spPr bwMode="auto">
            <a:xfrm>
              <a:off x="308517" y="6084769"/>
              <a:ext cx="3189249" cy="1215483"/>
            </a:xfrm>
            <a:prstGeom prst="roundRect">
              <a:avLst/>
            </a:prstGeom>
            <a:grp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grpSp>
          <p:nvGrpSpPr>
            <p:cNvPr id="10" name="Group 43"/>
            <p:cNvGrpSpPr/>
            <p:nvPr/>
          </p:nvGrpSpPr>
          <p:grpSpPr>
            <a:xfrm>
              <a:off x="334543" y="6139577"/>
              <a:ext cx="3078899" cy="1239837"/>
              <a:chOff x="468355" y="5894255"/>
              <a:chExt cx="3078899" cy="1239837"/>
            </a:xfrm>
            <a:grpFill/>
          </p:grpSpPr>
          <p:graphicFrame>
            <p:nvGraphicFramePr>
              <p:cNvPr id="36880" name="Object 16"/>
              <p:cNvGraphicFramePr>
                <a:graphicFrameLocks noChangeAspect="1"/>
              </p:cNvGraphicFramePr>
              <p:nvPr/>
            </p:nvGraphicFramePr>
            <p:xfrm>
              <a:off x="2853517" y="5894255"/>
              <a:ext cx="693737" cy="1239837"/>
            </p:xfrm>
            <a:graphic>
              <a:graphicData uri="http://schemas.openxmlformats.org/presentationml/2006/ole">
                <p:oleObj spid="_x0000_s2053" name="Visio" r:id="rId7" imgW="694050" imgH="1240155" progId="Visio.Drawing.11">
                  <p:embed/>
                </p:oleObj>
              </a:graphicData>
            </a:graphic>
          </p:graphicFrame>
          <p:sp>
            <p:nvSpPr>
              <p:cNvPr id="27" name="TextBox 26"/>
              <p:cNvSpPr txBox="1"/>
              <p:nvPr/>
            </p:nvSpPr>
            <p:spPr>
              <a:xfrm>
                <a:off x="468355" y="6191008"/>
                <a:ext cx="2411890" cy="553998"/>
              </a:xfrm>
              <a:prstGeom prst="rect">
                <a:avLst/>
              </a:prstGeom>
              <a:grpFill/>
            </p:spPr>
            <p:txBody>
              <a:bodyPr wrap="none" rtlCol="0">
                <a:spAutoFit/>
              </a:bodyPr>
              <a:lstStyle/>
              <a:p>
                <a:r>
                  <a:rPr lang="en-US" sz="1200" b="1" dirty="0" smtClean="0">
                    <a:latin typeface="Segoe" pitchFamily="34" charset="0"/>
                  </a:rPr>
                  <a:t>System Center</a:t>
                </a:r>
              </a:p>
              <a:p>
                <a:r>
                  <a:rPr lang="en-US" sz="1200" b="1" dirty="0" smtClean="0">
                    <a:latin typeface="Segoe" pitchFamily="34" charset="0"/>
                  </a:rPr>
                  <a:t>Data Protection Manager</a:t>
                </a:r>
              </a:p>
            </p:txBody>
          </p:sp>
        </p:grpSp>
      </p:grpSp>
      <p:sp>
        <p:nvSpPr>
          <p:cNvPr id="62" name="Rounded Rectangle 61"/>
          <p:cNvSpPr/>
          <p:nvPr/>
        </p:nvSpPr>
        <p:spPr bwMode="auto">
          <a:xfrm>
            <a:off x="5572132" y="5307422"/>
            <a:ext cx="3428992" cy="1357322"/>
          </a:xfrm>
          <a:prstGeom prst="roundRect">
            <a:avLst/>
          </a:prstGeom>
          <a:solidFill>
            <a:srgbClr val="92D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grpSp>
        <p:nvGrpSpPr>
          <p:cNvPr id="11" name="Group 36"/>
          <p:cNvGrpSpPr/>
          <p:nvPr/>
        </p:nvGrpSpPr>
        <p:grpSpPr>
          <a:xfrm>
            <a:off x="5600370" y="5286388"/>
            <a:ext cx="3400754" cy="1231106"/>
            <a:chOff x="4830763" y="6998160"/>
            <a:chExt cx="3622046" cy="1097672"/>
          </a:xfrm>
        </p:grpSpPr>
        <p:graphicFrame>
          <p:nvGraphicFramePr>
            <p:cNvPr id="36882" name="Object 18"/>
            <p:cNvGraphicFramePr>
              <a:graphicFrameLocks noChangeAspect="1"/>
            </p:cNvGraphicFramePr>
            <p:nvPr/>
          </p:nvGraphicFramePr>
          <p:xfrm>
            <a:off x="4830763" y="7366885"/>
            <a:ext cx="549275" cy="725487"/>
          </p:xfrm>
          <a:graphic>
            <a:graphicData uri="http://schemas.openxmlformats.org/presentationml/2006/ole">
              <p:oleObj spid="_x0000_s2054" name="Visio" r:id="rId8" imgW="549681" imgH="725766" progId="Visio.Drawing.11">
                <p:embed/>
              </p:oleObj>
            </a:graphicData>
          </a:graphic>
        </p:graphicFrame>
        <p:sp>
          <p:nvSpPr>
            <p:cNvPr id="30" name="TextBox 29"/>
            <p:cNvSpPr txBox="1"/>
            <p:nvPr/>
          </p:nvSpPr>
          <p:spPr>
            <a:xfrm>
              <a:off x="5374656" y="6998160"/>
              <a:ext cx="3078153" cy="1097672"/>
            </a:xfrm>
            <a:prstGeom prst="rect">
              <a:avLst/>
            </a:prstGeom>
            <a:noFill/>
          </p:spPr>
          <p:txBody>
            <a:bodyPr wrap="square" rtlCol="0">
              <a:spAutoFit/>
            </a:bodyPr>
            <a:lstStyle/>
            <a:p>
              <a:r>
                <a:rPr lang="en-US" sz="900" b="1" dirty="0" smtClean="0">
                  <a:solidFill>
                    <a:schemeClr val="bg1"/>
                  </a:solidFill>
                  <a:latin typeface="Segoe" pitchFamily="34" charset="0"/>
                </a:rPr>
                <a:t> </a:t>
              </a:r>
              <a:r>
                <a:rPr lang="en-US" sz="1000" b="1" u="sng" dirty="0" err="1" smtClean="0">
                  <a:solidFill>
                    <a:schemeClr val="bg1"/>
                  </a:solidFill>
                  <a:latin typeface="Segoe" pitchFamily="34" charset="0"/>
                </a:rPr>
                <a:t>Ejemplo</a:t>
              </a:r>
              <a:r>
                <a:rPr lang="en-US" sz="1000" b="1" u="sng" dirty="0" smtClean="0">
                  <a:solidFill>
                    <a:schemeClr val="bg1"/>
                  </a:solidFill>
                  <a:latin typeface="Segoe" pitchFamily="34" charset="0"/>
                </a:rPr>
                <a:t> de </a:t>
              </a:r>
              <a:r>
                <a:rPr lang="en-US" sz="1000" b="1" u="sng" dirty="0" err="1" smtClean="0">
                  <a:solidFill>
                    <a:schemeClr val="bg1"/>
                  </a:solidFill>
                  <a:latin typeface="Segoe" pitchFamily="34" charset="0"/>
                </a:rPr>
                <a:t>Infraestructura</a:t>
              </a:r>
              <a:r>
                <a:rPr lang="en-US" sz="1000" b="1" u="sng" dirty="0" smtClean="0">
                  <a:solidFill>
                    <a:schemeClr val="bg1"/>
                  </a:solidFill>
                  <a:latin typeface="Segoe" pitchFamily="34" charset="0"/>
                </a:rPr>
                <a:t> de </a:t>
              </a:r>
              <a:r>
                <a:rPr lang="en-US" sz="1000" b="1" u="sng" dirty="0" err="1" smtClean="0">
                  <a:solidFill>
                    <a:schemeClr val="bg1"/>
                  </a:solidFill>
                  <a:latin typeface="Segoe" pitchFamily="34" charset="0"/>
                </a:rPr>
                <a:t>Virtualización</a:t>
              </a:r>
              <a:endParaRPr lang="en-US" sz="1000" b="1" u="sng" dirty="0" smtClean="0">
                <a:solidFill>
                  <a:schemeClr val="bg1"/>
                </a:solidFill>
                <a:latin typeface="Segoe" pitchFamily="34" charset="0"/>
              </a:endParaRPr>
            </a:p>
            <a:p>
              <a:endParaRPr lang="en-US" sz="1000" b="1" u="sng" dirty="0" smtClean="0">
                <a:solidFill>
                  <a:schemeClr val="bg1"/>
                </a:solidFill>
                <a:latin typeface="Segoe" pitchFamily="34" charset="0"/>
              </a:endParaRPr>
            </a:p>
            <a:p>
              <a:pPr>
                <a:buFont typeface="Arial" pitchFamily="34" charset="0"/>
                <a:buChar char="•"/>
              </a:pPr>
              <a:r>
                <a:rPr lang="en-US" sz="900" dirty="0" smtClean="0">
                  <a:solidFill>
                    <a:schemeClr val="bg1"/>
                  </a:solidFill>
                  <a:latin typeface="Segoe" pitchFamily="34" charset="0"/>
                </a:rPr>
                <a:t>Windows Server 2008 x64 Edition EE/DTC</a:t>
              </a:r>
            </a:p>
            <a:p>
              <a:pPr>
                <a:buFont typeface="Arial" pitchFamily="34" charset="0"/>
                <a:buChar char="•"/>
              </a:pPr>
              <a:r>
                <a:rPr lang="en-US" sz="900" dirty="0" smtClean="0">
                  <a:solidFill>
                    <a:schemeClr val="bg1"/>
                  </a:solidFill>
                  <a:latin typeface="Segoe" pitchFamily="34" charset="0"/>
                </a:rPr>
                <a:t>Quad Proc/Quad Core con AMD-V o Intel VT</a:t>
              </a:r>
            </a:p>
            <a:p>
              <a:pPr>
                <a:buFont typeface="Arial" pitchFamily="34" charset="0"/>
                <a:buChar char="•"/>
              </a:pPr>
              <a:r>
                <a:rPr lang="en-US" sz="900" dirty="0" smtClean="0">
                  <a:solidFill>
                    <a:schemeClr val="bg1"/>
                  </a:solidFill>
                  <a:latin typeface="Segoe" pitchFamily="34" charset="0"/>
                </a:rPr>
                <a:t>128GB de </a:t>
              </a:r>
              <a:r>
                <a:rPr lang="en-US" sz="900" dirty="0" err="1" smtClean="0">
                  <a:solidFill>
                    <a:schemeClr val="bg1"/>
                  </a:solidFill>
                  <a:latin typeface="Segoe" pitchFamily="34" charset="0"/>
                </a:rPr>
                <a:t>memoria</a:t>
              </a:r>
              <a:r>
                <a:rPr lang="en-US" sz="900" dirty="0" smtClean="0">
                  <a:solidFill>
                    <a:schemeClr val="bg1"/>
                  </a:solidFill>
                  <a:latin typeface="Segoe" pitchFamily="34" charset="0"/>
                </a:rPr>
                <a:t> (1TB </a:t>
              </a:r>
              <a:r>
                <a:rPr lang="en-US" sz="900" dirty="0" err="1" smtClean="0">
                  <a:solidFill>
                    <a:schemeClr val="bg1"/>
                  </a:solidFill>
                  <a:latin typeface="Segoe" pitchFamily="34" charset="0"/>
                </a:rPr>
                <a:t>máximo</a:t>
              </a:r>
              <a:r>
                <a:rPr lang="en-US" sz="900" dirty="0" smtClean="0">
                  <a:solidFill>
                    <a:schemeClr val="bg1"/>
                  </a:solidFill>
                  <a:latin typeface="Segoe" pitchFamily="34" charset="0"/>
                </a:rPr>
                <a:t>)</a:t>
              </a:r>
            </a:p>
            <a:p>
              <a:pPr>
                <a:buFont typeface="Arial" pitchFamily="34" charset="0"/>
                <a:buChar char="•"/>
              </a:pPr>
              <a:r>
                <a:rPr lang="en-US" sz="900" dirty="0" smtClean="0">
                  <a:solidFill>
                    <a:schemeClr val="bg1"/>
                  </a:solidFill>
                  <a:latin typeface="Segoe" pitchFamily="34" charset="0"/>
                </a:rPr>
                <a:t>2 2Gb FC con MPIO</a:t>
              </a:r>
            </a:p>
            <a:p>
              <a:pPr>
                <a:buFont typeface="Arial" pitchFamily="34" charset="0"/>
                <a:buChar char="•"/>
              </a:pPr>
              <a:r>
                <a:rPr lang="en-US" sz="900" dirty="0" smtClean="0">
                  <a:solidFill>
                    <a:schemeClr val="bg1"/>
                  </a:solidFill>
                  <a:latin typeface="Segoe" pitchFamily="34" charset="0"/>
                </a:rPr>
                <a:t>1 NIC </a:t>
              </a:r>
              <a:r>
                <a:rPr lang="en-US" sz="900" dirty="0" err="1" smtClean="0">
                  <a:solidFill>
                    <a:schemeClr val="bg1"/>
                  </a:solidFill>
                  <a:latin typeface="Segoe" pitchFamily="34" charset="0"/>
                </a:rPr>
                <a:t>dedicada</a:t>
              </a:r>
              <a:r>
                <a:rPr lang="en-US" sz="900" dirty="0" smtClean="0">
                  <a:solidFill>
                    <a:schemeClr val="bg1"/>
                  </a:solidFill>
                  <a:latin typeface="Segoe" pitchFamily="34" charset="0"/>
                </a:rPr>
                <a:t> </a:t>
              </a:r>
              <a:r>
                <a:rPr lang="en-US" sz="900" dirty="0" err="1" smtClean="0">
                  <a:solidFill>
                    <a:schemeClr val="bg1"/>
                  </a:solidFill>
                  <a:latin typeface="Segoe" pitchFamily="34" charset="0"/>
                </a:rPr>
                <a:t>para</a:t>
              </a:r>
              <a:r>
                <a:rPr lang="en-US" sz="900" dirty="0" smtClean="0">
                  <a:solidFill>
                    <a:schemeClr val="bg1"/>
                  </a:solidFill>
                  <a:latin typeface="Segoe" pitchFamily="34" charset="0"/>
                </a:rPr>
                <a:t> </a:t>
              </a:r>
              <a:r>
                <a:rPr lang="en-US" sz="900" dirty="0" err="1" smtClean="0">
                  <a:solidFill>
                    <a:schemeClr val="bg1"/>
                  </a:solidFill>
                  <a:latin typeface="Segoe" pitchFamily="34" charset="0"/>
                </a:rPr>
                <a:t>gestión</a:t>
              </a:r>
              <a:endParaRPr lang="en-US" sz="900" dirty="0" smtClean="0">
                <a:solidFill>
                  <a:schemeClr val="bg1"/>
                </a:solidFill>
                <a:latin typeface="Segoe" pitchFamily="34" charset="0"/>
              </a:endParaRPr>
            </a:p>
            <a:p>
              <a:pPr>
                <a:buFont typeface="Arial" pitchFamily="34" charset="0"/>
                <a:buChar char="•"/>
              </a:pPr>
              <a:r>
                <a:rPr lang="en-US" sz="900" dirty="0" smtClean="0">
                  <a:solidFill>
                    <a:schemeClr val="bg1"/>
                  </a:solidFill>
                  <a:latin typeface="Segoe" pitchFamily="34" charset="0"/>
                </a:rPr>
                <a:t>NICs de 4 </a:t>
              </a:r>
              <a:r>
                <a:rPr lang="en-US" sz="900" dirty="0" err="1" smtClean="0">
                  <a:solidFill>
                    <a:schemeClr val="bg1"/>
                  </a:solidFill>
                  <a:latin typeface="Segoe" pitchFamily="34" charset="0"/>
                </a:rPr>
                <a:t>puertos</a:t>
              </a:r>
              <a:r>
                <a:rPr lang="en-US" sz="900" dirty="0" smtClean="0">
                  <a:solidFill>
                    <a:schemeClr val="bg1"/>
                  </a:solidFill>
                  <a:latin typeface="Segoe" pitchFamily="34" charset="0"/>
                </a:rPr>
                <a:t> </a:t>
              </a:r>
              <a:r>
                <a:rPr lang="en-US" sz="900" dirty="0" err="1" smtClean="0">
                  <a:solidFill>
                    <a:schemeClr val="bg1"/>
                  </a:solidFill>
                  <a:latin typeface="Segoe" pitchFamily="34" charset="0"/>
                </a:rPr>
                <a:t>dedicadas</a:t>
              </a:r>
              <a:r>
                <a:rPr lang="en-US" sz="900" dirty="0" smtClean="0">
                  <a:solidFill>
                    <a:schemeClr val="bg1"/>
                  </a:solidFill>
                  <a:latin typeface="Segoe" pitchFamily="34" charset="0"/>
                </a:rPr>
                <a:t> a VMs</a:t>
              </a:r>
            </a:p>
          </p:txBody>
        </p:sp>
      </p:grpSp>
      <p:sp>
        <p:nvSpPr>
          <p:cNvPr id="31" name="TextBox 30"/>
          <p:cNvSpPr txBox="1"/>
          <p:nvPr/>
        </p:nvSpPr>
        <p:spPr>
          <a:xfrm>
            <a:off x="4364580" y="2110464"/>
            <a:ext cx="1593379" cy="384717"/>
          </a:xfrm>
          <a:prstGeom prst="rect">
            <a:avLst/>
          </a:prstGeom>
          <a:noFill/>
        </p:spPr>
        <p:txBody>
          <a:bodyPr wrap="none" lIns="76197" tIns="38098" rIns="76197" bIns="38098" rtlCol="0">
            <a:spAutoFit/>
          </a:bodyPr>
          <a:lstStyle/>
          <a:p>
            <a:pPr algn="ctr"/>
            <a:r>
              <a:rPr lang="en-US" sz="1000" b="1" dirty="0" smtClean="0">
                <a:latin typeface="Segoe" pitchFamily="34" charset="0"/>
              </a:rPr>
              <a:t>Granja de </a:t>
            </a:r>
            <a:r>
              <a:rPr lang="en-US" sz="1000" b="1" dirty="0" err="1" smtClean="0">
                <a:latin typeface="Segoe" pitchFamily="34" charset="0"/>
              </a:rPr>
              <a:t>virtualización</a:t>
            </a:r>
            <a:endParaRPr lang="en-US" sz="1000" b="1" dirty="0" smtClean="0">
              <a:latin typeface="Segoe" pitchFamily="34" charset="0"/>
            </a:endParaRPr>
          </a:p>
          <a:p>
            <a:pPr algn="ctr"/>
            <a:r>
              <a:rPr lang="en-US" sz="1000" dirty="0" smtClean="0">
                <a:latin typeface="Segoe" pitchFamily="34" charset="0"/>
              </a:rPr>
              <a:t>(14 + 2 Servers)</a:t>
            </a:r>
          </a:p>
        </p:txBody>
      </p:sp>
      <p:graphicFrame>
        <p:nvGraphicFramePr>
          <p:cNvPr id="36883" name="Object 19"/>
          <p:cNvGraphicFramePr>
            <a:graphicFrameLocks noChangeAspect="1"/>
          </p:cNvGraphicFramePr>
          <p:nvPr/>
        </p:nvGraphicFramePr>
        <p:xfrm>
          <a:off x="6528430" y="3469356"/>
          <a:ext cx="588698" cy="632354"/>
        </p:xfrm>
        <a:graphic>
          <a:graphicData uri="http://schemas.openxmlformats.org/presentationml/2006/ole">
            <p:oleObj spid="_x0000_s2055" name="Visio" r:id="rId9" imgW="706733" imgH="758743" progId="Visio.Drawing.11">
              <p:embed/>
            </p:oleObj>
          </a:graphicData>
        </a:graphic>
      </p:graphicFrame>
      <p:sp>
        <p:nvSpPr>
          <p:cNvPr id="33" name="TextBox 32"/>
          <p:cNvSpPr txBox="1"/>
          <p:nvPr/>
        </p:nvSpPr>
        <p:spPr>
          <a:xfrm>
            <a:off x="6488783" y="3888450"/>
            <a:ext cx="859204" cy="323161"/>
          </a:xfrm>
          <a:prstGeom prst="rect">
            <a:avLst/>
          </a:prstGeom>
          <a:noFill/>
        </p:spPr>
        <p:txBody>
          <a:bodyPr wrap="none" lIns="76197" tIns="38098" rIns="76197" bIns="38098" rtlCol="0">
            <a:spAutoFit/>
          </a:bodyPr>
          <a:lstStyle/>
          <a:p>
            <a:pPr algn="ctr"/>
            <a:r>
              <a:rPr lang="en-US" sz="800" dirty="0" smtClean="0">
                <a:latin typeface="Segoe" pitchFamily="34" charset="0"/>
              </a:rPr>
              <a:t>Switch de </a:t>
            </a:r>
            <a:r>
              <a:rPr lang="en-US" sz="800" dirty="0" err="1" smtClean="0">
                <a:latin typeface="Segoe" pitchFamily="34" charset="0"/>
              </a:rPr>
              <a:t>fibra</a:t>
            </a:r>
            <a:r>
              <a:rPr lang="en-US" sz="800" dirty="0" smtClean="0">
                <a:latin typeface="Segoe" pitchFamily="34" charset="0"/>
              </a:rPr>
              <a:t> </a:t>
            </a:r>
          </a:p>
          <a:p>
            <a:pPr algn="ctr"/>
            <a:r>
              <a:rPr lang="en-US" sz="800" dirty="0" smtClean="0">
                <a:latin typeface="Segoe" pitchFamily="34" charset="0"/>
              </a:rPr>
              <a:t>de 32 </a:t>
            </a:r>
            <a:r>
              <a:rPr lang="en-US" sz="800" dirty="0" err="1" smtClean="0">
                <a:latin typeface="Segoe" pitchFamily="34" charset="0"/>
              </a:rPr>
              <a:t>puertos</a:t>
            </a:r>
            <a:endParaRPr lang="en-US" sz="800" dirty="0" smtClean="0">
              <a:latin typeface="Segoe" pitchFamily="34" charset="0"/>
            </a:endParaRPr>
          </a:p>
        </p:txBody>
      </p:sp>
      <p:grpSp>
        <p:nvGrpSpPr>
          <p:cNvPr id="12" name="Group 84"/>
          <p:cNvGrpSpPr/>
          <p:nvPr/>
        </p:nvGrpSpPr>
        <p:grpSpPr>
          <a:xfrm>
            <a:off x="6899566" y="2639101"/>
            <a:ext cx="864677" cy="914325"/>
            <a:chOff x="8321369" y="1984917"/>
            <a:chExt cx="1037612" cy="1097190"/>
          </a:xfrm>
        </p:grpSpPr>
        <p:graphicFrame>
          <p:nvGraphicFramePr>
            <p:cNvPr id="36884" name="Object 20"/>
            <p:cNvGraphicFramePr>
              <a:graphicFrameLocks noChangeAspect="1"/>
            </p:cNvGraphicFramePr>
            <p:nvPr/>
          </p:nvGraphicFramePr>
          <p:xfrm>
            <a:off x="8542435" y="1984917"/>
            <a:ext cx="816546" cy="1012094"/>
          </p:xfrm>
          <a:graphic>
            <a:graphicData uri="http://schemas.openxmlformats.org/presentationml/2006/ole">
              <p:oleObj spid="_x0000_s2056" name="Visio" r:id="rId10" imgW="981168" imgH="1216098" progId="Visio.Drawing.11">
                <p:embed/>
              </p:oleObj>
            </a:graphicData>
          </a:graphic>
        </p:graphicFrame>
        <p:sp>
          <p:nvSpPr>
            <p:cNvPr id="34" name="TextBox 33"/>
            <p:cNvSpPr txBox="1"/>
            <p:nvPr/>
          </p:nvSpPr>
          <p:spPr>
            <a:xfrm>
              <a:off x="8321369" y="2786642"/>
              <a:ext cx="221677" cy="295465"/>
            </a:xfrm>
            <a:prstGeom prst="rect">
              <a:avLst/>
            </a:prstGeom>
            <a:noFill/>
          </p:spPr>
          <p:txBody>
            <a:bodyPr wrap="none" rtlCol="0">
              <a:spAutoFit/>
            </a:bodyPr>
            <a:lstStyle/>
            <a:p>
              <a:pPr algn="ctr"/>
              <a:endParaRPr lang="en-US" sz="1000" dirty="0" smtClean="0">
                <a:latin typeface="Segoe" pitchFamily="34" charset="0"/>
              </a:endParaRPr>
            </a:p>
          </p:txBody>
        </p:sp>
      </p:grpSp>
      <p:grpSp>
        <p:nvGrpSpPr>
          <p:cNvPr id="13" name="Group 79"/>
          <p:cNvGrpSpPr/>
          <p:nvPr/>
        </p:nvGrpSpPr>
        <p:grpSpPr>
          <a:xfrm>
            <a:off x="8289492" y="2623553"/>
            <a:ext cx="696533" cy="786863"/>
            <a:chOff x="9565537" y="1207739"/>
            <a:chExt cx="1025411" cy="1246188"/>
          </a:xfrm>
        </p:grpSpPr>
        <p:graphicFrame>
          <p:nvGraphicFramePr>
            <p:cNvPr id="36885" name="Object 21"/>
            <p:cNvGraphicFramePr>
              <a:graphicFrameLocks noChangeAspect="1"/>
            </p:cNvGraphicFramePr>
            <p:nvPr/>
          </p:nvGraphicFramePr>
          <p:xfrm>
            <a:off x="9614636" y="1207739"/>
            <a:ext cx="976312" cy="1246188"/>
          </p:xfrm>
          <a:graphic>
            <a:graphicData uri="http://schemas.openxmlformats.org/presentationml/2006/ole">
              <p:oleObj spid="_x0000_s2057" name="Visio" r:id="rId11" imgW="976581" imgH="1246372" progId="Visio.Drawing.11">
                <p:embed/>
              </p:oleObj>
            </a:graphicData>
          </a:graphic>
        </p:graphicFrame>
        <p:sp>
          <p:nvSpPr>
            <p:cNvPr id="35" name="TextBox 34"/>
            <p:cNvSpPr txBox="1"/>
            <p:nvPr/>
          </p:nvSpPr>
          <p:spPr>
            <a:xfrm>
              <a:off x="9565537" y="1850605"/>
              <a:ext cx="920072" cy="511810"/>
            </a:xfrm>
            <a:prstGeom prst="rect">
              <a:avLst/>
            </a:prstGeom>
            <a:noFill/>
          </p:spPr>
          <p:txBody>
            <a:bodyPr wrap="none" rtlCol="0">
              <a:spAutoFit/>
            </a:bodyPr>
            <a:lstStyle/>
            <a:p>
              <a:r>
                <a:rPr lang="en-US" sz="1500" dirty="0" smtClean="0">
                  <a:latin typeface="Segoe" pitchFamily="34" charset="0"/>
                </a:rPr>
                <a:t>WAN</a:t>
              </a:r>
              <a:endParaRPr lang="en-US" sz="2300" dirty="0" smtClean="0">
                <a:latin typeface="Segoe" pitchFamily="34" charset="0"/>
              </a:endParaRPr>
            </a:p>
          </p:txBody>
        </p:sp>
      </p:grpSp>
      <p:sp>
        <p:nvSpPr>
          <p:cNvPr id="84" name="Curved Down Arrow 83"/>
          <p:cNvSpPr/>
          <p:nvPr/>
        </p:nvSpPr>
        <p:spPr bwMode="auto">
          <a:xfrm>
            <a:off x="7445699" y="2128007"/>
            <a:ext cx="1235926" cy="473927"/>
          </a:xfrm>
          <a:prstGeom prst="curved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300" dirty="0" err="1" smtClean="0">
                <a:solidFill>
                  <a:schemeClr val="tx1"/>
                </a:solidFill>
                <a:latin typeface="Segoe" pitchFamily="34" charset="0"/>
              </a:rPr>
              <a:t>Replicación</a:t>
            </a:r>
            <a:endParaRPr lang="en-US" sz="1300" dirty="0" smtClean="0">
              <a:solidFill>
                <a:schemeClr val="tx1"/>
              </a:solidFill>
              <a:latin typeface="Segoe" pitchFamily="34" charset="0"/>
            </a:endParaRPr>
          </a:p>
        </p:txBody>
      </p:sp>
      <p:cxnSp>
        <p:nvCxnSpPr>
          <p:cNvPr id="93" name="Straight Arrow Connector 92"/>
          <p:cNvCxnSpPr/>
          <p:nvPr/>
        </p:nvCxnSpPr>
        <p:spPr bwMode="auto">
          <a:xfrm flipV="1">
            <a:off x="2948878" y="4384343"/>
            <a:ext cx="463062"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95" name="Straight Arrow Connector 94"/>
          <p:cNvCxnSpPr/>
          <p:nvPr/>
        </p:nvCxnSpPr>
        <p:spPr bwMode="auto">
          <a:xfrm flipV="1">
            <a:off x="3586330" y="25744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1" name="Straight Arrow Connector 110"/>
          <p:cNvCxnSpPr/>
          <p:nvPr/>
        </p:nvCxnSpPr>
        <p:spPr bwMode="auto">
          <a:xfrm flipV="1">
            <a:off x="2945087" y="3248926"/>
            <a:ext cx="463062"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2" name="Straight Arrow Connector 111"/>
          <p:cNvCxnSpPr/>
          <p:nvPr/>
        </p:nvCxnSpPr>
        <p:spPr bwMode="auto">
          <a:xfrm flipV="1">
            <a:off x="2945087" y="2083179"/>
            <a:ext cx="463062"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3" name="Straight Arrow Connector 112"/>
          <p:cNvCxnSpPr/>
          <p:nvPr/>
        </p:nvCxnSpPr>
        <p:spPr bwMode="auto">
          <a:xfrm flipV="1">
            <a:off x="2956461" y="5574732"/>
            <a:ext cx="463062"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5" name="Straight Arrow Connector 114"/>
          <p:cNvCxnSpPr/>
          <p:nvPr/>
        </p:nvCxnSpPr>
        <p:spPr bwMode="auto">
          <a:xfrm flipV="1">
            <a:off x="3586330" y="27756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6" name="Straight Arrow Connector 115"/>
          <p:cNvCxnSpPr/>
          <p:nvPr/>
        </p:nvCxnSpPr>
        <p:spPr bwMode="auto">
          <a:xfrm flipV="1">
            <a:off x="3586330" y="297683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7" name="Straight Arrow Connector 116"/>
          <p:cNvCxnSpPr/>
          <p:nvPr/>
        </p:nvCxnSpPr>
        <p:spPr bwMode="auto">
          <a:xfrm flipV="1">
            <a:off x="3586330" y="317805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8" name="Straight Arrow Connector 117"/>
          <p:cNvCxnSpPr/>
          <p:nvPr/>
        </p:nvCxnSpPr>
        <p:spPr bwMode="auto">
          <a:xfrm flipV="1">
            <a:off x="3586330" y="23731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9" name="Straight Arrow Connector 118"/>
          <p:cNvCxnSpPr/>
          <p:nvPr/>
        </p:nvCxnSpPr>
        <p:spPr bwMode="auto">
          <a:xfrm flipV="1">
            <a:off x="3586330" y="337927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0" name="Straight Arrow Connector 119"/>
          <p:cNvCxnSpPr/>
          <p:nvPr/>
        </p:nvCxnSpPr>
        <p:spPr bwMode="auto">
          <a:xfrm flipV="1">
            <a:off x="3586330" y="35804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1" name="Straight Arrow Connector 120"/>
          <p:cNvCxnSpPr/>
          <p:nvPr/>
        </p:nvCxnSpPr>
        <p:spPr bwMode="auto">
          <a:xfrm flipV="1">
            <a:off x="3586330" y="37817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2" name="Straight Arrow Connector 121"/>
          <p:cNvCxnSpPr/>
          <p:nvPr/>
        </p:nvCxnSpPr>
        <p:spPr bwMode="auto">
          <a:xfrm flipV="1">
            <a:off x="3586330" y="39829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3" name="Straight Arrow Connector 122"/>
          <p:cNvCxnSpPr/>
          <p:nvPr/>
        </p:nvCxnSpPr>
        <p:spPr bwMode="auto">
          <a:xfrm flipV="1">
            <a:off x="3586330" y="418413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4" name="Straight Arrow Connector 123"/>
          <p:cNvCxnSpPr/>
          <p:nvPr/>
        </p:nvCxnSpPr>
        <p:spPr bwMode="auto">
          <a:xfrm flipV="1">
            <a:off x="3586330" y="438535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5" name="Straight Arrow Connector 124"/>
          <p:cNvCxnSpPr/>
          <p:nvPr/>
        </p:nvCxnSpPr>
        <p:spPr bwMode="auto">
          <a:xfrm flipV="1">
            <a:off x="3586330" y="458657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6" name="Straight Arrow Connector 125"/>
          <p:cNvCxnSpPr/>
          <p:nvPr/>
        </p:nvCxnSpPr>
        <p:spPr bwMode="auto">
          <a:xfrm flipV="1">
            <a:off x="3586330" y="47877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7" name="Straight Arrow Connector 126"/>
          <p:cNvCxnSpPr/>
          <p:nvPr/>
        </p:nvCxnSpPr>
        <p:spPr bwMode="auto">
          <a:xfrm flipV="1">
            <a:off x="3586330" y="49890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40" name="Straight Arrow Connector 139"/>
          <p:cNvCxnSpPr/>
          <p:nvPr/>
        </p:nvCxnSpPr>
        <p:spPr bwMode="auto">
          <a:xfrm rot="16200000" flipV="1">
            <a:off x="6642602" y="3328806"/>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arrow"/>
            <a:tailEnd type="arrow"/>
          </a:ln>
          <a:effectLst/>
          <a:scene3d>
            <a:camera prst="orthographicFront">
              <a:rot lat="0" lon="0" rev="7500000"/>
            </a:camera>
            <a:lightRig rig="threePt" dir="t"/>
          </a:scene3d>
        </p:spPr>
      </p:cxnSp>
      <p:cxnSp>
        <p:nvCxnSpPr>
          <p:cNvPr id="143" name="Straight Arrow Connector 142"/>
          <p:cNvCxnSpPr/>
          <p:nvPr/>
        </p:nvCxnSpPr>
        <p:spPr bwMode="auto">
          <a:xfrm rot="16200000" flipV="1">
            <a:off x="6760195" y="3403597"/>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arrow"/>
            <a:tailEnd type="arrow"/>
          </a:ln>
          <a:effectLst/>
          <a:scene3d>
            <a:camera prst="orthographicFront">
              <a:rot lat="0" lon="0" rev="7500000"/>
            </a:camera>
            <a:lightRig rig="threePt" dir="t"/>
          </a:scene3d>
        </p:spPr>
      </p:cxnSp>
      <p:cxnSp>
        <p:nvCxnSpPr>
          <p:cNvPr id="145" name="Straight Arrow Connector 144"/>
          <p:cNvCxnSpPr/>
          <p:nvPr/>
        </p:nvCxnSpPr>
        <p:spPr bwMode="auto">
          <a:xfrm rot="16200000" flipV="1">
            <a:off x="6896602" y="3478388"/>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arrow"/>
            <a:tailEnd type="arrow"/>
          </a:ln>
          <a:effectLst/>
          <a:scene3d>
            <a:camera prst="orthographicFront">
              <a:rot lat="0" lon="0" rev="7500000"/>
            </a:camera>
            <a:lightRig rig="threePt" dir="t"/>
          </a:scene3d>
        </p:spPr>
      </p:cxnSp>
      <p:sp>
        <p:nvSpPr>
          <p:cNvPr id="146" name="TextBox 145"/>
          <p:cNvSpPr txBox="1"/>
          <p:nvPr/>
        </p:nvSpPr>
        <p:spPr>
          <a:xfrm>
            <a:off x="6528392" y="2857899"/>
            <a:ext cx="567457" cy="338550"/>
          </a:xfrm>
          <a:prstGeom prst="rect">
            <a:avLst/>
          </a:prstGeom>
          <a:noFill/>
        </p:spPr>
        <p:txBody>
          <a:bodyPr wrap="none" lIns="76197" tIns="38098" rIns="76197" bIns="38098" rtlCol="0">
            <a:spAutoFit/>
          </a:bodyPr>
          <a:lstStyle/>
          <a:p>
            <a:r>
              <a:rPr lang="en-US" sz="1700" dirty="0" smtClean="0">
                <a:latin typeface="Segoe" pitchFamily="34" charset="0"/>
              </a:rPr>
              <a:t>SAN</a:t>
            </a:r>
          </a:p>
        </p:txBody>
      </p:sp>
      <p:sp>
        <p:nvSpPr>
          <p:cNvPr id="147" name="TextBox 146"/>
          <p:cNvSpPr txBox="1"/>
          <p:nvPr/>
        </p:nvSpPr>
        <p:spPr>
          <a:xfrm>
            <a:off x="3621851" y="1364073"/>
            <a:ext cx="713331" cy="384717"/>
          </a:xfrm>
          <a:prstGeom prst="rect">
            <a:avLst/>
          </a:prstGeom>
          <a:noFill/>
        </p:spPr>
        <p:txBody>
          <a:bodyPr wrap="none" lIns="76197" tIns="38098" rIns="76197" bIns="38098" rtlCol="0">
            <a:spAutoFit/>
          </a:bodyPr>
          <a:lstStyle/>
          <a:p>
            <a:r>
              <a:rPr lang="en-US" sz="1000" dirty="0" smtClean="0">
                <a:latin typeface="Segoe" pitchFamily="34" charset="0"/>
              </a:rPr>
              <a:t>Domain</a:t>
            </a:r>
          </a:p>
          <a:p>
            <a:r>
              <a:rPr lang="en-US" sz="1000" dirty="0" smtClean="0">
                <a:latin typeface="Segoe" pitchFamily="34" charset="0"/>
              </a:rPr>
              <a:t>Controller</a:t>
            </a:r>
          </a:p>
        </p:txBody>
      </p:sp>
      <p:graphicFrame>
        <p:nvGraphicFramePr>
          <p:cNvPr id="75790" name="Object 14"/>
          <p:cNvGraphicFramePr>
            <a:graphicFrameLocks noChangeAspect="1"/>
          </p:cNvGraphicFramePr>
          <p:nvPr/>
        </p:nvGraphicFramePr>
        <p:xfrm>
          <a:off x="4303092" y="2618035"/>
          <a:ext cx="1504157" cy="2965979"/>
        </p:xfrm>
        <a:graphic>
          <a:graphicData uri="http://schemas.openxmlformats.org/presentationml/2006/ole">
            <p:oleObj spid="_x0000_s2059" name="Visio" r:id="rId12" imgW="1804205" imgH="3559093" progId="Visio.Drawing.11">
              <p:embed/>
            </p:oleObj>
          </a:graphicData>
        </a:graphic>
      </p:graphicFrame>
      <p:cxnSp>
        <p:nvCxnSpPr>
          <p:cNvPr id="88" name="Straight Arrow Connector 87"/>
          <p:cNvCxnSpPr/>
          <p:nvPr/>
        </p:nvCxnSpPr>
        <p:spPr bwMode="auto">
          <a:xfrm flipV="1">
            <a:off x="3583940" y="51902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89" name="Straight Arrow Connector 88"/>
          <p:cNvCxnSpPr/>
          <p:nvPr/>
        </p:nvCxnSpPr>
        <p:spPr bwMode="auto">
          <a:xfrm flipV="1">
            <a:off x="3583940" y="5391437"/>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91" name="Straight Arrow Connector 90"/>
          <p:cNvCxnSpPr/>
          <p:nvPr/>
        </p:nvCxnSpPr>
        <p:spPr bwMode="auto">
          <a:xfrm>
            <a:off x="6035370" y="3664481"/>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arrow"/>
            <a:tailEnd type="arrow"/>
          </a:ln>
          <a:effectLst/>
        </p:spPr>
      </p:cxnSp>
      <p:cxnSp>
        <p:nvCxnSpPr>
          <p:cNvPr id="96" name="Straight Arrow Connector 95"/>
          <p:cNvCxnSpPr/>
          <p:nvPr/>
        </p:nvCxnSpPr>
        <p:spPr bwMode="auto">
          <a:xfrm>
            <a:off x="6035370" y="3772543"/>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arrow"/>
            <a:tailEnd type="arrow"/>
          </a:ln>
          <a:effectLst/>
        </p:spPr>
      </p:cxnSp>
      <p:cxnSp>
        <p:nvCxnSpPr>
          <p:cNvPr id="97" name="Straight Arrow Connector 96"/>
          <p:cNvCxnSpPr/>
          <p:nvPr/>
        </p:nvCxnSpPr>
        <p:spPr bwMode="auto">
          <a:xfrm>
            <a:off x="6035370" y="3556419"/>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arrow"/>
            <a:tailEnd type="arrow"/>
          </a:ln>
          <a:effectLst/>
        </p:spPr>
      </p:cxnSp>
      <p:sp>
        <p:nvSpPr>
          <p:cNvPr id="99" name="TextBox 98"/>
          <p:cNvSpPr txBox="1"/>
          <p:nvPr/>
        </p:nvSpPr>
        <p:spPr>
          <a:xfrm>
            <a:off x="5974292" y="3323167"/>
            <a:ext cx="654019" cy="169273"/>
          </a:xfrm>
          <a:prstGeom prst="rect">
            <a:avLst/>
          </a:prstGeom>
          <a:noFill/>
        </p:spPr>
        <p:txBody>
          <a:bodyPr wrap="none" lIns="76197" tIns="38098" rIns="76197" bIns="38098" rtlCol="0">
            <a:spAutoFit/>
          </a:bodyPr>
          <a:lstStyle/>
          <a:p>
            <a:r>
              <a:rPr lang="en-US" sz="600" dirty="0" smtClean="0">
                <a:latin typeface="Segoe" pitchFamily="34" charset="0"/>
              </a:rPr>
              <a:t>32 </a:t>
            </a:r>
            <a:r>
              <a:rPr lang="en-US" sz="600" dirty="0" err="1" smtClean="0">
                <a:latin typeface="Segoe" pitchFamily="34" charset="0"/>
              </a:rPr>
              <a:t>conexiones</a:t>
            </a:r>
            <a:endParaRPr lang="en-US" sz="600" dirty="0" smtClean="0">
              <a:latin typeface="Segoe" pitchFamily="34" charset="0"/>
            </a:endParaRPr>
          </a:p>
        </p:txBody>
      </p:sp>
      <p:cxnSp>
        <p:nvCxnSpPr>
          <p:cNvPr id="102" name="Straight Arrow Connector 101"/>
          <p:cNvCxnSpPr/>
          <p:nvPr/>
        </p:nvCxnSpPr>
        <p:spPr bwMode="auto">
          <a:xfrm>
            <a:off x="6035370" y="3880605"/>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arrow"/>
            <a:tailEnd type="arrow"/>
          </a:ln>
          <a:effectLst/>
        </p:spPr>
      </p:cxnSp>
      <p:cxnSp>
        <p:nvCxnSpPr>
          <p:cNvPr id="103" name="Straight Arrow Connector 102"/>
          <p:cNvCxnSpPr/>
          <p:nvPr/>
        </p:nvCxnSpPr>
        <p:spPr bwMode="auto">
          <a:xfrm rot="16200000" flipV="1">
            <a:off x="7023602" y="3553178"/>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arrow"/>
            <a:tailEnd type="arrow"/>
          </a:ln>
          <a:effectLst/>
          <a:scene3d>
            <a:camera prst="orthographicFront">
              <a:rot lat="0" lon="0" rev="7500000"/>
            </a:camera>
            <a:lightRig rig="threePt" dir="t"/>
          </a:scene3d>
        </p:spPr>
      </p:cxnSp>
      <p:grpSp>
        <p:nvGrpSpPr>
          <p:cNvPr id="14" name="Group 89"/>
          <p:cNvGrpSpPr/>
          <p:nvPr/>
        </p:nvGrpSpPr>
        <p:grpSpPr>
          <a:xfrm>
            <a:off x="3341861" y="1323535"/>
            <a:ext cx="332036" cy="4425156"/>
            <a:chOff x="4010233" y="1588241"/>
            <a:chExt cx="398443" cy="5310187"/>
          </a:xfrm>
        </p:grpSpPr>
        <p:graphicFrame>
          <p:nvGraphicFramePr>
            <p:cNvPr id="36887" name="Object 23"/>
            <p:cNvGraphicFramePr>
              <a:graphicFrameLocks noChangeAspect="1"/>
            </p:cNvGraphicFramePr>
            <p:nvPr/>
          </p:nvGraphicFramePr>
          <p:xfrm>
            <a:off x="4016563" y="1588241"/>
            <a:ext cx="392113" cy="5310187"/>
          </p:xfrm>
          <a:graphic>
            <a:graphicData uri="http://schemas.openxmlformats.org/presentationml/2006/ole">
              <p:oleObj spid="_x0000_s2058" name="Visio" r:id="rId13" imgW="392899" imgH="5310934" progId="Visio.Drawing.11">
                <p:embed/>
              </p:oleObj>
            </a:graphicData>
          </a:graphic>
        </p:graphicFrame>
        <p:sp>
          <p:nvSpPr>
            <p:cNvPr id="87" name="TextBox 86"/>
            <p:cNvSpPr txBox="1"/>
            <p:nvPr/>
          </p:nvSpPr>
          <p:spPr>
            <a:xfrm rot="16200000">
              <a:off x="1974576" y="4406323"/>
              <a:ext cx="4459111" cy="387798"/>
            </a:xfrm>
            <a:prstGeom prst="rect">
              <a:avLst/>
            </a:prstGeom>
            <a:noFill/>
          </p:spPr>
          <p:txBody>
            <a:bodyPr wrap="square" rtlCol="0">
              <a:spAutoFit/>
            </a:bodyPr>
            <a:lstStyle/>
            <a:p>
              <a:pPr algn="ctr"/>
              <a:r>
                <a:rPr lang="en-US" sz="1500" dirty="0" smtClean="0">
                  <a:latin typeface="Segoe" pitchFamily="34" charset="0"/>
                </a:rPr>
                <a:t>Ethernet</a:t>
              </a:r>
              <a:endParaRPr lang="en-US" sz="2300" dirty="0" smtClean="0">
                <a:latin typeface="Segoe" pitchFamily="34" charset="0"/>
              </a:endParaRPr>
            </a:p>
          </p:txBody>
        </p:sp>
      </p:gr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626" y="649805"/>
            <a:ext cx="7043208" cy="1523494"/>
          </a:xfrm>
        </p:spPr>
        <p:txBody>
          <a:bodyPr/>
          <a:lstStyle/>
          <a:p>
            <a:r>
              <a:rPr smtClean="0">
                <a:solidFill>
                  <a:schemeClr val="tx1"/>
                </a:solidFill>
                <a:latin typeface="Segoe Light" pitchFamily="34" charset="0"/>
              </a:rPr>
              <a:t>{</a:t>
            </a:r>
            <a:r>
              <a:rPr b="1" smtClean="0">
                <a:solidFill>
                  <a:srgbClr val="0099FF"/>
                </a:solidFill>
              </a:rPr>
              <a:t>Hewlett Packard</a:t>
            </a:r>
            <a:r>
              <a:rPr smtClean="0">
                <a:solidFill>
                  <a:schemeClr val="tx1"/>
                </a:solidFill>
                <a:latin typeface="Segoe Light" pitchFamily="34" charset="0"/>
              </a:rPr>
              <a:t>}</a:t>
            </a:r>
            <a:endParaRPr lang="en-US" dirty="0"/>
          </a:p>
        </p:txBody>
      </p:sp>
      <p:sp>
        <p:nvSpPr>
          <p:cNvPr id="3" name="Subtitle 2"/>
          <p:cNvSpPr>
            <a:spLocks noGrp="1"/>
          </p:cNvSpPr>
          <p:nvPr>
            <p:ph type="subTitle" idx="1"/>
          </p:nvPr>
        </p:nvSpPr>
        <p:spPr>
          <a:xfrm>
            <a:off x="928662" y="4344988"/>
            <a:ext cx="7043208" cy="461665"/>
          </a:xfrm>
        </p:spPr>
        <p:txBody>
          <a:bodyPr/>
          <a:lstStyle/>
          <a:p>
            <a:r>
              <a:rPr lang="en-US" dirty="0" smtClean="0"/>
              <a:t>Angel </a:t>
            </a:r>
            <a:r>
              <a:rPr lang="en-US" dirty="0" err="1" smtClean="0"/>
              <a:t>García</a:t>
            </a:r>
            <a:r>
              <a:rPr lang="en-US" dirty="0" smtClean="0"/>
              <a:t> Merino</a:t>
            </a:r>
          </a:p>
          <a:p>
            <a:r>
              <a:rPr lang="es-ES" sz="2400" i="1" dirty="0" smtClean="0"/>
              <a:t>Pre-sales </a:t>
            </a:r>
            <a:r>
              <a:rPr lang="es-ES" sz="2400" i="1" dirty="0" err="1" smtClean="0"/>
              <a:t>Technology</a:t>
            </a:r>
            <a:r>
              <a:rPr lang="es-ES" sz="2400" i="1" dirty="0" smtClean="0"/>
              <a:t> </a:t>
            </a:r>
            <a:r>
              <a:rPr lang="es-ES" sz="2400" i="1" dirty="0" err="1" smtClean="0"/>
              <a:t>Consultant</a:t>
            </a:r>
            <a:endParaRPr lang="es-ES" sz="2400" i="1" dirty="0" smtClean="0"/>
          </a:p>
          <a:p>
            <a:r>
              <a:rPr lang="es-ES" sz="2400" i="1" dirty="0" smtClean="0"/>
              <a:t>HP </a:t>
            </a:r>
            <a:r>
              <a:rPr lang="es-ES" sz="2400" i="1" dirty="0" err="1" smtClean="0"/>
              <a:t>Industry</a:t>
            </a:r>
            <a:r>
              <a:rPr lang="es-ES" sz="2400" i="1" dirty="0" smtClean="0"/>
              <a:t> Standard Servers</a:t>
            </a:r>
            <a:endParaRPr lang="es-ES" sz="2400" i="1" dirty="0"/>
          </a:p>
        </p:txBody>
      </p:sp>
      <p:sp>
        <p:nvSpPr>
          <p:cNvPr id="4" name="Text Placeholder 3"/>
          <p:cNvSpPr>
            <a:spLocks noGrp="1"/>
          </p:cNvSpPr>
          <p:nvPr>
            <p:ph type="body" sz="quarter" idx="10"/>
          </p:nvPr>
        </p:nvSpPr>
        <p:spPr/>
        <p:txBody>
          <a:bodyPr/>
          <a:lstStyle/>
          <a:p>
            <a:r>
              <a:rPr lang="en-US" dirty="0" smtClean="0"/>
              <a:t>p</a:t>
            </a:r>
            <a:r>
              <a:rPr smtClean="0"/>
              <a:t>a</a:t>
            </a:r>
            <a:r>
              <a:rPr spc="-333"/>
              <a:t>r</a:t>
            </a:r>
            <a:r>
              <a:rPr smtClean="0"/>
              <a:t>tner </a:t>
            </a:r>
            <a:endParaRPr lang="en-US" dirty="0"/>
          </a:p>
        </p:txBody>
      </p:sp>
      <p:pic>
        <p:nvPicPr>
          <p:cNvPr id="5" name="Picture 5"/>
          <p:cNvPicPr>
            <a:picLocks noChangeAspect="1" noChangeArrowheads="1"/>
          </p:cNvPicPr>
          <p:nvPr/>
        </p:nvPicPr>
        <p:blipFill>
          <a:blip r:embed="rId3"/>
          <a:srcRect/>
          <a:stretch>
            <a:fillRect/>
          </a:stretch>
        </p:blipFill>
        <p:spPr bwMode="auto">
          <a:xfrm>
            <a:off x="6143636" y="3786190"/>
            <a:ext cx="2786082" cy="2197226"/>
          </a:xfrm>
          <a:prstGeom prst="rect">
            <a:avLst/>
          </a:prstGeom>
          <a:noFill/>
          <a:ln w="9525" algn="ctr">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aunch Virtualization Demo with HP.jpg"/>
          <p:cNvPicPr>
            <a:picLocks noChangeAspect="1"/>
          </p:cNvPicPr>
          <p:nvPr/>
        </p:nvPicPr>
        <p:blipFill>
          <a:blip r:embed="rId2"/>
          <a:stretch>
            <a:fillRect/>
          </a:stretch>
        </p:blipFill>
        <p:spPr>
          <a:xfrm>
            <a:off x="285752" y="99342"/>
            <a:ext cx="8572528" cy="6044302"/>
          </a:xfrm>
          <a:prstGeom prst="rect">
            <a:avLst/>
          </a:prstGeom>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solidFill>
                  <a:schemeClr val="tx1"/>
                </a:solidFill>
                <a:latin typeface="Segoe Light" pitchFamily="34" charset="0"/>
              </a:rPr>
              <a:t>{</a:t>
            </a:r>
            <a:r>
              <a:rPr lang="es-ES" b="1" dirty="0" err="1" smtClean="0">
                <a:solidFill>
                  <a:srgbClr val="0099FF"/>
                </a:solidFill>
              </a:rPr>
              <a:t>Hyper</a:t>
            </a:r>
            <a:r>
              <a:rPr lang="es-ES" b="1" dirty="0" smtClean="0">
                <a:solidFill>
                  <a:srgbClr val="0099FF"/>
                </a:solidFill>
              </a:rPr>
              <a:t>-V en acción</a:t>
            </a:r>
            <a:r>
              <a:rPr lang="es-ES" dirty="0" smtClean="0">
                <a:solidFill>
                  <a:schemeClr val="tx1"/>
                </a:solidFill>
                <a:latin typeface="Segoe Light" pitchFamily="34" charset="0"/>
              </a:rPr>
              <a:t>}</a:t>
            </a:r>
            <a:endParaRPr lang="es-ES" dirty="0"/>
          </a:p>
        </p:txBody>
      </p:sp>
      <p:sp>
        <p:nvSpPr>
          <p:cNvPr id="4" name="Text Placeholder 3"/>
          <p:cNvSpPr>
            <a:spLocks noGrp="1"/>
          </p:cNvSpPr>
          <p:nvPr>
            <p:ph type="body" sz="quarter" idx="10"/>
          </p:nvPr>
        </p:nvSpPr>
        <p:spPr/>
        <p:txBody>
          <a:bodyPr/>
          <a:lstStyle/>
          <a:p>
            <a:r>
              <a:rPr lang="es-ES" smtClean="0"/>
              <a:t>demo </a:t>
            </a:r>
            <a:endParaRPr lang="es-E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6"/>
            <a:ext cx="5939896" cy="1283229"/>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unchWavePPT_photo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3" name="Rectangle 23"/>
          <p:cNvSpPr>
            <a:spLocks noGrp="1" noChangeArrowheads="1"/>
          </p:cNvSpPr>
          <p:nvPr>
            <p:ph type="title"/>
          </p:nvPr>
        </p:nvSpPr>
        <p:spPr/>
        <p:txBody>
          <a:bodyPr/>
          <a:lstStyle/>
          <a:p>
            <a:r>
              <a:rPr lang="es-ES" smtClean="0"/>
              <a:t>Agenda</a:t>
            </a:r>
            <a:endParaRPr lang="es-ES"/>
          </a:p>
        </p:txBody>
      </p:sp>
      <p:sp>
        <p:nvSpPr>
          <p:cNvPr id="10264" name="Rectangle 24"/>
          <p:cNvSpPr>
            <a:spLocks noGrp="1" noChangeArrowheads="1"/>
          </p:cNvSpPr>
          <p:nvPr>
            <p:ph idx="1"/>
          </p:nvPr>
        </p:nvSpPr>
        <p:spPr>
          <a:xfrm>
            <a:off x="428596" y="1428736"/>
            <a:ext cx="8382000" cy="3151632"/>
          </a:xfrm>
        </p:spPr>
        <p:txBody>
          <a:bodyPr/>
          <a:lstStyle/>
          <a:p>
            <a:r>
              <a:rPr lang="es-ES" dirty="0" smtClean="0"/>
              <a:t>Introducción y requerimientos</a:t>
            </a:r>
          </a:p>
          <a:p>
            <a:r>
              <a:rPr lang="es-ES" dirty="0" smtClean="0"/>
              <a:t>Arquitectura</a:t>
            </a:r>
          </a:p>
          <a:p>
            <a:r>
              <a:rPr lang="es-ES" dirty="0" smtClean="0"/>
              <a:t>Funcionalidades</a:t>
            </a:r>
          </a:p>
          <a:p>
            <a:r>
              <a:rPr lang="es-ES" dirty="0" smtClean="0"/>
              <a:t>Seguridad</a:t>
            </a:r>
          </a:p>
          <a:p>
            <a:r>
              <a:rPr lang="es-ES" dirty="0" smtClean="0"/>
              <a:t>Alta disponibilidad</a:t>
            </a:r>
          </a:p>
          <a:p>
            <a:r>
              <a:rPr lang="es-ES" dirty="0" smtClean="0"/>
              <a:t>El </a:t>
            </a:r>
            <a:r>
              <a:rPr lang="es-ES" dirty="0" err="1" smtClean="0"/>
              <a:t>Datacenter</a:t>
            </a:r>
            <a:r>
              <a:rPr lang="es-ES" dirty="0" smtClean="0"/>
              <a:t> virtualizado</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S" smtClean="0"/>
              <a:t>Idea muy novedosa…</a:t>
            </a:r>
            <a:endParaRPr lang="es-ES"/>
          </a:p>
        </p:txBody>
      </p:sp>
      <p:sp>
        <p:nvSpPr>
          <p:cNvPr id="3" name="2 Marcador de contenido"/>
          <p:cNvSpPr>
            <a:spLocks noGrp="1"/>
          </p:cNvSpPr>
          <p:nvPr>
            <p:ph idx="1"/>
          </p:nvPr>
        </p:nvSpPr>
        <p:spPr>
          <a:xfrm>
            <a:off x="500063" y="4178300"/>
            <a:ext cx="8350250" cy="2032000"/>
          </a:xfrm>
        </p:spPr>
        <p:txBody>
          <a:bodyPr/>
          <a:lstStyle/>
          <a:p>
            <a:pPr eaLnBrk="1" hangingPunct="1">
              <a:defRPr/>
            </a:pPr>
            <a:r>
              <a:rPr lang="es-ES" dirty="0" smtClean="0"/>
              <a:t>IBM M44/44X</a:t>
            </a:r>
          </a:p>
          <a:p>
            <a:pPr eaLnBrk="1" hangingPunct="1">
              <a:defRPr/>
            </a:pPr>
            <a:r>
              <a:rPr lang="es-ES" dirty="0" smtClean="0"/>
              <a:t>IBM CP-40</a:t>
            </a:r>
          </a:p>
          <a:p>
            <a:pPr eaLnBrk="1" hangingPunct="1">
              <a:defRPr/>
            </a:pPr>
            <a:r>
              <a:rPr lang="es-ES" dirty="0" smtClean="0"/>
              <a:t>IBM CP/CMS</a:t>
            </a:r>
          </a:p>
          <a:p>
            <a:pPr eaLnBrk="1" hangingPunct="1">
              <a:defRPr/>
            </a:pPr>
            <a:r>
              <a:rPr lang="es-ES" dirty="0" smtClean="0"/>
              <a:t>…………</a:t>
            </a:r>
            <a:endParaRPr lang="es-ES" dirty="0"/>
          </a:p>
        </p:txBody>
      </p:sp>
      <p:sp>
        <p:nvSpPr>
          <p:cNvPr id="4" name="2 Marcador de contenido"/>
          <p:cNvSpPr txBox="1">
            <a:spLocks/>
          </p:cNvSpPr>
          <p:nvPr/>
        </p:nvSpPr>
        <p:spPr bwMode="auto">
          <a:xfrm>
            <a:off x="285750" y="2003425"/>
            <a:ext cx="8350250" cy="1422400"/>
          </a:xfrm>
          <a:prstGeom prst="rect">
            <a:avLst/>
          </a:prstGeom>
          <a:noFill/>
          <a:ln w="9525" algn="ctr">
            <a:noFill/>
            <a:miter lim="800000"/>
            <a:headEnd/>
            <a:tailEnd/>
          </a:ln>
          <a:effectLst/>
        </p:spPr>
        <p:txBody>
          <a:bodyPr>
            <a:spAutoFit/>
          </a:bodyPr>
          <a:lstStyle/>
          <a:p>
            <a:pPr marL="493713" indent="-493713" algn="ctr">
              <a:lnSpc>
                <a:spcPct val="90000"/>
              </a:lnSpc>
              <a:spcBef>
                <a:spcPct val="30000"/>
              </a:spcBef>
              <a:buClr>
                <a:schemeClr val="tx2"/>
              </a:buClr>
              <a:buSzPct val="115000"/>
              <a:buFont typeface="Wingdings 2" pitchFamily="18" charset="2"/>
              <a:buNone/>
              <a:defRPr/>
            </a:pPr>
            <a:r>
              <a:rPr lang="es-ES" sz="9600" kern="0" dirty="0">
                <a:effectLst>
                  <a:outerShdw blurRad="38100" dist="38100" dir="2700000" algn="tl">
                    <a:srgbClr val="000000"/>
                  </a:outerShdw>
                </a:effectLst>
                <a:latin typeface="+mn-lt"/>
              </a:rPr>
              <a:t>¡¡En 1960!!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davidce\Pictures\ibm360.jpg"/>
          <p:cNvPicPr>
            <a:picLocks noChangeAspect="1" noChangeArrowheads="1"/>
          </p:cNvPicPr>
          <p:nvPr/>
        </p:nvPicPr>
        <p:blipFill>
          <a:blip r:embed="rId2"/>
          <a:srcRect/>
          <a:stretch>
            <a:fillRect/>
          </a:stretch>
        </p:blipFill>
        <p:spPr bwMode="auto">
          <a:xfrm>
            <a:off x="774700" y="3775075"/>
            <a:ext cx="3810000" cy="2609850"/>
          </a:xfrm>
          <a:prstGeom prst="rect">
            <a:avLst/>
          </a:prstGeom>
          <a:noFill/>
          <a:ln w="9525">
            <a:noFill/>
            <a:miter lim="800000"/>
            <a:headEnd/>
            <a:tailEnd/>
          </a:ln>
        </p:spPr>
      </p:pic>
      <p:pic>
        <p:nvPicPr>
          <p:cNvPr id="19459" name="Picture 4" descr="C:\Users\davidce\Pictures\7040.jpg"/>
          <p:cNvPicPr>
            <a:picLocks noChangeAspect="1" noChangeArrowheads="1"/>
          </p:cNvPicPr>
          <p:nvPr/>
        </p:nvPicPr>
        <p:blipFill>
          <a:blip r:embed="rId3"/>
          <a:srcRect/>
          <a:stretch>
            <a:fillRect/>
          </a:stretch>
        </p:blipFill>
        <p:spPr bwMode="auto">
          <a:xfrm>
            <a:off x="479425" y="350838"/>
            <a:ext cx="4019550" cy="3135312"/>
          </a:xfrm>
          <a:prstGeom prst="rect">
            <a:avLst/>
          </a:prstGeom>
          <a:noFill/>
          <a:ln w="9525">
            <a:noFill/>
            <a:miter lim="800000"/>
            <a:headEnd/>
            <a:tailEnd/>
          </a:ln>
        </p:spPr>
      </p:pic>
      <p:pic>
        <p:nvPicPr>
          <p:cNvPr id="19460" name="Picture 5" descr="C:\Users\davidce\Pictures\IBM-360-roomview.jpg"/>
          <p:cNvPicPr>
            <a:picLocks noChangeAspect="1" noChangeArrowheads="1"/>
          </p:cNvPicPr>
          <p:nvPr/>
        </p:nvPicPr>
        <p:blipFill>
          <a:blip r:embed="rId4"/>
          <a:srcRect/>
          <a:stretch>
            <a:fillRect/>
          </a:stretch>
        </p:blipFill>
        <p:spPr bwMode="auto">
          <a:xfrm>
            <a:off x="5410200" y="3906838"/>
            <a:ext cx="2743200" cy="2043112"/>
          </a:xfrm>
          <a:prstGeom prst="rect">
            <a:avLst/>
          </a:prstGeom>
          <a:noFill/>
          <a:ln w="9525">
            <a:noFill/>
            <a:miter lim="800000"/>
            <a:headEnd/>
            <a:tailEnd/>
          </a:ln>
        </p:spPr>
      </p:pic>
      <p:pic>
        <p:nvPicPr>
          <p:cNvPr id="19461" name="Picture 6" descr="C:\Users\davidce\Pictures\IBM7040.jpg"/>
          <p:cNvPicPr>
            <a:picLocks noChangeAspect="1" noChangeArrowheads="1"/>
          </p:cNvPicPr>
          <p:nvPr/>
        </p:nvPicPr>
        <p:blipFill>
          <a:blip r:embed="rId5"/>
          <a:srcRect/>
          <a:stretch>
            <a:fillRect/>
          </a:stretch>
        </p:blipFill>
        <p:spPr bwMode="auto">
          <a:xfrm>
            <a:off x="4905375" y="666750"/>
            <a:ext cx="3932238" cy="2706688"/>
          </a:xfrm>
          <a:prstGeom prst="rect">
            <a:avLst/>
          </a:prstGeom>
          <a:noFill/>
          <a:ln w="9525">
            <a:noFill/>
            <a:miter lim="800000"/>
            <a:headEnd/>
            <a:tailEnd/>
          </a:ln>
        </p:spPr>
      </p:pic>
      <p:pic>
        <p:nvPicPr>
          <p:cNvPr id="92167" name="Picture 7" descr="C:\Users\davidce\Pictures\IBM-360-1964-2.jpg"/>
          <p:cNvPicPr>
            <a:picLocks noChangeAspect="1" noChangeArrowheads="1"/>
          </p:cNvPicPr>
          <p:nvPr/>
        </p:nvPicPr>
        <p:blipFill>
          <a:blip r:embed="rId6"/>
          <a:srcRect/>
          <a:stretch>
            <a:fillRect/>
          </a:stretch>
        </p:blipFill>
        <p:spPr bwMode="auto">
          <a:xfrm>
            <a:off x="165100" y="315913"/>
            <a:ext cx="8780463" cy="6275387"/>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solidFill>
                  <a:schemeClr val="tx1"/>
                </a:solidFill>
                <a:latin typeface="Segoe Light" pitchFamily="34" charset="0"/>
              </a:rPr>
              <a:t>{</a:t>
            </a:r>
            <a:r>
              <a:rPr b="1" smtClean="0">
                <a:solidFill>
                  <a:srgbClr val="0099FF"/>
                </a:solidFill>
              </a:rPr>
              <a:t>Intel</a:t>
            </a:r>
            <a:r>
              <a:rPr smtClean="0">
                <a:solidFill>
                  <a:schemeClr val="tx1"/>
                </a:solidFill>
                <a:latin typeface="Segoe Light" pitchFamily="34" charset="0"/>
              </a:rPr>
              <a:t>}</a:t>
            </a:r>
            <a:endParaRPr lang="en-US" dirty="0"/>
          </a:p>
        </p:txBody>
      </p:sp>
      <p:sp>
        <p:nvSpPr>
          <p:cNvPr id="3" name="Subtitle 2"/>
          <p:cNvSpPr>
            <a:spLocks noGrp="1"/>
          </p:cNvSpPr>
          <p:nvPr>
            <p:ph type="subTitle" idx="1"/>
          </p:nvPr>
        </p:nvSpPr>
        <p:spPr/>
        <p:txBody>
          <a:bodyPr/>
          <a:lstStyle/>
          <a:p>
            <a:r>
              <a:rPr lang="en-US" dirty="0" err="1" smtClean="0"/>
              <a:t>Antonino</a:t>
            </a:r>
            <a:r>
              <a:rPr lang="en-US" dirty="0" smtClean="0"/>
              <a:t> </a:t>
            </a:r>
            <a:r>
              <a:rPr lang="en-US" dirty="0" err="1" smtClean="0"/>
              <a:t>Albarran</a:t>
            </a:r>
            <a:endParaRPr lang="en-US" dirty="0" smtClean="0"/>
          </a:p>
          <a:p>
            <a:r>
              <a:rPr lang="en-US" i="1" dirty="0" smtClean="0"/>
              <a:t>Intel</a:t>
            </a:r>
            <a:endParaRPr lang="en-US" i="1" dirty="0"/>
          </a:p>
        </p:txBody>
      </p:sp>
      <p:sp>
        <p:nvSpPr>
          <p:cNvPr id="4" name="Text Placeholder 3"/>
          <p:cNvSpPr>
            <a:spLocks noGrp="1"/>
          </p:cNvSpPr>
          <p:nvPr>
            <p:ph type="body" sz="quarter" idx="10"/>
          </p:nvPr>
        </p:nvSpPr>
        <p:spPr/>
        <p:txBody>
          <a:bodyPr/>
          <a:lstStyle/>
          <a:p>
            <a:r>
              <a:rPr lang="en-US" dirty="0" smtClean="0"/>
              <a:t>p</a:t>
            </a:r>
            <a:r>
              <a:rPr smtClean="0"/>
              <a:t>a</a:t>
            </a:r>
            <a:r>
              <a:rPr spc="-333"/>
              <a:t>r</a:t>
            </a:r>
            <a:r>
              <a:rPr smtClean="0"/>
              <a:t>tner </a:t>
            </a:r>
            <a:endParaRPr lang="en-US" dirty="0"/>
          </a:p>
        </p:txBody>
      </p:sp>
      <p:pic>
        <p:nvPicPr>
          <p:cNvPr id="5" name="Picture 2" descr="master intel logo"/>
          <p:cNvPicPr>
            <a:picLocks noChangeAspect="1" noChangeArrowheads="1"/>
          </p:cNvPicPr>
          <p:nvPr/>
        </p:nvPicPr>
        <p:blipFill>
          <a:blip r:embed="rId3"/>
          <a:srcRect/>
          <a:stretch>
            <a:fillRect/>
          </a:stretch>
        </p:blipFill>
        <p:spPr bwMode="auto">
          <a:xfrm>
            <a:off x="5357818" y="1928802"/>
            <a:ext cx="3571900" cy="230731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381000" y="230188"/>
            <a:ext cx="8382000" cy="664797"/>
          </a:xfrm>
        </p:spPr>
        <p:txBody>
          <a:bodyPr/>
          <a:lstStyle/>
          <a:p>
            <a:pPr defTabSz="914363" fontAlgn="auto">
              <a:spcAft>
                <a:spcPts val="0"/>
              </a:spcAft>
              <a:defRPr/>
            </a:pPr>
            <a:r>
              <a:rPr lang="es-ES" sz="4000"/>
              <a:t>Virtualización Asistida por Hardware</a:t>
            </a:r>
          </a:p>
        </p:txBody>
      </p:sp>
      <p:sp>
        <p:nvSpPr>
          <p:cNvPr id="52228" name="Rectangle 22"/>
          <p:cNvSpPr>
            <a:spLocks noGrp="1" noChangeArrowheads="1"/>
          </p:cNvSpPr>
          <p:nvPr>
            <p:ph type="body" sz="half" idx="4294967295"/>
          </p:nvPr>
        </p:nvSpPr>
        <p:spPr>
          <a:xfrm>
            <a:off x="309563" y="5072063"/>
            <a:ext cx="8763000" cy="1428750"/>
          </a:xfrm>
        </p:spPr>
        <p:txBody>
          <a:bodyPr/>
          <a:lstStyle/>
          <a:p>
            <a:r>
              <a:rPr lang="es-ES" sz="2000" smtClean="0"/>
              <a:t>El procesador le ofrece a la Máquina Virtual el nivel de privilegios esperado (Anillo -1)</a:t>
            </a:r>
          </a:p>
          <a:p>
            <a:pPr lvl="1"/>
            <a:r>
              <a:rPr lang="es-ES" sz="1800" smtClean="0"/>
              <a:t>Elimina la necesidad de hacerlo por software</a:t>
            </a:r>
          </a:p>
          <a:p>
            <a:r>
              <a:rPr lang="es-ES" sz="2000" smtClean="0"/>
              <a:t>Puede mejorar el rendimiento de la máquina Virtual considerablemente</a:t>
            </a:r>
          </a:p>
        </p:txBody>
      </p:sp>
      <p:graphicFrame>
        <p:nvGraphicFramePr>
          <p:cNvPr id="52226" name="Object 2"/>
          <p:cNvGraphicFramePr>
            <a:graphicFrameLocks noChangeAspect="1"/>
          </p:cNvGraphicFramePr>
          <p:nvPr/>
        </p:nvGraphicFramePr>
        <p:xfrm>
          <a:off x="357188" y="1549400"/>
          <a:ext cx="7951787" cy="3271838"/>
        </p:xfrm>
        <a:graphic>
          <a:graphicData uri="http://schemas.openxmlformats.org/presentationml/2006/ole">
            <p:oleObj spid="_x0000_s109570" name="Visio" r:id="rId4" imgW="7954570" imgH="3274734" progId="Visio.Drawing.11">
              <p:embed/>
            </p:oleObj>
          </a:graphicData>
        </a:graphic>
      </p:graphicFrame>
      <p:sp>
        <p:nvSpPr>
          <p:cNvPr id="294930" name="Text Box 18"/>
          <p:cNvSpPr txBox="1">
            <a:spLocks noChangeArrowheads="1"/>
          </p:cNvSpPr>
          <p:nvPr/>
        </p:nvSpPr>
        <p:spPr bwMode="auto">
          <a:xfrm>
            <a:off x="373063" y="1000125"/>
            <a:ext cx="3638550" cy="366713"/>
          </a:xfrm>
          <a:prstGeom prst="rect">
            <a:avLst/>
          </a:prstGeom>
          <a:noFill/>
          <a:ln w="12700" algn="ctr">
            <a:noFill/>
            <a:miter lim="800000"/>
            <a:headEnd/>
            <a:tailEnd/>
          </a:ln>
          <a:effectLst/>
        </p:spPr>
        <p:txBody>
          <a:bodyPr wrap="none">
            <a:spAutoFit/>
          </a:bodyPr>
          <a:lstStyle/>
          <a:p>
            <a:pPr defTabSz="914363" fontAlgn="auto">
              <a:spcBef>
                <a:spcPts val="0"/>
              </a:spcBef>
              <a:spcAft>
                <a:spcPts val="0"/>
              </a:spcAft>
              <a:defRPr/>
            </a:pPr>
            <a:r>
              <a:rPr lang="es-ES" b="1">
                <a:solidFill>
                  <a:schemeClr val="tx2"/>
                </a:solidFill>
                <a:effectLst>
                  <a:outerShdw blurRad="38100" dist="38100" dir="2700000" algn="tl">
                    <a:srgbClr val="000000"/>
                  </a:outerShdw>
                </a:effectLst>
                <a:latin typeface="+mn-lt"/>
                <a:cs typeface="+mn-cs"/>
              </a:rPr>
              <a:t>Virtualización sólo por software</a:t>
            </a:r>
          </a:p>
        </p:txBody>
      </p:sp>
      <p:sp>
        <p:nvSpPr>
          <p:cNvPr id="294931" name="Text Box 19"/>
          <p:cNvSpPr txBox="1">
            <a:spLocks noChangeArrowheads="1"/>
          </p:cNvSpPr>
          <p:nvPr/>
        </p:nvSpPr>
        <p:spPr bwMode="auto">
          <a:xfrm>
            <a:off x="4643438" y="1016000"/>
            <a:ext cx="4095750" cy="366713"/>
          </a:xfrm>
          <a:prstGeom prst="rect">
            <a:avLst/>
          </a:prstGeom>
          <a:noFill/>
          <a:ln w="12700" algn="ctr">
            <a:noFill/>
            <a:miter lim="800000"/>
            <a:headEnd/>
            <a:tailEnd/>
          </a:ln>
          <a:effectLst/>
        </p:spPr>
        <p:txBody>
          <a:bodyPr wrap="none">
            <a:spAutoFit/>
          </a:bodyPr>
          <a:lstStyle/>
          <a:p>
            <a:pPr defTabSz="914363" fontAlgn="auto">
              <a:spcBef>
                <a:spcPts val="0"/>
              </a:spcBef>
              <a:spcAft>
                <a:spcPts val="0"/>
              </a:spcAft>
              <a:defRPr/>
            </a:pPr>
            <a:r>
              <a:rPr lang="es-ES" b="1" dirty="0">
                <a:solidFill>
                  <a:schemeClr val="tx2"/>
                </a:solidFill>
                <a:effectLst>
                  <a:outerShdw blurRad="38100" dist="38100" dir="2700000" algn="tl">
                    <a:srgbClr val="000000"/>
                  </a:outerShdw>
                </a:effectLst>
                <a:latin typeface="+mn-lt"/>
                <a:cs typeface="+mn-cs"/>
              </a:rPr>
              <a:t>Virtualización asistida por hardware</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81000" y="230188"/>
            <a:ext cx="8382000" cy="664797"/>
          </a:xfrm>
        </p:spPr>
        <p:txBody>
          <a:bodyPr/>
          <a:lstStyle/>
          <a:p>
            <a:pPr defTabSz="914363" fontAlgn="auto">
              <a:spcAft>
                <a:spcPts val="0"/>
              </a:spcAft>
              <a:defRPr/>
            </a:pPr>
            <a:r>
              <a:rPr lang="es-ES"/>
              <a:t>Anillos de Protección en IA</a:t>
            </a:r>
          </a:p>
        </p:txBody>
      </p:sp>
      <p:pic>
        <p:nvPicPr>
          <p:cNvPr id="32770" name="Picture 1" descr="C:\Users\davidce\Pictures\Imagen1.png"/>
          <p:cNvPicPr>
            <a:picLocks noChangeAspect="1" noChangeArrowheads="1"/>
          </p:cNvPicPr>
          <p:nvPr/>
        </p:nvPicPr>
        <p:blipFill>
          <a:blip r:embed="rId3"/>
          <a:srcRect/>
          <a:stretch>
            <a:fillRect/>
          </a:stretch>
        </p:blipFill>
        <p:spPr bwMode="auto">
          <a:xfrm>
            <a:off x="-11113" y="1104900"/>
            <a:ext cx="9155113" cy="5181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82588" y="304800"/>
            <a:ext cx="8380412" cy="609398"/>
          </a:xfrm>
        </p:spPr>
        <p:txBody>
          <a:bodyPr/>
          <a:lstStyle/>
          <a:p>
            <a:pPr defTabSz="914363" fontAlgn="auto">
              <a:spcAft>
                <a:spcPts val="0"/>
              </a:spcAft>
              <a:defRPr/>
            </a:pPr>
            <a:r>
              <a:rPr lang="es-ES" sz="4400"/>
              <a:t>Virtualización de una CPU</a:t>
            </a:r>
          </a:p>
        </p:txBody>
      </p:sp>
      <p:sp>
        <p:nvSpPr>
          <p:cNvPr id="34818" name="Rectangle 12"/>
          <p:cNvSpPr>
            <a:spLocks noChangeArrowheads="1"/>
          </p:cNvSpPr>
          <p:nvPr/>
        </p:nvSpPr>
        <p:spPr bwMode="invGray">
          <a:xfrm>
            <a:off x="1955800" y="5154613"/>
            <a:ext cx="4927600" cy="720725"/>
          </a:xfrm>
          <a:prstGeom prst="rect">
            <a:avLst/>
          </a:prstGeom>
          <a:solidFill>
            <a:srgbClr val="FFC000"/>
          </a:solidFill>
          <a:ln w="3175">
            <a:solidFill>
              <a:srgbClr val="FFFFFF"/>
            </a:solidFill>
            <a:miter lim="800000"/>
            <a:headEnd/>
            <a:tailEnd/>
          </a:ln>
        </p:spPr>
        <p:txBody>
          <a:bodyPr wrap="none" lIns="91436" tIns="45718" rIns="91436" bIns="45718" anchor="ctr"/>
          <a:lstStyle/>
          <a:p>
            <a:pPr algn="ctr"/>
            <a:r>
              <a:rPr lang="es-ES" b="1">
                <a:solidFill>
                  <a:schemeClr val="bg2"/>
                </a:solidFill>
                <a:latin typeface="Segoe" pitchFamily="2" charset="0"/>
              </a:rPr>
              <a:t>CPU</a:t>
            </a:r>
          </a:p>
        </p:txBody>
      </p:sp>
      <p:sp>
        <p:nvSpPr>
          <p:cNvPr id="7" name="Rectangle 29"/>
          <p:cNvSpPr>
            <a:spLocks noChangeArrowheads="1"/>
          </p:cNvSpPr>
          <p:nvPr/>
        </p:nvSpPr>
        <p:spPr bwMode="grayWhite">
          <a:xfrm>
            <a:off x="1955800" y="3384550"/>
            <a:ext cx="4902200" cy="630238"/>
          </a:xfrm>
          <a:prstGeom prst="rect">
            <a:avLst/>
          </a:prstGeom>
          <a:solidFill>
            <a:schemeClr val="accent1">
              <a:lumMod val="75000"/>
            </a:schemeClr>
          </a:solidFill>
          <a:ln w="3175" algn="ctr">
            <a:solidFill>
              <a:srgbClr val="FFFFFF"/>
            </a:solidFill>
            <a:miter lim="800000"/>
            <a:headEnd/>
            <a:tailEnd/>
          </a:ln>
          <a:effectLst/>
        </p:spPr>
        <p:txBody>
          <a:bodyPr wrap="none" lIns="91436" tIns="45718" rIns="91436" bIns="45718" anchor="ctr"/>
          <a:lstStyle/>
          <a:p>
            <a:pPr algn="ctr" defTabSz="914363" fontAlgn="auto">
              <a:spcBef>
                <a:spcPts val="0"/>
              </a:spcBef>
              <a:spcAft>
                <a:spcPts val="0"/>
              </a:spcAft>
              <a:defRPr/>
            </a:pPr>
            <a:r>
              <a:rPr lang="es-ES" b="1" dirty="0">
                <a:solidFill>
                  <a:schemeClr val="bg2"/>
                </a:solidFill>
                <a:latin typeface="+mn-lt"/>
                <a:cs typeface="+mn-cs"/>
              </a:rPr>
              <a:t>VMM</a:t>
            </a:r>
          </a:p>
        </p:txBody>
      </p:sp>
      <p:sp>
        <p:nvSpPr>
          <p:cNvPr id="8" name="Rectangle 31"/>
          <p:cNvSpPr>
            <a:spLocks noChangeArrowheads="1"/>
          </p:cNvSpPr>
          <p:nvPr/>
        </p:nvSpPr>
        <p:spPr bwMode="blackWhite">
          <a:xfrm>
            <a:off x="1955800" y="1582738"/>
            <a:ext cx="4927600" cy="720725"/>
          </a:xfrm>
          <a:prstGeom prst="rect">
            <a:avLst/>
          </a:prstGeom>
          <a:gradFill rotWithShape="1">
            <a:gsLst>
              <a:gs pos="0">
                <a:schemeClr val="accent2"/>
              </a:gs>
              <a:gs pos="50000">
                <a:schemeClr val="accent2">
                  <a:gamma/>
                  <a:tint val="53725"/>
                  <a:invGamma/>
                </a:schemeClr>
              </a:gs>
              <a:gs pos="100000">
                <a:schemeClr val="accent2"/>
              </a:gs>
            </a:gsLst>
            <a:lin ang="2700000" scaled="1"/>
          </a:gradFill>
          <a:ln w="3175" algn="ctr">
            <a:solidFill>
              <a:srgbClr val="FFFFFF"/>
            </a:solidFill>
            <a:miter lim="800000"/>
            <a:headEnd/>
            <a:tailEnd/>
          </a:ln>
          <a:effectLst/>
        </p:spPr>
        <p:txBody>
          <a:bodyPr wrap="none" anchor="ctr"/>
          <a:lstStyle/>
          <a:p>
            <a:pPr algn="ctr" defTabSz="914363" fontAlgn="auto">
              <a:spcBef>
                <a:spcPts val="0"/>
              </a:spcBef>
              <a:spcAft>
                <a:spcPts val="0"/>
              </a:spcAft>
              <a:defRPr/>
            </a:pPr>
            <a:r>
              <a:rPr lang="es-ES" b="1" dirty="0" err="1">
                <a:solidFill>
                  <a:schemeClr val="bg2"/>
                </a:solidFill>
                <a:latin typeface="+mj-lt"/>
                <a:cs typeface="+mn-cs"/>
              </a:rPr>
              <a:t>Guest</a:t>
            </a:r>
            <a:endParaRPr lang="es-ES" b="1" dirty="0">
              <a:solidFill>
                <a:schemeClr val="bg2"/>
              </a:solidFill>
              <a:latin typeface="+mj-lt"/>
              <a:cs typeface="+mn-cs"/>
            </a:endParaRPr>
          </a:p>
        </p:txBody>
      </p:sp>
      <p:sp>
        <p:nvSpPr>
          <p:cNvPr id="34821" name="12 Flecha abajo"/>
          <p:cNvSpPr>
            <a:spLocks noChangeArrowheads="1"/>
          </p:cNvSpPr>
          <p:nvPr/>
        </p:nvSpPr>
        <p:spPr bwMode="auto">
          <a:xfrm>
            <a:off x="5410200" y="2501900"/>
            <a:ext cx="514350" cy="2463800"/>
          </a:xfrm>
          <a:prstGeom prst="downArrow">
            <a:avLst>
              <a:gd name="adj1" fmla="val 50000"/>
              <a:gd name="adj2" fmla="val 49941"/>
            </a:avLst>
          </a:prstGeom>
          <a:gradFill rotWithShape="1">
            <a:gsLst>
              <a:gs pos="0">
                <a:srgbClr val="03D4A8"/>
              </a:gs>
              <a:gs pos="25000">
                <a:srgbClr val="21D6E0"/>
              </a:gs>
              <a:gs pos="75000">
                <a:srgbClr val="0087E6"/>
              </a:gs>
              <a:gs pos="100000">
                <a:srgbClr val="005CBF"/>
              </a:gs>
            </a:gsLst>
            <a:lin ang="0"/>
          </a:gradFill>
          <a:ln w="9525" algn="ctr">
            <a:noFill/>
            <a:round/>
            <a:headEnd/>
            <a:tailEnd/>
          </a:ln>
        </p:spPr>
        <p:txBody>
          <a:bodyPr wrap="none" anchor="ctr"/>
          <a:lstStyle/>
          <a:p>
            <a:endParaRPr lang="es-ES">
              <a:latin typeface="Segoe" pitchFamily="2" charset="0"/>
            </a:endParaRPr>
          </a:p>
        </p:txBody>
      </p:sp>
      <p:sp>
        <p:nvSpPr>
          <p:cNvPr id="34822" name="16 Flecha abajo"/>
          <p:cNvSpPr>
            <a:spLocks noChangeArrowheads="1"/>
          </p:cNvSpPr>
          <p:nvPr/>
        </p:nvSpPr>
        <p:spPr bwMode="auto">
          <a:xfrm>
            <a:off x="3009900" y="2451100"/>
            <a:ext cx="514350" cy="876300"/>
          </a:xfrm>
          <a:prstGeom prst="downArrow">
            <a:avLst>
              <a:gd name="adj1" fmla="val 50000"/>
              <a:gd name="adj2" fmla="val 49936"/>
            </a:avLst>
          </a:prstGeom>
          <a:gradFill rotWithShape="1">
            <a:gsLst>
              <a:gs pos="0">
                <a:srgbClr val="FFF200"/>
              </a:gs>
              <a:gs pos="45000">
                <a:srgbClr val="FF7A00"/>
              </a:gs>
              <a:gs pos="70000">
                <a:srgbClr val="FF0300"/>
              </a:gs>
              <a:gs pos="100000">
                <a:srgbClr val="4D0808"/>
              </a:gs>
            </a:gsLst>
            <a:path path="rect">
              <a:fillToRect l="100000" t="100000"/>
            </a:path>
          </a:gradFill>
          <a:ln w="9525" algn="ctr">
            <a:noFill/>
            <a:round/>
            <a:headEnd/>
            <a:tailEnd/>
          </a:ln>
        </p:spPr>
        <p:txBody>
          <a:bodyPr wrap="none" anchor="ctr"/>
          <a:lstStyle/>
          <a:p>
            <a:endParaRPr lang="es-ES">
              <a:latin typeface="Segoe" pitchFamily="2" charset="0"/>
            </a:endParaRPr>
          </a:p>
        </p:txBody>
      </p:sp>
      <p:sp>
        <p:nvSpPr>
          <p:cNvPr id="34823" name="17 Flecha abajo"/>
          <p:cNvSpPr>
            <a:spLocks noChangeArrowheads="1"/>
          </p:cNvSpPr>
          <p:nvPr/>
        </p:nvSpPr>
        <p:spPr bwMode="auto">
          <a:xfrm>
            <a:off x="3009900" y="4152900"/>
            <a:ext cx="514350" cy="927100"/>
          </a:xfrm>
          <a:prstGeom prst="downArrow">
            <a:avLst>
              <a:gd name="adj1" fmla="val 50000"/>
              <a:gd name="adj2" fmla="val 49935"/>
            </a:avLst>
          </a:prstGeom>
          <a:gradFill rotWithShape="1">
            <a:gsLst>
              <a:gs pos="0">
                <a:srgbClr val="FFF200"/>
              </a:gs>
              <a:gs pos="45000">
                <a:srgbClr val="FF7A00"/>
              </a:gs>
              <a:gs pos="70000">
                <a:srgbClr val="FF0300"/>
              </a:gs>
              <a:gs pos="100000">
                <a:srgbClr val="4D0808"/>
              </a:gs>
            </a:gsLst>
            <a:path path="rect">
              <a:fillToRect l="100000" t="100000"/>
            </a:path>
          </a:gradFill>
          <a:ln w="9525" algn="ctr">
            <a:noFill/>
            <a:round/>
            <a:headEnd/>
            <a:tailEnd/>
          </a:ln>
        </p:spPr>
        <p:txBody>
          <a:bodyPr wrap="none" anchor="ctr"/>
          <a:lstStyle/>
          <a:p>
            <a:endParaRPr lang="es-ES">
              <a:latin typeface="Segoe" pitchFamily="2" charset="0"/>
            </a:endParaRPr>
          </a:p>
        </p:txBody>
      </p:sp>
      <p:sp>
        <p:nvSpPr>
          <p:cNvPr id="34824" name="18 CuadroTexto"/>
          <p:cNvSpPr txBox="1">
            <a:spLocks noChangeArrowheads="1"/>
          </p:cNvSpPr>
          <p:nvPr/>
        </p:nvSpPr>
        <p:spPr bwMode="auto">
          <a:xfrm>
            <a:off x="38100" y="2781300"/>
            <a:ext cx="2012950" cy="2222500"/>
          </a:xfrm>
          <a:prstGeom prst="rect">
            <a:avLst/>
          </a:prstGeom>
          <a:noFill/>
          <a:ln w="9525">
            <a:noFill/>
            <a:miter lim="800000"/>
            <a:headEnd/>
            <a:tailEnd/>
          </a:ln>
        </p:spPr>
        <p:txBody>
          <a:bodyPr>
            <a:spAutoFit/>
          </a:bodyPr>
          <a:lstStyle/>
          <a:p>
            <a:pPr algn="ctr"/>
            <a:r>
              <a:rPr lang="es-ES" sz="2400" b="1" u="sng">
                <a:solidFill>
                  <a:srgbClr val="F60000"/>
                </a:solidFill>
                <a:latin typeface="Segoe" pitchFamily="2" charset="0"/>
              </a:rPr>
              <a:t>Anillo 0</a:t>
            </a:r>
          </a:p>
          <a:p>
            <a:pPr algn="ctr"/>
            <a:endParaRPr lang="es-ES" sz="2400" b="1" u="sng">
              <a:solidFill>
                <a:srgbClr val="C00000"/>
              </a:solidFill>
              <a:latin typeface="Segoe" pitchFamily="2" charset="0"/>
            </a:endParaRPr>
          </a:p>
          <a:p>
            <a:pPr algn="ctr"/>
            <a:r>
              <a:rPr lang="es-ES" sz="2400" b="1">
                <a:latin typeface="Segoe" pitchFamily="2" charset="0"/>
              </a:rPr>
              <a:t>Traducción binaria</a:t>
            </a:r>
          </a:p>
          <a:p>
            <a:pPr algn="ctr"/>
            <a:endParaRPr lang="es-ES" sz="2400" b="1">
              <a:latin typeface="Segoe" pitchFamily="2" charset="0"/>
            </a:endParaRPr>
          </a:p>
          <a:p>
            <a:pPr algn="ctr"/>
            <a:r>
              <a:rPr lang="es-ES" sz="2000" b="1" u="sng">
                <a:latin typeface="Segoe" pitchFamily="2" charset="0"/>
              </a:rPr>
              <a:t>(Lenta)</a:t>
            </a:r>
          </a:p>
        </p:txBody>
      </p:sp>
      <p:sp>
        <p:nvSpPr>
          <p:cNvPr id="34825" name="20 CuadroTexto"/>
          <p:cNvSpPr txBox="1">
            <a:spLocks noChangeArrowheads="1"/>
          </p:cNvSpPr>
          <p:nvPr/>
        </p:nvSpPr>
        <p:spPr bwMode="auto">
          <a:xfrm>
            <a:off x="7042150" y="2786063"/>
            <a:ext cx="1816100" cy="2246312"/>
          </a:xfrm>
          <a:prstGeom prst="rect">
            <a:avLst/>
          </a:prstGeom>
          <a:noFill/>
          <a:ln w="9525">
            <a:noFill/>
            <a:miter lim="800000"/>
            <a:headEnd/>
            <a:tailEnd/>
          </a:ln>
        </p:spPr>
        <p:txBody>
          <a:bodyPr>
            <a:spAutoFit/>
          </a:bodyPr>
          <a:lstStyle/>
          <a:p>
            <a:pPr algn="ctr"/>
            <a:r>
              <a:rPr lang="es-ES" sz="2400" b="1" u="sng">
                <a:solidFill>
                  <a:srgbClr val="00B0F0"/>
                </a:solidFill>
                <a:latin typeface="Segoe" pitchFamily="2" charset="0"/>
              </a:rPr>
              <a:t>Anillo 3</a:t>
            </a:r>
          </a:p>
          <a:p>
            <a:pPr algn="ctr"/>
            <a:endParaRPr lang="es-ES" sz="2400" b="1" u="sng">
              <a:solidFill>
                <a:srgbClr val="00B0F0"/>
              </a:solidFill>
              <a:latin typeface="Segoe" pitchFamily="2" charset="0"/>
            </a:endParaRPr>
          </a:p>
          <a:p>
            <a:pPr algn="ctr"/>
            <a:r>
              <a:rPr lang="es-ES" sz="2400" b="1">
                <a:latin typeface="Segoe" pitchFamily="2" charset="0"/>
              </a:rPr>
              <a:t>Ejecución Directa</a:t>
            </a:r>
          </a:p>
          <a:p>
            <a:pPr algn="ctr"/>
            <a:endParaRPr lang="es-ES" sz="2400" b="1">
              <a:latin typeface="Segoe" pitchFamily="2" charset="0"/>
            </a:endParaRPr>
          </a:p>
          <a:p>
            <a:pPr algn="ctr"/>
            <a:r>
              <a:rPr lang="es-ES" sz="2000" b="1" u="sng">
                <a:latin typeface="Segoe" pitchFamily="2" charset="0"/>
              </a:rPr>
              <a:t>(Rápida)</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7|32.5|19.7|1.1|314.8"/>
</p:tagLst>
</file>

<file path=ppt/tags/tag2.xml><?xml version="1.0" encoding="utf-8"?>
<p:tagLst xmlns:a="http://schemas.openxmlformats.org/drawingml/2006/main" xmlns:r="http://schemas.openxmlformats.org/officeDocument/2006/relationships" xmlns:p="http://schemas.openxmlformats.org/presentationml/2006/main">
  <p:tag name="TIMING" val="|0|97.3"/>
</p:tagLst>
</file>

<file path=ppt/tags/tag3.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2008LaunchWave_PresentationTemplate">
  <a:themeElements>
    <a:clrScheme name="Launch Wave colors">
      <a:dk1>
        <a:srgbClr val="000000"/>
      </a:dk1>
      <a:lt1>
        <a:srgbClr val="FFFFFF"/>
      </a:lt1>
      <a:dk2>
        <a:srgbClr val="4D4D4D"/>
      </a:dk2>
      <a:lt2>
        <a:srgbClr val="CCCCCC"/>
      </a:lt2>
      <a:accent1>
        <a:srgbClr val="0099FF"/>
      </a:accent1>
      <a:accent2>
        <a:srgbClr val="FF3300"/>
      </a:accent2>
      <a:accent3>
        <a:srgbClr val="B0B3B2"/>
      </a:accent3>
      <a:accent4>
        <a:srgbClr val="8FD2FF"/>
      </a:accent4>
      <a:accent5>
        <a:srgbClr val="FF9379"/>
      </a:accent5>
      <a:accent6>
        <a:srgbClr val="E1E3E2"/>
      </a:accent6>
      <a:hlink>
        <a:srgbClr val="0099FF"/>
      </a:hlink>
      <a:folHlink>
        <a:srgbClr val="BEBEB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11AABFF2C5AB42B36B57B737E3C20E" ma:contentTypeVersion="22" ma:contentTypeDescription="Create a new document." ma:contentTypeScope="" ma:versionID="5144f97e4723fcd667a14eb56b9968ba">
  <xsd:schema xmlns:xsd="http://www.w3.org/2001/XMLSchema" xmlns:p="http://schemas.microsoft.com/office/2006/metadata/properties" xmlns:ns2="19eac92a-de6b-4e67-82dd-0654a16185e4" targetNamespace="http://schemas.microsoft.com/office/2006/metadata/properties" ma:root="true" ma:fieldsID="b030b4c9c4c5dcc1fe81c59ca5bbfa01" ns2:_="">
    <xsd:import namespace="19eac92a-de6b-4e67-82dd-0654a16185e4"/>
    <xsd:element name="properties">
      <xsd:complexType>
        <xsd:sequence>
          <xsd:element name="documentManagement">
            <xsd:complexType>
              <xsd:all>
                <xsd:element ref="ns2:URL" minOccurs="0"/>
                <xsd:element ref="ns2:Description0" minOccurs="0"/>
                <xsd:element ref="ns2:Date_x0020_Published" minOccurs="0"/>
                <xsd:element ref="ns2:Expiration_x0020_Date0" minOccurs="0"/>
                <xsd:element ref="ns2:Content_x0020_Category" minOccurs="0"/>
                <xsd:element ref="ns2:Topic" minOccurs="0"/>
                <xsd:element ref="ns2:ContentType0" minOccurs="0"/>
                <xsd:element ref="ns2:Format" minOccurs="0"/>
                <xsd:element ref="ns2:Search_x0020_Keywords" minOccurs="0"/>
                <xsd:element ref="ns2:Distribution" minOccurs="0"/>
                <xsd:element ref="ns2:Technical_x0020_Level" minOccurs="0"/>
                <xsd:element ref="ns2:Audience_x0020__x002f__x0020_Role" minOccurs="0"/>
                <xsd:element ref="ns2:Technology" minOccurs="0"/>
                <xsd:element ref="ns2:Scenarios" minOccurs="0"/>
                <xsd:element ref="ns2:Product" minOccurs="0"/>
                <xsd:element ref="ns2:Customer_x0020_Campaign" minOccurs="0"/>
                <xsd:element ref="ns2:Industry" minOccurs="0"/>
                <xsd:element ref="ns2:Customer_x0020_Segment" minOccurs="0"/>
                <xsd:element ref="ns2:Sales_x0020_Cycle" minOccurs="0"/>
                <xsd:element ref="ns2:Language" minOccurs="0"/>
                <xsd:element ref="ns2:Best_x0020_Bets" minOccurs="0"/>
              </xsd:all>
            </xsd:complexType>
          </xsd:element>
        </xsd:sequence>
      </xsd:complexType>
    </xsd:element>
  </xsd:schema>
  <xsd:schema xmlns:xsd="http://www.w3.org/2001/XMLSchema" xmlns:dms="http://schemas.microsoft.com/office/2006/documentManagement/types" targetNamespace="19eac92a-de6b-4e67-82dd-0654a16185e4" elementFormDefault="qualified">
    <xsd:import namespace="http://schemas.microsoft.com/office/2006/documentManagement/types"/>
    <xsd:element name="URL" ma:index="8" nillable="true" ma:displayName="URL" ma:default="" ma:description="(Description placeholder area!)"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Description0" ma:index="9" nillable="true" ma:displayName="Description" ma:description="(Description placeholder area!)" ma:internalName="Description0">
      <xsd:simpleType>
        <xsd:restriction base="dms:Note"/>
      </xsd:simpleType>
    </xsd:element>
    <xsd:element name="Date_x0020_Published" ma:index="10" nillable="true" ma:displayName="Date Published" ma:description="(Description placeholder area!)" ma:format="DateOnly" ma:internalName="Date_x0020_Published">
      <xsd:simpleType>
        <xsd:restriction base="dms:DateTime"/>
      </xsd:simpleType>
    </xsd:element>
    <xsd:element name="Expiration_x0020_Date0" ma:index="11" nillable="true" ma:displayName="Expiration Date" ma:description="(Description placeholder area!)" ma:format="DateOnly" ma:internalName="Expiration_x0020_Date0">
      <xsd:simpleType>
        <xsd:restriction base="dms:DateTime"/>
      </xsd:simpleType>
    </xsd:element>
    <xsd:element name="Content_x0020_Category" ma:index="12" nillable="true" ma:displayName="Content Category" ma:description="(Description placeholder area!)" ma:format="Dropdown" ma:internalName="Content_x0020_Category">
      <xsd:simpleType>
        <xsd:restriction base="dms:Choice">
          <xsd:enumeration value="Technical"/>
          <xsd:enumeration value="Non-Technical"/>
        </xsd:restriction>
      </xsd:simpleType>
    </xsd:element>
    <xsd:element name="Topic" ma:index="13" nillable="true" ma:displayName="Topic" ma:description="(Description placeholder area!)" ma:internalName="Topic">
      <xsd:complexType>
        <xsd:complexContent>
          <xsd:extension base="dms:MultiChoice">
            <xsd:sequence>
              <xsd:element name="Value" maxOccurs="unbounded" minOccurs="0" nillable="true">
                <xsd:simpleType>
                  <xsd:restriction base="dms:Choice">
                    <xsd:enumeration value="All"/>
                    <xsd:enumeration value="Business Value"/>
                    <xsd:enumeration value="Deployment"/>
                    <xsd:enumeration value="Features &amp; Usability"/>
                    <xsd:enumeration value="Launch Wave"/>
                    <xsd:enumeration value="Pricing &amp; Licensing"/>
                    <xsd:enumeration value="Management &amp; Operations"/>
                    <xsd:enumeration value="Planning &amp; Architecture"/>
                    <xsd:enumeration value="Product Strategy &amp; Futures"/>
                    <xsd:enumeration value="Security"/>
                    <xsd:enumeration value="Selling Strategies"/>
                    <xsd:enumeration value="Solution Development"/>
                    <xsd:enumeration value="Support &amp; Troubleshooting"/>
                  </xsd:restriction>
                </xsd:simpleType>
              </xsd:element>
            </xsd:sequence>
          </xsd:extension>
        </xsd:complexContent>
      </xsd:complexType>
    </xsd:element>
    <xsd:element name="ContentType0" ma:index="14" nillable="true" ma:displayName="ContentType" ma:description="(Description placeholder area!)" ma:internalName="ContentType0">
      <xsd:complexType>
        <xsd:complexContent>
          <xsd:extension base="dms:MultiChoice">
            <xsd:sequence>
              <xsd:element name="Value" maxOccurs="unbounded" minOccurs="0" nillable="true">
                <xsd:simpleType>
                  <xsd:restriction base="dms:Choice">
                    <xsd:enumeration value="Sales Tools"/>
                    <xsd:enumeration value="Product Information"/>
                    <xsd:enumeration value="Industry Evidence"/>
                    <xsd:enumeration value="Customer/Partner Evidence"/>
                    <xsd:enumeration value="Internal Training"/>
                    <xsd:enumeration value="External Training"/>
                    <xsd:enumeration value="Marketing Materials"/>
                    <xsd:enumeration value="Technical Information"/>
                    <xsd:enumeration value="Compete Information"/>
                  </xsd:restriction>
                </xsd:simpleType>
              </xsd:element>
            </xsd:sequence>
          </xsd:extension>
        </xsd:complexContent>
      </xsd:complexType>
    </xsd:element>
    <xsd:element name="Format" ma:index="15" nillable="true" ma:displayName="Format" ma:description="(Description placeholder area!)" ma:format="Dropdown" ma:internalName="Format">
      <xsd:simpleType>
        <xsd:restriction base="dms:Choice">
          <xsd:enumeration value="Analyst Report"/>
          <xsd:enumeration value="Brochure"/>
          <xsd:enumeration value="Case Study"/>
          <xsd:enumeration value="Cookbook"/>
          <xsd:enumeration value="Course"/>
          <xsd:enumeration value="Datasheet"/>
          <xsd:enumeration value="Demo/Scripts"/>
          <xsd:enumeration value="Discussions Guide/Battlecard"/>
          <xsd:enumeration value="Drive Time"/>
          <xsd:enumeration value="Email Template"/>
          <xsd:enumeration value="Fact Sheet"/>
          <xsd:enumeration value="FAQ"/>
          <xsd:enumeration value="Industry/Market Research"/>
          <xsd:enumeration value="Job Aids"/>
          <xsd:enumeration value="Pitch Card/Talking Points"/>
          <xsd:enumeration value="Planning Documents"/>
          <xsd:enumeration value="Positioning/Messaging Framework"/>
          <xsd:enumeration value="Presentation"/>
          <xsd:enumeration value="Press Release/Announcement"/>
          <xsd:enumeration value="Product Guide"/>
          <xsd:enumeration value="Screenshots"/>
          <xsd:enumeration value="Technical Guide/Howto"/>
          <xsd:enumeration value="Toolkit"/>
          <xsd:enumeration value="Video"/>
          <xsd:enumeration value="Webcast"/>
          <xsd:enumeration value="Whitepaper"/>
        </xsd:restriction>
      </xsd:simpleType>
    </xsd:element>
    <xsd:element name="Search_x0020_Keywords" ma:index="16" nillable="true" ma:displayName="Search Keywords" ma:description="(Description placeholder area!)" ma:internalName="Search_x0020_Keywords">
      <xsd:simpleType>
        <xsd:restriction base="dms:Note"/>
      </xsd:simpleType>
    </xsd:element>
    <xsd:element name="Distribution" ma:index="17" nillable="true" ma:displayName="Distribution" ma:description="(Description placeholder area!)" ma:format="Dropdown" ma:internalName="Distribution">
      <xsd:simpleType>
        <xsd:restriction base="dms:Choice">
          <xsd:enumeration value="Microsoft Confidential"/>
          <xsd:enumeration value="Partner Ready"/>
          <xsd:enumeration value="Customer Ready"/>
        </xsd:restriction>
      </xsd:simpleType>
    </xsd:element>
    <xsd:element name="Technical_x0020_Level" ma:index="18" nillable="true" ma:displayName="Technical Level" ma:description="(Description placeholder area!)" ma:format="Dropdown" ma:internalName="Technical_x0020_Level">
      <xsd:simpleType>
        <xsd:restriction base="dms:Choice">
          <xsd:enumeration value="100"/>
          <xsd:enumeration value="200"/>
          <xsd:enumeration value="300"/>
          <xsd:enumeration value="400"/>
        </xsd:restriction>
      </xsd:simpleType>
    </xsd:element>
    <xsd:element name="Audience_x0020__x002f__x0020_Role" ma:index="19" nillable="true" ma:displayName="Audience / Role" ma:description="(Description placeholder area!)" ma:internalName="Audience_x0020__x002f__x0020_Role">
      <xsd:complexType>
        <xsd:complexContent>
          <xsd:extension base="dms:MultiChoice">
            <xsd:sequence>
              <xsd:element name="Value" maxOccurs="unbounded" minOccurs="0" nillable="true">
                <xsd:simpleType>
                  <xsd:restriction base="dms:Choice">
                    <xsd:enumeration value="Business Decision Maker"/>
                    <xsd:enumeration value="Technical Decision Maker"/>
                    <xsd:enumeration value="IT Manager/IT Professional"/>
                    <xsd:enumeration value="Developer"/>
                    <xsd:enumeration value="Partner"/>
                    <xsd:enumeration value="Microsoft Field"/>
                  </xsd:restriction>
                </xsd:simpleType>
              </xsd:element>
            </xsd:sequence>
          </xsd:extension>
        </xsd:complexContent>
      </xsd:complexType>
    </xsd:element>
    <xsd:element name="Technology" ma:index="20" nillable="true" ma:displayName="Technology" ma:description="(Description placeholder area!)" ma:internalName="Technology">
      <xsd:complexType>
        <xsd:complexContent>
          <xsd:extension base="dms:MultiChoice">
            <xsd:sequence>
              <xsd:element name="Value" maxOccurs="unbounded" minOccurs="0" nillable="true">
                <xsd:simpleType>
                  <xsd:restriction base="dms:Choice">
                    <xsd:enumeration value="Virtualization"/>
                    <xsd:enumeration value="Terminal Services (TS)"/>
                    <xsd:enumeration value="Active Directory Domain Services (AD DS)"/>
                    <xsd:enumeration value="Windows Sharepoint Services (WSS)"/>
                    <xsd:enumeration value="Internet Information Server (IIS)"/>
                    <xsd:enumeration value="Server Core"/>
                    <xsd:enumeration value="PowerShell"/>
                    <xsd:enumeration value="BitLocker"/>
                    <xsd:enumeration value="Network Access Protection (NAP)"/>
                    <xsd:enumeration value="Windows Deployment Services (WDS)"/>
                    <xsd:enumeration value="Rights Management Services (RMS)"/>
                    <xsd:enumeration value="Server Manager"/>
                  </xsd:restriction>
                </xsd:simpleType>
              </xsd:element>
            </xsd:sequence>
          </xsd:extension>
        </xsd:complexContent>
      </xsd:complexType>
    </xsd:element>
    <xsd:element name="Scenarios" ma:index="21" nillable="true" ma:displayName="Scenarios" ma:description="(Description placeholder area!)" ma:internalName="Scenarios">
      <xsd:complexType>
        <xsd:complexContent>
          <xsd:extension base="dms:MultiChoice">
            <xsd:sequence>
              <xsd:element name="Value" maxOccurs="unbounded" minOccurs="0" nillable="true">
                <xsd:simpleType>
                  <xsd:restriction base="dms:Choice">
                    <xsd:enumeration value="Windows Server Virtualization"/>
                    <xsd:enumeration value="Centralized Application Access"/>
                    <xsd:enumeration value="Windows Server and the Branch Office"/>
                    <xsd:enumeration value="Security and Policy Enforcement"/>
                    <xsd:enumeration value="Web and Application Platform"/>
                    <xsd:enumeration value="Server Management"/>
                    <xsd:enumeration value="High Availability"/>
                  </xsd:restriction>
                </xsd:simpleType>
              </xsd:element>
            </xsd:sequence>
          </xsd:extension>
        </xsd:complexContent>
      </xsd:complexType>
    </xsd:element>
    <xsd:element name="Product" ma:index="22" nillable="true" ma:displayName="Product" ma:description="(Description placeholder area!)" ma:internalName="Product">
      <xsd:complexType>
        <xsd:complexContent>
          <xsd:extension base="dms:MultiChoice">
            <xsd:sequence>
              <xsd:element name="Value" maxOccurs="unbounded" minOccurs="0" nillable="true">
                <xsd:simpleType>
                  <xsd:restriction base="dms:Choice">
                    <xsd:enumeration value="Windows Server 2008"/>
                    <xsd:enumeration value="Windows Server 2003"/>
                    <xsd:enumeration value="SQL Server 2008"/>
                    <xsd:enumeration value="SQL Server 2005"/>
                    <xsd:enumeration value="Visual Studio 2008"/>
                    <xsd:enumeration value="Visual Studio 2005"/>
                  </xsd:restriction>
                </xsd:simpleType>
              </xsd:element>
            </xsd:sequence>
          </xsd:extension>
        </xsd:complexContent>
      </xsd:complexType>
    </xsd:element>
    <xsd:element name="Customer_x0020_Campaign" ma:index="23" nillable="true" ma:displayName="Customer Campaign" ma:description="(Description placeholder area!)" ma:internalName="Customer_x0020_Campaign">
      <xsd:complexType>
        <xsd:complexContent>
          <xsd:extension base="dms:MultiChoice">
            <xsd:sequence>
              <xsd:element name="Value" maxOccurs="unbounded" minOccurs="0" nillable="true">
                <xsd:simpleType>
                  <xsd:restriction base="dms:Choice">
                    <xsd:enumeration value="Core I/O"/>
                    <xsd:enumeration value="APO"/>
                    <xsd:enumeration value="First Server"/>
                    <xsd:enumeration value="RDP"/>
                    <xsd:enumeration value="Right Server"/>
                  </xsd:restriction>
                </xsd:simpleType>
              </xsd:element>
            </xsd:sequence>
          </xsd:extension>
        </xsd:complexContent>
      </xsd:complexType>
    </xsd:element>
    <xsd:element name="Industry" ma:index="24" nillable="true" ma:displayName="Industry" ma:description="(Description placeholder area!)" ma:format="Dropdown" ma:internalName="Industry">
      <xsd:simpleType>
        <xsd:restriction base="dms:Choice">
          <xsd:enumeration value="All"/>
          <xsd:enumeration value="Manufacturing"/>
          <xsd:enumeration value="Financial Services"/>
          <xsd:enumeration value="Government / Public Sector"/>
          <xsd:enumeration value="Transportation"/>
          <xsd:enumeration value="Healthcare"/>
          <xsd:enumeration value="Education"/>
          <xsd:enumeration value="Communications"/>
          <xsd:enumeration value="High-Tech"/>
          <xsd:enumeration value="Retail &amp; Hospitality"/>
          <xsd:enumeration value="None"/>
        </xsd:restriction>
      </xsd:simpleType>
    </xsd:element>
    <xsd:element name="Customer_x0020_Segment" ma:index="25" nillable="true" ma:displayName="Customer Segment" ma:description="(Description placeholder area!)" ma:internalName="Customer_x0020_Segment">
      <xsd:complexType>
        <xsd:complexContent>
          <xsd:extension base="dms:MultiChoice">
            <xsd:sequence>
              <xsd:element name="Value" maxOccurs="unbounded" minOccurs="0" nillable="true">
                <xsd:simpleType>
                  <xsd:restriction base="dms:Choice">
                    <xsd:enumeration value="All"/>
                    <xsd:enumeration value="Enterprise"/>
                    <xsd:enumeration value="Medium Enterprise"/>
                    <xsd:enumeration value="Small Business"/>
                    <xsd:enumeration value="OEM"/>
                    <xsd:enumeration value="Academic"/>
                    <xsd:enumeration value="ISV"/>
                    <xsd:enumeration value="SI"/>
                  </xsd:restriction>
                </xsd:simpleType>
              </xsd:element>
            </xsd:sequence>
          </xsd:extension>
        </xsd:complexContent>
      </xsd:complexType>
    </xsd:element>
    <xsd:element name="Sales_x0020_Cycle" ma:index="26" nillable="true" ma:displayName="Sales Cycle" ma:description="(Description placeholder area!)" ma:internalName="Sales_x0020_Cycle">
      <xsd:complexType>
        <xsd:complexContent>
          <xsd:extension base="dms:MultiChoice">
            <xsd:sequence>
              <xsd:element name="Value" maxOccurs="unbounded" minOccurs="0" nillable="true">
                <xsd:simpleType>
                  <xsd:restriction base="dms:Choice">
                    <xsd:enumeration value="Demand Generation"/>
                    <xsd:enumeration value="Prospect"/>
                    <xsd:enumeration value="Qualify"/>
                    <xsd:enumeration value="Develop"/>
                    <xsd:enumeration value="Solution"/>
                    <xsd:enumeration value="Proof of Concept"/>
                  </xsd:restriction>
                </xsd:simpleType>
              </xsd:element>
            </xsd:sequence>
          </xsd:extension>
        </xsd:complexContent>
      </xsd:complexType>
    </xsd:element>
    <xsd:element name="Language" ma:index="27" nillable="true" ma:displayName="Language" ma:description="(Description placeholder area!)" ma:format="Dropdown" ma:internalName="Language">
      <xsd:simpleType>
        <xsd:restriction base="dms:Choice">
          <xsd:enumeration value="English"/>
          <xsd:enumeration value="German"/>
          <xsd:enumeration value="Spanish"/>
          <xsd:enumeration value="Simplified Chinese"/>
          <xsd:enumeration value="Japanese"/>
          <xsd:enumeration value="French"/>
          <xsd:enumeration value="Portuguese"/>
          <xsd:enumeration value="Other"/>
        </xsd:restriction>
      </xsd:simpleType>
    </xsd:element>
    <xsd:element name="Best_x0020_Bets" ma:index="28" nillable="true" ma:displayName="Best Bets" ma:default="Yes" ma:format="RadioButtons" ma:internalName="Best_x0020_Bets">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Topic xmlns="19eac92a-de6b-4e67-82dd-0654a16185e4"/>
    <Audience_x0020__x002f__x0020_Role xmlns="19eac92a-de6b-4e67-82dd-0654a16185e4"/>
    <Technology xmlns="19eac92a-de6b-4e67-82dd-0654a16185e4"/>
    <Best_x0020_Bets xmlns="19eac92a-de6b-4e67-82dd-0654a16185e4">Yes</Best_x0020_Bets>
    <Language xmlns="19eac92a-de6b-4e67-82dd-0654a16185e4" xsi:nil="true"/>
    <Format xmlns="19eac92a-de6b-4e67-82dd-0654a16185e4" xsi:nil="true"/>
    <Industry xmlns="19eac92a-de6b-4e67-82dd-0654a16185e4" xsi:nil="true"/>
    <Product xmlns="19eac92a-de6b-4e67-82dd-0654a16185e4"/>
    <Date_x0020_Published xmlns="19eac92a-de6b-4e67-82dd-0654a16185e4" xsi:nil="true"/>
    <Description0 xmlns="19eac92a-de6b-4e67-82dd-0654a16185e4" xsi:nil="true"/>
    <Expiration_x0020_Date0 xmlns="19eac92a-de6b-4e67-82dd-0654a16185e4" xsi:nil="true"/>
    <Content_x0020_Category xmlns="19eac92a-de6b-4e67-82dd-0654a16185e4" xsi:nil="true"/>
    <Customer_x0020_Campaign xmlns="19eac92a-de6b-4e67-82dd-0654a16185e4"/>
    <Customer_x0020_Segment xmlns="19eac92a-de6b-4e67-82dd-0654a16185e4"/>
    <URL xmlns="19eac92a-de6b-4e67-82dd-0654a16185e4">
      <Url xsi:nil="true"/>
      <Description xsi:nil="true"/>
    </URL>
    <Distribution xmlns="19eac92a-de6b-4e67-82dd-0654a16185e4" xsi:nil="true"/>
    <Scenarios xmlns="19eac92a-de6b-4e67-82dd-0654a16185e4"/>
    <Sales_x0020_Cycle xmlns="19eac92a-de6b-4e67-82dd-0654a16185e4"/>
    <ContentType0 xmlns="19eac92a-de6b-4e67-82dd-0654a16185e4"/>
    <Search_x0020_Keywords xmlns="19eac92a-de6b-4e67-82dd-0654a16185e4" xsi:nil="true"/>
    <Technical_x0020_Level xmlns="19eac92a-de6b-4e67-82dd-0654a16185e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6F31BD-79C9-4B8C-90D8-CA6B678B3D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eac92a-de6b-4e67-82dd-0654a16185e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1ED6D30-E620-4FC7-BF5E-C9FE8C943471}">
  <ds:schemaRefs>
    <ds:schemaRef ds:uri="http://schemas.microsoft.com/office/2006/metadata/properties"/>
    <ds:schemaRef ds:uri="19eac92a-de6b-4e67-82dd-0654a16185e4"/>
  </ds:schemaRefs>
</ds:datastoreItem>
</file>

<file path=customXml/itemProps3.xml><?xml version="1.0" encoding="utf-8"?>
<ds:datastoreItem xmlns:ds="http://schemas.openxmlformats.org/officeDocument/2006/customXml" ds:itemID="{E6C8CAF3-02BC-4BFF-85A5-2778E9F7EC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2008LaunchWave_PresentationTemplate</Template>
  <TotalTime>2095</TotalTime>
  <Words>2422</Words>
  <Application>Microsoft Office PowerPoint</Application>
  <PresentationFormat>Presentación en pantalla (4:3)</PresentationFormat>
  <Paragraphs>410</Paragraphs>
  <Slides>28</Slides>
  <Notes>22</Notes>
  <HiddenSlides>1</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28</vt:i4>
      </vt:variant>
    </vt:vector>
  </HeadingPairs>
  <TitlesOfParts>
    <vt:vector size="31" baseType="lpstr">
      <vt:lpstr>2008LaunchWave_PresentationTemplate</vt:lpstr>
      <vt:lpstr>White with Courier font for code slides</vt:lpstr>
      <vt:lpstr>Visio</vt:lpstr>
      <vt:lpstr>Diapositiva 1</vt:lpstr>
      <vt:lpstr>Virtualización con Hyper-V {El hypervisor incluido en Windows Server 2008}</vt:lpstr>
      <vt:lpstr>Agenda</vt:lpstr>
      <vt:lpstr>Idea muy novedosa…</vt:lpstr>
      <vt:lpstr>Diapositiva 5</vt:lpstr>
      <vt:lpstr>{Intel}</vt:lpstr>
      <vt:lpstr>Virtualización Asistida por Hardware</vt:lpstr>
      <vt:lpstr>Anillos de Protección en IA</vt:lpstr>
      <vt:lpstr>Virtualización de una CPU</vt:lpstr>
      <vt:lpstr>“Ring compression”</vt:lpstr>
      <vt:lpstr>Evolucion de la Tecnología de Virtualization Intel® </vt:lpstr>
      <vt:lpstr>La plataforma ideal para Virtualización</vt:lpstr>
      <vt:lpstr>Requerimientos de Hyper-V</vt:lpstr>
      <vt:lpstr>Arquitecturas de Hypervisores</vt:lpstr>
      <vt:lpstr>Arquitectura de Hyper-V</vt:lpstr>
      <vt:lpstr>¿Por qué no dehacerse de la particion padre?</vt:lpstr>
      <vt:lpstr>Hypervisor en Micro-kernel</vt:lpstr>
      <vt:lpstr>Funcionalidades de Hyper-V</vt:lpstr>
      <vt:lpstr>Seguridad</vt:lpstr>
      <vt:lpstr>Emulados vs. "Aligerados"</vt:lpstr>
      <vt:lpstr>Alta disponibilidad Quick Migration</vt:lpstr>
      <vt:lpstr>¿Cómo de rápida es la migración rápida?</vt:lpstr>
      <vt:lpstr>Windows Server 2008 &amp; System Center  El Datacenter virtualizado</vt:lpstr>
      <vt:lpstr>{Hewlett Packard}</vt:lpstr>
      <vt:lpstr>Diapositiva 25</vt:lpstr>
      <vt:lpstr>{Hyper-V en acción}</vt:lpstr>
      <vt:lpstr>Diapositiva 27</vt:lpstr>
      <vt:lpstr>Diapositiva 28</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subject>Launch Wave 2008</dc:subject>
  <dc:creator>David Cervigón Luna</dc:creator>
  <cp:keywords>Launch of Windows Server 2008, Visual Studio 2008, SQL Server 2008</cp:keywords>
  <dc:description>Template: Opts Ideas_x000d_
Formatting: Alicia Thornber_x000d_
Event Date: February 27, 2008_x000d_
Event Location: Los Angeles, CA, USA_x000d_
Audience: External - IT Pros, Developers</dc:description>
  <cp:lastModifiedBy>David Cervigón Luna</cp:lastModifiedBy>
  <cp:revision>271</cp:revision>
  <dcterms:created xsi:type="dcterms:W3CDTF">2008-02-13T22:38:03Z</dcterms:created>
  <dcterms:modified xsi:type="dcterms:W3CDTF">2008-02-27T22:27:42Z</dcterms:modified>
</cp:coreProperties>
</file>