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788" autoAdjust="0"/>
    <p:restoredTop sz="94660"/>
  </p:normalViewPr>
  <p:slideViewPr>
    <p:cSldViewPr>
      <p:cViewPr>
        <p:scale>
          <a:sx n="100" d="100"/>
          <a:sy n="100" d="100"/>
        </p:scale>
        <p:origin x="-432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DB77D6-968A-4F48-96C6-F77FF92B4352}" type="datetimeFigureOut">
              <a:rPr lang="pt-PT"/>
              <a:pPr>
                <a:defRPr/>
              </a:pPr>
              <a:t>16-11-2008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D23E9D-DFA9-425C-93EB-BDF2EE4CF19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32"/>
            <a:ext cx="1157310" cy="52689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32"/>
            <a:ext cx="6019800" cy="52689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3008313" cy="577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57232"/>
            <a:ext cx="4211660" cy="52689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28669"/>
            <a:ext cx="5486400" cy="379890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5"/>
          <p:cNvGrpSpPr>
            <a:grpSpLocks/>
          </p:cNvGrpSpPr>
          <p:nvPr/>
        </p:nvGrpSpPr>
        <p:grpSpPr bwMode="auto">
          <a:xfrm>
            <a:off x="0" y="785813"/>
            <a:ext cx="1071563" cy="6072187"/>
            <a:chOff x="-34" y="785794"/>
            <a:chExt cx="1071572" cy="6072207"/>
          </a:xfrm>
        </p:grpSpPr>
        <p:pic>
          <p:nvPicPr>
            <p:cNvPr id="47" name="Picture 46" descr="img lado2.png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5400000">
              <a:off x="-2786105" y="3571865"/>
              <a:ext cx="6072207" cy="5000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grpSp>
          <p:nvGrpSpPr>
            <p:cNvPr id="4120" name="Group 34"/>
            <p:cNvGrpSpPr>
              <a:grpSpLocks/>
            </p:cNvGrpSpPr>
            <p:nvPr userDrawn="1"/>
          </p:nvGrpSpPr>
          <p:grpSpPr bwMode="auto">
            <a:xfrm>
              <a:off x="-32" y="2714620"/>
              <a:ext cx="1071570" cy="1857389"/>
              <a:chOff x="-32" y="2714620"/>
              <a:chExt cx="1071570" cy="1857389"/>
            </a:xfrm>
          </p:grpSpPr>
          <p:sp>
            <p:nvSpPr>
              <p:cNvPr id="49" name="Diamond 48"/>
              <p:cNvSpPr/>
              <p:nvPr userDrawn="1"/>
            </p:nvSpPr>
            <p:spPr>
              <a:xfrm>
                <a:off x="-34" y="2714612"/>
                <a:ext cx="714381" cy="1714506"/>
              </a:xfrm>
              <a:prstGeom prst="diamond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50" name="Diamond 49"/>
              <p:cNvSpPr/>
              <p:nvPr userDrawn="1"/>
            </p:nvSpPr>
            <p:spPr>
              <a:xfrm>
                <a:off x="119030" y="2786050"/>
                <a:ext cx="714381" cy="1714506"/>
              </a:xfrm>
              <a:prstGeom prst="diamond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51" name="Diamond 50"/>
              <p:cNvSpPr/>
              <p:nvPr userDrawn="1"/>
            </p:nvSpPr>
            <p:spPr>
              <a:xfrm>
                <a:off x="238093" y="2857487"/>
                <a:ext cx="714381" cy="1714506"/>
              </a:xfrm>
              <a:prstGeom prst="diamond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52" name="Diamond 51"/>
              <p:cNvSpPr/>
              <p:nvPr userDrawn="1"/>
            </p:nvSpPr>
            <p:spPr>
              <a:xfrm>
                <a:off x="357157" y="2857487"/>
                <a:ext cx="714381" cy="1714506"/>
              </a:xfrm>
              <a:prstGeom prst="diamond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</p:grpSp>
      <p:pic>
        <p:nvPicPr>
          <p:cNvPr id="32" name="Picture 31" descr="img lado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429396"/>
            <a:ext cx="9144000" cy="4286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642938" y="1000125"/>
            <a:ext cx="69294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t-PT" smtClean="0"/>
          </a:p>
        </p:txBody>
      </p:sp>
      <p:sp>
        <p:nvSpPr>
          <p:cNvPr id="22" name="TextBox 21"/>
          <p:cNvSpPr txBox="1"/>
          <p:nvPr/>
        </p:nvSpPr>
        <p:spPr>
          <a:xfrm>
            <a:off x="6072188" y="6469063"/>
            <a:ext cx="30718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V</a:t>
            </a:r>
            <a:r>
              <a:rPr lang="pt-PT" sz="16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irtual   </a:t>
            </a:r>
            <a:r>
              <a:rPr lang="pt-PT" sz="16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pt-PT" sz="16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lassroom  </a:t>
            </a:r>
            <a:r>
              <a:rPr lang="pt-PT" sz="16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</a:t>
            </a:r>
            <a:r>
              <a:rPr lang="pt-PT" sz="16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our</a:t>
            </a:r>
          </a:p>
        </p:txBody>
      </p:sp>
      <p:sp>
        <p:nvSpPr>
          <p:cNvPr id="410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2938" y="1714500"/>
            <a:ext cx="7072312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smtClean="0"/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1500188" y="6486525"/>
          <a:ext cx="54292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6"/>
                <a:gridCol w="785814"/>
                <a:gridCol w="785818"/>
                <a:gridCol w="928694"/>
                <a:gridCol w="357194"/>
                <a:gridCol w="785814"/>
                <a:gridCol w="785822"/>
                <a:gridCol w="714380"/>
              </a:tblGrid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dirty="0" smtClean="0"/>
                        <a:t>Anterior</a:t>
                      </a:r>
                      <a:endParaRPr lang="pt-PT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000" b="0" dirty="0" smtClean="0"/>
                        <a:t>Seguinte</a:t>
                      </a:r>
                      <a:endParaRPr lang="pt-PT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b="0" dirty="0" err="1" smtClean="0"/>
                        <a:t>Home</a:t>
                      </a:r>
                      <a:endParaRPr lang="pt-PT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dirty="0" smtClean="0"/>
                        <a:t>Saída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12" name="Picture 3" descr="C:\Users\i-catal\AppData\Local\Microsoft\Windows\Temporary Internet Files\Content.IE5\E67RQI49\MCj0432670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357438" y="650081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3" descr="C:\Users\i-catal\AppData\Local\Microsoft\Windows\Temporary Internet Files\Content.IE5\E67RQI49\MCj0432670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429000" y="650081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2" descr="C:\Users\i-catal\AppData\Local\Microsoft\Windows\Temporary Internet Files\Content.IE5\19F61YAE\MCj04338560000[1]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357688" y="650081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4" descr="C:\Users\i-catal\AppData\Local\Microsoft\Windows\Temporary Internet Files\Content.IE5\FJTMSZCK\MCj04395840000[1]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214938" y="6572250"/>
            <a:ext cx="2301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20" descr="mslogo_black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572375" y="1000125"/>
            <a:ext cx="1571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26" descr="logo_escolinha1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683500" y="1285875"/>
            <a:ext cx="1460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header4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" y="0"/>
            <a:ext cx="9144000" cy="9822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Apresenta__o_do_Microsoft_Office_PowerPoint1.pptx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Documento_do_Microsoft_Office_Word3.docx"/><Relationship Id="rId5" Type="http://schemas.openxmlformats.org/officeDocument/2006/relationships/package" Target="../embeddings/Documento_do_Microsoft_Office_Word2.docx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package" Target="../embeddings/Documento_do_Microsoft_Office_Word4.docx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Questões de Segurança</a:t>
            </a:r>
            <a:endParaRPr lang="pt-PT" sz="200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313" y="3429000"/>
            <a:ext cx="6415087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dirty="0" smtClean="0"/>
              <a:t>Pais e Encarregados de Educação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642938" y="1214438"/>
            <a:ext cx="6929437" cy="631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3200" dirty="0" smtClean="0">
                <a:solidFill>
                  <a:schemeClr val="tx2"/>
                </a:solidFill>
              </a:rPr>
              <a:t>Segurança - Pais</a:t>
            </a:r>
            <a:endParaRPr lang="pt-PT" sz="3200" dirty="0">
              <a:solidFill>
                <a:schemeClr val="tx2"/>
              </a:solidFill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57188" y="2000250"/>
          <a:ext cx="5786478" cy="3547110"/>
        </p:xfrm>
        <a:graphic>
          <a:graphicData uri="http://schemas.openxmlformats.org/drawingml/2006/table">
            <a:tbl>
              <a:tblPr/>
              <a:tblGrid>
                <a:gridCol w="1668758"/>
                <a:gridCol w="4117720"/>
              </a:tblGrid>
              <a:tr h="7429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Público </a:t>
                      </a:r>
                      <a:r>
                        <a:rPr lang="pt-PT" sz="1600" kern="1200" cap="all" dirty="0" smtClean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pt-PT" sz="1600" kern="1200" dirty="0" smtClean="0">
                          <a:solidFill>
                            <a:srgbClr val="1F497D"/>
                          </a:solidFill>
                          <a:latin typeface="+mn-lt"/>
                          <a:ea typeface="Times New Roman"/>
                          <a:cs typeface="Arial"/>
                        </a:rPr>
                        <a:t>lvo  </a:t>
                      </a:r>
                      <a:r>
                        <a:rPr lang="pt-PT" sz="1600" kern="1200" dirty="0" smtClean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Pais e Encarregados de Educação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 smtClean="0">
                          <a:solidFill>
                            <a:srgbClr val="1F497D"/>
                          </a:solidFill>
                          <a:latin typeface="+mn-lt"/>
                          <a:ea typeface="Times New Roman"/>
                          <a:cs typeface="Arial"/>
                        </a:rPr>
                        <a:t>Objectivos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PT" sz="1400" dirty="0" smtClean="0">
                          <a:latin typeface="+mn-lt"/>
                          <a:ea typeface="Times New Roman"/>
                        </a:rPr>
                        <a:t>Conhecer estratégias de segurança  na utilização do Magalhães.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PT" sz="1400" dirty="0" smtClean="0">
                          <a:latin typeface="+mn-lt"/>
                          <a:ea typeface="Times New Roman"/>
                        </a:rPr>
                        <a:t>Apresentar dicas de segurança para auxiliar</a:t>
                      </a:r>
                      <a:r>
                        <a:rPr lang="pt-PT" sz="1400" baseline="0" dirty="0" smtClean="0">
                          <a:latin typeface="+mn-lt"/>
                          <a:ea typeface="Times New Roman"/>
                        </a:rPr>
                        <a:t> os seus filhos quando navegam na Internet.</a:t>
                      </a:r>
                      <a:endParaRPr lang="pt-PT" sz="1400" dirty="0" smtClean="0">
                        <a:latin typeface="+mn-lt"/>
                        <a:ea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Proteger os seus filhos quando navegam na internet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 smtClean="0">
                          <a:solidFill>
                            <a:srgbClr val="1F497D"/>
                          </a:solidFill>
                          <a:latin typeface="+mn-lt"/>
                          <a:ea typeface="Times New Roman"/>
                          <a:cs typeface="Arial"/>
                        </a:rPr>
                        <a:t>Palavras-chave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Protecção, Segurança Familiar e Windows Defender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 smtClean="0">
                          <a:solidFill>
                            <a:srgbClr val="1F497D"/>
                          </a:solidFill>
                          <a:latin typeface="+mn-lt"/>
                          <a:ea typeface="Times New Roman"/>
                          <a:cs typeface="Arial"/>
                        </a:rPr>
                        <a:t>Autores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PT" sz="1400" dirty="0" smtClean="0">
                          <a:latin typeface="+mn-lt"/>
                          <a:ea typeface="Times New Roman"/>
                        </a:rPr>
                        <a:t>Sandra Barbosa</a:t>
                      </a:r>
                      <a:r>
                        <a:rPr lang="pt-PT" sz="1400" baseline="0" dirty="0" smtClean="0">
                          <a:latin typeface="+mn-lt"/>
                          <a:ea typeface="Times New Roman"/>
                        </a:rPr>
                        <a:t> e Sofia Alves</a:t>
                      </a:r>
                      <a:endParaRPr lang="pt-PT" sz="14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6158" name="Group 8"/>
          <p:cNvGrpSpPr>
            <a:grpSpLocks/>
          </p:cNvGrpSpPr>
          <p:nvPr/>
        </p:nvGrpSpPr>
        <p:grpSpPr bwMode="auto">
          <a:xfrm>
            <a:off x="6929438" y="1785938"/>
            <a:ext cx="2214562" cy="1428750"/>
            <a:chOff x="6929454" y="1785926"/>
            <a:chExt cx="2214547" cy="1428760"/>
          </a:xfrm>
        </p:grpSpPr>
        <p:sp>
          <p:nvSpPr>
            <p:cNvPr id="27" name="Round Diagonal Corner Rectangle 26"/>
            <p:cNvSpPr/>
            <p:nvPr/>
          </p:nvSpPr>
          <p:spPr>
            <a:xfrm>
              <a:off x="6929454" y="1785926"/>
              <a:ext cx="2143110" cy="1428760"/>
            </a:xfrm>
            <a:prstGeom prst="round2DiagRect">
              <a:avLst>
                <a:gd name="adj1" fmla="val 31492"/>
                <a:gd name="adj2" fmla="val 0"/>
              </a:avLst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10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b="1" dirty="0"/>
                <a:t>Importância da segurança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b="1" dirty="0"/>
                <a:t>Segurança dos utilizadores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b="1" dirty="0"/>
                <a:t>Windows </a:t>
              </a:r>
              <a:r>
                <a:rPr lang="pt-PT" sz="1200" b="1" dirty="0" err="1"/>
                <a:t>Live</a:t>
              </a:r>
              <a:r>
                <a:rPr lang="pt-PT" sz="1200" b="1" dirty="0"/>
                <a:t> </a:t>
              </a:r>
              <a:r>
                <a:rPr lang="pt-PT" sz="1200" b="1" dirty="0" err="1"/>
                <a:t>Id</a:t>
              </a:r>
              <a:endParaRPr lang="pt-PT" sz="1200" b="1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b="1" dirty="0" err="1"/>
                <a:t>Family</a:t>
              </a:r>
              <a:r>
                <a:rPr lang="pt-PT" sz="1200" b="1" dirty="0"/>
                <a:t> </a:t>
              </a:r>
              <a:r>
                <a:rPr lang="pt-PT" sz="1200" b="1" dirty="0" err="1"/>
                <a:t>Safety</a:t>
              </a:r>
              <a:endParaRPr lang="pt-PT" sz="1200" b="1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b="1" dirty="0"/>
                <a:t>Windows Defender</a:t>
              </a:r>
              <a:endParaRPr lang="pt-PT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01009" y="1785926"/>
              <a:ext cx="1142992" cy="323852"/>
            </a:xfrm>
            <a:prstGeom prst="round1Rect">
              <a:avLst>
                <a:gd name="adj" fmla="val 50000"/>
              </a:avLst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500" b="1" dirty="0">
                  <a:solidFill>
                    <a:schemeClr val="tx2"/>
                  </a:solidFill>
                  <a:latin typeface="+mj-lt"/>
                </a:rPr>
                <a:t>Conteúdos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642938" y="1214438"/>
            <a:ext cx="6929437" cy="631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3200" dirty="0" smtClean="0">
                <a:solidFill>
                  <a:schemeClr val="tx2"/>
                </a:solidFill>
              </a:rPr>
              <a:t>Segurança - Pais</a:t>
            </a:r>
            <a:endParaRPr lang="pt-PT" sz="3200" dirty="0">
              <a:solidFill>
                <a:schemeClr val="tx2"/>
              </a:solidFill>
            </a:endParaRPr>
          </a:p>
        </p:txBody>
      </p:sp>
      <p:graphicFrame>
        <p:nvGraphicFramePr>
          <p:cNvPr id="16399" name="Group 15"/>
          <p:cNvGraphicFramePr>
            <a:graphicFrameLocks noGrp="1"/>
          </p:cNvGraphicFramePr>
          <p:nvPr/>
        </p:nvGraphicFramePr>
        <p:xfrm>
          <a:off x="357188" y="2000250"/>
          <a:ext cx="5786437" cy="3095625"/>
        </p:xfrm>
        <a:graphic>
          <a:graphicData uri="http://schemas.openxmlformats.org/drawingml/2006/table">
            <a:tbl>
              <a:tblPr/>
              <a:tblGrid>
                <a:gridCol w="1668462"/>
                <a:gridCol w="4117975"/>
              </a:tblGrid>
              <a:tr h="619125">
                <a:tc gridSpan="2"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 importância da Segurança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4765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pt-PT" sz="1400" dirty="0" smtClean="0"/>
                        <a:t>A internet pode comportar alguns riscos com os quais deve aprender a lidar para poder ajudar os seus filhos a reconhecer esta realidade</a:t>
                      </a: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pt-PT" sz="1400" dirty="0" smtClean="0"/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pt-PT" sz="1400" dirty="0" smtClean="0"/>
                        <a:t>Conheça algumas</a:t>
                      </a:r>
                      <a:r>
                        <a:rPr lang="pt-PT" sz="1400" baseline="0" dirty="0" smtClean="0"/>
                        <a:t> dicas para </a:t>
                      </a:r>
                      <a:r>
                        <a:rPr lang="pt-PT" sz="1400" dirty="0" smtClean="0"/>
                        <a:t>proteger os seus filhos</a:t>
                      </a:r>
                      <a:r>
                        <a:rPr lang="pt-PT" sz="1400" baseline="0" dirty="0" smtClean="0"/>
                        <a:t> quando navegam na internet, bem como o seu computador </a:t>
                      </a:r>
                      <a:endParaRPr lang="pt-PT" sz="1400" dirty="0" smtClean="0"/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pt-PT" sz="800" dirty="0" smtClean="0"/>
                    </a:p>
                  </a:txBody>
                  <a:tcPr anchor="ctr" horzOverflow="overflow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177" name="Group 8"/>
          <p:cNvGrpSpPr>
            <a:grpSpLocks/>
          </p:cNvGrpSpPr>
          <p:nvPr/>
        </p:nvGrpSpPr>
        <p:grpSpPr bwMode="auto">
          <a:xfrm>
            <a:off x="6929438" y="1785938"/>
            <a:ext cx="2214562" cy="1428750"/>
            <a:chOff x="6929454" y="1785926"/>
            <a:chExt cx="2214547" cy="1428760"/>
          </a:xfrm>
        </p:grpSpPr>
        <p:sp>
          <p:nvSpPr>
            <p:cNvPr id="27" name="Round Diagonal Corner Rectangle 26"/>
            <p:cNvSpPr/>
            <p:nvPr/>
          </p:nvSpPr>
          <p:spPr>
            <a:xfrm>
              <a:off x="6929454" y="1785926"/>
              <a:ext cx="2143110" cy="1428760"/>
            </a:xfrm>
            <a:prstGeom prst="round2DiagRect">
              <a:avLst>
                <a:gd name="adj1" fmla="val 31492"/>
                <a:gd name="adj2" fmla="val 0"/>
              </a:avLst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10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b="1" dirty="0"/>
                <a:t>Importância da segurança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b="1" dirty="0"/>
                <a:t>Segurança dos utilizadores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b="1" dirty="0"/>
                <a:t>Windows </a:t>
              </a:r>
              <a:r>
                <a:rPr lang="pt-PT" sz="1200" b="1" dirty="0" err="1"/>
                <a:t>Live</a:t>
              </a:r>
              <a:r>
                <a:rPr lang="pt-PT" sz="1200" b="1" dirty="0"/>
                <a:t> </a:t>
              </a:r>
              <a:r>
                <a:rPr lang="pt-PT" sz="1200" b="1" dirty="0" err="1"/>
                <a:t>Id</a:t>
              </a:r>
              <a:endParaRPr lang="pt-PT" sz="1200" b="1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b="1" dirty="0" err="1"/>
                <a:t>Family</a:t>
              </a:r>
              <a:r>
                <a:rPr lang="pt-PT" sz="1200" b="1" dirty="0"/>
                <a:t> </a:t>
              </a:r>
              <a:r>
                <a:rPr lang="pt-PT" sz="1200" b="1" dirty="0" err="1"/>
                <a:t>Safety</a:t>
              </a:r>
              <a:endParaRPr lang="pt-PT" sz="1200" b="1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b="1" dirty="0"/>
                <a:t>Windows Defender</a:t>
              </a:r>
              <a:endParaRPr lang="pt-PT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01009" y="1785926"/>
              <a:ext cx="1142992" cy="323852"/>
            </a:xfrm>
            <a:prstGeom prst="round1Rect">
              <a:avLst>
                <a:gd name="adj" fmla="val 50000"/>
              </a:avLst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500" b="1" dirty="0">
                  <a:solidFill>
                    <a:schemeClr val="tx2"/>
                  </a:solidFill>
                  <a:latin typeface="+mj-lt"/>
                  <a:cs typeface="+mn-cs"/>
                </a:rPr>
                <a:t>Conteúdos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 idx="4294967295"/>
          </p:nvPr>
        </p:nvSpPr>
        <p:spPr>
          <a:xfrm>
            <a:off x="642938" y="1214438"/>
            <a:ext cx="6929437" cy="631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3200" dirty="0" smtClean="0">
                <a:solidFill>
                  <a:schemeClr val="tx2"/>
                </a:solidFill>
              </a:rPr>
              <a:t>Dicas de Segurança para Pais</a:t>
            </a:r>
            <a:endParaRPr lang="pt-PT" sz="3200" dirty="0">
              <a:solidFill>
                <a:schemeClr val="tx2"/>
              </a:solidFill>
            </a:endParaRPr>
          </a:p>
        </p:txBody>
      </p:sp>
      <p:graphicFrame>
        <p:nvGraphicFramePr>
          <p:cNvPr id="17412" name="Group 4"/>
          <p:cNvGraphicFramePr>
            <a:graphicFrameLocks noGrp="1"/>
          </p:cNvGraphicFramePr>
          <p:nvPr/>
        </p:nvGraphicFramePr>
        <p:xfrm>
          <a:off x="357188" y="2000250"/>
          <a:ext cx="5786438" cy="3500452"/>
        </p:xfrm>
        <a:graphic>
          <a:graphicData uri="http://schemas.openxmlformats.org/drawingml/2006/table">
            <a:tbl>
              <a:tblPr/>
              <a:tblGrid>
                <a:gridCol w="1668462"/>
                <a:gridCol w="4117976"/>
              </a:tblGrid>
              <a:tr h="619125">
                <a:tc gridSpan="2"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Sobre a internet ensine a…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23838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partilhar as experiências de aprendizagem e de sociabilização consigo</a:t>
                      </a: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não revelar informações pessoais</a:t>
                      </a: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proteger a identidade</a:t>
                      </a: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não acreditar em tudo o que vê/lê</a:t>
                      </a: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aplicar regras de etiqueta </a:t>
                      </a: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respeitar direitos de autor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600" kern="1200" dirty="0" smtClean="0">
                          <a:solidFill>
                            <a:srgbClr val="1F497D"/>
                          </a:solidFill>
                          <a:latin typeface="+mn-lt"/>
                          <a:ea typeface="Times New Roman"/>
                          <a:cs typeface="Arial"/>
                        </a:rPr>
                        <a:t>Documentos</a:t>
                      </a: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37" name="Group 8"/>
          <p:cNvGrpSpPr>
            <a:grpSpLocks/>
          </p:cNvGrpSpPr>
          <p:nvPr/>
        </p:nvGrpSpPr>
        <p:grpSpPr bwMode="auto">
          <a:xfrm>
            <a:off x="6929438" y="1785938"/>
            <a:ext cx="2214562" cy="1428750"/>
            <a:chOff x="6929454" y="1785926"/>
            <a:chExt cx="2214547" cy="1428760"/>
          </a:xfrm>
        </p:grpSpPr>
        <p:sp>
          <p:nvSpPr>
            <p:cNvPr id="27" name="Round Diagonal Corner Rectangle 26"/>
            <p:cNvSpPr/>
            <p:nvPr/>
          </p:nvSpPr>
          <p:spPr>
            <a:xfrm>
              <a:off x="6929454" y="1785926"/>
              <a:ext cx="2143110" cy="1428760"/>
            </a:xfrm>
            <a:prstGeom prst="round2DiagRect">
              <a:avLst>
                <a:gd name="adj1" fmla="val 31492"/>
                <a:gd name="adj2" fmla="val 0"/>
              </a:avLst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10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b="1" dirty="0"/>
                <a:t>Importância da segurança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b="1" dirty="0"/>
                <a:t>Segurança dos utilizadores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b="1" dirty="0"/>
                <a:t>Windows </a:t>
              </a:r>
              <a:r>
                <a:rPr lang="pt-PT" sz="1200" b="1" dirty="0" err="1"/>
                <a:t>Live</a:t>
              </a:r>
              <a:r>
                <a:rPr lang="pt-PT" sz="1200" b="1" dirty="0"/>
                <a:t> </a:t>
              </a:r>
              <a:r>
                <a:rPr lang="pt-PT" sz="1200" b="1" dirty="0" err="1"/>
                <a:t>Id</a:t>
              </a:r>
              <a:endParaRPr lang="pt-PT" sz="1200" b="1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b="1" dirty="0" err="1"/>
                <a:t>Family</a:t>
              </a:r>
              <a:r>
                <a:rPr lang="pt-PT" sz="1200" b="1" dirty="0"/>
                <a:t> </a:t>
              </a:r>
              <a:r>
                <a:rPr lang="pt-PT" sz="1200" b="1" dirty="0" err="1"/>
                <a:t>Safety</a:t>
              </a:r>
              <a:endParaRPr lang="pt-PT" sz="1200" b="1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b="1" dirty="0"/>
                <a:t>Windows Defender</a:t>
              </a:r>
              <a:endParaRPr lang="pt-PT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01009" y="1785926"/>
              <a:ext cx="1142992" cy="323852"/>
            </a:xfrm>
            <a:prstGeom prst="round1Rect">
              <a:avLst>
                <a:gd name="adj" fmla="val 50000"/>
              </a:avLst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500" b="1" dirty="0">
                  <a:solidFill>
                    <a:schemeClr val="tx2"/>
                  </a:solidFill>
                  <a:latin typeface="+mj-lt"/>
                  <a:cs typeface="+mn-cs"/>
                </a:rPr>
                <a:t>Conteúdos</a:t>
              </a:r>
            </a:p>
          </p:txBody>
        </p:sp>
      </p:grpSp>
      <p:graphicFrame>
        <p:nvGraphicFramePr>
          <p:cNvPr id="1027" name="Object 1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00410" y="4943475"/>
          <a:ext cx="914400" cy="771525"/>
        </p:xfrm>
        <a:graphic>
          <a:graphicData uri="http://schemas.openxmlformats.org/presentationml/2006/ole">
            <p:oleObj spid="_x0000_s1027" name="Package" showAsIcon="1" r:id="rId5" imgW="914400" imgH="771480" progId="Package">
              <p:embed/>
            </p:oleObj>
          </a:graphicData>
        </a:graphic>
      </p:graphicFrame>
      <p:graphicFrame>
        <p:nvGraphicFramePr>
          <p:cNvPr id="10" name="Objecto 9">
            <a:hlinkClick r:id="" action="ppaction://ole?verb=2"/>
          </p:cNvPr>
          <p:cNvGraphicFramePr>
            <a:graphicFrameLocks noChangeAspect="1"/>
          </p:cNvGraphicFramePr>
          <p:nvPr/>
        </p:nvGraphicFramePr>
        <p:xfrm>
          <a:off x="2357422" y="4929198"/>
          <a:ext cx="914400" cy="771525"/>
        </p:xfrm>
        <a:graphic>
          <a:graphicData uri="http://schemas.openxmlformats.org/presentationml/2006/ole">
            <p:oleObj spid="_x0000_s1028" name="Apresentação" showAsIcon="1" r:id="rId6" imgW="914400" imgH="77148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 idx="4294967295"/>
          </p:nvPr>
        </p:nvSpPr>
        <p:spPr>
          <a:xfrm>
            <a:off x="642938" y="1214438"/>
            <a:ext cx="6929437" cy="631825"/>
          </a:xfrm>
        </p:spPr>
        <p:txBody>
          <a:bodyPr rtlCol="0">
            <a:noAutofit/>
          </a:bodyPr>
          <a:lstStyle/>
          <a:p>
            <a:pPr marL="180975" eaLnBrk="1" hangingPunct="1">
              <a:lnSpc>
                <a:spcPct val="115000"/>
              </a:lnSpc>
              <a:defRPr/>
            </a:pPr>
            <a:r>
              <a:rPr lang="pt-PT" sz="3200" dirty="0" smtClean="0">
                <a:solidFill>
                  <a:schemeClr val="tx2"/>
                </a:solidFill>
              </a:rPr>
              <a:t>Segurança Familiar</a:t>
            </a:r>
          </a:p>
        </p:txBody>
      </p:sp>
      <p:graphicFrame>
        <p:nvGraphicFramePr>
          <p:cNvPr id="18457" name="Group 25"/>
          <p:cNvGraphicFramePr>
            <a:graphicFrameLocks noGrp="1"/>
          </p:cNvGraphicFramePr>
          <p:nvPr/>
        </p:nvGraphicFramePr>
        <p:xfrm>
          <a:off x="428625" y="2286000"/>
          <a:ext cx="5786437" cy="2812928"/>
        </p:xfrm>
        <a:graphic>
          <a:graphicData uri="http://schemas.openxmlformats.org/drawingml/2006/table">
            <a:tbl>
              <a:tblPr/>
              <a:tblGrid>
                <a:gridCol w="1668462"/>
                <a:gridCol w="4117975"/>
              </a:tblGrid>
              <a:tr h="619125">
                <a:tc gridSpan="2"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Saiba como…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52400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proteger a sua família na utilização da internet com o software de </a:t>
                      </a: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Segurança Familiar 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(em Inglês</a:t>
                      </a: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Family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Safety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).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600" kern="1200" dirty="0" smtClean="0">
                          <a:solidFill>
                            <a:srgbClr val="1F497D"/>
                          </a:solidFill>
                          <a:latin typeface="+mn-lt"/>
                          <a:ea typeface="Times New Roman"/>
                          <a:cs typeface="Arial"/>
                        </a:rPr>
                        <a:t>Documentos</a:t>
                      </a:r>
                      <a:endParaRPr kumimoji="0" lang="pt-P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061" name="Group 8"/>
          <p:cNvGrpSpPr>
            <a:grpSpLocks/>
          </p:cNvGrpSpPr>
          <p:nvPr/>
        </p:nvGrpSpPr>
        <p:grpSpPr bwMode="auto">
          <a:xfrm>
            <a:off x="6929438" y="1785938"/>
            <a:ext cx="2214562" cy="1428750"/>
            <a:chOff x="6929454" y="1785926"/>
            <a:chExt cx="2214547" cy="1428760"/>
          </a:xfrm>
        </p:grpSpPr>
        <p:sp>
          <p:nvSpPr>
            <p:cNvPr id="27" name="Round Diagonal Corner Rectangle 26"/>
            <p:cNvSpPr/>
            <p:nvPr/>
          </p:nvSpPr>
          <p:spPr>
            <a:xfrm>
              <a:off x="6929454" y="1785926"/>
              <a:ext cx="2143110" cy="1428760"/>
            </a:xfrm>
            <a:prstGeom prst="round2DiagRect">
              <a:avLst>
                <a:gd name="adj1" fmla="val 31492"/>
                <a:gd name="adj2" fmla="val 0"/>
              </a:avLst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10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b="1" dirty="0"/>
                <a:t>Importância da segurança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b="1" dirty="0"/>
                <a:t>Segurança dos utilizadores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b="1" dirty="0"/>
                <a:t>Windows </a:t>
              </a:r>
              <a:r>
                <a:rPr lang="pt-PT" sz="1200" b="1" dirty="0" err="1"/>
                <a:t>Live</a:t>
              </a:r>
              <a:r>
                <a:rPr lang="pt-PT" sz="1200" b="1" dirty="0"/>
                <a:t> </a:t>
              </a:r>
              <a:r>
                <a:rPr lang="pt-PT" sz="1200" b="1" dirty="0" err="1"/>
                <a:t>Id</a:t>
              </a:r>
              <a:endParaRPr lang="pt-PT" sz="1200" b="1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b="1" dirty="0" err="1"/>
                <a:t>Family</a:t>
              </a:r>
              <a:r>
                <a:rPr lang="pt-PT" sz="1200" b="1" dirty="0"/>
                <a:t> </a:t>
              </a:r>
              <a:r>
                <a:rPr lang="pt-PT" sz="1200" b="1" dirty="0" err="1"/>
                <a:t>Safety</a:t>
              </a:r>
              <a:endParaRPr lang="pt-PT" sz="1200" b="1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b="1" dirty="0"/>
                <a:t>Windows Defender</a:t>
              </a:r>
              <a:endParaRPr lang="pt-PT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01009" y="1785926"/>
              <a:ext cx="1142992" cy="323852"/>
            </a:xfrm>
            <a:prstGeom prst="round1Rect">
              <a:avLst>
                <a:gd name="adj" fmla="val 50000"/>
              </a:avLst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500" b="1" dirty="0">
                  <a:solidFill>
                    <a:schemeClr val="tx2"/>
                  </a:solidFill>
                  <a:latin typeface="+mj-lt"/>
                  <a:cs typeface="+mn-cs"/>
                </a:rPr>
                <a:t>Conteúdos</a:t>
              </a:r>
            </a:p>
          </p:txBody>
        </p:sp>
      </p:grpSp>
      <p:graphicFrame>
        <p:nvGraphicFramePr>
          <p:cNvPr id="2050" name="Object 18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286000" y="4357688"/>
          <a:ext cx="914400" cy="771525"/>
        </p:xfrm>
        <a:graphic>
          <a:graphicData uri="http://schemas.openxmlformats.org/presentationml/2006/ole">
            <p:oleObj spid="_x0000_s2050" name="Documento" showAsIcon="1" r:id="rId5" imgW="914400" imgH="771480" progId="Word.Document.12">
              <p:embed/>
            </p:oleObj>
          </a:graphicData>
        </a:graphic>
      </p:graphicFrame>
      <p:graphicFrame>
        <p:nvGraphicFramePr>
          <p:cNvPr id="2051" name="Object 19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228975" y="4357688"/>
          <a:ext cx="914400" cy="771525"/>
        </p:xfrm>
        <a:graphic>
          <a:graphicData uri="http://schemas.openxmlformats.org/presentationml/2006/ole">
            <p:oleObj spid="_x0000_s2051" name="Documento" showAsIcon="1" r:id="rId6" imgW="914400" imgH="771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 idx="4294967295"/>
          </p:nvPr>
        </p:nvSpPr>
        <p:spPr>
          <a:xfrm>
            <a:off x="642938" y="1214438"/>
            <a:ext cx="6929437" cy="631825"/>
          </a:xfrm>
        </p:spPr>
        <p:txBody>
          <a:bodyPr rtlCol="0">
            <a:noAutofit/>
          </a:bodyPr>
          <a:lstStyle/>
          <a:p>
            <a:pPr marL="180975" eaLnBrk="1" hangingPunct="1">
              <a:lnSpc>
                <a:spcPct val="115000"/>
              </a:lnSpc>
              <a:defRPr/>
            </a:pPr>
            <a:r>
              <a:rPr lang="pt-PT" sz="3200" dirty="0" smtClean="0">
                <a:solidFill>
                  <a:schemeClr val="tx2"/>
                </a:solidFill>
              </a:rPr>
              <a:t>Windows Defender</a:t>
            </a:r>
          </a:p>
        </p:txBody>
      </p:sp>
      <p:graphicFrame>
        <p:nvGraphicFramePr>
          <p:cNvPr id="19477" name="Group 21"/>
          <p:cNvGraphicFramePr>
            <a:graphicFrameLocks noGrp="1"/>
          </p:cNvGraphicFramePr>
          <p:nvPr/>
        </p:nvGraphicFramePr>
        <p:xfrm>
          <a:off x="357188" y="2000250"/>
          <a:ext cx="5786437" cy="3714750"/>
        </p:xfrm>
        <a:graphic>
          <a:graphicData uri="http://schemas.openxmlformats.org/drawingml/2006/table">
            <a:tbl>
              <a:tblPr/>
              <a:tblGrid>
                <a:gridCol w="1668462"/>
                <a:gridCol w="4117975"/>
              </a:tblGrid>
              <a:tr h="619125">
                <a:tc gridSpan="2"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Saiba como…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4765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navegar na internet protegendo o Magalhães</a:t>
                      </a: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contra </a:t>
                      </a:r>
                      <a:r>
                        <a:rPr kumimoji="0" lang="pt-P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spywares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e outros </a:t>
                      </a: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softwares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potencialmente indesejados;</a:t>
                      </a: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instalar o </a:t>
                      </a: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Windows Defender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um programa gratuito, que o ajuda a proteger seu computador.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Documentos </a:t>
                      </a: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084" name="Group 8"/>
          <p:cNvGrpSpPr>
            <a:grpSpLocks/>
          </p:cNvGrpSpPr>
          <p:nvPr/>
        </p:nvGrpSpPr>
        <p:grpSpPr bwMode="auto">
          <a:xfrm>
            <a:off x="6929438" y="1785938"/>
            <a:ext cx="2214562" cy="1428750"/>
            <a:chOff x="6929454" y="1785926"/>
            <a:chExt cx="2214547" cy="1428760"/>
          </a:xfrm>
        </p:grpSpPr>
        <p:sp>
          <p:nvSpPr>
            <p:cNvPr id="27" name="Round Diagonal Corner Rectangle 26"/>
            <p:cNvSpPr/>
            <p:nvPr/>
          </p:nvSpPr>
          <p:spPr>
            <a:xfrm>
              <a:off x="6929454" y="1785926"/>
              <a:ext cx="2143110" cy="1428760"/>
            </a:xfrm>
            <a:prstGeom prst="round2DiagRect">
              <a:avLst>
                <a:gd name="adj1" fmla="val 31492"/>
                <a:gd name="adj2" fmla="val 0"/>
              </a:avLst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10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b="1" dirty="0"/>
                <a:t>Importância da segurança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b="1" dirty="0"/>
                <a:t>Segurança dos utilizadores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b="1" dirty="0"/>
                <a:t>Windows </a:t>
              </a:r>
              <a:r>
                <a:rPr lang="pt-PT" sz="1200" b="1" dirty="0" err="1"/>
                <a:t>Live</a:t>
              </a:r>
              <a:r>
                <a:rPr lang="pt-PT" sz="1200" b="1" dirty="0"/>
                <a:t> </a:t>
              </a:r>
              <a:r>
                <a:rPr lang="pt-PT" sz="1200" b="1" dirty="0" err="1"/>
                <a:t>Id</a:t>
              </a:r>
              <a:endParaRPr lang="pt-PT" sz="1200" b="1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b="1" dirty="0" err="1"/>
                <a:t>Family</a:t>
              </a:r>
              <a:r>
                <a:rPr lang="pt-PT" sz="1200" b="1" dirty="0"/>
                <a:t> </a:t>
              </a:r>
              <a:r>
                <a:rPr lang="pt-PT" sz="1200" b="1" dirty="0" err="1"/>
                <a:t>Safety</a:t>
              </a:r>
              <a:endParaRPr lang="pt-PT" sz="1200" b="1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b="1" dirty="0"/>
                <a:t>Windows Defender</a:t>
              </a:r>
              <a:endParaRPr lang="pt-PT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01009" y="1785926"/>
              <a:ext cx="1142992" cy="323852"/>
            </a:xfrm>
            <a:prstGeom prst="round1Rect">
              <a:avLst>
                <a:gd name="adj" fmla="val 50000"/>
              </a:avLst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500" b="1" dirty="0">
                  <a:solidFill>
                    <a:schemeClr val="tx2"/>
                  </a:solidFill>
                  <a:latin typeface="+mj-lt"/>
                  <a:cs typeface="+mn-cs"/>
                </a:rPr>
                <a:t>Conteúdos</a:t>
              </a:r>
            </a:p>
          </p:txBody>
        </p:sp>
      </p:grpSp>
      <p:graphicFrame>
        <p:nvGraphicFramePr>
          <p:cNvPr id="3074" name="Object 1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357438" y="5143500"/>
          <a:ext cx="914400" cy="771525"/>
        </p:xfrm>
        <a:graphic>
          <a:graphicData uri="http://schemas.openxmlformats.org/presentationml/2006/ole">
            <p:oleObj spid="_x0000_s3074" name="Documento" showAsIcon="1" r:id="rId5" imgW="914400" imgH="771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289</Words>
  <Application>Microsoft Office PowerPoint</Application>
  <PresentationFormat>Apresentação no Ecrã (4:3)</PresentationFormat>
  <Paragraphs>75</Paragraphs>
  <Slides>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Office Theme</vt:lpstr>
      <vt:lpstr>Package</vt:lpstr>
      <vt:lpstr>Apresentação</vt:lpstr>
      <vt:lpstr>Documento</vt:lpstr>
      <vt:lpstr>Questões de Segurança</vt:lpstr>
      <vt:lpstr>Segurança - Pais</vt:lpstr>
      <vt:lpstr>Segurança - Pais</vt:lpstr>
      <vt:lpstr>Dicas de Segurança para Pais</vt:lpstr>
      <vt:lpstr>Segurança Familiar</vt:lpstr>
      <vt:lpstr>Windows Defender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i-catal</dc:creator>
  <cp:lastModifiedBy>Sandra</cp:lastModifiedBy>
  <cp:revision>111</cp:revision>
  <dcterms:created xsi:type="dcterms:W3CDTF">2008-11-03T13:31:01Z</dcterms:created>
  <dcterms:modified xsi:type="dcterms:W3CDTF">2008-11-16T21:42:52Z</dcterms:modified>
</cp:coreProperties>
</file>