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34BE6-A43B-4A3D-8EED-3E16D079224A}" type="datetimeFigureOut">
              <a:rPr lang="pt-PT" smtClean="0"/>
              <a:pPr/>
              <a:t>15-11-2008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F4005-2DBA-4AAF-AD7E-7DAC2474958E}" type="slidenum">
              <a:rPr lang="pt-PT" smtClean="0"/>
              <a:pPr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F4005-2DBA-4AAF-AD7E-7DAC2474958E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F4005-2DBA-4AAF-AD7E-7DAC2474958E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F4005-2DBA-4AAF-AD7E-7DAC2474958E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F4005-2DBA-4AAF-AD7E-7DAC2474958E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F4005-2DBA-4AAF-AD7E-7DAC2474958E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 userDrawn="1"/>
        </p:nvSpPr>
        <p:spPr>
          <a:xfrm>
            <a:off x="6500794" y="1714488"/>
            <a:ext cx="2643206" cy="185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32"/>
            <a:ext cx="1157310" cy="52689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32"/>
            <a:ext cx="6019800" cy="52689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3008313" cy="5778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57232"/>
            <a:ext cx="4211660" cy="526893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28669"/>
            <a:ext cx="5486400" cy="3798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slide" Target="../slides/slid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-34" y="785794"/>
            <a:ext cx="1071572" cy="6072207"/>
            <a:chOff x="-34" y="785794"/>
            <a:chExt cx="1071572" cy="6072207"/>
          </a:xfrm>
        </p:grpSpPr>
        <p:pic>
          <p:nvPicPr>
            <p:cNvPr id="47" name="Picture 46" descr="img lado2.png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 rot="5400000">
              <a:off x="-2786105" y="3571865"/>
              <a:ext cx="6072207" cy="50006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grpSp>
          <p:nvGrpSpPr>
            <p:cNvPr id="48" name="Group 34"/>
            <p:cNvGrpSpPr/>
            <p:nvPr userDrawn="1"/>
          </p:nvGrpSpPr>
          <p:grpSpPr>
            <a:xfrm>
              <a:off x="-32" y="2714620"/>
              <a:ext cx="1071570" cy="1857389"/>
              <a:chOff x="-32" y="2714620"/>
              <a:chExt cx="1071570" cy="1857389"/>
            </a:xfrm>
          </p:grpSpPr>
          <p:sp>
            <p:nvSpPr>
              <p:cNvPr id="49" name="Diamond 48"/>
              <p:cNvSpPr/>
              <p:nvPr userDrawn="1"/>
            </p:nvSpPr>
            <p:spPr>
              <a:xfrm>
                <a:off x="-32" y="2714620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0" name="Diamond 49"/>
              <p:cNvSpPr/>
              <p:nvPr userDrawn="1"/>
            </p:nvSpPr>
            <p:spPr>
              <a:xfrm>
                <a:off x="119011" y="2786059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1" name="Diamond 50"/>
              <p:cNvSpPr/>
              <p:nvPr userDrawn="1"/>
            </p:nvSpPr>
            <p:spPr>
              <a:xfrm>
                <a:off x="238080" y="2857497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52" name="Diamond 51"/>
              <p:cNvSpPr/>
              <p:nvPr userDrawn="1"/>
            </p:nvSpPr>
            <p:spPr>
              <a:xfrm>
                <a:off x="357149" y="2857496"/>
                <a:ext cx="714389" cy="1714512"/>
              </a:xfrm>
              <a:prstGeom prst="diamond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pic>
        <p:nvPicPr>
          <p:cNvPr id="32" name="Picture 31" descr="img lado2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29396"/>
            <a:ext cx="9144000" cy="4286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0" y="1000108"/>
            <a:ext cx="6929486" cy="631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pt-PT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072198" y="6468927"/>
            <a:ext cx="3071802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V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irtual   </a:t>
            </a: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C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lassroom  </a:t>
            </a:r>
            <a:r>
              <a:rPr lang="pt-PT" sz="16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T</a:t>
            </a:r>
            <a:r>
              <a:rPr lang="pt-PT" sz="1600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our</a:t>
            </a:r>
            <a:endParaRPr lang="pt-PT" sz="1600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642910" y="1714488"/>
            <a:ext cx="7072362" cy="4411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graphicFrame>
        <p:nvGraphicFramePr>
          <p:cNvPr id="44" name="Table 43"/>
          <p:cNvGraphicFramePr>
            <a:graphicFrameLocks noGrp="1"/>
          </p:cNvGraphicFramePr>
          <p:nvPr userDrawn="1"/>
        </p:nvGraphicFramePr>
        <p:xfrm>
          <a:off x="1500166" y="6487160"/>
          <a:ext cx="54292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6"/>
                <a:gridCol w="785814"/>
                <a:gridCol w="785818"/>
                <a:gridCol w="928694"/>
                <a:gridCol w="357194"/>
                <a:gridCol w="785814"/>
                <a:gridCol w="785822"/>
                <a:gridCol w="714380"/>
              </a:tblGrid>
              <a:tr h="370840"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Anterior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000" b="0" dirty="0" smtClean="0"/>
                        <a:t>Seguinte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PT" sz="1000" b="0" dirty="0" err="1" smtClean="0"/>
                        <a:t>Home</a:t>
                      </a:r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000" b="0" dirty="0" smtClean="0"/>
                        <a:t>Saída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pt-PT" sz="1000" b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3" name="Picture 3" descr="C:\Users\i-catal\AppData\Local\Microsoft\Windows\Temporary Internet Files\Content.IE5\E67RQI49\MCj04326700000[1].png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 rot="10800000">
            <a:off x="2357422" y="6500834"/>
            <a:ext cx="285752" cy="285752"/>
          </a:xfrm>
          <a:prstGeom prst="rect">
            <a:avLst/>
          </a:prstGeom>
          <a:noFill/>
        </p:spPr>
      </p:pic>
      <p:pic>
        <p:nvPicPr>
          <p:cNvPr id="1027" name="Picture 3" descr="C:\Users\i-catal\AppData\Local\Microsoft\Windows\Temporary Internet Files\Content.IE5\E67RQI49\MCj04326700000[1].png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28992" y="6500834"/>
            <a:ext cx="285752" cy="285752"/>
          </a:xfrm>
          <a:prstGeom prst="rect">
            <a:avLst/>
          </a:prstGeom>
          <a:noFill/>
        </p:spPr>
      </p:pic>
      <p:pic>
        <p:nvPicPr>
          <p:cNvPr id="1026" name="Picture 2" descr="C:\Users\i-catal\AppData\Local\Microsoft\Windows\Temporary Internet Files\Content.IE5\19F61YAE\MCj04338560000[1].png">
            <a:hlinkClick r:id="" action="ppaction://hlinkshowjump?jump=firstslide"/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57686" y="6500834"/>
            <a:ext cx="285752" cy="285752"/>
          </a:xfrm>
          <a:prstGeom prst="rect">
            <a:avLst/>
          </a:prstGeom>
          <a:noFill/>
        </p:spPr>
      </p:pic>
      <p:pic>
        <p:nvPicPr>
          <p:cNvPr id="1028" name="Picture 4" descr="C:\Users\i-catal\AppData\Local\Microsoft\Windows\Temporary Internet Files\Content.IE5\FJTMSZCK\MCj04395840000[1].png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214942" y="6572272"/>
            <a:ext cx="229975" cy="218008"/>
          </a:xfrm>
          <a:prstGeom prst="rect">
            <a:avLst/>
          </a:prstGeom>
          <a:noFill/>
        </p:spPr>
      </p:pic>
      <p:pic>
        <p:nvPicPr>
          <p:cNvPr id="21" name="Picture 20" descr="mslogo_black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572396" y="1000108"/>
            <a:ext cx="1571604" cy="326096"/>
          </a:xfrm>
          <a:prstGeom prst="rect">
            <a:avLst/>
          </a:prstGeom>
        </p:spPr>
      </p:pic>
      <p:pic>
        <p:nvPicPr>
          <p:cNvPr id="27" name="Picture 26" descr="logo_escolinha1.pn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84000" y="1285860"/>
            <a:ext cx="1460000" cy="500000"/>
          </a:xfrm>
          <a:prstGeom prst="rect">
            <a:avLst/>
          </a:prstGeom>
        </p:spPr>
      </p:pic>
      <p:pic>
        <p:nvPicPr>
          <p:cNvPr id="25" name="Picture 24" descr="header4.png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32" y="0"/>
            <a:ext cx="9144000" cy="9822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23" name="Group 8"/>
          <p:cNvGrpSpPr/>
          <p:nvPr userDrawn="1"/>
        </p:nvGrpSpPr>
        <p:grpSpPr>
          <a:xfrm>
            <a:off x="6929454" y="1785926"/>
            <a:ext cx="2214547" cy="1428760"/>
            <a:chOff x="6929454" y="1785926"/>
            <a:chExt cx="2214547" cy="1428760"/>
          </a:xfrm>
        </p:grpSpPr>
        <p:sp>
          <p:nvSpPr>
            <p:cNvPr id="24" name="Round Diagonal Corner Rectangle 26"/>
            <p:cNvSpPr/>
            <p:nvPr/>
          </p:nvSpPr>
          <p:spPr>
            <a:xfrm>
              <a:off x="6929454" y="1785926"/>
              <a:ext cx="2143140" cy="1428760"/>
            </a:xfrm>
            <a:prstGeom prst="round2DiagRect">
              <a:avLst>
                <a:gd name="adj1" fmla="val 31492"/>
                <a:gd name="adj2" fmla="val 0"/>
              </a:avLst>
            </a:prstGeom>
            <a:blipFill>
              <a:blip r:embed="rId1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6" name="TextBox 27"/>
            <p:cNvSpPr txBox="1"/>
            <p:nvPr/>
          </p:nvSpPr>
          <p:spPr>
            <a:xfrm>
              <a:off x="8001025" y="1785926"/>
              <a:ext cx="1142976" cy="323165"/>
            </a:xfrm>
            <a:prstGeom prst="round1Rect">
              <a:avLst>
                <a:gd name="adj" fmla="val 50000"/>
              </a:avLst>
            </a:prstGeom>
            <a:noFill/>
            <a:ln w="12700">
              <a:noFill/>
            </a:ln>
          </p:spPr>
          <p:txBody>
            <a:bodyPr vert="horz" wrap="square" rtlCol="0">
              <a:spAutoFit/>
            </a:bodyPr>
            <a:lstStyle/>
            <a:p>
              <a:pPr algn="r"/>
              <a:r>
                <a:rPr lang="pt-PT" sz="1500" b="1" dirty="0" smtClean="0">
                  <a:solidFill>
                    <a:schemeClr val="tx2"/>
                  </a:solidFill>
                  <a:latin typeface="+mj-lt"/>
                </a:rPr>
                <a:t>Conteúdos</a:t>
              </a:r>
              <a:endParaRPr lang="pt-PT" sz="1500" b="1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8" name="CaixaDeTexto 27">
            <a:hlinkClick r:id="rId20" action="ppaction://hlinksldjump"/>
          </p:cNvPr>
          <p:cNvSpPr txBox="1"/>
          <p:nvPr userDrawn="1"/>
        </p:nvSpPr>
        <p:spPr>
          <a:xfrm>
            <a:off x="7000892" y="2294745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Definir regras e orientações</a:t>
            </a:r>
          </a:p>
        </p:txBody>
      </p:sp>
      <p:sp>
        <p:nvSpPr>
          <p:cNvPr id="29" name="CaixaDeTexto 28">
            <a:hlinkClick r:id="rId21" action="ppaction://hlinksldjump"/>
          </p:cNvPr>
          <p:cNvSpPr txBox="1"/>
          <p:nvPr userDrawn="1"/>
        </p:nvSpPr>
        <p:spPr>
          <a:xfrm>
            <a:off x="7000892" y="2580497"/>
            <a:ext cx="2000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Planear tarefas e actividades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0" name="CaixaDeTexto 29">
            <a:hlinkClick r:id="rId22" action="ppaction://hlinksldjump"/>
          </p:cNvPr>
          <p:cNvSpPr txBox="1"/>
          <p:nvPr userDrawn="1"/>
        </p:nvSpPr>
        <p:spPr>
          <a:xfrm>
            <a:off x="7000892" y="2866249"/>
            <a:ext cx="1928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Dicas e sugestões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1" name="CaixaDeTexto 30">
            <a:hlinkClick r:id="rId23" action="ppaction://hlinksldjump"/>
          </p:cNvPr>
          <p:cNvSpPr txBox="1"/>
          <p:nvPr userDrawn="1"/>
        </p:nvSpPr>
        <p:spPr>
          <a:xfrm>
            <a:off x="7000892" y="2000240"/>
            <a:ext cx="1928826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b="1" kern="1200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Visão global</a:t>
            </a:r>
            <a:endParaRPr lang="pt-PT" b="1" kern="1200" baseline="-2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Microsoft_Office_PowerPoint_Presentation1.ppt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package" Target="../embeddings/Microsoft_Office_PowerPoint_Presentation2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portugal/educaca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rofessoresinovadores.com.p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dirty="0" smtClean="0"/>
              <a:t>Dinâmicas de utilização</a:t>
            </a:r>
            <a:endParaRPr lang="pt-P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i="1" dirty="0" smtClean="0"/>
              <a:t>Usar o Magalhães… quando?</a:t>
            </a:r>
            <a:endParaRPr lang="pt-PT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91"/>
          <p:cNvSpPr>
            <a:spLocks noChangeShapeType="1"/>
          </p:cNvSpPr>
          <p:nvPr/>
        </p:nvSpPr>
        <p:spPr bwMode="auto">
          <a:xfrm flipH="1">
            <a:off x="2382838" y="1689100"/>
            <a:ext cx="0" cy="4332288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pt-PT"/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642910" y="1214422"/>
            <a:ext cx="6929486" cy="631844"/>
          </a:xfrm>
        </p:spPr>
        <p:txBody>
          <a:bodyPr>
            <a:normAutofit fontScale="90000"/>
          </a:bodyPr>
          <a:lstStyle/>
          <a:p>
            <a:pPr algn="l"/>
            <a:r>
              <a:rPr lang="pt-PT" dirty="0" smtClean="0">
                <a:solidFill>
                  <a:schemeClr val="tx2"/>
                </a:solidFill>
              </a:rPr>
              <a:t>Usar o Magalhães… quando?</a:t>
            </a:r>
            <a:endParaRPr lang="pt-PT" dirty="0">
              <a:solidFill>
                <a:schemeClr val="tx2"/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714348" y="2000240"/>
          <a:ext cx="5857916" cy="3818001"/>
        </p:xfrm>
        <a:graphic>
          <a:graphicData uri="http://schemas.openxmlformats.org/drawingml/2006/table">
            <a:tbl>
              <a:tblPr/>
              <a:tblGrid>
                <a:gridCol w="1668758"/>
                <a:gridCol w="4189158"/>
              </a:tblGrid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Público </a:t>
                      </a:r>
                      <a:r>
                        <a:rPr lang="pt-PT" sz="1600" kern="1200" cap="all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</a:t>
                      </a: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lvo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Professores,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Pais e  Alunos do 1º e 2º Ciclos do Ensino Básico</a:t>
                      </a:r>
                      <a:endParaRPr lang="pt-PT" sz="1200" dirty="0" smtClean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Objectivos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Calibri"/>
                          <a:ea typeface="Times New Roman"/>
                        </a:rPr>
                        <a:t>Apresentar  algumas orientações</a:t>
                      </a:r>
                      <a:r>
                        <a:rPr lang="pt-PT" sz="1200" baseline="0" dirty="0" smtClean="0">
                          <a:latin typeface="Calibri"/>
                          <a:ea typeface="Times New Roman"/>
                        </a:rPr>
                        <a:t> que facilitem a integração do computador  como ferramenta educativa,  principalmente em termos de organização.</a:t>
                      </a:r>
                      <a:endParaRPr lang="pt-PT" sz="1200" dirty="0" smtClean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Software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MS Windows 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, MS Office, MS </a:t>
                      </a:r>
                      <a:r>
                        <a:rPr lang="pt-PT" sz="1200" baseline="0" dirty="0" err="1" smtClean="0">
                          <a:latin typeface="+mn-lt"/>
                          <a:ea typeface="Times New Roman"/>
                        </a:rPr>
                        <a:t>Learning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Suite</a:t>
                      </a:r>
                      <a:endParaRPr lang="pt-PT" sz="1200" dirty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Palavras-chave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Dinâmicas de sala de aula; TIC; organização; regras; planificação</a:t>
                      </a:r>
                      <a:endParaRPr lang="pt-PT" sz="1200" dirty="0" smtClean="0"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Autores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Microsoft</a:t>
                      </a: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200" dirty="0" smtClean="0">
                        <a:solidFill>
                          <a:srgbClr val="FF0000"/>
                        </a:solidFill>
                        <a:latin typeface="+mn-lt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o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28860" y="5286388"/>
          <a:ext cx="914400" cy="771525"/>
        </p:xfrm>
        <a:graphic>
          <a:graphicData uri="http://schemas.openxmlformats.org/presentationml/2006/ole">
            <p:oleObj spid="_x0000_s3073" name="Objecto da Shell do Packager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556583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285752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Arial"/>
                        </a:rPr>
                        <a:t>Definir</a:t>
                      </a:r>
                      <a:r>
                        <a:rPr lang="pt-PT" sz="1600" b="1" kern="1200" baseline="0" dirty="0" smtClean="0">
                          <a:solidFill>
                            <a:srgbClr val="1F497D"/>
                          </a:solidFill>
                          <a:latin typeface="Calibri"/>
                          <a:ea typeface="Calibri"/>
                          <a:cs typeface="Arial"/>
                        </a:rPr>
                        <a:t> regras e orientações</a:t>
                      </a:r>
                      <a:endParaRPr lang="pt-PT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b="0" dirty="0" smtClean="0">
                          <a:latin typeface="+mn-lt"/>
                          <a:ea typeface="Times New Roman"/>
                        </a:rPr>
                        <a:t>Numa</a:t>
                      </a:r>
                      <a:r>
                        <a:rPr lang="pt-PT" sz="1200" b="0" baseline="0" dirty="0" smtClean="0">
                          <a:latin typeface="+mn-lt"/>
                          <a:ea typeface="Times New Roman"/>
                        </a:rPr>
                        <a:t> fase inicial, e uma vez que a utilização do computador constitui ainda uma novidade, é fundamental criar rotinas que permitam integrar tranquilamente esta nova ferramenta. 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Podemos fazê-lo:</a:t>
                      </a:r>
                      <a:endParaRPr lang="pt-PT" sz="1200" dirty="0" smtClean="0">
                        <a:latin typeface="+mn-lt"/>
                        <a:ea typeface="Times New Roman"/>
                      </a:endParaRPr>
                    </a:p>
                    <a:p>
                      <a:pPr lvl="0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 Definindo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um “horário”</a:t>
                      </a: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Estabelecendo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e/</a:t>
                      </a: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ou negociando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c</a:t>
                      </a: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om os alunos as regras de utilização em sala de aula.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</a:t>
                      </a:r>
                      <a:endParaRPr lang="pt-PT" sz="1200" i="1" dirty="0" smtClean="0">
                        <a:latin typeface="+mn-lt"/>
                        <a:ea typeface="Times New Roman"/>
                      </a:endParaRPr>
                    </a:p>
                    <a:p>
                      <a:pPr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 Fomentando</a:t>
                      </a:r>
                      <a:r>
                        <a:rPr lang="pt-PT" sz="1200" baseline="0" dirty="0" smtClean="0">
                          <a:latin typeface="+mn-lt"/>
                          <a:ea typeface="Times New Roman"/>
                        </a:rPr>
                        <a:t> a </a:t>
                      </a:r>
                      <a:r>
                        <a:rPr lang="pt-PT" sz="1200" dirty="0" smtClean="0">
                          <a:latin typeface="+mn-lt"/>
                          <a:ea typeface="Times New Roman"/>
                        </a:rPr>
                        <a:t>colaboração dos pais 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024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2056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i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quando?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Objecto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5984" y="5572140"/>
          <a:ext cx="914400" cy="771525"/>
        </p:xfrm>
        <a:graphic>
          <a:graphicData uri="http://schemas.openxmlformats.org/presentationml/2006/ole">
            <p:oleObj spid="_x0000_s1027" name="Apresentação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572032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384045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Planear</a:t>
                      </a:r>
                      <a:r>
                        <a:rPr lang="pt-PT" sz="1600" b="1" kern="1200" baseline="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 tarefas e actividades</a:t>
                      </a:r>
                      <a:endParaRPr lang="pt-PT" sz="1600" b="1" kern="1200" dirty="0" smtClean="0">
                        <a:solidFill>
                          <a:srgbClr val="1F497D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pt-PT" sz="1200" b="0" dirty="0" smtClean="0"/>
                        <a:t>Planear as aulas</a:t>
                      </a:r>
                      <a:r>
                        <a:rPr lang="pt-PT" sz="1200" b="0" baseline="0" dirty="0" smtClean="0"/>
                        <a:t> faz parte das tarefas quotidianas de um professor. Quando usamos novas tecnologias, este momento torna-se ainda mais importante. </a:t>
                      </a:r>
                    </a:p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 Usar o computador para momentos </a:t>
                      </a:r>
                      <a:r>
                        <a:rPr lang="pt-PT" sz="1200" dirty="0" smtClean="0"/>
                        <a:t>diferenciados</a:t>
                      </a:r>
                      <a:endParaRPr lang="pt-PT" sz="1200" dirty="0" smtClean="0"/>
                    </a:p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O professor é quem decide quando e como o computador deve ser usado.</a:t>
                      </a:r>
                    </a:p>
                    <a:p>
                      <a:pPr lvl="0"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 O professor deve certificar-se das condições materiais necessárias antes dos momentos de utilização.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147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912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kern="1200" dirty="0">
                          <a:solidFill>
                            <a:srgbClr val="1F497D"/>
                          </a:solidFill>
                          <a:latin typeface="Calibri"/>
                          <a:ea typeface="Times New Roman"/>
                          <a:cs typeface="Arial"/>
                        </a:rPr>
                        <a:t>Documentos 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i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quando?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o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57422" y="5572140"/>
          <a:ext cx="914400" cy="771525"/>
        </p:xfrm>
        <a:graphic>
          <a:graphicData uri="http://schemas.openxmlformats.org/presentationml/2006/ole">
            <p:oleObj spid="_x0000_s2051" name="Apresentação" showAsIcon="1" r:id="rId4" imgW="914400" imgH="771480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25"/>
          <p:cNvGraphicFramePr>
            <a:graphicFrameLocks noGrp="1"/>
          </p:cNvGraphicFramePr>
          <p:nvPr/>
        </p:nvGraphicFramePr>
        <p:xfrm>
          <a:off x="571472" y="1785926"/>
          <a:ext cx="6000792" cy="4572033"/>
        </p:xfrm>
        <a:graphic>
          <a:graphicData uri="http://schemas.openxmlformats.org/drawingml/2006/table">
            <a:tbl>
              <a:tblPr/>
              <a:tblGrid>
                <a:gridCol w="1709459"/>
                <a:gridCol w="4291333"/>
              </a:tblGrid>
              <a:tr h="421352">
                <a:tc gridSpan="2"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600" b="1" kern="1200" dirty="0" smtClean="0">
                          <a:solidFill>
                            <a:srgbClr val="1F497D"/>
                          </a:solidFill>
                          <a:latin typeface="+mn-lt"/>
                          <a:ea typeface="Times New Roman"/>
                          <a:cs typeface="Arial"/>
                        </a:rPr>
                        <a:t>Dicas e sugestões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lvl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 Se preparou uma aula de trabalho individual, tenha em conta que alguns alunos por razões várias poderão não levar o seu computador. Pense </a:t>
                      </a:r>
                      <a:r>
                        <a:rPr lang="pt-PT" sz="1200" dirty="0" smtClean="0"/>
                        <a:t>antecipadamente </a:t>
                      </a:r>
                      <a:r>
                        <a:rPr lang="pt-PT" sz="1200" dirty="0" smtClean="0"/>
                        <a:t>como poderá envolver esses alunos, alterando um pouco a metodologia de trabalho.</a:t>
                      </a:r>
                    </a:p>
                    <a:p>
                      <a:pPr lvl="0" algn="just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PT" sz="1200" dirty="0" smtClean="0"/>
                        <a:t> Envolva os pais – </a:t>
                      </a:r>
                      <a:r>
                        <a:rPr lang="pt-PT" sz="1200" dirty="0" smtClean="0"/>
                        <a:t>informe-os </a:t>
                      </a:r>
                      <a:r>
                        <a:rPr lang="pt-PT" sz="1200" dirty="0" smtClean="0"/>
                        <a:t>do que vão fazendo, use </a:t>
                      </a:r>
                      <a:r>
                        <a:rPr lang="pt-PT" sz="1200" dirty="0" smtClean="0"/>
                        <a:t>a </a:t>
                      </a:r>
                      <a:r>
                        <a:rPr lang="pt-PT" sz="1200" dirty="0" smtClean="0"/>
                        <a:t>Internet </a:t>
                      </a:r>
                      <a:r>
                        <a:rPr lang="pt-PT" sz="1200" dirty="0" smtClean="0"/>
                        <a:t>para </a:t>
                      </a:r>
                      <a:r>
                        <a:rPr lang="pt-PT" sz="1200" dirty="0" smtClean="0"/>
                        <a:t>divulgar os </a:t>
                      </a:r>
                      <a:r>
                        <a:rPr lang="pt-PT" sz="1200" dirty="0" smtClean="0"/>
                        <a:t>trabalhos e, se </a:t>
                      </a:r>
                      <a:r>
                        <a:rPr lang="pt-PT" sz="1200" dirty="0" smtClean="0"/>
                        <a:t>algum tiver disponibilidade </a:t>
                      </a:r>
                      <a:r>
                        <a:rPr lang="pt-PT" sz="1200" dirty="0" smtClean="0"/>
                        <a:t>convide-o </a:t>
                      </a:r>
                      <a:r>
                        <a:rPr lang="pt-PT" sz="1200" dirty="0" smtClean="0"/>
                        <a:t>para uma hora Magalhães na sala de aula.</a:t>
                      </a:r>
                    </a:p>
                    <a:p>
                      <a:pPr>
                        <a:lnSpc>
                          <a:spcPct val="150000"/>
                        </a:lnSpc>
                        <a:spcBef>
                          <a:spcPct val="5000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baseline="0" dirty="0" smtClean="0"/>
                        <a:t>Para saber mais sobre as potencialidades das TIC no ensino, consulte:</a:t>
                      </a:r>
                    </a:p>
                    <a:p>
                      <a:pPr lvl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baseline="0" dirty="0" smtClean="0">
                          <a:solidFill>
                            <a:srgbClr val="000066"/>
                          </a:solidFill>
                          <a:hlinkClick r:id="rId3"/>
                        </a:rPr>
                        <a:t> Microsoft Educação</a:t>
                      </a:r>
                      <a:endParaRPr lang="pt-PT" sz="1100" baseline="0" dirty="0" smtClean="0">
                        <a:solidFill>
                          <a:srgbClr val="000066"/>
                        </a:solidFill>
                      </a:endParaRPr>
                    </a:p>
                    <a:p>
                      <a:pPr lvl="1">
                        <a:lnSpc>
                          <a:spcPct val="15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pt-PT" sz="1100" dirty="0" smtClean="0">
                          <a:solidFill>
                            <a:srgbClr val="000066"/>
                          </a:solidFill>
                          <a:hlinkClick r:id="rId4"/>
                        </a:rPr>
                        <a:t> Rede de Professores Inovadores</a:t>
                      </a:r>
                      <a:endParaRPr lang="pt-PT" sz="1100" dirty="0" smtClean="0"/>
                    </a:p>
                    <a:p>
                      <a:pPr>
                        <a:lnSpc>
                          <a:spcPct val="115000"/>
                        </a:lnSpc>
                      </a:pPr>
                      <a:endParaRPr lang="pt-PT" sz="1200" dirty="0" smtClean="0">
                        <a:latin typeface="Calibri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pt-PT" sz="12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141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412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kumimoji="0" lang="pt-PT" sz="1600" b="1" i="1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Title 24"/>
          <p:cNvSpPr txBox="1">
            <a:spLocks/>
          </p:cNvSpPr>
          <p:nvPr/>
        </p:nvSpPr>
        <p:spPr>
          <a:xfrm>
            <a:off x="642910" y="1214422"/>
            <a:ext cx="6929486" cy="63184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Usar o Magalhães… quando?</a:t>
            </a:r>
            <a:endParaRPr kumimoji="0" lang="pt-PT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330</Words>
  <Application>Microsoft Office PowerPoint</Application>
  <PresentationFormat>On-screen Show (4:3)</PresentationFormat>
  <Paragraphs>40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Objecto da Shell do Packager</vt:lpstr>
      <vt:lpstr>Apresentação</vt:lpstr>
      <vt:lpstr>Dinâmicas de utilização</vt:lpstr>
      <vt:lpstr>Usar o Magalhães… quando?</vt:lpstr>
      <vt:lpstr>Slide 3</vt:lpstr>
      <vt:lpstr>Slide 4</vt:lpstr>
      <vt:lpstr>Slide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i-catal</dc:creator>
  <cp:lastModifiedBy>Hugo Caldeira</cp:lastModifiedBy>
  <cp:revision>68</cp:revision>
  <dcterms:created xsi:type="dcterms:W3CDTF">2008-11-03T13:31:01Z</dcterms:created>
  <dcterms:modified xsi:type="dcterms:W3CDTF">2008-11-15T02:05:15Z</dcterms:modified>
</cp:coreProperties>
</file>