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318" r:id="rId2"/>
    <p:sldId id="371" r:id="rId3"/>
    <p:sldId id="326" r:id="rId4"/>
    <p:sldId id="328" r:id="rId5"/>
    <p:sldId id="372" r:id="rId6"/>
    <p:sldId id="331" r:id="rId7"/>
    <p:sldId id="374" r:id="rId8"/>
    <p:sldId id="368" r:id="rId9"/>
    <p:sldId id="369" r:id="rId10"/>
    <p:sldId id="333" r:id="rId11"/>
    <p:sldId id="370" r:id="rId12"/>
    <p:sldId id="337" r:id="rId13"/>
    <p:sldId id="336" r:id="rId14"/>
    <p:sldId id="341" r:id="rId15"/>
    <p:sldId id="342" r:id="rId16"/>
    <p:sldId id="343" r:id="rId17"/>
    <p:sldId id="344" r:id="rId18"/>
    <p:sldId id="352" r:id="rId19"/>
    <p:sldId id="346" r:id="rId20"/>
    <p:sldId id="350" r:id="rId21"/>
    <p:sldId id="351" r:id="rId22"/>
    <p:sldId id="375" r:id="rId23"/>
    <p:sldId id="364" r:id="rId24"/>
    <p:sldId id="353" r:id="rId25"/>
    <p:sldId id="354" r:id="rId26"/>
    <p:sldId id="373" r:id="rId27"/>
    <p:sldId id="356" r:id="rId28"/>
    <p:sldId id="357" r:id="rId29"/>
    <p:sldId id="376" r:id="rId30"/>
    <p:sldId id="358" r:id="rId31"/>
    <p:sldId id="359" r:id="rId32"/>
    <p:sldId id="360" r:id="rId33"/>
    <p:sldId id="361" r:id="rId34"/>
    <p:sldId id="377" r:id="rId35"/>
    <p:sldId id="378" r:id="rId36"/>
    <p:sldId id="36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Lucida Console" pitchFamily="49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CC00"/>
    <a:srgbClr val="99FF33"/>
    <a:srgbClr val="6666FF"/>
    <a:srgbClr val="CCECFF"/>
    <a:srgbClr val="FFCC66"/>
    <a:srgbClr val="FF9966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horzBarState="maximized">
    <p:restoredLeft sz="1797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2976" y="-104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MGB 2003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2003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BFEC3D-0EA3-45BA-B248-8E916DA0C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b="0" dirty="0" smtClean="0">
                <a:latin typeface="Franklin Gothic Medium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2007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Franklin Gothic Medium" pitchFamily="34" charset="0"/>
                <a:cs typeface="+mn-cs"/>
              </a:defRPr>
            </a:lvl1pPr>
          </a:lstStyle>
          <a:p>
            <a:pPr>
              <a:defRPr/>
            </a:pPr>
            <a:fld id="{37B7F8ED-3511-493C-B255-427642D5D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233363" indent="952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457200" indent="-952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681038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90487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09D26-1904-424E-A762-EB7CD9387E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blackWhite">
          <a:xfrm>
            <a:off x="1100138" y="676275"/>
            <a:ext cx="4605337" cy="3452813"/>
          </a:xfrm>
          <a:ln w="12700" cap="flat">
            <a:solidFill>
              <a:schemeClr val="tx1"/>
            </a:solidFill>
          </a:ln>
        </p:spPr>
      </p:sp>
      <p:sp>
        <p:nvSpPr>
          <p:cNvPr id="40964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9329B-B541-485B-902C-62DA21BBCF4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2586F60-9D47-4BDF-B750-F5488F9CCA79}" type="slidenum">
              <a:rPr lang="en-US" smtClean="0"/>
              <a:pPr defTabSz="912813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1440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52227" name="Rectangle 185347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eaLnBrk="0" hangingPunct="0"/>
            <a:fld id="{3B1D00DA-0468-4BE2-B21F-3423E2DD2AE2}" type="slidenum">
              <a:rPr lang="en-US" sz="1200">
                <a:latin typeface="Arial" charset="0"/>
              </a:rPr>
              <a:pPr algn="r" eaLnBrk="0" hangingPunct="0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52228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 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GB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6C48-8C76-405A-8870-42E72B10C69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571C7-7941-450A-9066-595A587634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55300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C23FB-3110-49A6-84FE-A8E9F96F77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5D054-A2AB-4A17-9D24-CAD827929E5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5425"/>
            <a:ext cx="4572000" cy="3429000"/>
          </a:xfrm>
          <a:ln/>
        </p:spPr>
      </p:sp>
      <p:sp>
        <p:nvSpPr>
          <p:cNvPr id="57348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A1D8B-DFD2-4399-88ED-73AC12C8308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5425"/>
            <a:ext cx="4572000" cy="3429000"/>
          </a:xfrm>
          <a:ln/>
        </p:spPr>
      </p:sp>
      <p:sp>
        <p:nvSpPr>
          <p:cNvPr id="58372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6C13E-341A-427E-91AF-B8BEA47AF653}" type="slidenum">
              <a:rPr lang="en-US" smtClean="0"/>
              <a:pPr/>
              <a:t>19</a:t>
            </a:fld>
            <a:endParaRPr lang="en-GB" smtClean="0"/>
          </a:p>
        </p:txBody>
      </p:sp>
      <p:sp>
        <p:nvSpPr>
          <p:cNvPr id="59395" name="Rectangle 460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59396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CB30D-EEC5-4705-8342-55B965C6F42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16C886F-633C-4DA8-9E3F-F2CAC2E3CCD0}" type="slidenum">
              <a:rPr lang="en-US" smtClean="0"/>
              <a:pPr defTabSz="912813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2B971-2B5B-4242-9324-68072C4E76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5" name="Notes Placeholder 6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677849-BD8F-49A0-B459-EAC91C7FAEC6}" type="datetime8">
              <a:rPr lang="en-US" smtClean="0"/>
              <a:pPr/>
              <a:t>5/8/2007 2:55 PM</a:t>
            </a:fld>
            <a:endParaRPr lang="en-US" smtClean="0"/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B74B2-1ACA-4EF9-8404-6D086D51055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Notes Placeholder 7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1C66B7A-2BAA-4367-997F-FBB29C0D94D4}" type="datetime8">
              <a:rPr lang="en-US" smtClean="0"/>
              <a:pPr/>
              <a:t>5/8/2007 2:55 PM</a:t>
            </a:fld>
            <a:endParaRPr lang="en-US" smtClean="0"/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5532C-D09B-4C76-8579-6479E0FDC5E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5FA0C4D-3C7C-4D9C-8D3F-252466479A35}" type="slidenum">
              <a:rPr lang="en-US" smtClean="0"/>
              <a:pPr defTabSz="912813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44599-F7B7-49DB-9D5A-3D2A00D0CBF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339AE-3EF6-42BE-BD70-2D64BE43C5C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2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E998A-658A-4D74-9C50-7FB5C6BCE4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6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AD580-357C-4C7D-B50F-35A564F11C4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44443-E756-4043-B77A-498FBCDC8A3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60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60D5-803C-4A49-88C8-0042D858A01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685" name="Notes Placeholder 6"/>
          <p:cNvSpPr>
            <a:spLocks noGrp="1"/>
          </p:cNvSpPr>
          <p:nvPr>
            <p:ph type="body" sz="quarter" idx="13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B4C12-B27E-45C8-9F11-ECB044C5650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9" name="Notes Placeholder 6"/>
          <p:cNvSpPr>
            <a:spLocks noGrp="1"/>
          </p:cNvSpPr>
          <p:nvPr>
            <p:ph type="body" sz="quarter" idx="13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2CC82-0699-40EA-AEC6-0F4D9A23F04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4" name="Notes Placeholder 6"/>
          <p:cNvSpPr>
            <a:spLocks noGrp="1"/>
          </p:cNvSpPr>
          <p:nvPr>
            <p:ph type="body" sz="quarter" idx="13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Updates will be available at http://www.devconnections.com/updates/LasVegas _06/ASP_Connections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7AD83-D35D-4A81-B323-AD078CFE89B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7" name="Notes Placeholder 6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18263-CC26-45FF-A0F1-9EF570AF6C4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5781" name="Notes Placeholder 6"/>
          <p:cNvSpPr>
            <a:spLocks noGrp="1"/>
          </p:cNvSpPr>
          <p:nvPr>
            <p:ph type="body" sz="quarter" idx="13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B4DEA-1A7C-4668-B724-19BA3137EB0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10E96-7CBF-4C61-91CA-E150143E672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6D41E-B24F-40FD-893F-5AED3C2781B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9" name="Notes Placeholder 6"/>
          <p:cNvSpPr>
            <a:spLocks noGrp="1"/>
          </p:cNvSpPr>
          <p:nvPr>
            <p:ph type="body" sz="quarter" idx="13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ABBEF-9007-49D3-9F47-DF03F529F6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395288"/>
            <a:ext cx="19526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163" y="395288"/>
            <a:ext cx="5708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395288"/>
            <a:ext cx="7813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7413" y="1576388"/>
            <a:ext cx="3608387" cy="468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3608388" cy="468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576388"/>
            <a:ext cx="3608387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3608388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hidden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395288"/>
            <a:ext cx="781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1576388"/>
            <a:ext cx="73691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79" tIns="44448" rIns="90379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ransition/>
  <p:txStyles>
    <p:titleStyle>
      <a:lvl1pPr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2pPr>
      <a:lvl3pPr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3pPr>
      <a:lvl4pPr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4pPr>
      <a:lvl5pPr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5pPr>
      <a:lvl6pPr marL="457200"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6pPr>
      <a:lvl7pPr marL="914400"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7pPr>
      <a:lvl8pPr marL="1371600"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8pPr>
      <a:lvl9pPr marL="1828800" algn="r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16" charset="0"/>
        </a:defRPr>
      </a:lvl9pPr>
    </p:titleStyle>
    <p:bodyStyle>
      <a:lvl1pPr marL="431800" indent="-431800" algn="l" defTabSz="896938" rtl="0" eaLnBrk="0" fontAlgn="base" hangingPunct="0">
        <a:spcBef>
          <a:spcPct val="10000"/>
        </a:spcBef>
        <a:spcAft>
          <a:spcPct val="15000"/>
        </a:spcAft>
        <a:buSzPct val="75000"/>
        <a:buFont typeface="Wingdings" pitchFamily="2" charset="2"/>
        <a:buChar char="l"/>
        <a:tabLst>
          <a:tab pos="1387475" algn="l"/>
          <a:tab pos="1706563" algn="l"/>
          <a:tab pos="2079625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25425" algn="l" defTabSz="896938" rtl="0" eaLnBrk="0" fontAlgn="base" hangingPunct="0">
        <a:spcBef>
          <a:spcPct val="0"/>
        </a:spcBef>
        <a:spcAft>
          <a:spcPct val="25000"/>
        </a:spcAft>
        <a:buSzPct val="100000"/>
        <a:buChar char="–"/>
        <a:tabLst>
          <a:tab pos="1387475" algn="l"/>
          <a:tab pos="1706563" algn="l"/>
          <a:tab pos="2079625" algn="l"/>
        </a:tabLst>
        <a:defRPr sz="2100">
          <a:solidFill>
            <a:schemeClr val="tx1"/>
          </a:solidFill>
          <a:latin typeface="+mn-lt"/>
        </a:defRPr>
      </a:lvl2pPr>
      <a:lvl3pPr marL="869950" indent="44450" algn="l" defTabSz="896938" rtl="0" eaLnBrk="0" fontAlgn="base" hangingPunct="0">
        <a:spcBef>
          <a:spcPct val="0"/>
        </a:spcBef>
        <a:spcAft>
          <a:spcPct val="0"/>
        </a:spcAft>
        <a:buChar char="•"/>
        <a:tabLst>
          <a:tab pos="1387475" algn="l"/>
          <a:tab pos="1706563" algn="l"/>
          <a:tab pos="2079625" algn="l"/>
        </a:tabLst>
        <a:defRPr sz="1900" b="1">
          <a:solidFill>
            <a:srgbClr val="FFCC00"/>
          </a:solidFill>
          <a:latin typeface="+mn-lt"/>
        </a:defRPr>
      </a:lvl3pPr>
      <a:lvl4pPr marL="998538" indent="373063" algn="l" defTabSz="896938" rtl="0" eaLnBrk="0" fontAlgn="base" hangingPunct="0">
        <a:spcBef>
          <a:spcPct val="20000"/>
        </a:spcBef>
        <a:spcAft>
          <a:spcPct val="0"/>
        </a:spcAft>
        <a:buChar char="–"/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4pPr>
      <a:lvl5pPr marL="1344613" indent="484188" algn="l" defTabSz="896938" rtl="0" eaLnBrk="0" fontAlgn="base" hangingPunct="0">
        <a:spcBef>
          <a:spcPct val="20000"/>
        </a:spcBef>
        <a:spcAft>
          <a:spcPct val="0"/>
        </a:spcAft>
        <a:buChar char="»"/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5pPr>
      <a:lvl6pPr marL="18018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6pPr>
      <a:lvl7pPr marL="22590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7pPr>
      <a:lvl8pPr marL="27162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8pPr>
      <a:lvl9pPr marL="31734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windowsvista/uxgu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3.png"/><Relationship Id="rId3" Type="http://schemas.openxmlformats.org/officeDocument/2006/relationships/image" Target="../media/image94.png"/><Relationship Id="rId7" Type="http://schemas.openxmlformats.org/officeDocument/2006/relationships/image" Target="../media/image117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96.png"/><Relationship Id="rId10" Type="http://schemas.openxmlformats.org/officeDocument/2006/relationships/image" Target="../media/image119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vstudio/bb265237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2.microsoft.com/en-us/windowsvista/aa904955.aspx" TargetMode="External"/><Relationship Id="rId4" Type="http://schemas.openxmlformats.org/officeDocument/2006/relationships/hyperlink" Target="http://go.microsoft.com/?linkid=636607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14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6613" y="2438400"/>
            <a:ext cx="7773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8788" y="590550"/>
            <a:ext cx="5210175" cy="17414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Windows Vista for the Developer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73075" y="1931988"/>
            <a:ext cx="3987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23" tIns="42962" rIns="85923" bIns="42962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Sam Gazitt</a:t>
            </a:r>
          </a:p>
          <a:p>
            <a:pPr>
              <a:defRPr/>
            </a:pPr>
            <a:r>
              <a:rPr lang="en-US" dirty="0">
                <a:solidFill>
                  <a:srgbClr val="FFCC66"/>
                </a:solidFill>
                <a:latin typeface="Arial" charset="0"/>
                <a:cs typeface="+mn-cs"/>
              </a:rPr>
              <a:t>Product Manager</a:t>
            </a:r>
          </a:p>
          <a:p>
            <a:pPr>
              <a:defRPr/>
            </a:pPr>
            <a:r>
              <a:rPr lang="en-US" dirty="0">
                <a:solidFill>
                  <a:srgbClr val="FFCC66"/>
                </a:solidFill>
                <a:latin typeface="Arial" charset="0"/>
                <a:cs typeface="+mn-cs"/>
              </a:rPr>
              <a:t>blogs.msdn.com/samgaz</a:t>
            </a:r>
          </a:p>
          <a:p>
            <a:pPr>
              <a:defRPr/>
            </a:pPr>
            <a:endParaRPr lang="en-US" sz="1400" b="0" dirty="0">
              <a:latin typeface="Times New Roman" pitchFamily="16" charset="0"/>
              <a:cs typeface="+mn-cs"/>
            </a:endParaRPr>
          </a:p>
          <a:p>
            <a:pPr>
              <a:defRPr/>
            </a:pPr>
            <a:endParaRPr lang="en-US" sz="1400" b="0" dirty="0">
              <a:latin typeface="Times New Roman" pitchFamily="16" charset="0"/>
              <a:cs typeface="+mn-cs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329238" y="1593850"/>
            <a:ext cx="3429000" cy="2338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latin typeface="Arial" charset="0"/>
              </a:rPr>
              <a:t>Pre-requisites for this presentation: </a:t>
            </a:r>
          </a:p>
          <a:p>
            <a:pPr eaLnBrk="0" hangingPunct="0"/>
            <a:endParaRPr lang="en-US" b="0">
              <a:latin typeface="Arial" charset="0"/>
            </a:endParaRPr>
          </a:p>
          <a:p>
            <a:pPr eaLnBrk="0" hangingPunct="0"/>
            <a:r>
              <a:rPr lang="en-US" b="0">
                <a:latin typeface="Arial" charset="0"/>
              </a:rPr>
              <a:t> 1) Must want to have fun.</a:t>
            </a:r>
          </a:p>
          <a:p>
            <a:pPr eaLnBrk="0" hangingPunct="0"/>
            <a:r>
              <a:rPr lang="en-US" b="0">
                <a:latin typeface="Arial" charset="0"/>
              </a:rPr>
              <a:t> 2) Must know how to applaud</a:t>
            </a:r>
          </a:p>
          <a:p>
            <a:pPr eaLnBrk="0" hangingPunct="0"/>
            <a:r>
              <a:rPr lang="en-US" b="0">
                <a:latin typeface="Arial" charset="0"/>
              </a:rPr>
              <a:t> 3) Must cut down the tallest tree in </a:t>
            </a:r>
          </a:p>
          <a:p>
            <a:pPr eaLnBrk="0" hangingPunct="0"/>
            <a:r>
              <a:rPr lang="en-US" b="0">
                <a:latin typeface="Arial" charset="0"/>
              </a:rPr>
              <a:t>     the forest with a herring.</a:t>
            </a:r>
            <a:br>
              <a:rPr lang="en-US" b="0">
                <a:latin typeface="Arial" charset="0"/>
              </a:rPr>
            </a:br>
            <a:endParaRPr lang="en-US" b="0">
              <a:latin typeface="Arial" charset="0"/>
            </a:endParaRPr>
          </a:p>
          <a:p>
            <a:pPr eaLnBrk="0" hangingPunct="0"/>
            <a:r>
              <a:rPr lang="en-US" b="0" i="1">
                <a:latin typeface="Arial" charset="0"/>
              </a:rPr>
              <a:t>Level: Intermediate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414463"/>
            <a:ext cx="7094537" cy="4940300"/>
          </a:xfrm>
        </p:spPr>
        <p:txBody>
          <a:bodyPr/>
          <a:lstStyle/>
          <a:p>
            <a:r>
              <a:rPr lang="en-US" sz="3200" smtClean="0"/>
              <a:t>Desktop Productivity Enhancement</a:t>
            </a:r>
          </a:p>
          <a:p>
            <a:pPr lvl="1"/>
            <a:r>
              <a:rPr lang="en-US" sz="2800" smtClean="0"/>
              <a:t>Hosts mini-applications for Desktop and Web</a:t>
            </a:r>
          </a:p>
          <a:p>
            <a:pPr lvl="1"/>
            <a:r>
              <a:rPr lang="en-US" sz="2800" smtClean="0"/>
              <a:t>Optimized for work and</a:t>
            </a:r>
            <a:br>
              <a:rPr lang="en-US" sz="2800" smtClean="0"/>
            </a:br>
            <a:r>
              <a:rPr lang="en-US" sz="2800" smtClean="0"/>
              <a:t>home scenarios</a:t>
            </a:r>
          </a:p>
          <a:p>
            <a:r>
              <a:rPr lang="en-US" sz="3200" smtClean="0"/>
              <a:t>Non-intrusive user-experience</a:t>
            </a:r>
          </a:p>
          <a:p>
            <a:pPr lvl="1"/>
            <a:r>
              <a:rPr lang="en-US" sz="2800" smtClean="0"/>
              <a:t>“Less is More” Model</a:t>
            </a:r>
          </a:p>
          <a:p>
            <a:pPr lvl="1"/>
            <a:r>
              <a:rPr lang="en-US" sz="2800" smtClean="0"/>
              <a:t>Native support for std</a:t>
            </a:r>
            <a:br>
              <a:rPr lang="en-US" sz="2800" smtClean="0"/>
            </a:br>
            <a:r>
              <a:rPr lang="en-US" sz="2800" smtClean="0"/>
              <a:t>and widescreen displays</a:t>
            </a:r>
          </a:p>
        </p:txBody>
      </p:sp>
      <p:pic>
        <p:nvPicPr>
          <p:cNvPr id="12291" name="Picture 4" descr="Sidebar"/>
          <p:cNvPicPr>
            <a:picLocks noChangeAspect="1" noChangeArrowheads="1"/>
          </p:cNvPicPr>
          <p:nvPr/>
        </p:nvPicPr>
        <p:blipFill>
          <a:blip r:embed="rId3"/>
          <a:srcRect r="76442"/>
          <a:stretch>
            <a:fillRect/>
          </a:stretch>
        </p:blipFill>
        <p:spPr bwMode="auto">
          <a:xfrm>
            <a:off x="7700963" y="230188"/>
            <a:ext cx="1217612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5300" y="334963"/>
            <a:ext cx="6704013" cy="490537"/>
          </a:xfrm>
          <a:prstGeom prst="rect">
            <a:avLst/>
          </a:prstGeom>
        </p:spPr>
        <p:txBody>
          <a:bodyPr/>
          <a:lstStyle/>
          <a:p>
            <a:pPr algn="r" defTabSz="896938">
              <a:defRPr/>
            </a:pPr>
            <a:r>
              <a:rPr lang="en-US" sz="2800" b="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Windows Vista Sidebar Gadgets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Search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Sidebar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WPF – Designer – UX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158750" y="2289175"/>
            <a:ext cx="91614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Windows Presentation Foundation and Windows Vista Sidebar</a:t>
            </a: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0" y="887413"/>
            <a:ext cx="9144000" cy="1317625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13316" name="Picture 14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049338"/>
            <a:ext cx="3143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Show your clients the love!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Search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Sidebar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WPF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Designer – UX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Rectangle 1843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3" y="1814513"/>
            <a:ext cx="18764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Rectangle 184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1814513"/>
            <a:ext cx="18653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1038" y="4002088"/>
            <a:ext cx="7504112" cy="2493962"/>
            <a:chOff x="429" y="2713"/>
            <a:chExt cx="4727" cy="1571"/>
          </a:xfrm>
        </p:grpSpPr>
        <p:pic>
          <p:nvPicPr>
            <p:cNvPr id="14363" name="Rectangle 174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62" y="2713"/>
              <a:ext cx="99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Rectangle 174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9" y="2730"/>
              <a:ext cx="107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Rectangle 174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1" y="2826"/>
              <a:ext cx="558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Rectangle 1743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02" y="2889"/>
              <a:ext cx="70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Rectangle 1743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37" y="2889"/>
              <a:ext cx="70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Rectangle 174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35" y="2826"/>
              <a:ext cx="558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Rectangle 174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0" y="2826"/>
              <a:ext cx="558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1038" y="4024313"/>
            <a:ext cx="7594600" cy="2466975"/>
            <a:chOff x="429" y="2535"/>
            <a:chExt cx="4784" cy="1554"/>
          </a:xfrm>
        </p:grpSpPr>
        <p:pic>
          <p:nvPicPr>
            <p:cNvPr id="14356" name="Rectangle 17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9" y="2535"/>
              <a:ext cx="107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Rectangle 1742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44" y="2787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Rectangle 174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30" y="2787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Rectangle 1743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1" y="2535"/>
              <a:ext cx="107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Rectangle 1743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1524" y="2787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Rectangle 1743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3345" y="2787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Rectangle 1743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46" y="2667"/>
              <a:ext cx="99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TextBox 17414"/>
          <p:cNvSpPr txBox="1">
            <a:spLocks noChangeArrowheads="1"/>
          </p:cNvSpPr>
          <p:nvPr/>
        </p:nvSpPr>
        <p:spPr bwMode="auto">
          <a:xfrm>
            <a:off x="5441950" y="-107950"/>
            <a:ext cx="1038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84345" name="Rectangle 184344"/>
          <p:cNvSpPr>
            <a:spLocks noChangeArrowheads="1"/>
          </p:cNvSpPr>
          <p:nvPr/>
        </p:nvSpPr>
        <p:spPr bwMode="auto">
          <a:xfrm>
            <a:off x="484188" y="3632200"/>
            <a:ext cx="2108200" cy="369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Designers design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184348" name="Rectangle 1843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0338" y="4159250"/>
            <a:ext cx="17938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419350" y="4237038"/>
            <a:ext cx="4140200" cy="1533525"/>
            <a:chOff x="1524" y="3675"/>
            <a:chExt cx="2608" cy="966"/>
          </a:xfrm>
        </p:grpSpPr>
        <p:pic>
          <p:nvPicPr>
            <p:cNvPr id="14351" name="Rectangle 1742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44" y="3795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Rectangle 1742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30" y="3795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Rectangle 174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1524" y="3795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Rectangle 1742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3345" y="3795"/>
              <a:ext cx="40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Rectangle 174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46" y="3675"/>
              <a:ext cx="99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3" name="Rectangle 184342"/>
          <p:cNvSpPr>
            <a:spLocks noChangeArrowheads="1"/>
          </p:cNvSpPr>
          <p:nvPr/>
        </p:nvSpPr>
        <p:spPr bwMode="auto">
          <a:xfrm>
            <a:off x="2193925" y="2571750"/>
            <a:ext cx="4306888" cy="14589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36" tIns="45718" rIns="91436" bIns="45718">
            <a:spAutoFit/>
          </a:bodyPr>
          <a:lstStyle/>
          <a:p>
            <a:pPr lvl="1" algn="ctr" eaLnBrk="0" hangingPunct="0">
              <a:lnSpc>
                <a:spcPct val="12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With XAML designers &amp; developers can streamline their collaboration</a:t>
            </a:r>
            <a:endParaRPr lang="en-US" dirty="0">
              <a:latin typeface="+mn-lt"/>
              <a:cs typeface="+mn-cs"/>
            </a:endParaRPr>
          </a:p>
          <a:p>
            <a:pPr lvl="1" algn="ctr" eaLnBrk="0" hangingPunct="0">
              <a:lnSpc>
                <a:spcPct val="12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46" name="Rectangle 184345"/>
          <p:cNvSpPr>
            <a:spLocks noChangeArrowheads="1"/>
          </p:cNvSpPr>
          <p:nvPr/>
        </p:nvSpPr>
        <p:spPr bwMode="auto">
          <a:xfrm>
            <a:off x="5549900" y="3632200"/>
            <a:ext cx="3570288" cy="369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Developers add business logic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665163" y="395288"/>
            <a:ext cx="7596187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Designer-Developer Productivity</a:t>
            </a:r>
            <a:endParaRPr lang="en-US" dirty="0"/>
          </a:p>
        </p:txBody>
      </p:sp>
      <p:pic>
        <p:nvPicPr>
          <p:cNvPr id="14369" name="Picture 33" descr="\\eventsql\dvd27\Clip_Installer\DVD_ART\BoxShots_Logos\Expression\Expression Blend\Expression Blend box ang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8325" y="4184650"/>
            <a:ext cx="1562100" cy="2098675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Search – Sidebar– WPF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Designer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UX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4.9711E-6 L 4.44444E-6 4.97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8 -2.31214E-6 L -5.55556E-7 -2.3121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8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8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5" dur="500"/>
                                        <p:tgtEl>
                                          <p:spTgt spid="18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8" dur="500"/>
                                        <p:tgtEl>
                                          <p:spTgt spid="18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5 -1.90751E-6 L 0 -1.90751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23524 0.00162 L 0.00799 0.0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5" grpId="0" build="p" advAuto="0"/>
      <p:bldP spid="184345" grpId="1" build="allAtOnce"/>
      <p:bldP spid="184343" grpId="0"/>
      <p:bldP spid="184346" grpId="0" build="p" advAuto="0"/>
      <p:bldP spid="184346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792162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Windows Vista User Experience Guidelines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>
                <a:hlinkClick r:id="rId3"/>
              </a:rPr>
              <a:t>http://msdn.microsoft.com/windowsvista/uxguide</a:t>
            </a:r>
            <a:r>
              <a:rPr lang="en-GB" sz="2400" smtClean="0"/>
              <a:t>  </a:t>
            </a:r>
          </a:p>
        </p:txBody>
      </p:sp>
      <p:pic>
        <p:nvPicPr>
          <p:cNvPr id="109572" name="Picture 4" descr="UXGuideli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Search – Sidebar– WPF – Designer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UX  </a:t>
            </a:r>
            <a:endParaRPr lang="en-US" dirty="0">
              <a:solidFill>
                <a:srgbClr val="FFCC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8"/>
          <p:cNvGrpSpPr>
            <a:grpSpLocks/>
          </p:cNvGrpSpPr>
          <p:nvPr/>
        </p:nvGrpSpPr>
        <p:grpSpPr bwMode="auto">
          <a:xfrm>
            <a:off x="0" y="1217613"/>
            <a:ext cx="9144000" cy="677862"/>
            <a:chOff x="0" y="767"/>
            <a:chExt cx="5760" cy="427"/>
          </a:xfrm>
        </p:grpSpPr>
        <p:pic>
          <p:nvPicPr>
            <p:cNvPr id="16403" name="Picture 45" descr="white bar with faded ends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</a:blip>
            <a:srcRect/>
            <a:stretch>
              <a:fillRect/>
            </a:stretch>
          </p:blipFill>
          <p:spPr bwMode="ltGray">
            <a:xfrm>
              <a:off x="0" y="767"/>
              <a:ext cx="57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67" descr="cooltools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invGray">
            <a:xfrm>
              <a:off x="384" y="789"/>
              <a:ext cx="499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43" descr="Windows-Vista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1546225" y="76200"/>
            <a:ext cx="60515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2" descr="curvy rectangle middle cl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8" y="1933575"/>
            <a:ext cx="32496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15"/>
          <p:cNvSpPr txBox="1">
            <a:spLocks noChangeArrowheads="1"/>
          </p:cNvSpPr>
          <p:nvPr/>
        </p:nvSpPr>
        <p:spPr bwMode="auto">
          <a:xfrm>
            <a:off x="750888" y="2119313"/>
            <a:ext cx="264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Connected</a:t>
            </a:r>
          </a:p>
        </p:txBody>
      </p:sp>
      <p:sp>
        <p:nvSpPr>
          <p:cNvPr id="41" name="Text Box 101"/>
          <p:cNvSpPr txBox="1">
            <a:spLocks noChangeArrowheads="1"/>
          </p:cNvSpPr>
          <p:nvPr/>
        </p:nvSpPr>
        <p:spPr bwMode="auto">
          <a:xfrm>
            <a:off x="1123950" y="4759325"/>
            <a:ext cx="1801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People Near Me</a:t>
            </a:r>
          </a:p>
        </p:txBody>
      </p: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1770063" y="5191125"/>
            <a:ext cx="890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Search</a:t>
            </a:r>
          </a:p>
        </p:txBody>
      </p:sp>
      <p:sp>
        <p:nvSpPr>
          <p:cNvPr id="43" name="Text Box 103"/>
          <p:cNvSpPr txBox="1">
            <a:spLocks noChangeArrowheads="1"/>
          </p:cNvSpPr>
          <p:nvPr/>
        </p:nvSpPr>
        <p:spPr bwMode="auto">
          <a:xfrm>
            <a:off x="1384300" y="5622925"/>
            <a:ext cx="1477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RSS Support</a:t>
            </a:r>
          </a:p>
        </p:txBody>
      </p:sp>
      <p:sp>
        <p:nvSpPr>
          <p:cNvPr id="44" name="Text Box 109"/>
          <p:cNvSpPr txBox="1">
            <a:spLocks noChangeArrowheads="1"/>
          </p:cNvSpPr>
          <p:nvPr/>
        </p:nvSpPr>
        <p:spPr bwMode="auto">
          <a:xfrm>
            <a:off x="1417638" y="6054725"/>
            <a:ext cx="1009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IIS7</a:t>
            </a:r>
          </a:p>
        </p:txBody>
      </p:sp>
      <p:pic>
        <p:nvPicPr>
          <p:cNvPr id="16394" name="Picture 80" descr="Gel - horiz gel bar trans end gre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775" y="2713038"/>
            <a:ext cx="33909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5" name="Group 92"/>
          <p:cNvGrpSpPr>
            <a:grpSpLocks/>
          </p:cNvGrpSpPr>
          <p:nvPr/>
        </p:nvGrpSpPr>
        <p:grpSpPr bwMode="auto">
          <a:xfrm>
            <a:off x="684213" y="3486150"/>
            <a:ext cx="2565400" cy="504825"/>
            <a:chOff x="816" y="3072"/>
            <a:chExt cx="1776" cy="347"/>
          </a:xfrm>
        </p:grpSpPr>
        <p:pic>
          <p:nvPicPr>
            <p:cNvPr id="16401" name="Picture 90" descr="cooltools-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>
              <a:off x="816" y="3072"/>
              <a:ext cx="17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91" descr="cooltools-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invGray">
            <a:xfrm>
              <a:off x="1309" y="3264"/>
              <a:ext cx="7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6" name="Group 95"/>
          <p:cNvGrpSpPr>
            <a:grpSpLocks/>
          </p:cNvGrpSpPr>
          <p:nvPr/>
        </p:nvGrpSpPr>
        <p:grpSpPr bwMode="auto">
          <a:xfrm>
            <a:off x="1109663" y="4073525"/>
            <a:ext cx="2247900" cy="560388"/>
            <a:chOff x="2016" y="2640"/>
            <a:chExt cx="1440" cy="359"/>
          </a:xfrm>
        </p:grpSpPr>
        <p:pic>
          <p:nvPicPr>
            <p:cNvPr id="16399" name="Picture 93" descr="cooltools-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invGray">
            <a:xfrm>
              <a:off x="2016" y="2640"/>
              <a:ext cx="144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94" descr="cooltools-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invGray">
            <a:xfrm>
              <a:off x="2309" y="2832"/>
              <a:ext cx="85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7" name="Picture 81" descr="NET Framework white h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8325" y="2822575"/>
            <a:ext cx="2819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02028" y="2519272"/>
            <a:ext cx="484155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icrosoft_20b_Ar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2422525"/>
            <a:ext cx="84550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Microsoft_20a_Indigo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581025"/>
            <a:ext cx="36290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Rounded Bot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" y="2817813"/>
            <a:ext cx="19367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Rounded 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1063" y="4457700"/>
            <a:ext cx="19367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Rounded 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088" y="4857750"/>
            <a:ext cx="19367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Rounded 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6825" y="4459288"/>
            <a:ext cx="19367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Rounded Bot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6238" y="2803525"/>
            <a:ext cx="19367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22275" y="3438525"/>
            <a:ext cx="2087563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Interop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with other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platforms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49300" y="2946400"/>
            <a:ext cx="1435100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+mn-cs"/>
              </a:rPr>
              <a:t>ASMX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20738" y="4562475"/>
            <a:ext cx="2087562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Attribute-      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Based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Programming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184275" y="5438775"/>
            <a:ext cx="13589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+mn-cs"/>
              </a:rPr>
              <a:t>Enterprise Services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692525" y="4943475"/>
            <a:ext cx="1846263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WS-*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Protocol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Support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5413" y="5895975"/>
            <a:ext cx="1358900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+mn-cs"/>
              </a:rPr>
              <a:t>WSE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265863" y="4568825"/>
            <a:ext cx="2087562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Message-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Oriented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Programming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359525" y="5505450"/>
            <a:ext cx="1936750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400" dirty="0" err="1">
                <a:latin typeface="+mn-lt"/>
                <a:cs typeface="+mn-cs"/>
              </a:rPr>
              <a:t>System.Messaging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648450" y="3438525"/>
            <a:ext cx="2087563" cy="6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Extensibility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Location transparency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967538" y="2886075"/>
            <a:ext cx="14478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+mn-cs"/>
              </a:rPr>
              <a:t>.NET </a:t>
            </a:r>
            <a:r>
              <a:rPr lang="en-US" sz="1400" dirty="0" err="1">
                <a:latin typeface="+mn-lt"/>
                <a:cs typeface="+mn-cs"/>
              </a:rPr>
              <a:t>Remoting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Unified Programming Model</a:t>
            </a:r>
          </a:p>
        </p:txBody>
      </p:sp>
      <p:pic>
        <p:nvPicPr>
          <p:cNvPr id="17428" name="Picture 20" descr="WinV-Button"/>
          <p:cNvPicPr>
            <a:picLocks noChangeAspect="1" noChangeArrowheads="1"/>
          </p:cNvPicPr>
          <p:nvPr/>
        </p:nvPicPr>
        <p:blipFill>
          <a:blip r:embed="rId7">
            <a:lum bright="-30000"/>
          </a:blip>
          <a:srcRect/>
          <a:stretch>
            <a:fillRect/>
          </a:stretch>
        </p:blipFill>
        <p:spPr bwMode="auto">
          <a:xfrm>
            <a:off x="3603625" y="1406525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TitleText copy"/>
          <p:cNvPicPr>
            <a:picLocks noChangeAspect="1" noChangeArrowheads="1"/>
          </p:cNvPicPr>
          <p:nvPr/>
        </p:nvPicPr>
        <p:blipFill>
          <a:blip r:embed="rId8"/>
          <a:srcRect t="-10001" r="77800"/>
          <a:stretch>
            <a:fillRect/>
          </a:stretch>
        </p:blipFill>
        <p:spPr bwMode="auto">
          <a:xfrm>
            <a:off x="3810000" y="2066925"/>
            <a:ext cx="1466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WF – P2P – RSS – IIS7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75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nFX__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2825"/>
            <a:ext cx="914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WinFX__0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-838200"/>
            <a:ext cx="8755063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WinFX__0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7700" y="712788"/>
            <a:ext cx="3049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WinFX__04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9863" y="820738"/>
            <a:ext cx="305593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WinFX__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8" y="730250"/>
            <a:ext cx="36131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6238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Windows Workflow Foundation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 rot="20779304">
            <a:off x="1571625" y="1503363"/>
            <a:ext cx="20320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Long Running and </a:t>
            </a:r>
            <a:r>
              <a:rPr lang="en-US" sz="14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Stateful</a:t>
            </a:r>
            <a:r>
              <a:rPr lang="en-US" sz="1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Process Implementation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3924300" y="1371600"/>
            <a:ext cx="17399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Flexible Control</a:t>
            </a:r>
            <a:br>
              <a:rPr lang="en-US" sz="1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en-US" sz="1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Flow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 rot="1055838">
            <a:off x="6082145" y="1594427"/>
            <a:ext cx="16764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Transparent Declarative Model Driven Software</a:t>
            </a:r>
          </a:p>
        </p:txBody>
      </p:sp>
      <p:pic>
        <p:nvPicPr>
          <p:cNvPr id="18443" name="Picture 11" descr="WinFX__TXT__16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733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466725" y="4160838"/>
            <a:ext cx="1992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50800" dist="38100" dir="10800000" algn="r" rotWithShape="0">
                    <a:schemeClr val="bg2">
                      <a:alpha val="40000"/>
                    </a:schemeClr>
                  </a:outerShdw>
                </a:effectLst>
                <a:latin typeface="+mn-lt"/>
                <a:cs typeface="+mn-cs"/>
              </a:rPr>
              <a:t>Windows Workflow Foundation is the programming model, engine and tools for quickly building workflow-enabled applications on Windows.</a:t>
            </a:r>
          </a:p>
        </p:txBody>
      </p:sp>
      <p:pic>
        <p:nvPicPr>
          <p:cNvPr id="18445" name="Picture 13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12863" y="1609725"/>
            <a:ext cx="75438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P2P – RSS – IIS7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inFX__2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25" y="546100"/>
            <a:ext cx="32543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WinFX__2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6100"/>
            <a:ext cx="32543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WinFX__2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0" y="546100"/>
            <a:ext cx="32543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WinFX__2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46150"/>
            <a:ext cx="9144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Flexible Control Flow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40475" y="3333750"/>
            <a:ext cx="2349500" cy="52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111111"/>
                </a:solidFill>
                <a:latin typeface="+mn-lt"/>
                <a:cs typeface="+mn-cs"/>
              </a:rPr>
              <a:t>Rules + data state drive processing order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05525" y="155575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111111"/>
                </a:solidFill>
                <a:latin typeface="+mn-lt"/>
                <a:cs typeface="+mn-cs"/>
              </a:rPr>
              <a:t>Rules-driven Activities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92863" y="4067175"/>
            <a:ext cx="22431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Data-driven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Simple Conditions, 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>
                <a:latin typeface="+mn-lt"/>
                <a:cs typeface="+mn-cs"/>
              </a:rPr>
              <a:t>complex Policies 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Constrained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>
                <a:latin typeface="+mn-lt"/>
                <a:cs typeface="+mn-cs"/>
              </a:rPr>
              <a:t>Activity Group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157538" y="1557338"/>
            <a:ext cx="284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111111"/>
                </a:solidFill>
                <a:latin typeface="+mn-lt"/>
                <a:cs typeface="+mn-cs"/>
              </a:rPr>
              <a:t>State Machine Workflow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497263" y="3333750"/>
            <a:ext cx="22653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111111"/>
                </a:solidFill>
                <a:latin typeface="+mn-lt"/>
                <a:cs typeface="+mn-cs"/>
              </a:rPr>
              <a:t>External events drive processing order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406775" y="4067175"/>
            <a:ext cx="2473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Reactive, event-driven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Skip/re-work,</a:t>
            </a:r>
            <a:br>
              <a:rPr lang="en-US" sz="1700" dirty="0">
                <a:latin typeface="+mn-lt"/>
                <a:cs typeface="+mn-cs"/>
              </a:rPr>
            </a:br>
            <a:r>
              <a:rPr lang="en-US" sz="1700" dirty="0">
                <a:latin typeface="+mn-lt"/>
                <a:cs typeface="+mn-cs"/>
              </a:rPr>
              <a:t>exception handling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Graph metaphor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4613" y="1557338"/>
            <a:ext cx="2871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111111"/>
                </a:solidFill>
                <a:latin typeface="+mn-lt"/>
                <a:cs typeface="+mn-cs"/>
              </a:rPr>
              <a:t>Sequential Workflow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601788" y="2495550"/>
            <a:ext cx="14668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111111"/>
                </a:solidFill>
                <a:latin typeface="+mn-lt"/>
                <a:cs typeface="+mn-cs"/>
              </a:rPr>
              <a:t>Sequential structure 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rgbClr val="111111"/>
                </a:solidFill>
                <a:latin typeface="+mn-lt"/>
                <a:cs typeface="+mn-cs"/>
              </a:rPr>
              <a:t>Prescribes processing order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52438" y="4067175"/>
            <a:ext cx="23510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Prescriptive, formal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Automation scenarios</a:t>
            </a:r>
          </a:p>
          <a:p>
            <a:pPr marL="231766" indent="-231766" defTabSz="91274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Tx/>
              <a:buBlip>
                <a:blip r:embed="rId6"/>
              </a:buBlip>
              <a:defRPr/>
            </a:pPr>
            <a:r>
              <a:rPr lang="en-US" sz="1700" dirty="0">
                <a:latin typeface="+mn-lt"/>
                <a:cs typeface="+mn-cs"/>
              </a:rPr>
              <a:t>Flowchart metaphor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2275" y="2319338"/>
            <a:ext cx="1196975" cy="1498600"/>
            <a:chOff x="1950" y="1734"/>
            <a:chExt cx="930" cy="1164"/>
          </a:xfrm>
        </p:grpSpPr>
        <p:pic>
          <p:nvPicPr>
            <p:cNvPr id="19487" name="Picture 18" descr="WinFX__23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50" y="1734"/>
              <a:ext cx="930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AutoShape 19"/>
            <p:cNvSpPr>
              <a:spLocks noChangeArrowheads="1"/>
            </p:cNvSpPr>
            <p:nvPr/>
          </p:nvSpPr>
          <p:spPr bwMode="auto">
            <a:xfrm>
              <a:off x="2083" y="1881"/>
              <a:ext cx="624" cy="20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+mn-lt"/>
                  <a:cs typeface="+mn-cs"/>
                </a:rPr>
                <a:t>Step1</a:t>
              </a:r>
            </a:p>
          </p:txBody>
        </p:sp>
        <p:sp>
          <p:nvSpPr>
            <p:cNvPr id="13345" name="AutoShape 20"/>
            <p:cNvSpPr>
              <a:spLocks noChangeArrowheads="1"/>
            </p:cNvSpPr>
            <p:nvPr/>
          </p:nvSpPr>
          <p:spPr bwMode="auto">
            <a:xfrm>
              <a:off x="2083" y="2497"/>
              <a:ext cx="624" cy="20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+mn-lt"/>
                  <a:cs typeface="+mn-cs"/>
                </a:rPr>
                <a:t>Step2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17900" y="2143125"/>
            <a:ext cx="2268538" cy="1257300"/>
            <a:chOff x="2216" y="1710"/>
            <a:chExt cx="1429" cy="792"/>
          </a:xfrm>
        </p:grpSpPr>
        <p:pic>
          <p:nvPicPr>
            <p:cNvPr id="19482" name="Picture 22" descr="WinFX__23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7" y="1710"/>
              <a:ext cx="1218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AutoShape 23"/>
            <p:cNvSpPr>
              <a:spLocks noChangeArrowheads="1"/>
            </p:cNvSpPr>
            <p:nvPr/>
          </p:nvSpPr>
          <p:spPr bwMode="auto">
            <a:xfrm>
              <a:off x="2766" y="2195"/>
              <a:ext cx="422" cy="155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+mn-lt"/>
                  <a:cs typeface="+mn-cs"/>
                </a:rPr>
                <a:t>State2</a:t>
              </a:r>
            </a:p>
          </p:txBody>
        </p:sp>
        <p:sp>
          <p:nvSpPr>
            <p:cNvPr id="13340" name="AutoShape 24"/>
            <p:cNvSpPr>
              <a:spLocks noChangeArrowheads="1"/>
            </p:cNvSpPr>
            <p:nvPr/>
          </p:nvSpPr>
          <p:spPr bwMode="auto">
            <a:xfrm>
              <a:off x="2770" y="1827"/>
              <a:ext cx="412" cy="153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+mn-lt"/>
                  <a:cs typeface="+mn-cs"/>
                </a:rPr>
                <a:t>State1</a:t>
              </a:r>
            </a:p>
          </p:txBody>
        </p:sp>
        <p:sp>
          <p:nvSpPr>
            <p:cNvPr id="13341" name="Text Box 25"/>
            <p:cNvSpPr txBox="1">
              <a:spLocks noChangeArrowheads="1"/>
            </p:cNvSpPr>
            <p:nvPr/>
          </p:nvSpPr>
          <p:spPr bwMode="auto">
            <a:xfrm>
              <a:off x="2216" y="1817"/>
              <a:ext cx="380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111111"/>
                  </a:solidFill>
                  <a:latin typeface="+mn-lt"/>
                  <a:cs typeface="+mn-cs"/>
                </a:rPr>
                <a:t>Event</a:t>
              </a:r>
            </a:p>
          </p:txBody>
        </p:sp>
        <p:sp>
          <p:nvSpPr>
            <p:cNvPr id="13342" name="Text Box 26"/>
            <p:cNvSpPr txBox="1">
              <a:spLocks noChangeArrowheads="1"/>
            </p:cNvSpPr>
            <p:nvPr/>
          </p:nvSpPr>
          <p:spPr bwMode="auto">
            <a:xfrm>
              <a:off x="2216" y="2201"/>
              <a:ext cx="380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111111"/>
                  </a:solidFill>
                  <a:latin typeface="+mn-lt"/>
                  <a:cs typeface="+mn-cs"/>
                </a:rPr>
                <a:t>Event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92863" y="2085975"/>
            <a:ext cx="2162175" cy="1428750"/>
            <a:chOff x="4027" y="1674"/>
            <a:chExt cx="1362" cy="900"/>
          </a:xfrm>
        </p:grpSpPr>
        <p:pic>
          <p:nvPicPr>
            <p:cNvPr id="19476" name="Picture 28" descr="WinFX__23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27" y="1674"/>
              <a:ext cx="1362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Text Box 29"/>
            <p:cNvSpPr txBox="1">
              <a:spLocks noChangeArrowheads="1"/>
            </p:cNvSpPr>
            <p:nvPr/>
          </p:nvSpPr>
          <p:spPr bwMode="auto">
            <a:xfrm>
              <a:off x="4206" y="1803"/>
              <a:ext cx="4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400" dirty="0">
                  <a:solidFill>
                    <a:srgbClr val="111111"/>
                  </a:solidFill>
                  <a:latin typeface="+mn-lt"/>
                  <a:cs typeface="+mn-cs"/>
                </a:rPr>
                <a:t>Rule1</a:t>
              </a:r>
            </a:p>
          </p:txBody>
        </p:sp>
        <p:sp>
          <p:nvSpPr>
            <p:cNvPr id="13334" name="Text Box 30"/>
            <p:cNvSpPr txBox="1">
              <a:spLocks noChangeArrowheads="1"/>
            </p:cNvSpPr>
            <p:nvPr/>
          </p:nvSpPr>
          <p:spPr bwMode="auto">
            <a:xfrm>
              <a:off x="4206" y="2247"/>
              <a:ext cx="4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400" dirty="0">
                  <a:solidFill>
                    <a:srgbClr val="111111"/>
                  </a:solidFill>
                  <a:latin typeface="+mn-lt"/>
                  <a:cs typeface="+mn-cs"/>
                </a:rPr>
                <a:t>Rule2</a:t>
              </a:r>
            </a:p>
          </p:txBody>
        </p:sp>
        <p:sp>
          <p:nvSpPr>
            <p:cNvPr id="13335" name="Text Box 31"/>
            <p:cNvSpPr txBox="1">
              <a:spLocks noChangeArrowheads="1"/>
            </p:cNvSpPr>
            <p:nvPr/>
          </p:nvSpPr>
          <p:spPr bwMode="auto">
            <a:xfrm>
              <a:off x="4187" y="2009"/>
              <a:ext cx="3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2"/>
                  </a:solidFill>
                  <a:latin typeface="+mn-lt"/>
                  <a:cs typeface="+mn-cs"/>
                </a:rPr>
                <a:t>Data</a:t>
              </a:r>
            </a:p>
          </p:txBody>
        </p:sp>
        <p:sp>
          <p:nvSpPr>
            <p:cNvPr id="13336" name="AutoShape 32"/>
            <p:cNvSpPr>
              <a:spLocks noChangeArrowheads="1"/>
            </p:cNvSpPr>
            <p:nvPr/>
          </p:nvSpPr>
          <p:spPr bwMode="auto">
            <a:xfrm>
              <a:off x="4720" y="2232"/>
              <a:ext cx="624" cy="192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+mn-lt"/>
                  <a:cs typeface="+mn-cs"/>
                </a:rPr>
                <a:t>Step2</a:t>
              </a:r>
            </a:p>
          </p:txBody>
        </p:sp>
        <p:sp>
          <p:nvSpPr>
            <p:cNvPr id="13337" name="AutoShape 33"/>
            <p:cNvSpPr>
              <a:spLocks noChangeArrowheads="1"/>
            </p:cNvSpPr>
            <p:nvPr/>
          </p:nvSpPr>
          <p:spPr bwMode="auto">
            <a:xfrm>
              <a:off x="4720" y="1789"/>
              <a:ext cx="624" cy="192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+mn-lt"/>
                  <a:cs typeface="+mn-cs"/>
                </a:rPr>
                <a:t>Step1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P2P – RSS – IIS7 </a:t>
            </a:r>
            <a:endParaRPr lang="en-US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95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95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9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95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4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19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69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19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9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19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69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 build="p" advAuto="0"/>
      <p:bldP spid="20490" grpId="0"/>
      <p:bldP spid="20491" grpId="0"/>
      <p:bldP spid="20492" grpId="0" build="p" advAuto="0"/>
      <p:bldP spid="20493" grpId="0"/>
      <p:bldP spid="20494" grpId="0"/>
      <p:bldP spid="20495" grpId="0" build="p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Peer-to-Peer(P2P)?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887413" y="1576388"/>
            <a:ext cx="7369175" cy="4686300"/>
          </a:xfrm>
          <a:prstGeom prst="rect">
            <a:avLst/>
          </a:prstGeom>
        </p:spPr>
        <p:txBody>
          <a:bodyPr/>
          <a:lstStyle/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600" b="0" kern="0" dirty="0">
                <a:latin typeface="+mn-lt"/>
                <a:cs typeface="+mn-cs"/>
              </a:rPr>
              <a:t>Directly communicating PCs</a:t>
            </a:r>
          </a:p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600" b="0" kern="0" dirty="0">
                <a:latin typeface="+mn-lt"/>
                <a:cs typeface="+mn-cs"/>
              </a:rPr>
              <a:t>One-to-one, one-to-many, many-to-many</a:t>
            </a:r>
          </a:p>
          <a:p>
            <a:pPr marL="763588" lvl="1" indent="-225425" defTabSz="896938" eaLnBrk="0" hangingPunct="0">
              <a:spcAft>
                <a:spcPct val="25000"/>
              </a:spcAft>
              <a:buSzPct val="100000"/>
              <a:buFontTx/>
              <a:buChar char="–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100" b="0" kern="0" dirty="0">
                <a:latin typeface="+mn-lt"/>
                <a:cs typeface="+mn-cs"/>
              </a:rPr>
              <a:t>Telephony and video</a:t>
            </a:r>
          </a:p>
          <a:p>
            <a:pPr marL="763588" lvl="1" indent="-225425" defTabSz="896938" eaLnBrk="0" hangingPunct="0">
              <a:spcAft>
                <a:spcPct val="25000"/>
              </a:spcAft>
              <a:buSzPct val="100000"/>
              <a:buFontTx/>
              <a:buChar char="–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100" b="0" kern="0" dirty="0">
                <a:latin typeface="+mn-lt"/>
                <a:cs typeface="+mn-cs"/>
              </a:rPr>
              <a:t>Chat</a:t>
            </a:r>
          </a:p>
          <a:p>
            <a:pPr marL="763588" lvl="1" indent="-225425" defTabSz="896938" eaLnBrk="0" hangingPunct="0">
              <a:spcAft>
                <a:spcPct val="25000"/>
              </a:spcAft>
              <a:buSzPct val="100000"/>
              <a:buFontTx/>
              <a:buChar char="–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100" b="0" kern="0" dirty="0">
                <a:latin typeface="+mn-lt"/>
                <a:cs typeface="+mn-cs"/>
              </a:rPr>
              <a:t>Co-editing</a:t>
            </a:r>
          </a:p>
          <a:p>
            <a:pPr marL="763588" lvl="1" indent="-225425" defTabSz="896938" eaLnBrk="0" hangingPunct="0">
              <a:spcAft>
                <a:spcPct val="25000"/>
              </a:spcAft>
              <a:buSzPct val="100000"/>
              <a:buFontTx/>
              <a:buChar char="–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100" b="0" kern="0" dirty="0">
                <a:latin typeface="+mn-lt"/>
                <a:cs typeface="+mn-cs"/>
              </a:rPr>
              <a:t>Gaming</a:t>
            </a:r>
          </a:p>
          <a:p>
            <a:pPr marL="763588" lvl="1" indent="-225425" defTabSz="896938" eaLnBrk="0" hangingPunct="0">
              <a:spcAft>
                <a:spcPct val="25000"/>
              </a:spcAft>
              <a:buSzPct val="100000"/>
              <a:buFontTx/>
              <a:buChar char="–"/>
              <a:tabLst>
                <a:tab pos="1387475" algn="l"/>
                <a:tab pos="1706563" algn="l"/>
                <a:tab pos="2079625" algn="l"/>
              </a:tabLst>
              <a:defRPr/>
            </a:pPr>
            <a:r>
              <a:rPr lang="en-US" sz="2100" b="0" kern="0" dirty="0">
                <a:latin typeface="+mn-lt"/>
                <a:cs typeface="+mn-cs"/>
              </a:rPr>
              <a:t>Data access and replication</a:t>
            </a:r>
          </a:p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endParaRPr lang="en-US" sz="2600" b="0" kern="0" dirty="0">
              <a:latin typeface="+mn-lt"/>
              <a:cs typeface="+mn-cs"/>
            </a:endParaRPr>
          </a:p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endParaRPr lang="en-US" sz="2600" b="0" kern="0" dirty="0">
              <a:latin typeface="+mn-lt"/>
              <a:cs typeface="+mn-cs"/>
            </a:endParaRPr>
          </a:p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endParaRPr lang="en-US" sz="2600" b="0" kern="0" dirty="0">
              <a:latin typeface="+mn-lt"/>
              <a:cs typeface="+mn-cs"/>
            </a:endParaRPr>
          </a:p>
          <a:p>
            <a:pPr marL="431800" indent="-431800" defTabSz="896938" eaLnBrk="0" hangingPunct="0">
              <a:spcBef>
                <a:spcPct val="10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/>
            </a:pPr>
            <a:endParaRPr lang="en-US" sz="2600" b="0" kern="0" dirty="0">
              <a:latin typeface="+mn-lt"/>
              <a:cs typeface="+mn-c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71475" y="5649913"/>
            <a:ext cx="8596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 http://msdn.microsoft.com/msdnmag/issues/06/10/PeerToPeer/default.aspx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WF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P2P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RSS – IIS7 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2" name="Picture 6" descr="C:\Users\samgaz\Desktop\fig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2743200"/>
            <a:ext cx="16859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samgaz\Desktop\fig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0213" y="3416300"/>
            <a:ext cx="212248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194"/>
          <p:cNvSpPr>
            <a:spLocks noGrp="1" noChangeArrowheads="1"/>
          </p:cNvSpPr>
          <p:nvPr>
            <p:ph type="body" idx="1"/>
          </p:nvPr>
        </p:nvSpPr>
        <p:spPr>
          <a:xfrm>
            <a:off x="4572000" y="1409700"/>
            <a:ext cx="4572000" cy="4630738"/>
          </a:xfrm>
        </p:spPr>
        <p:txBody>
          <a:bodyPr/>
          <a:lstStyle/>
          <a:p>
            <a:r>
              <a:rPr lang="en-US" sz="2300" smtClean="0"/>
              <a:t>Eliminate bottlenecks,</a:t>
            </a:r>
            <a:br>
              <a:rPr lang="en-US" sz="2300" smtClean="0"/>
            </a:br>
            <a:r>
              <a:rPr lang="en-US" sz="2300" smtClean="0"/>
              <a:t>improve scalability</a:t>
            </a:r>
          </a:p>
          <a:p>
            <a:r>
              <a:rPr lang="en-US" sz="2300" smtClean="0"/>
              <a:t>Lower deployment costs</a:t>
            </a:r>
            <a:br>
              <a:rPr lang="en-US" sz="2300" smtClean="0"/>
            </a:br>
            <a:r>
              <a:rPr lang="en-US" sz="2300" smtClean="0"/>
              <a:t>and complexity</a:t>
            </a:r>
          </a:p>
          <a:p>
            <a:endParaRPr lang="en-US" sz="2300" smtClean="0"/>
          </a:p>
          <a:p>
            <a:r>
              <a:rPr lang="en-US" sz="2300" smtClean="0"/>
              <a:t>Faster data transmission</a:t>
            </a:r>
          </a:p>
          <a:p>
            <a:r>
              <a:rPr lang="en-US" sz="2300" smtClean="0"/>
              <a:t>Support ad-hoc and</a:t>
            </a:r>
            <a:br>
              <a:rPr lang="en-US" sz="2300" smtClean="0"/>
            </a:br>
            <a:r>
              <a:rPr lang="en-US" sz="2300" smtClean="0"/>
              <a:t>disconnected networks</a:t>
            </a:r>
          </a:p>
          <a:p>
            <a:endParaRPr lang="en-US" sz="2300" smtClean="0"/>
          </a:p>
          <a:p>
            <a:r>
              <a:rPr lang="en-US" sz="2300" smtClean="0"/>
              <a:t>Better resilience – no single</a:t>
            </a:r>
            <a:br>
              <a:rPr lang="en-US" sz="2300" smtClean="0"/>
            </a:br>
            <a:r>
              <a:rPr lang="en-US" sz="2300" smtClean="0"/>
              <a:t>point of failure</a:t>
            </a:r>
          </a:p>
          <a:p>
            <a:r>
              <a:rPr lang="en-US" sz="2300" smtClean="0"/>
              <a:t>Powerful social </a:t>
            </a:r>
            <a:br>
              <a:rPr lang="en-US" sz="2300" smtClean="0"/>
            </a:br>
            <a:r>
              <a:rPr lang="en-US" sz="2300" smtClean="0"/>
              <a:t>interactions</a:t>
            </a:r>
            <a:endParaRPr lang="en-GB" sz="2300" smtClean="0"/>
          </a:p>
        </p:txBody>
      </p:sp>
      <p:grpSp>
        <p:nvGrpSpPr>
          <p:cNvPr id="21507" name="Group 13"/>
          <p:cNvGrpSpPr>
            <a:grpSpLocks/>
          </p:cNvGrpSpPr>
          <p:nvPr/>
        </p:nvGrpSpPr>
        <p:grpSpPr bwMode="auto">
          <a:xfrm>
            <a:off x="381000" y="1460500"/>
            <a:ext cx="3738563" cy="757238"/>
            <a:chOff x="457200" y="1690688"/>
            <a:chExt cx="4486274" cy="908686"/>
          </a:xfrm>
        </p:grpSpPr>
        <p:sp>
          <p:nvSpPr>
            <p:cNvPr id="8202" name="TextBox 8201"/>
            <p:cNvSpPr txBox="1">
              <a:spLocks noChangeArrowheads="1"/>
            </p:cNvSpPr>
            <p:nvPr/>
          </p:nvSpPr>
          <p:spPr bwMode="auto">
            <a:xfrm>
              <a:off x="457200" y="1690688"/>
              <a:ext cx="4029074" cy="90868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lIns="109728" tIns="54864" rIns="109728" bIns="54864" anchor="ctr"/>
            <a:lstStyle/>
            <a:p>
              <a:pPr eaLnBrk="0" hangingPunct="0">
                <a:lnSpc>
                  <a:spcPct val="75000"/>
                </a:lnSpc>
                <a:defRPr/>
              </a:pP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Reduce reliance 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on servers</a:t>
              </a:r>
            </a:p>
          </p:txBody>
        </p:sp>
        <p:sp>
          <p:nvSpPr>
            <p:cNvPr id="16397" name="AutoShape 14"/>
            <p:cNvSpPr>
              <a:spLocks noChangeArrowheads="1"/>
            </p:cNvSpPr>
            <p:nvPr/>
          </p:nvSpPr>
          <p:spPr bwMode="auto">
            <a:xfrm rot="16200000">
              <a:off x="4005261" y="1516381"/>
              <a:ext cx="687706" cy="1188720"/>
            </a:xfrm>
            <a:prstGeom prst="downArrow">
              <a:avLst>
                <a:gd name="adj1" fmla="val 50167"/>
                <a:gd name="adj2" fmla="val 60018"/>
              </a:avLst>
            </a:prstGeom>
            <a:gradFill rotWithShape="1">
              <a:gsLst>
                <a:gs pos="0">
                  <a:srgbClr val="729BEE"/>
                </a:gs>
                <a:gs pos="100000">
                  <a:srgbClr val="2B3B5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9728" tIns="54864" rIns="109728" bIns="54864" anchor="ctr"/>
            <a:lstStyle/>
            <a:p>
              <a:pPr eaLnBrk="0" hangingPunct="0"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1508" name="Group 15"/>
          <p:cNvGrpSpPr>
            <a:grpSpLocks/>
          </p:cNvGrpSpPr>
          <p:nvPr/>
        </p:nvGrpSpPr>
        <p:grpSpPr bwMode="auto">
          <a:xfrm>
            <a:off x="381000" y="3328988"/>
            <a:ext cx="3733800" cy="762000"/>
            <a:chOff x="457200" y="3660457"/>
            <a:chExt cx="4480560" cy="91440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7200" y="3660457"/>
              <a:ext cx="4023360" cy="914400"/>
            </a:xfrm>
            <a:prstGeom prst="rect">
              <a:avLst/>
            </a:prstGeom>
            <a:gradFill rotWithShape="1">
              <a:gsLst>
                <a:gs pos="0">
                  <a:srgbClr val="FFB265">
                    <a:gamma/>
                    <a:shade val="46275"/>
                    <a:invGamma/>
                  </a:srgbClr>
                </a:gs>
                <a:gs pos="50000">
                  <a:srgbClr val="FFB265">
                    <a:alpha val="64999"/>
                  </a:srgbClr>
                </a:gs>
                <a:gs pos="100000">
                  <a:srgbClr val="FFB26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09728" tIns="54864" rIns="109728" bIns="54864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+mn-cs"/>
                </a:rPr>
                <a:t>Direct client 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+mn-cs"/>
                </a:rPr>
                <a:t>connections</a:t>
              </a:r>
              <a:endParaRPr lang="en-US" sz="2400" dirty="0">
                <a:latin typeface="+mn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57200" y="3660457"/>
              <a:ext cx="4029074" cy="90868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lIns="109728" tIns="54864" rIns="109728" bIns="54864" anchor="ctr"/>
            <a:lstStyle/>
            <a:p>
              <a:pPr eaLnBrk="0" hangingPunct="0">
                <a:lnSpc>
                  <a:spcPct val="75000"/>
                </a:lnSpc>
                <a:defRPr/>
              </a:pP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Direct Client</a:t>
              </a:r>
              <a:b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</a:b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Connections</a:t>
              </a:r>
            </a:p>
          </p:txBody>
        </p:sp>
        <p:sp>
          <p:nvSpPr>
            <p:cNvPr id="16404" name="AutoShape 14"/>
            <p:cNvSpPr>
              <a:spLocks noChangeArrowheads="1"/>
            </p:cNvSpPr>
            <p:nvPr/>
          </p:nvSpPr>
          <p:spPr bwMode="auto">
            <a:xfrm rot="16200000">
              <a:off x="3999547" y="3520440"/>
              <a:ext cx="687704" cy="1188720"/>
            </a:xfrm>
            <a:prstGeom prst="downArrow">
              <a:avLst>
                <a:gd name="adj1" fmla="val 50167"/>
                <a:gd name="adj2" fmla="val 60018"/>
              </a:avLst>
            </a:prstGeom>
            <a:gradFill rotWithShape="1">
              <a:gsLst>
                <a:gs pos="0">
                  <a:srgbClr val="729BEE"/>
                </a:gs>
                <a:gs pos="100000">
                  <a:srgbClr val="2B3B5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9728" tIns="54864" rIns="109728" bIns="54864" anchor="ctr"/>
            <a:lstStyle/>
            <a:p>
              <a:pPr eaLnBrk="0" hangingPunct="0"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1509" name="Group 17"/>
          <p:cNvGrpSpPr>
            <a:grpSpLocks/>
          </p:cNvGrpSpPr>
          <p:nvPr/>
        </p:nvGrpSpPr>
        <p:grpSpPr bwMode="auto">
          <a:xfrm>
            <a:off x="381000" y="4965700"/>
            <a:ext cx="3733800" cy="762000"/>
            <a:chOff x="457200" y="5867400"/>
            <a:chExt cx="4480560" cy="9144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7200" y="5867400"/>
              <a:ext cx="4023360" cy="914400"/>
            </a:xfrm>
            <a:prstGeom prst="rect">
              <a:avLst/>
            </a:prstGeom>
            <a:gradFill rotWithShape="1">
              <a:gsLst>
                <a:gs pos="0">
                  <a:srgbClr val="FFB265">
                    <a:gamma/>
                    <a:shade val="46275"/>
                    <a:invGamma/>
                  </a:srgbClr>
                </a:gs>
                <a:gs pos="50000">
                  <a:srgbClr val="FFB265">
                    <a:alpha val="64999"/>
                  </a:srgbClr>
                </a:gs>
                <a:gs pos="100000">
                  <a:srgbClr val="FFB26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09728" tIns="54864" rIns="109728" bIns="54864"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400" dirty="0">
                  <a:latin typeface="+mn-lt"/>
                  <a:cs typeface="+mn-cs"/>
                </a:rPr>
                <a:t>P2P systems</a:t>
              </a:r>
              <a:endParaRPr lang="en-US" sz="2400" dirty="0">
                <a:latin typeface="+mn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57200" y="5867400"/>
              <a:ext cx="4029074" cy="90868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lIns="109728" tIns="54864" rIns="109728" bIns="54864" anchor="ctr"/>
            <a:lstStyle/>
            <a:p>
              <a:pPr eaLnBrk="0" hangingPunct="0">
                <a:lnSpc>
                  <a:spcPct val="75000"/>
                </a:lnSpc>
                <a:defRPr/>
              </a:pP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Versatile </a:t>
              </a:r>
            </a:p>
            <a:p>
              <a:pPr eaLnBrk="0" hangingPunct="0">
                <a:lnSpc>
                  <a:spcPct val="75000"/>
                </a:lnSpc>
                <a:defRPr/>
              </a:pPr>
              <a:r>
                <a:rPr lang="en-US" sz="2400" dirty="0">
                  <a:latin typeface="+mn-lt"/>
                  <a:ea typeface="ＭＳ Ｐゴシック" pitchFamily="34" charset="-128"/>
                  <a:cs typeface="+mn-cs"/>
                </a:rPr>
                <a:t>Connections</a:t>
              </a:r>
            </a:p>
          </p:txBody>
        </p:sp>
        <p:sp>
          <p:nvSpPr>
            <p:cNvPr id="16405" name="AutoShape 14"/>
            <p:cNvSpPr>
              <a:spLocks noChangeArrowheads="1"/>
            </p:cNvSpPr>
            <p:nvPr/>
          </p:nvSpPr>
          <p:spPr bwMode="auto">
            <a:xfrm rot="16200000">
              <a:off x="3999547" y="5727383"/>
              <a:ext cx="687706" cy="1188720"/>
            </a:xfrm>
            <a:prstGeom prst="downArrow">
              <a:avLst>
                <a:gd name="adj1" fmla="val 50167"/>
                <a:gd name="adj2" fmla="val 60018"/>
              </a:avLst>
            </a:prstGeom>
            <a:gradFill rotWithShape="1">
              <a:gsLst>
                <a:gs pos="0">
                  <a:srgbClr val="729BEE"/>
                </a:gs>
                <a:gs pos="100000">
                  <a:srgbClr val="2B3B5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9728" tIns="54864" rIns="109728" bIns="54864" anchor="ctr"/>
            <a:lstStyle/>
            <a:p>
              <a:pPr eaLnBrk="0" hangingPunct="0"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1363" y="266700"/>
            <a:ext cx="7721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000" dirty="0">
                <a:solidFill>
                  <a:srgbClr val="FFCC00"/>
                </a:solidFill>
                <a:latin typeface="+mj-lt"/>
                <a:cs typeface="+mn-cs"/>
              </a:rPr>
              <a:t>                                          Why P2P?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WF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P2P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RSS – IIS7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463" y="395288"/>
            <a:ext cx="914400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can Windows Vista help an agent?</a:t>
            </a:r>
            <a:endParaRPr lang="en-US" dirty="0"/>
          </a:p>
        </p:txBody>
      </p:sp>
      <p:pic>
        <p:nvPicPr>
          <p:cNvPr id="1027" name="Picture 3" descr="C:\Users\samgaz\Desktop\business%20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86" y="1590080"/>
            <a:ext cx="2765391" cy="41757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Users\samgaz\Desktop\holl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800" y="1566861"/>
            <a:ext cx="5902098" cy="41731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P2P Communication</a:t>
            </a:r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0" y="887413"/>
            <a:ext cx="9144000" cy="1317625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22532" name="Picture 14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049338"/>
            <a:ext cx="3143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Build your client network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7838" y="1216025"/>
            <a:ext cx="7778750" cy="5046663"/>
          </a:xfrm>
        </p:spPr>
        <p:txBody>
          <a:bodyPr/>
          <a:lstStyle/>
          <a:p>
            <a:r>
              <a:rPr lang="en-US" sz="2800" smtClean="0"/>
              <a:t>Windows Vista with Internet Explorer 7.0 provides a new platform for working with RSS</a:t>
            </a:r>
          </a:p>
          <a:p>
            <a:pPr lvl="1"/>
            <a:r>
              <a:rPr lang="en-US" sz="2400" smtClean="0"/>
              <a:t>Windows RSS Platform is exposed via a COM library</a:t>
            </a:r>
          </a:p>
          <a:p>
            <a:r>
              <a:rPr lang="en-US" sz="2800" smtClean="0"/>
              <a:t>The new API provides access to the Common Feed List (CFL)—a collection of RSS feeds that a user has subscribed too</a:t>
            </a:r>
          </a:p>
          <a:p>
            <a:r>
              <a:rPr lang="en-US" sz="2800" smtClean="0"/>
              <a:t>Microsoft applications such as IE7 and Outlook 2007 support the CFL out-of-the-box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WF –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P2P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RSS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IIS7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993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IIS7 Ships in Windows Vista!</a:t>
            </a:r>
            <a:endParaRPr lang="en-US" sz="4000" dirty="0" smtClean="0"/>
          </a:p>
        </p:txBody>
      </p:sp>
      <p:sp>
        <p:nvSpPr>
          <p:cNvPr id="24579" name="Shape 99330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949450"/>
            <a:ext cx="8636000" cy="4191000"/>
          </a:xfrm>
        </p:spPr>
        <p:txBody>
          <a:bodyPr/>
          <a:lstStyle/>
          <a:p>
            <a:pPr eaLnBrk="1" hangingPunct="1"/>
            <a:r>
              <a:rPr lang="en-GB" sz="3000" smtClean="0"/>
              <a:t>Full featured Web server in Client OS</a:t>
            </a:r>
          </a:p>
          <a:p>
            <a:pPr lvl="1" eaLnBrk="1" hangingPunct="1"/>
            <a:r>
              <a:rPr lang="en-GB" sz="2600" smtClean="0"/>
              <a:t>Same version of IIS7 in Windows Server “Longhorn”</a:t>
            </a:r>
          </a:p>
          <a:p>
            <a:pPr lvl="1" eaLnBrk="1" hangingPunct="1"/>
            <a:r>
              <a:rPr lang="en-GB" sz="2600" smtClean="0"/>
              <a:t>Design, test, configure, deploy Web applications from IIS7 on desktop/laptop</a:t>
            </a:r>
          </a:p>
          <a:p>
            <a:pPr eaLnBrk="1" hangingPunct="1"/>
            <a:r>
              <a:rPr lang="en-GB" sz="3000" smtClean="0"/>
              <a:t>Unlimited Sites, Unlimited Connections</a:t>
            </a:r>
          </a:p>
          <a:p>
            <a:pPr lvl="1" eaLnBrk="1" hangingPunct="1"/>
            <a:r>
              <a:rPr lang="en-GB" sz="2600" smtClean="0"/>
              <a:t>10 Simultaneous Requests</a:t>
            </a:r>
          </a:p>
          <a:p>
            <a:pPr eaLnBrk="1" hangingPunct="1"/>
            <a:r>
              <a:rPr lang="en-GB" sz="3000" smtClean="0"/>
              <a:t>Full Backwards Compatibility</a:t>
            </a:r>
          </a:p>
          <a:p>
            <a:pPr lvl="1" eaLnBrk="1" hangingPunct="1"/>
            <a:r>
              <a:rPr lang="en-GB" sz="2600" smtClean="0"/>
              <a:t>Get started quickly!</a:t>
            </a:r>
            <a:endParaRPr lang="en-US" sz="2600" smtClean="0"/>
          </a:p>
          <a:p>
            <a:pPr lvl="1" eaLnBrk="1" hangingPunct="1"/>
            <a:endParaRPr lang="en-US" sz="2600" smtClean="0"/>
          </a:p>
          <a:p>
            <a:pPr lvl="1" eaLnBrk="1" hangingPunct="1"/>
            <a:endParaRPr lang="en-US" sz="2600" smtClean="0"/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WF –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P2P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RSS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IIS7 </a:t>
            </a:r>
            <a:endParaRPr lang="en-US" dirty="0">
              <a:solidFill>
                <a:srgbClr val="FFCC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8"/>
          <p:cNvGrpSpPr>
            <a:grpSpLocks/>
          </p:cNvGrpSpPr>
          <p:nvPr/>
        </p:nvGrpSpPr>
        <p:grpSpPr bwMode="auto">
          <a:xfrm>
            <a:off x="0" y="1217613"/>
            <a:ext cx="9144000" cy="677862"/>
            <a:chOff x="0" y="767"/>
            <a:chExt cx="5760" cy="427"/>
          </a:xfrm>
        </p:grpSpPr>
        <p:pic>
          <p:nvPicPr>
            <p:cNvPr id="25614" name="Picture 45" descr="white bar with faded ends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</a:blip>
            <a:srcRect/>
            <a:stretch>
              <a:fillRect/>
            </a:stretch>
          </p:blipFill>
          <p:spPr bwMode="ltGray">
            <a:xfrm>
              <a:off x="0" y="767"/>
              <a:ext cx="57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67" descr="cooltools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invGray">
            <a:xfrm>
              <a:off x="384" y="789"/>
              <a:ext cx="499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43" descr="Windows-Vista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1546225" y="76200"/>
            <a:ext cx="60515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3" descr="curvy rectangle right cl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" y="1941513"/>
            <a:ext cx="29845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660" name="Text Box 116"/>
          <p:cNvSpPr txBox="1">
            <a:spLocks noChangeArrowheads="1"/>
          </p:cNvSpPr>
          <p:nvPr/>
        </p:nvSpPr>
        <p:spPr bwMode="auto">
          <a:xfrm>
            <a:off x="642938" y="2127250"/>
            <a:ext cx="2439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Confident</a:t>
            </a:r>
          </a:p>
        </p:txBody>
      </p:sp>
      <p:sp>
        <p:nvSpPr>
          <p:cNvPr id="4105" name="Text Box 99"/>
          <p:cNvSpPr txBox="1">
            <a:spLocks noChangeArrowheads="1"/>
          </p:cNvSpPr>
          <p:nvPr/>
        </p:nvSpPr>
        <p:spPr bwMode="auto">
          <a:xfrm>
            <a:off x="1323975" y="4767263"/>
            <a:ext cx="103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Security</a:t>
            </a:r>
          </a:p>
        </p:txBody>
      </p:sp>
      <p:sp>
        <p:nvSpPr>
          <p:cNvPr id="4106" name="Text Box 100"/>
          <p:cNvSpPr txBox="1">
            <a:spLocks noChangeArrowheads="1"/>
          </p:cNvSpPr>
          <p:nvPr/>
        </p:nvSpPr>
        <p:spPr bwMode="auto">
          <a:xfrm>
            <a:off x="920750" y="5199063"/>
            <a:ext cx="1776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Cryptography</a:t>
            </a:r>
          </a:p>
        </p:txBody>
      </p:sp>
      <p:sp>
        <p:nvSpPr>
          <p:cNvPr id="4110" name="Text Box 104"/>
          <p:cNvSpPr txBox="1">
            <a:spLocks noChangeArrowheads="1"/>
          </p:cNvSpPr>
          <p:nvPr/>
        </p:nvSpPr>
        <p:spPr bwMode="auto">
          <a:xfrm>
            <a:off x="815975" y="5630863"/>
            <a:ext cx="1758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Smart Cards</a:t>
            </a:r>
          </a:p>
        </p:txBody>
      </p:sp>
      <p:sp>
        <p:nvSpPr>
          <p:cNvPr id="4114" name="Text Box 108"/>
          <p:cNvSpPr txBox="1">
            <a:spLocks noChangeArrowheads="1"/>
          </p:cNvSpPr>
          <p:nvPr/>
        </p:nvSpPr>
        <p:spPr bwMode="auto">
          <a:xfrm>
            <a:off x="887413" y="5986463"/>
            <a:ext cx="1223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UAC</a:t>
            </a:r>
          </a:p>
        </p:txBody>
      </p:sp>
      <p:pic>
        <p:nvPicPr>
          <p:cNvPr id="25610" name="Picture 80" descr="Gel - horiz gel bar trans end gre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" y="2720975"/>
            <a:ext cx="30464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97" descr="cooltools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invGray">
          <a:xfrm>
            <a:off x="557213" y="3659188"/>
            <a:ext cx="23161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1" descr="NET Framework white 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225" y="2865438"/>
            <a:ext cx="2819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" descr="C:\Users\samgaz\Desktop\CardSpac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70263" y="2530475"/>
            <a:ext cx="4810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7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513" y="1295400"/>
            <a:ext cx="2974975" cy="5029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27" name="Picture 148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825" y="1295400"/>
            <a:ext cx="2974975" cy="5029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28" name="Picture 149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295400"/>
            <a:ext cx="3016250" cy="5029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6629" name="Group 71"/>
          <p:cNvGrpSpPr>
            <a:grpSpLocks/>
          </p:cNvGrpSpPr>
          <p:nvPr/>
        </p:nvGrpSpPr>
        <p:grpSpPr bwMode="auto">
          <a:xfrm>
            <a:off x="3281363" y="1524000"/>
            <a:ext cx="2581275" cy="4262438"/>
            <a:chOff x="3281363" y="1524000"/>
            <a:chExt cx="2581275" cy="4262121"/>
          </a:xfrm>
        </p:grpSpPr>
        <p:pic>
          <p:nvPicPr>
            <p:cNvPr id="26649" name="Picture 152" descr="cooltools-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1363" y="1524000"/>
              <a:ext cx="2581275" cy="2209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529981" name="Text Box 125"/>
            <p:cNvSpPr txBox="1">
              <a:spLocks noChangeArrowheads="1"/>
            </p:cNvSpPr>
            <p:nvPr/>
          </p:nvSpPr>
          <p:spPr bwMode="auto">
            <a:xfrm>
              <a:off x="3422650" y="1590670"/>
              <a:ext cx="2297113" cy="6159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Windows Service Hardening</a:t>
              </a:r>
            </a:p>
          </p:txBody>
        </p:sp>
        <p:sp>
          <p:nvSpPr>
            <p:cNvPr id="1529984" name="Rectangle 128"/>
            <p:cNvSpPr>
              <a:spLocks noChangeArrowheads="1"/>
            </p:cNvSpPr>
            <p:nvPr/>
          </p:nvSpPr>
          <p:spPr bwMode="auto">
            <a:xfrm>
              <a:off x="3287713" y="3816180"/>
              <a:ext cx="2541587" cy="19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marL="231766" indent="-231766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Runs services with reduced privileges</a:t>
              </a:r>
            </a:p>
            <a:p>
              <a:pPr marL="231766" indent="-231766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Services have profiles for allowed file system, registry, and network activities that are enforced by the firewall and ACLs</a:t>
              </a:r>
            </a:p>
          </p:txBody>
        </p:sp>
        <p:grpSp>
          <p:nvGrpSpPr>
            <p:cNvPr id="26652" name="Group 144"/>
            <p:cNvGrpSpPr>
              <a:grpSpLocks/>
            </p:cNvGrpSpPr>
            <p:nvPr/>
          </p:nvGrpSpPr>
          <p:grpSpPr bwMode="auto">
            <a:xfrm>
              <a:off x="3711575" y="2170113"/>
              <a:ext cx="1562100" cy="1350962"/>
              <a:chOff x="2338" y="1703"/>
              <a:chExt cx="984" cy="851"/>
            </a:xfrm>
          </p:grpSpPr>
          <p:pic>
            <p:nvPicPr>
              <p:cNvPr id="26653" name="Picture 7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38" y="1824"/>
                <a:ext cx="857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654" name="Group 2"/>
              <p:cNvGrpSpPr>
                <a:grpSpLocks/>
              </p:cNvGrpSpPr>
              <p:nvPr/>
            </p:nvGrpSpPr>
            <p:grpSpPr bwMode="auto">
              <a:xfrm>
                <a:off x="2382" y="1703"/>
                <a:ext cx="940" cy="851"/>
                <a:chOff x="2450" y="1063"/>
                <a:chExt cx="3076" cy="3076"/>
              </a:xfrm>
            </p:grpSpPr>
            <p:grpSp>
              <p:nvGrpSpPr>
                <p:cNvPr id="26683" name="Group 3"/>
                <p:cNvGrpSpPr>
                  <a:grpSpLocks/>
                </p:cNvGrpSpPr>
                <p:nvPr/>
              </p:nvGrpSpPr>
              <p:grpSpPr bwMode="auto">
                <a:xfrm>
                  <a:off x="2450" y="1063"/>
                  <a:ext cx="3076" cy="3076"/>
                  <a:chOff x="2450" y="1063"/>
                  <a:chExt cx="3076" cy="3076"/>
                </a:xfrm>
              </p:grpSpPr>
              <p:pic>
                <p:nvPicPr>
                  <p:cNvPr id="2669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2450" y="1063"/>
                    <a:ext cx="3076" cy="30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38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074"/>
                    <a:ext cx="3040" cy="3036"/>
                  </a:xfrm>
                  <a:prstGeom prst="ellipse">
                    <a:avLst/>
                  </a:prstGeom>
                  <a:noFill/>
                  <a:ln w="25400" algn="ctr">
                    <a:solidFill>
                      <a:srgbClr val="66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684" name="Group 6"/>
                <p:cNvGrpSpPr>
                  <a:grpSpLocks/>
                </p:cNvGrpSpPr>
                <p:nvPr/>
              </p:nvGrpSpPr>
              <p:grpSpPr bwMode="auto">
                <a:xfrm>
                  <a:off x="3494" y="3778"/>
                  <a:ext cx="276" cy="276"/>
                  <a:chOff x="278" y="3716"/>
                  <a:chExt cx="276" cy="276"/>
                </a:xfrm>
              </p:grpSpPr>
              <p:pic>
                <p:nvPicPr>
                  <p:cNvPr id="2669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278" y="3716"/>
                    <a:ext cx="276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" name="Text Box 17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3748"/>
                    <a:ext cx="200" cy="17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kumimoji="1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26685" name="Group 9"/>
                <p:cNvGrpSpPr>
                  <a:grpSpLocks/>
                </p:cNvGrpSpPr>
                <p:nvPr/>
              </p:nvGrpSpPr>
              <p:grpSpPr bwMode="auto">
                <a:xfrm>
                  <a:off x="4222" y="3778"/>
                  <a:ext cx="276" cy="276"/>
                  <a:chOff x="278" y="3716"/>
                  <a:chExt cx="276" cy="276"/>
                </a:xfrm>
              </p:grpSpPr>
              <p:pic>
                <p:nvPicPr>
                  <p:cNvPr id="26689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278" y="3716"/>
                    <a:ext cx="276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Text Box 17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3748"/>
                    <a:ext cx="200" cy="17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kumimoji="1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26686" name="Group 12"/>
                <p:cNvGrpSpPr>
                  <a:grpSpLocks/>
                </p:cNvGrpSpPr>
                <p:nvPr/>
              </p:nvGrpSpPr>
              <p:grpSpPr bwMode="auto">
                <a:xfrm>
                  <a:off x="3858" y="3834"/>
                  <a:ext cx="276" cy="276"/>
                  <a:chOff x="278" y="3716"/>
                  <a:chExt cx="276" cy="276"/>
                </a:xfrm>
              </p:grpSpPr>
              <p:pic>
                <p:nvPicPr>
                  <p:cNvPr id="2668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278" y="3716"/>
                    <a:ext cx="276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" name="Text Box 17"/>
                  <p:cNvSpPr>
                    <a:spLocks noChangeArrowheads="1"/>
                  </p:cNvSpPr>
                  <p:nvPr/>
                </p:nvSpPr>
                <p:spPr bwMode="auto">
                  <a:xfrm>
                    <a:off x="310" y="3750"/>
                    <a:ext cx="203" cy="17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kumimoji="1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Wingdings" pitchFamily="2" charset="2"/>
                    </a:endParaRPr>
                  </a:p>
                </p:txBody>
              </p:sp>
            </p:grpSp>
          </p:grpSp>
          <p:grpSp>
            <p:nvGrpSpPr>
              <p:cNvPr id="26655" name="Group 20"/>
              <p:cNvGrpSpPr>
                <a:grpSpLocks/>
              </p:cNvGrpSpPr>
              <p:nvPr/>
            </p:nvGrpSpPr>
            <p:grpSpPr bwMode="auto">
              <a:xfrm>
                <a:off x="2465" y="1776"/>
                <a:ext cx="775" cy="703"/>
                <a:chOff x="2722" y="1330"/>
                <a:chExt cx="2536" cy="2536"/>
              </a:xfrm>
            </p:grpSpPr>
            <p:grpSp>
              <p:nvGrpSpPr>
                <p:cNvPr id="26679" name="Group 21"/>
                <p:cNvGrpSpPr>
                  <a:grpSpLocks/>
                </p:cNvGrpSpPr>
                <p:nvPr/>
              </p:nvGrpSpPr>
              <p:grpSpPr bwMode="auto">
                <a:xfrm>
                  <a:off x="2722" y="1330"/>
                  <a:ext cx="2536" cy="2536"/>
                  <a:chOff x="6072" y="4632"/>
                  <a:chExt cx="2772" cy="2772"/>
                </a:xfrm>
              </p:grpSpPr>
              <p:pic>
                <p:nvPicPr>
                  <p:cNvPr id="26681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6072" y="4632"/>
                    <a:ext cx="2772" cy="27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36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126" y="4683"/>
                    <a:ext cx="2672" cy="2673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pic>
              <p:nvPicPr>
                <p:cNvPr id="26680" name="Picture 24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738" y="1517"/>
                  <a:ext cx="514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656" name="Group 25"/>
              <p:cNvGrpSpPr>
                <a:grpSpLocks/>
              </p:cNvGrpSpPr>
              <p:nvPr/>
            </p:nvGrpSpPr>
            <p:grpSpPr bwMode="auto">
              <a:xfrm>
                <a:off x="2586" y="1886"/>
                <a:ext cx="533" cy="483"/>
                <a:chOff x="3117" y="1725"/>
                <a:chExt cx="1746" cy="1746"/>
              </a:xfrm>
            </p:grpSpPr>
            <p:grpSp>
              <p:nvGrpSpPr>
                <p:cNvPr id="26675" name="Group 26"/>
                <p:cNvGrpSpPr>
                  <a:grpSpLocks/>
                </p:cNvGrpSpPr>
                <p:nvPr/>
              </p:nvGrpSpPr>
              <p:grpSpPr bwMode="auto">
                <a:xfrm>
                  <a:off x="3117" y="1725"/>
                  <a:ext cx="1746" cy="1746"/>
                  <a:chOff x="6504" y="5064"/>
                  <a:chExt cx="1908" cy="1908"/>
                </a:xfrm>
              </p:grpSpPr>
              <p:pic>
                <p:nvPicPr>
                  <p:cNvPr id="26677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6504" y="5064"/>
                    <a:ext cx="1908" cy="19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36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551" y="5107"/>
                    <a:ext cx="1826" cy="1825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pic>
              <p:nvPicPr>
                <p:cNvPr id="26676" name="Picture 29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654" y="1916"/>
                  <a:ext cx="682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657" name="Picture 4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550" y="1911"/>
                <a:ext cx="608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8" name="Picture 4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708" y="1997"/>
                <a:ext cx="28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6" name="Oval 49"/>
              <p:cNvSpPr>
                <a:spLocks noChangeArrowheads="1"/>
              </p:cNvSpPr>
              <p:nvPr/>
            </p:nvSpPr>
            <p:spPr bwMode="auto">
              <a:xfrm>
                <a:off x="2719" y="2004"/>
                <a:ext cx="270" cy="244"/>
              </a:xfrm>
              <a:prstGeom prst="ellips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26660" name="Group 51"/>
              <p:cNvGrpSpPr>
                <a:grpSpLocks/>
              </p:cNvGrpSpPr>
              <p:nvPr/>
            </p:nvGrpSpPr>
            <p:grpSpPr bwMode="auto">
              <a:xfrm>
                <a:off x="2707" y="1982"/>
                <a:ext cx="289" cy="262"/>
                <a:chOff x="6942" y="5502"/>
                <a:chExt cx="1032" cy="1032"/>
              </a:xfrm>
            </p:grpSpPr>
            <p:pic>
              <p:nvPicPr>
                <p:cNvPr id="26673" name="Picture 52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942" y="5502"/>
                  <a:ext cx="1032" cy="1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61" name="Oval 53"/>
                <p:cNvSpPr>
                  <a:spLocks noChangeArrowheads="1"/>
                </p:cNvSpPr>
                <p:nvPr/>
              </p:nvSpPr>
              <p:spPr bwMode="auto">
                <a:xfrm>
                  <a:off x="6981" y="5529"/>
                  <a:ext cx="964" cy="965"/>
                </a:xfrm>
                <a:prstGeom prst="ellips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661" name="Group 54"/>
              <p:cNvGrpSpPr>
                <a:grpSpLocks/>
              </p:cNvGrpSpPr>
              <p:nvPr/>
            </p:nvGrpSpPr>
            <p:grpSpPr bwMode="auto">
              <a:xfrm>
                <a:off x="2803" y="2105"/>
                <a:ext cx="85" cy="77"/>
                <a:chOff x="3840" y="2484"/>
                <a:chExt cx="276" cy="276"/>
              </a:xfrm>
            </p:grpSpPr>
            <p:pic>
              <p:nvPicPr>
                <p:cNvPr id="26671" name="Picture 55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40" y="2484"/>
                  <a:ext cx="276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Text Box 17"/>
                <p:cNvSpPr>
                  <a:spLocks noChangeArrowheads="1"/>
                </p:cNvSpPr>
                <p:nvPr/>
              </p:nvSpPr>
              <p:spPr bwMode="auto">
                <a:xfrm>
                  <a:off x="3872" y="2512"/>
                  <a:ext cx="198" cy="17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kumimoji="1"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6662" name="Group 57"/>
              <p:cNvGrpSpPr>
                <a:grpSpLocks/>
              </p:cNvGrpSpPr>
              <p:nvPr/>
            </p:nvGrpSpPr>
            <p:grpSpPr bwMode="auto">
              <a:xfrm>
                <a:off x="2829" y="2076"/>
                <a:ext cx="85" cy="76"/>
                <a:chOff x="3840" y="2688"/>
                <a:chExt cx="276" cy="276"/>
              </a:xfrm>
            </p:grpSpPr>
            <p:pic>
              <p:nvPicPr>
                <p:cNvPr id="26669" name="Picture 58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40" y="2688"/>
                  <a:ext cx="276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Text Box 17"/>
                <p:cNvSpPr>
                  <a:spLocks noChangeArrowheads="1"/>
                </p:cNvSpPr>
                <p:nvPr/>
              </p:nvSpPr>
              <p:spPr bwMode="auto">
                <a:xfrm>
                  <a:off x="3872" y="2717"/>
                  <a:ext cx="198" cy="178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kumimoji="1"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6663" name="Group 60"/>
              <p:cNvGrpSpPr>
                <a:grpSpLocks/>
              </p:cNvGrpSpPr>
              <p:nvPr/>
            </p:nvGrpSpPr>
            <p:grpSpPr bwMode="auto">
              <a:xfrm>
                <a:off x="2797" y="2050"/>
                <a:ext cx="84" cy="76"/>
                <a:chOff x="4056" y="2688"/>
                <a:chExt cx="276" cy="276"/>
              </a:xfrm>
            </p:grpSpPr>
            <p:pic>
              <p:nvPicPr>
                <p:cNvPr id="26667" name="Picture 61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056" y="2688"/>
                  <a:ext cx="276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Text Box 17"/>
                <p:cNvSpPr>
                  <a:spLocks noChangeArrowheads="1"/>
                </p:cNvSpPr>
                <p:nvPr/>
              </p:nvSpPr>
              <p:spPr bwMode="auto">
                <a:xfrm>
                  <a:off x="4092" y="2717"/>
                  <a:ext cx="200" cy="178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kumimoji="1"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  <a:sym typeface="Wingdings" pitchFamily="2" charset="2"/>
                  </a:endParaRPr>
                </a:p>
              </p:txBody>
            </p:sp>
          </p:grpSp>
          <p:pic>
            <p:nvPicPr>
              <p:cNvPr id="26664" name="Picture 6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672" y="2019"/>
                <a:ext cx="156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52" name="Oval 64"/>
              <p:cNvSpPr>
                <a:spLocks noChangeArrowheads="1"/>
              </p:cNvSpPr>
              <p:nvPr/>
            </p:nvSpPr>
            <p:spPr bwMode="auto">
              <a:xfrm>
                <a:off x="2654" y="1944"/>
                <a:ext cx="405" cy="368"/>
              </a:xfrm>
              <a:prstGeom prst="ellips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" name="Text Box 39"/>
              <p:cNvSpPr>
                <a:spLocks noChangeArrowheads="1"/>
              </p:cNvSpPr>
              <p:nvPr/>
            </p:nvSpPr>
            <p:spPr bwMode="auto">
              <a:xfrm>
                <a:off x="1352746" y="1352148"/>
                <a:ext cx="300038" cy="12694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1" lang="en-US" sz="1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Wingdings" pitchFamily="2" charset="2"/>
                </a:endParaRPr>
              </a:p>
            </p:txBody>
          </p:sp>
        </p:grpSp>
      </p:grpSp>
      <p:grpSp>
        <p:nvGrpSpPr>
          <p:cNvPr id="26630" name="Group 69"/>
          <p:cNvGrpSpPr>
            <a:grpSpLocks/>
          </p:cNvGrpSpPr>
          <p:nvPr/>
        </p:nvGrpSpPr>
        <p:grpSpPr bwMode="auto">
          <a:xfrm>
            <a:off x="265113" y="1524000"/>
            <a:ext cx="2695575" cy="4108450"/>
            <a:chOff x="265113" y="1524000"/>
            <a:chExt cx="2695575" cy="4108232"/>
          </a:xfrm>
        </p:grpSpPr>
        <p:pic>
          <p:nvPicPr>
            <p:cNvPr id="26641" name="Picture 150" descr="cooltools-shap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65113" y="1524000"/>
              <a:ext cx="2581275" cy="2209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529980" name="Text Box 124"/>
            <p:cNvSpPr txBox="1">
              <a:spLocks noChangeArrowheads="1"/>
            </p:cNvSpPr>
            <p:nvPr/>
          </p:nvSpPr>
          <p:spPr bwMode="auto">
            <a:xfrm>
              <a:off x="347663" y="1590671"/>
              <a:ext cx="2414587" cy="61591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Engineering </a:t>
              </a:r>
              <a:br>
                <a:rPr lang="en-US" sz="17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</a:br>
              <a:r>
                <a:rPr lang="en-US" sz="17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for Security</a:t>
              </a:r>
            </a:p>
          </p:txBody>
        </p:sp>
        <p:sp>
          <p:nvSpPr>
            <p:cNvPr id="1529983" name="Rectangle 127"/>
            <p:cNvSpPr>
              <a:spLocks noChangeArrowheads="1"/>
            </p:cNvSpPr>
            <p:nvPr/>
          </p:nvSpPr>
          <p:spPr bwMode="auto">
            <a:xfrm>
              <a:off x="280988" y="3816228"/>
              <a:ext cx="2679700" cy="181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31766" indent="-231766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Wingdings" pitchFamily="2" charset="2"/>
                </a:rPr>
                <a:t>Improved Security Development Lifecycle (SDL) process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  <a:p>
              <a:pPr marL="231766" indent="-231766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Threat modeling and code reviews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Wingdings" pitchFamily="2" charset="2"/>
                </a:rPr>
                <a:t> </a:t>
              </a:r>
            </a:p>
            <a:p>
              <a:pPr marL="231766" indent="-231766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Wingdings" pitchFamily="2" charset="2"/>
                </a:rPr>
                <a:t>Common Criteria (CC) Certification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793750" y="1676392"/>
              <a:ext cx="1447800" cy="369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grpSp>
          <p:nvGrpSpPr>
            <p:cNvPr id="26645" name="Group 136"/>
            <p:cNvGrpSpPr>
              <a:grpSpLocks/>
            </p:cNvGrpSpPr>
            <p:nvPr/>
          </p:nvGrpSpPr>
          <p:grpSpPr bwMode="auto">
            <a:xfrm>
              <a:off x="612775" y="2305050"/>
              <a:ext cx="1733550" cy="1138238"/>
              <a:chOff x="386" y="1788"/>
              <a:chExt cx="1092" cy="717"/>
            </a:xfrm>
          </p:grpSpPr>
          <p:pic>
            <p:nvPicPr>
              <p:cNvPr id="26646" name="Picture 137" descr="blue disc M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86" y="2077"/>
                <a:ext cx="109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7" name="Picture 138" descr="developer Tools toolbox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373535"/>
                  </a:clrFrom>
                  <a:clrTo>
                    <a:srgbClr val="37353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0" y="1788"/>
                <a:ext cx="391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8" name="Picture 139" descr="XP icon security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922" y="1836"/>
                <a:ext cx="317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631" name="Group 72"/>
          <p:cNvGrpSpPr>
            <a:grpSpLocks/>
          </p:cNvGrpSpPr>
          <p:nvPr/>
        </p:nvGrpSpPr>
        <p:grpSpPr bwMode="auto">
          <a:xfrm>
            <a:off x="6289675" y="1531938"/>
            <a:ext cx="2673350" cy="4670425"/>
            <a:chOff x="6289675" y="1531938"/>
            <a:chExt cx="2673350" cy="4669680"/>
          </a:xfrm>
        </p:grpSpPr>
        <p:pic>
          <p:nvPicPr>
            <p:cNvPr id="26634" name="Picture 151" descr="cooltools-shape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89675" y="1531938"/>
              <a:ext cx="2581275" cy="22018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529982" name="Text Box 126"/>
            <p:cNvSpPr txBox="1">
              <a:spLocks noChangeArrowheads="1"/>
            </p:cNvSpPr>
            <p:nvPr/>
          </p:nvSpPr>
          <p:spPr bwMode="auto">
            <a:xfrm>
              <a:off x="6430963" y="1590666"/>
              <a:ext cx="2297112" cy="35395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Kernel Security</a:t>
              </a:r>
            </a:p>
          </p:txBody>
        </p:sp>
        <p:sp>
          <p:nvSpPr>
            <p:cNvPr id="1529985" name="Rectangle 129"/>
            <p:cNvSpPr>
              <a:spLocks noChangeArrowheads="1"/>
            </p:cNvSpPr>
            <p:nvPr/>
          </p:nvSpPr>
          <p:spPr bwMode="auto">
            <a:xfrm>
              <a:off x="6305550" y="3815986"/>
              <a:ext cx="2657475" cy="2385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Make it harder for </a:t>
              </a:r>
              <a:r>
                <a:rPr lang="en-US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rootkits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to elude detection </a:t>
              </a:r>
            </a:p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x64 Driver Signing</a:t>
              </a:r>
            </a:p>
            <a:p>
              <a:pPr marL="427021" lvl="1" indent="-196842" eaLnBrk="0" hangingPunct="0">
                <a:buFontTx/>
                <a:buBlip>
                  <a:blip r:embed="rId5"/>
                </a:buBlip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Kernel-mode drivers must be signed </a:t>
              </a:r>
            </a:p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Kernel Patch Protection</a:t>
              </a:r>
            </a:p>
            <a:p>
              <a:pPr marL="427021" lvl="1" indent="-196842" eaLnBrk="0" hangingPunct="0">
                <a:buFontTx/>
                <a:buBlip>
                  <a:blip r:embed="rId5"/>
                </a:buBlip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Kernel hooks by applications disabled</a:t>
              </a:r>
            </a:p>
            <a:p>
              <a:pPr marL="427021" lvl="1" indent="-196842" eaLnBrk="0" hangingPunct="0">
                <a:buFontTx/>
                <a:buBlip>
                  <a:blip r:embed="rId22"/>
                </a:buBlip>
                <a:defRPr/>
              </a:pP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6737350" y="1676377"/>
              <a:ext cx="1600200" cy="369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grpSp>
          <p:nvGrpSpPr>
            <p:cNvPr id="26638" name="Group 154"/>
            <p:cNvGrpSpPr>
              <a:grpSpLocks/>
            </p:cNvGrpSpPr>
            <p:nvPr/>
          </p:nvGrpSpPr>
          <p:grpSpPr bwMode="auto">
            <a:xfrm>
              <a:off x="7000875" y="2327275"/>
              <a:ext cx="1130300" cy="922338"/>
              <a:chOff x="159" y="1462"/>
              <a:chExt cx="624" cy="485"/>
            </a:xfrm>
          </p:grpSpPr>
          <p:pic>
            <p:nvPicPr>
              <p:cNvPr id="26639" name="Picture 155" descr="laptop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159" y="1462"/>
                <a:ext cx="624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0" name="Picture 156" descr="XP icon security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 rot="-482741">
                <a:off x="326" y="1529"/>
                <a:ext cx="120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354013" y="455613"/>
            <a:ext cx="8380412" cy="617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most secure version of Windows  built to date!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0" y="6432550"/>
            <a:ext cx="851058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Secure Platform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UAC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CardSpace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Application Compatibility – VS’05 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3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75" y="1193800"/>
            <a:ext cx="2955925" cy="5040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9699" name="Picture 33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1204913"/>
            <a:ext cx="2898775" cy="5040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9700" name="Picture 34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236663"/>
            <a:ext cx="3027363" cy="4987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49238" y="1401763"/>
            <a:ext cx="2582862" cy="3533775"/>
            <a:chOff x="3246727" y="2047316"/>
            <a:chExt cx="2582574" cy="3533540"/>
          </a:xfrm>
        </p:grpSpPr>
        <p:pic>
          <p:nvPicPr>
            <p:cNvPr id="27668" name="Picture 37" descr="cooltools-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6727" y="2047316"/>
              <a:ext cx="2576945" cy="22060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649706" name="Text Box 42"/>
            <p:cNvSpPr txBox="1">
              <a:spLocks noChangeArrowheads="1"/>
            </p:cNvSpPr>
            <p:nvPr/>
          </p:nvSpPr>
          <p:spPr bwMode="auto">
            <a:xfrm>
              <a:off x="3475302" y="2134622"/>
              <a:ext cx="2244475" cy="7079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User Account Control</a:t>
              </a:r>
            </a:p>
          </p:txBody>
        </p:sp>
        <p:sp>
          <p:nvSpPr>
            <p:cNvPr id="1649709" name="Rectangle 45"/>
            <p:cNvSpPr>
              <a:spLocks noChangeArrowheads="1"/>
            </p:cNvSpPr>
            <p:nvPr/>
          </p:nvSpPr>
          <p:spPr bwMode="auto">
            <a:xfrm>
              <a:off x="3287997" y="4349038"/>
              <a:ext cx="2541304" cy="123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Easier to run as standard user</a:t>
              </a:r>
            </a:p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Parental controls </a:t>
              </a:r>
            </a:p>
            <a:p>
              <a:pPr marL="228591" indent="-228591" eaLnBrk="0" hangingPunct="0">
                <a:buFontTx/>
                <a:buBlip>
                  <a:blip r:embed="rId5"/>
                </a:buBlip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Greater protection </a:t>
              </a:r>
              <a:b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</a:b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for administrators</a:t>
              </a:r>
            </a:p>
          </p:txBody>
        </p:sp>
        <p:sp>
          <p:nvSpPr>
            <p:cNvPr id="17425" name="Text Box 9"/>
            <p:cNvSpPr txBox="1">
              <a:spLocks noChangeArrowheads="1"/>
            </p:cNvSpPr>
            <p:nvPr/>
          </p:nvSpPr>
          <p:spPr bwMode="auto">
            <a:xfrm>
              <a:off x="3810226" y="2209230"/>
              <a:ext cx="1447639" cy="3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grpSp>
          <p:nvGrpSpPr>
            <p:cNvPr id="27672" name="Group 63"/>
            <p:cNvGrpSpPr>
              <a:grpSpLocks/>
            </p:cNvGrpSpPr>
            <p:nvPr/>
          </p:nvGrpSpPr>
          <p:grpSpPr bwMode="auto">
            <a:xfrm>
              <a:off x="3989388" y="2960685"/>
              <a:ext cx="1125537" cy="723900"/>
              <a:chOff x="2513" y="1865"/>
              <a:chExt cx="709" cy="456"/>
            </a:xfrm>
          </p:grpSpPr>
          <p:pic>
            <p:nvPicPr>
              <p:cNvPr id="27673" name="Picture 61" descr="XP icon control pane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3" y="1903"/>
                <a:ext cx="367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4" name="Picture 62" descr="user blu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5" y="1865"/>
                <a:ext cx="337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702" name="Picture 48" descr="cooltools-shap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2150" y="1417638"/>
            <a:ext cx="2514600" cy="2144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3219450" y="3678238"/>
            <a:ext cx="2657475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6" tIns="0" rIns="91436" bIns="0">
            <a:spAutoFit/>
          </a:bodyPr>
          <a:lstStyle/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Hardware-enabled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data protection</a:t>
            </a:r>
          </a:p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Provides full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volume encryption </a:t>
            </a:r>
          </a:p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Laptop and server scenarios </a:t>
            </a:r>
          </a:p>
        </p:txBody>
      </p:sp>
      <p:sp>
        <p:nvSpPr>
          <p:cNvPr id="31" name="Text Box 77"/>
          <p:cNvSpPr txBox="1">
            <a:spLocks noChangeArrowheads="1"/>
          </p:cNvSpPr>
          <p:nvPr/>
        </p:nvSpPr>
        <p:spPr bwMode="auto">
          <a:xfrm>
            <a:off x="3667125" y="1531938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29705" name="Picture 78" descr="Security Download P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2713" y="2141538"/>
            <a:ext cx="1143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89" descr="binary code"/>
          <p:cNvPicPr>
            <a:picLocks noChangeAspect="1" noChangeArrowheads="1"/>
          </p:cNvPicPr>
          <p:nvPr/>
        </p:nvPicPr>
        <p:blipFill>
          <a:blip r:embed="rId10">
            <a:lum bright="-6000"/>
          </a:blip>
          <a:srcRect/>
          <a:stretch>
            <a:fillRect/>
          </a:stretch>
        </p:blipFill>
        <p:spPr bwMode="auto">
          <a:xfrm rot="-1834633">
            <a:off x="3708400" y="1217613"/>
            <a:ext cx="7254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90" descr="binary code"/>
          <p:cNvPicPr>
            <a:picLocks noChangeAspect="1" noChangeArrowheads="1"/>
          </p:cNvPicPr>
          <p:nvPr/>
        </p:nvPicPr>
        <p:blipFill>
          <a:blip r:embed="rId10">
            <a:lum bright="-6000"/>
          </a:blip>
          <a:srcRect/>
          <a:stretch>
            <a:fillRect/>
          </a:stretch>
        </p:blipFill>
        <p:spPr bwMode="auto">
          <a:xfrm rot="1834633" flipH="1">
            <a:off x="4506913" y="1323975"/>
            <a:ext cx="7254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91" descr="cooltools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invGray">
          <a:xfrm>
            <a:off x="3770313" y="1606550"/>
            <a:ext cx="146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50" descr="cooltools-shap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3950" y="1403350"/>
            <a:ext cx="2451100" cy="209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1" name="Text Box 124"/>
          <p:cNvSpPr txBox="1">
            <a:spLocks noChangeArrowheads="1"/>
          </p:cNvSpPr>
          <p:nvPr/>
        </p:nvSpPr>
        <p:spPr bwMode="auto">
          <a:xfrm>
            <a:off x="6235700" y="1438275"/>
            <a:ext cx="2433638" cy="714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Windows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CardSpace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700838" y="153035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8" name="Rectangle 65"/>
          <p:cNvSpPr>
            <a:spLocks noChangeArrowheads="1"/>
          </p:cNvSpPr>
          <p:nvPr/>
        </p:nvSpPr>
        <p:spPr bwMode="auto">
          <a:xfrm>
            <a:off x="6248400" y="3657600"/>
            <a:ext cx="265747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6" tIns="0" rIns="91436" bIns="0">
            <a:spAutoFit/>
          </a:bodyPr>
          <a:lstStyle/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Replaces usernames and passwords with strong tokens</a:t>
            </a:r>
          </a:p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Provides consistent user experience</a:t>
            </a:r>
          </a:p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Protects users from Phishing</a:t>
            </a:r>
          </a:p>
          <a:p>
            <a:pPr marL="228591" indent="-228591" eaLnBrk="0" hangingPunct="0"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Supports two-factor authentication</a:t>
            </a:r>
          </a:p>
          <a:p>
            <a:pPr marL="228591" indent="-228591" eaLnBrk="0" hangingPunct="0">
              <a:buFontTx/>
              <a:buBlip>
                <a:blip r:embed="rId13"/>
              </a:buBlip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82588" y="227013"/>
            <a:ext cx="8380412" cy="617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Enable Secure Access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6432550"/>
            <a:ext cx="8156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Secure Platform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UAC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CardSpace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Application Compatibility – VS’05 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samgaz\Desktop\cs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72990" y="2160313"/>
            <a:ext cx="1925052" cy="12166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0.03704 L -0.3658 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1" grpId="0"/>
      <p:bldP spid="43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Windows </a:t>
            </a:r>
            <a:r>
              <a:rPr lang="en-US" sz="2800" dirty="0" err="1" smtClean="0">
                <a:solidFill>
                  <a:schemeClr val="tx1"/>
                </a:solidFill>
              </a:rPr>
              <a:t>CardSpace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0" y="887413"/>
            <a:ext cx="9144000" cy="1317625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28676" name="Picture 14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049338"/>
            <a:ext cx="3143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Keep other agents out of your contact list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32550"/>
            <a:ext cx="78136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Secure Platform – UAC – </a:t>
            </a:r>
            <a:r>
              <a:rPr lang="en-US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CardSpace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Application Compatibility – VS’05 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Ensuring Compatibility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852488"/>
            <a:ext cx="8561388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smtClean="0">
                <a:latin typeface="Segoe UI" pitchFamily="34" charset="0"/>
              </a:rPr>
              <a:t>If your app runs correctly as a Standard User:</a:t>
            </a:r>
          </a:p>
          <a:p>
            <a:r>
              <a:rPr lang="en-US" sz="2400" smtClean="0">
                <a:latin typeface="Segoe UI" pitchFamily="34" charset="0"/>
              </a:rPr>
              <a:t>No action needed </a:t>
            </a:r>
            <a:r>
              <a:rPr lang="en-US" sz="2400" smtClean="0">
                <a:latin typeface="Segoe UI" pitchFamily="34" charset="0"/>
                <a:sym typeface="Wingdings" pitchFamily="2" charset="2"/>
              </a:rPr>
              <a:t>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smtClean="0">
                <a:latin typeface="Segoe UI" pitchFamily="34" charset="0"/>
              </a:rPr>
              <a:t>If your app doesn’t run as a Standard User:</a:t>
            </a:r>
          </a:p>
          <a:p>
            <a:r>
              <a:rPr lang="en-US" sz="2400" smtClean="0"/>
              <a:t>Remove any operations that require elevated privileges </a:t>
            </a:r>
          </a:p>
          <a:p>
            <a:r>
              <a:rPr lang="en-US" sz="2400" smtClean="0"/>
              <a:t>Set machine-wide settings during installation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smtClean="0">
                <a:latin typeface="Segoe UI" pitchFamily="34" charset="0"/>
              </a:rPr>
              <a:t>If your app targets administrators:</a:t>
            </a:r>
          </a:p>
          <a:p>
            <a:r>
              <a:rPr lang="en-US" sz="2400" smtClean="0">
                <a:latin typeface="Segoe UI" pitchFamily="34" charset="0"/>
              </a:rPr>
              <a:t>Include a manifest and specify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requestedExecutionLevel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smtClean="0">
                <a:latin typeface="Segoe UI" pitchFamily="34" charset="0"/>
              </a:rPr>
              <a:t>If only certain operations require elevated privileges:</a:t>
            </a:r>
          </a:p>
          <a:p>
            <a:r>
              <a:rPr lang="en-US" sz="2400" smtClean="0">
                <a:latin typeface="Segoe UI" pitchFamily="34" charset="0"/>
              </a:rPr>
              <a:t>Factor into separate processes</a:t>
            </a:r>
          </a:p>
          <a:p>
            <a:r>
              <a:rPr lang="en-US" sz="2400" smtClean="0">
                <a:latin typeface="Segoe UI" pitchFamily="34" charset="0"/>
              </a:rPr>
              <a:t>Identify administrative operations with a “shield” icon </a:t>
            </a:r>
            <a:br>
              <a:rPr lang="en-US" sz="2400" smtClean="0">
                <a:latin typeface="Segoe UI" pitchFamily="34" charset="0"/>
              </a:rPr>
            </a:br>
            <a:endParaRPr lang="en-US" sz="2400" smtClean="0">
              <a:latin typeface="Segoe UI" pitchFamily="34" charset="0"/>
            </a:endParaRPr>
          </a:p>
        </p:txBody>
      </p:sp>
      <p:pic>
        <p:nvPicPr>
          <p:cNvPr id="4" name="Picture 12" descr="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5163" y="5708650"/>
            <a:ext cx="422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32550"/>
            <a:ext cx="85931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Secure Platform – UAC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CardSpace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Compatibility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VS’05 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Visual Studio 2005 on Windows Vista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89050"/>
            <a:ext cx="8229600" cy="5340350"/>
          </a:xfrm>
        </p:spPr>
        <p:txBody>
          <a:bodyPr/>
          <a:lstStyle/>
          <a:p>
            <a:r>
              <a:rPr lang="en-US" sz="2800" smtClean="0"/>
              <a:t>Install Visual Studio 2005 Service Pack 1</a:t>
            </a:r>
          </a:p>
          <a:p>
            <a:pPr lvl="1"/>
            <a:r>
              <a:rPr lang="en-US" sz="1800" smtClean="0">
                <a:hlinkClick r:id="rId3"/>
              </a:rPr>
              <a:t>http://msdn2.microsoft.com/en-us/vstudio/bb265237.aspx</a:t>
            </a:r>
            <a:r>
              <a:rPr lang="en-US" sz="1800" smtClean="0"/>
              <a:t> </a:t>
            </a:r>
          </a:p>
          <a:p>
            <a:pPr lvl="1"/>
            <a:r>
              <a:rPr lang="en-US" sz="2400" smtClean="0"/>
              <a:t>Run as administrator!</a:t>
            </a:r>
          </a:p>
          <a:p>
            <a:pPr>
              <a:spcBef>
                <a:spcPts val="1200"/>
              </a:spcBef>
            </a:pPr>
            <a:r>
              <a:rPr lang="en-US" sz="2800" smtClean="0"/>
              <a:t>Install Visual Studio 2005 Service Pack 1 Update for Windows Vista</a:t>
            </a:r>
          </a:p>
          <a:p>
            <a:pPr lvl="1"/>
            <a:r>
              <a:rPr lang="en-US" sz="1800" smtClean="0">
                <a:hlinkClick r:id="rId4"/>
              </a:rPr>
              <a:t>http://go.microsoft.com/?linkid=6366078</a:t>
            </a:r>
            <a:endParaRPr lang="en-US" sz="1800" smtClean="0"/>
          </a:p>
          <a:p>
            <a:pPr lvl="1"/>
            <a:r>
              <a:rPr lang="en-US" sz="2400" smtClean="0"/>
              <a:t>Run as administrator!</a:t>
            </a:r>
          </a:p>
          <a:p>
            <a:pPr>
              <a:spcBef>
                <a:spcPts val="1200"/>
              </a:spcBef>
            </a:pPr>
            <a:r>
              <a:rPr lang="en-US" sz="2800" smtClean="0"/>
              <a:t>Windows Vista Developer Center Downloads</a:t>
            </a:r>
          </a:p>
          <a:p>
            <a:pPr lvl="1"/>
            <a:r>
              <a:rPr lang="en-US" sz="1800" smtClean="0">
                <a:hlinkClick r:id="rId5"/>
              </a:rPr>
              <a:t>http://msdn2.microsoft.com/en-us/windowsvista/aa904955.aspx</a:t>
            </a:r>
            <a:endParaRPr lang="en-US" sz="1800" smtClean="0"/>
          </a:p>
          <a:p>
            <a:pPr lvl="1"/>
            <a:r>
              <a:rPr lang="en-US" sz="2400" smtClean="0"/>
              <a:t>Windows SDK</a:t>
            </a:r>
          </a:p>
          <a:p>
            <a:pPr lvl="1"/>
            <a:r>
              <a:rPr lang="en-US" sz="2400" smtClean="0"/>
              <a:t>WF / WCF / WPF Extensions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3" y="6442075"/>
            <a:ext cx="7699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Secure Platform – UAC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CardSpace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Application Compatibility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VS’05 </a:t>
            </a:r>
            <a:endParaRPr lang="en-US" sz="24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four-part-color-shape"/>
          <p:cNvPicPr>
            <a:picLocks noChangeAspect="1" noChangeArrowheads="1"/>
          </p:cNvPicPr>
          <p:nvPr/>
        </p:nvPicPr>
        <p:blipFill>
          <a:blip r:embed="rId3">
            <a:lum bright="12000" contrast="36000"/>
          </a:blip>
          <a:srcRect l="6522" t="6522" r="6522" b="65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3350" y="468767"/>
            <a:ext cx="3200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rPr>
              <a:t>Best tool set for Office 2007 &amp; Windows Vista</a:t>
            </a:r>
            <a:endParaRPr lang="en-US" sz="2800" dirty="0">
              <a:ln>
                <a:solidFill>
                  <a:schemeClr val="bg2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533400"/>
            <a:ext cx="3429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defRPr/>
            </a:pPr>
            <a: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Expanded Role- based &amp;</a:t>
            </a:r>
            <a:b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</a:br>
            <a: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Team offerings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" y="5204049"/>
            <a:ext cx="32766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defRPr/>
            </a:pPr>
            <a: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n-cs"/>
              </a:rPr>
              <a:t>Complete AJAX and SOA platform support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3100" y="5181600"/>
            <a:ext cx="32766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defRPr/>
            </a:pPr>
            <a:r>
              <a:rPr lang="en-US" sz="2800" kern="0" dirty="0">
                <a:ln>
                  <a:solidFill>
                    <a:schemeClr val="bg2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+mn-cs"/>
              </a:rPr>
              <a:t>Improved Language &amp; Data integration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05100" y="2333625"/>
            <a:ext cx="4076700" cy="2057400"/>
            <a:chOff x="3200400" y="2133600"/>
            <a:chExt cx="3124200" cy="1692218"/>
          </a:xfrm>
        </p:grpSpPr>
        <p:pic>
          <p:nvPicPr>
            <p:cNvPr id="31752" name="Picture 26" descr="Visual Studio 2005 logo v white"/>
            <p:cNvPicPr>
              <a:picLocks noChangeAspect="1" noChangeArrowheads="1"/>
            </p:cNvPicPr>
            <p:nvPr/>
          </p:nvPicPr>
          <p:blipFill>
            <a:blip r:embed="rId4"/>
            <a:srcRect r="21037"/>
            <a:stretch>
              <a:fillRect/>
            </a:stretch>
          </p:blipFill>
          <p:spPr bwMode="auto">
            <a:xfrm>
              <a:off x="3200400" y="2133600"/>
              <a:ext cx="3124200" cy="127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27" descr="cooltools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invGray">
            <a:xfrm>
              <a:off x="3254646" y="3422357"/>
              <a:ext cx="2964801" cy="40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914400"/>
            <a:ext cx="8229600" cy="4905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biggest release of Windows ever!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89288" y="3262313"/>
            <a:ext cx="76358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Stacks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14450" y="1960563"/>
            <a:ext cx="24971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Network Access Protection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3162300"/>
            <a:ext cx="26558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Network Location Awareness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2854325"/>
            <a:ext cx="23526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High Resolution/High DPI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8188" y="5930900"/>
            <a:ext cx="18542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Windows Sideshow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01925" y="4119563"/>
            <a:ext cx="32654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Windows Vista Display Driver Model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56225" y="3341688"/>
            <a:ext cx="15192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People Near Me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76825" y="5411788"/>
            <a:ext cx="179546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Defender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17725" y="3602038"/>
            <a:ext cx="18669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Power Management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929563" y="3694113"/>
            <a:ext cx="105886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Live Icons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423150" y="1830388"/>
            <a:ext cx="16970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Windows Sidebar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12050" y="2595563"/>
            <a:ext cx="16779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Parental Controls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02175" y="1890713"/>
            <a:ext cx="26304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Windows Feedback Services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730750" y="4627563"/>
            <a:ext cx="241141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Desktop Window Manager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268913" y="3097213"/>
            <a:ext cx="311785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Registry/File System Virtualization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7500" y="2528888"/>
            <a:ext cx="17478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Protected Mode IE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280025" y="3627438"/>
            <a:ext cx="25923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Service Hardening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514725" y="1752600"/>
            <a:ext cx="123031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Sync Center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25775" y="1544638"/>
            <a:ext cx="588963" cy="304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</a:rPr>
              <a:t>Aero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255838" y="2551113"/>
            <a:ext cx="202406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Presentation Settings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5600" y="3994150"/>
            <a:ext cx="13414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Preview Pane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0088" y="1617663"/>
            <a:ext cx="20288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User Account Control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0" y="2220913"/>
            <a:ext cx="23828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Ad-hoc Meeting Networks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005638" y="3395663"/>
            <a:ext cx="13303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Quick Search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464050" y="2511425"/>
            <a:ext cx="23622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Imaging Format</a:t>
            </a:r>
          </a:p>
        </p:txBody>
      </p:sp>
      <p:pic>
        <p:nvPicPr>
          <p:cNvPr id="31" name="Picture 28" descr="button-rgb-v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606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017838" y="4386263"/>
            <a:ext cx="277018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Resource Protection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8275638" y="2971800"/>
            <a:ext cx="91281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MMC 3.0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668588" y="2916238"/>
            <a:ext cx="14192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Cancelable I/O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262313" y="6126163"/>
            <a:ext cx="307816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Resource Exhaustion Diagnostics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105400" y="3916363"/>
            <a:ext cx="286226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Peer Name Resolution Protocol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026275" y="2351088"/>
            <a:ext cx="13684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Reading Pane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52400" y="6400800"/>
            <a:ext cx="24606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Disk Diagnostics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103938" y="1620838"/>
            <a:ext cx="158908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Restart Manager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5846763" y="4238625"/>
            <a:ext cx="21050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Transactional Registry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1952625" y="3398838"/>
            <a:ext cx="13096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Single binary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2890838" y="4708525"/>
            <a:ext cx="193675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Memory Diagnostics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108825" y="4681538"/>
            <a:ext cx="20415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Startup Repair Toolkit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469063" y="5821363"/>
            <a:ext cx="238283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Transactional File System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20700" y="5956300"/>
            <a:ext cx="270986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Eventing</a:t>
            </a: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 and Instrumentation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4211638" y="1493838"/>
            <a:ext cx="16033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cs typeface="+mn-cs"/>
              </a:rPr>
              <a:t>WS-Management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819525" y="5583238"/>
            <a:ext cx="1122363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CardSpace</a:t>
            </a:r>
            <a:endParaRPr lang="en-US" sz="1400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2990850" y="3843338"/>
            <a:ext cx="116998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SuperFetch</a:t>
            </a:r>
            <a:endParaRPr lang="en-US" sz="1400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765925" y="5580063"/>
            <a:ext cx="13874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Segoe UI Font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5943600" y="5165725"/>
            <a:ext cx="7318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Flip3D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172200" y="6096000"/>
            <a:ext cx="14319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New Explorers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1079500" y="4500563"/>
            <a:ext cx="191135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Taskbar Thumbnails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8380413" y="3311525"/>
            <a:ext cx="55403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IPv6</a:t>
            </a: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3675063" y="5886450"/>
            <a:ext cx="69373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XAML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7197725" y="4437063"/>
            <a:ext cx="147955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Search Folders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6734175" y="2119313"/>
            <a:ext cx="12223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Ink Analysis</a:t>
            </a: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7907338" y="4071938"/>
            <a:ext cx="12350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Split Tokens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0" y="5492750"/>
            <a:ext cx="25304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Mandatory Integrity Control</a:t>
            </a: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2422525" y="2316163"/>
            <a:ext cx="14605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Secure Startup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425825" y="5040313"/>
            <a:ext cx="25019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Filtering Platform</a:t>
            </a:r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298450" y="4760913"/>
            <a:ext cx="26765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User Mode Driver Framework</a:t>
            </a:r>
          </a:p>
        </p:txBody>
      </p:sp>
      <p:sp>
        <p:nvSpPr>
          <p:cNvPr id="63" name="Text Box 60"/>
          <p:cNvSpPr txBox="1">
            <a:spLocks noChangeArrowheads="1"/>
          </p:cNvSpPr>
          <p:nvPr/>
        </p:nvSpPr>
        <p:spPr bwMode="auto">
          <a:xfrm>
            <a:off x="1374775" y="5711825"/>
            <a:ext cx="22256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New Open/Save Dialogs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0" y="3513138"/>
            <a:ext cx="208915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Shell Property System</a:t>
            </a: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30213" y="4264025"/>
            <a:ext cx="23018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Winlogon</a:t>
            </a: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Rearchitecture</a:t>
            </a:r>
            <a:endParaRPr lang="en-US" sz="1400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5045075" y="2798763"/>
            <a:ext cx="33940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Windows Communication Foundation</a:t>
            </a:r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3700463" y="2168525"/>
            <a:ext cx="31242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Windows Presentation Foundation</a:t>
            </a:r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2216150" y="3898900"/>
            <a:ext cx="6731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Glass</a:t>
            </a:r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2601913" y="5308600"/>
            <a:ext cx="25812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Open Package Specification</a:t>
            </a:r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90488" y="6208713"/>
            <a:ext cx="227171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XML Paper Specification</a:t>
            </a: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5830888" y="4919663"/>
            <a:ext cx="2843212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Windows Workflow Foundation</a:t>
            </a: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458788" y="5211763"/>
            <a:ext cx="20034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Windows Installer 4.0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330200" y="1908175"/>
            <a:ext cx="7620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Monad</a:t>
            </a: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7840663" y="5360988"/>
            <a:ext cx="1333500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RSS Platform</a:t>
            </a:r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1260475" y="4941888"/>
            <a:ext cx="218757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99FF33"/>
                </a:solidFill>
                <a:latin typeface="Arial" charset="0"/>
              </a:rPr>
              <a:t>Function Discovery API</a:t>
            </a: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4824413" y="5668963"/>
            <a:ext cx="1779587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CCECFF"/>
                </a:solidFill>
                <a:latin typeface="Arial" charset="0"/>
              </a:rPr>
              <a:t>Wizard Framework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7625" y="3757613"/>
            <a:ext cx="2193925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Crypto Next Generation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6950075" y="5145088"/>
            <a:ext cx="1938338" cy="307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Credential Providers</a:t>
            </a:r>
          </a:p>
        </p:txBody>
      </p:sp>
      <p:sp>
        <p:nvSpPr>
          <p:cNvPr id="4171" name="Text Box 76"/>
          <p:cNvSpPr txBox="1">
            <a:spLocks noChangeArrowheads="1"/>
          </p:cNvSpPr>
          <p:nvPr/>
        </p:nvSpPr>
        <p:spPr bwMode="auto">
          <a:xfrm>
            <a:off x="2819400" y="6470650"/>
            <a:ext cx="41433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CECFF"/>
                </a:solidFill>
                <a:latin typeface="Arial" charset="0"/>
              </a:rPr>
              <a:t>   </a:t>
            </a:r>
            <a:r>
              <a:rPr lang="en-US" sz="2000" dirty="0">
                <a:solidFill>
                  <a:srgbClr val="CCECFF"/>
                </a:solidFill>
                <a:latin typeface="Arial" charset="0"/>
              </a:rPr>
              <a:t>Clear</a:t>
            </a:r>
            <a:r>
              <a:rPr lang="en-US" sz="2000" dirty="0">
                <a:latin typeface="Arial" charset="0"/>
              </a:rPr>
              <a:t> | 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Confident </a:t>
            </a:r>
            <a:r>
              <a:rPr lang="en-US" sz="2000" dirty="0">
                <a:latin typeface="Arial" charset="0"/>
              </a:rPr>
              <a:t>| </a:t>
            </a:r>
            <a:r>
              <a:rPr lang="en-US" sz="2000" dirty="0">
                <a:solidFill>
                  <a:srgbClr val="99FF33"/>
                </a:solidFill>
                <a:latin typeface="Arial" charset="0"/>
              </a:rPr>
              <a:t>Connected</a:t>
            </a:r>
            <a:endParaRPr lang="en-US" sz="20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5196" name="Picture 43" descr="Windows-Vist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533400" y="228600"/>
            <a:ext cx="36893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9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1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9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3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9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1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3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7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9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1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3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9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1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3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7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9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1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3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7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9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3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7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9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3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7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9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3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7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31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3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37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39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41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3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4294967295"/>
          </p:nvPr>
        </p:nvSpPr>
        <p:spPr>
          <a:xfrm>
            <a:off x="733425" y="2212975"/>
            <a:ext cx="8410575" cy="464502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Best tool set for Office 2007 &amp; Windows Vista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WCF, WF, and WPF Designers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Office 2007 support including </a:t>
            </a:r>
            <a:r>
              <a:rPr lang="en-US" sz="1800" dirty="0" err="1" smtClean="0"/>
              <a:t>ClickOnce</a:t>
            </a:r>
            <a:r>
              <a:rPr lang="en-US" sz="1800" dirty="0" smtClean="0"/>
              <a:t> &amp; VSTO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Integrates designer &amp; developer workflow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Expanded Role-based &amp; Team offerings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Database developer tools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Expanded enterprise load testing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Improved test management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Complete AJAX support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Expressive and standards compliant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Better designer and developer collaboration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Delivers a secure, scalable platform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Improved Language &amp; Data integration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Simple and powerful data access with LINQ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Develop application concepts with models built using ADO.NET entities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Create workflow based applications with integrated workflow tools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371600"/>
            <a:ext cx="7924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8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code name ‘Orcas’</a:t>
            </a:r>
          </a:p>
        </p:txBody>
      </p:sp>
      <p:pic>
        <p:nvPicPr>
          <p:cNvPr id="32772" name="Picture 3" descr="C:\Program Files\Microsoft Resource DVD Artwork\DVD_ART\BoxShots_Logos\Visual Studio (generic)\Visual Studio logo rever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4163"/>
            <a:ext cx="74676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C:\Program Files\Microsoft Resource DVD Artwork\DVD_ART\Artwork_Imagery\Photos_for_PPT\Soft-edge_photos\MBS - Small Business\MBS small business people sitting meeting in office at tab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43200"/>
            <a:ext cx="2709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82663"/>
            <a:ext cx="69215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Title 69"/>
          <p:cNvSpPr txBox="1">
            <a:spLocks/>
          </p:cNvSpPr>
          <p:nvPr/>
        </p:nvSpPr>
        <p:spPr>
          <a:xfrm>
            <a:off x="381000" y="227013"/>
            <a:ext cx="8380413" cy="617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New Project Templates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985838"/>
            <a:ext cx="679767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itle 69"/>
          <p:cNvSpPr txBox="1">
            <a:spLocks/>
          </p:cNvSpPr>
          <p:nvPr/>
        </p:nvSpPr>
        <p:spPr>
          <a:xfrm>
            <a:off x="381000" y="227013"/>
            <a:ext cx="8380413" cy="617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LINQ Design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46150"/>
            <a:ext cx="70104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itle 69"/>
          <p:cNvSpPr txBox="1">
            <a:spLocks/>
          </p:cNvSpPr>
          <p:nvPr/>
        </p:nvSpPr>
        <p:spPr>
          <a:xfrm>
            <a:off x="381000" y="227013"/>
            <a:ext cx="8380413" cy="617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Outlook Add-ins in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type="body" idx="4294967295"/>
          </p:nvPr>
        </p:nvSpPr>
        <p:spPr>
          <a:xfrm>
            <a:off x="228600" y="2212975"/>
            <a:ext cx="8915400" cy="448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r>
              <a:rPr lang="en-US" sz="1800" smtClean="0"/>
              <a:t>http://msdn2.microsoft.com/en-us/vstudio/aa700831.aspx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371600"/>
            <a:ext cx="7924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8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code name ‘Orcas’</a:t>
            </a:r>
          </a:p>
        </p:txBody>
      </p:sp>
      <p:pic>
        <p:nvPicPr>
          <p:cNvPr id="36868" name="Picture 3" descr="C:\Program Files\Microsoft Resource DVD Artwork\DVD_ART\BoxShots_Logos\Visual Studio (generic)\Visual Studio logo rever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4163"/>
            <a:ext cx="74676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C:\Program Files\Microsoft Resource DVD Artwork\DVD_ART\Artwork_Imagery\Photos_for_PPT\Soft-edge_photos\MBS - Small Business\MBS small business people sitting meeting in office at tab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43200"/>
            <a:ext cx="2709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872" y="2244437"/>
            <a:ext cx="5359525" cy="38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amgaz\Desktop\ho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79317"/>
            <a:ext cx="323157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Summary:</a:t>
            </a:r>
          </a:p>
          <a:p>
            <a:pPr algn="ctr" eaLnBrk="0" hangingPunct="0">
              <a:defRPr/>
            </a:pPr>
            <a:r>
              <a:rPr lang="en-US" sz="32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-Clear</a:t>
            </a:r>
          </a:p>
          <a:p>
            <a:pPr algn="ctr" eaLnBrk="0" hangingPunct="0">
              <a:defRPr/>
            </a:pPr>
            <a:r>
              <a:rPr lang="en-US" sz="32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-Connected</a:t>
            </a:r>
          </a:p>
          <a:p>
            <a:pPr algn="ctr" eaLnBrk="0" hangingPunct="0">
              <a:defRPr/>
            </a:pPr>
            <a:r>
              <a:rPr lang="en-US" sz="32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-Confident</a:t>
            </a:r>
            <a:endParaRPr lang="en-US" sz="32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96888" y="6338888"/>
            <a:ext cx="8148637" cy="350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/>
              <a:t>© 2007 Microsoft Corporation. All rights reserved.</a:t>
            </a:r>
          </a:p>
          <a:p>
            <a:pPr algn="ctr" eaLnBrk="0" hangingPunct="0"/>
            <a:r>
              <a:rPr lang="en-US" sz="800"/>
              <a:t>This presentation is for informational purposes only. Microsoft makes no warranties, express or implied, in this summary.</a:t>
            </a:r>
          </a:p>
        </p:txBody>
      </p:sp>
      <p:pic>
        <p:nvPicPr>
          <p:cNvPr id="12291" name="Picture 3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2419350" y="2698750"/>
            <a:ext cx="4737100" cy="1022350"/>
          </a:xfrm>
          <a:prstGeom prst="rect">
            <a:avLst/>
          </a:prstGeom>
          <a:noFill/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8"/>
          <p:cNvGrpSpPr>
            <a:grpSpLocks/>
          </p:cNvGrpSpPr>
          <p:nvPr/>
        </p:nvGrpSpPr>
        <p:grpSpPr bwMode="auto">
          <a:xfrm>
            <a:off x="0" y="1217613"/>
            <a:ext cx="9144000" cy="677862"/>
            <a:chOff x="0" y="767"/>
            <a:chExt cx="5760" cy="427"/>
          </a:xfrm>
        </p:grpSpPr>
        <p:pic>
          <p:nvPicPr>
            <p:cNvPr id="6184" name="Picture 45" descr="white bar with faded ends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</a:blip>
            <a:srcRect/>
            <a:stretch>
              <a:fillRect/>
            </a:stretch>
          </p:blipFill>
          <p:spPr bwMode="ltGray">
            <a:xfrm>
              <a:off x="0" y="767"/>
              <a:ext cx="57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5" name="Picture 67" descr="cooltools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invGray">
            <a:xfrm>
              <a:off x="384" y="789"/>
              <a:ext cx="499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7" name="Picture 43" descr="Windows-Vista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1546225" y="76200"/>
            <a:ext cx="60515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354013" y="1898650"/>
            <a:ext cx="8382000" cy="4730749"/>
            <a:chOff x="-192" y="714"/>
            <a:chExt cx="5712" cy="34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6177" name="Picture 111" descr="curvy rectangle left wider clear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-192" y="714"/>
              <a:ext cx="2199" cy="3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8" name="Picture 112" descr="curvy rectangle middle clea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47" y="714"/>
              <a:ext cx="2214" cy="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9" name="Picture 113" descr="curvy rectangle right clea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86" y="714"/>
              <a:ext cx="2034" cy="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6658" name="Text Box 114"/>
          <p:cNvSpPr txBox="1">
            <a:spLocks noChangeArrowheads="1"/>
          </p:cNvSpPr>
          <p:nvPr/>
        </p:nvSpPr>
        <p:spPr bwMode="auto">
          <a:xfrm>
            <a:off x="1089025" y="2084388"/>
            <a:ext cx="1382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Clear</a:t>
            </a:r>
          </a:p>
        </p:txBody>
      </p:sp>
      <p:sp>
        <p:nvSpPr>
          <p:cNvPr id="236659" name="Text Box 115"/>
          <p:cNvSpPr txBox="1">
            <a:spLocks noChangeArrowheads="1"/>
          </p:cNvSpPr>
          <p:nvPr/>
        </p:nvSpPr>
        <p:spPr bwMode="auto">
          <a:xfrm>
            <a:off x="3232150" y="2084388"/>
            <a:ext cx="2741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Connected</a:t>
            </a:r>
          </a:p>
        </p:txBody>
      </p:sp>
      <p:sp>
        <p:nvSpPr>
          <p:cNvPr id="236660" name="Text Box 116"/>
          <p:cNvSpPr txBox="1">
            <a:spLocks noChangeArrowheads="1"/>
          </p:cNvSpPr>
          <p:nvPr/>
        </p:nvSpPr>
        <p:spPr bwMode="auto">
          <a:xfrm>
            <a:off x="6232525" y="2084388"/>
            <a:ext cx="2439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Confident</a:t>
            </a:r>
          </a:p>
        </p:txBody>
      </p:sp>
      <p:sp>
        <p:nvSpPr>
          <p:cNvPr id="4104" name="Text Box 98"/>
          <p:cNvSpPr txBox="1">
            <a:spLocks noChangeArrowheads="1"/>
          </p:cNvSpPr>
          <p:nvPr/>
        </p:nvSpPr>
        <p:spPr bwMode="auto">
          <a:xfrm>
            <a:off x="1438275" y="4724400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</a:t>
            </a:r>
          </a:p>
        </p:txBody>
      </p:sp>
      <p:sp>
        <p:nvSpPr>
          <p:cNvPr id="4105" name="Text Box 99"/>
          <p:cNvSpPr txBox="1">
            <a:spLocks noChangeArrowheads="1"/>
          </p:cNvSpPr>
          <p:nvPr/>
        </p:nvSpPr>
        <p:spPr bwMode="auto">
          <a:xfrm>
            <a:off x="6913563" y="4724400"/>
            <a:ext cx="1031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Security</a:t>
            </a:r>
          </a:p>
        </p:txBody>
      </p:sp>
      <p:sp>
        <p:nvSpPr>
          <p:cNvPr id="4106" name="Text Box 100"/>
          <p:cNvSpPr txBox="1">
            <a:spLocks noChangeArrowheads="1"/>
          </p:cNvSpPr>
          <p:nvPr/>
        </p:nvSpPr>
        <p:spPr bwMode="auto">
          <a:xfrm>
            <a:off x="6510338" y="5156200"/>
            <a:ext cx="1776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Cryptography</a:t>
            </a:r>
          </a:p>
        </p:txBody>
      </p:sp>
      <p:sp>
        <p:nvSpPr>
          <p:cNvPr id="4107" name="Text Box 101"/>
          <p:cNvSpPr txBox="1">
            <a:spLocks noChangeArrowheads="1"/>
          </p:cNvSpPr>
          <p:nvPr/>
        </p:nvSpPr>
        <p:spPr bwMode="auto">
          <a:xfrm>
            <a:off x="3705225" y="4724400"/>
            <a:ext cx="1801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People Near Me</a:t>
            </a:r>
          </a:p>
        </p:txBody>
      </p:sp>
      <p:sp>
        <p:nvSpPr>
          <p:cNvPr id="4108" name="Text Box 102"/>
          <p:cNvSpPr txBox="1">
            <a:spLocks noChangeArrowheads="1"/>
          </p:cNvSpPr>
          <p:nvPr/>
        </p:nvSpPr>
        <p:spPr bwMode="auto">
          <a:xfrm>
            <a:off x="4351338" y="5156200"/>
            <a:ext cx="890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Search</a:t>
            </a:r>
          </a:p>
        </p:txBody>
      </p:sp>
      <p:sp>
        <p:nvSpPr>
          <p:cNvPr id="4109" name="Text Box 103"/>
          <p:cNvSpPr txBox="1">
            <a:spLocks noChangeArrowheads="1"/>
          </p:cNvSpPr>
          <p:nvPr/>
        </p:nvSpPr>
        <p:spPr bwMode="auto">
          <a:xfrm>
            <a:off x="3965575" y="5588000"/>
            <a:ext cx="1477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RSS Support</a:t>
            </a:r>
          </a:p>
        </p:txBody>
      </p:sp>
      <p:sp>
        <p:nvSpPr>
          <p:cNvPr id="4110" name="Text Box 104"/>
          <p:cNvSpPr txBox="1">
            <a:spLocks noChangeArrowheads="1"/>
          </p:cNvSpPr>
          <p:nvPr/>
        </p:nvSpPr>
        <p:spPr bwMode="auto">
          <a:xfrm>
            <a:off x="6405563" y="5588000"/>
            <a:ext cx="175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Smart Cards</a:t>
            </a:r>
          </a:p>
        </p:txBody>
      </p:sp>
      <p:sp>
        <p:nvSpPr>
          <p:cNvPr id="4111" name="Text Box 105"/>
          <p:cNvSpPr txBox="1">
            <a:spLocks noChangeArrowheads="1"/>
          </p:cNvSpPr>
          <p:nvPr/>
        </p:nvSpPr>
        <p:spPr bwMode="auto">
          <a:xfrm>
            <a:off x="1254125" y="5156200"/>
            <a:ext cx="982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Sidebar</a:t>
            </a:r>
          </a:p>
        </p:txBody>
      </p:sp>
      <p:sp>
        <p:nvSpPr>
          <p:cNvPr id="4112" name="Text Box 106"/>
          <p:cNvSpPr txBox="1">
            <a:spLocks noChangeArrowheads="1"/>
          </p:cNvSpPr>
          <p:nvPr/>
        </p:nvSpPr>
        <p:spPr bwMode="auto">
          <a:xfrm>
            <a:off x="1057275" y="5588000"/>
            <a:ext cx="1273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DirectX 10</a:t>
            </a:r>
          </a:p>
        </p:txBody>
      </p:sp>
      <p:sp>
        <p:nvSpPr>
          <p:cNvPr id="4113" name="Text Box 107"/>
          <p:cNvSpPr txBox="1">
            <a:spLocks noChangeArrowheads="1"/>
          </p:cNvSpPr>
          <p:nvPr/>
        </p:nvSpPr>
        <p:spPr bwMode="auto">
          <a:xfrm>
            <a:off x="909638" y="6019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Rich Preview</a:t>
            </a:r>
          </a:p>
        </p:txBody>
      </p:sp>
      <p:sp>
        <p:nvSpPr>
          <p:cNvPr id="4114" name="Text Box 108"/>
          <p:cNvSpPr txBox="1">
            <a:spLocks noChangeArrowheads="1"/>
          </p:cNvSpPr>
          <p:nvPr/>
        </p:nvSpPr>
        <p:spPr bwMode="auto">
          <a:xfrm>
            <a:off x="6477000" y="5943600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UAC</a:t>
            </a:r>
          </a:p>
        </p:txBody>
      </p:sp>
      <p:sp>
        <p:nvSpPr>
          <p:cNvPr id="4115" name="Text Box 109"/>
          <p:cNvSpPr txBox="1">
            <a:spLocks noChangeArrowheads="1"/>
          </p:cNvSpPr>
          <p:nvPr/>
        </p:nvSpPr>
        <p:spPr bwMode="auto">
          <a:xfrm>
            <a:off x="3998913" y="6019800"/>
            <a:ext cx="1009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IIS7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92100" y="2678113"/>
            <a:ext cx="8534400" cy="2033587"/>
            <a:chOff x="292100" y="2678113"/>
            <a:chExt cx="8534400" cy="2033587"/>
          </a:xfrm>
        </p:grpSpPr>
        <p:grpSp>
          <p:nvGrpSpPr>
            <p:cNvPr id="6171" name="Group 96"/>
            <p:cNvGrpSpPr>
              <a:grpSpLocks/>
            </p:cNvGrpSpPr>
            <p:nvPr/>
          </p:nvGrpSpPr>
          <p:grpSpPr bwMode="auto">
            <a:xfrm>
              <a:off x="292100" y="2678113"/>
              <a:ext cx="8534400" cy="2033587"/>
              <a:chOff x="192" y="1695"/>
              <a:chExt cx="5376" cy="1281"/>
            </a:xfrm>
          </p:grpSpPr>
          <p:pic>
            <p:nvPicPr>
              <p:cNvPr id="6182" name="Picture 80" descr="Gel - horiz gel bar trans end green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2" y="1695"/>
                <a:ext cx="5376" cy="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3" name="Picture 81" descr="NET Framework white h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992" y="1764"/>
                <a:ext cx="1776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2" name="Group 89"/>
            <p:cNvGrpSpPr>
              <a:grpSpLocks/>
            </p:cNvGrpSpPr>
            <p:nvPr/>
          </p:nvGrpSpPr>
          <p:grpSpPr bwMode="auto">
            <a:xfrm>
              <a:off x="558800" y="3505200"/>
              <a:ext cx="2565400" cy="533400"/>
              <a:chOff x="240" y="2208"/>
              <a:chExt cx="1616" cy="336"/>
            </a:xfrm>
          </p:grpSpPr>
          <p:pic>
            <p:nvPicPr>
              <p:cNvPr id="6180" name="Picture 87" descr="cooltools-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invGray">
              <a:xfrm>
                <a:off x="240" y="2208"/>
                <a:ext cx="1616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1" name="Picture 88" descr="cooltools-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invGray">
              <a:xfrm>
                <a:off x="630" y="2380"/>
                <a:ext cx="83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3" name="Group 92"/>
            <p:cNvGrpSpPr>
              <a:grpSpLocks/>
            </p:cNvGrpSpPr>
            <p:nvPr/>
          </p:nvGrpSpPr>
          <p:grpSpPr bwMode="auto">
            <a:xfrm>
              <a:off x="3265488" y="3451226"/>
              <a:ext cx="2565400" cy="504825"/>
              <a:chOff x="816" y="3072"/>
              <a:chExt cx="1776" cy="347"/>
            </a:xfrm>
          </p:grpSpPr>
          <p:pic>
            <p:nvPicPr>
              <p:cNvPr id="2" name="Picture 90" descr="cooltools-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invGray">
              <a:xfrm>
                <a:off x="816" y="3072"/>
                <a:ext cx="17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91" descr="cooltools-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invGray">
              <a:xfrm>
                <a:off x="1309" y="3264"/>
                <a:ext cx="78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4" name="Group 95"/>
            <p:cNvGrpSpPr>
              <a:grpSpLocks/>
            </p:cNvGrpSpPr>
            <p:nvPr/>
          </p:nvGrpSpPr>
          <p:grpSpPr bwMode="auto">
            <a:xfrm>
              <a:off x="3690938" y="4038600"/>
              <a:ext cx="2247900" cy="560388"/>
              <a:chOff x="2016" y="2640"/>
              <a:chExt cx="1440" cy="359"/>
            </a:xfrm>
          </p:grpSpPr>
          <p:pic>
            <p:nvPicPr>
              <p:cNvPr id="6176" name="Picture 93" descr="cooltools-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invGray">
              <a:xfrm>
                <a:off x="2016" y="2640"/>
                <a:ext cx="1440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94" descr="cooltools-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invGray">
              <a:xfrm>
                <a:off x="2309" y="2832"/>
                <a:ext cx="85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75" name="Picture 97" descr="cooltools-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invGray">
            <a:xfrm>
              <a:off x="6146800" y="3616325"/>
              <a:ext cx="2316163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3379788" y="2590800"/>
            <a:ext cx="2362200" cy="2195513"/>
            <a:chOff x="1694" y="1197"/>
            <a:chExt cx="2371" cy="2371"/>
          </a:xfrm>
        </p:grpSpPr>
        <p:pic>
          <p:nvPicPr>
            <p:cNvPr id="6166" name="Rectangle 2560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94" y="1197"/>
              <a:ext cx="118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Rectangle 2560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879" y="1197"/>
              <a:ext cx="118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Rectangle 2561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94" y="2382"/>
              <a:ext cx="118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Rectangle 2561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879" y="2382"/>
              <a:ext cx="118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Rectangle 25612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019" y="1522"/>
              <a:ext cx="1722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3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58" grpId="0"/>
      <p:bldP spid="236659" grpId="0"/>
      <p:bldP spid="236660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4" grpId="0"/>
      <p:bldP spid="4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616" name="Picture 64" descr="blue gradient rectang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7DD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482600"/>
            <a:ext cx="9144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807" name="Picture 63" descr="spiky rays - yel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7050" y="1644650"/>
            <a:ext cx="8577263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99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88804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Your users demand a great experience</a:t>
            </a:r>
            <a:endParaRPr lang="en-US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748463" y="3009900"/>
            <a:ext cx="2635250" cy="4138613"/>
            <a:chOff x="3406" y="820"/>
            <a:chExt cx="2354" cy="3697"/>
          </a:xfrm>
        </p:grpSpPr>
        <p:pic>
          <p:nvPicPr>
            <p:cNvPr id="279637" name="Picture 85" descr="\\thunder\public\Users\prashant\Launch2006Keynote\Screenshots\office20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5" y="1261"/>
              <a:ext cx="1653" cy="12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  <p:grpSp>
          <p:nvGrpSpPr>
            <p:cNvPr id="7200" name="Group 69"/>
            <p:cNvGrpSpPr>
              <a:grpSpLocks/>
            </p:cNvGrpSpPr>
            <p:nvPr/>
          </p:nvGrpSpPr>
          <p:grpSpPr bwMode="auto">
            <a:xfrm>
              <a:off x="3406" y="2785"/>
              <a:ext cx="877" cy="396"/>
              <a:chOff x="3088" y="2784"/>
              <a:chExt cx="756" cy="342"/>
            </a:xfrm>
          </p:grpSpPr>
          <p:pic>
            <p:nvPicPr>
              <p:cNvPr id="7201" name="Picture 67" descr="cooltools-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invGray">
              <a:xfrm>
                <a:off x="3175" y="2784"/>
                <a:ext cx="58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2" name="Picture 68" descr="cooltools-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invGray">
              <a:xfrm>
                <a:off x="3088" y="2952"/>
                <a:ext cx="7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668963" y="1827213"/>
            <a:ext cx="1471612" cy="1647825"/>
            <a:chOff x="2336" y="968"/>
            <a:chExt cx="1151" cy="1288"/>
          </a:xfrm>
        </p:grpSpPr>
        <p:pic>
          <p:nvPicPr>
            <p:cNvPr id="7197" name="Picture 32" descr="cooltools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>
              <a:off x="2336" y="2087"/>
              <a:ext cx="115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50" descr="HP iiPAQ RXZ Pocket PC fro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85" y="968"/>
              <a:ext cx="654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522788" y="5905500"/>
            <a:ext cx="3614737" cy="727075"/>
            <a:chOff x="888" y="2987"/>
            <a:chExt cx="3228" cy="650"/>
          </a:xfrm>
        </p:grpSpPr>
        <p:pic>
          <p:nvPicPr>
            <p:cNvPr id="7195" name="Picture 45" descr="cooltools-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invGray">
            <a:xfrm>
              <a:off x="888" y="2987"/>
              <a:ext cx="322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Picture 46" descr="cooltools-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invGray">
            <a:xfrm>
              <a:off x="1146" y="3291"/>
              <a:ext cx="27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903663" y="3227388"/>
            <a:ext cx="2627312" cy="3395662"/>
            <a:chOff x="88" y="964"/>
            <a:chExt cx="2346" cy="3033"/>
          </a:xfrm>
        </p:grpSpPr>
        <p:pic>
          <p:nvPicPr>
            <p:cNvPr id="43" name="Picture 84" descr="\\thunder\public\Users\prashant\Launch2006Keynote\Screenshots\ASPNETAjax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" y="1335"/>
              <a:ext cx="1745" cy="106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HeroicExtremeRightFacing"/>
              <a:lightRig rig="threePt" dir="t"/>
            </a:scene3d>
          </p:spPr>
        </p:pic>
        <p:grpSp>
          <p:nvGrpSpPr>
            <p:cNvPr id="7188" name="Group 43"/>
            <p:cNvGrpSpPr>
              <a:grpSpLocks/>
            </p:cNvGrpSpPr>
            <p:nvPr/>
          </p:nvGrpSpPr>
          <p:grpSpPr bwMode="auto">
            <a:xfrm>
              <a:off x="972" y="2812"/>
              <a:ext cx="1462" cy="367"/>
              <a:chOff x="1852613" y="3643313"/>
              <a:chExt cx="2098675" cy="527051"/>
            </a:xfrm>
          </p:grpSpPr>
          <p:pic>
            <p:nvPicPr>
              <p:cNvPr id="7193" name="Picture 28" descr="cooltools-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invGray">
              <a:xfrm>
                <a:off x="1852613" y="3643313"/>
                <a:ext cx="2098675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29" descr="cooltools-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invGray">
              <a:xfrm>
                <a:off x="2055813" y="3902076"/>
                <a:ext cx="1692275" cy="268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89" name="Picture 68" descr="I:\Illustrations-Icons\Windows_Vista_Icons_ for_Marketing_use\IE7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15" y="964"/>
              <a:ext cx="38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813" name="Picture 69" descr="I:\LOGOS\GEN_LOGO\O\Opera_logo4_t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8" y="1055"/>
              <a:ext cx="712" cy="271"/>
            </a:xfrm>
            <a:prstGeom prst="rect">
              <a:avLst/>
            </a:prstGeom>
            <a:noFill/>
            <a:effectLst>
              <a:outerShdw blurRad="88900" dist="25400" dir="1800000" algn="ctr" rotWithShape="0">
                <a:srgbClr val="000000"/>
              </a:outerShdw>
            </a:effectLst>
          </p:spPr>
        </p:pic>
        <p:pic>
          <p:nvPicPr>
            <p:cNvPr id="7191" name="Picture 55" descr="I:\LOGOS\GEN_LOGO\F\firefox logo white text.png"/>
            <p:cNvPicPr>
              <a:picLocks noChangeAspect="1" noChangeArrowheads="1"/>
            </p:cNvPicPr>
            <p:nvPr/>
          </p:nvPicPr>
          <p:blipFill>
            <a:blip r:embed="rId17"/>
            <a:srcRect r="57732" b="2388"/>
            <a:stretch>
              <a:fillRect/>
            </a:stretch>
          </p:blipFill>
          <p:spPr bwMode="auto">
            <a:xfrm>
              <a:off x="119" y="1817"/>
              <a:ext cx="3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56" descr="I:\SHOW_ART\Executive_Show_Art\06_EXECUTIVE_SHOW_ART\Rudder - 110706 TechEd EMEA\PNGs\Logos\Safari-RSS-BLK.png"/>
            <p:cNvPicPr>
              <a:picLocks noChangeAspect="1" noChangeArrowheads="1"/>
            </p:cNvPicPr>
            <p:nvPr/>
          </p:nvPicPr>
          <p:blipFill>
            <a:blip r:embed="rId18"/>
            <a:srcRect r="59259" b="-2693"/>
            <a:stretch>
              <a:fillRect/>
            </a:stretch>
          </p:blipFill>
          <p:spPr bwMode="auto">
            <a:xfrm>
              <a:off x="164" y="1413"/>
              <a:ext cx="30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7" name="Picture 111" descr="curvy rectangle left wider clea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66700" y="1073150"/>
            <a:ext cx="378936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1123950" y="1852613"/>
            <a:ext cx="138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Clear</a:t>
            </a: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1438275" y="4724400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Aero</a:t>
            </a:r>
          </a:p>
        </p:txBody>
      </p:sp>
      <p:sp>
        <p:nvSpPr>
          <p:cNvPr id="29" name="Text Box 105"/>
          <p:cNvSpPr txBox="1">
            <a:spLocks noChangeArrowheads="1"/>
          </p:cNvSpPr>
          <p:nvPr/>
        </p:nvSpPr>
        <p:spPr bwMode="auto">
          <a:xfrm>
            <a:off x="1254125" y="5156200"/>
            <a:ext cx="1154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Sidebar</a:t>
            </a:r>
          </a:p>
        </p:txBody>
      </p:sp>
      <p:sp>
        <p:nvSpPr>
          <p:cNvPr id="30" name="Text Box 106"/>
          <p:cNvSpPr txBox="1">
            <a:spLocks noChangeArrowheads="1"/>
          </p:cNvSpPr>
          <p:nvPr/>
        </p:nvSpPr>
        <p:spPr bwMode="auto">
          <a:xfrm>
            <a:off x="1057275" y="5588000"/>
            <a:ext cx="1576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DirectX 10</a:t>
            </a:r>
          </a:p>
        </p:txBody>
      </p:sp>
      <p:sp>
        <p:nvSpPr>
          <p:cNvPr id="31" name="Text Box 107"/>
          <p:cNvSpPr txBox="1">
            <a:spLocks noChangeArrowheads="1"/>
          </p:cNvSpPr>
          <p:nvPr/>
        </p:nvSpPr>
        <p:spPr bwMode="auto">
          <a:xfrm>
            <a:off x="909638" y="6019800"/>
            <a:ext cx="1895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Rich Preview</a:t>
            </a:r>
          </a:p>
        </p:txBody>
      </p:sp>
      <p:pic>
        <p:nvPicPr>
          <p:cNvPr id="7183" name="Picture 80" descr="Gel - horiz gel bar trans end gree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6688" y="2678113"/>
            <a:ext cx="36782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4" name="Group 89"/>
          <p:cNvGrpSpPr>
            <a:grpSpLocks/>
          </p:cNvGrpSpPr>
          <p:nvPr/>
        </p:nvGrpSpPr>
        <p:grpSpPr bwMode="auto">
          <a:xfrm>
            <a:off x="641350" y="3505200"/>
            <a:ext cx="2565400" cy="533400"/>
            <a:chOff x="240" y="2208"/>
            <a:chExt cx="1616" cy="336"/>
          </a:xfrm>
        </p:grpSpPr>
        <p:pic>
          <p:nvPicPr>
            <p:cNvPr id="7185" name="Picture 87" descr="cooltools-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invGray">
            <a:xfrm>
              <a:off x="240" y="2208"/>
              <a:ext cx="161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88" descr="cooltools-2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invGray">
            <a:xfrm>
              <a:off x="630" y="2380"/>
              <a:ext cx="83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414463"/>
            <a:ext cx="5967412" cy="4416425"/>
          </a:xfrm>
        </p:spPr>
        <p:txBody>
          <a:bodyPr/>
          <a:lstStyle/>
          <a:p>
            <a:r>
              <a:rPr lang="en-US" sz="2300" smtClean="0">
                <a:solidFill>
                  <a:srgbClr val="FFCC00"/>
                </a:solidFill>
              </a:rPr>
              <a:t>Visual quality and reliability</a:t>
            </a:r>
          </a:p>
          <a:p>
            <a:pPr lvl="1"/>
            <a:r>
              <a:rPr lang="en-US" sz="2000" smtClean="0"/>
              <a:t>Applications are no longer responsible for desktop updates</a:t>
            </a:r>
          </a:p>
          <a:p>
            <a:pPr lvl="1"/>
            <a:r>
              <a:rPr lang="en-US" sz="2000" smtClean="0"/>
              <a:t>Fewer CPU resources spent on application repaints:  Programs appear more responsive</a:t>
            </a:r>
          </a:p>
          <a:p>
            <a:r>
              <a:rPr lang="en-US" sz="2300" smtClean="0">
                <a:solidFill>
                  <a:srgbClr val="FFCC00"/>
                </a:solidFill>
              </a:rPr>
              <a:t>Style</a:t>
            </a:r>
          </a:p>
          <a:p>
            <a:pPr lvl="1"/>
            <a:r>
              <a:rPr lang="en-US" sz="2000" smtClean="0"/>
              <a:t>Focus on appearing professional,</a:t>
            </a:r>
            <a:br>
              <a:rPr lang="en-US" sz="2000" smtClean="0"/>
            </a:br>
            <a:r>
              <a:rPr lang="en-US" sz="2000" smtClean="0"/>
              <a:t>streamlined and efficient</a:t>
            </a:r>
          </a:p>
          <a:p>
            <a:pPr lvl="1"/>
            <a:r>
              <a:rPr lang="en-US" sz="2000" smtClean="0"/>
              <a:t>Immersive Windows Flip 3D for switching</a:t>
            </a:r>
          </a:p>
          <a:p>
            <a:r>
              <a:rPr lang="en-US" sz="2300" smtClean="0">
                <a:solidFill>
                  <a:srgbClr val="FFCC00"/>
                </a:solidFill>
              </a:rPr>
              <a:t>Developer Value</a:t>
            </a:r>
          </a:p>
          <a:p>
            <a:pPr lvl="1"/>
            <a:r>
              <a:rPr lang="en-US" sz="2000" smtClean="0"/>
              <a:t>Higher capability, more compelling</a:t>
            </a:r>
            <a:br>
              <a:rPr lang="en-US" sz="2000" smtClean="0"/>
            </a:br>
            <a:r>
              <a:rPr lang="en-US" sz="2000" smtClean="0"/>
              <a:t>user interfaces that fully utilize all</a:t>
            </a:r>
            <a:br>
              <a:rPr lang="en-US" sz="2000" smtClean="0"/>
            </a:br>
            <a:r>
              <a:rPr lang="en-US" sz="2000" smtClean="0"/>
              <a:t>system resources</a:t>
            </a:r>
          </a:p>
        </p:txBody>
      </p:sp>
      <p:pic>
        <p:nvPicPr>
          <p:cNvPr id="8195" name="Picture 4" descr="Windows Vista Aero glass-like interface effect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24613" y="5499100"/>
            <a:ext cx="2503487" cy="904875"/>
          </a:xfrm>
        </p:spPr>
      </p:pic>
      <p:pic>
        <p:nvPicPr>
          <p:cNvPr id="8196" name="Picture 5" descr="Thumbnail view of browser win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913" y="4289425"/>
            <a:ext cx="2506662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Browse through open windows with Flip 3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2189163"/>
            <a:ext cx="25066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Browsing open windows with Fli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8100" y="1358900"/>
            <a:ext cx="25066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34963"/>
            <a:ext cx="8912225" cy="490537"/>
          </a:xfrm>
          <a:prstGeom prst="rect">
            <a:avLst/>
          </a:prstGeom>
        </p:spPr>
        <p:txBody>
          <a:bodyPr/>
          <a:lstStyle/>
          <a:p>
            <a:pPr algn="r" defTabSz="896938">
              <a:defRPr/>
            </a:pPr>
            <a:r>
              <a:rPr lang="en-US" sz="2800" b="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Windows Vista </a:t>
            </a:r>
            <a:r>
              <a:rPr lang="en-US" sz="2800" b="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Aero</a:t>
            </a:r>
            <a:endParaRPr lang="en-US" sz="2800" b="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32550"/>
            <a:ext cx="68532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Vista Bridge – Search – Sidebar– WPF – Designer – UX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34963"/>
            <a:ext cx="8912225" cy="490537"/>
          </a:xfrm>
          <a:prstGeom prst="rect">
            <a:avLst/>
          </a:prstGeom>
        </p:spPr>
        <p:txBody>
          <a:bodyPr/>
          <a:lstStyle/>
          <a:p>
            <a:pPr algn="r" defTabSz="896938">
              <a:defRPr/>
            </a:pPr>
            <a:r>
              <a:rPr lang="en-US" sz="2800" b="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Use the Vista Bridge!</a:t>
            </a:r>
            <a:endParaRPr lang="en-US" sz="2800" b="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2" descr="C:\Users\samgaz\Desktop\484651618_dd29c35c4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5838"/>
            <a:ext cx="9144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1465263"/>
            <a:ext cx="1220787" cy="950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277938"/>
            <a:ext cx="1252537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8713" y="1641475"/>
            <a:ext cx="11588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6" descr="NetworkConnectionWiza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6221" y="3184245"/>
            <a:ext cx="3699128" cy="267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8356" y="3241966"/>
            <a:ext cx="3284472" cy="27208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isometricOffAxis1Right">
              <a:rot lat="1075750" lon="19724643" rev="21502670"/>
            </a:camera>
            <a:lightRig rig="threePt" dir="t"/>
          </a:scene3d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7963" y="2808288"/>
            <a:ext cx="369411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Vista Bridge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Search – Sidebar– WPF –Designer – UX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3" name="Picture 13" descr="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09700"/>
            <a:ext cx="42545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09700"/>
            <a:ext cx="427513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576388"/>
            <a:ext cx="7369175" cy="4686300"/>
          </a:xfrm>
        </p:spPr>
        <p:txBody>
          <a:bodyPr/>
          <a:lstStyle/>
          <a:p>
            <a:r>
              <a:rPr lang="en-US" smtClean="0"/>
              <a:t>End User View </a:t>
            </a:r>
          </a:p>
          <a:p>
            <a:pPr lvl="1"/>
            <a:r>
              <a:rPr lang="en-US" smtClean="0"/>
              <a:t>Filtering</a:t>
            </a:r>
          </a:p>
          <a:p>
            <a:pPr lvl="1"/>
            <a:r>
              <a:rPr lang="en-US" smtClean="0"/>
              <a:t>Stacking</a:t>
            </a:r>
          </a:p>
          <a:p>
            <a:pPr lvl="1"/>
            <a:r>
              <a:rPr lang="en-US" smtClean="0"/>
              <a:t>Search Folders</a:t>
            </a:r>
          </a:p>
          <a:p>
            <a:pPr lvl="1"/>
            <a:r>
              <a:rPr lang="en-US" smtClean="0"/>
              <a:t>Preview Pane</a:t>
            </a:r>
          </a:p>
          <a:p>
            <a:r>
              <a:rPr lang="en-US" smtClean="0"/>
              <a:t>Can be integrated</a:t>
            </a:r>
            <a:br>
              <a:rPr lang="en-US" smtClean="0"/>
            </a:br>
            <a:r>
              <a:rPr lang="en-US" smtClean="0"/>
              <a:t>into applications</a:t>
            </a:r>
          </a:p>
        </p:txBody>
      </p:sp>
      <p:pic>
        <p:nvPicPr>
          <p:cNvPr id="66569" name="Picture 9" descr="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09700"/>
            <a:ext cx="42545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Stack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09700"/>
            <a:ext cx="42545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SearchFolder"/>
          <p:cNvPicPr>
            <a:picLocks noChangeAspect="1" noChangeArrowheads="1"/>
          </p:cNvPicPr>
          <p:nvPr/>
        </p:nvPicPr>
        <p:blipFill>
          <a:blip r:embed="rId7"/>
          <a:srcRect t="9380"/>
          <a:stretch>
            <a:fillRect/>
          </a:stretch>
        </p:blipFill>
        <p:spPr bwMode="auto">
          <a:xfrm>
            <a:off x="4572000" y="1409700"/>
            <a:ext cx="42957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4813" y="336550"/>
            <a:ext cx="8626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000" dirty="0">
                <a:solidFill>
                  <a:srgbClr val="FFCC00"/>
                </a:solidFill>
                <a:latin typeface="+mj-lt"/>
                <a:cs typeface="+mn-cs"/>
              </a:rPr>
              <a:t>				</a:t>
            </a:r>
            <a:r>
              <a:rPr lang="en-US" sz="3000" dirty="0">
                <a:solidFill>
                  <a:srgbClr val="FFCC00"/>
                </a:solidFill>
                <a:latin typeface="+mj-lt"/>
                <a:cs typeface="+mn-cs"/>
              </a:rPr>
              <a:t>Data at your fingertips</a:t>
            </a:r>
            <a:endParaRPr lang="en-US" sz="3000" dirty="0">
              <a:solidFill>
                <a:srgbClr val="FFCC00"/>
              </a:solidFill>
              <a:latin typeface="+mj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Search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Sidebar– WPF – Designer – UX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01600"/>
            <a:ext cx="8382000" cy="11350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Integrate Search into your applications</a:t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250" y="1417638"/>
            <a:ext cx="8843963" cy="4351337"/>
          </a:xfrm>
        </p:spPr>
        <p:txBody>
          <a:bodyPr/>
          <a:lstStyle/>
          <a:p>
            <a:pPr marL="447675" indent="-447675" eaLnBrk="1" hangingPunct="1"/>
            <a:r>
              <a:rPr lang="en-US" sz="2800" smtClean="0"/>
              <a:t>Built-in client indexing platform and property system</a:t>
            </a:r>
          </a:p>
          <a:p>
            <a:pPr marL="447675" indent="-447675" eaLnBrk="1" hangingPunct="1"/>
            <a:r>
              <a:rPr lang="en-US" sz="2800" smtClean="0"/>
              <a:t>Search is fully integrated throughout Windows Vista</a:t>
            </a:r>
          </a:p>
          <a:p>
            <a:pPr marL="833438" lvl="1" indent="-354013" eaLnBrk="1" hangingPunct="1"/>
            <a:r>
              <a:rPr lang="en-US" sz="2400" smtClean="0"/>
              <a:t>Start Menu, Control Panel, Explorer Windows</a:t>
            </a:r>
          </a:p>
          <a:p>
            <a:pPr marL="447675" indent="-447675" eaLnBrk="1" hangingPunct="1"/>
            <a:r>
              <a:rPr lang="en-US" sz="2800" smtClean="0"/>
              <a:t>Applications can build on top of this platform</a:t>
            </a:r>
          </a:p>
          <a:p>
            <a:pPr marL="833438" lvl="1" indent="-354013" eaLnBrk="1" hangingPunct="1"/>
            <a:r>
              <a:rPr lang="en-US" sz="2400" smtClean="0"/>
              <a:t>Outlook 2007 and OneNote 2007</a:t>
            </a:r>
          </a:p>
          <a:p>
            <a:pPr marL="447675" indent="-447675" eaLnBrk="1" hangingPunct="1"/>
            <a:r>
              <a:rPr lang="en-US" sz="2800" smtClean="0"/>
              <a:t>Query APIs</a:t>
            </a:r>
          </a:p>
          <a:p>
            <a:pPr marL="1081088" lvl="2" indent="-425450" eaLnBrk="1" hangingPunct="1"/>
            <a:r>
              <a:rPr lang="en-US" sz="1800" smtClean="0"/>
              <a:t>OLE DB Provider for Windows Search</a:t>
            </a:r>
          </a:p>
          <a:p>
            <a:pPr marL="1081088" lvl="2" indent="-425450" eaLnBrk="1" hangingPunct="1"/>
            <a:r>
              <a:rPr lang="en-US" sz="1800" smtClean="0"/>
              <a:t>ISearchQueryHelper</a:t>
            </a:r>
          </a:p>
          <a:p>
            <a:pPr marL="833438" lvl="1" indent="-354013" eaLnBrk="1" hangingPunct="1">
              <a:buFontTx/>
              <a:buNone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7326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 – Vista Bridge –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Search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Sidebar– WPF – Designer – UX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7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77.7"/>
</p:tagLst>
</file>

<file path=ppt/theme/theme1.xml><?xml version="1.0" encoding="utf-8"?>
<a:theme xmlns:a="http://schemas.openxmlformats.org/drawingml/2006/main" name="VSLive2004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00"/>
      </a:lt2>
      <a:accent1>
        <a:srgbClr val="000080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AAC0"/>
      </a:accent5>
      <a:accent6>
        <a:srgbClr val="2D2DB9"/>
      </a:accent6>
      <a:hlink>
        <a:srgbClr val="6699FF"/>
      </a:hlink>
      <a:folHlink>
        <a:srgbClr val="CC0000"/>
      </a:folHlink>
    </a:clrScheme>
    <a:fontScheme name="VSLive2004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VSLive2004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Live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Live2004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Live2004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Live2004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Live2004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Live2004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1621</Words>
  <Application>Microsoft PowerPoint</Application>
  <PresentationFormat>On-screen Show (4:3)</PresentationFormat>
  <Paragraphs>417</Paragraphs>
  <Slides>36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Lucida Console</vt:lpstr>
      <vt:lpstr>Arial</vt:lpstr>
      <vt:lpstr>Arial Black</vt:lpstr>
      <vt:lpstr>Tahoma</vt:lpstr>
      <vt:lpstr>Wingdings</vt:lpstr>
      <vt:lpstr>Franklin Gothic Medium</vt:lpstr>
      <vt:lpstr>Times New Roman</vt:lpstr>
      <vt:lpstr>ＭＳ Ｐゴシック</vt:lpstr>
      <vt:lpstr>Segoe UI</vt:lpstr>
      <vt:lpstr>Courier New</vt:lpstr>
      <vt:lpstr>VSLive2004</vt:lpstr>
      <vt:lpstr>Windows Vista for the Developer</vt:lpstr>
      <vt:lpstr>How can Windows Vista help an agent?</vt:lpstr>
      <vt:lpstr>The biggest release of Windows ever!</vt:lpstr>
      <vt:lpstr>Slide 4</vt:lpstr>
      <vt:lpstr>Your users demand a great experience</vt:lpstr>
      <vt:lpstr>Slide 6</vt:lpstr>
      <vt:lpstr>Slide 7</vt:lpstr>
      <vt:lpstr>Slide 8</vt:lpstr>
      <vt:lpstr>Integrate Search into your applications </vt:lpstr>
      <vt:lpstr>Slide 10</vt:lpstr>
      <vt:lpstr>Windows Presentation Foundation and Windows Vista Sidebar</vt:lpstr>
      <vt:lpstr>Designer-Developer Productivity</vt:lpstr>
      <vt:lpstr>Windows Vista User Experience Guidelines</vt:lpstr>
      <vt:lpstr>Slide 14</vt:lpstr>
      <vt:lpstr>Unified Programming Model</vt:lpstr>
      <vt:lpstr>Windows Workflow Foundation</vt:lpstr>
      <vt:lpstr>Flexible Control Flow</vt:lpstr>
      <vt:lpstr>What is Peer-to-Peer(P2P)?</vt:lpstr>
      <vt:lpstr>Slide 19</vt:lpstr>
      <vt:lpstr>P2P Communication</vt:lpstr>
      <vt:lpstr>RSS</vt:lpstr>
      <vt:lpstr>IIS7 Ships in Windows Vista!</vt:lpstr>
      <vt:lpstr>Slide 23</vt:lpstr>
      <vt:lpstr>The most secure version of Windows  built to date! </vt:lpstr>
      <vt:lpstr>Enable Secure Access</vt:lpstr>
      <vt:lpstr>Windows CardSpace</vt:lpstr>
      <vt:lpstr>Ensuring Compatibility</vt:lpstr>
      <vt:lpstr>Visual Studio 2005 on Windows Vista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Fawcette Technical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MGB 2003</dc:subject>
  <dc:creator>llloyd</dc:creator>
  <dc:description>Template design: aliciad_x000d_
Formatter:_x000d_
Event Date:_x000d_
Event Location:_x000d_
Speech Length:_x000d_
Audience:_x000d_
Key Topics:</dc:description>
  <cp:lastModifiedBy>samgaz</cp:lastModifiedBy>
  <cp:revision>96</cp:revision>
  <dcterms:created xsi:type="dcterms:W3CDTF">2004-06-15T18:50:25Z</dcterms:created>
  <dcterms:modified xsi:type="dcterms:W3CDTF">2007-05-08T21:55:34Z</dcterms:modified>
</cp:coreProperties>
</file>