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24"/>
  </p:notesMasterIdLst>
  <p:handoutMasterIdLst>
    <p:handoutMasterId r:id="rId25"/>
  </p:handoutMasterIdLst>
  <p:sldIdLst>
    <p:sldId id="333" r:id="rId5"/>
    <p:sldId id="335" r:id="rId6"/>
    <p:sldId id="339" r:id="rId7"/>
    <p:sldId id="340" r:id="rId8"/>
    <p:sldId id="341" r:id="rId9"/>
    <p:sldId id="344" r:id="rId10"/>
    <p:sldId id="342" r:id="rId11"/>
    <p:sldId id="343" r:id="rId12"/>
    <p:sldId id="336" r:id="rId13"/>
    <p:sldId id="349" r:id="rId14"/>
    <p:sldId id="350" r:id="rId15"/>
    <p:sldId id="351" r:id="rId16"/>
    <p:sldId id="352" r:id="rId17"/>
    <p:sldId id="353" r:id="rId18"/>
    <p:sldId id="354" r:id="rId19"/>
    <p:sldId id="345" r:id="rId20"/>
    <p:sldId id="346" r:id="rId21"/>
    <p:sldId id="347" r:id="rId22"/>
    <p:sldId id="348" r:id="rId2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94390" autoAdjust="0"/>
  </p:normalViewPr>
  <p:slideViewPr>
    <p:cSldViewPr snapToGrid="0">
      <p:cViewPr>
        <p:scale>
          <a:sx n="68" d="100"/>
          <a:sy n="68" d="100"/>
        </p:scale>
        <p:origin x="-1782" y="-942"/>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C922C-A765-45B3-B80A-F35497041544}"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GB"/>
        </a:p>
      </dgm:t>
    </dgm:pt>
    <dgm:pt modelId="{2DD9CDCC-1698-4F27-99B0-95812066A9E0}">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n-US" b="1" baseline="0" dirty="0" smtClean="0">
              <a:solidFill>
                <a:srgbClr val="0070C0"/>
              </a:solidFill>
              <a:effectLst>
                <a:outerShdw blurRad="38100" dist="38100" dir="2700000" algn="tl">
                  <a:srgbClr val="000000">
                    <a:alpha val="43137"/>
                  </a:srgbClr>
                </a:outerShdw>
              </a:effectLst>
            </a:rPr>
            <a:t>JavaScript</a:t>
          </a:r>
          <a:endParaRPr lang="en-GB" b="1" dirty="0">
            <a:solidFill>
              <a:srgbClr val="0070C0"/>
            </a:solidFill>
            <a:effectLst>
              <a:outerShdw blurRad="38100" dist="38100" dir="2700000" algn="tl">
                <a:srgbClr val="000000">
                  <a:alpha val="43137"/>
                </a:srgbClr>
              </a:outerShdw>
            </a:effectLst>
          </a:endParaRPr>
        </a:p>
      </dgm:t>
    </dgm:pt>
    <dgm:pt modelId="{7E08F0FD-DFB4-4C82-949C-C6C9943D460D}" type="parTrans" cxnId="{EEE4534F-9204-40F8-9167-7D7A1C516AB7}">
      <dgm:prSet/>
      <dgm:spPr/>
      <dgm:t>
        <a:bodyPr/>
        <a:lstStyle/>
        <a:p>
          <a:endParaRPr lang="en-GB"/>
        </a:p>
      </dgm:t>
    </dgm:pt>
    <dgm:pt modelId="{B0491BED-7806-440B-80E4-1943700EB5C8}" type="sibTrans" cxnId="{EEE4534F-9204-40F8-9167-7D7A1C516AB7}">
      <dgm:prSet/>
      <dgm:spPr/>
      <dgm:t>
        <a:bodyPr/>
        <a:lstStyle/>
        <a:p>
          <a:endParaRPr lang="en-GB"/>
        </a:p>
      </dgm:t>
    </dgm:pt>
    <dgm:pt modelId="{B9D4F3AF-366A-451E-8AF5-1AEA2575925F}">
      <dgm:prSet>
        <dgm:style>
          <a:lnRef idx="0">
            <a:schemeClr val="accent5"/>
          </a:lnRef>
          <a:fillRef idx="3">
            <a:schemeClr val="accent5"/>
          </a:fillRef>
          <a:effectRef idx="3">
            <a:schemeClr val="accent5"/>
          </a:effectRef>
          <a:fontRef idx="minor">
            <a:schemeClr val="lt1"/>
          </a:fontRef>
        </dgm:style>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n-US" dirty="0" smtClean="0">
              <a:solidFill>
                <a:srgbClr val="0070C0"/>
              </a:solidFill>
              <a:effectLst>
                <a:outerShdw blurRad="38100" dist="38100" dir="2700000" algn="tl">
                  <a:srgbClr val="000000">
                    <a:alpha val="43137"/>
                  </a:srgbClr>
                </a:outerShdw>
              </a:effectLst>
            </a:rPr>
            <a:t>Silverlight 1.0 et Silverlight 2</a:t>
          </a:r>
          <a:endParaRPr lang="en-GB" dirty="0">
            <a:solidFill>
              <a:srgbClr val="0070C0"/>
            </a:solidFill>
            <a:effectLst>
              <a:outerShdw blurRad="38100" dist="38100" dir="2700000" algn="tl">
                <a:srgbClr val="000000">
                  <a:alpha val="43137"/>
                </a:srgbClr>
              </a:outerShdw>
            </a:effectLst>
          </a:endParaRPr>
        </a:p>
      </dgm:t>
    </dgm:pt>
    <dgm:pt modelId="{B44A7091-E77D-4BD1-84C3-628E69F46553}" type="parTrans" cxnId="{A27C4E7F-0CB9-4DE2-B434-B9BBC4E5A687}">
      <dgm:prSet/>
      <dgm:spPr/>
      <dgm:t>
        <a:bodyPr/>
        <a:lstStyle/>
        <a:p>
          <a:endParaRPr lang="en-GB"/>
        </a:p>
      </dgm:t>
    </dgm:pt>
    <dgm:pt modelId="{F787089D-2414-4BCD-B34E-41477CFC0BDD}" type="sibTrans" cxnId="{A27C4E7F-0CB9-4DE2-B434-B9BBC4E5A687}">
      <dgm:prSet/>
      <dgm:spPr/>
      <dgm:t>
        <a:bodyPr/>
        <a:lstStyle/>
        <a:p>
          <a:endParaRPr lang="en-GB"/>
        </a:p>
      </dgm:t>
    </dgm:pt>
    <dgm:pt modelId="{4A797B5A-9539-423B-B528-25E5AB467D27}">
      <dgm:prSet>
        <dgm:style>
          <a:lnRef idx="0">
            <a:schemeClr val="accent5"/>
          </a:lnRef>
          <a:fillRef idx="3">
            <a:schemeClr val="accent5"/>
          </a:fillRef>
          <a:effectRef idx="3">
            <a:schemeClr val="accent5"/>
          </a:effectRef>
          <a:fontRef idx="minor">
            <a:schemeClr val="lt1"/>
          </a:fontRef>
        </dgm:style>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n-US" dirty="0" err="1" smtClean="0">
              <a:solidFill>
                <a:srgbClr val="0070C0"/>
              </a:solidFill>
              <a:effectLst>
                <a:outerShdw blurRad="38100" dist="38100" dir="2700000" algn="tl">
                  <a:srgbClr val="000000">
                    <a:alpha val="43137"/>
                  </a:srgbClr>
                </a:outerShdw>
              </a:effectLst>
            </a:rPr>
            <a:t>Pûr</a:t>
          </a:r>
          <a:r>
            <a:rPr lang="en-US" dirty="0" smtClean="0">
              <a:solidFill>
                <a:srgbClr val="0070C0"/>
              </a:solidFill>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rPr>
            <a:t>contenu</a:t>
          </a:r>
          <a:r>
            <a:rPr lang="en-US" dirty="0" smtClean="0">
              <a:solidFill>
                <a:srgbClr val="0070C0"/>
              </a:solidFill>
              <a:effectLst>
                <a:outerShdw blurRad="38100" dist="38100" dir="2700000" algn="tl">
                  <a:srgbClr val="000000">
                    <a:alpha val="43137"/>
                  </a:srgbClr>
                </a:outerShdw>
              </a:effectLst>
            </a:rPr>
            <a:t> XAML </a:t>
          </a:r>
          <a:r>
            <a:rPr lang="en-US" dirty="0" err="1" smtClean="0">
              <a:solidFill>
                <a:srgbClr val="0070C0"/>
              </a:solidFill>
              <a:effectLst>
                <a:outerShdw blurRad="38100" dist="38100" dir="2700000" algn="tl">
                  <a:srgbClr val="000000">
                    <a:alpha val="43137"/>
                  </a:srgbClr>
                </a:outerShdw>
              </a:effectLst>
            </a:rPr>
            <a:t>ou</a:t>
          </a:r>
          <a:r>
            <a:rPr lang="en-US" dirty="0" smtClean="0">
              <a:solidFill>
                <a:srgbClr val="0070C0"/>
              </a:solidFill>
              <a:effectLst>
                <a:outerShdw blurRad="38100" dist="38100" dir="2700000" algn="tl">
                  <a:srgbClr val="000000">
                    <a:alpha val="43137"/>
                  </a:srgbClr>
                </a:outerShdw>
              </a:effectLst>
            </a:rPr>
            <a:t> </a:t>
          </a:r>
          <a:r>
            <a:rPr lang="en-US" dirty="0" err="1" smtClean="0">
              <a:solidFill>
                <a:srgbClr val="0070C0"/>
              </a:solidFill>
              <a:effectLst>
                <a:outerShdw blurRad="38100" dist="38100" dir="2700000" algn="tl">
                  <a:srgbClr val="000000">
                    <a:alpha val="43137"/>
                  </a:srgbClr>
                </a:outerShdw>
              </a:effectLst>
            </a:rPr>
            <a:t>mixte</a:t>
          </a:r>
          <a:r>
            <a:rPr lang="en-US" dirty="0" smtClean="0">
              <a:solidFill>
                <a:srgbClr val="0070C0"/>
              </a:solidFill>
              <a:effectLst>
                <a:outerShdw blurRad="38100" dist="38100" dir="2700000" algn="tl">
                  <a:srgbClr val="000000">
                    <a:alpha val="43137"/>
                  </a:srgbClr>
                </a:outerShdw>
              </a:effectLst>
            </a:rPr>
            <a:t> HTML  / XAML</a:t>
          </a:r>
          <a:endParaRPr lang="en-US" dirty="0">
            <a:solidFill>
              <a:srgbClr val="0070C0"/>
            </a:solidFill>
            <a:effectLst>
              <a:outerShdw blurRad="38100" dist="38100" dir="2700000" algn="tl">
                <a:srgbClr val="000000">
                  <a:alpha val="43137"/>
                </a:srgbClr>
              </a:outerShdw>
            </a:effectLst>
          </a:endParaRPr>
        </a:p>
      </dgm:t>
    </dgm:pt>
    <dgm:pt modelId="{F3B650D7-0CF0-48BE-AB2E-911E89DE80AC}" type="parTrans" cxnId="{2445E966-7EA7-4CBE-AF4E-6167F85B7A56}">
      <dgm:prSet/>
      <dgm:spPr/>
      <dgm:t>
        <a:bodyPr/>
        <a:lstStyle/>
        <a:p>
          <a:endParaRPr lang="en-GB"/>
        </a:p>
      </dgm:t>
    </dgm:pt>
    <dgm:pt modelId="{93689AC3-42F9-495F-917C-EAE682C9A73A}" type="sibTrans" cxnId="{2445E966-7EA7-4CBE-AF4E-6167F85B7A56}">
      <dgm:prSet/>
      <dgm:spPr/>
      <dgm:t>
        <a:bodyPr/>
        <a:lstStyle/>
        <a:p>
          <a:endParaRPr lang="en-GB"/>
        </a:p>
      </dgm:t>
    </dgm:pt>
    <dgm:pt modelId="{5622837A-6D75-43F1-B8ED-057BFB427ECE}">
      <dgm:prSet>
        <dgm:style>
          <a:lnRef idx="0">
            <a:schemeClr val="accent5"/>
          </a:lnRef>
          <a:fillRef idx="3">
            <a:schemeClr val="accent5"/>
          </a:fillRef>
          <a:effectRef idx="3">
            <a:schemeClr val="accent5"/>
          </a:effectRef>
          <a:fontRef idx="minor">
            <a:schemeClr val="lt1"/>
          </a:fontRef>
        </dgm:style>
      </dgm:prSet>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n-US" dirty="0" err="1" smtClean="0">
              <a:solidFill>
                <a:srgbClr val="0070C0"/>
              </a:solidFill>
              <a:effectLst>
                <a:outerShdw blurRad="38100" dist="38100" dir="2700000" algn="tl">
                  <a:srgbClr val="000000">
                    <a:alpha val="43137"/>
                  </a:srgbClr>
                </a:outerShdw>
              </a:effectLst>
            </a:rPr>
            <a:t>Contrôles</a:t>
          </a:r>
          <a:r>
            <a:rPr lang="en-US" dirty="0" smtClean="0">
              <a:solidFill>
                <a:srgbClr val="0070C0"/>
              </a:solidFill>
              <a:effectLst>
                <a:outerShdw blurRad="38100" dist="38100" dir="2700000" algn="tl">
                  <a:srgbClr val="000000">
                    <a:alpha val="43137"/>
                  </a:srgbClr>
                </a:outerShdw>
              </a:effectLst>
            </a:rPr>
            <a:t> ASP.NET Ajax en option</a:t>
          </a:r>
          <a:endParaRPr lang="en-US" dirty="0">
            <a:solidFill>
              <a:srgbClr val="0070C0"/>
            </a:solidFill>
            <a:effectLst>
              <a:outerShdw blurRad="38100" dist="38100" dir="2700000" algn="tl">
                <a:srgbClr val="000000">
                  <a:alpha val="43137"/>
                </a:srgbClr>
              </a:outerShdw>
            </a:effectLst>
          </a:endParaRPr>
        </a:p>
      </dgm:t>
    </dgm:pt>
    <dgm:pt modelId="{3358B99C-6439-47C4-94A9-C56631EC0C80}" type="parTrans" cxnId="{0490391B-B4C6-445A-97F9-9941F83EB8D1}">
      <dgm:prSet/>
      <dgm:spPr/>
      <dgm:t>
        <a:bodyPr/>
        <a:lstStyle/>
        <a:p>
          <a:endParaRPr lang="en-GB"/>
        </a:p>
      </dgm:t>
    </dgm:pt>
    <dgm:pt modelId="{EC27A442-5DD5-42E2-9507-5D2FFCF843A3}" type="sibTrans" cxnId="{0490391B-B4C6-445A-97F9-9941F83EB8D1}">
      <dgm:prSet/>
      <dgm:spPr/>
      <dgm:t>
        <a:bodyPr/>
        <a:lstStyle/>
        <a:p>
          <a:endParaRPr lang="en-GB"/>
        </a:p>
      </dgm:t>
    </dgm:pt>
    <dgm:pt modelId="{53FAE929-7DFD-4ED2-B5EE-DEC5694F5419}">
      <dgm:prSet/>
      <dgm:spPr>
        <a:gradFill rotWithShape="0">
          <a:gsLst>
            <a:gs pos="0">
              <a:srgbClr val="5E9EFF"/>
            </a:gs>
            <a:gs pos="39999">
              <a:srgbClr val="85C2FF"/>
            </a:gs>
            <a:gs pos="70000">
              <a:srgbClr val="C4D6EB"/>
            </a:gs>
            <a:gs pos="100000">
              <a:srgbClr val="FFEBFA"/>
            </a:gs>
          </a:gsLst>
          <a:lin ang="16200000" scaled="0"/>
        </a:gradFill>
      </dgm:spPr>
      <dgm:t>
        <a:bodyPr/>
        <a:lstStyle/>
        <a:p>
          <a:pPr rtl="0"/>
          <a:r>
            <a:rPr lang="en-US" b="1" baseline="0" dirty="0" smtClean="0">
              <a:solidFill>
                <a:srgbClr val="0070C0"/>
              </a:solidFill>
            </a:rPr>
            <a:t>.</a:t>
          </a:r>
          <a:r>
            <a:rPr lang="en-US" b="1" baseline="0" dirty="0" smtClean="0">
              <a:solidFill>
                <a:srgbClr val="0070C0"/>
              </a:solidFill>
              <a:effectLst>
                <a:outerShdw blurRad="38100" dist="38100" dir="2700000" algn="tl">
                  <a:srgbClr val="000000">
                    <a:alpha val="43137"/>
                  </a:srgbClr>
                </a:outerShdw>
              </a:effectLst>
            </a:rPr>
            <a:t>NET</a:t>
          </a:r>
          <a:endParaRPr lang="en-GB" b="1" dirty="0">
            <a:solidFill>
              <a:srgbClr val="0070C0"/>
            </a:solidFill>
            <a:effectLst>
              <a:outerShdw blurRad="38100" dist="38100" dir="2700000" algn="tl">
                <a:srgbClr val="000000">
                  <a:alpha val="43137"/>
                </a:srgbClr>
              </a:outerShdw>
            </a:effectLst>
          </a:endParaRPr>
        </a:p>
      </dgm:t>
    </dgm:pt>
    <dgm:pt modelId="{B05D9D7A-7991-4AB7-B163-955A346DDDE2}" type="parTrans" cxnId="{30CE541D-25A7-4028-8E83-94628AE8FD91}">
      <dgm:prSet/>
      <dgm:spPr/>
      <dgm:t>
        <a:bodyPr/>
        <a:lstStyle/>
        <a:p>
          <a:endParaRPr lang="en-GB"/>
        </a:p>
      </dgm:t>
    </dgm:pt>
    <dgm:pt modelId="{81AE9010-BA55-4287-B0BF-0874ECCFC622}" type="sibTrans" cxnId="{30CE541D-25A7-4028-8E83-94628AE8FD91}">
      <dgm:prSet/>
      <dgm:spPr/>
      <dgm:t>
        <a:bodyPr/>
        <a:lstStyle/>
        <a:p>
          <a:endParaRPr lang="en-GB"/>
        </a:p>
      </dgm:t>
    </dgm:pt>
    <dgm:pt modelId="{9B12D550-87BC-4649-9614-2F51A3260B44}">
      <dgm:prSet>
        <dgm:style>
          <a:lnRef idx="0">
            <a:schemeClr val="accent6"/>
          </a:lnRef>
          <a:fillRef idx="3">
            <a:schemeClr val="accent6"/>
          </a:fillRef>
          <a:effectRef idx="3">
            <a:schemeClr val="accent6"/>
          </a:effectRef>
          <a:fontRef idx="minor">
            <a:schemeClr val="lt1"/>
          </a:fontRef>
        </dgm:style>
      </dgm:prSet>
      <dgm:spPr>
        <a:gradFill rotWithShape="0">
          <a:gsLst>
            <a:gs pos="0">
              <a:srgbClr val="5E9EFF"/>
            </a:gs>
            <a:gs pos="39999">
              <a:srgbClr val="85C2FF"/>
            </a:gs>
            <a:gs pos="70000">
              <a:srgbClr val="C4D6EB"/>
            </a:gs>
            <a:gs pos="100000">
              <a:srgbClr val="FFEBFA"/>
            </a:gs>
          </a:gsLst>
          <a:lin ang="16200000" scaled="0"/>
        </a:gradFill>
      </dgm:spPr>
      <dgm:t>
        <a:bodyPr/>
        <a:lstStyle/>
        <a:p>
          <a:pPr rtl="0"/>
          <a:r>
            <a:rPr lang="en-US" dirty="0" smtClean="0">
              <a:solidFill>
                <a:srgbClr val="0070C0"/>
              </a:solidFill>
              <a:effectLst>
                <a:outerShdw blurRad="38100" dist="38100" dir="2700000" algn="tl">
                  <a:srgbClr val="000000">
                    <a:alpha val="43137"/>
                  </a:srgbClr>
                </a:outerShdw>
              </a:effectLst>
            </a:rPr>
            <a:t>Silverlight 2 </a:t>
          </a:r>
          <a:r>
            <a:rPr lang="en-US" dirty="0" err="1" smtClean="0">
              <a:solidFill>
                <a:srgbClr val="0070C0"/>
              </a:solidFill>
              <a:effectLst>
                <a:outerShdw blurRad="38100" dist="38100" dir="2700000" algn="tl">
                  <a:srgbClr val="000000">
                    <a:alpha val="43137"/>
                  </a:srgbClr>
                </a:outerShdw>
              </a:effectLst>
            </a:rPr>
            <a:t>seulement</a:t>
          </a:r>
          <a:endParaRPr lang="en-GB" dirty="0">
            <a:solidFill>
              <a:srgbClr val="0070C0"/>
            </a:solidFill>
            <a:effectLst>
              <a:outerShdw blurRad="38100" dist="38100" dir="2700000" algn="tl">
                <a:srgbClr val="000000">
                  <a:alpha val="43137"/>
                </a:srgbClr>
              </a:outerShdw>
            </a:effectLst>
          </a:endParaRPr>
        </a:p>
      </dgm:t>
    </dgm:pt>
    <dgm:pt modelId="{E3428AE4-7F6D-4401-BA73-F00B4D65C363}" type="parTrans" cxnId="{474D0C8E-045F-4754-95BD-55EAEE2E4223}">
      <dgm:prSet/>
      <dgm:spPr/>
      <dgm:t>
        <a:bodyPr/>
        <a:lstStyle/>
        <a:p>
          <a:endParaRPr lang="en-GB"/>
        </a:p>
      </dgm:t>
    </dgm:pt>
    <dgm:pt modelId="{6A243895-E5F1-4FFD-8E5E-C45A8463B65E}" type="sibTrans" cxnId="{474D0C8E-045F-4754-95BD-55EAEE2E4223}">
      <dgm:prSet/>
      <dgm:spPr/>
      <dgm:t>
        <a:bodyPr/>
        <a:lstStyle/>
        <a:p>
          <a:endParaRPr lang="en-GB"/>
        </a:p>
      </dgm:t>
    </dgm:pt>
    <dgm:pt modelId="{BAB32985-34F2-4743-8A45-80DFBB75B578}">
      <dgm:prSet>
        <dgm:style>
          <a:lnRef idx="0">
            <a:schemeClr val="accent6"/>
          </a:lnRef>
          <a:fillRef idx="3">
            <a:schemeClr val="accent6"/>
          </a:fillRef>
          <a:effectRef idx="3">
            <a:schemeClr val="accent6"/>
          </a:effectRef>
          <a:fontRef idx="minor">
            <a:schemeClr val="lt1"/>
          </a:fontRef>
        </dgm:style>
      </dgm:prSet>
      <dgm:spPr>
        <a:gradFill rotWithShape="0">
          <a:gsLst>
            <a:gs pos="0">
              <a:srgbClr val="5E9EFF"/>
            </a:gs>
            <a:gs pos="39999">
              <a:srgbClr val="85C2FF"/>
            </a:gs>
            <a:gs pos="70000">
              <a:srgbClr val="C4D6EB"/>
            </a:gs>
            <a:gs pos="100000">
              <a:srgbClr val="FFEBFA"/>
            </a:gs>
          </a:gsLst>
          <a:lin ang="16200000" scaled="0"/>
        </a:gradFill>
      </dgm:spPr>
      <dgm:t>
        <a:bodyPr/>
        <a:lstStyle/>
        <a:p>
          <a:pPr rtl="0"/>
          <a:r>
            <a:rPr lang="en-US" dirty="0" smtClean="0">
              <a:solidFill>
                <a:srgbClr val="0070C0"/>
              </a:solidFill>
              <a:effectLst>
                <a:outerShdw blurRad="38100" dist="38100" dir="2700000" algn="tl">
                  <a:srgbClr val="000000">
                    <a:alpha val="43137"/>
                  </a:srgbClr>
                </a:outerShdw>
              </a:effectLst>
            </a:rPr>
            <a:t>VB et C# pour les </a:t>
          </a:r>
          <a:r>
            <a:rPr lang="en-US" dirty="0" err="1" smtClean="0">
              <a:solidFill>
                <a:srgbClr val="0070C0"/>
              </a:solidFill>
              <a:effectLst>
                <a:outerShdw blurRad="38100" dist="38100" dir="2700000" algn="tl">
                  <a:srgbClr val="000000">
                    <a:alpha val="43137"/>
                  </a:srgbClr>
                </a:outerShdw>
              </a:effectLst>
            </a:rPr>
            <a:t>contenus</a:t>
          </a:r>
          <a:r>
            <a:rPr lang="en-US" dirty="0" smtClean="0">
              <a:solidFill>
                <a:srgbClr val="0070C0"/>
              </a:solidFill>
              <a:effectLst>
                <a:outerShdw blurRad="38100" dist="38100" dir="2700000" algn="tl">
                  <a:srgbClr val="000000">
                    <a:alpha val="43137"/>
                  </a:srgbClr>
                </a:outerShdw>
              </a:effectLst>
            </a:rPr>
            <a:t> XAML et HTML</a:t>
          </a:r>
          <a:endParaRPr lang="en-GB" dirty="0">
            <a:solidFill>
              <a:srgbClr val="0070C0"/>
            </a:solidFill>
            <a:effectLst>
              <a:outerShdw blurRad="38100" dist="38100" dir="2700000" algn="tl">
                <a:srgbClr val="000000">
                  <a:alpha val="43137"/>
                </a:srgbClr>
              </a:outerShdw>
            </a:effectLst>
          </a:endParaRPr>
        </a:p>
      </dgm:t>
    </dgm:pt>
    <dgm:pt modelId="{3CEFB5FF-770A-42A6-8C75-69BD6CEDF0C0}" type="parTrans" cxnId="{6F1ECDC7-DB7E-4A4B-BF81-94608A4B7111}">
      <dgm:prSet/>
      <dgm:spPr/>
      <dgm:t>
        <a:bodyPr/>
        <a:lstStyle/>
        <a:p>
          <a:endParaRPr lang="en-GB"/>
        </a:p>
      </dgm:t>
    </dgm:pt>
    <dgm:pt modelId="{25666D24-80D0-49C1-BE88-EC1FC76BC93B}" type="sibTrans" cxnId="{6F1ECDC7-DB7E-4A4B-BF81-94608A4B7111}">
      <dgm:prSet/>
      <dgm:spPr/>
      <dgm:t>
        <a:bodyPr/>
        <a:lstStyle/>
        <a:p>
          <a:endParaRPr lang="en-GB"/>
        </a:p>
      </dgm:t>
    </dgm:pt>
    <dgm:pt modelId="{D1E3A6D6-AE3D-4412-B2C8-7BEC2684F31E}">
      <dgm:prSet>
        <dgm:style>
          <a:lnRef idx="0">
            <a:schemeClr val="accent6"/>
          </a:lnRef>
          <a:fillRef idx="3">
            <a:schemeClr val="accent6"/>
          </a:fillRef>
          <a:effectRef idx="3">
            <a:schemeClr val="accent6"/>
          </a:effectRef>
          <a:fontRef idx="minor">
            <a:schemeClr val="lt1"/>
          </a:fontRef>
        </dgm:style>
      </dgm:prSet>
      <dgm:spPr>
        <a:gradFill rotWithShape="0">
          <a:gsLst>
            <a:gs pos="0">
              <a:srgbClr val="5E9EFF"/>
            </a:gs>
            <a:gs pos="39999">
              <a:srgbClr val="85C2FF"/>
            </a:gs>
            <a:gs pos="70000">
              <a:srgbClr val="C4D6EB"/>
            </a:gs>
            <a:gs pos="100000">
              <a:srgbClr val="FFEBFA"/>
            </a:gs>
          </a:gsLst>
          <a:lin ang="16200000" scaled="0"/>
        </a:gradFill>
      </dgm:spPr>
      <dgm:t>
        <a:bodyPr/>
        <a:lstStyle/>
        <a:p>
          <a:pPr rtl="0"/>
          <a:r>
            <a:rPr lang="en-GB" dirty="0" err="1" smtClean="0">
              <a:solidFill>
                <a:srgbClr val="0070C0"/>
              </a:solidFill>
              <a:effectLst>
                <a:outerShdw blurRad="38100" dist="38100" dir="2700000" algn="tl">
                  <a:srgbClr val="000000">
                    <a:alpha val="43137"/>
                  </a:srgbClr>
                </a:outerShdw>
              </a:effectLst>
            </a:rPr>
            <a:t>CoreCLR</a:t>
          </a:r>
          <a:r>
            <a:rPr lang="en-GB" dirty="0" smtClean="0">
              <a:solidFill>
                <a:srgbClr val="0070C0"/>
              </a:solidFill>
              <a:effectLst>
                <a:outerShdw blurRad="38100" dist="38100" dir="2700000" algn="tl">
                  <a:srgbClr val="000000">
                    <a:alpha val="43137"/>
                  </a:srgbClr>
                </a:outerShdw>
              </a:effectLst>
            </a:rPr>
            <a:t> + DLR + </a:t>
          </a:r>
          <a:r>
            <a:rPr lang="en-GB" dirty="0" err="1" smtClean="0">
              <a:solidFill>
                <a:srgbClr val="0070C0"/>
              </a:solidFill>
              <a:effectLst>
                <a:outerShdw blurRad="38100" dist="38100" dir="2700000" algn="tl">
                  <a:srgbClr val="000000">
                    <a:alpha val="43137"/>
                  </a:srgbClr>
                </a:outerShdw>
              </a:effectLst>
            </a:rPr>
            <a:t>Contrôles</a:t>
          </a:r>
          <a:r>
            <a:rPr lang="en-GB" dirty="0" smtClean="0">
              <a:solidFill>
                <a:srgbClr val="0070C0"/>
              </a:solidFill>
              <a:effectLst>
                <a:outerShdw blurRad="38100" dist="38100" dir="2700000" algn="tl">
                  <a:srgbClr val="000000">
                    <a:alpha val="43137"/>
                  </a:srgbClr>
                </a:outerShdw>
              </a:effectLst>
            </a:rPr>
            <a:t> + </a:t>
          </a:r>
          <a:r>
            <a:rPr lang="en-GB" dirty="0" err="1" smtClean="0">
              <a:solidFill>
                <a:srgbClr val="0070C0"/>
              </a:solidFill>
              <a:effectLst>
                <a:outerShdw blurRad="38100" dist="38100" dir="2700000" algn="tl">
                  <a:srgbClr val="000000">
                    <a:alpha val="43137"/>
                  </a:srgbClr>
                </a:outerShdw>
              </a:effectLst>
            </a:rPr>
            <a:t>sous</a:t>
          </a:r>
          <a:r>
            <a:rPr lang="en-GB" dirty="0" smtClean="0">
              <a:solidFill>
                <a:srgbClr val="0070C0"/>
              </a:solidFill>
              <a:effectLst>
                <a:outerShdw blurRad="38100" dist="38100" dir="2700000" algn="tl">
                  <a:srgbClr val="000000">
                    <a:alpha val="43137"/>
                  </a:srgbClr>
                </a:outerShdw>
              </a:effectLst>
            </a:rPr>
            <a:t>-ensemble .NET Framework</a:t>
          </a:r>
          <a:endParaRPr lang="en-GB" dirty="0">
            <a:solidFill>
              <a:srgbClr val="0070C0"/>
            </a:solidFill>
            <a:effectLst>
              <a:outerShdw blurRad="38100" dist="38100" dir="2700000" algn="tl">
                <a:srgbClr val="000000">
                  <a:alpha val="43137"/>
                </a:srgbClr>
              </a:outerShdw>
            </a:effectLst>
          </a:endParaRPr>
        </a:p>
      </dgm:t>
    </dgm:pt>
    <dgm:pt modelId="{F810FCAA-2514-4D60-AF3F-6C84B4E015CE}" type="parTrans" cxnId="{6A7C9D53-BDC4-4BA0-8F7F-6A2BCE5CC3F0}">
      <dgm:prSet/>
      <dgm:spPr/>
      <dgm:t>
        <a:bodyPr/>
        <a:lstStyle/>
        <a:p>
          <a:endParaRPr lang="en-GB"/>
        </a:p>
      </dgm:t>
    </dgm:pt>
    <dgm:pt modelId="{36A0C228-582D-401F-BB34-E7F08D00E952}" type="sibTrans" cxnId="{6A7C9D53-BDC4-4BA0-8F7F-6A2BCE5CC3F0}">
      <dgm:prSet/>
      <dgm:spPr/>
      <dgm:t>
        <a:bodyPr/>
        <a:lstStyle/>
        <a:p>
          <a:endParaRPr lang="en-GB"/>
        </a:p>
      </dgm:t>
    </dgm:pt>
    <dgm:pt modelId="{32366031-8725-400E-A4AA-BD34E9C212C3}" type="pres">
      <dgm:prSet presAssocID="{31CC922C-A765-45B3-B80A-F35497041544}" presName="linear" presStyleCnt="0">
        <dgm:presLayoutVars>
          <dgm:dir/>
          <dgm:animLvl val="lvl"/>
          <dgm:resizeHandles val="exact"/>
        </dgm:presLayoutVars>
      </dgm:prSet>
      <dgm:spPr/>
      <dgm:t>
        <a:bodyPr/>
        <a:lstStyle/>
        <a:p>
          <a:endParaRPr lang="en-GB"/>
        </a:p>
      </dgm:t>
    </dgm:pt>
    <dgm:pt modelId="{DCE18A52-7DB3-4461-92AB-CB2A9EB30091}" type="pres">
      <dgm:prSet presAssocID="{2DD9CDCC-1698-4F27-99B0-95812066A9E0}" presName="parentLin" presStyleCnt="0"/>
      <dgm:spPr/>
      <dgm:t>
        <a:bodyPr/>
        <a:lstStyle/>
        <a:p>
          <a:endParaRPr lang="en-GB"/>
        </a:p>
      </dgm:t>
    </dgm:pt>
    <dgm:pt modelId="{1A0E3E0F-5C82-41B0-BDC9-B31F9B3170DC}" type="pres">
      <dgm:prSet presAssocID="{2DD9CDCC-1698-4F27-99B0-95812066A9E0}" presName="parentLeftMargin" presStyleLbl="node1" presStyleIdx="0" presStyleCnt="2"/>
      <dgm:spPr/>
      <dgm:t>
        <a:bodyPr/>
        <a:lstStyle/>
        <a:p>
          <a:endParaRPr lang="en-GB"/>
        </a:p>
      </dgm:t>
    </dgm:pt>
    <dgm:pt modelId="{A143D4F6-573C-4906-9174-286618767B4B}" type="pres">
      <dgm:prSet presAssocID="{2DD9CDCC-1698-4F27-99B0-95812066A9E0}" presName="parentText" presStyleLbl="node1" presStyleIdx="0" presStyleCnt="2">
        <dgm:presLayoutVars>
          <dgm:chMax val="0"/>
          <dgm:bulletEnabled val="1"/>
        </dgm:presLayoutVars>
      </dgm:prSet>
      <dgm:spPr/>
      <dgm:t>
        <a:bodyPr/>
        <a:lstStyle/>
        <a:p>
          <a:endParaRPr lang="en-GB"/>
        </a:p>
      </dgm:t>
    </dgm:pt>
    <dgm:pt modelId="{42EBF926-C227-4F13-AF5A-03EA9A59D2D9}" type="pres">
      <dgm:prSet presAssocID="{2DD9CDCC-1698-4F27-99B0-95812066A9E0}" presName="negativeSpace" presStyleCnt="0"/>
      <dgm:spPr/>
      <dgm:t>
        <a:bodyPr/>
        <a:lstStyle/>
        <a:p>
          <a:endParaRPr lang="en-GB"/>
        </a:p>
      </dgm:t>
    </dgm:pt>
    <dgm:pt modelId="{E71C33DA-C6EB-4B95-BB4F-BFFC625EBDA1}" type="pres">
      <dgm:prSet presAssocID="{2DD9CDCC-1698-4F27-99B0-95812066A9E0}" presName="childText" presStyleLbl="conFgAcc1" presStyleIdx="0" presStyleCnt="2">
        <dgm:presLayoutVars>
          <dgm:bulletEnabled val="1"/>
        </dgm:presLayoutVars>
      </dgm:prSet>
      <dgm:spPr/>
      <dgm:t>
        <a:bodyPr/>
        <a:lstStyle/>
        <a:p>
          <a:endParaRPr lang="en-GB"/>
        </a:p>
      </dgm:t>
    </dgm:pt>
    <dgm:pt modelId="{771A2866-BA62-4D25-9895-E74ACB1B6F70}" type="pres">
      <dgm:prSet presAssocID="{B0491BED-7806-440B-80E4-1943700EB5C8}" presName="spaceBetweenRectangles" presStyleCnt="0"/>
      <dgm:spPr/>
      <dgm:t>
        <a:bodyPr/>
        <a:lstStyle/>
        <a:p>
          <a:endParaRPr lang="en-GB"/>
        </a:p>
      </dgm:t>
    </dgm:pt>
    <dgm:pt modelId="{8C666D3F-D381-4C05-9AFD-5AF11BB77268}" type="pres">
      <dgm:prSet presAssocID="{53FAE929-7DFD-4ED2-B5EE-DEC5694F5419}" presName="parentLin" presStyleCnt="0"/>
      <dgm:spPr/>
      <dgm:t>
        <a:bodyPr/>
        <a:lstStyle/>
        <a:p>
          <a:endParaRPr lang="en-GB"/>
        </a:p>
      </dgm:t>
    </dgm:pt>
    <dgm:pt modelId="{393EDF31-0F14-4D35-9468-013AA25766A8}" type="pres">
      <dgm:prSet presAssocID="{53FAE929-7DFD-4ED2-B5EE-DEC5694F5419}" presName="parentLeftMargin" presStyleLbl="node1" presStyleIdx="0" presStyleCnt="2"/>
      <dgm:spPr/>
      <dgm:t>
        <a:bodyPr/>
        <a:lstStyle/>
        <a:p>
          <a:endParaRPr lang="en-GB"/>
        </a:p>
      </dgm:t>
    </dgm:pt>
    <dgm:pt modelId="{A8A1B924-EA20-4859-AD41-5574BAEA1941}" type="pres">
      <dgm:prSet presAssocID="{53FAE929-7DFD-4ED2-B5EE-DEC5694F5419}" presName="parentText" presStyleLbl="node1" presStyleIdx="1" presStyleCnt="2">
        <dgm:presLayoutVars>
          <dgm:chMax val="0"/>
          <dgm:bulletEnabled val="1"/>
        </dgm:presLayoutVars>
      </dgm:prSet>
      <dgm:spPr/>
      <dgm:t>
        <a:bodyPr/>
        <a:lstStyle/>
        <a:p>
          <a:endParaRPr lang="en-GB"/>
        </a:p>
      </dgm:t>
    </dgm:pt>
    <dgm:pt modelId="{C16D7FC2-5BA7-42DE-A89F-F0DBA5005732}" type="pres">
      <dgm:prSet presAssocID="{53FAE929-7DFD-4ED2-B5EE-DEC5694F5419}" presName="negativeSpace" presStyleCnt="0"/>
      <dgm:spPr/>
      <dgm:t>
        <a:bodyPr/>
        <a:lstStyle/>
        <a:p>
          <a:endParaRPr lang="en-GB"/>
        </a:p>
      </dgm:t>
    </dgm:pt>
    <dgm:pt modelId="{E44F02E5-5B9C-40EB-AC8B-A82C5A0DAA32}" type="pres">
      <dgm:prSet presAssocID="{53FAE929-7DFD-4ED2-B5EE-DEC5694F5419}" presName="childText" presStyleLbl="conFgAcc1" presStyleIdx="1" presStyleCnt="2">
        <dgm:presLayoutVars>
          <dgm:bulletEnabled val="1"/>
        </dgm:presLayoutVars>
      </dgm:prSet>
      <dgm:spPr/>
      <dgm:t>
        <a:bodyPr/>
        <a:lstStyle/>
        <a:p>
          <a:endParaRPr lang="en-GB"/>
        </a:p>
      </dgm:t>
    </dgm:pt>
  </dgm:ptLst>
  <dgm:cxnLst>
    <dgm:cxn modelId="{11FB2BEC-D127-44A9-BE2A-5C4095302C42}" type="presOf" srcId="{2DD9CDCC-1698-4F27-99B0-95812066A9E0}" destId="{1A0E3E0F-5C82-41B0-BDC9-B31F9B3170DC}" srcOrd="0" destOrd="0" presId="urn:microsoft.com/office/officeart/2005/8/layout/list1"/>
    <dgm:cxn modelId="{6A7C9D53-BDC4-4BA0-8F7F-6A2BCE5CC3F0}" srcId="{53FAE929-7DFD-4ED2-B5EE-DEC5694F5419}" destId="{D1E3A6D6-AE3D-4412-B2C8-7BEC2684F31E}" srcOrd="1" destOrd="0" parTransId="{F810FCAA-2514-4D60-AF3F-6C84B4E015CE}" sibTransId="{36A0C228-582D-401F-BB34-E7F08D00E952}"/>
    <dgm:cxn modelId="{EEE4534F-9204-40F8-9167-7D7A1C516AB7}" srcId="{31CC922C-A765-45B3-B80A-F35497041544}" destId="{2DD9CDCC-1698-4F27-99B0-95812066A9E0}" srcOrd="0" destOrd="0" parTransId="{7E08F0FD-DFB4-4C82-949C-C6C9943D460D}" sibTransId="{B0491BED-7806-440B-80E4-1943700EB5C8}"/>
    <dgm:cxn modelId="{33ED7997-2409-4847-85DA-DF08186F02B0}" type="presOf" srcId="{BAB32985-34F2-4743-8A45-80DFBB75B578}" destId="{E44F02E5-5B9C-40EB-AC8B-A82C5A0DAA32}" srcOrd="0" destOrd="2" presId="urn:microsoft.com/office/officeart/2005/8/layout/list1"/>
    <dgm:cxn modelId="{6F1ECDC7-DB7E-4A4B-BF81-94608A4B7111}" srcId="{53FAE929-7DFD-4ED2-B5EE-DEC5694F5419}" destId="{BAB32985-34F2-4743-8A45-80DFBB75B578}" srcOrd="2" destOrd="0" parTransId="{3CEFB5FF-770A-42A6-8C75-69BD6CEDF0C0}" sibTransId="{25666D24-80D0-49C1-BE88-EC1FC76BC93B}"/>
    <dgm:cxn modelId="{0490391B-B4C6-445A-97F9-9941F83EB8D1}" srcId="{2DD9CDCC-1698-4F27-99B0-95812066A9E0}" destId="{5622837A-6D75-43F1-B8ED-057BFB427ECE}" srcOrd="2" destOrd="0" parTransId="{3358B99C-6439-47C4-94A9-C56631EC0C80}" sibTransId="{EC27A442-5DD5-42E2-9507-5D2FFCF843A3}"/>
    <dgm:cxn modelId="{30CE541D-25A7-4028-8E83-94628AE8FD91}" srcId="{31CC922C-A765-45B3-B80A-F35497041544}" destId="{53FAE929-7DFD-4ED2-B5EE-DEC5694F5419}" srcOrd="1" destOrd="0" parTransId="{B05D9D7A-7991-4AB7-B163-955A346DDDE2}" sibTransId="{81AE9010-BA55-4287-B0BF-0874ECCFC622}"/>
    <dgm:cxn modelId="{64EB8761-85F1-4813-8D37-A91A108A8362}" type="presOf" srcId="{31CC922C-A765-45B3-B80A-F35497041544}" destId="{32366031-8725-400E-A4AA-BD34E9C212C3}" srcOrd="0" destOrd="0" presId="urn:microsoft.com/office/officeart/2005/8/layout/list1"/>
    <dgm:cxn modelId="{483E23BF-4E13-4264-B9EF-A379AA721244}" type="presOf" srcId="{2DD9CDCC-1698-4F27-99B0-95812066A9E0}" destId="{A143D4F6-573C-4906-9174-286618767B4B}" srcOrd="1" destOrd="0" presId="urn:microsoft.com/office/officeart/2005/8/layout/list1"/>
    <dgm:cxn modelId="{73D6044A-7245-431C-9759-8B96F998F25C}" type="presOf" srcId="{53FAE929-7DFD-4ED2-B5EE-DEC5694F5419}" destId="{393EDF31-0F14-4D35-9468-013AA25766A8}" srcOrd="0" destOrd="0" presId="urn:microsoft.com/office/officeart/2005/8/layout/list1"/>
    <dgm:cxn modelId="{87919950-F1BB-40B4-8716-F7883D98DAC4}" type="presOf" srcId="{D1E3A6D6-AE3D-4412-B2C8-7BEC2684F31E}" destId="{E44F02E5-5B9C-40EB-AC8B-A82C5A0DAA32}" srcOrd="0" destOrd="1" presId="urn:microsoft.com/office/officeart/2005/8/layout/list1"/>
    <dgm:cxn modelId="{2445E966-7EA7-4CBE-AF4E-6167F85B7A56}" srcId="{2DD9CDCC-1698-4F27-99B0-95812066A9E0}" destId="{4A797B5A-9539-423B-B528-25E5AB467D27}" srcOrd="1" destOrd="0" parTransId="{F3B650D7-0CF0-48BE-AB2E-911E89DE80AC}" sibTransId="{93689AC3-42F9-495F-917C-EAE682C9A73A}"/>
    <dgm:cxn modelId="{655EB70F-DDFF-448A-8063-B41315D8852C}" type="presOf" srcId="{4A797B5A-9539-423B-B528-25E5AB467D27}" destId="{E71C33DA-C6EB-4B95-BB4F-BFFC625EBDA1}" srcOrd="0" destOrd="1" presId="urn:microsoft.com/office/officeart/2005/8/layout/list1"/>
    <dgm:cxn modelId="{A27C4E7F-0CB9-4DE2-B434-B9BBC4E5A687}" srcId="{2DD9CDCC-1698-4F27-99B0-95812066A9E0}" destId="{B9D4F3AF-366A-451E-8AF5-1AEA2575925F}" srcOrd="0" destOrd="0" parTransId="{B44A7091-E77D-4BD1-84C3-628E69F46553}" sibTransId="{F787089D-2414-4BCD-B34E-41477CFC0BDD}"/>
    <dgm:cxn modelId="{1DE48713-ECE5-43AF-B266-C47C10DCE9C0}" type="presOf" srcId="{5622837A-6D75-43F1-B8ED-057BFB427ECE}" destId="{E71C33DA-C6EB-4B95-BB4F-BFFC625EBDA1}" srcOrd="0" destOrd="2" presId="urn:microsoft.com/office/officeart/2005/8/layout/list1"/>
    <dgm:cxn modelId="{298443E4-2B89-4CB6-B300-B3978DB68700}" type="presOf" srcId="{9B12D550-87BC-4649-9614-2F51A3260B44}" destId="{E44F02E5-5B9C-40EB-AC8B-A82C5A0DAA32}" srcOrd="0" destOrd="0" presId="urn:microsoft.com/office/officeart/2005/8/layout/list1"/>
    <dgm:cxn modelId="{474D0C8E-045F-4754-95BD-55EAEE2E4223}" srcId="{53FAE929-7DFD-4ED2-B5EE-DEC5694F5419}" destId="{9B12D550-87BC-4649-9614-2F51A3260B44}" srcOrd="0" destOrd="0" parTransId="{E3428AE4-7F6D-4401-BA73-F00B4D65C363}" sibTransId="{6A243895-E5F1-4FFD-8E5E-C45A8463B65E}"/>
    <dgm:cxn modelId="{E22013A5-9EAD-4416-B1D3-A3DB0AD630A9}" type="presOf" srcId="{B9D4F3AF-366A-451E-8AF5-1AEA2575925F}" destId="{E71C33DA-C6EB-4B95-BB4F-BFFC625EBDA1}" srcOrd="0" destOrd="0" presId="urn:microsoft.com/office/officeart/2005/8/layout/list1"/>
    <dgm:cxn modelId="{0284C130-E1B3-4192-8FF1-85F13F70B897}" type="presOf" srcId="{53FAE929-7DFD-4ED2-B5EE-DEC5694F5419}" destId="{A8A1B924-EA20-4859-AD41-5574BAEA1941}" srcOrd="1" destOrd="0" presId="urn:microsoft.com/office/officeart/2005/8/layout/list1"/>
    <dgm:cxn modelId="{7F298B05-0F0C-4133-8A32-1A5A933F1D3D}" type="presParOf" srcId="{32366031-8725-400E-A4AA-BD34E9C212C3}" destId="{DCE18A52-7DB3-4461-92AB-CB2A9EB30091}" srcOrd="0" destOrd="0" presId="urn:microsoft.com/office/officeart/2005/8/layout/list1"/>
    <dgm:cxn modelId="{18E6A81F-A8F0-42AF-B0DC-7F379C09A01A}" type="presParOf" srcId="{DCE18A52-7DB3-4461-92AB-CB2A9EB30091}" destId="{1A0E3E0F-5C82-41B0-BDC9-B31F9B3170DC}" srcOrd="0" destOrd="0" presId="urn:microsoft.com/office/officeart/2005/8/layout/list1"/>
    <dgm:cxn modelId="{DB5023DC-D245-4AE6-9FDF-68D550F8AA0F}" type="presParOf" srcId="{DCE18A52-7DB3-4461-92AB-CB2A9EB30091}" destId="{A143D4F6-573C-4906-9174-286618767B4B}" srcOrd="1" destOrd="0" presId="urn:microsoft.com/office/officeart/2005/8/layout/list1"/>
    <dgm:cxn modelId="{21B7495A-516D-44C3-AD3D-63D7B1DEAD59}" type="presParOf" srcId="{32366031-8725-400E-A4AA-BD34E9C212C3}" destId="{42EBF926-C227-4F13-AF5A-03EA9A59D2D9}" srcOrd="1" destOrd="0" presId="urn:microsoft.com/office/officeart/2005/8/layout/list1"/>
    <dgm:cxn modelId="{B38E2987-A03B-4F97-A389-7C91BE573B0E}" type="presParOf" srcId="{32366031-8725-400E-A4AA-BD34E9C212C3}" destId="{E71C33DA-C6EB-4B95-BB4F-BFFC625EBDA1}" srcOrd="2" destOrd="0" presId="urn:microsoft.com/office/officeart/2005/8/layout/list1"/>
    <dgm:cxn modelId="{BB60F5B4-8906-4D04-87BC-23661E35E6DA}" type="presParOf" srcId="{32366031-8725-400E-A4AA-BD34E9C212C3}" destId="{771A2866-BA62-4D25-9895-E74ACB1B6F70}" srcOrd="3" destOrd="0" presId="urn:microsoft.com/office/officeart/2005/8/layout/list1"/>
    <dgm:cxn modelId="{5C0328A7-1E8F-471E-8308-4BB89E5469D0}" type="presParOf" srcId="{32366031-8725-400E-A4AA-BD34E9C212C3}" destId="{8C666D3F-D381-4C05-9AFD-5AF11BB77268}" srcOrd="4" destOrd="0" presId="urn:microsoft.com/office/officeart/2005/8/layout/list1"/>
    <dgm:cxn modelId="{CC90EAAB-3B20-4965-B119-641AA046251E}" type="presParOf" srcId="{8C666D3F-D381-4C05-9AFD-5AF11BB77268}" destId="{393EDF31-0F14-4D35-9468-013AA25766A8}" srcOrd="0" destOrd="0" presId="urn:microsoft.com/office/officeart/2005/8/layout/list1"/>
    <dgm:cxn modelId="{B18DA9CD-43A7-4414-9605-3137B442704E}" type="presParOf" srcId="{8C666D3F-D381-4C05-9AFD-5AF11BB77268}" destId="{A8A1B924-EA20-4859-AD41-5574BAEA1941}" srcOrd="1" destOrd="0" presId="urn:microsoft.com/office/officeart/2005/8/layout/list1"/>
    <dgm:cxn modelId="{0715CF88-EFE9-4235-B1BA-1BEB91DCCB7A}" type="presParOf" srcId="{32366031-8725-400E-A4AA-BD34E9C212C3}" destId="{C16D7FC2-5BA7-42DE-A89F-F0DBA5005732}" srcOrd="5" destOrd="0" presId="urn:microsoft.com/office/officeart/2005/8/layout/list1"/>
    <dgm:cxn modelId="{A63D281A-26B0-4C5B-BB97-5B04CC73ED60}" type="presParOf" srcId="{32366031-8725-400E-A4AA-BD34E9C212C3}" destId="{E44F02E5-5B9C-40EB-AC8B-A82C5A0DAA32}" srcOrd="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10/10/2008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10/10/2008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2"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2" fontAlgn="base">
              <a:spcBef>
                <a:spcPct val="0"/>
              </a:spcBef>
              <a:spcAft>
                <a:spcPct val="0"/>
              </a:spcAft>
              <a:defRPr/>
            </a:pPr>
            <a:fld id="{398A7F59-BDB4-4199-8256-D922B59F9327}" type="datetime8">
              <a:rPr lang="en-US" altLang="zh-CN" smtClean="0">
                <a:latin typeface="Arial" charset="0"/>
              </a:rPr>
              <a:pPr defTabSz="912762" fontAlgn="base">
                <a:spcBef>
                  <a:spcPct val="0"/>
                </a:spcBef>
                <a:spcAft>
                  <a:spcPct val="0"/>
                </a:spcAft>
                <a:defRPr/>
              </a:pPr>
              <a:t>10/10/2008 2:10 AM</a:t>
            </a:fld>
            <a:endParaRPr lang="en-US" altLang="zh-CN" dirty="0"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762"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762"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762"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62" fontAlgn="base">
              <a:spcBef>
                <a:spcPct val="0"/>
              </a:spcBef>
              <a:spcAft>
                <a:spcPct val="0"/>
              </a:spcAft>
              <a:defRPr/>
            </a:pPr>
            <a:fld id="{C1ACE4E0-6A8B-491D-AB41-1F83B1BB8EDB}" type="slidenum">
              <a:rPr lang="en-US" altLang="zh-CN" smtClean="0">
                <a:latin typeface="Arial" charset="0"/>
              </a:rPr>
              <a:pPr defTabSz="912762" fontAlgn="base">
                <a:spcBef>
                  <a:spcPct val="0"/>
                </a:spcBef>
                <a:spcAft>
                  <a:spcPct val="0"/>
                </a:spcAft>
                <a:defRPr/>
              </a:pPr>
              <a:t>3</a:t>
            </a:fld>
            <a:endParaRPr lang="en-US" altLang="zh-CN"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2:10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839C3365-3AC1-469D-BCA9-6550F3C79250}"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0318D4A3-123F-4036-BF66-A351AD324B36}"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2"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2" fontAlgn="base">
              <a:spcBef>
                <a:spcPct val="0"/>
              </a:spcBef>
              <a:spcAft>
                <a:spcPct val="0"/>
              </a:spcAft>
              <a:defRPr/>
            </a:pPr>
            <a:fld id="{398A7F59-BDB4-4199-8256-D922B59F9327}" type="datetime8">
              <a:rPr lang="en-US" altLang="zh-CN" smtClean="0">
                <a:latin typeface="Arial" charset="0"/>
              </a:rPr>
              <a:pPr defTabSz="912762" fontAlgn="base">
                <a:spcBef>
                  <a:spcPct val="0"/>
                </a:spcBef>
                <a:spcAft>
                  <a:spcPct val="0"/>
                </a:spcAft>
                <a:defRPr/>
              </a:pPr>
              <a:t>10/10/2008 2:10 AM</a:t>
            </a:fld>
            <a:endParaRPr lang="en-US" altLang="zh-CN" dirty="0"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762"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762"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762"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62" fontAlgn="base">
              <a:spcBef>
                <a:spcPct val="0"/>
              </a:spcBef>
              <a:spcAft>
                <a:spcPct val="0"/>
              </a:spcAft>
              <a:defRPr/>
            </a:pPr>
            <a:fld id="{7C0B1FDD-681C-496E-839A-B731C2E63EBB}" type="slidenum">
              <a:rPr lang="en-US" altLang="zh-CN" smtClean="0">
                <a:latin typeface="Arial" charset="0"/>
              </a:rPr>
              <a:pPr defTabSz="912762" fontAlgn="base">
                <a:spcBef>
                  <a:spcPct val="0"/>
                </a:spcBef>
                <a:spcAft>
                  <a:spcPct val="0"/>
                </a:spcAft>
                <a:defRPr/>
              </a:pPr>
              <a:t>12</a:t>
            </a:fld>
            <a:endParaRPr lang="en-US" altLang="zh-CN"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10/10/2008 2:10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16</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17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0" y="220663"/>
            <a:ext cx="8382000" cy="609600"/>
          </a:xfrm>
          <a:prstGeom prst="rect">
            <a:avLst/>
          </a:prstGeo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outerShdw blurRad="38100" dist="38100" dir="2700000" algn="tl">
                    <a:srgbClr val="000000">
                      <a:alpha val="43137"/>
                    </a:srgbClr>
                  </a:outerShdw>
                </a:effectLst>
                <a:latin typeface="Segoe" pitchFamily="34" charset="0"/>
                <a:ea typeface="+mj-ea"/>
                <a:cs typeface="+mj-cs"/>
              </a:defRPr>
            </a:lvl1pPr>
          </a:lstStyle>
          <a:p>
            <a:endParaRPr lang="en-US" dirty="0"/>
          </a:p>
        </p:txBody>
      </p:sp>
      <p:sp>
        <p:nvSpPr>
          <p:cNvPr id="3" name="Content Placeholder 2"/>
          <p:cNvSpPr>
            <a:spLocks noGrp="1"/>
          </p:cNvSpPr>
          <p:nvPr>
            <p:ph idx="1"/>
          </p:nvPr>
        </p:nvSpPr>
        <p:spPr>
          <a:xfrm>
            <a:off x="368300" y="1066800"/>
            <a:ext cx="8382000" cy="1854867"/>
          </a:xfrm>
          <a:prstGeom prst="rect">
            <a:avLst/>
          </a:prstGeo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0"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4"/>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4"/>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ogs.msdn.com/pierla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riactu.fr/index.php/2008/05/06/dfinition-et-quelques-rflexions-sur-les-applications-ri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04875" y="4010025"/>
            <a:ext cx="7334250" cy="771525"/>
          </a:xfrm>
        </p:spPr>
        <p:txBody>
          <a:bodyPr/>
          <a:lstStyle/>
          <a:p>
            <a:r>
              <a:rPr lang="fr-FR" sz="1400" dirty="0" smtClean="0"/>
              <a:t>Pierre Lagarde</a:t>
            </a:r>
          </a:p>
          <a:p>
            <a:r>
              <a:rPr lang="fr-FR" sz="1400" dirty="0" smtClean="0"/>
              <a:t>Relation Technique Développeur</a:t>
            </a:r>
          </a:p>
          <a:p>
            <a:r>
              <a:rPr lang="fr-FR" sz="1400" dirty="0" smtClean="0">
                <a:hlinkClick r:id="rId2"/>
              </a:rPr>
              <a:t>http://blogs.msdn.com/pierlag</a:t>
            </a:r>
            <a:r>
              <a:rPr lang="fr-FR" sz="1400" dirty="0" smtClean="0"/>
              <a:t> </a:t>
            </a:r>
            <a:endParaRPr lang="fr-FR" sz="1400" dirty="0"/>
          </a:p>
        </p:txBody>
      </p:sp>
      <p:sp>
        <p:nvSpPr>
          <p:cNvPr id="3" name="Titre 2"/>
          <p:cNvSpPr>
            <a:spLocks noGrp="1"/>
          </p:cNvSpPr>
          <p:nvPr>
            <p:ph type="title"/>
          </p:nvPr>
        </p:nvSpPr>
        <p:spPr/>
        <p:txBody>
          <a:bodyPr/>
          <a:lstStyle/>
          <a:p>
            <a:r>
              <a:rPr lang="fr-FR" dirty="0" smtClean="0">
                <a:effectLst>
                  <a:outerShdw blurRad="38100" dist="38100" dir="2700000" algn="tl">
                    <a:srgbClr val="000000">
                      <a:alpha val="43137"/>
                    </a:srgbClr>
                  </a:outerShdw>
                </a:effectLst>
              </a:rPr>
              <a:t>Silverlight 2</a:t>
            </a:r>
            <a:endParaRPr lang="fr-FR"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Contrôles et Thèmes Visuels</a:t>
            </a:r>
            <a:endParaRPr lang="fr-FR" dirty="0"/>
          </a:p>
        </p:txBody>
      </p:sp>
      <p:sp>
        <p:nvSpPr>
          <p:cNvPr id="8" name="Content Placeholder 7"/>
          <p:cNvSpPr>
            <a:spLocks noGrp="1"/>
          </p:cNvSpPr>
          <p:nvPr>
            <p:ph sz="quarter" idx="10"/>
          </p:nvPr>
        </p:nvSpPr>
        <p:spPr/>
        <p:txBody>
          <a:bodyPr/>
          <a:lstStyle/>
          <a:p>
            <a:endParaRPr lang="en-US"/>
          </a:p>
        </p:txBody>
      </p:sp>
      <p:pic>
        <p:nvPicPr>
          <p:cNvPr id="128006" name="Picture 6" descr="http://blogs.msdn.com/blogfiles/kathykam/WindowsLiveWriter/MoretojustSilverlight2Beta1Controls_14B6A/image_6.png"/>
          <p:cNvPicPr>
            <a:picLocks noChangeAspect="1" noChangeArrowheads="1"/>
          </p:cNvPicPr>
          <p:nvPr/>
        </p:nvPicPr>
        <p:blipFill>
          <a:blip r:embed="rId2"/>
          <a:srcRect/>
          <a:stretch>
            <a:fillRect/>
          </a:stretch>
        </p:blipFill>
        <p:spPr bwMode="auto">
          <a:xfrm>
            <a:off x="360840" y="1309210"/>
            <a:ext cx="4092787" cy="2123133"/>
          </a:xfrm>
          <a:prstGeom prst="rect">
            <a:avLst/>
          </a:prstGeom>
          <a:noFill/>
        </p:spPr>
      </p:pic>
      <p:pic>
        <p:nvPicPr>
          <p:cNvPr id="128004" name="Picture 4" descr="http://blogs.msdn.com/blogfiles/kathykam/WindowsLiveWriter/MoretojustSilverlight2Beta1Controls_14B6A/image_8.png"/>
          <p:cNvPicPr>
            <a:picLocks noChangeAspect="1" noChangeArrowheads="1"/>
          </p:cNvPicPr>
          <p:nvPr/>
        </p:nvPicPr>
        <p:blipFill>
          <a:blip r:embed="rId3"/>
          <a:srcRect/>
          <a:stretch>
            <a:fillRect/>
          </a:stretch>
        </p:blipFill>
        <p:spPr bwMode="auto">
          <a:xfrm>
            <a:off x="2264174" y="2910270"/>
            <a:ext cx="3939307" cy="2123133"/>
          </a:xfrm>
          <a:prstGeom prst="rect">
            <a:avLst/>
          </a:prstGeom>
          <a:noFill/>
        </p:spPr>
      </p:pic>
      <p:pic>
        <p:nvPicPr>
          <p:cNvPr id="128008" name="Picture 8" descr="http://blogs.msdn.com/blogfiles/kathykam/WindowsLiveWriter/MoretojustSilverlight2Beta1Controls_14B6A/image_10.png"/>
          <p:cNvPicPr>
            <a:picLocks noChangeAspect="1" noChangeArrowheads="1"/>
          </p:cNvPicPr>
          <p:nvPr/>
        </p:nvPicPr>
        <p:blipFill>
          <a:blip r:embed="rId4"/>
          <a:srcRect/>
          <a:stretch>
            <a:fillRect/>
          </a:stretch>
        </p:blipFill>
        <p:spPr bwMode="auto">
          <a:xfrm>
            <a:off x="4639728" y="4598815"/>
            <a:ext cx="4259055" cy="199523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fade">
                                      <p:cBhvr>
                                        <p:cTn id="7" dur="500"/>
                                        <p:tgtEl>
                                          <p:spTgt spid="128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fade">
                                      <p:cBhvr>
                                        <p:cTn id="12" dur="10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Contrôles et Thèmes Visuels</a:t>
            </a:r>
            <a:endParaRPr lang="fr-FR" dirty="0"/>
          </a:p>
        </p:txBody>
      </p:sp>
      <p:sp>
        <p:nvSpPr>
          <p:cNvPr id="9" name="Content Placeholder 8"/>
          <p:cNvSpPr>
            <a:spLocks noGrp="1"/>
          </p:cNvSpPr>
          <p:nvPr>
            <p:ph sz="quarter" idx="10"/>
          </p:nvPr>
        </p:nvSpPr>
        <p:spPr/>
        <p:txBody>
          <a:bodyPr/>
          <a:lstStyle/>
          <a:p>
            <a:endParaRPr lang="en-US"/>
          </a:p>
        </p:txBody>
      </p:sp>
      <p:pic>
        <p:nvPicPr>
          <p:cNvPr id="128006" name="Picture 6" descr="http://blogs.msdn.com/blogfiles/kathykam/WindowsLiveWriter/MoretojustSilverlight2Beta1Controls_14B6A/image_6.png"/>
          <p:cNvPicPr>
            <a:picLocks noChangeAspect="1" noChangeArrowheads="1"/>
          </p:cNvPicPr>
          <p:nvPr/>
        </p:nvPicPr>
        <p:blipFill>
          <a:blip r:embed="rId2"/>
          <a:srcRect/>
          <a:stretch>
            <a:fillRect/>
          </a:stretch>
        </p:blipFill>
        <p:spPr bwMode="auto">
          <a:xfrm>
            <a:off x="379695" y="1384626"/>
            <a:ext cx="3048000" cy="1581150"/>
          </a:xfrm>
          <a:prstGeom prst="rect">
            <a:avLst/>
          </a:prstGeom>
          <a:noFill/>
        </p:spPr>
      </p:pic>
      <p:pic>
        <p:nvPicPr>
          <p:cNvPr id="128004" name="Picture 4" descr="http://blogs.msdn.com/blogfiles/kathykam/WindowsLiveWriter/MoretojustSilverlight2Beta1Controls_14B6A/image_8.png"/>
          <p:cNvPicPr>
            <a:picLocks noChangeAspect="1" noChangeArrowheads="1"/>
          </p:cNvPicPr>
          <p:nvPr/>
        </p:nvPicPr>
        <p:blipFill>
          <a:blip r:embed="rId3"/>
          <a:srcRect/>
          <a:stretch>
            <a:fillRect/>
          </a:stretch>
        </p:blipFill>
        <p:spPr bwMode="auto">
          <a:xfrm>
            <a:off x="388240" y="3136515"/>
            <a:ext cx="2933700" cy="1581150"/>
          </a:xfrm>
          <a:prstGeom prst="rect">
            <a:avLst/>
          </a:prstGeom>
          <a:noFill/>
        </p:spPr>
      </p:pic>
      <p:pic>
        <p:nvPicPr>
          <p:cNvPr id="128008" name="Picture 8" descr="http://blogs.msdn.com/blogfiles/kathykam/WindowsLiveWriter/MoretojustSilverlight2Beta1Controls_14B6A/image_10.png"/>
          <p:cNvPicPr>
            <a:picLocks noChangeAspect="1" noChangeArrowheads="1"/>
          </p:cNvPicPr>
          <p:nvPr/>
        </p:nvPicPr>
        <p:blipFill>
          <a:blip r:embed="rId4"/>
          <a:srcRect/>
          <a:stretch>
            <a:fillRect/>
          </a:stretch>
        </p:blipFill>
        <p:spPr bwMode="auto">
          <a:xfrm>
            <a:off x="388240" y="4862767"/>
            <a:ext cx="3171825" cy="1485900"/>
          </a:xfrm>
          <a:prstGeom prst="rect">
            <a:avLst/>
          </a:prstGeom>
          <a:noFill/>
        </p:spPr>
      </p:pic>
      <p:pic>
        <p:nvPicPr>
          <p:cNvPr id="128010" name="Picture 10" descr="http://k61z4g.blu.livefilestore.com/y1pqTOTHOMTdotLjAE9zGj6IcEG19f2xMykghilxeUbDgi8jIW83mzcfsHphHat4Q4Mk18c8oqZLIfEVaevUV1J3g/Rough.jpg"/>
          <p:cNvPicPr>
            <a:picLocks noChangeAspect="1" noChangeArrowheads="1"/>
          </p:cNvPicPr>
          <p:nvPr/>
        </p:nvPicPr>
        <p:blipFill>
          <a:blip r:embed="rId5"/>
          <a:srcRect/>
          <a:stretch>
            <a:fillRect/>
          </a:stretch>
        </p:blipFill>
        <p:spPr bwMode="auto">
          <a:xfrm>
            <a:off x="300851" y="1341689"/>
            <a:ext cx="8553450" cy="502492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8010"/>
                                        </p:tgtEl>
                                        <p:attrNameLst>
                                          <p:attrName>style.visibility</p:attrName>
                                        </p:attrNameLst>
                                      </p:cBhvr>
                                      <p:to>
                                        <p:strVal val="visible"/>
                                      </p:to>
                                    </p:set>
                                    <p:anim calcmode="lin" valueType="num">
                                      <p:cBhvr additive="base">
                                        <p:cTn id="7" dur="500" fill="hold"/>
                                        <p:tgtEl>
                                          <p:spTgt spid="128010"/>
                                        </p:tgtEl>
                                        <p:attrNameLst>
                                          <p:attrName>ppt_x</p:attrName>
                                        </p:attrNameLst>
                                      </p:cBhvr>
                                      <p:tavLst>
                                        <p:tav tm="0">
                                          <p:val>
                                            <p:strVal val="1+#ppt_w/2"/>
                                          </p:val>
                                        </p:tav>
                                        <p:tav tm="100000">
                                          <p:val>
                                            <p:strVal val="#ppt_x"/>
                                          </p:val>
                                        </p:tav>
                                      </p:tavLst>
                                    </p:anim>
                                    <p:anim calcmode="lin" valueType="num">
                                      <p:cBhvr additive="base">
                                        <p:cTn id="8" dur="500" fill="hold"/>
                                        <p:tgtEl>
                                          <p:spTgt spid="128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331689" y="1529224"/>
            <a:ext cx="6288311" cy="861774"/>
          </a:xfrm>
          <a:prstGeom prst="rect">
            <a:avLst/>
          </a:prstGeom>
          <a:noFill/>
          <a:ln w="9525" algn="ctr">
            <a:noFill/>
            <a:miter lim="800000"/>
            <a:headEnd/>
            <a:tailEnd/>
          </a:ln>
          <a:effectLst/>
        </p:spPr>
        <p:txBody>
          <a:bodyPr wrap="square" anchor="ctr">
            <a:spAutoFit/>
          </a:bodyPr>
          <a:lstStyle/>
          <a:p>
            <a:r>
              <a:rPr lang="en-US" altLang="zh-CN" sz="5000" b="1" dirty="0" smtClean="0">
                <a:latin typeface="Segoe" pitchFamily="34" charset="0"/>
                <a:ea typeface="+mj-ea"/>
                <a:cs typeface="Arial" charset="0"/>
              </a:rPr>
              <a:t>Extras</a:t>
            </a:r>
            <a:endParaRPr lang="en-US" altLang="zh-CN" sz="5400" b="1" dirty="0">
              <a:latin typeface="Segoe" pitchFamily="34" charset="0"/>
              <a:ea typeface="+mj-ea"/>
              <a:cs typeface="Arial" charset="0"/>
            </a:endParaRPr>
          </a:p>
        </p:txBody>
      </p:sp>
      <p:pic>
        <p:nvPicPr>
          <p:cNvPr id="9" name="Picture 2" descr="D:\Slidework\Jobs\TechEd2007 - Brian Marble\Template\Design\Round 3\images\Hand.png"/>
          <p:cNvPicPr>
            <a:picLocks noChangeAspect="1" noChangeArrowheads="1"/>
          </p:cNvPicPr>
          <p:nvPr/>
        </p:nvPicPr>
        <p:blipFill>
          <a:blip r:embed="rId3"/>
          <a:srcRect/>
          <a:stretch>
            <a:fillRect/>
          </a:stretch>
        </p:blipFill>
        <p:spPr bwMode="auto">
          <a:xfrm>
            <a:off x="460155" y="508000"/>
            <a:ext cx="1999290" cy="1549400"/>
          </a:xfrm>
          <a:prstGeom prst="rect">
            <a:avLst/>
          </a:prstGeom>
          <a:noFill/>
          <a:ln w="9525">
            <a:noFill/>
            <a:miter lim="800000"/>
            <a:headEnd/>
            <a:tailEnd/>
          </a:ln>
        </p:spPr>
      </p:pic>
      <p:sp>
        <p:nvSpPr>
          <p:cNvPr id="6" name="Title 5"/>
          <p:cNvSpPr>
            <a:spLocks noGrp="1"/>
          </p:cNvSpPr>
          <p:nvPr>
            <p:ph type="ctrTitle"/>
          </p:nvPr>
        </p:nvSpPr>
        <p:spPr/>
        <p:txBody>
          <a:bodyPr/>
          <a:lstStyle/>
          <a:p>
            <a:endParaRPr lang="en-US"/>
          </a:p>
        </p:txBody>
      </p:sp>
      <p:sp>
        <p:nvSpPr>
          <p:cNvPr id="8" name="Text Placeholder 7"/>
          <p:cNvSpPr>
            <a:spLocks noGrp="1"/>
          </p:cNvSpPr>
          <p:nvPr>
            <p:ph type="body" sz="quarter" idx="1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Intégration HTML</a:t>
            </a:r>
            <a:endParaRPr lang="en-US" dirty="0"/>
          </a:p>
        </p:txBody>
      </p:sp>
      <p:sp>
        <p:nvSpPr>
          <p:cNvPr id="3" name="Content Placeholder 2"/>
          <p:cNvSpPr>
            <a:spLocks noGrp="1"/>
          </p:cNvSpPr>
          <p:nvPr>
            <p:ph sz="quarter" idx="10"/>
          </p:nvPr>
        </p:nvSpPr>
        <p:spPr>
          <a:xfrm>
            <a:off x="419100" y="1685925"/>
            <a:ext cx="8458200" cy="1838325"/>
          </a:xfrm>
        </p:spPr>
        <p:txBody>
          <a:bodyPr>
            <a:normAutofit fontScale="85000" lnSpcReduction="20000"/>
          </a:bodyPr>
          <a:lstStyle/>
          <a:p>
            <a:pPr marL="459106" indent="-459106" defTabSz="1095376">
              <a:defRPr/>
            </a:pPr>
            <a:r>
              <a:rPr lang="en-US" dirty="0" err="1" smtClean="0"/>
              <a:t>Silverlight</a:t>
            </a:r>
            <a:r>
              <a:rPr lang="en-US" dirty="0" smtClean="0"/>
              <a:t> </a:t>
            </a:r>
            <a:r>
              <a:rPr lang="en-US" dirty="0" err="1" smtClean="0"/>
              <a:t>permet</a:t>
            </a:r>
            <a:r>
              <a:rPr lang="en-US" dirty="0" smtClean="0"/>
              <a:t> la manipulation du DOM HTML et </a:t>
            </a:r>
            <a:r>
              <a:rPr lang="en-US" dirty="0" err="1" smtClean="0"/>
              <a:t>l’intégration</a:t>
            </a:r>
            <a:r>
              <a:rPr lang="en-US" dirty="0" smtClean="0"/>
              <a:t> JavaScript</a:t>
            </a:r>
          </a:p>
          <a:p>
            <a:pPr marL="813119" lvl="1" indent="-459106" defTabSz="1095376">
              <a:defRPr/>
            </a:pPr>
            <a:r>
              <a:rPr lang="en-US" dirty="0" smtClean="0"/>
              <a:t>Propose des “managed wrappers” pour le DOM et les </a:t>
            </a:r>
            <a:r>
              <a:rPr lang="en-US" dirty="0" err="1" smtClean="0"/>
              <a:t>éléments</a:t>
            </a:r>
            <a:r>
              <a:rPr lang="en-US" dirty="0" smtClean="0"/>
              <a:t> JS</a:t>
            </a:r>
          </a:p>
          <a:p>
            <a:pPr marL="813119" lvl="1" indent="-459106" defTabSz="1095376">
              <a:defRPr/>
            </a:pPr>
            <a:r>
              <a:rPr lang="en-US" dirty="0" err="1" smtClean="0"/>
              <a:t>Silverlight</a:t>
            </a:r>
            <a:r>
              <a:rPr lang="en-US" dirty="0" smtClean="0"/>
              <a:t> </a:t>
            </a:r>
            <a:r>
              <a:rPr lang="en-US" dirty="0" err="1" smtClean="0"/>
              <a:t>peut</a:t>
            </a:r>
            <a:r>
              <a:rPr lang="en-US" dirty="0" smtClean="0"/>
              <a:t> </a:t>
            </a:r>
            <a:r>
              <a:rPr lang="en-US" dirty="0" err="1" smtClean="0"/>
              <a:t>invoquer</a:t>
            </a:r>
            <a:r>
              <a:rPr lang="en-US" dirty="0" smtClean="0"/>
              <a:t> JS, JS </a:t>
            </a:r>
            <a:r>
              <a:rPr lang="en-US" dirty="0" err="1" smtClean="0"/>
              <a:t>peut</a:t>
            </a:r>
            <a:r>
              <a:rPr lang="en-US" dirty="0" smtClean="0"/>
              <a:t> </a:t>
            </a:r>
            <a:r>
              <a:rPr lang="en-US" dirty="0" err="1" smtClean="0"/>
              <a:t>invoquer</a:t>
            </a:r>
            <a:r>
              <a:rPr lang="en-US" dirty="0" smtClean="0"/>
              <a:t> du code </a:t>
            </a:r>
            <a:r>
              <a:rPr lang="en-US" dirty="0" err="1" smtClean="0"/>
              <a:t>managé</a:t>
            </a:r>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457200" y="3657600"/>
            <a:ext cx="8242300" cy="2895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Accès aux fichiers locaux</a:t>
            </a:r>
            <a:endParaRPr lang="en-US" dirty="0"/>
          </a:p>
        </p:txBody>
      </p:sp>
      <p:sp>
        <p:nvSpPr>
          <p:cNvPr id="3" name="Content Placeholder 2"/>
          <p:cNvSpPr>
            <a:spLocks noGrp="1"/>
          </p:cNvSpPr>
          <p:nvPr>
            <p:ph sz="quarter" idx="10"/>
          </p:nvPr>
        </p:nvSpPr>
        <p:spPr>
          <a:xfrm>
            <a:off x="419100" y="1685926"/>
            <a:ext cx="8458200" cy="2343150"/>
          </a:xfrm>
        </p:spPr>
        <p:txBody>
          <a:bodyPr>
            <a:normAutofit fontScale="92500" lnSpcReduction="20000"/>
          </a:bodyPr>
          <a:lstStyle/>
          <a:p>
            <a:pPr marL="459106" indent="-459106" defTabSz="1095376">
              <a:defRPr/>
            </a:pPr>
            <a:r>
              <a:rPr lang="en-US" dirty="0" err="1" smtClean="0"/>
              <a:t>Silverlight</a:t>
            </a:r>
            <a:r>
              <a:rPr lang="en-US" dirty="0" smtClean="0"/>
              <a:t> </a:t>
            </a:r>
            <a:r>
              <a:rPr lang="en-US" dirty="0" err="1" smtClean="0"/>
              <a:t>peut</a:t>
            </a:r>
            <a:r>
              <a:rPr lang="en-US" dirty="0" smtClean="0"/>
              <a:t> prompter pour </a:t>
            </a:r>
            <a:r>
              <a:rPr lang="en-US" dirty="0" err="1" smtClean="0"/>
              <a:t>accéder</a:t>
            </a:r>
            <a:r>
              <a:rPr lang="en-US" dirty="0" smtClean="0"/>
              <a:t> à des </a:t>
            </a:r>
            <a:r>
              <a:rPr lang="en-US" dirty="0" err="1" smtClean="0"/>
              <a:t>fichiers</a:t>
            </a:r>
            <a:r>
              <a:rPr lang="en-US" dirty="0" smtClean="0"/>
              <a:t> </a:t>
            </a:r>
            <a:r>
              <a:rPr lang="en-US" dirty="0" err="1" smtClean="0"/>
              <a:t>locaux</a:t>
            </a:r>
            <a:endParaRPr lang="en-US" dirty="0" smtClean="0"/>
          </a:p>
          <a:p>
            <a:pPr marL="813119" lvl="1" indent="-459106" defTabSz="1095376">
              <a:defRPr/>
            </a:pPr>
            <a:r>
              <a:rPr lang="en-US" dirty="0" smtClean="0"/>
              <a:t>Pas </a:t>
            </a:r>
            <a:r>
              <a:rPr lang="en-US" dirty="0" err="1" smtClean="0"/>
              <a:t>besoin</a:t>
            </a:r>
            <a:r>
              <a:rPr lang="en-US" dirty="0" smtClean="0"/>
              <a:t> </a:t>
            </a:r>
            <a:r>
              <a:rPr lang="en-US" dirty="0" err="1" smtClean="0"/>
              <a:t>d’upload</a:t>
            </a:r>
            <a:r>
              <a:rPr lang="en-US" dirty="0" smtClean="0"/>
              <a:t> </a:t>
            </a:r>
            <a:r>
              <a:rPr lang="en-US" dirty="0" err="1" smtClean="0"/>
              <a:t>vers</a:t>
            </a:r>
            <a:r>
              <a:rPr lang="en-US" dirty="0" smtClean="0"/>
              <a:t> le </a:t>
            </a:r>
            <a:r>
              <a:rPr lang="en-US" dirty="0" err="1" smtClean="0"/>
              <a:t>serveur</a:t>
            </a:r>
            <a:endParaRPr lang="en-US" dirty="0" smtClean="0"/>
          </a:p>
          <a:p>
            <a:pPr marL="459106" indent="-459106" defTabSz="1095376">
              <a:defRPr/>
            </a:pPr>
            <a:r>
              <a:rPr lang="en-US" dirty="0" err="1" smtClean="0"/>
              <a:t>Contraintes</a:t>
            </a:r>
            <a:r>
              <a:rPr lang="en-US" dirty="0" smtClean="0"/>
              <a:t> de </a:t>
            </a:r>
            <a:r>
              <a:rPr lang="en-US" dirty="0" err="1" smtClean="0"/>
              <a:t>sécurité</a:t>
            </a:r>
            <a:endParaRPr lang="en-US" dirty="0" smtClean="0"/>
          </a:p>
          <a:p>
            <a:pPr marL="813119" lvl="1" indent="-459106" defTabSz="1095376">
              <a:defRPr/>
            </a:pPr>
            <a:r>
              <a:rPr lang="en-US" dirty="0" err="1" smtClean="0"/>
              <a:t>Fichiers</a:t>
            </a:r>
            <a:r>
              <a:rPr lang="en-US" dirty="0" smtClean="0"/>
              <a:t> </a:t>
            </a:r>
            <a:r>
              <a:rPr lang="en-US" dirty="0" err="1" smtClean="0"/>
              <a:t>ouverts</a:t>
            </a:r>
            <a:r>
              <a:rPr lang="en-US" dirty="0" smtClean="0"/>
              <a:t> en mode read-only </a:t>
            </a:r>
            <a:r>
              <a:rPr lang="en-US" dirty="0" err="1" smtClean="0"/>
              <a:t>seulement</a:t>
            </a:r>
            <a:endParaRPr lang="en-US" dirty="0" smtClean="0"/>
          </a:p>
          <a:p>
            <a:pPr marL="813119" lvl="1" indent="-459106" defTabSz="1095376">
              <a:defRPr/>
            </a:pPr>
            <a:r>
              <a:rPr lang="en-US" dirty="0" err="1" smtClean="0"/>
              <a:t>Accès</a:t>
            </a:r>
            <a:r>
              <a:rPr lang="en-US" dirty="0" smtClean="0"/>
              <a:t> en </a:t>
            </a:r>
            <a:r>
              <a:rPr lang="en-US" dirty="0" err="1" smtClean="0"/>
              <a:t>écriture</a:t>
            </a:r>
            <a:r>
              <a:rPr lang="en-US" dirty="0" smtClean="0"/>
              <a:t> </a:t>
            </a:r>
            <a:r>
              <a:rPr lang="en-US" dirty="0" err="1" smtClean="0"/>
              <a:t>dans</a:t>
            </a:r>
            <a:r>
              <a:rPr lang="en-US" dirty="0" smtClean="0"/>
              <a:t> le Isolated storage</a:t>
            </a:r>
          </a:p>
        </p:txBody>
      </p:sp>
      <p:pic>
        <p:nvPicPr>
          <p:cNvPr id="2052" name="Picture 4"/>
          <p:cNvPicPr>
            <a:picLocks noChangeAspect="1" noChangeArrowheads="1"/>
          </p:cNvPicPr>
          <p:nvPr/>
        </p:nvPicPr>
        <p:blipFill>
          <a:blip r:embed="rId2"/>
          <a:srcRect/>
          <a:stretch>
            <a:fillRect/>
          </a:stretch>
        </p:blipFill>
        <p:spPr bwMode="auto">
          <a:xfrm>
            <a:off x="609600" y="4191000"/>
            <a:ext cx="8125298" cy="2362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Open File Dialog</a:t>
            </a:r>
            <a:endParaRPr lang="en-US" dirty="0"/>
          </a:p>
        </p:txBody>
      </p:sp>
      <p:sp>
        <p:nvSpPr>
          <p:cNvPr id="5" name="Content Placeholder 4"/>
          <p:cNvSpPr>
            <a:spLocks noGrp="1"/>
          </p:cNvSpPr>
          <p:nvPr>
            <p:ph sz="quarter" idx="10"/>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457200" y="990600"/>
            <a:ext cx="8153400" cy="55760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2813">
              <a:defRPr/>
            </a:pPr>
            <a:r>
              <a:rPr altLang="zh-CN" smtClean="0"/>
              <a:t>Pourquoi Silverlight ?</a:t>
            </a:r>
            <a:endParaRPr altLang="zh-CN" smtClean="0">
              <a:ln>
                <a:noFill/>
              </a:ln>
              <a:ea typeface="宋体" pitchFamily="2" charset="-122"/>
            </a:endParaRPr>
          </a:p>
        </p:txBody>
      </p:sp>
      <p:sp>
        <p:nvSpPr>
          <p:cNvPr id="13314" name="Content Placeholder 6"/>
          <p:cNvSpPr>
            <a:spLocks noGrp="1"/>
          </p:cNvSpPr>
          <p:nvPr>
            <p:ph sz="quarter" idx="10"/>
          </p:nvPr>
        </p:nvSpPr>
        <p:spPr>
          <a:xfrm>
            <a:off x="419100" y="1438275"/>
            <a:ext cx="8458200" cy="4086225"/>
          </a:xfrm>
        </p:spPr>
        <p:txBody>
          <a:bodyPr/>
          <a:lstStyle/>
          <a:p>
            <a:r>
              <a:rPr lang="fr-FR" altLang="zh-CN" sz="3200" dirty="0" err="1" smtClean="0">
                <a:ea typeface="宋体" pitchFamily="2" charset="-122"/>
              </a:rPr>
              <a:t>Rich</a:t>
            </a:r>
            <a:r>
              <a:rPr lang="fr-FR" altLang="zh-CN" sz="3200" dirty="0" smtClean="0">
                <a:ea typeface="宋体" pitchFamily="2" charset="-122"/>
              </a:rPr>
              <a:t> </a:t>
            </a:r>
            <a:r>
              <a:rPr lang="fr-FR" altLang="zh-CN" sz="3200" i="1" dirty="0" smtClean="0">
                <a:ea typeface="宋体" pitchFamily="2" charset="-122"/>
              </a:rPr>
              <a:t>Interactive</a:t>
            </a:r>
            <a:r>
              <a:rPr lang="fr-FR" altLang="zh-CN" sz="3200" dirty="0" smtClean="0">
                <a:ea typeface="宋体" pitchFamily="2" charset="-122"/>
              </a:rPr>
              <a:t> Applications</a:t>
            </a:r>
          </a:p>
          <a:p>
            <a:pPr lvl="1"/>
            <a:r>
              <a:rPr lang="fr-FR" altLang="zh-CN" sz="2800" dirty="0" smtClean="0">
                <a:ea typeface="宋体" pitchFamily="2" charset="-122"/>
              </a:rPr>
              <a:t>Large audience via déploiement Web</a:t>
            </a:r>
          </a:p>
          <a:p>
            <a:pPr lvl="2"/>
            <a:r>
              <a:rPr lang="fr-FR" altLang="zh-CN" sz="2400" dirty="0" smtClean="0">
                <a:ea typeface="宋体" pitchFamily="2" charset="-122"/>
              </a:rPr>
              <a:t>Windows, </a:t>
            </a:r>
            <a:r>
              <a:rPr lang="fr-FR" altLang="zh-CN" sz="2400" dirty="0" err="1" smtClean="0">
                <a:ea typeface="宋体" pitchFamily="2" charset="-122"/>
              </a:rPr>
              <a:t>MacOS</a:t>
            </a:r>
            <a:r>
              <a:rPr lang="fr-FR" altLang="zh-CN" sz="2400" dirty="0" smtClean="0">
                <a:ea typeface="宋体" pitchFamily="2" charset="-122"/>
              </a:rPr>
              <a:t> X, </a:t>
            </a:r>
            <a:r>
              <a:rPr lang="fr-FR" altLang="zh-CN" sz="2400" i="1" dirty="0" smtClean="0">
                <a:ea typeface="宋体" pitchFamily="2" charset="-122"/>
              </a:rPr>
              <a:t>Linux via </a:t>
            </a:r>
            <a:r>
              <a:rPr lang="fr-FR" altLang="zh-CN" sz="2400" i="1" dirty="0" err="1" smtClean="0">
                <a:ea typeface="宋体" pitchFamily="2" charset="-122"/>
              </a:rPr>
              <a:t>Moonlight</a:t>
            </a:r>
            <a:r>
              <a:rPr lang="fr-FR" altLang="zh-CN" sz="2400" i="1" dirty="0" smtClean="0">
                <a:ea typeface="宋体" pitchFamily="2" charset="-122"/>
              </a:rPr>
              <a:t>*</a:t>
            </a:r>
          </a:p>
          <a:p>
            <a:pPr lvl="2"/>
            <a:r>
              <a:rPr lang="fr-FR" altLang="zh-CN" sz="2400" dirty="0" smtClean="0">
                <a:ea typeface="宋体" pitchFamily="2" charset="-122"/>
              </a:rPr>
              <a:t>IE, </a:t>
            </a:r>
            <a:r>
              <a:rPr lang="fr-FR" altLang="zh-CN" sz="2400" dirty="0" err="1" smtClean="0">
                <a:ea typeface="宋体" pitchFamily="2" charset="-122"/>
              </a:rPr>
              <a:t>Firefox</a:t>
            </a:r>
            <a:r>
              <a:rPr lang="fr-FR" altLang="zh-CN" sz="2400" dirty="0" smtClean="0">
                <a:ea typeface="宋体" pitchFamily="2" charset="-122"/>
              </a:rPr>
              <a:t>, Safari, </a:t>
            </a:r>
            <a:r>
              <a:rPr lang="fr-FR" altLang="zh-CN" sz="2400" i="1" dirty="0" err="1" smtClean="0">
                <a:ea typeface="宋体" pitchFamily="2" charset="-122"/>
              </a:rPr>
              <a:t>Konqueror</a:t>
            </a:r>
            <a:r>
              <a:rPr lang="fr-FR" altLang="zh-CN" sz="2400" i="1" dirty="0" smtClean="0">
                <a:ea typeface="宋体" pitchFamily="2" charset="-122"/>
              </a:rPr>
              <a:t>*</a:t>
            </a:r>
          </a:p>
          <a:p>
            <a:pPr lvl="1"/>
            <a:r>
              <a:rPr lang="fr-FR" altLang="zh-CN" sz="2800" dirty="0" err="1" smtClean="0">
                <a:ea typeface="宋体" pitchFamily="2" charset="-122"/>
              </a:rPr>
              <a:t>Sandboxing</a:t>
            </a:r>
            <a:r>
              <a:rPr lang="fr-FR" altLang="zh-CN" sz="2800" dirty="0" smtClean="0">
                <a:ea typeface="宋体" pitchFamily="2" charset="-122"/>
              </a:rPr>
              <a:t> garantit la sécurité</a:t>
            </a:r>
            <a:br>
              <a:rPr lang="fr-FR" altLang="zh-CN" sz="2800" dirty="0" smtClean="0">
                <a:ea typeface="宋体" pitchFamily="2" charset="-122"/>
              </a:rPr>
            </a:br>
            <a:endParaRPr lang="fr-FR" altLang="zh-CN" sz="2800" dirty="0" smtClean="0">
              <a:ea typeface="宋体" pitchFamily="2" charset="-122"/>
            </a:endParaRPr>
          </a:p>
          <a:p>
            <a:r>
              <a:rPr lang="fr-FR" altLang="zh-CN" sz="3200" dirty="0" smtClean="0">
                <a:ea typeface="宋体" pitchFamily="2" charset="-122"/>
              </a:rPr>
              <a:t>Productif sur design et développement</a:t>
            </a:r>
          </a:p>
          <a:p>
            <a:pPr lvl="1"/>
            <a:r>
              <a:rPr lang="fr-FR" altLang="zh-CN" sz="2800" dirty="0" smtClean="0">
                <a:ea typeface="宋体" pitchFamily="2" charset="-122"/>
              </a:rPr>
              <a:t>Capitalisation technique (XAML &amp; .NET)</a:t>
            </a:r>
          </a:p>
          <a:p>
            <a:pPr lvl="1"/>
            <a:r>
              <a:rPr lang="fr-FR" altLang="zh-CN" sz="2800" dirty="0" smtClean="0">
                <a:ea typeface="宋体" pitchFamily="2" charset="-122"/>
              </a:rPr>
              <a:t>Meilleur outillage de l’industrie</a:t>
            </a:r>
          </a:p>
          <a:p>
            <a:pPr lvl="1"/>
            <a:r>
              <a:rPr lang="fr-FR" altLang="zh-CN" sz="2800" dirty="0" smtClean="0">
                <a:ea typeface="宋体" pitchFamily="2" charset="-122"/>
              </a:rPr>
              <a:t>Design et développement séparés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Rich</a:t>
            </a:r>
            <a:r>
              <a:rPr lang="fr-FR" dirty="0" smtClean="0"/>
              <a:t> Internet Applications ?</a:t>
            </a:r>
            <a:endParaRPr lang="fr-FR" dirty="0"/>
          </a:p>
        </p:txBody>
      </p:sp>
      <p:sp>
        <p:nvSpPr>
          <p:cNvPr id="3" name="Espace réservé du contenu 2"/>
          <p:cNvSpPr>
            <a:spLocks noGrp="1"/>
          </p:cNvSpPr>
          <p:nvPr>
            <p:ph sz="quarter" idx="10"/>
          </p:nvPr>
        </p:nvSpPr>
        <p:spPr>
          <a:xfrm>
            <a:off x="419100" y="1409700"/>
            <a:ext cx="8458200" cy="4524375"/>
          </a:xfrm>
        </p:spPr>
        <p:txBody>
          <a:bodyPr>
            <a:normAutofit fontScale="85000" lnSpcReduction="20000"/>
          </a:bodyPr>
          <a:lstStyle/>
          <a:p>
            <a:r>
              <a:rPr lang="fr-FR" dirty="0" smtClean="0"/>
              <a:t>Interactions riches </a:t>
            </a:r>
          </a:p>
          <a:p>
            <a:pPr lvl="1"/>
            <a:r>
              <a:rPr lang="fr-FR" dirty="0" smtClean="0"/>
              <a:t>Glisser / Déplacer</a:t>
            </a:r>
          </a:p>
          <a:p>
            <a:pPr lvl="1"/>
            <a:r>
              <a:rPr lang="fr-FR" dirty="0" smtClean="0"/>
              <a:t>Zoom et Vectoriel</a:t>
            </a:r>
          </a:p>
          <a:p>
            <a:pPr lvl="1"/>
            <a:r>
              <a:rPr lang="fr-FR" dirty="0" smtClean="0"/>
              <a:t>Redimensionnement, translations, rotations, déformations, …</a:t>
            </a:r>
          </a:p>
          <a:p>
            <a:pPr lvl="1"/>
            <a:r>
              <a:rPr lang="fr-FR" dirty="0" smtClean="0"/>
              <a:t>Rebonds, tweens, …</a:t>
            </a:r>
          </a:p>
          <a:p>
            <a:pPr>
              <a:buNone/>
            </a:pPr>
            <a:endParaRPr lang="fr-FR" sz="1200" dirty="0" smtClean="0"/>
          </a:p>
          <a:p>
            <a:r>
              <a:rPr lang="fr-FR" dirty="0" smtClean="0"/>
              <a:t>Contenus et médias riches</a:t>
            </a:r>
          </a:p>
          <a:p>
            <a:pPr lvl="1"/>
            <a:r>
              <a:rPr lang="fr-FR" dirty="0" smtClean="0"/>
              <a:t>Au-delà du texte et des images</a:t>
            </a:r>
          </a:p>
          <a:p>
            <a:pPr lvl="1"/>
            <a:r>
              <a:rPr lang="fr-FR" dirty="0" smtClean="0"/>
              <a:t>Musique et Vidéo !</a:t>
            </a:r>
          </a:p>
          <a:p>
            <a:pPr lvl="1"/>
            <a:r>
              <a:rPr lang="fr-FR" dirty="0" smtClean="0"/>
              <a:t>Vidéo HD 720p</a:t>
            </a:r>
          </a:p>
          <a:p>
            <a:pPr>
              <a:buNone/>
            </a:pPr>
            <a:endParaRPr lang="fr-FR" sz="1000" dirty="0" smtClean="0"/>
          </a:p>
          <a:p>
            <a:pPr>
              <a:buNone/>
            </a:pPr>
            <a:r>
              <a:rPr lang="fr-FR" dirty="0" smtClean="0">
                <a:hlinkClick r:id="rId2"/>
              </a:rPr>
              <a:t>http://www.riactu.fr/index.php/2008/05/06/dfinition-et-quelques-rflexions-sur-les-applications-ria/</a:t>
            </a:r>
            <a:r>
              <a:rPr lang="fr-FR" dirty="0" smtClean="0"/>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914327" eaLnBrk="1" fontAlgn="auto" hangingPunct="1">
              <a:spcAft>
                <a:spcPts val="0"/>
              </a:spcAft>
              <a:defRPr/>
            </a:pPr>
            <a:r>
              <a:rPr lang="fr-FR" dirty="0"/>
              <a:t>Positionnement et Cibles</a:t>
            </a:r>
          </a:p>
        </p:txBody>
      </p:sp>
      <p:graphicFrame>
        <p:nvGraphicFramePr>
          <p:cNvPr id="5" name="Espace réservé du contenu 4"/>
          <p:cNvGraphicFramePr>
            <a:graphicFrameLocks noGrp="1"/>
          </p:cNvGraphicFramePr>
          <p:nvPr>
            <p:ph sz="quarter" idx="10"/>
          </p:nvPr>
        </p:nvGraphicFramePr>
        <p:xfrm>
          <a:off x="647700" y="1226534"/>
          <a:ext cx="7743826" cy="4574721"/>
        </p:xfrm>
        <a:graphic>
          <a:graphicData uri="http://schemas.openxmlformats.org/drawingml/2006/table">
            <a:tbl>
              <a:tblPr firstRow="1" bandRow="1">
                <a:tableStyleId>{5C22544A-7EE6-4342-B048-85BDC9FD1C3A}</a:tableStyleId>
              </a:tblPr>
              <a:tblGrid>
                <a:gridCol w="3871913"/>
                <a:gridCol w="3871913"/>
              </a:tblGrid>
              <a:tr h="681627">
                <a:tc>
                  <a:txBody>
                    <a:bodyPr/>
                    <a:lstStyle/>
                    <a:p>
                      <a:pPr algn="ctr"/>
                      <a:r>
                        <a:rPr lang="fr-FR" sz="4000" b="0" dirty="0" err="1" smtClean="0">
                          <a:latin typeface="Segoe UI" pitchFamily="34" charset="0"/>
                          <a:cs typeface="Segoe UI" pitchFamily="34" charset="0"/>
                        </a:rPr>
                        <a:t>Silverlight</a:t>
                      </a:r>
                      <a:r>
                        <a:rPr lang="fr-FR" sz="4000" b="0" dirty="0" smtClean="0">
                          <a:latin typeface="Segoe UI" pitchFamily="34" charset="0"/>
                          <a:cs typeface="Segoe UI" pitchFamily="34" charset="0"/>
                        </a:rPr>
                        <a:t> 1.0</a:t>
                      </a:r>
                      <a:endParaRPr lang="fr-FR" sz="4000" b="0" dirty="0">
                        <a:latin typeface="Segoe UI" pitchFamily="34" charset="0"/>
                        <a:cs typeface="Segoe UI" pitchFamily="34" charset="0"/>
                      </a:endParaRPr>
                    </a:p>
                  </a:txBody>
                  <a:tcPr marL="92271" marR="92271">
                    <a:solidFill>
                      <a:schemeClr val="bg1">
                        <a:lumMod val="65000"/>
                        <a:lumOff val="35000"/>
                      </a:schemeClr>
                    </a:solidFill>
                  </a:tcPr>
                </a:tc>
                <a:tc>
                  <a:txBody>
                    <a:bodyPr/>
                    <a:lstStyle/>
                    <a:p>
                      <a:pPr algn="ctr"/>
                      <a:r>
                        <a:rPr lang="fr-FR" sz="4000" b="0" dirty="0" err="1" smtClean="0">
                          <a:latin typeface="Segoe UI" pitchFamily="34" charset="0"/>
                          <a:cs typeface="Segoe UI" pitchFamily="34" charset="0"/>
                        </a:rPr>
                        <a:t>Silverlight</a:t>
                      </a:r>
                      <a:r>
                        <a:rPr lang="fr-FR" sz="4000" b="0" dirty="0" smtClean="0">
                          <a:latin typeface="Segoe UI" pitchFamily="34" charset="0"/>
                          <a:cs typeface="Segoe UI" pitchFamily="34" charset="0"/>
                        </a:rPr>
                        <a:t> 2</a:t>
                      </a:r>
                      <a:endParaRPr lang="fr-FR" sz="4000" b="0" dirty="0">
                        <a:latin typeface="Segoe UI" pitchFamily="34" charset="0"/>
                        <a:cs typeface="Segoe UI" pitchFamily="34" charset="0"/>
                      </a:endParaRPr>
                    </a:p>
                  </a:txBody>
                  <a:tcPr marL="92271" marR="92271">
                    <a:solidFill>
                      <a:schemeClr val="bg1">
                        <a:lumMod val="65000"/>
                        <a:lumOff val="35000"/>
                      </a:schemeClr>
                    </a:solidFill>
                  </a:tcPr>
                </a:tc>
              </a:tr>
              <a:tr h="681627">
                <a:tc>
                  <a:txBody>
                    <a:bodyPr/>
                    <a:lstStyle/>
                    <a:p>
                      <a:r>
                        <a:rPr lang="fr-FR" b="1" dirty="0" smtClean="0">
                          <a:solidFill>
                            <a:schemeClr val="bg1">
                              <a:lumMod val="65000"/>
                              <a:lumOff val="35000"/>
                            </a:schemeClr>
                          </a:solidFill>
                          <a:latin typeface="Segoe Light" pitchFamily="34" charset="0"/>
                        </a:rPr>
                        <a:t>Enrichissement de sites existants (Media, Vectoriel, </a:t>
                      </a:r>
                      <a:r>
                        <a:rPr lang="fr-FR" b="1" dirty="0" err="1" smtClean="0">
                          <a:solidFill>
                            <a:schemeClr val="bg1">
                              <a:lumMod val="65000"/>
                              <a:lumOff val="35000"/>
                            </a:schemeClr>
                          </a:solidFill>
                          <a:latin typeface="Segoe Light" pitchFamily="34" charset="0"/>
                        </a:rPr>
                        <a:t>Intéractions</a:t>
                      </a:r>
                      <a:r>
                        <a:rPr lang="fr-FR" b="1" dirty="0" smtClean="0">
                          <a:solidFill>
                            <a:schemeClr val="bg1">
                              <a:lumMod val="65000"/>
                              <a:lumOff val="35000"/>
                            </a:schemeClr>
                          </a:solidFill>
                          <a:latin typeface="Segoe Light" pitchFamily="34" charset="0"/>
                        </a:rPr>
                        <a:t>)</a:t>
                      </a:r>
                      <a:endParaRPr lang="fr-FR" b="1" dirty="0">
                        <a:solidFill>
                          <a:schemeClr val="bg1">
                            <a:lumMod val="65000"/>
                            <a:lumOff val="35000"/>
                          </a:schemeClr>
                        </a:solidFill>
                        <a:latin typeface="Segoe Light" pitchFamily="34" charset="0"/>
                      </a:endParaRPr>
                    </a:p>
                  </a:txBody>
                  <a:tcPr marL="92271" marR="92271">
                    <a:solidFill>
                      <a:schemeClr val="tx1">
                        <a:lumMod val="75000"/>
                      </a:schemeClr>
                    </a:solidFill>
                  </a:tcPr>
                </a:tc>
                <a:tc>
                  <a:txBody>
                    <a:bodyPr/>
                    <a:lstStyle/>
                    <a:p>
                      <a:r>
                        <a:rPr lang="fr-FR" b="1" dirty="0" smtClean="0">
                          <a:solidFill>
                            <a:schemeClr val="bg1">
                              <a:lumMod val="65000"/>
                              <a:lumOff val="35000"/>
                            </a:schemeClr>
                          </a:solidFill>
                          <a:latin typeface="Segoe Light" pitchFamily="34" charset="0"/>
                        </a:rPr>
                        <a:t>Applications type « RIA » *et* médias riches</a:t>
                      </a:r>
                      <a:endParaRPr lang="fr-FR" b="1" dirty="0">
                        <a:solidFill>
                          <a:schemeClr val="bg1">
                            <a:lumMod val="65000"/>
                            <a:lumOff val="35000"/>
                          </a:schemeClr>
                        </a:solidFill>
                        <a:latin typeface="Segoe Light" pitchFamily="34" charset="0"/>
                      </a:endParaRPr>
                    </a:p>
                  </a:txBody>
                  <a:tcPr marL="92271" marR="92271">
                    <a:solidFill>
                      <a:schemeClr val="tx1">
                        <a:lumMod val="85000"/>
                      </a:schemeClr>
                    </a:solidFill>
                  </a:tcPr>
                </a:tc>
              </a:tr>
              <a:tr h="681627">
                <a:tc>
                  <a:txBody>
                    <a:bodyPr/>
                    <a:lstStyle/>
                    <a:p>
                      <a:r>
                        <a:rPr lang="fr-FR" b="1" dirty="0" smtClean="0">
                          <a:solidFill>
                            <a:schemeClr val="bg1">
                              <a:lumMod val="65000"/>
                              <a:lumOff val="35000"/>
                            </a:schemeClr>
                          </a:solidFill>
                          <a:latin typeface="Segoe Light" pitchFamily="34" charset="0"/>
                        </a:rPr>
                        <a:t>Animations, Medias, Transformations, Vectoriel,</a:t>
                      </a:r>
                      <a:r>
                        <a:rPr lang="fr-FR" b="1" baseline="0" dirty="0" smtClean="0">
                          <a:solidFill>
                            <a:schemeClr val="bg1">
                              <a:lumMod val="65000"/>
                              <a:lumOff val="35000"/>
                            </a:schemeClr>
                          </a:solidFill>
                          <a:latin typeface="Segoe Light" pitchFamily="34" charset="0"/>
                        </a:rPr>
                        <a:t> Events, </a:t>
                      </a:r>
                      <a:r>
                        <a:rPr lang="fr-FR" b="1" dirty="0" err="1" smtClean="0">
                          <a:solidFill>
                            <a:schemeClr val="bg1">
                              <a:lumMod val="65000"/>
                              <a:lumOff val="35000"/>
                            </a:schemeClr>
                          </a:solidFill>
                          <a:latin typeface="Segoe Light" pitchFamily="34" charset="0"/>
                        </a:rPr>
                        <a:t>etc</a:t>
                      </a:r>
                      <a:r>
                        <a:rPr lang="fr-FR" b="1" dirty="0" smtClean="0">
                          <a:solidFill>
                            <a:schemeClr val="bg1">
                              <a:lumMod val="65000"/>
                              <a:lumOff val="35000"/>
                            </a:schemeClr>
                          </a:solidFill>
                          <a:latin typeface="Segoe Light" pitchFamily="34" charset="0"/>
                        </a:rPr>
                        <a:t>…</a:t>
                      </a:r>
                      <a:endParaRPr lang="fr-FR" b="1" dirty="0">
                        <a:solidFill>
                          <a:schemeClr val="bg1">
                            <a:lumMod val="65000"/>
                            <a:lumOff val="35000"/>
                          </a:schemeClr>
                        </a:solidFill>
                        <a:latin typeface="Segoe Light" pitchFamily="34" charset="0"/>
                      </a:endParaRPr>
                    </a:p>
                  </a:txBody>
                  <a:tcPr marL="92271" marR="92271">
                    <a:solidFill>
                      <a:schemeClr val="tx1"/>
                    </a:solidFill>
                  </a:tcPr>
                </a:tc>
                <a:tc>
                  <a:txBody>
                    <a:bodyPr/>
                    <a:lstStyle/>
                    <a:p>
                      <a:r>
                        <a:rPr lang="fr-FR" b="1" dirty="0" err="1" smtClean="0">
                          <a:solidFill>
                            <a:schemeClr val="bg1">
                              <a:lumMod val="65000"/>
                              <a:lumOff val="35000"/>
                            </a:schemeClr>
                          </a:solidFill>
                          <a:latin typeface="Segoe Light" pitchFamily="34" charset="0"/>
                        </a:rPr>
                        <a:t>Layout</a:t>
                      </a:r>
                      <a:r>
                        <a:rPr lang="fr-FR" b="1" dirty="0" smtClean="0">
                          <a:solidFill>
                            <a:schemeClr val="bg1">
                              <a:lumMod val="65000"/>
                              <a:lumOff val="35000"/>
                            </a:schemeClr>
                          </a:solidFill>
                          <a:latin typeface="Segoe Light" pitchFamily="34" charset="0"/>
                        </a:rPr>
                        <a:t>, Contrôles, User </a:t>
                      </a:r>
                      <a:r>
                        <a:rPr lang="fr-FR" b="1" dirty="0" err="1" smtClean="0">
                          <a:solidFill>
                            <a:schemeClr val="bg1">
                              <a:lumMod val="65000"/>
                              <a:lumOff val="35000"/>
                            </a:schemeClr>
                          </a:solidFill>
                          <a:latin typeface="Segoe Light" pitchFamily="34" charset="0"/>
                        </a:rPr>
                        <a:t>Controls</a:t>
                      </a:r>
                      <a:r>
                        <a:rPr lang="fr-FR" b="1" dirty="0" smtClean="0">
                          <a:solidFill>
                            <a:schemeClr val="bg1">
                              <a:lumMod val="65000"/>
                              <a:lumOff val="35000"/>
                            </a:schemeClr>
                          </a:solidFill>
                          <a:latin typeface="Segoe Light" pitchFamily="34" charset="0"/>
                        </a:rPr>
                        <a:t>,</a:t>
                      </a:r>
                      <a:r>
                        <a:rPr lang="fr-FR" b="1" baseline="0" dirty="0" smtClean="0">
                          <a:solidFill>
                            <a:schemeClr val="bg1">
                              <a:lumMod val="65000"/>
                              <a:lumOff val="35000"/>
                            </a:schemeClr>
                          </a:solidFill>
                          <a:latin typeface="Segoe Light" pitchFamily="34" charset="0"/>
                        </a:rPr>
                        <a:t> LINQ, </a:t>
                      </a:r>
                      <a:r>
                        <a:rPr lang="fr-FR" b="1" baseline="0" dirty="0" err="1" smtClean="0">
                          <a:solidFill>
                            <a:schemeClr val="bg1">
                              <a:lumMod val="65000"/>
                              <a:lumOff val="35000"/>
                            </a:schemeClr>
                          </a:solidFill>
                          <a:latin typeface="Segoe Light" pitchFamily="34" charset="0"/>
                        </a:rPr>
                        <a:t>DataBinding</a:t>
                      </a:r>
                      <a:r>
                        <a:rPr lang="fr-FR" b="1" baseline="0" dirty="0" smtClean="0">
                          <a:solidFill>
                            <a:schemeClr val="bg1">
                              <a:lumMod val="65000"/>
                              <a:lumOff val="35000"/>
                            </a:schemeClr>
                          </a:solidFill>
                          <a:latin typeface="Segoe Light" pitchFamily="34" charset="0"/>
                        </a:rPr>
                        <a:t>, </a:t>
                      </a:r>
                      <a:r>
                        <a:rPr lang="fr-FR" b="1" baseline="0" dirty="0" err="1" smtClean="0">
                          <a:solidFill>
                            <a:schemeClr val="bg1">
                              <a:lumMod val="65000"/>
                              <a:lumOff val="35000"/>
                            </a:schemeClr>
                          </a:solidFill>
                          <a:latin typeface="Segoe Light" pitchFamily="34" charset="0"/>
                        </a:rPr>
                        <a:t>Isolated</a:t>
                      </a:r>
                      <a:r>
                        <a:rPr lang="fr-FR" b="1" baseline="0" dirty="0" smtClean="0">
                          <a:solidFill>
                            <a:schemeClr val="bg1">
                              <a:lumMod val="65000"/>
                              <a:lumOff val="35000"/>
                            </a:schemeClr>
                          </a:solidFill>
                          <a:latin typeface="Segoe Light" pitchFamily="34" charset="0"/>
                        </a:rPr>
                        <a:t> Storage, </a:t>
                      </a:r>
                      <a:r>
                        <a:rPr lang="fr-FR" b="1" baseline="0" dirty="0" err="1" smtClean="0">
                          <a:solidFill>
                            <a:schemeClr val="bg1">
                              <a:lumMod val="65000"/>
                              <a:lumOff val="35000"/>
                            </a:schemeClr>
                          </a:solidFill>
                          <a:latin typeface="Segoe Light" pitchFamily="34" charset="0"/>
                        </a:rPr>
                        <a:t>etc</a:t>
                      </a:r>
                      <a:r>
                        <a:rPr lang="fr-FR" b="1" baseline="0" dirty="0" smtClean="0">
                          <a:solidFill>
                            <a:schemeClr val="bg1">
                              <a:lumMod val="65000"/>
                              <a:lumOff val="35000"/>
                            </a:schemeClr>
                          </a:solidFill>
                          <a:latin typeface="Segoe Light" pitchFamily="34" charset="0"/>
                        </a:rPr>
                        <a:t>…</a:t>
                      </a:r>
                      <a:endParaRPr lang="fr-FR" b="1" dirty="0">
                        <a:solidFill>
                          <a:schemeClr val="bg1">
                            <a:lumMod val="65000"/>
                            <a:lumOff val="35000"/>
                          </a:schemeClr>
                        </a:solidFill>
                        <a:latin typeface="Segoe Light" pitchFamily="34" charset="0"/>
                      </a:endParaRPr>
                    </a:p>
                  </a:txBody>
                  <a:tcPr marL="92271" marR="92271">
                    <a:solidFill>
                      <a:schemeClr val="tx1"/>
                    </a:solidFill>
                  </a:tcPr>
                </a:tc>
              </a:tr>
              <a:tr h="681627">
                <a:tc>
                  <a:txBody>
                    <a:bodyPr/>
                    <a:lstStyle/>
                    <a:p>
                      <a:r>
                        <a:rPr lang="fr-FR" b="1" dirty="0" smtClean="0">
                          <a:solidFill>
                            <a:schemeClr val="bg1">
                              <a:lumMod val="65000"/>
                              <a:lumOff val="35000"/>
                            </a:schemeClr>
                          </a:solidFill>
                          <a:latin typeface="Segoe Light" pitchFamily="34" charset="0"/>
                        </a:rPr>
                        <a:t>Développeurs Web et Ajax</a:t>
                      </a:r>
                      <a:endParaRPr lang="fr-FR" b="1" dirty="0">
                        <a:solidFill>
                          <a:schemeClr val="bg1">
                            <a:lumMod val="65000"/>
                            <a:lumOff val="35000"/>
                          </a:schemeClr>
                        </a:solidFill>
                        <a:latin typeface="Segoe Light" pitchFamily="34" charset="0"/>
                      </a:endParaRPr>
                    </a:p>
                  </a:txBody>
                  <a:tcPr marL="92271" marR="92271">
                    <a:solidFill>
                      <a:schemeClr val="tx1">
                        <a:lumMod val="85000"/>
                      </a:schemeClr>
                    </a:solidFill>
                  </a:tcPr>
                </a:tc>
                <a:tc>
                  <a:txBody>
                    <a:bodyPr/>
                    <a:lstStyle/>
                    <a:p>
                      <a:r>
                        <a:rPr lang="fr-FR" b="1" dirty="0" smtClean="0">
                          <a:solidFill>
                            <a:schemeClr val="bg1">
                              <a:lumMod val="65000"/>
                              <a:lumOff val="35000"/>
                            </a:schemeClr>
                          </a:solidFill>
                          <a:latin typeface="Segoe Light" pitchFamily="34" charset="0"/>
                        </a:rPr>
                        <a:t>Aussi et surtout les développeurs</a:t>
                      </a:r>
                      <a:r>
                        <a:rPr lang="fr-FR" b="1" baseline="0" dirty="0" smtClean="0">
                          <a:solidFill>
                            <a:schemeClr val="bg1">
                              <a:lumMod val="65000"/>
                              <a:lumOff val="35000"/>
                            </a:schemeClr>
                          </a:solidFill>
                          <a:latin typeface="Segoe Light" pitchFamily="34" charset="0"/>
                        </a:rPr>
                        <a:t> d’applications (Web &amp; Windows)</a:t>
                      </a:r>
                      <a:endParaRPr lang="fr-FR" b="1" dirty="0">
                        <a:solidFill>
                          <a:schemeClr val="bg1">
                            <a:lumMod val="65000"/>
                            <a:lumOff val="35000"/>
                          </a:schemeClr>
                        </a:solidFill>
                        <a:latin typeface="Segoe Light" pitchFamily="34" charset="0"/>
                      </a:endParaRPr>
                    </a:p>
                  </a:txBody>
                  <a:tcPr marL="92271" marR="92271">
                    <a:solidFill>
                      <a:schemeClr val="tx1">
                        <a:lumMod val="85000"/>
                      </a:schemeClr>
                    </a:solidFill>
                  </a:tcPr>
                </a:tc>
              </a:tr>
              <a:tr h="764343">
                <a:tc>
                  <a:txBody>
                    <a:bodyPr/>
                    <a:lstStyle/>
                    <a:p>
                      <a:r>
                        <a:rPr lang="fr-FR" b="1" dirty="0" smtClean="0">
                          <a:solidFill>
                            <a:schemeClr val="bg1">
                              <a:lumMod val="65000"/>
                              <a:lumOff val="35000"/>
                            </a:schemeClr>
                          </a:solidFill>
                          <a:latin typeface="Segoe Light" pitchFamily="34" charset="0"/>
                        </a:rPr>
                        <a:t>Modèle de développement</a:t>
                      </a:r>
                      <a:r>
                        <a:rPr lang="fr-FR" b="1" baseline="0" dirty="0" smtClean="0">
                          <a:solidFill>
                            <a:schemeClr val="bg1">
                              <a:lumMod val="65000"/>
                              <a:lumOff val="35000"/>
                            </a:schemeClr>
                          </a:solidFill>
                          <a:latin typeface="Segoe Light" pitchFamily="34" charset="0"/>
                        </a:rPr>
                        <a:t> à la Ajax :</a:t>
                      </a:r>
                    </a:p>
                    <a:p>
                      <a:r>
                        <a:rPr lang="fr-FR" b="1" baseline="0" dirty="0" err="1" smtClean="0">
                          <a:solidFill>
                            <a:schemeClr val="bg1">
                              <a:lumMod val="65000"/>
                              <a:lumOff val="35000"/>
                            </a:schemeClr>
                          </a:solidFill>
                          <a:latin typeface="Segoe Light" pitchFamily="34" charset="0"/>
                        </a:rPr>
                        <a:t>Javascript</a:t>
                      </a:r>
                      <a:r>
                        <a:rPr lang="fr-FR" b="1" baseline="0" dirty="0" smtClean="0">
                          <a:solidFill>
                            <a:schemeClr val="bg1">
                              <a:lumMod val="65000"/>
                              <a:lumOff val="35000"/>
                            </a:schemeClr>
                          </a:solidFill>
                          <a:latin typeface="Segoe Light" pitchFamily="34" charset="0"/>
                        </a:rPr>
                        <a:t>, XAML et DOM</a:t>
                      </a:r>
                    </a:p>
                    <a:p>
                      <a:endParaRPr lang="fr-FR" b="1" dirty="0">
                        <a:solidFill>
                          <a:schemeClr val="bg1">
                            <a:lumMod val="65000"/>
                            <a:lumOff val="35000"/>
                          </a:schemeClr>
                        </a:solidFill>
                        <a:latin typeface="Segoe Light" pitchFamily="34" charset="0"/>
                      </a:endParaRPr>
                    </a:p>
                  </a:txBody>
                  <a:tcPr marL="92271" marR="92271">
                    <a:solidFill>
                      <a:schemeClr val="tx1"/>
                    </a:solidFill>
                  </a:tcPr>
                </a:tc>
                <a:tc>
                  <a:txBody>
                    <a:bodyPr/>
                    <a:lstStyle/>
                    <a:p>
                      <a:r>
                        <a:rPr lang="fr-FR" b="1" dirty="0" smtClean="0">
                          <a:solidFill>
                            <a:schemeClr val="bg1">
                              <a:lumMod val="65000"/>
                              <a:lumOff val="35000"/>
                            </a:schemeClr>
                          </a:solidFill>
                          <a:latin typeface="Segoe Light" pitchFamily="34" charset="0"/>
                        </a:rPr>
                        <a:t>Modèle de développement full</a:t>
                      </a:r>
                      <a:r>
                        <a:rPr lang="fr-FR" b="1" baseline="0" dirty="0" smtClean="0">
                          <a:solidFill>
                            <a:schemeClr val="bg1">
                              <a:lumMod val="65000"/>
                              <a:lumOff val="35000"/>
                            </a:schemeClr>
                          </a:solidFill>
                          <a:latin typeface="Segoe Light" pitchFamily="34" charset="0"/>
                        </a:rPr>
                        <a:t> .NET :</a:t>
                      </a:r>
                    </a:p>
                    <a:p>
                      <a:r>
                        <a:rPr lang="fr-FR" b="1" baseline="0" dirty="0" smtClean="0">
                          <a:solidFill>
                            <a:schemeClr val="bg1">
                              <a:lumMod val="65000"/>
                              <a:lumOff val="35000"/>
                            </a:schemeClr>
                          </a:solidFill>
                          <a:latin typeface="Segoe Light" pitchFamily="34" charset="0"/>
                        </a:rPr>
                        <a:t>C#, compilation et DLR, </a:t>
                      </a:r>
                      <a:r>
                        <a:rPr lang="fr-FR" b="1" baseline="0" dirty="0" err="1" smtClean="0">
                          <a:solidFill>
                            <a:schemeClr val="bg1">
                              <a:lumMod val="65000"/>
                              <a:lumOff val="35000"/>
                            </a:schemeClr>
                          </a:solidFill>
                          <a:latin typeface="Segoe Light" pitchFamily="34" charset="0"/>
                        </a:rPr>
                        <a:t>Assemblies</a:t>
                      </a:r>
                      <a:endParaRPr lang="fr-FR" b="1" dirty="0">
                        <a:solidFill>
                          <a:schemeClr val="bg1">
                            <a:lumMod val="65000"/>
                            <a:lumOff val="35000"/>
                          </a:schemeClr>
                        </a:solidFill>
                        <a:latin typeface="Segoe Light" pitchFamily="34" charset="0"/>
                      </a:endParaRPr>
                    </a:p>
                  </a:txBody>
                  <a:tcPr marL="92271" marR="92271">
                    <a:solidFill>
                      <a:schemeClr val="tx1"/>
                    </a:solidFill>
                  </a:tcPr>
                </a:tc>
              </a:tr>
              <a:tr h="681627">
                <a:tc>
                  <a:txBody>
                    <a:bodyPr/>
                    <a:lstStyle/>
                    <a:p>
                      <a:r>
                        <a:rPr lang="fr-FR" b="1" dirty="0" smtClean="0">
                          <a:solidFill>
                            <a:schemeClr val="bg1">
                              <a:lumMod val="65000"/>
                              <a:lumOff val="35000"/>
                            </a:schemeClr>
                          </a:solidFill>
                          <a:latin typeface="Segoe Light" pitchFamily="34" charset="0"/>
                        </a:rPr>
                        <a:t>Version finalisée, supportée et </a:t>
                      </a:r>
                      <a:r>
                        <a:rPr lang="fr-FR" b="1" dirty="0" err="1" smtClean="0">
                          <a:solidFill>
                            <a:schemeClr val="bg1">
                              <a:lumMod val="65000"/>
                              <a:lumOff val="35000"/>
                            </a:schemeClr>
                          </a:solidFill>
                          <a:latin typeface="Segoe Light" pitchFamily="34" charset="0"/>
                        </a:rPr>
                        <a:t>déployable</a:t>
                      </a:r>
                      <a:endParaRPr lang="fr-FR" b="1" dirty="0">
                        <a:solidFill>
                          <a:schemeClr val="bg1">
                            <a:lumMod val="65000"/>
                            <a:lumOff val="35000"/>
                          </a:schemeClr>
                        </a:solidFill>
                        <a:latin typeface="Segoe Light" pitchFamily="34" charset="0"/>
                      </a:endParaRPr>
                    </a:p>
                  </a:txBody>
                  <a:tcPr marL="92271" marR="92271">
                    <a:solidFill>
                      <a:schemeClr val="tx1">
                        <a:lumMod val="85000"/>
                      </a:schemeClr>
                    </a:solidFill>
                  </a:tcPr>
                </a:tc>
                <a:tc>
                  <a:txBody>
                    <a:bodyPr/>
                    <a:lstStyle/>
                    <a:p>
                      <a:r>
                        <a:rPr lang="fr-FR" b="1" dirty="0" smtClean="0">
                          <a:solidFill>
                            <a:schemeClr val="bg1">
                              <a:lumMod val="65000"/>
                              <a:lumOff val="35000"/>
                            </a:schemeClr>
                          </a:solidFill>
                          <a:latin typeface="Segoe Light" pitchFamily="34" charset="0"/>
                        </a:rPr>
                        <a:t>Version Bêta 1,</a:t>
                      </a:r>
                      <a:r>
                        <a:rPr lang="fr-FR" b="1" baseline="0" dirty="0" smtClean="0">
                          <a:solidFill>
                            <a:schemeClr val="bg1">
                              <a:lumMod val="65000"/>
                              <a:lumOff val="35000"/>
                            </a:schemeClr>
                          </a:solidFill>
                          <a:latin typeface="Segoe Light" pitchFamily="34" charset="0"/>
                        </a:rPr>
                        <a:t> pas encore Go-Live!</a:t>
                      </a:r>
                      <a:endParaRPr lang="fr-FR" b="1" dirty="0">
                        <a:solidFill>
                          <a:schemeClr val="bg1">
                            <a:lumMod val="65000"/>
                            <a:lumOff val="35000"/>
                          </a:schemeClr>
                        </a:solidFill>
                        <a:latin typeface="Segoe Light" pitchFamily="34" charset="0"/>
                      </a:endParaRPr>
                    </a:p>
                  </a:txBody>
                  <a:tcPr marL="92271" marR="92271">
                    <a:solidFill>
                      <a:schemeClr val="tx1">
                        <a:lumMod val="8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Modèles de Développement</a:t>
            </a:r>
            <a:endParaRPr lang="fr-FR" dirty="0"/>
          </a:p>
        </p:txBody>
      </p:sp>
      <p:sp>
        <p:nvSpPr>
          <p:cNvPr id="5" name="Content Placeholder 4"/>
          <p:cNvSpPr>
            <a:spLocks noGrp="1"/>
          </p:cNvSpPr>
          <p:nvPr>
            <p:ph sz="quarter" idx="10"/>
          </p:nvPr>
        </p:nvSpPr>
        <p:spPr/>
        <p:txBody>
          <a:bodyPr/>
          <a:lstStyle/>
          <a:p>
            <a:endParaRPr lang="en-US"/>
          </a:p>
        </p:txBody>
      </p:sp>
      <p:graphicFrame>
        <p:nvGraphicFramePr>
          <p:cNvPr id="4" name="Diagram 3"/>
          <p:cNvGraphicFramePr/>
          <p:nvPr/>
        </p:nvGraphicFramePr>
        <p:xfrm>
          <a:off x="359833" y="1294417"/>
          <a:ext cx="8382000" cy="520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914327" eaLnBrk="1" fontAlgn="auto" hangingPunct="1">
              <a:spcAft>
                <a:spcPts val="0"/>
              </a:spcAft>
              <a:defRPr/>
            </a:pPr>
            <a:r>
              <a:rPr lang="fr-FR"/>
              <a:t>Quels bénéfices avec </a:t>
            </a:r>
            <a:r>
              <a:rPr lang="fr-FR" dirty="0" err="1"/>
              <a:t>Silverlight</a:t>
            </a:r>
            <a:r>
              <a:rPr lang="fr-FR" dirty="0"/>
              <a:t> ?</a:t>
            </a:r>
          </a:p>
        </p:txBody>
      </p:sp>
      <p:sp>
        <p:nvSpPr>
          <p:cNvPr id="36867" name="Espace réservé du contenu 2"/>
          <p:cNvSpPr>
            <a:spLocks noGrp="1"/>
          </p:cNvSpPr>
          <p:nvPr>
            <p:ph sz="quarter" idx="10"/>
          </p:nvPr>
        </p:nvSpPr>
        <p:spPr>
          <a:xfrm>
            <a:off x="419100" y="1352550"/>
            <a:ext cx="8458200" cy="4086225"/>
          </a:xfrm>
        </p:spPr>
        <p:txBody>
          <a:bodyPr/>
          <a:lstStyle/>
          <a:p>
            <a:pPr eaLnBrk="1" hangingPunct="1"/>
            <a:r>
              <a:rPr lang="fr-FR" sz="2800" dirty="0" err="1" smtClean="0"/>
              <a:t>Zero</a:t>
            </a:r>
            <a:r>
              <a:rPr lang="fr-FR" sz="2800" dirty="0" smtClean="0"/>
              <a:t> </a:t>
            </a:r>
            <a:r>
              <a:rPr lang="fr-FR" sz="2800" dirty="0" err="1" smtClean="0"/>
              <a:t>Deployment</a:t>
            </a:r>
            <a:endParaRPr lang="fr-FR" sz="2800" dirty="0" smtClean="0"/>
          </a:p>
          <a:p>
            <a:pPr eaLnBrk="1" hangingPunct="1"/>
            <a:r>
              <a:rPr lang="fr-FR" sz="2800" dirty="0" smtClean="0"/>
              <a:t>Cross Browser &amp; Cross </a:t>
            </a:r>
            <a:r>
              <a:rPr lang="fr-FR" sz="2800" dirty="0" err="1" smtClean="0"/>
              <a:t>platform</a:t>
            </a:r>
            <a:endParaRPr lang="fr-FR" sz="2800" dirty="0" smtClean="0"/>
          </a:p>
          <a:p>
            <a:pPr eaLnBrk="1" hangingPunct="1"/>
            <a:r>
              <a:rPr lang="fr-FR" sz="2800" dirty="0" err="1" smtClean="0"/>
              <a:t>Write</a:t>
            </a:r>
            <a:r>
              <a:rPr lang="fr-FR" sz="2800" dirty="0" smtClean="0"/>
              <a:t> once, Test once</a:t>
            </a:r>
          </a:p>
          <a:p>
            <a:pPr lvl="1" eaLnBrk="1" hangingPunct="1"/>
            <a:r>
              <a:rPr lang="fr-FR" sz="2800" dirty="0" smtClean="0"/>
              <a:t>Limite : </a:t>
            </a:r>
            <a:r>
              <a:rPr lang="fr-FR" sz="2800" dirty="0" err="1" smtClean="0"/>
              <a:t>Intéractions</a:t>
            </a:r>
            <a:r>
              <a:rPr lang="fr-FR" sz="2800" dirty="0" smtClean="0"/>
              <a:t> avec le browser</a:t>
            </a:r>
          </a:p>
          <a:p>
            <a:pPr eaLnBrk="1" hangingPunct="1"/>
            <a:r>
              <a:rPr lang="fr-FR" sz="2800" dirty="0" smtClean="0"/>
              <a:t>Tirer parti de la puissance du client</a:t>
            </a:r>
          </a:p>
          <a:p>
            <a:pPr eaLnBrk="1" hangingPunct="1"/>
            <a:r>
              <a:rPr lang="fr-FR" sz="2800" dirty="0" smtClean="0"/>
              <a:t>Basé sur un moteur vectoriel graphique 2D</a:t>
            </a:r>
          </a:p>
          <a:p>
            <a:pPr lvl="1" eaLnBrk="1" hangingPunct="1"/>
            <a:r>
              <a:rPr lang="fr-FR" sz="2800" dirty="0" smtClean="0"/>
              <a:t>La meilleure résolution pour mon application ?</a:t>
            </a:r>
          </a:p>
          <a:p>
            <a:pPr eaLnBrk="1" hangingPunct="1"/>
            <a:r>
              <a:rPr lang="fr-FR" sz="2800" dirty="0" smtClean="0"/>
              <a:t>OK pour les archis multi-tiers et orientées services</a:t>
            </a:r>
          </a:p>
          <a:p>
            <a:pPr eaLnBrk="1" hangingPunct="1"/>
            <a:r>
              <a:rPr lang="fr-FR" sz="2800" dirty="0" smtClean="0"/>
              <a:t>Mêmes outils, mêmes langages</a:t>
            </a:r>
          </a:p>
          <a:p>
            <a:pPr eaLnBrk="1" hangingPunct="1"/>
            <a:r>
              <a:rPr lang="fr-FR" sz="2800" dirty="0" smtClean="0"/>
              <a:t>Mêmes développeurs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Roadmap Silverlight</a:t>
            </a:r>
            <a:endParaRPr lang="en-US" dirty="0"/>
          </a:p>
        </p:txBody>
      </p:sp>
      <p:sp>
        <p:nvSpPr>
          <p:cNvPr id="3" name="Text Placeholder 2"/>
          <p:cNvSpPr>
            <a:spLocks noGrp="1"/>
          </p:cNvSpPr>
          <p:nvPr>
            <p:ph sz="quarter" idx="10"/>
          </p:nvPr>
        </p:nvSpPr>
        <p:spPr>
          <a:xfrm>
            <a:off x="419100" y="1343025"/>
            <a:ext cx="8458200" cy="4505325"/>
          </a:xfrm>
        </p:spPr>
        <p:txBody>
          <a:bodyPr>
            <a:normAutofit lnSpcReduction="10000"/>
          </a:bodyPr>
          <a:lstStyle/>
          <a:p>
            <a:r>
              <a:rPr lang="fr-FR" dirty="0" smtClean="0"/>
              <a:t>Silverlight 1.0 	</a:t>
            </a:r>
            <a:r>
              <a:rPr lang="fr-FR" sz="2400" dirty="0" smtClean="0"/>
              <a:t>Septembre 2007</a:t>
            </a:r>
            <a:br>
              <a:rPr lang="fr-FR" sz="2400" dirty="0" smtClean="0"/>
            </a:br>
            <a:endParaRPr lang="fr-FR" dirty="0" smtClean="0"/>
          </a:p>
          <a:p>
            <a:r>
              <a:rPr lang="fr-FR" dirty="0" smtClean="0"/>
              <a:t>Silverlight 2</a:t>
            </a:r>
          </a:p>
          <a:p>
            <a:pPr lvl="1"/>
            <a:r>
              <a:rPr lang="fr-FR" dirty="0" smtClean="0"/>
              <a:t>6 juin			Beta 2 (Public Go-live!)</a:t>
            </a:r>
          </a:p>
          <a:p>
            <a:pPr lvl="1"/>
            <a:r>
              <a:rPr lang="fr-FR" dirty="0" smtClean="0"/>
              <a:t>26 septembre 	RC0 (Développeur seulement)</a:t>
            </a:r>
          </a:p>
          <a:p>
            <a:pPr lvl="1"/>
            <a:r>
              <a:rPr lang="fr-FR" dirty="0" smtClean="0"/>
              <a:t>__ octobre		RTW</a:t>
            </a:r>
            <a:br>
              <a:rPr lang="fr-FR" dirty="0" smtClean="0"/>
            </a:br>
            <a:endParaRPr lang="fr-FR" dirty="0" smtClean="0"/>
          </a:p>
          <a:p>
            <a:r>
              <a:rPr lang="fr-FR" dirty="0" smtClean="0"/>
              <a:t>Tools</a:t>
            </a:r>
          </a:p>
          <a:p>
            <a:pPr lvl="1"/>
            <a:r>
              <a:rPr lang="fr-FR" dirty="0" smtClean="0"/>
              <a:t>Expression </a:t>
            </a:r>
            <a:r>
              <a:rPr lang="fr-FR" dirty="0" err="1" smtClean="0"/>
              <a:t>Blend</a:t>
            </a:r>
            <a:r>
              <a:rPr lang="fr-FR" dirty="0" smtClean="0"/>
              <a:t> 2 SP1 (Support de Silverlight 2)</a:t>
            </a:r>
          </a:p>
          <a:p>
            <a:pPr lvl="1"/>
            <a:r>
              <a:rPr lang="fr-FR" dirty="0" err="1" smtClean="0"/>
              <a:t>Add</a:t>
            </a:r>
            <a:r>
              <a:rPr lang="fr-FR" dirty="0" smtClean="0"/>
              <a:t>-in Visual Studio 2008 (Silverlight Projet)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2000" dirty="0" smtClean="0"/>
              <a:t>XAML</a:t>
            </a:r>
            <a:br>
              <a:rPr lang="fr-FR" sz="2000" dirty="0" smtClean="0"/>
            </a:br>
            <a:r>
              <a:rPr lang="fr-FR" sz="2000" dirty="0" smtClean="0"/>
              <a:t>Event</a:t>
            </a:r>
            <a:br>
              <a:rPr lang="fr-FR" sz="2000" dirty="0" smtClean="0"/>
            </a:br>
            <a:r>
              <a:rPr lang="fr-FR" sz="2000" dirty="0" err="1" smtClean="0"/>
              <a:t>Binding</a:t>
            </a:r>
            <a:r>
              <a:rPr lang="fr-FR" sz="2000" dirty="0" smtClean="0"/>
              <a:t/>
            </a:r>
            <a:br>
              <a:rPr lang="fr-FR" sz="2000" dirty="0" smtClean="0"/>
            </a:br>
            <a:r>
              <a:rPr lang="fr-FR" sz="2000" dirty="0" smtClean="0"/>
              <a:t>Controller</a:t>
            </a:r>
            <a:br>
              <a:rPr lang="fr-FR" sz="2000" dirty="0" smtClean="0"/>
            </a:br>
            <a:r>
              <a:rPr lang="fr-FR" sz="2000" dirty="0" err="1" smtClean="0"/>
              <a:t>VisualState</a:t>
            </a:r>
            <a:endParaRPr lang="fr-FR" sz="2000"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703C21E-1538-4DE1-A587-0D52EB0EB4A9}"/>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3670</TotalTime>
  <Words>1417</Words>
  <Application>Microsoft Office PowerPoint</Application>
  <PresentationFormat>On-screen Show (4:3)</PresentationFormat>
  <Paragraphs>181</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Template MS Days</vt:lpstr>
      <vt:lpstr>Silverlight 2</vt:lpstr>
      <vt:lpstr>Slide 2</vt:lpstr>
      <vt:lpstr>Pourquoi Silverlight ?</vt:lpstr>
      <vt:lpstr>Rich Internet Applications ?</vt:lpstr>
      <vt:lpstr>Positionnement et Cibles</vt:lpstr>
      <vt:lpstr>Modèles de Développement</vt:lpstr>
      <vt:lpstr>Quels bénéfices avec Silverlight ?</vt:lpstr>
      <vt:lpstr>Roadmap Silverlight</vt:lpstr>
      <vt:lpstr>XAML Event Binding Controller VisualState</vt:lpstr>
      <vt:lpstr>Contrôles et Thèmes Visuels</vt:lpstr>
      <vt:lpstr>Contrôles et Thèmes Visuels</vt:lpstr>
      <vt:lpstr>Slide 12</vt:lpstr>
      <vt:lpstr>Intégration HTML</vt:lpstr>
      <vt:lpstr>Accès aux fichiers locaux</vt:lpstr>
      <vt:lpstr>Open File Dialog</vt:lpstr>
      <vt:lpstr>Slide 16</vt:lpstr>
      <vt:lpstr>Certifications : Programme de nouvelle génération</vt:lpstr>
      <vt:lpstr>Certification : validez vos compétences</vt:lpstr>
      <vt:lpstr>Slide 19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Pierre Lagarde</cp:lastModifiedBy>
  <cp:revision>32</cp:revision>
  <dcterms:created xsi:type="dcterms:W3CDTF">2008-09-19T00:36:10Z</dcterms:created>
  <dcterms:modified xsi:type="dcterms:W3CDTF">2008-10-10T00:10:49Z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