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diagrams/layout1.xml" ContentType="application/vnd.openxmlformats-officedocument.drawingml.diagramLayout+xml"/>
  <Override PartName="/ppt/notesSlides/notesSlide6.xml" ContentType="application/vnd.openxmlformats-officedocument.presentationml.notesSlide+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Lst>
  <p:notesMasterIdLst>
    <p:notesMasterId r:id="rId32"/>
  </p:notesMasterIdLst>
  <p:handoutMasterIdLst>
    <p:handoutMasterId r:id="rId33"/>
  </p:handoutMasterIdLst>
  <p:sldIdLst>
    <p:sldId id="333" r:id="rId5"/>
    <p:sldId id="372" r:id="rId6"/>
    <p:sldId id="355" r:id="rId7"/>
    <p:sldId id="356" r:id="rId8"/>
    <p:sldId id="357" r:id="rId9"/>
    <p:sldId id="367" r:id="rId10"/>
    <p:sldId id="368" r:id="rId11"/>
    <p:sldId id="369" r:id="rId12"/>
    <p:sldId id="375" r:id="rId13"/>
    <p:sldId id="370" r:id="rId14"/>
    <p:sldId id="343" r:id="rId15"/>
    <p:sldId id="376" r:id="rId16"/>
    <p:sldId id="382" r:id="rId17"/>
    <p:sldId id="377" r:id="rId18"/>
    <p:sldId id="378" r:id="rId19"/>
    <p:sldId id="390" r:id="rId20"/>
    <p:sldId id="379" r:id="rId21"/>
    <p:sldId id="383" r:id="rId22"/>
    <p:sldId id="391" r:id="rId23"/>
    <p:sldId id="384" r:id="rId24"/>
    <p:sldId id="385" r:id="rId25"/>
    <p:sldId id="381" r:id="rId26"/>
    <p:sldId id="386" r:id="rId27"/>
    <p:sldId id="387" r:id="rId28"/>
    <p:sldId id="388" r:id="rId29"/>
    <p:sldId id="374" r:id="rId30"/>
    <p:sldId id="335" r:id="rId31"/>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7" clrIdx="0"/>
  <p:cmAuthor id="1" name="claireh" initials="ce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C8DF"/>
    <a:srgbClr val="A2CDE2"/>
    <a:srgbClr val="9BCFE9"/>
    <a:srgbClr val="B0D9EE"/>
    <a:srgbClr val="A0D8FE"/>
    <a:srgbClr val="B0DEFE"/>
    <a:srgbClr val="000000"/>
    <a:srgbClr val="5DBDFF"/>
    <a:srgbClr val="0386D7"/>
    <a:srgbClr val="FFBF93"/>
  </p:clrMru>
</p:presentationPr>
</file>

<file path=ppt/tableStyles.xml><?xml version="1.0" encoding="utf-8"?>
<a:tblStyleLst xmlns:a="http://schemas.openxmlformats.org/drawingml/2006/main" def="{5C22544A-7EE6-4342-B048-85BDC9FD1C3A}">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305" autoAdjust="0"/>
    <p:restoredTop sz="89316" autoAdjust="0"/>
  </p:normalViewPr>
  <p:slideViewPr>
    <p:cSldViewPr snapToGrid="0">
      <p:cViewPr>
        <p:scale>
          <a:sx n="75" d="100"/>
          <a:sy n="75" d="100"/>
        </p:scale>
        <p:origin x="-1350" y="-258"/>
      </p:cViewPr>
      <p:guideLst>
        <p:guide orient="horz" pos="144"/>
        <p:guide orient="horz" pos="1488"/>
        <p:guide orient="horz" pos="1200"/>
        <p:guide orient="horz" pos="2304"/>
        <p:guide orient="horz" pos="892"/>
        <p:guide orient="horz" pos="4176"/>
        <p:guide pos="2880"/>
        <p:guide pos="244"/>
        <p:guide pos="462"/>
        <p:guide pos="5516"/>
        <p:guide pos="863"/>
      </p:guideLst>
    </p:cSldViewPr>
  </p:slideViewPr>
  <p:outlineViewPr>
    <p:cViewPr>
      <p:scale>
        <a:sx n="33" d="100"/>
        <a:sy n="33" d="100"/>
      </p:scale>
      <p:origin x="0" y="1626"/>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20" d="100"/>
          <a:sy n="120" d="100"/>
        </p:scale>
        <p:origin x="-239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8458DD-FC18-45A6-8DED-69949EBB69B4}"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fr-FR"/>
        </a:p>
      </dgm:t>
    </dgm:pt>
    <dgm:pt modelId="{173D1A67-1964-4E23-95CE-94EADAF5036F}">
      <dgm:prSet/>
      <dgm:spPr/>
      <dgm:t>
        <a:bodyPr/>
        <a:lstStyle/>
        <a:p>
          <a:pPr rtl="0"/>
          <a:r>
            <a:rPr lang="fr-FR" dirty="0" smtClean="0"/>
            <a:t>Vos besoins</a:t>
          </a:r>
          <a:endParaRPr lang="fr-FR" dirty="0"/>
        </a:p>
      </dgm:t>
    </dgm:pt>
    <dgm:pt modelId="{56EF2997-16A0-4B5C-B4EC-ABB5C9BC3770}" type="parTrans" cxnId="{9AF0491F-D150-47BA-B1F6-FA5F0C0542FE}">
      <dgm:prSet/>
      <dgm:spPr/>
      <dgm:t>
        <a:bodyPr/>
        <a:lstStyle/>
        <a:p>
          <a:endParaRPr lang="fr-FR"/>
        </a:p>
      </dgm:t>
    </dgm:pt>
    <dgm:pt modelId="{2C877246-0487-474D-B8B9-9A52D4554C30}" type="sibTrans" cxnId="{9AF0491F-D150-47BA-B1F6-FA5F0C0542FE}">
      <dgm:prSet/>
      <dgm:spPr/>
      <dgm:t>
        <a:bodyPr/>
        <a:lstStyle/>
        <a:p>
          <a:endParaRPr lang="fr-FR"/>
        </a:p>
      </dgm:t>
    </dgm:pt>
    <dgm:pt modelId="{50422C2A-E312-41EB-9B9F-3ED49C466991}">
      <dgm:prSet/>
      <dgm:spPr/>
      <dgm:t>
        <a:bodyPr/>
        <a:lstStyle/>
        <a:p>
          <a:pPr rtl="0"/>
          <a:r>
            <a:rPr lang="fr-FR" dirty="0" smtClean="0"/>
            <a:t>Messagerie</a:t>
          </a:r>
          <a:endParaRPr lang="fr-FR" dirty="0"/>
        </a:p>
      </dgm:t>
    </dgm:pt>
    <dgm:pt modelId="{B8676E2E-230B-492A-8002-2103BF83C061}" type="parTrans" cxnId="{9CBF1BCA-28D0-4ABB-9F1C-8DD7B0B5811C}">
      <dgm:prSet/>
      <dgm:spPr/>
      <dgm:t>
        <a:bodyPr/>
        <a:lstStyle/>
        <a:p>
          <a:endParaRPr lang="fr-FR"/>
        </a:p>
      </dgm:t>
    </dgm:pt>
    <dgm:pt modelId="{57DA0489-AD7C-4D10-8458-FAAF199DB773}" type="sibTrans" cxnId="{9CBF1BCA-28D0-4ABB-9F1C-8DD7B0B5811C}">
      <dgm:prSet/>
      <dgm:spPr/>
      <dgm:t>
        <a:bodyPr/>
        <a:lstStyle/>
        <a:p>
          <a:endParaRPr lang="fr-FR"/>
        </a:p>
      </dgm:t>
    </dgm:pt>
    <dgm:pt modelId="{732382E5-4950-4CEB-9C5E-B4961337A922}">
      <dgm:prSet/>
      <dgm:spPr/>
      <dgm:t>
        <a:bodyPr/>
        <a:lstStyle/>
        <a:p>
          <a:pPr rtl="0"/>
          <a:r>
            <a:rPr lang="fr-FR" dirty="0" smtClean="0"/>
            <a:t>Interaction</a:t>
          </a:r>
          <a:endParaRPr lang="fr-FR" dirty="0"/>
        </a:p>
      </dgm:t>
    </dgm:pt>
    <dgm:pt modelId="{1C3035FB-9360-455B-9B81-BE4D0531C0C0}" type="parTrans" cxnId="{A421F3E8-7C30-41E1-83F6-CDB9643F1E65}">
      <dgm:prSet/>
      <dgm:spPr/>
      <dgm:t>
        <a:bodyPr/>
        <a:lstStyle/>
        <a:p>
          <a:endParaRPr lang="fr-FR"/>
        </a:p>
      </dgm:t>
    </dgm:pt>
    <dgm:pt modelId="{2D8C5703-5257-40CE-B4EA-D73998E2E932}" type="sibTrans" cxnId="{A421F3E8-7C30-41E1-83F6-CDB9643F1E65}">
      <dgm:prSet/>
      <dgm:spPr/>
      <dgm:t>
        <a:bodyPr/>
        <a:lstStyle/>
        <a:p>
          <a:endParaRPr lang="fr-FR"/>
        </a:p>
      </dgm:t>
    </dgm:pt>
    <dgm:pt modelId="{8D98786A-F655-4EC4-80EC-3953C80E827F}">
      <dgm:prSet/>
      <dgm:spPr/>
      <dgm:t>
        <a:bodyPr/>
        <a:lstStyle/>
        <a:p>
          <a:pPr rtl="0"/>
          <a:r>
            <a:rPr lang="fr-FR" dirty="0" smtClean="0"/>
            <a:t>Données</a:t>
          </a:r>
          <a:endParaRPr lang="fr-FR" dirty="0"/>
        </a:p>
      </dgm:t>
    </dgm:pt>
    <dgm:pt modelId="{78F71CFE-701B-4362-BF0A-91B53B6277A6}" type="parTrans" cxnId="{1082D7B8-2B12-4CD3-B021-E8973C4614B3}">
      <dgm:prSet/>
      <dgm:spPr/>
      <dgm:t>
        <a:bodyPr/>
        <a:lstStyle/>
        <a:p>
          <a:endParaRPr lang="fr-FR"/>
        </a:p>
      </dgm:t>
    </dgm:pt>
    <dgm:pt modelId="{38AE5EE1-7D38-48CF-81EE-2D295151A06A}" type="sibTrans" cxnId="{1082D7B8-2B12-4CD3-B021-E8973C4614B3}">
      <dgm:prSet/>
      <dgm:spPr/>
      <dgm:t>
        <a:bodyPr/>
        <a:lstStyle/>
        <a:p>
          <a:endParaRPr lang="fr-FR"/>
        </a:p>
      </dgm:t>
    </dgm:pt>
    <dgm:pt modelId="{7CD47370-81CD-46EB-963A-9D88330B8B72}">
      <dgm:prSet/>
      <dgm:spPr/>
      <dgm:t>
        <a:bodyPr/>
        <a:lstStyle/>
        <a:p>
          <a:pPr rtl="0"/>
          <a:r>
            <a:rPr lang="fr-FR" dirty="0" smtClean="0"/>
            <a:t>Processus</a:t>
          </a:r>
          <a:endParaRPr lang="fr-FR" dirty="0"/>
        </a:p>
      </dgm:t>
    </dgm:pt>
    <dgm:pt modelId="{CB2AB0BA-A110-49FC-B760-69A82346563A}" type="parTrans" cxnId="{ACBA7C84-AA4F-4CB3-890A-6D4D76578806}">
      <dgm:prSet/>
      <dgm:spPr/>
      <dgm:t>
        <a:bodyPr/>
        <a:lstStyle/>
        <a:p>
          <a:endParaRPr lang="fr-FR"/>
        </a:p>
      </dgm:t>
    </dgm:pt>
    <dgm:pt modelId="{AAC4287A-E025-4C0F-A4C0-059EDC36DF06}" type="sibTrans" cxnId="{ACBA7C84-AA4F-4CB3-890A-6D4D76578806}">
      <dgm:prSet/>
      <dgm:spPr/>
      <dgm:t>
        <a:bodyPr/>
        <a:lstStyle/>
        <a:p>
          <a:endParaRPr lang="fr-FR"/>
        </a:p>
      </dgm:t>
    </dgm:pt>
    <dgm:pt modelId="{963F10BB-2E61-45A2-AC93-956DD12063C4}">
      <dgm:prSet/>
      <dgm:spPr/>
      <dgm:t>
        <a:bodyPr/>
        <a:lstStyle/>
        <a:p>
          <a:pPr rtl="0"/>
          <a:r>
            <a:rPr lang="fr-FR" dirty="0" smtClean="0"/>
            <a:t>Identité</a:t>
          </a:r>
          <a:endParaRPr lang="fr-FR" dirty="0"/>
        </a:p>
      </dgm:t>
    </dgm:pt>
    <dgm:pt modelId="{3211F0DC-29A9-46A5-8C7C-7547E18D9152}" type="parTrans" cxnId="{5DE4E828-8FB6-44E3-87C7-AEF82354C1ED}">
      <dgm:prSet/>
      <dgm:spPr/>
      <dgm:t>
        <a:bodyPr/>
        <a:lstStyle/>
        <a:p>
          <a:endParaRPr lang="fr-FR"/>
        </a:p>
      </dgm:t>
    </dgm:pt>
    <dgm:pt modelId="{BE6D92A5-8FC1-4AC6-8F0E-2905A7A90B35}" type="sibTrans" cxnId="{5DE4E828-8FB6-44E3-87C7-AEF82354C1ED}">
      <dgm:prSet/>
      <dgm:spPr/>
      <dgm:t>
        <a:bodyPr/>
        <a:lstStyle/>
        <a:p>
          <a:endParaRPr lang="fr-FR"/>
        </a:p>
      </dgm:t>
    </dgm:pt>
    <dgm:pt modelId="{19AC582E-EC66-4A63-806E-FA2369C82395}" type="pres">
      <dgm:prSet presAssocID="{EF8458DD-FC18-45A6-8DED-69949EBB69B4}" presName="composite" presStyleCnt="0">
        <dgm:presLayoutVars>
          <dgm:chMax val="1"/>
          <dgm:dir/>
          <dgm:resizeHandles val="exact"/>
        </dgm:presLayoutVars>
      </dgm:prSet>
      <dgm:spPr/>
      <dgm:t>
        <a:bodyPr/>
        <a:lstStyle/>
        <a:p>
          <a:endParaRPr lang="fr-FR"/>
        </a:p>
      </dgm:t>
    </dgm:pt>
    <dgm:pt modelId="{AD34539E-99B1-403A-A3EF-FB547968A738}" type="pres">
      <dgm:prSet presAssocID="{EF8458DD-FC18-45A6-8DED-69949EBB69B4}" presName="radial" presStyleCnt="0">
        <dgm:presLayoutVars>
          <dgm:animLvl val="ctr"/>
        </dgm:presLayoutVars>
      </dgm:prSet>
      <dgm:spPr/>
    </dgm:pt>
    <dgm:pt modelId="{543DA661-7B8A-4366-A9B3-81D87CF1C2B6}" type="pres">
      <dgm:prSet presAssocID="{173D1A67-1964-4E23-95CE-94EADAF5036F}" presName="centerShape" presStyleLbl="vennNode1" presStyleIdx="0" presStyleCnt="6"/>
      <dgm:spPr/>
      <dgm:t>
        <a:bodyPr/>
        <a:lstStyle/>
        <a:p>
          <a:endParaRPr lang="fr-FR"/>
        </a:p>
      </dgm:t>
    </dgm:pt>
    <dgm:pt modelId="{A41E4B44-DD88-4CB2-954D-B0FC346C9EFC}" type="pres">
      <dgm:prSet presAssocID="{50422C2A-E312-41EB-9B9F-3ED49C466991}" presName="node" presStyleLbl="vennNode1" presStyleIdx="1" presStyleCnt="6" custRadScaleRad="82710" custRadScaleInc="4629">
        <dgm:presLayoutVars>
          <dgm:bulletEnabled val="1"/>
        </dgm:presLayoutVars>
      </dgm:prSet>
      <dgm:spPr/>
      <dgm:t>
        <a:bodyPr/>
        <a:lstStyle/>
        <a:p>
          <a:endParaRPr lang="fr-FR"/>
        </a:p>
      </dgm:t>
    </dgm:pt>
    <dgm:pt modelId="{2E8B7389-4882-4F15-BE3A-6D93E28178CC}" type="pres">
      <dgm:prSet presAssocID="{732382E5-4950-4CEB-9C5E-B4961337A922}" presName="node" presStyleLbl="vennNode1" presStyleIdx="2" presStyleCnt="6" custRadScaleRad="77570" custRadScaleInc="-995">
        <dgm:presLayoutVars>
          <dgm:bulletEnabled val="1"/>
        </dgm:presLayoutVars>
      </dgm:prSet>
      <dgm:spPr/>
      <dgm:t>
        <a:bodyPr/>
        <a:lstStyle/>
        <a:p>
          <a:endParaRPr lang="fr-FR"/>
        </a:p>
      </dgm:t>
    </dgm:pt>
    <dgm:pt modelId="{2DCE736F-D8AB-4F10-A908-88FACA0C2BA9}" type="pres">
      <dgm:prSet presAssocID="{8D98786A-F655-4EC4-80EC-3953C80E827F}" presName="node" presStyleLbl="vennNode1" presStyleIdx="3" presStyleCnt="6" custRadScaleRad="93751" custRadScaleInc="3042">
        <dgm:presLayoutVars>
          <dgm:bulletEnabled val="1"/>
        </dgm:presLayoutVars>
      </dgm:prSet>
      <dgm:spPr/>
      <dgm:t>
        <a:bodyPr/>
        <a:lstStyle/>
        <a:p>
          <a:endParaRPr lang="fr-FR"/>
        </a:p>
      </dgm:t>
    </dgm:pt>
    <dgm:pt modelId="{06B28EF8-58B9-4039-BB55-3389F0A4E434}" type="pres">
      <dgm:prSet presAssocID="{7CD47370-81CD-46EB-963A-9D88330B8B72}" presName="node" presStyleLbl="vennNode1" presStyleIdx="4" presStyleCnt="6" custRadScaleRad="91825" custRadScaleInc="-3">
        <dgm:presLayoutVars>
          <dgm:bulletEnabled val="1"/>
        </dgm:presLayoutVars>
      </dgm:prSet>
      <dgm:spPr/>
      <dgm:t>
        <a:bodyPr/>
        <a:lstStyle/>
        <a:p>
          <a:endParaRPr lang="fr-FR"/>
        </a:p>
      </dgm:t>
    </dgm:pt>
    <dgm:pt modelId="{4D7EAC97-DC96-4CB4-9A04-B6A189D6FCD1}" type="pres">
      <dgm:prSet presAssocID="{963F10BB-2E61-45A2-AC93-956DD12063C4}" presName="node" presStyleLbl="vennNode1" presStyleIdx="5" presStyleCnt="6" custRadScaleRad="75100" custRadScaleInc="1210">
        <dgm:presLayoutVars>
          <dgm:bulletEnabled val="1"/>
        </dgm:presLayoutVars>
      </dgm:prSet>
      <dgm:spPr/>
      <dgm:t>
        <a:bodyPr/>
        <a:lstStyle/>
        <a:p>
          <a:endParaRPr lang="fr-FR"/>
        </a:p>
      </dgm:t>
    </dgm:pt>
  </dgm:ptLst>
  <dgm:cxnLst>
    <dgm:cxn modelId="{D2F85A57-D01F-4652-84B4-69656073269D}" type="presOf" srcId="{173D1A67-1964-4E23-95CE-94EADAF5036F}" destId="{543DA661-7B8A-4366-A9B3-81D87CF1C2B6}" srcOrd="0" destOrd="0" presId="urn:microsoft.com/office/officeart/2005/8/layout/radial3"/>
    <dgm:cxn modelId="{9CBF1BCA-28D0-4ABB-9F1C-8DD7B0B5811C}" srcId="{173D1A67-1964-4E23-95CE-94EADAF5036F}" destId="{50422C2A-E312-41EB-9B9F-3ED49C466991}" srcOrd="0" destOrd="0" parTransId="{B8676E2E-230B-492A-8002-2103BF83C061}" sibTransId="{57DA0489-AD7C-4D10-8458-FAAF199DB773}"/>
    <dgm:cxn modelId="{A421F3E8-7C30-41E1-83F6-CDB9643F1E65}" srcId="{173D1A67-1964-4E23-95CE-94EADAF5036F}" destId="{732382E5-4950-4CEB-9C5E-B4961337A922}" srcOrd="1" destOrd="0" parTransId="{1C3035FB-9360-455B-9B81-BE4D0531C0C0}" sibTransId="{2D8C5703-5257-40CE-B4EA-D73998E2E932}"/>
    <dgm:cxn modelId="{826344E8-83F9-4034-AB1B-B830F9312899}" type="presOf" srcId="{50422C2A-E312-41EB-9B9F-3ED49C466991}" destId="{A41E4B44-DD88-4CB2-954D-B0FC346C9EFC}" srcOrd="0" destOrd="0" presId="urn:microsoft.com/office/officeart/2005/8/layout/radial3"/>
    <dgm:cxn modelId="{94ECCFED-FCDE-44EE-81C5-15A6A163AF8C}" type="presOf" srcId="{963F10BB-2E61-45A2-AC93-956DD12063C4}" destId="{4D7EAC97-DC96-4CB4-9A04-B6A189D6FCD1}" srcOrd="0" destOrd="0" presId="urn:microsoft.com/office/officeart/2005/8/layout/radial3"/>
    <dgm:cxn modelId="{5DE4E828-8FB6-44E3-87C7-AEF82354C1ED}" srcId="{173D1A67-1964-4E23-95CE-94EADAF5036F}" destId="{963F10BB-2E61-45A2-AC93-956DD12063C4}" srcOrd="4" destOrd="0" parTransId="{3211F0DC-29A9-46A5-8C7C-7547E18D9152}" sibTransId="{BE6D92A5-8FC1-4AC6-8F0E-2905A7A90B35}"/>
    <dgm:cxn modelId="{1CEFD0FA-082C-433D-8DDF-18BAF1A4FDF2}" type="presOf" srcId="{732382E5-4950-4CEB-9C5E-B4961337A922}" destId="{2E8B7389-4882-4F15-BE3A-6D93E28178CC}" srcOrd="0" destOrd="0" presId="urn:microsoft.com/office/officeart/2005/8/layout/radial3"/>
    <dgm:cxn modelId="{8DFADDBE-C0DE-4C2B-ABE6-B26D193C280A}" type="presOf" srcId="{7CD47370-81CD-46EB-963A-9D88330B8B72}" destId="{06B28EF8-58B9-4039-BB55-3389F0A4E434}" srcOrd="0" destOrd="0" presId="urn:microsoft.com/office/officeart/2005/8/layout/radial3"/>
    <dgm:cxn modelId="{25DEA904-6D2B-4387-A720-8228604C9F02}" type="presOf" srcId="{8D98786A-F655-4EC4-80EC-3953C80E827F}" destId="{2DCE736F-D8AB-4F10-A908-88FACA0C2BA9}" srcOrd="0" destOrd="0" presId="urn:microsoft.com/office/officeart/2005/8/layout/radial3"/>
    <dgm:cxn modelId="{9AF0491F-D150-47BA-B1F6-FA5F0C0542FE}" srcId="{EF8458DD-FC18-45A6-8DED-69949EBB69B4}" destId="{173D1A67-1964-4E23-95CE-94EADAF5036F}" srcOrd="0" destOrd="0" parTransId="{56EF2997-16A0-4B5C-B4EC-ABB5C9BC3770}" sibTransId="{2C877246-0487-474D-B8B9-9A52D4554C30}"/>
    <dgm:cxn modelId="{ACBA7C84-AA4F-4CB3-890A-6D4D76578806}" srcId="{173D1A67-1964-4E23-95CE-94EADAF5036F}" destId="{7CD47370-81CD-46EB-963A-9D88330B8B72}" srcOrd="3" destOrd="0" parTransId="{CB2AB0BA-A110-49FC-B760-69A82346563A}" sibTransId="{AAC4287A-E025-4C0F-A4C0-059EDC36DF06}"/>
    <dgm:cxn modelId="{1082D7B8-2B12-4CD3-B021-E8973C4614B3}" srcId="{173D1A67-1964-4E23-95CE-94EADAF5036F}" destId="{8D98786A-F655-4EC4-80EC-3953C80E827F}" srcOrd="2" destOrd="0" parTransId="{78F71CFE-701B-4362-BF0A-91B53B6277A6}" sibTransId="{38AE5EE1-7D38-48CF-81EE-2D295151A06A}"/>
    <dgm:cxn modelId="{16DE5B33-DA6F-48F3-8346-E03C7AAE7797}" type="presOf" srcId="{EF8458DD-FC18-45A6-8DED-69949EBB69B4}" destId="{19AC582E-EC66-4A63-806E-FA2369C82395}" srcOrd="0" destOrd="0" presId="urn:microsoft.com/office/officeart/2005/8/layout/radial3"/>
    <dgm:cxn modelId="{964E20FF-4207-40DD-9247-5E0C57BFEDFB}" type="presParOf" srcId="{19AC582E-EC66-4A63-806E-FA2369C82395}" destId="{AD34539E-99B1-403A-A3EF-FB547968A738}" srcOrd="0" destOrd="0" presId="urn:microsoft.com/office/officeart/2005/8/layout/radial3"/>
    <dgm:cxn modelId="{DC633554-198E-4848-8FAB-9C73201921DF}" type="presParOf" srcId="{AD34539E-99B1-403A-A3EF-FB547968A738}" destId="{543DA661-7B8A-4366-A9B3-81D87CF1C2B6}" srcOrd="0" destOrd="0" presId="urn:microsoft.com/office/officeart/2005/8/layout/radial3"/>
    <dgm:cxn modelId="{40C5222C-4BDF-4C6B-9C20-9CC5B65F19C2}" type="presParOf" srcId="{AD34539E-99B1-403A-A3EF-FB547968A738}" destId="{A41E4B44-DD88-4CB2-954D-B0FC346C9EFC}" srcOrd="1" destOrd="0" presId="urn:microsoft.com/office/officeart/2005/8/layout/radial3"/>
    <dgm:cxn modelId="{B7107B77-6860-495D-811D-9A47E31B8B1F}" type="presParOf" srcId="{AD34539E-99B1-403A-A3EF-FB547968A738}" destId="{2E8B7389-4882-4F15-BE3A-6D93E28178CC}" srcOrd="2" destOrd="0" presId="urn:microsoft.com/office/officeart/2005/8/layout/radial3"/>
    <dgm:cxn modelId="{F3C9671E-C4F3-4072-95F9-5E2022AB222C}" type="presParOf" srcId="{AD34539E-99B1-403A-A3EF-FB547968A738}" destId="{2DCE736F-D8AB-4F10-A908-88FACA0C2BA9}" srcOrd="3" destOrd="0" presId="urn:microsoft.com/office/officeart/2005/8/layout/radial3"/>
    <dgm:cxn modelId="{E64827EB-8A1D-4E1A-AE90-911AB7D1B76A}" type="presParOf" srcId="{AD34539E-99B1-403A-A3EF-FB547968A738}" destId="{06B28EF8-58B9-4039-BB55-3389F0A4E434}" srcOrd="4" destOrd="0" presId="urn:microsoft.com/office/officeart/2005/8/layout/radial3"/>
    <dgm:cxn modelId="{C2E8D1BB-3AB1-4FF6-8A31-9912515F5C91}" type="presParOf" srcId="{AD34539E-99B1-403A-A3EF-FB547968A738}" destId="{4D7EAC97-DC96-4CB4-9A04-B6A189D6FCD1}" srcOrd="5" destOrd="0" presId="urn:microsoft.com/office/officeart/2005/8/layout/radial3"/>
  </dgm:cxnLst>
  <dgm:bg/>
  <dgm:whole/>
</dgm:dataModel>
</file>

<file path=ppt/diagrams/data2.xml><?xml version="1.0" encoding="utf-8"?>
<dgm:dataModel xmlns:dgm="http://schemas.openxmlformats.org/drawingml/2006/diagram" xmlns:a="http://schemas.openxmlformats.org/drawingml/2006/main">
  <dgm:ptLst>
    <dgm:pt modelId="{78286672-326E-4637-9E10-92D1E954F5E3}"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en-US"/>
        </a:p>
      </dgm:t>
    </dgm:pt>
    <dgm:pt modelId="{87866D2B-6A9D-47F5-B844-9880239350B1}">
      <dgm:prSet phldrT="[Texte]"/>
      <dgm:spPr/>
      <dgm:t>
        <a:bodyPr/>
        <a:lstStyle/>
        <a:p>
          <a:r>
            <a:rPr lang="en-US" b="1" dirty="0" smtClean="0"/>
            <a:t>Business Model</a:t>
          </a:r>
          <a:endParaRPr lang="en-US" b="1" dirty="0"/>
        </a:p>
      </dgm:t>
    </dgm:pt>
    <dgm:pt modelId="{A209A4BB-0E67-434E-B4B3-94CECC12F5CB}" type="parTrans" cxnId="{D693BA90-FB70-435C-A4B3-74EE8C5B04CA}">
      <dgm:prSet/>
      <dgm:spPr/>
      <dgm:t>
        <a:bodyPr/>
        <a:lstStyle/>
        <a:p>
          <a:endParaRPr lang="en-US"/>
        </a:p>
      </dgm:t>
    </dgm:pt>
    <dgm:pt modelId="{B7ADF641-68F3-414F-A67B-151289E635D5}" type="sibTrans" cxnId="{D693BA90-FB70-435C-A4B3-74EE8C5B04CA}">
      <dgm:prSet/>
      <dgm:spPr/>
      <dgm:t>
        <a:bodyPr/>
        <a:lstStyle/>
        <a:p>
          <a:endParaRPr lang="en-US"/>
        </a:p>
      </dgm:t>
    </dgm:pt>
    <dgm:pt modelId="{A5EF0C92-80F5-4539-BA84-0CCD8082A223}">
      <dgm:prSet phldrT="[Texte]"/>
      <dgm:spPr>
        <a:solidFill>
          <a:srgbClr val="9900CC"/>
        </a:solidFill>
        <a:scene3d>
          <a:camera prst="orthographicFront"/>
          <a:lightRig rig="threePt" dir="t"/>
        </a:scene3d>
        <a:sp3d>
          <a:bevelT/>
        </a:sp3d>
      </dgm:spPr>
      <dgm:t>
        <a:bodyPr/>
        <a:lstStyle/>
        <a:p>
          <a:r>
            <a:rPr lang="en-US" dirty="0" smtClean="0">
              <a:solidFill>
                <a:schemeClr val="tx1"/>
              </a:solidFill>
              <a:effectLst>
                <a:outerShdw blurRad="38100" dist="38100" dir="2700000" algn="tl">
                  <a:srgbClr val="000000">
                    <a:alpha val="43137"/>
                  </a:srgbClr>
                </a:outerShdw>
              </a:effectLst>
            </a:rPr>
            <a:t>What </a:t>
          </a:r>
          <a:r>
            <a:rPr lang="en-US" dirty="0" smtClean="0">
              <a:solidFill>
                <a:schemeClr val="tx1"/>
              </a:solidFill>
              <a:effectLst>
                <a:outerShdw blurRad="38100" dist="38100" dir="2700000" algn="tl">
                  <a:srgbClr val="000000">
                    <a:alpha val="43137"/>
                  </a:srgbClr>
                </a:outerShdw>
              </a:effectLst>
              <a:sym typeface="Wingdings"/>
            </a:rPr>
            <a:t> </a:t>
          </a:r>
          <a:r>
            <a:rPr lang="en-US" dirty="0" smtClean="0">
              <a:solidFill>
                <a:schemeClr val="tx1"/>
              </a:solidFill>
              <a:effectLst>
                <a:outerShdw blurRad="38100" dist="38100" dir="2700000" algn="tl">
                  <a:srgbClr val="000000">
                    <a:alpha val="43137"/>
                  </a:srgbClr>
                </a:outerShdw>
              </a:effectLst>
            </a:rPr>
            <a:t>Capabilities</a:t>
          </a:r>
          <a:endParaRPr lang="en-US" dirty="0">
            <a:solidFill>
              <a:schemeClr val="tx1"/>
            </a:solidFill>
            <a:effectLst>
              <a:outerShdw blurRad="38100" dist="38100" dir="2700000" algn="tl">
                <a:srgbClr val="000000">
                  <a:alpha val="43137"/>
                </a:srgbClr>
              </a:outerShdw>
            </a:effectLst>
          </a:endParaRPr>
        </a:p>
      </dgm:t>
    </dgm:pt>
    <dgm:pt modelId="{2A0471C3-A2F8-4BFF-B720-6FACAD2BA1E5}" type="parTrans" cxnId="{031443F0-F23B-42EE-8DE7-62E35D1E8EEE}">
      <dgm:prSet/>
      <dgm:spPr/>
      <dgm:t>
        <a:bodyPr/>
        <a:lstStyle/>
        <a:p>
          <a:endParaRPr lang="en-US"/>
        </a:p>
      </dgm:t>
    </dgm:pt>
    <dgm:pt modelId="{A2FA0FC3-EA93-439E-99F3-8B02ADD77245}" type="sibTrans" cxnId="{031443F0-F23B-42EE-8DE7-62E35D1E8EEE}">
      <dgm:prSet/>
      <dgm:spPr/>
      <dgm:t>
        <a:bodyPr/>
        <a:lstStyle/>
        <a:p>
          <a:endParaRPr lang="en-US"/>
        </a:p>
      </dgm:t>
    </dgm:pt>
    <dgm:pt modelId="{75FF5947-B559-4617-983B-F31F45280E68}">
      <dgm:prSet phldrT="[Texte]"/>
      <dgm:spPr/>
      <dgm:t>
        <a:bodyPr/>
        <a:lstStyle/>
        <a:p>
          <a:r>
            <a:rPr lang="en-US" b="1" dirty="0" smtClean="0"/>
            <a:t>Service</a:t>
          </a:r>
          <a:r>
            <a:rPr lang="en-US" dirty="0" smtClean="0"/>
            <a:t> </a:t>
          </a:r>
          <a:r>
            <a:rPr lang="en-US" b="1" dirty="0" smtClean="0"/>
            <a:t>Model</a:t>
          </a:r>
          <a:endParaRPr lang="en-US" b="1" dirty="0"/>
        </a:p>
      </dgm:t>
    </dgm:pt>
    <dgm:pt modelId="{422037FE-1412-4250-9FC0-983811CE957C}" type="parTrans" cxnId="{7E7002B3-891E-455E-B691-0551341E1F43}">
      <dgm:prSet/>
      <dgm:spPr/>
      <dgm:t>
        <a:bodyPr/>
        <a:lstStyle/>
        <a:p>
          <a:endParaRPr lang="en-US"/>
        </a:p>
      </dgm:t>
    </dgm:pt>
    <dgm:pt modelId="{EAD9C007-DCB6-484B-9989-23C752EF7FEE}" type="sibTrans" cxnId="{7E7002B3-891E-455E-B691-0551341E1F43}">
      <dgm:prSet/>
      <dgm:spPr/>
      <dgm:t>
        <a:bodyPr/>
        <a:lstStyle/>
        <a:p>
          <a:endParaRPr lang="en-US"/>
        </a:p>
      </dgm:t>
    </dgm:pt>
    <dgm:pt modelId="{ED5B2008-80D6-4A5B-B0D6-0DB47CE44846}">
      <dgm:prSet phldrT="[Texte]"/>
      <dgm:spPr>
        <a:solidFill>
          <a:srgbClr val="9900CC"/>
        </a:solidFill>
        <a:scene3d>
          <a:camera prst="orthographicFront"/>
          <a:lightRig rig="threePt" dir="t"/>
        </a:scene3d>
        <a:sp3d>
          <a:bevelT/>
        </a:sp3d>
      </dgm:spPr>
      <dgm:t>
        <a:bodyPr/>
        <a:lstStyle/>
        <a:p>
          <a:r>
            <a:rPr lang="en-US" dirty="0" smtClean="0">
              <a:solidFill>
                <a:schemeClr val="tx1"/>
              </a:solidFill>
              <a:effectLst>
                <a:outerShdw blurRad="38100" dist="38100" dir="2700000" algn="tl">
                  <a:srgbClr val="000000">
                    <a:alpha val="43137"/>
                  </a:srgbClr>
                </a:outerShdw>
              </a:effectLst>
            </a:rPr>
            <a:t>Service Contract</a:t>
          </a:r>
          <a:endParaRPr lang="en-US" dirty="0">
            <a:solidFill>
              <a:schemeClr val="tx1"/>
            </a:solidFill>
            <a:effectLst>
              <a:outerShdw blurRad="38100" dist="38100" dir="2700000" algn="tl">
                <a:srgbClr val="000000">
                  <a:alpha val="43137"/>
                </a:srgbClr>
              </a:outerShdw>
            </a:effectLst>
          </a:endParaRPr>
        </a:p>
      </dgm:t>
    </dgm:pt>
    <dgm:pt modelId="{9EF6E859-BC1B-48A1-A61F-1DF6DEE5BDE8}" type="parTrans" cxnId="{1F0C121C-46C6-4840-9DE2-AB86720FAB19}">
      <dgm:prSet/>
      <dgm:spPr/>
      <dgm:t>
        <a:bodyPr/>
        <a:lstStyle/>
        <a:p>
          <a:endParaRPr lang="en-US"/>
        </a:p>
      </dgm:t>
    </dgm:pt>
    <dgm:pt modelId="{F267A753-0740-4D55-9472-1AAB567E3CE9}" type="sibTrans" cxnId="{1F0C121C-46C6-4840-9DE2-AB86720FAB19}">
      <dgm:prSet/>
      <dgm:spPr/>
      <dgm:t>
        <a:bodyPr/>
        <a:lstStyle/>
        <a:p>
          <a:endParaRPr lang="en-US"/>
        </a:p>
      </dgm:t>
    </dgm:pt>
    <dgm:pt modelId="{0ED2717A-8B0F-41EC-90E4-4E728CBE9E6C}">
      <dgm:prSet phldrT="[Texte]"/>
      <dgm:spPr/>
      <dgm:t>
        <a:bodyPr/>
        <a:lstStyle/>
        <a:p>
          <a:r>
            <a:rPr lang="en-US" b="1" dirty="0" smtClean="0"/>
            <a:t>Technology Model</a:t>
          </a:r>
          <a:endParaRPr lang="en-US" b="1" dirty="0"/>
        </a:p>
      </dgm:t>
    </dgm:pt>
    <dgm:pt modelId="{0D7376FF-4925-4BA8-80B1-84EFC80D8047}" type="parTrans" cxnId="{447E58C2-A1ED-4ABC-9CFE-5F59DE6EB058}">
      <dgm:prSet/>
      <dgm:spPr/>
      <dgm:t>
        <a:bodyPr/>
        <a:lstStyle/>
        <a:p>
          <a:endParaRPr lang="en-US"/>
        </a:p>
      </dgm:t>
    </dgm:pt>
    <dgm:pt modelId="{D7DF2F68-B003-43DF-84F2-C9AE17D7E089}" type="sibTrans" cxnId="{447E58C2-A1ED-4ABC-9CFE-5F59DE6EB058}">
      <dgm:prSet/>
      <dgm:spPr/>
      <dgm:t>
        <a:bodyPr/>
        <a:lstStyle/>
        <a:p>
          <a:endParaRPr lang="en-US"/>
        </a:p>
      </dgm:t>
    </dgm:pt>
    <dgm:pt modelId="{81EEB9D9-FA44-4FD8-BE69-915A4C72437D}">
      <dgm:prSet phldrT="[Texte]"/>
      <dgm:spPr>
        <a:solidFill>
          <a:srgbClr val="9900CC"/>
        </a:solidFill>
        <a:scene3d>
          <a:camera prst="orthographicFront"/>
          <a:lightRig rig="threePt" dir="t"/>
        </a:scene3d>
        <a:sp3d>
          <a:bevelT/>
        </a:sp3d>
      </dgm:spPr>
      <dgm:t>
        <a:bodyPr/>
        <a:lstStyle/>
        <a:p>
          <a:r>
            <a:rPr lang="en-US" dirty="0" smtClean="0">
              <a:solidFill>
                <a:schemeClr val="tx1"/>
              </a:solidFill>
              <a:effectLst>
                <a:outerShdw blurRad="38100" dist="38100" dir="2700000" algn="tl">
                  <a:srgbClr val="000000">
                    <a:alpha val="43137"/>
                  </a:srgbClr>
                </a:outerShdw>
              </a:effectLst>
            </a:rPr>
            <a:t>Service Interface</a:t>
          </a:r>
          <a:endParaRPr lang="en-US" dirty="0">
            <a:solidFill>
              <a:schemeClr val="tx1"/>
            </a:solidFill>
            <a:effectLst>
              <a:outerShdw blurRad="38100" dist="38100" dir="2700000" algn="tl">
                <a:srgbClr val="000000">
                  <a:alpha val="43137"/>
                </a:srgbClr>
              </a:outerShdw>
            </a:effectLst>
          </a:endParaRPr>
        </a:p>
      </dgm:t>
    </dgm:pt>
    <dgm:pt modelId="{C310F4A9-33E6-405A-AEBD-1898E4276996}" type="parTrans" cxnId="{B2E2AAB6-DADD-4090-AF22-A606B28A561E}">
      <dgm:prSet/>
      <dgm:spPr/>
      <dgm:t>
        <a:bodyPr/>
        <a:lstStyle/>
        <a:p>
          <a:endParaRPr lang="en-US"/>
        </a:p>
      </dgm:t>
    </dgm:pt>
    <dgm:pt modelId="{DD684FC5-6613-4520-8251-CAF0D57C5A5A}" type="sibTrans" cxnId="{B2E2AAB6-DADD-4090-AF22-A606B28A561E}">
      <dgm:prSet/>
      <dgm:spPr/>
      <dgm:t>
        <a:bodyPr/>
        <a:lstStyle/>
        <a:p>
          <a:endParaRPr lang="en-US"/>
        </a:p>
      </dgm:t>
    </dgm:pt>
    <dgm:pt modelId="{885FA495-A3AB-462E-A250-CCAE4175D006}">
      <dgm:prSet phldrT="[Texte]"/>
      <dgm:spPr>
        <a:solidFill>
          <a:schemeClr val="bg1">
            <a:lumMod val="60000"/>
            <a:lumOff val="40000"/>
          </a:schemeClr>
        </a:solidFill>
        <a:scene3d>
          <a:camera prst="orthographicFront"/>
          <a:lightRig rig="threePt" dir="t"/>
        </a:scene3d>
        <a:sp3d>
          <a:bevelT/>
        </a:sp3d>
      </dgm:spPr>
      <dgm:t>
        <a:bodyPr/>
        <a:lstStyle/>
        <a:p>
          <a:r>
            <a:rPr lang="en-US" dirty="0" smtClean="0">
              <a:effectLst>
                <a:outerShdw blurRad="38100" dist="38100" dir="2700000" algn="tl">
                  <a:srgbClr val="000000">
                    <a:alpha val="43137"/>
                  </a:srgbClr>
                </a:outerShdw>
              </a:effectLst>
            </a:rPr>
            <a:t>SLE</a:t>
          </a:r>
          <a:endParaRPr lang="en-US" dirty="0">
            <a:effectLst>
              <a:outerShdw blurRad="38100" dist="38100" dir="2700000" algn="tl">
                <a:srgbClr val="000000">
                  <a:alpha val="43137"/>
                </a:srgbClr>
              </a:outerShdw>
            </a:effectLst>
          </a:endParaRPr>
        </a:p>
      </dgm:t>
    </dgm:pt>
    <dgm:pt modelId="{130BB464-722C-41A3-AB8F-6D8BD9E7BAB6}" type="parTrans" cxnId="{89A35EAF-6707-4E91-B124-4866D4DF0895}">
      <dgm:prSet/>
      <dgm:spPr/>
      <dgm:t>
        <a:bodyPr/>
        <a:lstStyle/>
        <a:p>
          <a:endParaRPr lang="en-US"/>
        </a:p>
      </dgm:t>
    </dgm:pt>
    <dgm:pt modelId="{F0FA9EE9-4FFB-4459-A3E3-30AED970A1EE}" type="sibTrans" cxnId="{89A35EAF-6707-4E91-B124-4866D4DF0895}">
      <dgm:prSet/>
      <dgm:spPr/>
      <dgm:t>
        <a:bodyPr/>
        <a:lstStyle/>
        <a:p>
          <a:endParaRPr lang="en-US"/>
        </a:p>
      </dgm:t>
    </dgm:pt>
    <dgm:pt modelId="{EC440464-535F-43AD-AC10-564EA430A286}">
      <dgm:prSet phldrT="[Texte]"/>
      <dgm:spPr>
        <a:solidFill>
          <a:schemeClr val="bg1">
            <a:lumMod val="75000"/>
          </a:schemeClr>
        </a:solidFill>
        <a:scene3d>
          <a:camera prst="orthographicFront"/>
          <a:lightRig rig="threePt" dir="t"/>
        </a:scene3d>
        <a:sp3d>
          <a:bevelT/>
        </a:sp3d>
      </dgm:spPr>
      <dgm:t>
        <a:bodyPr/>
        <a:lstStyle/>
        <a:p>
          <a:r>
            <a:rPr lang="en-US" b="0" dirty="0" smtClean="0">
              <a:solidFill>
                <a:schemeClr val="tx1"/>
              </a:solidFill>
              <a:effectLst>
                <a:outerShdw blurRad="38100" dist="38100" dir="2700000" algn="tl">
                  <a:srgbClr val="000000">
                    <a:alpha val="43137"/>
                  </a:srgbClr>
                </a:outerShdw>
              </a:effectLst>
            </a:rPr>
            <a:t>How </a:t>
          </a:r>
          <a:r>
            <a:rPr lang="en-US" b="0" dirty="0" smtClean="0">
              <a:solidFill>
                <a:schemeClr val="tx1"/>
              </a:solidFill>
              <a:effectLst>
                <a:outerShdw blurRad="38100" dist="38100" dir="2700000" algn="tl">
                  <a:srgbClr val="000000">
                    <a:alpha val="43137"/>
                  </a:srgbClr>
                </a:outerShdw>
              </a:effectLst>
              <a:sym typeface="Wingdings"/>
            </a:rPr>
            <a:t></a:t>
          </a:r>
          <a:r>
            <a:rPr lang="en-US" b="0" dirty="0" smtClean="0">
              <a:solidFill>
                <a:schemeClr val="tx1"/>
              </a:solidFill>
              <a:effectLst>
                <a:outerShdw blurRad="38100" dist="38100" dir="2700000" algn="tl">
                  <a:srgbClr val="000000">
                    <a:alpha val="43137"/>
                  </a:srgbClr>
                </a:outerShdw>
              </a:effectLst>
            </a:rPr>
            <a:t> Business Process</a:t>
          </a:r>
          <a:endParaRPr lang="en-US" b="0" dirty="0">
            <a:solidFill>
              <a:schemeClr val="tx1"/>
            </a:solidFill>
            <a:effectLst>
              <a:outerShdw blurRad="38100" dist="38100" dir="2700000" algn="tl">
                <a:srgbClr val="000000">
                  <a:alpha val="43137"/>
                </a:srgbClr>
              </a:outerShdw>
            </a:effectLst>
          </a:endParaRPr>
        </a:p>
      </dgm:t>
    </dgm:pt>
    <dgm:pt modelId="{359CE18A-A05E-45B1-B3FD-5174A63FCF00}" type="parTrans" cxnId="{30165F24-429A-43F1-8214-8D4F69A1A8A4}">
      <dgm:prSet/>
      <dgm:spPr/>
      <dgm:t>
        <a:bodyPr/>
        <a:lstStyle/>
        <a:p>
          <a:endParaRPr lang="en-US"/>
        </a:p>
      </dgm:t>
    </dgm:pt>
    <dgm:pt modelId="{726A2B43-6277-4654-9477-86D751A99F07}" type="sibTrans" cxnId="{30165F24-429A-43F1-8214-8D4F69A1A8A4}">
      <dgm:prSet/>
      <dgm:spPr/>
      <dgm:t>
        <a:bodyPr/>
        <a:lstStyle/>
        <a:p>
          <a:endParaRPr lang="en-US"/>
        </a:p>
      </dgm:t>
    </dgm:pt>
    <dgm:pt modelId="{38E144D0-DB9F-4A46-B060-73755FCBB78E}">
      <dgm:prSet phldrT="[Texte]"/>
      <dgm:spPr>
        <a:solidFill>
          <a:schemeClr val="bg1">
            <a:lumMod val="60000"/>
            <a:lumOff val="40000"/>
          </a:schemeClr>
        </a:solidFill>
        <a:scene3d>
          <a:camera prst="orthographicFront"/>
          <a:lightRig rig="threePt" dir="t"/>
        </a:scene3d>
        <a:sp3d>
          <a:bevelT/>
        </a:sp3d>
      </dgm:spPr>
      <dgm:t>
        <a:bodyPr/>
        <a:lstStyle/>
        <a:p>
          <a:r>
            <a:rPr lang="en-US" dirty="0" smtClean="0">
              <a:effectLst>
                <a:outerShdw blurRad="38100" dist="38100" dir="2700000" algn="tl">
                  <a:srgbClr val="000000">
                    <a:alpha val="43137"/>
                  </a:srgbClr>
                </a:outerShdw>
              </a:effectLst>
            </a:rPr>
            <a:t>SLA</a:t>
          </a:r>
          <a:endParaRPr lang="en-US" dirty="0">
            <a:effectLst>
              <a:outerShdw blurRad="38100" dist="38100" dir="2700000" algn="tl">
                <a:srgbClr val="000000">
                  <a:alpha val="43137"/>
                </a:srgbClr>
              </a:outerShdw>
            </a:effectLst>
          </a:endParaRPr>
        </a:p>
      </dgm:t>
    </dgm:pt>
    <dgm:pt modelId="{22F38EFE-BC3E-4227-967C-56931D02E126}" type="parTrans" cxnId="{4534F0CF-9B2F-4083-BC65-95EE5E451A2D}">
      <dgm:prSet/>
      <dgm:spPr/>
      <dgm:t>
        <a:bodyPr/>
        <a:lstStyle/>
        <a:p>
          <a:endParaRPr lang="en-US"/>
        </a:p>
      </dgm:t>
    </dgm:pt>
    <dgm:pt modelId="{FF7FCD86-D0B0-4267-836D-D71B5F00ADD5}" type="sibTrans" cxnId="{4534F0CF-9B2F-4083-BC65-95EE5E451A2D}">
      <dgm:prSet/>
      <dgm:spPr/>
      <dgm:t>
        <a:bodyPr/>
        <a:lstStyle/>
        <a:p>
          <a:endParaRPr lang="en-US"/>
        </a:p>
      </dgm:t>
    </dgm:pt>
    <dgm:pt modelId="{B039AC50-D451-4228-BED8-74FED2339450}">
      <dgm:prSet phldrT="[Texte]"/>
      <dgm:spPr>
        <a:solidFill>
          <a:schemeClr val="bg1">
            <a:lumMod val="75000"/>
          </a:schemeClr>
        </a:solidFill>
        <a:scene3d>
          <a:camera prst="orthographicFront"/>
          <a:lightRig rig="threePt" dir="t"/>
        </a:scene3d>
        <a:sp3d>
          <a:bevelT/>
        </a:sp3d>
      </dgm:spPr>
      <dgm:t>
        <a:bodyPr/>
        <a:lstStyle/>
        <a:p>
          <a:r>
            <a:rPr lang="en-US" b="0" dirty="0" smtClean="0">
              <a:solidFill>
                <a:schemeClr val="tx1"/>
              </a:solidFill>
              <a:effectLst>
                <a:outerShdw blurRad="38100" dist="38100" dir="2700000" algn="tl">
                  <a:srgbClr val="000000">
                    <a:alpha val="43137"/>
                  </a:srgbClr>
                </a:outerShdw>
              </a:effectLst>
            </a:rPr>
            <a:t>Orchestration</a:t>
          </a:r>
          <a:endParaRPr lang="en-US" b="0" dirty="0">
            <a:solidFill>
              <a:schemeClr val="tx1"/>
            </a:solidFill>
            <a:effectLst>
              <a:outerShdw blurRad="38100" dist="38100" dir="2700000" algn="tl">
                <a:srgbClr val="000000">
                  <a:alpha val="43137"/>
                </a:srgbClr>
              </a:outerShdw>
            </a:effectLst>
          </a:endParaRPr>
        </a:p>
      </dgm:t>
    </dgm:pt>
    <dgm:pt modelId="{90C78AB9-1BB2-4373-830D-E444EF7CFAF3}" type="parTrans" cxnId="{ABAE473A-7BDB-4D93-A23E-F78403F69ABA}">
      <dgm:prSet/>
      <dgm:spPr/>
      <dgm:t>
        <a:bodyPr/>
        <a:lstStyle/>
        <a:p>
          <a:endParaRPr lang="en-US"/>
        </a:p>
      </dgm:t>
    </dgm:pt>
    <dgm:pt modelId="{FE271673-C4FF-4393-ABFF-C08ACB2536A4}" type="sibTrans" cxnId="{ABAE473A-7BDB-4D93-A23E-F78403F69ABA}">
      <dgm:prSet/>
      <dgm:spPr/>
      <dgm:t>
        <a:bodyPr/>
        <a:lstStyle/>
        <a:p>
          <a:endParaRPr lang="en-US"/>
        </a:p>
      </dgm:t>
    </dgm:pt>
    <dgm:pt modelId="{5AB73999-BE09-46D2-BE15-9AB3AF429C08}">
      <dgm:prSet phldrT="[Texte]"/>
      <dgm:spPr>
        <a:solidFill>
          <a:srgbClr val="9900CC"/>
        </a:solidFill>
        <a:scene3d>
          <a:camera prst="orthographicFront"/>
          <a:lightRig rig="threePt" dir="t"/>
        </a:scene3d>
        <a:sp3d>
          <a:bevelT/>
        </a:sp3d>
      </dgm:spPr>
      <dgm:t>
        <a:bodyPr/>
        <a:lstStyle/>
        <a:p>
          <a:r>
            <a:rPr lang="en-US" dirty="0" smtClean="0">
              <a:solidFill>
                <a:schemeClr val="tx1"/>
              </a:solidFill>
              <a:effectLst>
                <a:outerShdw blurRad="38100" dist="38100" dir="2700000" algn="tl">
                  <a:srgbClr val="000000">
                    <a:alpha val="43137"/>
                  </a:srgbClr>
                </a:outerShdw>
              </a:effectLst>
            </a:rPr>
            <a:t>Service Implementation</a:t>
          </a:r>
          <a:endParaRPr lang="en-US" dirty="0">
            <a:solidFill>
              <a:schemeClr val="tx1"/>
            </a:solidFill>
            <a:effectLst>
              <a:outerShdw blurRad="38100" dist="38100" dir="2700000" algn="tl">
                <a:srgbClr val="000000">
                  <a:alpha val="43137"/>
                </a:srgbClr>
              </a:outerShdw>
            </a:effectLst>
          </a:endParaRPr>
        </a:p>
      </dgm:t>
    </dgm:pt>
    <dgm:pt modelId="{DC9E7DAB-ECDF-4AD2-9A68-C29D34605138}" type="parTrans" cxnId="{86E7F66F-095C-455C-BDA1-5CDE575B3DBB}">
      <dgm:prSet/>
      <dgm:spPr/>
      <dgm:t>
        <a:bodyPr/>
        <a:lstStyle/>
        <a:p>
          <a:endParaRPr lang="en-US"/>
        </a:p>
      </dgm:t>
    </dgm:pt>
    <dgm:pt modelId="{E4E5F4ED-D85D-458A-A4BF-5154988626EF}" type="sibTrans" cxnId="{86E7F66F-095C-455C-BDA1-5CDE575B3DBB}">
      <dgm:prSet/>
      <dgm:spPr/>
      <dgm:t>
        <a:bodyPr/>
        <a:lstStyle/>
        <a:p>
          <a:endParaRPr lang="en-US"/>
        </a:p>
      </dgm:t>
    </dgm:pt>
    <dgm:pt modelId="{A2DC0A81-631E-43E1-8664-0C87BB0AB443}">
      <dgm:prSet phldrT="[Texte]"/>
      <dgm:spPr>
        <a:solidFill>
          <a:schemeClr val="bg1">
            <a:lumMod val="60000"/>
            <a:lumOff val="40000"/>
          </a:schemeClr>
        </a:solidFill>
        <a:scene3d>
          <a:camera prst="orthographicFront"/>
          <a:lightRig rig="threePt" dir="t"/>
        </a:scene3d>
        <a:sp3d>
          <a:bevelT/>
        </a:sp3d>
      </dgm:spPr>
      <dgm:t>
        <a:bodyPr/>
        <a:lstStyle/>
        <a:p>
          <a:r>
            <a:rPr lang="en-US" dirty="0" smtClean="0">
              <a:effectLst>
                <a:outerShdw blurRad="38100" dist="38100" dir="2700000" algn="tl">
                  <a:srgbClr val="000000">
                    <a:alpha val="43137"/>
                  </a:srgbClr>
                </a:outerShdw>
              </a:effectLst>
            </a:rPr>
            <a:t>Service Host</a:t>
          </a:r>
          <a:endParaRPr lang="en-US" dirty="0">
            <a:effectLst>
              <a:outerShdw blurRad="38100" dist="38100" dir="2700000" algn="tl">
                <a:srgbClr val="000000">
                  <a:alpha val="43137"/>
                </a:srgbClr>
              </a:outerShdw>
            </a:effectLst>
          </a:endParaRPr>
        </a:p>
      </dgm:t>
    </dgm:pt>
    <dgm:pt modelId="{77EAFE73-3288-4942-BE38-909B434C2764}" type="parTrans" cxnId="{6E6E5053-F6C8-4B6C-9B2F-9F7CD509510A}">
      <dgm:prSet/>
      <dgm:spPr/>
      <dgm:t>
        <a:bodyPr/>
        <a:lstStyle/>
        <a:p>
          <a:endParaRPr lang="en-US"/>
        </a:p>
      </dgm:t>
    </dgm:pt>
    <dgm:pt modelId="{18AB8B81-FCD5-48B2-922F-61AA7761B7EA}" type="sibTrans" cxnId="{6E6E5053-F6C8-4B6C-9B2F-9F7CD509510A}">
      <dgm:prSet/>
      <dgm:spPr/>
      <dgm:t>
        <a:bodyPr/>
        <a:lstStyle/>
        <a:p>
          <a:endParaRPr lang="en-US"/>
        </a:p>
      </dgm:t>
    </dgm:pt>
    <dgm:pt modelId="{0A4680A6-6055-40B6-B331-00A437195C92}">
      <dgm:prSet phldrT="[Texte]"/>
      <dgm:spPr>
        <a:solidFill>
          <a:schemeClr val="bg1">
            <a:lumMod val="60000"/>
            <a:lumOff val="40000"/>
          </a:schemeClr>
        </a:solidFill>
        <a:scene3d>
          <a:camera prst="orthographicFront"/>
          <a:lightRig rig="threePt" dir="t"/>
        </a:scene3d>
        <a:sp3d>
          <a:bevelT/>
        </a:sp3d>
      </dgm:spPr>
      <dgm:t>
        <a:bodyPr/>
        <a:lstStyle/>
        <a:p>
          <a:r>
            <a:rPr lang="en-US" dirty="0" smtClean="0">
              <a:effectLst>
                <a:outerShdw blurRad="38100" dist="38100" dir="2700000" algn="tl">
                  <a:srgbClr val="000000">
                    <a:alpha val="43137"/>
                  </a:srgbClr>
                </a:outerShdw>
              </a:effectLst>
            </a:rPr>
            <a:t>Service Management</a:t>
          </a:r>
          <a:endParaRPr lang="en-US" dirty="0">
            <a:effectLst>
              <a:outerShdw blurRad="38100" dist="38100" dir="2700000" algn="tl">
                <a:srgbClr val="000000">
                  <a:alpha val="43137"/>
                </a:srgbClr>
              </a:outerShdw>
            </a:effectLst>
          </a:endParaRPr>
        </a:p>
      </dgm:t>
    </dgm:pt>
    <dgm:pt modelId="{C1B7A4B3-AA62-4635-B0F4-A905213CE91D}" type="parTrans" cxnId="{D0E8396D-4B2E-4A02-8558-5F115C08E943}">
      <dgm:prSet/>
      <dgm:spPr/>
      <dgm:t>
        <a:bodyPr/>
        <a:lstStyle/>
        <a:p>
          <a:endParaRPr lang="en-US"/>
        </a:p>
      </dgm:t>
    </dgm:pt>
    <dgm:pt modelId="{8CD7A83E-42F8-44EB-A830-BEE2AF620DB2}" type="sibTrans" cxnId="{D0E8396D-4B2E-4A02-8558-5F115C08E943}">
      <dgm:prSet/>
      <dgm:spPr/>
      <dgm:t>
        <a:bodyPr/>
        <a:lstStyle/>
        <a:p>
          <a:endParaRPr lang="en-US"/>
        </a:p>
      </dgm:t>
    </dgm:pt>
    <dgm:pt modelId="{ED7D35AA-8787-4508-BAA2-0BE404AA9F74}">
      <dgm:prSet phldrT="[Texte]"/>
      <dgm:spPr>
        <a:solidFill>
          <a:schemeClr val="bg1">
            <a:lumMod val="75000"/>
          </a:schemeClr>
        </a:solidFill>
        <a:scene3d>
          <a:camera prst="orthographicFront"/>
          <a:lightRig rig="threePt" dir="t"/>
        </a:scene3d>
        <a:sp3d>
          <a:bevelT/>
        </a:sp3d>
      </dgm:spPr>
      <dgm:t>
        <a:bodyPr/>
        <a:lstStyle/>
        <a:p>
          <a:r>
            <a:rPr lang="en-US" b="0" dirty="0" smtClean="0">
              <a:solidFill>
                <a:schemeClr val="tx1"/>
              </a:solidFill>
              <a:effectLst>
                <a:outerShdw blurRad="38100" dist="38100" dir="2700000" algn="tl">
                  <a:srgbClr val="000000">
                    <a:alpha val="43137"/>
                  </a:srgbClr>
                </a:outerShdw>
              </a:effectLst>
            </a:rPr>
            <a:t>Orchestration Engine</a:t>
          </a:r>
          <a:endParaRPr lang="en-US" b="0" dirty="0">
            <a:solidFill>
              <a:schemeClr val="tx1"/>
            </a:solidFill>
            <a:effectLst>
              <a:outerShdw blurRad="38100" dist="38100" dir="2700000" algn="tl">
                <a:srgbClr val="000000">
                  <a:alpha val="43137"/>
                </a:srgbClr>
              </a:outerShdw>
            </a:effectLst>
          </a:endParaRPr>
        </a:p>
      </dgm:t>
    </dgm:pt>
    <dgm:pt modelId="{200A9DBE-89A9-4C47-9F27-C086493BEB79}" type="parTrans" cxnId="{26FC5206-9F18-47A5-8656-179A47DE4B33}">
      <dgm:prSet/>
      <dgm:spPr/>
      <dgm:t>
        <a:bodyPr/>
        <a:lstStyle/>
        <a:p>
          <a:endParaRPr lang="en-US"/>
        </a:p>
      </dgm:t>
    </dgm:pt>
    <dgm:pt modelId="{48980CC7-E761-4A6F-B113-34E2D02A899F}" type="sibTrans" cxnId="{26FC5206-9F18-47A5-8656-179A47DE4B33}">
      <dgm:prSet/>
      <dgm:spPr/>
      <dgm:t>
        <a:bodyPr/>
        <a:lstStyle/>
        <a:p>
          <a:endParaRPr lang="en-US"/>
        </a:p>
      </dgm:t>
    </dgm:pt>
    <dgm:pt modelId="{8C5ADB64-7FA0-4A9A-8159-C86551469343}" type="pres">
      <dgm:prSet presAssocID="{78286672-326E-4637-9E10-92D1E954F5E3}" presName="theList" presStyleCnt="0">
        <dgm:presLayoutVars>
          <dgm:dir/>
          <dgm:animLvl val="lvl"/>
          <dgm:resizeHandles val="exact"/>
        </dgm:presLayoutVars>
      </dgm:prSet>
      <dgm:spPr/>
      <dgm:t>
        <a:bodyPr/>
        <a:lstStyle/>
        <a:p>
          <a:endParaRPr lang="en-US"/>
        </a:p>
      </dgm:t>
    </dgm:pt>
    <dgm:pt modelId="{4A363F98-F55C-45DF-ABAF-46838541BD91}" type="pres">
      <dgm:prSet presAssocID="{87866D2B-6A9D-47F5-B844-9880239350B1}" presName="compNode" presStyleCnt="0"/>
      <dgm:spPr/>
      <dgm:t>
        <a:bodyPr/>
        <a:lstStyle/>
        <a:p>
          <a:endParaRPr lang="en-US"/>
        </a:p>
      </dgm:t>
    </dgm:pt>
    <dgm:pt modelId="{F1208222-2C0F-4380-9F80-8A650E93501A}" type="pres">
      <dgm:prSet presAssocID="{87866D2B-6A9D-47F5-B844-9880239350B1}" presName="aNode" presStyleLbl="bgShp" presStyleIdx="0" presStyleCnt="3" custLinFactNeighborY="-388"/>
      <dgm:spPr/>
      <dgm:t>
        <a:bodyPr/>
        <a:lstStyle/>
        <a:p>
          <a:endParaRPr lang="en-US"/>
        </a:p>
      </dgm:t>
    </dgm:pt>
    <dgm:pt modelId="{1FFCC6AB-C1F4-4ED0-AB23-D6FB6786A6F5}" type="pres">
      <dgm:prSet presAssocID="{87866D2B-6A9D-47F5-B844-9880239350B1}" presName="textNode" presStyleLbl="bgShp" presStyleIdx="0" presStyleCnt="3"/>
      <dgm:spPr/>
      <dgm:t>
        <a:bodyPr/>
        <a:lstStyle/>
        <a:p>
          <a:endParaRPr lang="en-US"/>
        </a:p>
      </dgm:t>
    </dgm:pt>
    <dgm:pt modelId="{1E08156C-CC4D-4A24-AB49-34B0C41B465B}" type="pres">
      <dgm:prSet presAssocID="{87866D2B-6A9D-47F5-B844-9880239350B1}" presName="compChildNode" presStyleCnt="0"/>
      <dgm:spPr/>
      <dgm:t>
        <a:bodyPr/>
        <a:lstStyle/>
        <a:p>
          <a:endParaRPr lang="en-US"/>
        </a:p>
      </dgm:t>
    </dgm:pt>
    <dgm:pt modelId="{104F758F-D60C-4212-915D-A65BDF585E6B}" type="pres">
      <dgm:prSet presAssocID="{87866D2B-6A9D-47F5-B844-9880239350B1}" presName="theInnerList" presStyleCnt="0"/>
      <dgm:spPr/>
      <dgm:t>
        <a:bodyPr/>
        <a:lstStyle/>
        <a:p>
          <a:endParaRPr lang="en-US"/>
        </a:p>
      </dgm:t>
    </dgm:pt>
    <dgm:pt modelId="{CFD2C2EF-A181-4A7E-ADD6-09F37EC0DA7F}" type="pres">
      <dgm:prSet presAssocID="{A5EF0C92-80F5-4539-BA84-0CCD8082A223}" presName="childNode" presStyleLbl="node1" presStyleIdx="0" presStyleCnt="11">
        <dgm:presLayoutVars>
          <dgm:bulletEnabled val="1"/>
        </dgm:presLayoutVars>
      </dgm:prSet>
      <dgm:spPr/>
      <dgm:t>
        <a:bodyPr/>
        <a:lstStyle/>
        <a:p>
          <a:endParaRPr lang="en-US"/>
        </a:p>
      </dgm:t>
    </dgm:pt>
    <dgm:pt modelId="{4451F849-06BE-46A5-AC98-EBCBFDE99416}" type="pres">
      <dgm:prSet presAssocID="{A5EF0C92-80F5-4539-BA84-0CCD8082A223}" presName="aSpace2" presStyleCnt="0"/>
      <dgm:spPr/>
      <dgm:t>
        <a:bodyPr/>
        <a:lstStyle/>
        <a:p>
          <a:endParaRPr lang="en-US"/>
        </a:p>
      </dgm:t>
    </dgm:pt>
    <dgm:pt modelId="{F3272186-922A-4CD6-9124-F2A6EF904112}" type="pres">
      <dgm:prSet presAssocID="{885FA495-A3AB-462E-A250-CCAE4175D006}" presName="childNode" presStyleLbl="node1" presStyleIdx="1" presStyleCnt="11">
        <dgm:presLayoutVars>
          <dgm:bulletEnabled val="1"/>
        </dgm:presLayoutVars>
      </dgm:prSet>
      <dgm:spPr/>
      <dgm:t>
        <a:bodyPr/>
        <a:lstStyle/>
        <a:p>
          <a:endParaRPr lang="en-US"/>
        </a:p>
      </dgm:t>
    </dgm:pt>
    <dgm:pt modelId="{8FF723EF-65F3-4598-A97B-C2EB3AD99C6E}" type="pres">
      <dgm:prSet presAssocID="{885FA495-A3AB-462E-A250-CCAE4175D006}" presName="aSpace2" presStyleCnt="0"/>
      <dgm:spPr/>
      <dgm:t>
        <a:bodyPr/>
        <a:lstStyle/>
        <a:p>
          <a:endParaRPr lang="en-US"/>
        </a:p>
      </dgm:t>
    </dgm:pt>
    <dgm:pt modelId="{253B96C1-F3B3-4CE9-AD33-ECEC38FC90E3}" type="pres">
      <dgm:prSet presAssocID="{EC440464-535F-43AD-AC10-564EA430A286}" presName="childNode" presStyleLbl="node1" presStyleIdx="2" presStyleCnt="11">
        <dgm:presLayoutVars>
          <dgm:bulletEnabled val="1"/>
        </dgm:presLayoutVars>
      </dgm:prSet>
      <dgm:spPr/>
      <dgm:t>
        <a:bodyPr/>
        <a:lstStyle/>
        <a:p>
          <a:endParaRPr lang="en-US"/>
        </a:p>
      </dgm:t>
    </dgm:pt>
    <dgm:pt modelId="{A71DFA8D-DCAF-434F-BD42-D5A90EFEBB4E}" type="pres">
      <dgm:prSet presAssocID="{87866D2B-6A9D-47F5-B844-9880239350B1}" presName="aSpace" presStyleCnt="0"/>
      <dgm:spPr/>
      <dgm:t>
        <a:bodyPr/>
        <a:lstStyle/>
        <a:p>
          <a:endParaRPr lang="en-US"/>
        </a:p>
      </dgm:t>
    </dgm:pt>
    <dgm:pt modelId="{0CE473D9-2852-4D78-ABE9-E5B0EBECFD9B}" type="pres">
      <dgm:prSet presAssocID="{75FF5947-B559-4617-983B-F31F45280E68}" presName="compNode" presStyleCnt="0"/>
      <dgm:spPr/>
      <dgm:t>
        <a:bodyPr/>
        <a:lstStyle/>
        <a:p>
          <a:endParaRPr lang="en-US"/>
        </a:p>
      </dgm:t>
    </dgm:pt>
    <dgm:pt modelId="{62A9002C-FB13-435C-AC2D-22A2F76B62AC}" type="pres">
      <dgm:prSet presAssocID="{75FF5947-B559-4617-983B-F31F45280E68}" presName="aNode" presStyleLbl="bgShp" presStyleIdx="1" presStyleCnt="3"/>
      <dgm:spPr/>
      <dgm:t>
        <a:bodyPr/>
        <a:lstStyle/>
        <a:p>
          <a:endParaRPr lang="en-US"/>
        </a:p>
      </dgm:t>
    </dgm:pt>
    <dgm:pt modelId="{A204A801-64F1-45DC-9192-0BF4E2BEF19C}" type="pres">
      <dgm:prSet presAssocID="{75FF5947-B559-4617-983B-F31F45280E68}" presName="textNode" presStyleLbl="bgShp" presStyleIdx="1" presStyleCnt="3"/>
      <dgm:spPr/>
      <dgm:t>
        <a:bodyPr/>
        <a:lstStyle/>
        <a:p>
          <a:endParaRPr lang="en-US"/>
        </a:p>
      </dgm:t>
    </dgm:pt>
    <dgm:pt modelId="{471BA494-E985-4D3D-B19E-87DDAC8DC941}" type="pres">
      <dgm:prSet presAssocID="{75FF5947-B559-4617-983B-F31F45280E68}" presName="compChildNode" presStyleCnt="0"/>
      <dgm:spPr/>
      <dgm:t>
        <a:bodyPr/>
        <a:lstStyle/>
        <a:p>
          <a:endParaRPr lang="en-US"/>
        </a:p>
      </dgm:t>
    </dgm:pt>
    <dgm:pt modelId="{4DCE3CF3-AB53-4DCB-8E39-C67D8C7B32DA}" type="pres">
      <dgm:prSet presAssocID="{75FF5947-B559-4617-983B-F31F45280E68}" presName="theInnerList" presStyleCnt="0"/>
      <dgm:spPr/>
      <dgm:t>
        <a:bodyPr/>
        <a:lstStyle/>
        <a:p>
          <a:endParaRPr lang="en-US"/>
        </a:p>
      </dgm:t>
    </dgm:pt>
    <dgm:pt modelId="{AD14F350-BEF3-411E-B023-B064B9E63EEB}" type="pres">
      <dgm:prSet presAssocID="{ED5B2008-80D6-4A5B-B0D6-0DB47CE44846}" presName="childNode" presStyleLbl="node1" presStyleIdx="3" presStyleCnt="11">
        <dgm:presLayoutVars>
          <dgm:bulletEnabled val="1"/>
        </dgm:presLayoutVars>
      </dgm:prSet>
      <dgm:spPr/>
      <dgm:t>
        <a:bodyPr/>
        <a:lstStyle/>
        <a:p>
          <a:endParaRPr lang="en-US"/>
        </a:p>
      </dgm:t>
    </dgm:pt>
    <dgm:pt modelId="{4A5E6BB4-496E-4055-A6D6-98A1FC21583E}" type="pres">
      <dgm:prSet presAssocID="{ED5B2008-80D6-4A5B-B0D6-0DB47CE44846}" presName="aSpace2" presStyleCnt="0"/>
      <dgm:spPr/>
      <dgm:t>
        <a:bodyPr/>
        <a:lstStyle/>
        <a:p>
          <a:endParaRPr lang="en-US"/>
        </a:p>
      </dgm:t>
    </dgm:pt>
    <dgm:pt modelId="{FA37AEAD-544F-49F9-B18D-A2A3A2BDC3C2}" type="pres">
      <dgm:prSet presAssocID="{38E144D0-DB9F-4A46-B060-73755FCBB78E}" presName="childNode" presStyleLbl="node1" presStyleIdx="4" presStyleCnt="11">
        <dgm:presLayoutVars>
          <dgm:bulletEnabled val="1"/>
        </dgm:presLayoutVars>
      </dgm:prSet>
      <dgm:spPr/>
      <dgm:t>
        <a:bodyPr/>
        <a:lstStyle/>
        <a:p>
          <a:endParaRPr lang="en-US"/>
        </a:p>
      </dgm:t>
    </dgm:pt>
    <dgm:pt modelId="{2FF44034-634B-48E0-87AC-BFD5821D6EBB}" type="pres">
      <dgm:prSet presAssocID="{38E144D0-DB9F-4A46-B060-73755FCBB78E}" presName="aSpace2" presStyleCnt="0"/>
      <dgm:spPr/>
      <dgm:t>
        <a:bodyPr/>
        <a:lstStyle/>
        <a:p>
          <a:endParaRPr lang="en-US"/>
        </a:p>
      </dgm:t>
    </dgm:pt>
    <dgm:pt modelId="{A52073B6-27BB-4D4F-B858-DCBC0949743E}" type="pres">
      <dgm:prSet presAssocID="{B039AC50-D451-4228-BED8-74FED2339450}" presName="childNode" presStyleLbl="node1" presStyleIdx="5" presStyleCnt="11">
        <dgm:presLayoutVars>
          <dgm:bulletEnabled val="1"/>
        </dgm:presLayoutVars>
      </dgm:prSet>
      <dgm:spPr/>
      <dgm:t>
        <a:bodyPr/>
        <a:lstStyle/>
        <a:p>
          <a:endParaRPr lang="en-US"/>
        </a:p>
      </dgm:t>
    </dgm:pt>
    <dgm:pt modelId="{892E4FCF-588E-4C71-B52B-B962F3449D86}" type="pres">
      <dgm:prSet presAssocID="{75FF5947-B559-4617-983B-F31F45280E68}" presName="aSpace" presStyleCnt="0"/>
      <dgm:spPr/>
      <dgm:t>
        <a:bodyPr/>
        <a:lstStyle/>
        <a:p>
          <a:endParaRPr lang="en-US"/>
        </a:p>
      </dgm:t>
    </dgm:pt>
    <dgm:pt modelId="{BB3C1A86-1A9F-4D04-AB14-93E55EF2B09F}" type="pres">
      <dgm:prSet presAssocID="{0ED2717A-8B0F-41EC-90E4-4E728CBE9E6C}" presName="compNode" presStyleCnt="0"/>
      <dgm:spPr/>
      <dgm:t>
        <a:bodyPr/>
        <a:lstStyle/>
        <a:p>
          <a:endParaRPr lang="en-US"/>
        </a:p>
      </dgm:t>
    </dgm:pt>
    <dgm:pt modelId="{B143AA16-6AA1-4E6F-9A07-7C5008387D63}" type="pres">
      <dgm:prSet presAssocID="{0ED2717A-8B0F-41EC-90E4-4E728CBE9E6C}" presName="aNode" presStyleLbl="bgShp" presStyleIdx="2" presStyleCnt="3"/>
      <dgm:spPr/>
      <dgm:t>
        <a:bodyPr/>
        <a:lstStyle/>
        <a:p>
          <a:endParaRPr lang="en-US"/>
        </a:p>
      </dgm:t>
    </dgm:pt>
    <dgm:pt modelId="{001AA8F7-00FE-4114-8BC8-172408FB40D5}" type="pres">
      <dgm:prSet presAssocID="{0ED2717A-8B0F-41EC-90E4-4E728CBE9E6C}" presName="textNode" presStyleLbl="bgShp" presStyleIdx="2" presStyleCnt="3"/>
      <dgm:spPr/>
      <dgm:t>
        <a:bodyPr/>
        <a:lstStyle/>
        <a:p>
          <a:endParaRPr lang="en-US"/>
        </a:p>
      </dgm:t>
    </dgm:pt>
    <dgm:pt modelId="{7C45EE62-71AE-4AE8-A7D2-D4415D22E8FE}" type="pres">
      <dgm:prSet presAssocID="{0ED2717A-8B0F-41EC-90E4-4E728CBE9E6C}" presName="compChildNode" presStyleCnt="0"/>
      <dgm:spPr/>
      <dgm:t>
        <a:bodyPr/>
        <a:lstStyle/>
        <a:p>
          <a:endParaRPr lang="en-US"/>
        </a:p>
      </dgm:t>
    </dgm:pt>
    <dgm:pt modelId="{10A7A6F0-01C0-4D8F-A2A6-92090113B1AD}" type="pres">
      <dgm:prSet presAssocID="{0ED2717A-8B0F-41EC-90E4-4E728CBE9E6C}" presName="theInnerList" presStyleCnt="0"/>
      <dgm:spPr/>
      <dgm:t>
        <a:bodyPr/>
        <a:lstStyle/>
        <a:p>
          <a:endParaRPr lang="en-US"/>
        </a:p>
      </dgm:t>
    </dgm:pt>
    <dgm:pt modelId="{8E145FDA-FC1A-47B3-9723-8ED5762AD711}" type="pres">
      <dgm:prSet presAssocID="{81EEB9D9-FA44-4FD8-BE69-915A4C72437D}" presName="childNode" presStyleLbl="node1" presStyleIdx="6" presStyleCnt="11">
        <dgm:presLayoutVars>
          <dgm:bulletEnabled val="1"/>
        </dgm:presLayoutVars>
      </dgm:prSet>
      <dgm:spPr/>
      <dgm:t>
        <a:bodyPr/>
        <a:lstStyle/>
        <a:p>
          <a:endParaRPr lang="en-US"/>
        </a:p>
      </dgm:t>
    </dgm:pt>
    <dgm:pt modelId="{E2253D2D-5BB4-4C4F-A488-1BB3DF967A1B}" type="pres">
      <dgm:prSet presAssocID="{81EEB9D9-FA44-4FD8-BE69-915A4C72437D}" presName="aSpace2" presStyleCnt="0"/>
      <dgm:spPr/>
      <dgm:t>
        <a:bodyPr/>
        <a:lstStyle/>
        <a:p>
          <a:endParaRPr lang="en-US"/>
        </a:p>
      </dgm:t>
    </dgm:pt>
    <dgm:pt modelId="{C71B1811-1889-4CFE-B1FC-4ED998660BB8}" type="pres">
      <dgm:prSet presAssocID="{5AB73999-BE09-46D2-BE15-9AB3AF429C08}" presName="childNode" presStyleLbl="node1" presStyleIdx="7" presStyleCnt="11">
        <dgm:presLayoutVars>
          <dgm:bulletEnabled val="1"/>
        </dgm:presLayoutVars>
      </dgm:prSet>
      <dgm:spPr/>
      <dgm:t>
        <a:bodyPr/>
        <a:lstStyle/>
        <a:p>
          <a:endParaRPr lang="en-US"/>
        </a:p>
      </dgm:t>
    </dgm:pt>
    <dgm:pt modelId="{0CAC3638-F972-4BEC-919D-822DB396A77D}" type="pres">
      <dgm:prSet presAssocID="{5AB73999-BE09-46D2-BE15-9AB3AF429C08}" presName="aSpace2" presStyleCnt="0"/>
      <dgm:spPr/>
      <dgm:t>
        <a:bodyPr/>
        <a:lstStyle/>
        <a:p>
          <a:endParaRPr lang="en-US"/>
        </a:p>
      </dgm:t>
    </dgm:pt>
    <dgm:pt modelId="{EF8230F8-3C04-4F25-8829-2E57E7BA2AD4}" type="pres">
      <dgm:prSet presAssocID="{A2DC0A81-631E-43E1-8664-0C87BB0AB443}" presName="childNode" presStyleLbl="node1" presStyleIdx="8" presStyleCnt="11">
        <dgm:presLayoutVars>
          <dgm:bulletEnabled val="1"/>
        </dgm:presLayoutVars>
      </dgm:prSet>
      <dgm:spPr/>
      <dgm:t>
        <a:bodyPr/>
        <a:lstStyle/>
        <a:p>
          <a:endParaRPr lang="en-US"/>
        </a:p>
      </dgm:t>
    </dgm:pt>
    <dgm:pt modelId="{55C085DF-01F1-4E8D-8494-A1A74D5E441E}" type="pres">
      <dgm:prSet presAssocID="{A2DC0A81-631E-43E1-8664-0C87BB0AB443}" presName="aSpace2" presStyleCnt="0"/>
      <dgm:spPr/>
      <dgm:t>
        <a:bodyPr/>
        <a:lstStyle/>
        <a:p>
          <a:endParaRPr lang="en-US"/>
        </a:p>
      </dgm:t>
    </dgm:pt>
    <dgm:pt modelId="{8F19B928-7DFA-4745-9D3F-A7F6B875065A}" type="pres">
      <dgm:prSet presAssocID="{0A4680A6-6055-40B6-B331-00A437195C92}" presName="childNode" presStyleLbl="node1" presStyleIdx="9" presStyleCnt="11">
        <dgm:presLayoutVars>
          <dgm:bulletEnabled val="1"/>
        </dgm:presLayoutVars>
      </dgm:prSet>
      <dgm:spPr/>
      <dgm:t>
        <a:bodyPr/>
        <a:lstStyle/>
        <a:p>
          <a:endParaRPr lang="en-US"/>
        </a:p>
      </dgm:t>
    </dgm:pt>
    <dgm:pt modelId="{B5FC18E5-C76C-4F12-ADD8-F821119FB026}" type="pres">
      <dgm:prSet presAssocID="{0A4680A6-6055-40B6-B331-00A437195C92}" presName="aSpace2" presStyleCnt="0"/>
      <dgm:spPr/>
      <dgm:t>
        <a:bodyPr/>
        <a:lstStyle/>
        <a:p>
          <a:endParaRPr lang="en-US"/>
        </a:p>
      </dgm:t>
    </dgm:pt>
    <dgm:pt modelId="{BC0AEDAE-3E9E-4C84-B1D8-4DE92B2AF6A0}" type="pres">
      <dgm:prSet presAssocID="{ED7D35AA-8787-4508-BAA2-0BE404AA9F74}" presName="childNode" presStyleLbl="node1" presStyleIdx="10" presStyleCnt="11">
        <dgm:presLayoutVars>
          <dgm:bulletEnabled val="1"/>
        </dgm:presLayoutVars>
      </dgm:prSet>
      <dgm:spPr/>
      <dgm:t>
        <a:bodyPr/>
        <a:lstStyle/>
        <a:p>
          <a:endParaRPr lang="en-US"/>
        </a:p>
      </dgm:t>
    </dgm:pt>
  </dgm:ptLst>
  <dgm:cxnLst>
    <dgm:cxn modelId="{DE230A4F-0FFC-4360-BDC1-B1AE4430688B}" type="presOf" srcId="{ED5B2008-80D6-4A5B-B0D6-0DB47CE44846}" destId="{AD14F350-BEF3-411E-B023-B064B9E63EEB}" srcOrd="0" destOrd="0" presId="urn:microsoft.com/office/officeart/2005/8/layout/lProcess2"/>
    <dgm:cxn modelId="{031443F0-F23B-42EE-8DE7-62E35D1E8EEE}" srcId="{87866D2B-6A9D-47F5-B844-9880239350B1}" destId="{A5EF0C92-80F5-4539-BA84-0CCD8082A223}" srcOrd="0" destOrd="0" parTransId="{2A0471C3-A2F8-4BFF-B720-6FACAD2BA1E5}" sibTransId="{A2FA0FC3-EA93-439E-99F3-8B02ADD77245}"/>
    <dgm:cxn modelId="{1F0C121C-46C6-4840-9DE2-AB86720FAB19}" srcId="{75FF5947-B559-4617-983B-F31F45280E68}" destId="{ED5B2008-80D6-4A5B-B0D6-0DB47CE44846}" srcOrd="0" destOrd="0" parTransId="{9EF6E859-BC1B-48A1-A61F-1DF6DEE5BDE8}" sibTransId="{F267A753-0740-4D55-9472-1AAB567E3CE9}"/>
    <dgm:cxn modelId="{9838ECB9-7867-423A-8F80-2DC5F39BE24B}" type="presOf" srcId="{885FA495-A3AB-462E-A250-CCAE4175D006}" destId="{F3272186-922A-4CD6-9124-F2A6EF904112}" srcOrd="0" destOrd="0" presId="urn:microsoft.com/office/officeart/2005/8/layout/lProcess2"/>
    <dgm:cxn modelId="{A8A8C0F4-86F2-4FD6-B42F-85069907F127}" type="presOf" srcId="{0ED2717A-8B0F-41EC-90E4-4E728CBE9E6C}" destId="{001AA8F7-00FE-4114-8BC8-172408FB40D5}" srcOrd="1" destOrd="0" presId="urn:microsoft.com/office/officeart/2005/8/layout/lProcess2"/>
    <dgm:cxn modelId="{C1E54EFE-34B1-42CB-91EE-C8795452576D}" type="presOf" srcId="{0A4680A6-6055-40B6-B331-00A437195C92}" destId="{8F19B928-7DFA-4745-9D3F-A7F6B875065A}" srcOrd="0" destOrd="0" presId="urn:microsoft.com/office/officeart/2005/8/layout/lProcess2"/>
    <dgm:cxn modelId="{7E7002B3-891E-455E-B691-0551341E1F43}" srcId="{78286672-326E-4637-9E10-92D1E954F5E3}" destId="{75FF5947-B559-4617-983B-F31F45280E68}" srcOrd="1" destOrd="0" parTransId="{422037FE-1412-4250-9FC0-983811CE957C}" sibTransId="{EAD9C007-DCB6-484B-9989-23C752EF7FEE}"/>
    <dgm:cxn modelId="{956EDA31-446A-44B4-8CFD-9BEDB1E28988}" type="presOf" srcId="{EC440464-535F-43AD-AC10-564EA430A286}" destId="{253B96C1-F3B3-4CE9-AD33-ECEC38FC90E3}" srcOrd="0" destOrd="0" presId="urn:microsoft.com/office/officeart/2005/8/layout/lProcess2"/>
    <dgm:cxn modelId="{39EE6D32-02C1-488D-925D-E87266445163}" type="presOf" srcId="{38E144D0-DB9F-4A46-B060-73755FCBB78E}" destId="{FA37AEAD-544F-49F9-B18D-A2A3A2BDC3C2}" srcOrd="0" destOrd="0" presId="urn:microsoft.com/office/officeart/2005/8/layout/lProcess2"/>
    <dgm:cxn modelId="{B90BA822-092C-4447-AD14-11FC0E3DA459}" type="presOf" srcId="{75FF5947-B559-4617-983B-F31F45280E68}" destId="{62A9002C-FB13-435C-AC2D-22A2F76B62AC}" srcOrd="0" destOrd="0" presId="urn:microsoft.com/office/officeart/2005/8/layout/lProcess2"/>
    <dgm:cxn modelId="{30165F24-429A-43F1-8214-8D4F69A1A8A4}" srcId="{87866D2B-6A9D-47F5-B844-9880239350B1}" destId="{EC440464-535F-43AD-AC10-564EA430A286}" srcOrd="2" destOrd="0" parTransId="{359CE18A-A05E-45B1-B3FD-5174A63FCF00}" sibTransId="{726A2B43-6277-4654-9477-86D751A99F07}"/>
    <dgm:cxn modelId="{447E58C2-A1ED-4ABC-9CFE-5F59DE6EB058}" srcId="{78286672-326E-4637-9E10-92D1E954F5E3}" destId="{0ED2717A-8B0F-41EC-90E4-4E728CBE9E6C}" srcOrd="2" destOrd="0" parTransId="{0D7376FF-4925-4BA8-80B1-84EFC80D8047}" sibTransId="{D7DF2F68-B003-43DF-84F2-C9AE17D7E089}"/>
    <dgm:cxn modelId="{D693BA90-FB70-435C-A4B3-74EE8C5B04CA}" srcId="{78286672-326E-4637-9E10-92D1E954F5E3}" destId="{87866D2B-6A9D-47F5-B844-9880239350B1}" srcOrd="0" destOrd="0" parTransId="{A209A4BB-0E67-434E-B4B3-94CECC12F5CB}" sibTransId="{B7ADF641-68F3-414F-A67B-151289E635D5}"/>
    <dgm:cxn modelId="{D0E8396D-4B2E-4A02-8558-5F115C08E943}" srcId="{0ED2717A-8B0F-41EC-90E4-4E728CBE9E6C}" destId="{0A4680A6-6055-40B6-B331-00A437195C92}" srcOrd="3" destOrd="0" parTransId="{C1B7A4B3-AA62-4635-B0F4-A905213CE91D}" sibTransId="{8CD7A83E-42F8-44EB-A830-BEE2AF620DB2}"/>
    <dgm:cxn modelId="{7DEACF73-8E32-4CA9-932D-B0B172FF103E}" type="presOf" srcId="{ED7D35AA-8787-4508-BAA2-0BE404AA9F74}" destId="{BC0AEDAE-3E9E-4C84-B1D8-4DE92B2AF6A0}" srcOrd="0" destOrd="0" presId="urn:microsoft.com/office/officeart/2005/8/layout/lProcess2"/>
    <dgm:cxn modelId="{B2E2AAB6-DADD-4090-AF22-A606B28A561E}" srcId="{0ED2717A-8B0F-41EC-90E4-4E728CBE9E6C}" destId="{81EEB9D9-FA44-4FD8-BE69-915A4C72437D}" srcOrd="0" destOrd="0" parTransId="{C310F4A9-33E6-405A-AEBD-1898E4276996}" sibTransId="{DD684FC5-6613-4520-8251-CAF0D57C5A5A}"/>
    <dgm:cxn modelId="{89A35EAF-6707-4E91-B124-4866D4DF0895}" srcId="{87866D2B-6A9D-47F5-B844-9880239350B1}" destId="{885FA495-A3AB-462E-A250-CCAE4175D006}" srcOrd="1" destOrd="0" parTransId="{130BB464-722C-41A3-AB8F-6D8BD9E7BAB6}" sibTransId="{F0FA9EE9-4FFB-4459-A3E3-30AED970A1EE}"/>
    <dgm:cxn modelId="{86E7F66F-095C-455C-BDA1-5CDE575B3DBB}" srcId="{0ED2717A-8B0F-41EC-90E4-4E728CBE9E6C}" destId="{5AB73999-BE09-46D2-BE15-9AB3AF429C08}" srcOrd="1" destOrd="0" parTransId="{DC9E7DAB-ECDF-4AD2-9A68-C29D34605138}" sibTransId="{E4E5F4ED-D85D-458A-A4BF-5154988626EF}"/>
    <dgm:cxn modelId="{89D119CF-6E5F-4909-81D4-BF74B5B3C931}" type="presOf" srcId="{5AB73999-BE09-46D2-BE15-9AB3AF429C08}" destId="{C71B1811-1889-4CFE-B1FC-4ED998660BB8}" srcOrd="0" destOrd="0" presId="urn:microsoft.com/office/officeart/2005/8/layout/lProcess2"/>
    <dgm:cxn modelId="{7C548669-76C9-46BD-8AB3-697592D4270C}" type="presOf" srcId="{81EEB9D9-FA44-4FD8-BE69-915A4C72437D}" destId="{8E145FDA-FC1A-47B3-9723-8ED5762AD711}" srcOrd="0" destOrd="0" presId="urn:microsoft.com/office/officeart/2005/8/layout/lProcess2"/>
    <dgm:cxn modelId="{6E6E5053-F6C8-4B6C-9B2F-9F7CD509510A}" srcId="{0ED2717A-8B0F-41EC-90E4-4E728CBE9E6C}" destId="{A2DC0A81-631E-43E1-8664-0C87BB0AB443}" srcOrd="2" destOrd="0" parTransId="{77EAFE73-3288-4942-BE38-909B434C2764}" sibTransId="{18AB8B81-FCD5-48B2-922F-61AA7761B7EA}"/>
    <dgm:cxn modelId="{AEC190D9-9305-49AF-A5B3-9ED88CF835B9}" type="presOf" srcId="{87866D2B-6A9D-47F5-B844-9880239350B1}" destId="{F1208222-2C0F-4380-9F80-8A650E93501A}" srcOrd="0" destOrd="0" presId="urn:microsoft.com/office/officeart/2005/8/layout/lProcess2"/>
    <dgm:cxn modelId="{98B3CDAD-899D-406D-9021-8D0493F99BDC}" type="presOf" srcId="{A5EF0C92-80F5-4539-BA84-0CCD8082A223}" destId="{CFD2C2EF-A181-4A7E-ADD6-09F37EC0DA7F}" srcOrd="0" destOrd="0" presId="urn:microsoft.com/office/officeart/2005/8/layout/lProcess2"/>
    <dgm:cxn modelId="{5838864F-C650-4E1A-B6F7-8511097F78D3}" type="presOf" srcId="{87866D2B-6A9D-47F5-B844-9880239350B1}" destId="{1FFCC6AB-C1F4-4ED0-AB23-D6FB6786A6F5}" srcOrd="1" destOrd="0" presId="urn:microsoft.com/office/officeart/2005/8/layout/lProcess2"/>
    <dgm:cxn modelId="{1BD1484F-B59E-42E7-BCB2-12F619467241}" type="presOf" srcId="{78286672-326E-4637-9E10-92D1E954F5E3}" destId="{8C5ADB64-7FA0-4A9A-8159-C86551469343}" srcOrd="0" destOrd="0" presId="urn:microsoft.com/office/officeart/2005/8/layout/lProcess2"/>
    <dgm:cxn modelId="{26FC5206-9F18-47A5-8656-179A47DE4B33}" srcId="{0ED2717A-8B0F-41EC-90E4-4E728CBE9E6C}" destId="{ED7D35AA-8787-4508-BAA2-0BE404AA9F74}" srcOrd="4" destOrd="0" parTransId="{200A9DBE-89A9-4C47-9F27-C086493BEB79}" sibTransId="{48980CC7-E761-4A6F-B113-34E2D02A899F}"/>
    <dgm:cxn modelId="{ABAE473A-7BDB-4D93-A23E-F78403F69ABA}" srcId="{75FF5947-B559-4617-983B-F31F45280E68}" destId="{B039AC50-D451-4228-BED8-74FED2339450}" srcOrd="2" destOrd="0" parTransId="{90C78AB9-1BB2-4373-830D-E444EF7CFAF3}" sibTransId="{FE271673-C4FF-4393-ABFF-C08ACB2536A4}"/>
    <dgm:cxn modelId="{DA370404-4027-4C14-9ADA-4B8F55CE1DA3}" type="presOf" srcId="{B039AC50-D451-4228-BED8-74FED2339450}" destId="{A52073B6-27BB-4D4F-B858-DCBC0949743E}" srcOrd="0" destOrd="0" presId="urn:microsoft.com/office/officeart/2005/8/layout/lProcess2"/>
    <dgm:cxn modelId="{4534F0CF-9B2F-4083-BC65-95EE5E451A2D}" srcId="{75FF5947-B559-4617-983B-F31F45280E68}" destId="{38E144D0-DB9F-4A46-B060-73755FCBB78E}" srcOrd="1" destOrd="0" parTransId="{22F38EFE-BC3E-4227-967C-56931D02E126}" sibTransId="{FF7FCD86-D0B0-4267-836D-D71B5F00ADD5}"/>
    <dgm:cxn modelId="{8B704871-70EC-4C96-9130-5D35B2D748BD}" type="presOf" srcId="{A2DC0A81-631E-43E1-8664-0C87BB0AB443}" destId="{EF8230F8-3C04-4F25-8829-2E57E7BA2AD4}" srcOrd="0" destOrd="0" presId="urn:microsoft.com/office/officeart/2005/8/layout/lProcess2"/>
    <dgm:cxn modelId="{27AA8817-4F66-49B6-95D1-83B67C4E8CAE}" type="presOf" srcId="{75FF5947-B559-4617-983B-F31F45280E68}" destId="{A204A801-64F1-45DC-9192-0BF4E2BEF19C}" srcOrd="1" destOrd="0" presId="urn:microsoft.com/office/officeart/2005/8/layout/lProcess2"/>
    <dgm:cxn modelId="{1E14BBE8-8B25-46F8-A053-ED6A21BC0A4D}" type="presOf" srcId="{0ED2717A-8B0F-41EC-90E4-4E728CBE9E6C}" destId="{B143AA16-6AA1-4E6F-9A07-7C5008387D63}" srcOrd="0" destOrd="0" presId="urn:microsoft.com/office/officeart/2005/8/layout/lProcess2"/>
    <dgm:cxn modelId="{06565942-9EEC-4D89-87BC-E204DDB177E9}" type="presParOf" srcId="{8C5ADB64-7FA0-4A9A-8159-C86551469343}" destId="{4A363F98-F55C-45DF-ABAF-46838541BD91}" srcOrd="0" destOrd="0" presId="urn:microsoft.com/office/officeart/2005/8/layout/lProcess2"/>
    <dgm:cxn modelId="{39CA6F3C-2110-4838-B2FB-5D3C5DAA339A}" type="presParOf" srcId="{4A363F98-F55C-45DF-ABAF-46838541BD91}" destId="{F1208222-2C0F-4380-9F80-8A650E93501A}" srcOrd="0" destOrd="0" presId="urn:microsoft.com/office/officeart/2005/8/layout/lProcess2"/>
    <dgm:cxn modelId="{0A0AAFC5-A6B7-41F3-996C-6AD123534A58}" type="presParOf" srcId="{4A363F98-F55C-45DF-ABAF-46838541BD91}" destId="{1FFCC6AB-C1F4-4ED0-AB23-D6FB6786A6F5}" srcOrd="1" destOrd="0" presId="urn:microsoft.com/office/officeart/2005/8/layout/lProcess2"/>
    <dgm:cxn modelId="{14133FF6-076A-4C18-B76A-E9605AC01660}" type="presParOf" srcId="{4A363F98-F55C-45DF-ABAF-46838541BD91}" destId="{1E08156C-CC4D-4A24-AB49-34B0C41B465B}" srcOrd="2" destOrd="0" presId="urn:microsoft.com/office/officeart/2005/8/layout/lProcess2"/>
    <dgm:cxn modelId="{42A8E8D6-48AB-4B74-AD37-E88AA4722C20}" type="presParOf" srcId="{1E08156C-CC4D-4A24-AB49-34B0C41B465B}" destId="{104F758F-D60C-4212-915D-A65BDF585E6B}" srcOrd="0" destOrd="0" presId="urn:microsoft.com/office/officeart/2005/8/layout/lProcess2"/>
    <dgm:cxn modelId="{E6EDF49E-B3CA-4702-AA70-5F447E29FA59}" type="presParOf" srcId="{104F758F-D60C-4212-915D-A65BDF585E6B}" destId="{CFD2C2EF-A181-4A7E-ADD6-09F37EC0DA7F}" srcOrd="0" destOrd="0" presId="urn:microsoft.com/office/officeart/2005/8/layout/lProcess2"/>
    <dgm:cxn modelId="{0B0BE38F-EFB8-4528-B8B8-BE83682E0094}" type="presParOf" srcId="{104F758F-D60C-4212-915D-A65BDF585E6B}" destId="{4451F849-06BE-46A5-AC98-EBCBFDE99416}" srcOrd="1" destOrd="0" presId="urn:microsoft.com/office/officeart/2005/8/layout/lProcess2"/>
    <dgm:cxn modelId="{1B3765F0-8F0F-4B9D-843E-8ADBEAB68AD1}" type="presParOf" srcId="{104F758F-D60C-4212-915D-A65BDF585E6B}" destId="{F3272186-922A-4CD6-9124-F2A6EF904112}" srcOrd="2" destOrd="0" presId="urn:microsoft.com/office/officeart/2005/8/layout/lProcess2"/>
    <dgm:cxn modelId="{A4195514-01A6-4E7A-8DFE-3A671C8A0B36}" type="presParOf" srcId="{104F758F-D60C-4212-915D-A65BDF585E6B}" destId="{8FF723EF-65F3-4598-A97B-C2EB3AD99C6E}" srcOrd="3" destOrd="0" presId="urn:microsoft.com/office/officeart/2005/8/layout/lProcess2"/>
    <dgm:cxn modelId="{837E304F-79C1-44CD-92A3-7A944C8EAA00}" type="presParOf" srcId="{104F758F-D60C-4212-915D-A65BDF585E6B}" destId="{253B96C1-F3B3-4CE9-AD33-ECEC38FC90E3}" srcOrd="4" destOrd="0" presId="urn:microsoft.com/office/officeart/2005/8/layout/lProcess2"/>
    <dgm:cxn modelId="{A41BAF84-779C-4522-8A60-AFBA6014429B}" type="presParOf" srcId="{8C5ADB64-7FA0-4A9A-8159-C86551469343}" destId="{A71DFA8D-DCAF-434F-BD42-D5A90EFEBB4E}" srcOrd="1" destOrd="0" presId="urn:microsoft.com/office/officeart/2005/8/layout/lProcess2"/>
    <dgm:cxn modelId="{F3D4C0C2-5537-48B2-892A-028242A22D60}" type="presParOf" srcId="{8C5ADB64-7FA0-4A9A-8159-C86551469343}" destId="{0CE473D9-2852-4D78-ABE9-E5B0EBECFD9B}" srcOrd="2" destOrd="0" presId="urn:microsoft.com/office/officeart/2005/8/layout/lProcess2"/>
    <dgm:cxn modelId="{F6A681B4-CA93-4ED8-A22F-2421F37FC4CD}" type="presParOf" srcId="{0CE473D9-2852-4D78-ABE9-E5B0EBECFD9B}" destId="{62A9002C-FB13-435C-AC2D-22A2F76B62AC}" srcOrd="0" destOrd="0" presId="urn:microsoft.com/office/officeart/2005/8/layout/lProcess2"/>
    <dgm:cxn modelId="{C8CD5028-5936-4B13-9610-F99060B4BC2C}" type="presParOf" srcId="{0CE473D9-2852-4D78-ABE9-E5B0EBECFD9B}" destId="{A204A801-64F1-45DC-9192-0BF4E2BEF19C}" srcOrd="1" destOrd="0" presId="urn:microsoft.com/office/officeart/2005/8/layout/lProcess2"/>
    <dgm:cxn modelId="{0FCF425A-29C0-4EA9-A707-760CA10AA976}" type="presParOf" srcId="{0CE473D9-2852-4D78-ABE9-E5B0EBECFD9B}" destId="{471BA494-E985-4D3D-B19E-87DDAC8DC941}" srcOrd="2" destOrd="0" presId="urn:microsoft.com/office/officeart/2005/8/layout/lProcess2"/>
    <dgm:cxn modelId="{EC51892C-32BC-4DE9-AA04-1D3C4870D095}" type="presParOf" srcId="{471BA494-E985-4D3D-B19E-87DDAC8DC941}" destId="{4DCE3CF3-AB53-4DCB-8E39-C67D8C7B32DA}" srcOrd="0" destOrd="0" presId="urn:microsoft.com/office/officeart/2005/8/layout/lProcess2"/>
    <dgm:cxn modelId="{8AE57200-9FCF-460D-A8F3-C85065A72DDA}" type="presParOf" srcId="{4DCE3CF3-AB53-4DCB-8E39-C67D8C7B32DA}" destId="{AD14F350-BEF3-411E-B023-B064B9E63EEB}" srcOrd="0" destOrd="0" presId="urn:microsoft.com/office/officeart/2005/8/layout/lProcess2"/>
    <dgm:cxn modelId="{60D7E111-676D-43FE-B7B6-7517D16BA043}" type="presParOf" srcId="{4DCE3CF3-AB53-4DCB-8E39-C67D8C7B32DA}" destId="{4A5E6BB4-496E-4055-A6D6-98A1FC21583E}" srcOrd="1" destOrd="0" presId="urn:microsoft.com/office/officeart/2005/8/layout/lProcess2"/>
    <dgm:cxn modelId="{5647FE9F-DE80-43EF-8F4B-DC4B3CA424F1}" type="presParOf" srcId="{4DCE3CF3-AB53-4DCB-8E39-C67D8C7B32DA}" destId="{FA37AEAD-544F-49F9-B18D-A2A3A2BDC3C2}" srcOrd="2" destOrd="0" presId="urn:microsoft.com/office/officeart/2005/8/layout/lProcess2"/>
    <dgm:cxn modelId="{8BC94A9E-D4A0-4DB8-9FFE-6D238CEE3D5F}" type="presParOf" srcId="{4DCE3CF3-AB53-4DCB-8E39-C67D8C7B32DA}" destId="{2FF44034-634B-48E0-87AC-BFD5821D6EBB}" srcOrd="3" destOrd="0" presId="urn:microsoft.com/office/officeart/2005/8/layout/lProcess2"/>
    <dgm:cxn modelId="{D8C621A6-45ED-41C6-9ECA-5F4D91F629A0}" type="presParOf" srcId="{4DCE3CF3-AB53-4DCB-8E39-C67D8C7B32DA}" destId="{A52073B6-27BB-4D4F-B858-DCBC0949743E}" srcOrd="4" destOrd="0" presId="urn:microsoft.com/office/officeart/2005/8/layout/lProcess2"/>
    <dgm:cxn modelId="{E50D7DCA-268E-4743-BA09-C3F6D51FA9B0}" type="presParOf" srcId="{8C5ADB64-7FA0-4A9A-8159-C86551469343}" destId="{892E4FCF-588E-4C71-B52B-B962F3449D86}" srcOrd="3" destOrd="0" presId="urn:microsoft.com/office/officeart/2005/8/layout/lProcess2"/>
    <dgm:cxn modelId="{2E986EB3-071F-46F6-91B1-D301D592EF48}" type="presParOf" srcId="{8C5ADB64-7FA0-4A9A-8159-C86551469343}" destId="{BB3C1A86-1A9F-4D04-AB14-93E55EF2B09F}" srcOrd="4" destOrd="0" presId="urn:microsoft.com/office/officeart/2005/8/layout/lProcess2"/>
    <dgm:cxn modelId="{4327E37C-DCAD-427E-ACE5-836FF81A50A1}" type="presParOf" srcId="{BB3C1A86-1A9F-4D04-AB14-93E55EF2B09F}" destId="{B143AA16-6AA1-4E6F-9A07-7C5008387D63}" srcOrd="0" destOrd="0" presId="urn:microsoft.com/office/officeart/2005/8/layout/lProcess2"/>
    <dgm:cxn modelId="{46AF4FCF-DE12-45DF-AA6C-CABB4BE682C3}" type="presParOf" srcId="{BB3C1A86-1A9F-4D04-AB14-93E55EF2B09F}" destId="{001AA8F7-00FE-4114-8BC8-172408FB40D5}" srcOrd="1" destOrd="0" presId="urn:microsoft.com/office/officeart/2005/8/layout/lProcess2"/>
    <dgm:cxn modelId="{5A0D8118-B934-4237-9FF8-04214E126195}" type="presParOf" srcId="{BB3C1A86-1A9F-4D04-AB14-93E55EF2B09F}" destId="{7C45EE62-71AE-4AE8-A7D2-D4415D22E8FE}" srcOrd="2" destOrd="0" presId="urn:microsoft.com/office/officeart/2005/8/layout/lProcess2"/>
    <dgm:cxn modelId="{75203C8E-4A26-41D6-ABA4-DD2C6DF65F88}" type="presParOf" srcId="{7C45EE62-71AE-4AE8-A7D2-D4415D22E8FE}" destId="{10A7A6F0-01C0-4D8F-A2A6-92090113B1AD}" srcOrd="0" destOrd="0" presId="urn:microsoft.com/office/officeart/2005/8/layout/lProcess2"/>
    <dgm:cxn modelId="{301FA8E5-2AF6-4EB6-9D97-55EEEB10C9E4}" type="presParOf" srcId="{10A7A6F0-01C0-4D8F-A2A6-92090113B1AD}" destId="{8E145FDA-FC1A-47B3-9723-8ED5762AD711}" srcOrd="0" destOrd="0" presId="urn:microsoft.com/office/officeart/2005/8/layout/lProcess2"/>
    <dgm:cxn modelId="{89B2ACDE-0132-4C10-A1CE-5B04C0D51C12}" type="presParOf" srcId="{10A7A6F0-01C0-4D8F-A2A6-92090113B1AD}" destId="{E2253D2D-5BB4-4C4F-A488-1BB3DF967A1B}" srcOrd="1" destOrd="0" presId="urn:microsoft.com/office/officeart/2005/8/layout/lProcess2"/>
    <dgm:cxn modelId="{75E2A599-335B-4AFB-8381-85B30A61456A}" type="presParOf" srcId="{10A7A6F0-01C0-4D8F-A2A6-92090113B1AD}" destId="{C71B1811-1889-4CFE-B1FC-4ED998660BB8}" srcOrd="2" destOrd="0" presId="urn:microsoft.com/office/officeart/2005/8/layout/lProcess2"/>
    <dgm:cxn modelId="{9CA7F0F9-2D8A-4DAA-933F-20189C24636A}" type="presParOf" srcId="{10A7A6F0-01C0-4D8F-A2A6-92090113B1AD}" destId="{0CAC3638-F972-4BEC-919D-822DB396A77D}" srcOrd="3" destOrd="0" presId="urn:microsoft.com/office/officeart/2005/8/layout/lProcess2"/>
    <dgm:cxn modelId="{96B7465A-8CD3-40DA-92F4-EA8EF8134BAC}" type="presParOf" srcId="{10A7A6F0-01C0-4D8F-A2A6-92090113B1AD}" destId="{EF8230F8-3C04-4F25-8829-2E57E7BA2AD4}" srcOrd="4" destOrd="0" presId="urn:microsoft.com/office/officeart/2005/8/layout/lProcess2"/>
    <dgm:cxn modelId="{22EAF6A4-F6F8-4693-A5C5-5805F2F3532F}" type="presParOf" srcId="{10A7A6F0-01C0-4D8F-A2A6-92090113B1AD}" destId="{55C085DF-01F1-4E8D-8494-A1A74D5E441E}" srcOrd="5" destOrd="0" presId="urn:microsoft.com/office/officeart/2005/8/layout/lProcess2"/>
    <dgm:cxn modelId="{73C69645-727F-4AEB-83D8-34C186D13AEA}" type="presParOf" srcId="{10A7A6F0-01C0-4D8F-A2A6-92090113B1AD}" destId="{8F19B928-7DFA-4745-9D3F-A7F6B875065A}" srcOrd="6" destOrd="0" presId="urn:microsoft.com/office/officeart/2005/8/layout/lProcess2"/>
    <dgm:cxn modelId="{E4A497B7-CC19-4EA3-BC7E-D80781E044A0}" type="presParOf" srcId="{10A7A6F0-01C0-4D8F-A2A6-92090113B1AD}" destId="{B5FC18E5-C76C-4F12-ADD8-F821119FB026}" srcOrd="7" destOrd="0" presId="urn:microsoft.com/office/officeart/2005/8/layout/lProcess2"/>
    <dgm:cxn modelId="{E40CA1BC-D22A-4801-861B-EB0709030FC8}" type="presParOf" srcId="{10A7A6F0-01C0-4D8F-A2A6-92090113B1AD}" destId="{BC0AEDAE-3E9E-4C84-B1D8-4DE92B2AF6A0}" srcOrd="8" destOrd="0" presId="urn:microsoft.com/office/officeart/2005/8/layout/lProcess2"/>
  </dgm:cxnLst>
  <dgm:bg/>
  <dgm:whole>
    <a:effectLst>
      <a:reflection blurRad="6350" stA="52000" endA="300" endPos="35000" dir="5400000" sy="-100000" algn="bl" rotWithShape="0"/>
    </a:effectLst>
  </dgm:whole>
</dgm:dataModel>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10/15/2008</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‹N°›</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10/15/2008</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‹N°›</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E913D99-93F9-4F41-B477-0422AC13B20F}" type="datetime8">
              <a:rPr lang="en-US"/>
              <a:pPr/>
              <a:t>10/15/2008 3:24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2003-2004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B0995E0C-2F01-4C41-8106-1D4BA3E60116}" type="slidenum">
              <a:rPr lang="en-US"/>
              <a:pPr/>
              <a:t>6</a:t>
            </a:fld>
            <a:endParaRPr lang="en-US"/>
          </a:p>
        </p:txBody>
      </p:sp>
      <p:sp>
        <p:nvSpPr>
          <p:cNvPr id="6913026" name="Rectangle 2"/>
          <p:cNvSpPr>
            <a:spLocks noGrp="1" noRot="1" noChangeAspect="1" noChangeArrowheads="1" noTextEdit="1"/>
          </p:cNvSpPr>
          <p:nvPr>
            <p:ph type="sldImg"/>
          </p:nvPr>
        </p:nvSpPr>
        <p:spPr>
          <a:ln/>
        </p:spPr>
      </p:sp>
      <p:sp>
        <p:nvSpPr>
          <p:cNvPr id="6913027" name="Rectangle 3"/>
          <p:cNvSpPr>
            <a:spLocks noGrp="1" noChangeArrowheads="1"/>
          </p:cNvSpPr>
          <p:nvPr>
            <p:ph type="body" idx="1"/>
          </p:nvPr>
        </p:nvSpPr>
        <p:spPr/>
        <p:txBody>
          <a:bodyPr/>
          <a:lstStyle/>
          <a:p>
            <a:r>
              <a:rPr lang="en-US"/>
              <a:t>WCF will subsume ASMX, .NET Remoting, and Enterprise Services, the earlier .NET Framework technologies for direct communication. (It’s important to realize, however, that applications built with these earlier technologies will continue to work unchanged on systems with WCF installed.) WCF will also supersede System.Messaging, the .NET Framework’s standard interface to MSMQ. How WCF fits with queued communication is described in the next section.</a:t>
            </a:r>
          </a:p>
          <a:p>
            <a:endParaRPr lang="en-US"/>
          </a:p>
          <a:p>
            <a:r>
              <a:rPr lang="en-US"/>
              <a:t>Le meilleur des technologies actuelles</a:t>
            </a:r>
          </a:p>
          <a:p>
            <a:r>
              <a:rPr lang="en-US"/>
              <a:t>ASMX : simplicité, interop oui mais pas de binaire, pas de callback (serveur vers le client), pas de transaction ,</a:t>
            </a:r>
          </a:p>
          <a:p>
            <a:r>
              <a:rPr lang="en-US"/>
              <a:t>Standards avancés : natif Baisc profile</a:t>
            </a:r>
          </a:p>
          <a:p>
            <a:r>
              <a:rPr lang="en-US"/>
              <a:t>Proxy transparent, extension du pipeline d’appel</a:t>
            </a:r>
          </a:p>
          <a:p>
            <a:r>
              <a:rPr lang="en-US"/>
              <a:t> </a:t>
            </a:r>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96E32E21-83D2-4ABD-906C-D729F4D528C6}" type="datetime8">
              <a:rPr lang="en-US"/>
              <a:pPr/>
              <a:t>10/15/2008 3:24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2003-2004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A45A833E-AC10-460C-A1E8-4ADB90EB8256}" type="slidenum">
              <a:rPr lang="en-US"/>
              <a:pPr/>
              <a:t>7</a:t>
            </a:fld>
            <a:endParaRPr lang="en-US"/>
          </a:p>
        </p:txBody>
      </p:sp>
      <p:sp>
        <p:nvSpPr>
          <p:cNvPr id="7723010" name="Rectangle 2"/>
          <p:cNvSpPr>
            <a:spLocks noGrp="1" noRot="1" noChangeAspect="1" noChangeArrowheads="1" noTextEdit="1"/>
          </p:cNvSpPr>
          <p:nvPr>
            <p:ph type="sldImg"/>
          </p:nvPr>
        </p:nvSpPr>
        <p:spPr>
          <a:ln/>
        </p:spPr>
      </p:sp>
      <p:sp>
        <p:nvSpPr>
          <p:cNvPr id="7723011" name="Rectangle 3"/>
          <p:cNvSpPr>
            <a:spLocks noGrp="1" noChangeArrowheads="1"/>
          </p:cNvSpPr>
          <p:nvPr>
            <p:ph type="body" idx="1"/>
          </p:nvPr>
        </p:nvSpPr>
        <p:spPr>
          <a:xfrm>
            <a:off x="685637" y="4343913"/>
            <a:ext cx="5488359" cy="4114361"/>
          </a:xfrm>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C8C0AC6-216E-4D78-AB0C-FD700D9933ED}" type="datetime8">
              <a:rPr lang="en-US"/>
              <a:pPr/>
              <a:t>10/15/2008 3:24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2003-2004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7E04B067-1520-4D19-B0A8-3326D85769DD}" type="slidenum">
              <a:rPr lang="en-US"/>
              <a:pPr/>
              <a:t>8</a:t>
            </a:fld>
            <a:endParaRPr lang="en-US"/>
          </a:p>
        </p:txBody>
      </p:sp>
      <p:sp>
        <p:nvSpPr>
          <p:cNvPr id="6901762" name="Rectangle 2"/>
          <p:cNvSpPr>
            <a:spLocks noGrp="1" noRot="1" noChangeAspect="1" noChangeArrowheads="1" noTextEdit="1"/>
          </p:cNvSpPr>
          <p:nvPr>
            <p:ph type="sldImg"/>
          </p:nvPr>
        </p:nvSpPr>
        <p:spPr>
          <a:ln/>
        </p:spPr>
      </p:sp>
      <p:sp>
        <p:nvSpPr>
          <p:cNvPr id="6901763"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F87501D-F32A-4DAF-8BDF-A84EF67603DF}" type="slidenum">
              <a:rPr lang="en-US" smtClean="0"/>
              <a:pPr/>
              <a:t>17</a:t>
            </a:fld>
            <a:endParaRPr 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e la date 3"/>
          <p:cNvSpPr>
            <a:spLocks noGrp="1"/>
          </p:cNvSpPr>
          <p:nvPr>
            <p:ph type="dt" idx="10"/>
          </p:nvPr>
        </p:nvSpPr>
        <p:spPr/>
        <p:txBody>
          <a:bodyPr/>
          <a:lstStyle/>
          <a:p>
            <a:fld id="{1761AF90-FC7A-4586-929D-582FC3237203}" type="datetime8">
              <a:rPr lang="en-US" smtClean="0"/>
              <a:pPr/>
              <a:t>10/15/2008 3:24 PM</a:t>
            </a:fld>
            <a:endParaRPr lang="en-US"/>
          </a:p>
        </p:txBody>
      </p:sp>
      <p:sp>
        <p:nvSpPr>
          <p:cNvPr id="5" name="Espace réservé du pied de page 4"/>
          <p:cNvSpPr>
            <a:spLocks noGrp="1"/>
          </p:cNvSpPr>
          <p:nvPr>
            <p:ph type="ftr" sz="quarter" idx="11"/>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Espace réservé du numéro de diapositive 5"/>
          <p:cNvSpPr>
            <a:spLocks noGrp="1"/>
          </p:cNvSpPr>
          <p:nvPr>
            <p:ph type="sldNum" sz="quarter" idx="12"/>
          </p:nvPr>
        </p:nvSpPr>
        <p:spPr/>
        <p:txBody>
          <a:bodyPr/>
          <a:lstStyle/>
          <a:p>
            <a:fld id="{47E6119A-554F-4BDC-97A3-68EDDA62D927}" type="slidenum">
              <a:rPr lang="en-US" smtClean="0"/>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64F0B158-2AD9-4D5D-9926-A32D9F785895}" type="datetime8">
              <a:rPr lang="en-US" smtClean="0"/>
              <a:pPr/>
              <a:t>10/15/2008 3:24 PM</a:t>
            </a:fld>
            <a:endParaRPr lang="en-US"/>
          </a:p>
        </p:txBody>
      </p:sp>
      <p:sp>
        <p:nvSpPr>
          <p:cNvPr id="5" name="Footer Placeholder 4"/>
          <p:cNvSpPr>
            <a:spLocks noGrp="1"/>
          </p:cNvSpPr>
          <p:nvPr>
            <p:ph type="ftr" sz="quarter" idx="11"/>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F537D9A2-FEC7-4EE8-AD5D-753C1406E384}" type="slidenum">
              <a:rPr lang="en-US" smtClean="0"/>
              <a:pPr/>
              <a:t>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Header Placeholder 3"/>
          <p:cNvSpPr>
            <a:spLocks noGrp="1"/>
          </p:cNvSpPr>
          <p:nvPr>
            <p:ph type="hdr" sz="quarter" idx="10"/>
          </p:nvPr>
        </p:nvSpPr>
        <p:spPr/>
        <p:txBody>
          <a:bodyPr/>
          <a:lstStyle/>
          <a:p>
            <a:pPr>
              <a:defRPr/>
            </a:pPr>
            <a:r>
              <a:rPr lang="en-US" smtClean="0"/>
              <a:t>MGX 2006</a:t>
            </a:r>
            <a:endParaRPr lang="en-US"/>
          </a:p>
        </p:txBody>
      </p:sp>
      <p:sp>
        <p:nvSpPr>
          <p:cNvPr id="5" name="Date Placeholder 4"/>
          <p:cNvSpPr>
            <a:spLocks noGrp="1"/>
          </p:cNvSpPr>
          <p:nvPr>
            <p:ph type="dt" idx="11"/>
          </p:nvPr>
        </p:nvSpPr>
        <p:spPr/>
        <p:txBody>
          <a:bodyPr/>
          <a:lstStyle/>
          <a:p>
            <a:pPr>
              <a:defRPr/>
            </a:pPr>
            <a:fld id="{836AD403-AF68-42FB-A9C1-7320816414AE}" type="datetime8">
              <a:rPr lang="en-US" smtClean="0"/>
              <a:pPr>
                <a:defRPr/>
              </a:pPr>
              <a:t>10/15/2008 3:24 PM</a:t>
            </a:fld>
            <a:endParaRPr lang="en-US"/>
          </a:p>
        </p:txBody>
      </p:sp>
      <p:sp>
        <p:nvSpPr>
          <p:cNvPr id="6" name="Footer Placeholder 5"/>
          <p:cNvSpPr>
            <a:spLocks noGrp="1"/>
          </p:cNvSpPr>
          <p:nvPr>
            <p:ph type="ftr" sz="quarter" idx="12"/>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7" name="Slide Number Placeholder 6"/>
          <p:cNvSpPr>
            <a:spLocks noGrp="1"/>
          </p:cNvSpPr>
          <p:nvPr>
            <p:ph type="sldNum" sz="quarter" idx="13"/>
          </p:nvPr>
        </p:nvSpPr>
        <p:spPr/>
        <p:txBody>
          <a:bodyPr/>
          <a:lstStyle/>
          <a:p>
            <a:pPr>
              <a:defRPr/>
            </a:pPr>
            <a:fld id="{8D173040-110F-4146-87E6-F3EA63BD3434}" type="slidenum">
              <a:rPr lang="en-US" smtClean="0"/>
              <a:pPr>
                <a:defRPr/>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microsoftdays.fr/presentations"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remerciements Partenaires">
    <p:spTree>
      <p:nvGrpSpPr>
        <p:cNvPr id="1" name=""/>
        <p:cNvGrpSpPr/>
        <p:nvPr/>
      </p:nvGrpSpPr>
      <p:grpSpPr>
        <a:xfrm>
          <a:off x="0" y="0"/>
          <a:ext cx="0" cy="0"/>
          <a:chOff x="0" y="0"/>
          <a:chExt cx="0" cy="0"/>
        </a:xfrm>
      </p:grpSpPr>
      <p:pic>
        <p:nvPicPr>
          <p:cNvPr id="4" name="Image 3" descr="SLIDE MERCI MTT.jpg"/>
          <p:cNvPicPr>
            <a:picLocks noChangeAspect="1"/>
          </p:cNvPicPr>
          <p:nvPr userDrawn="1"/>
        </p:nvPicPr>
        <p:blipFill>
          <a:blip r:embed="rId2"/>
          <a:stretch>
            <a:fillRect/>
          </a:stretch>
        </p:blipFill>
        <p:spPr>
          <a:xfrm>
            <a:off x="0" y="322"/>
            <a:ext cx="9144000" cy="685735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Ressources complémentaires">
    <p:spTree>
      <p:nvGrpSpPr>
        <p:cNvPr id="1" name=""/>
        <p:cNvGrpSpPr/>
        <p:nvPr/>
      </p:nvGrpSpPr>
      <p:grpSpPr>
        <a:xfrm>
          <a:off x="0" y="0"/>
          <a:ext cx="0" cy="0"/>
          <a:chOff x="0" y="0"/>
          <a:chExt cx="0" cy="0"/>
        </a:xfrm>
      </p:grpSpPr>
      <p:pic>
        <p:nvPicPr>
          <p:cNvPr id="10" name="Image 9"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hasCustomPrompt="1"/>
          </p:nvPr>
        </p:nvSpPr>
        <p:spPr>
          <a:xfrm>
            <a:off x="1343025" y="161925"/>
            <a:ext cx="7448550" cy="664797"/>
          </a:xfrm>
          <a:prstGeom prst="rect">
            <a:avLst/>
          </a:prstGeo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fr-FR" sz="4800" b="0" i="0" u="none" strike="noStrike" kern="1200" cap="none" spc="-100" normalizeH="0" baseline="0" noProof="0" smtClean="0">
                <a:ln w="3175">
                  <a:noFill/>
                </a:ln>
                <a:solidFill>
                  <a:schemeClr val="tx1"/>
                </a:solidFill>
                <a:effectLst/>
                <a:uLnTx/>
                <a:uFillTx/>
                <a:latin typeface="Calibri" pitchFamily="34" charset="0"/>
                <a:ea typeface="+mn-ea"/>
                <a:cs typeface="Arial" charset="0"/>
              </a:rPr>
              <a:t>Pour aller plus loin…</a:t>
            </a:r>
            <a:endParaRPr kumimoji="0" lang="fr-FR" sz="4800" b="0" i="0" u="none" strike="noStrike" kern="1200" cap="none" spc="-100" normalizeH="0" baseline="0" noProof="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04121"/>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Autres sessions</a:t>
            </a:r>
          </a:p>
        </p:txBody>
      </p:sp>
      <p:sp>
        <p:nvSpPr>
          <p:cNvPr id="12" name="Content Placeholder 10"/>
          <p:cNvSpPr>
            <a:spLocks noGrp="1"/>
          </p:cNvSpPr>
          <p:nvPr>
            <p:ph sz="quarter" idx="11" hasCustomPrompt="1"/>
          </p:nvPr>
        </p:nvSpPr>
        <p:spPr>
          <a:xfrm>
            <a:off x="381000" y="2347420"/>
            <a:ext cx="8385048" cy="645946"/>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fr-FR" noProof="0" dirty="0" smtClean="0"/>
              <a:t>Webcasts</a:t>
            </a:r>
          </a:p>
        </p:txBody>
      </p:sp>
      <p:sp>
        <p:nvSpPr>
          <p:cNvPr id="13" name="Content Placeholder 10"/>
          <p:cNvSpPr>
            <a:spLocks noGrp="1"/>
          </p:cNvSpPr>
          <p:nvPr>
            <p:ph sz="quarter" idx="12" hasCustomPrompt="1"/>
          </p:nvPr>
        </p:nvSpPr>
        <p:spPr>
          <a:xfrm>
            <a:off x="381000" y="3280383"/>
            <a:ext cx="8385048" cy="636009"/>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Liens utiles</a:t>
            </a:r>
            <a:endParaRPr lang="fr-FR" sz="1600" noProof="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26074"/>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Documents</a:t>
            </a:r>
          </a:p>
        </p:txBody>
      </p:sp>
      <p:sp>
        <p:nvSpPr>
          <p:cNvPr id="8" name="ZoneTexte 7"/>
          <p:cNvSpPr txBox="1"/>
          <p:nvPr userDrawn="1"/>
        </p:nvSpPr>
        <p:spPr>
          <a:xfrm>
            <a:off x="66675" y="5324475"/>
            <a:ext cx="9075561" cy="461665"/>
          </a:xfrm>
          <a:prstGeom prst="rect">
            <a:avLst/>
          </a:prstGeom>
          <a:noFill/>
        </p:spPr>
        <p:txBody>
          <a:bodyPr wrap="none" rtlCol="0">
            <a:spAutoFit/>
          </a:bodyPr>
          <a:lstStyle/>
          <a:p>
            <a:pPr marL="0" marR="0" indent="0" algn="l" defTabSz="914099" rtl="0" eaLnBrk="1" fontAlgn="base" latinLnBrk="0" hangingPunct="1">
              <a:lnSpc>
                <a:spcPct val="100000"/>
              </a:lnSpc>
              <a:spcBef>
                <a:spcPct val="0"/>
              </a:spcBef>
              <a:spcAft>
                <a:spcPct val="0"/>
              </a:spcAft>
              <a:buClrTx/>
              <a:buSzTx/>
              <a:buFontTx/>
              <a:buNone/>
              <a:tabLst/>
              <a:defRPr/>
            </a:pPr>
            <a:r>
              <a:rPr lang="fr-FR" sz="2400" noProof="0" dirty="0" smtClean="0">
                <a:solidFill>
                  <a:srgbClr val="FFFFFF"/>
                </a:solidFill>
                <a:effectLst>
                  <a:outerShdw blurRad="38100" dist="38100" dir="2700000" algn="tl">
                    <a:srgbClr val="000000">
                      <a:alpha val="43137"/>
                    </a:srgbClr>
                  </a:outerShdw>
                </a:effectLst>
                <a:latin typeface="Calibri" pitchFamily="34" charset="0"/>
              </a:rPr>
              <a:t>Présentation disponible sur </a:t>
            </a:r>
            <a:r>
              <a:rPr lang="fr-FR" sz="2400" u="sng" kern="1200" dirty="0" smtClean="0">
                <a:solidFill>
                  <a:schemeClr val="tx1"/>
                </a:solidFill>
                <a:latin typeface="+mn-lt"/>
                <a:ea typeface="+mn-ea"/>
                <a:cs typeface="+mn-cs"/>
                <a:hlinkClick r:id="rId3"/>
              </a:rPr>
              <a:t>http://www.microsoftdays.fr/presentations</a:t>
            </a:r>
            <a:endParaRPr lang="fr-FR" sz="2400" noProof="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pour Notes cachées">
    <p:bg bwMode="black">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8" name="Titre 7"/>
          <p:cNvSpPr>
            <a:spLocks noGrp="1"/>
          </p:cNvSpPr>
          <p:nvPr>
            <p:ph type="title"/>
          </p:nvPr>
        </p:nvSpPr>
        <p:spPr>
          <a:xfrm>
            <a:off x="387054" y="228600"/>
            <a:ext cx="8299746" cy="664797"/>
          </a:xfrm>
          <a:prstGeom prst="rect">
            <a:avLst/>
          </a:prstGeom>
        </p:spPr>
        <p:txBody>
          <a:bodyPr/>
          <a:lstStyle/>
          <a:p>
            <a:r>
              <a:rPr lang="fr-FR" smtClean="0"/>
              <a:t>Cliquez pour modifier le style du titre</a:t>
            </a:r>
            <a:endParaRPr lang="fr-FR"/>
          </a:p>
        </p:txBody>
      </p:sp>
      <p:sp>
        <p:nvSpPr>
          <p:cNvPr id="10" name="Espace réservé du texte 9"/>
          <p:cNvSpPr>
            <a:spLocks noGrp="1"/>
          </p:cNvSpPr>
          <p:nvPr>
            <p:ph type="body" sz="quarter" idx="10"/>
          </p:nvPr>
        </p:nvSpPr>
        <p:spPr>
          <a:xfrm>
            <a:off x="381000" y="1762125"/>
            <a:ext cx="8305800" cy="4038600"/>
          </a:xfrm>
          <a:prstGeom prst="rect">
            <a:avLst/>
          </a:prstGeo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CA93A09E-40EB-4E0E-9867-3A06016FA693}" type="datetimeFigureOut">
              <a:rPr lang="fr-FR" smtClean="0"/>
              <a:pPr/>
              <a:t>15/10/2008</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80D9E424-16AE-438E-B232-CE42E757FD3B}" type="slidenum">
              <a:rPr lang="fr-FR" smtClean="0"/>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5778" cy="758780"/>
          </a:xfrm>
          <a:prstGeom prst="rect">
            <a:avLst/>
          </a:prstGeom>
        </p:spPr>
        <p:txBody>
          <a:bodyPr tIns="38098" bIns="38098">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hangingPunct="1">
              <a:lnSpc>
                <a:spcPct val="90000"/>
              </a:lnSpc>
              <a:spcBef>
                <a:spcPct val="0"/>
              </a:spcBef>
              <a:spcAft>
                <a:spcPct val="0"/>
              </a:spcAft>
              <a:defRPr lang="en-US" sz="4600" b="0" cap="none" spc="0" dirty="0">
                <a:ln w="11430"/>
                <a:solidFill>
                  <a:schemeClr val="tx2"/>
                </a:solidFill>
                <a:effectLst>
                  <a:outerShdw blurRad="38100" dist="38100" dir="2700000" algn="tl">
                    <a:srgbClr val="000000"/>
                  </a:outerShdw>
                </a:effectLst>
                <a:latin typeface="Segoe Semibold"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lIns="76197" tIns="38098" rIns="76197" bIns="38098"/>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8625" y="1357313"/>
            <a:ext cx="8215313" cy="50720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a:xfrm>
            <a:off x="142844" y="357166"/>
            <a:ext cx="8358246" cy="526298"/>
          </a:xfrm>
          <a:prstGeom prst="rect">
            <a:avLst/>
          </a:prstGeom>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sposition personnalisé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Espace réservé de la date 2"/>
          <p:cNvSpPr txBox="1">
            <a:spLocks/>
          </p:cNvSpPr>
          <p:nvPr userDrawn="1"/>
        </p:nvSpPr>
        <p:spPr>
          <a:xfrm>
            <a:off x="457200" y="6356350"/>
            <a:ext cx="2133600" cy="365125"/>
          </a:xfrm>
          <a:prstGeom prst="rect">
            <a:avLst/>
          </a:prstGeom>
        </p:spPr>
        <p:txBody>
          <a:bodyPr anchor="ctr"/>
          <a:lstStyle/>
          <a:p>
            <a:pPr fontAlgn="auto">
              <a:spcBef>
                <a:spcPts val="0"/>
              </a:spcBef>
              <a:spcAft>
                <a:spcPts val="0"/>
              </a:spcAft>
              <a:defRPr/>
            </a:pPr>
            <a:fld id="{C6F42421-8DD4-49CA-9D39-40943D730969}" type="datetimeFigureOut">
              <a:rPr lang="fr-FR" sz="1200">
                <a:solidFill>
                  <a:schemeClr val="tx1">
                    <a:tint val="75000"/>
                  </a:schemeClr>
                </a:solidFill>
                <a:latin typeface="+mn-lt"/>
              </a:rPr>
              <a:pPr fontAlgn="auto">
                <a:spcBef>
                  <a:spcPts val="0"/>
                </a:spcBef>
                <a:spcAft>
                  <a:spcPts val="0"/>
                </a:spcAft>
                <a:defRPr/>
              </a:pPr>
              <a:t>15/10/2008</a:t>
            </a:fld>
            <a:endParaRPr lang="en-US" sz="1200">
              <a:solidFill>
                <a:schemeClr val="tx1">
                  <a:tint val="75000"/>
                </a:schemeClr>
              </a:solidFill>
              <a:latin typeface="+mn-lt"/>
            </a:endParaRPr>
          </a:p>
        </p:txBody>
      </p:sp>
      <p:sp>
        <p:nvSpPr>
          <p:cNvPr id="3" name="Espace réservé du numéro de diapositive 4"/>
          <p:cNvSpPr txBox="1">
            <a:spLocks/>
          </p:cNvSpPr>
          <p:nvPr userDrawn="1"/>
        </p:nvSpPr>
        <p:spPr>
          <a:xfrm>
            <a:off x="6553200" y="6356350"/>
            <a:ext cx="2133600" cy="365125"/>
          </a:xfrm>
          <a:prstGeom prst="rect">
            <a:avLst/>
          </a:prstGeom>
        </p:spPr>
        <p:txBody>
          <a:bodyPr anchor="ctr"/>
          <a:lstStyle/>
          <a:p>
            <a:pPr algn="r" fontAlgn="auto">
              <a:spcBef>
                <a:spcPts val="0"/>
              </a:spcBef>
              <a:spcAft>
                <a:spcPts val="0"/>
              </a:spcAft>
              <a:defRPr/>
            </a:pPr>
            <a:fld id="{B076B7C0-936D-4607-A785-D8AA8B53733C}" type="slidenum">
              <a:rPr lang="en-US" sz="1200">
                <a:solidFill>
                  <a:schemeClr val="tx1">
                    <a:tint val="75000"/>
                  </a:schemeClr>
                </a:solidFill>
                <a:latin typeface="+mn-lt"/>
              </a:rPr>
              <a:pPr algn="r" fontAlgn="auto">
                <a:spcBef>
                  <a:spcPts val="0"/>
                </a:spcBef>
                <a:spcAft>
                  <a:spcPts val="0"/>
                </a:spcAft>
                <a:defRPr/>
              </a:pPr>
              <a:t>‹N°›</a:t>
            </a:fld>
            <a:endParaRPr lang="en-US" sz="1200">
              <a:solidFill>
                <a:schemeClr val="tx1">
                  <a:tint val="75000"/>
                </a:schemeClr>
              </a:solidFill>
              <a:latin typeface="+mn-lt"/>
            </a:endParaRPr>
          </a:p>
        </p:txBody>
      </p:sp>
      <p:sp>
        <p:nvSpPr>
          <p:cNvPr id="4" name="Espace réservé de la date 3"/>
          <p:cNvSpPr txBox="1">
            <a:spLocks/>
          </p:cNvSpPr>
          <p:nvPr userDrawn="1"/>
        </p:nvSpPr>
        <p:spPr>
          <a:xfrm>
            <a:off x="457200" y="6356350"/>
            <a:ext cx="2133600" cy="365125"/>
          </a:xfrm>
          <a:prstGeom prst="rect">
            <a:avLst/>
          </a:prstGeom>
        </p:spPr>
        <p:txBody>
          <a:bodyPr anchor="ctr"/>
          <a:lstStyle/>
          <a:p>
            <a:pPr fontAlgn="auto">
              <a:spcBef>
                <a:spcPts val="0"/>
              </a:spcBef>
              <a:spcAft>
                <a:spcPts val="0"/>
              </a:spcAft>
              <a:defRPr/>
            </a:pPr>
            <a:fld id="{C6F42421-8DD4-49CA-9D39-40943D730969}" type="datetimeFigureOut">
              <a:rPr lang="fr-FR" sz="1200">
                <a:solidFill>
                  <a:schemeClr val="tx1">
                    <a:tint val="75000"/>
                  </a:schemeClr>
                </a:solidFill>
                <a:latin typeface="+mn-lt"/>
              </a:rPr>
              <a:pPr fontAlgn="auto">
                <a:spcBef>
                  <a:spcPts val="0"/>
                </a:spcBef>
                <a:spcAft>
                  <a:spcPts val="0"/>
                </a:spcAft>
                <a:defRPr/>
              </a:pPr>
              <a:t>15/10/2008</a:t>
            </a:fld>
            <a:endParaRPr lang="en-US" sz="1200">
              <a:solidFill>
                <a:schemeClr val="tx1">
                  <a:tint val="75000"/>
                </a:schemeClr>
              </a:solidFill>
              <a:latin typeface="+mn-lt"/>
            </a:endParaRPr>
          </a:p>
        </p:txBody>
      </p:sp>
      <p:sp>
        <p:nvSpPr>
          <p:cNvPr id="5" name="Espace réservé du numéro de diapositive 5"/>
          <p:cNvSpPr txBox="1">
            <a:spLocks/>
          </p:cNvSpPr>
          <p:nvPr userDrawn="1"/>
        </p:nvSpPr>
        <p:spPr>
          <a:xfrm>
            <a:off x="6553200" y="6356350"/>
            <a:ext cx="2133600" cy="365125"/>
          </a:xfrm>
          <a:prstGeom prst="rect">
            <a:avLst/>
          </a:prstGeom>
        </p:spPr>
        <p:txBody>
          <a:bodyPr anchor="ctr"/>
          <a:lstStyle/>
          <a:p>
            <a:pPr algn="r" fontAlgn="auto">
              <a:spcBef>
                <a:spcPts val="0"/>
              </a:spcBef>
              <a:spcAft>
                <a:spcPts val="0"/>
              </a:spcAft>
              <a:defRPr/>
            </a:pPr>
            <a:fld id="{57717C44-796F-4ADC-86B2-5484894DDE27}" type="slidenum">
              <a:rPr lang="en-US" sz="1200">
                <a:solidFill>
                  <a:schemeClr val="tx1">
                    <a:tint val="75000"/>
                  </a:schemeClr>
                </a:solidFill>
                <a:latin typeface="+mn-lt"/>
              </a:rPr>
              <a:pPr algn="r" fontAlgn="auto">
                <a:spcBef>
                  <a:spcPts val="0"/>
                </a:spcBef>
                <a:spcAft>
                  <a:spcPts val="0"/>
                </a:spcAft>
                <a:defRPr/>
              </a:pPr>
              <a:t>‹N°›</a:t>
            </a:fld>
            <a:endParaRPr lang="en-US" sz="1200">
              <a:solidFill>
                <a:schemeClr val="tx1">
                  <a:tint val="75000"/>
                </a:schemeClr>
              </a:solidFill>
              <a:latin typeface="+mn-lt"/>
            </a:endParaRPr>
          </a:p>
        </p:txBody>
      </p:sp>
      <p:sp>
        <p:nvSpPr>
          <p:cNvPr id="6" name="Rectangle 5"/>
          <p:cNvSpPr/>
          <p:nvPr userDrawn="1"/>
        </p:nvSpPr>
        <p:spPr>
          <a:xfrm>
            <a:off x="0" y="6429375"/>
            <a:ext cx="9144000" cy="4286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Image 11" descr="BTServer06R2_rgb_r.png"/>
          <p:cNvPicPr>
            <a:picLocks noChangeAspect="1"/>
          </p:cNvPicPr>
          <p:nvPr userDrawn="1"/>
        </p:nvPicPr>
        <p:blipFill>
          <a:blip r:embed="rId3"/>
          <a:srcRect/>
          <a:stretch>
            <a:fillRect/>
          </a:stretch>
        </p:blipFill>
        <p:spPr bwMode="auto">
          <a:xfrm>
            <a:off x="71438" y="6500813"/>
            <a:ext cx="1830387" cy="255587"/>
          </a:xfrm>
          <a:prstGeom prst="rect">
            <a:avLst/>
          </a:prstGeom>
          <a:noFill/>
          <a:ln w="9525">
            <a:noFill/>
            <a:miter lim="800000"/>
            <a:headEnd/>
            <a:tailEnd/>
          </a:ln>
        </p:spPr>
      </p:pic>
      <p:sp>
        <p:nvSpPr>
          <p:cNvPr id="8" name="Rectangle 7"/>
          <p:cNvSpPr/>
          <p:nvPr userDrawn="1"/>
        </p:nvSpPr>
        <p:spPr>
          <a:xfrm>
            <a:off x="7286612" y="6429396"/>
            <a:ext cx="1214478" cy="428604"/>
          </a:xfrm>
          <a:prstGeom prst="rect">
            <a:avLst/>
          </a:prstGeom>
          <a:gradFill flip="none" rotWithShape="1">
            <a:gsLst>
              <a:gs pos="86000">
                <a:schemeClr val="tx1">
                  <a:lumMod val="65000"/>
                  <a:lumOff val="35000"/>
                  <a:alpha val="0"/>
                </a:schemeClr>
              </a:gs>
              <a:gs pos="90000">
                <a:schemeClr val="tx1">
                  <a:lumMod val="65000"/>
                  <a:lumOff val="35000"/>
                  <a:alpha val="82000"/>
                </a:schemeClr>
              </a:gs>
              <a:gs pos="71000">
                <a:schemeClr val="bg1"/>
              </a:gs>
            </a:gsLst>
            <a:path path="circle">
              <a:fillToRect l="100000" t="100000"/>
            </a:path>
            <a:tileRect r="-100000" b="-10000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rot="10800000">
            <a:off x="8001024" y="6429396"/>
            <a:ext cx="1142976" cy="428604"/>
          </a:xfrm>
          <a:prstGeom prst="rect">
            <a:avLst/>
          </a:prstGeom>
          <a:gradFill flip="none" rotWithShape="1">
            <a:gsLst>
              <a:gs pos="100000">
                <a:schemeClr val="tx1">
                  <a:lumMod val="65000"/>
                  <a:lumOff val="35000"/>
                  <a:alpha val="20000"/>
                </a:schemeClr>
              </a:gs>
              <a:gs pos="90000">
                <a:schemeClr val="tx1">
                  <a:lumMod val="65000"/>
                  <a:lumOff val="35000"/>
                  <a:alpha val="82000"/>
                </a:schemeClr>
              </a:gs>
              <a:gs pos="71000">
                <a:schemeClr val="bg1"/>
              </a:gs>
            </a:gsLst>
            <a:path path="circle">
              <a:fillToRect l="100000" t="100000"/>
            </a:path>
            <a:tileRect r="-100000" b="-10000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ZoneTexte 9"/>
          <p:cNvSpPr txBox="1"/>
          <p:nvPr userDrawn="1"/>
        </p:nvSpPr>
        <p:spPr>
          <a:xfrm>
            <a:off x="2893207" y="6488692"/>
            <a:ext cx="3357586" cy="369332"/>
          </a:xfrm>
          <a:prstGeom prst="rect">
            <a:avLst/>
          </a:prstGeom>
          <a:noFill/>
        </p:spPr>
        <p:txBody>
          <a:bodyPr>
            <a:spAutoFit/>
          </a:bodyPr>
          <a:lstStyle/>
          <a:p>
            <a:pPr fontAlgn="auto">
              <a:spcBef>
                <a:spcPts val="0"/>
              </a:spcBef>
              <a:spcAft>
                <a:spcPts val="0"/>
              </a:spcAft>
              <a:defRPr/>
            </a:pPr>
            <a:r>
              <a:rPr lang="en-US" b="1" dirty="0" err="1">
                <a:ln>
                  <a:solidFill>
                    <a:srgbClr val="FF6600"/>
                  </a:solidFill>
                </a:ln>
                <a:solidFill>
                  <a:schemeClr val="bg1"/>
                </a:solidFill>
                <a:effectLst>
                  <a:glow rad="63500">
                    <a:schemeClr val="accent6">
                      <a:satMod val="175000"/>
                      <a:alpha val="40000"/>
                    </a:schemeClr>
                  </a:glow>
                </a:effectLst>
                <a:latin typeface="+mn-lt"/>
              </a:rPr>
              <a:t>Conférence</a:t>
            </a:r>
            <a:r>
              <a:rPr lang="en-US" b="1" dirty="0">
                <a:ln>
                  <a:solidFill>
                    <a:srgbClr val="FF6600"/>
                  </a:solidFill>
                </a:ln>
                <a:solidFill>
                  <a:schemeClr val="bg1"/>
                </a:solidFill>
                <a:effectLst>
                  <a:glow rad="63500">
                    <a:schemeClr val="accent6">
                      <a:satMod val="175000"/>
                      <a:alpha val="40000"/>
                    </a:schemeClr>
                  </a:glow>
                </a:effectLst>
                <a:latin typeface="+mn-lt"/>
              </a:rPr>
              <a:t> SOA Microsoft 2007</a:t>
            </a:r>
          </a:p>
        </p:txBody>
      </p:sp>
      <p:pic>
        <p:nvPicPr>
          <p:cNvPr id="11" name="Picture 23" descr="AmberPoint"/>
          <p:cNvPicPr>
            <a:picLocks noChangeAspect="1" noChangeArrowheads="1"/>
          </p:cNvPicPr>
          <p:nvPr userDrawn="1"/>
        </p:nvPicPr>
        <p:blipFill>
          <a:blip r:embed="rId4"/>
          <a:srcRect/>
          <a:stretch>
            <a:fillRect/>
          </a:stretch>
        </p:blipFill>
        <p:spPr bwMode="auto">
          <a:xfrm>
            <a:off x="7669213" y="6437313"/>
            <a:ext cx="1474787" cy="420687"/>
          </a:xfrm>
          <a:prstGeom prst="rect">
            <a:avLst/>
          </a:prstGeom>
          <a:noFill/>
        </p:spPr>
      </p:pic>
      <p:sp>
        <p:nvSpPr>
          <p:cNvPr id="12" name="Espace réservé de la date 2"/>
          <p:cNvSpPr>
            <a:spLocks noGrp="1"/>
          </p:cNvSpPr>
          <p:nvPr>
            <p:ph type="dt" sz="half" idx="10"/>
          </p:nvPr>
        </p:nvSpPr>
        <p:spPr>
          <a:xfrm>
            <a:off x="457200" y="6356350"/>
            <a:ext cx="2133600" cy="365125"/>
          </a:xfrm>
          <a:prstGeom prst="rect">
            <a:avLst/>
          </a:prstGeom>
        </p:spPr>
        <p:txBody>
          <a:bodyPr/>
          <a:lstStyle>
            <a:lvl1pPr>
              <a:defRPr/>
            </a:lvl1pPr>
          </a:lstStyle>
          <a:p>
            <a:pPr>
              <a:defRPr/>
            </a:pPr>
            <a:fld id="{586F9EAC-DDEC-43B5-A50E-5B2D553640CF}" type="datetimeFigureOut">
              <a:rPr lang="fr-FR"/>
              <a:pPr>
                <a:defRPr/>
              </a:pPr>
              <a:t>15/10/2008</a:t>
            </a:fld>
            <a:endParaRPr lang="en-US"/>
          </a:p>
        </p:txBody>
      </p:sp>
      <p:sp>
        <p:nvSpPr>
          <p:cNvPr id="13" name="Espace réservé du pied de page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re de présentation">
    <p:spTree>
      <p:nvGrpSpPr>
        <p:cNvPr id="1" name=""/>
        <p:cNvGrpSpPr/>
        <p:nvPr/>
      </p:nvGrpSpPr>
      <p:grpSpPr>
        <a:xfrm>
          <a:off x="0" y="0"/>
          <a:ext cx="0" cy="0"/>
          <a:chOff x="0" y="0"/>
          <a:chExt cx="0" cy="0"/>
        </a:xfrm>
      </p:grpSpPr>
      <p:pic>
        <p:nvPicPr>
          <p:cNvPr id="6" name="Image 5" descr="SLIDE TITRE MTT.jpg"/>
          <p:cNvPicPr>
            <a:picLocks noChangeAspect="1"/>
          </p:cNvPicPr>
          <p:nvPr userDrawn="1"/>
        </p:nvPicPr>
        <p:blipFill>
          <a:blip r:embed="rId2"/>
          <a:stretch>
            <a:fillRect/>
          </a:stretch>
        </p:blipFill>
        <p:spPr>
          <a:xfrm>
            <a:off x="0" y="322"/>
            <a:ext cx="9144000" cy="6857355"/>
          </a:xfrm>
          <a:prstGeom prst="rect">
            <a:avLst/>
          </a:prstGeom>
        </p:spPr>
      </p:pic>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99C8DF"/>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‹N°›</a:t>
            </a:fld>
            <a:endParaRPr kumimoji="0" lang="en-US" sz="1400" b="0" i="0" u="none" strike="noStrike" kern="1200" cap="none" spc="0" normalizeH="0" baseline="0" noProof="0" dirty="0">
              <a:ln>
                <a:noFill/>
              </a:ln>
              <a:solidFill>
                <a:srgbClr val="99C8DF"/>
              </a:solidFill>
              <a:effectLst/>
              <a:uLnTx/>
              <a:uFillTx/>
              <a:latin typeface="+mn-lt"/>
              <a:ea typeface="+mn-ea"/>
              <a:cs typeface="+mn-cs"/>
            </a:endParaRPr>
          </a:p>
        </p:txBody>
      </p:sp>
      <p:sp>
        <p:nvSpPr>
          <p:cNvPr id="3" name="Subtitle 2"/>
          <p:cNvSpPr>
            <a:spLocks noGrp="1"/>
          </p:cNvSpPr>
          <p:nvPr>
            <p:ph type="subTitle" idx="1" hasCustomPrompt="1"/>
          </p:nvPr>
        </p:nvSpPr>
        <p:spPr>
          <a:xfrm>
            <a:off x="904875" y="3848101"/>
            <a:ext cx="7334250"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9" name="Titre 8"/>
          <p:cNvSpPr>
            <a:spLocks noGrp="1"/>
          </p:cNvSpPr>
          <p:nvPr>
            <p:ph type="title"/>
          </p:nvPr>
        </p:nvSpPr>
        <p:spPr>
          <a:xfrm>
            <a:off x="914400" y="2017712"/>
            <a:ext cx="7324725" cy="1677987"/>
          </a:xfrm>
          <a:prstGeom prst="rect">
            <a:avLst/>
          </a:prstGeom>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rgbClr val="F8F8F8"/>
                </a:solidFill>
                <a:effectLst>
                  <a:outerShdw blurRad="25400" algn="tl" rotWithShape="0">
                    <a:srgbClr val="000000">
                      <a:alpha val="43000"/>
                    </a:srgbClr>
                  </a:outerShdw>
                </a:effectLst>
              </a:defRPr>
            </a:lvl1pPr>
          </a:lstStyle>
          <a:p>
            <a:r>
              <a:rPr lang="fr-FR" dirty="0" smtClean="0"/>
              <a:t>Cliquez pour modifier le style du titre</a:t>
            </a:r>
            <a:endParaRPr lang="fr-FR"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intro Démo, Vidéo ou Annonce">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ctrTitle" hasCustomPrompt="1"/>
          </p:nvPr>
        </p:nvSpPr>
        <p:spPr>
          <a:xfrm>
            <a:off x="977314" y="1987551"/>
            <a:ext cx="7223712" cy="1523495"/>
          </a:xfrm>
          <a:prstGeom prst="rect">
            <a:avLst/>
          </a:prstGeom>
        </p:spPr>
        <p:txBody>
          <a:bodyPr anchor="ctr">
            <a:noAutofit/>
          </a:bodyPr>
          <a:lstStyle>
            <a:lvl1pPr>
              <a:lnSpc>
                <a:spcPct val="90000"/>
              </a:lnSpc>
              <a:defRPr sz="4800" baseline="0">
                <a:solidFill>
                  <a:schemeClr val="tx1"/>
                </a:solidFill>
                <a:effectLst/>
              </a:defRPr>
            </a:lvl1pPr>
          </a:lstStyle>
          <a:p>
            <a:r>
              <a:rPr lang="fr-FR" noProof="0" dirty="0" smtClean="0"/>
              <a:t>Titre de la vidéo, démo ou annonce</a:t>
            </a:r>
            <a:endParaRPr lang="fr-FR" noProof="0" dirty="0"/>
          </a:p>
        </p:txBody>
      </p:sp>
      <p:sp>
        <p:nvSpPr>
          <p:cNvPr id="9" name="Text Placeholder 6"/>
          <p:cNvSpPr>
            <a:spLocks noGrp="1"/>
          </p:cNvSpPr>
          <p:nvPr>
            <p:ph type="body" sz="quarter" idx="11" hasCustomPrompt="1"/>
          </p:nvPr>
        </p:nvSpPr>
        <p:spPr>
          <a:xfrm>
            <a:off x="960438" y="3581400"/>
            <a:ext cx="6994950" cy="1384994"/>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solidFill>
                  <a:schemeClr val="tx2">
                    <a:lumMod val="60000"/>
                    <a:lumOff val="40000"/>
                  </a:schemeClr>
                </a:solidFill>
                <a:effectLst/>
                <a:uLnTx/>
                <a:uFillTx/>
                <a:latin typeface="Calibri" pitchFamily="34" charset="0"/>
                <a:ea typeface="+mn-ea"/>
                <a:cs typeface="+mn-cs"/>
              </a:defRPr>
            </a:lvl1pPr>
          </a:lstStyle>
          <a:p>
            <a:pPr lvl="0"/>
            <a:r>
              <a:rPr lang="fr-FR" noProof="0" dirty="0" smtClean="0"/>
              <a:t>Click to…</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Standard Titre et Texte">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5" name="Titre 4"/>
          <p:cNvSpPr>
            <a:spLocks noGrp="1"/>
          </p:cNvSpPr>
          <p:nvPr>
            <p:ph type="title"/>
          </p:nvPr>
        </p:nvSpPr>
        <p:spPr>
          <a:xfrm>
            <a:off x="1219200" y="227013"/>
            <a:ext cx="8229600" cy="1143000"/>
          </a:xfrm>
          <a:prstGeom prst="rect">
            <a:avLst/>
          </a:prstGeom>
        </p:spPr>
        <p:txBody>
          <a:bodyPr/>
          <a:lstStyle/>
          <a:p>
            <a:r>
              <a:rPr lang="fr-FR" dirty="0" smtClean="0"/>
              <a:t>Cliquez pour modifier le style du titre</a:t>
            </a:r>
            <a:endParaRPr lang="fr-FR" dirty="0"/>
          </a:p>
        </p:txBody>
      </p:sp>
      <p:sp>
        <p:nvSpPr>
          <p:cNvPr id="7" name="Espace réservé du contenu 6"/>
          <p:cNvSpPr>
            <a:spLocks noGrp="1"/>
          </p:cNvSpPr>
          <p:nvPr>
            <p:ph sz="quarter" idx="10"/>
          </p:nvPr>
        </p:nvSpPr>
        <p:spPr>
          <a:xfrm>
            <a:off x="419100" y="1685925"/>
            <a:ext cx="8458200" cy="4086225"/>
          </a:xfrm>
          <a:prstGeom prst="rect">
            <a:avLst/>
          </a:prstGeom>
        </p:spPr>
        <p:txBody>
          <a:bodyPr/>
          <a:lstStyle>
            <a:lvl1pPr>
              <a:buFontTx/>
              <a:buBlip>
                <a:blip r:embed="rId3"/>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ransition>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lide avec titre seulement">
    <p:spTree>
      <p:nvGrpSpPr>
        <p:cNvPr id="1" name=""/>
        <p:cNvGrpSpPr/>
        <p:nvPr/>
      </p:nvGrpSpPr>
      <p:grpSpPr>
        <a:xfrm>
          <a:off x="0" y="0"/>
          <a:ext cx="0" cy="0"/>
          <a:chOff x="0" y="0"/>
          <a:chExt cx="0" cy="0"/>
        </a:xfrm>
      </p:grpSpPr>
      <p:pic>
        <p:nvPicPr>
          <p:cNvPr id="5" name="Image 4"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p:nvPr>
        </p:nvSpPr>
        <p:spPr>
          <a:xfrm>
            <a:off x="1320503" y="190500"/>
            <a:ext cx="7661571" cy="723900"/>
          </a:xfrm>
          <a:prstGeom prst="rect">
            <a:avLst/>
          </a:prstGeom>
        </p:spPr>
        <p:txBody>
          <a:bodyPr/>
          <a:lstStyle>
            <a:lvl1pPr>
              <a:defRPr/>
            </a:lvl1pPr>
          </a:lstStyle>
          <a:p>
            <a:r>
              <a:rPr lang="fr-FR" dirty="0" smtClean="0"/>
              <a:t>Cliquez pour modifier le style du titre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Présentation Partenaire">
    <p:spTree>
      <p:nvGrpSpPr>
        <p:cNvPr id="1" name=""/>
        <p:cNvGrpSpPr/>
        <p:nvPr/>
      </p:nvGrpSpPr>
      <p:grpSpPr>
        <a:xfrm>
          <a:off x="0" y="0"/>
          <a:ext cx="0" cy="0"/>
          <a:chOff x="0" y="0"/>
          <a:chExt cx="0" cy="0"/>
        </a:xfrm>
      </p:grpSpPr>
      <p:pic>
        <p:nvPicPr>
          <p:cNvPr id="11" name="Image 10"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8" name="Text Placeholder 6"/>
          <p:cNvSpPr>
            <a:spLocks noGrp="1"/>
          </p:cNvSpPr>
          <p:nvPr>
            <p:ph type="body" sz="quarter" idx="11" hasCustomPrompt="1"/>
          </p:nvPr>
        </p:nvSpPr>
        <p:spPr>
          <a:xfrm>
            <a:off x="960438" y="3581400"/>
            <a:ext cx="6994950" cy="1384994"/>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solidFill>
                  <a:schemeClr val="tx2">
                    <a:lumMod val="60000"/>
                    <a:lumOff val="40000"/>
                  </a:schemeClr>
                </a:solidFill>
                <a:effectLst/>
                <a:uLnTx/>
                <a:uFillTx/>
                <a:latin typeface="Calibri" pitchFamily="34" charset="0"/>
                <a:ea typeface="+mn-ea"/>
                <a:cs typeface="+mn-cs"/>
              </a:defRPr>
            </a:lvl1pPr>
          </a:lstStyle>
          <a:p>
            <a:pPr lvl="0"/>
            <a:r>
              <a:rPr lang="fr-FR" noProof="0" dirty="0" smtClean="0"/>
              <a:t>Partenaire</a:t>
            </a:r>
          </a:p>
        </p:txBody>
      </p:sp>
      <p:sp>
        <p:nvSpPr>
          <p:cNvPr id="9" name="Subtitle 2"/>
          <p:cNvSpPr>
            <a:spLocks noGrp="1"/>
          </p:cNvSpPr>
          <p:nvPr>
            <p:ph type="subTitle" idx="1" hasCustomPrompt="1"/>
          </p:nvPr>
        </p:nvSpPr>
        <p:spPr>
          <a:xfrm>
            <a:off x="971550" y="5038726"/>
            <a:ext cx="7229476"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10" name="Titre 9"/>
          <p:cNvSpPr>
            <a:spLocks noGrp="1"/>
          </p:cNvSpPr>
          <p:nvPr>
            <p:ph type="title" hasCustomPrompt="1"/>
          </p:nvPr>
        </p:nvSpPr>
        <p:spPr>
          <a:xfrm>
            <a:off x="1006179" y="2162175"/>
            <a:ext cx="7507266" cy="664797"/>
          </a:xfrm>
          <a:prstGeom prst="rect">
            <a:avLst/>
          </a:prstGeom>
        </p:spPr>
        <p:txBody>
          <a:bodyPr/>
          <a:lstStyle>
            <a:lvl1pPr>
              <a:defRPr/>
            </a:lvl1pPr>
          </a:lstStyle>
          <a:p>
            <a:r>
              <a:rPr lang="fr-FR" dirty="0" smtClean="0"/>
              <a:t>Nom du partenaire</a:t>
            </a:r>
            <a:endParaRPr lang="fr-FR"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eux colonnes">
    <p:bg>
      <p:bgPr>
        <a:solidFill>
          <a:schemeClr val="bg1"/>
        </a:solidFill>
        <a:effectLst/>
      </p:bgPr>
    </p:bg>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p:nvPr>
        </p:nvSpPr>
        <p:spPr>
          <a:xfrm>
            <a:off x="1330028" y="276226"/>
            <a:ext cx="7680621" cy="781050"/>
          </a:xfrm>
          <a:prstGeom prst="rect">
            <a:avLst/>
          </a:prstGeom>
        </p:spPr>
        <p:txBody>
          <a:bodyPr/>
          <a:lstStyle>
            <a:lvl1pPr>
              <a:defRPr/>
            </a:lvl1pPr>
          </a:lstStyle>
          <a:p>
            <a:r>
              <a:rPr lang="fr-FR" noProof="0" dirty="0" smtClean="0"/>
              <a:t>Cliquez pour modifier le style du titre</a:t>
            </a:r>
            <a:endParaRPr lang="fr-FR" noProof="0" dirty="0"/>
          </a:p>
        </p:txBody>
      </p:sp>
      <p:sp>
        <p:nvSpPr>
          <p:cNvPr id="3" name="Content Placeholder 2"/>
          <p:cNvSpPr>
            <a:spLocks noGrp="1"/>
          </p:cNvSpPr>
          <p:nvPr>
            <p:ph sz="half" idx="1"/>
          </p:nvPr>
        </p:nvSpPr>
        <p:spPr>
          <a:xfrm>
            <a:off x="381001" y="1573477"/>
            <a:ext cx="4114800" cy="2646097"/>
          </a:xfrm>
          <a:prstGeom prst="rect">
            <a:avLst/>
          </a:prstGeom>
        </p:spPr>
        <p:txBody>
          <a:bodyPr/>
          <a:lstStyle>
            <a:lvl1pPr marL="339976" indent="-339976">
              <a:lnSpc>
                <a:spcPct val="90000"/>
              </a:lnSpc>
              <a:buFontTx/>
              <a:buBlip>
                <a:blip r:embed="rId3"/>
              </a:buBlip>
              <a:defRPr sz="2800"/>
            </a:lvl1pPr>
            <a:lvl2pPr marL="673338" indent="-325424">
              <a:lnSpc>
                <a:spcPct val="90000"/>
              </a:lnSpc>
              <a:buFontTx/>
              <a:buBlip>
                <a:blip r:embed="rId3"/>
              </a:buBlip>
              <a:defRPr sz="2400"/>
            </a:lvl2pPr>
            <a:lvl3pPr marL="953785" indent="-288384">
              <a:lnSpc>
                <a:spcPct val="90000"/>
              </a:lnSpc>
              <a:buFontTx/>
              <a:buBlip>
                <a:blip r:embed="rId3"/>
              </a:buBlip>
              <a:defRPr sz="2000"/>
            </a:lvl3pPr>
            <a:lvl4pPr marL="1227618" indent="-273833">
              <a:lnSpc>
                <a:spcPct val="90000"/>
              </a:lnSpc>
              <a:buFontTx/>
              <a:buBlip>
                <a:blip r:embed="rId3"/>
              </a:buBlip>
              <a:defRPr sz="1800"/>
            </a:lvl4pPr>
            <a:lvl5pPr marL="1516002" indent="-280447">
              <a:lnSpc>
                <a:spcPct val="90000"/>
              </a:lnSpc>
              <a:buFontTx/>
              <a:buBlip>
                <a:blip r:embed="rId3"/>
              </a:buBlip>
              <a:defRPr sz="1800"/>
            </a:lvl5pPr>
            <a:lvl6pPr>
              <a:defRPr sz="1800"/>
            </a:lvl6pPr>
            <a:lvl7pPr>
              <a:defRPr sz="1800"/>
            </a:lvl7pPr>
            <a:lvl8pPr>
              <a:defRPr sz="1800"/>
            </a:lvl8pPr>
            <a:lvl9pPr>
              <a:defRPr sz="1800"/>
            </a:lvl9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9" name="Content Placeholder 2"/>
          <p:cNvSpPr>
            <a:spLocks noGrp="1"/>
          </p:cNvSpPr>
          <p:nvPr>
            <p:ph sz="half" idx="10"/>
          </p:nvPr>
        </p:nvSpPr>
        <p:spPr>
          <a:xfrm>
            <a:off x="4657726" y="1573477"/>
            <a:ext cx="4114800" cy="2665147"/>
          </a:xfrm>
          <a:prstGeom prst="rect">
            <a:avLst/>
          </a:prstGeom>
        </p:spPr>
        <p:txBody>
          <a:bodyPr/>
          <a:lstStyle>
            <a:lvl1pPr marL="339976" indent="-339976">
              <a:lnSpc>
                <a:spcPct val="90000"/>
              </a:lnSpc>
              <a:buFontTx/>
              <a:buBlip>
                <a:blip r:embed="rId3"/>
              </a:buBlip>
              <a:defRPr sz="2800">
                <a:solidFill>
                  <a:schemeClr val="tx1"/>
                </a:solidFill>
              </a:defRPr>
            </a:lvl1pPr>
            <a:lvl2pPr marL="673338" indent="-325424">
              <a:lnSpc>
                <a:spcPct val="90000"/>
              </a:lnSpc>
              <a:buFontTx/>
              <a:buBlip>
                <a:blip r:embed="rId3"/>
              </a:buBlip>
              <a:defRPr sz="2400">
                <a:solidFill>
                  <a:schemeClr val="tx1"/>
                </a:solidFill>
              </a:defRPr>
            </a:lvl2pPr>
            <a:lvl3pPr marL="953785" indent="-288384">
              <a:lnSpc>
                <a:spcPct val="90000"/>
              </a:lnSpc>
              <a:buFontTx/>
              <a:buBlip>
                <a:blip r:embed="rId3"/>
              </a:buBlip>
              <a:defRPr sz="2000">
                <a:solidFill>
                  <a:schemeClr val="tx1"/>
                </a:solidFill>
              </a:defRPr>
            </a:lvl3pPr>
            <a:lvl4pPr marL="1227618" indent="-273833">
              <a:lnSpc>
                <a:spcPct val="90000"/>
              </a:lnSpc>
              <a:buFontTx/>
              <a:buBlip>
                <a:blip r:embed="rId3"/>
              </a:buBlip>
              <a:defRPr sz="1800">
                <a:solidFill>
                  <a:schemeClr val="tx1"/>
                </a:solidFill>
              </a:defRPr>
            </a:lvl4pPr>
            <a:lvl5pPr marL="1516002" indent="-280447">
              <a:lnSpc>
                <a:spcPct val="90000"/>
              </a:lnSpc>
              <a:buFontTx/>
              <a:buBlip>
                <a:blip r:embed="rId3"/>
              </a:buBlip>
              <a:defRPr sz="1800">
                <a:solidFill>
                  <a:schemeClr val="tx1"/>
                </a:solidFill>
              </a:defRPr>
            </a:lvl5pPr>
            <a:lvl6pPr>
              <a:defRPr sz="1800"/>
            </a:lvl6pPr>
            <a:lvl7pPr>
              <a:defRPr sz="1800"/>
            </a:lvl7pPr>
            <a:lvl8pPr>
              <a:defRPr sz="1800"/>
            </a:lvl8pPr>
            <a:lvl9pPr>
              <a:defRPr sz="1800"/>
            </a:lvl9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pour code développeur">
    <p:spTree>
      <p:nvGrpSpPr>
        <p:cNvPr id="1" name=""/>
        <p:cNvGrpSpPr/>
        <p:nvPr/>
      </p:nvGrpSpPr>
      <p:grpSpPr>
        <a:xfrm>
          <a:off x="0" y="0"/>
          <a:ext cx="0" cy="0"/>
          <a:chOff x="0" y="0"/>
          <a:chExt cx="0" cy="0"/>
        </a:xfrm>
      </p:grpSpPr>
      <p:pic>
        <p:nvPicPr>
          <p:cNvPr id="9" name="Image 8" descr="SLIDE MTT TEXTE.jpg"/>
          <p:cNvPicPr>
            <a:picLocks noChangeAspect="1"/>
          </p:cNvPicPr>
          <p:nvPr userDrawn="1"/>
        </p:nvPicPr>
        <p:blipFill>
          <a:blip r:embed="rId2"/>
          <a:stretch>
            <a:fillRect/>
          </a:stretch>
        </p:blipFill>
        <p:spPr>
          <a:xfrm>
            <a:off x="0" y="322"/>
            <a:ext cx="9144000" cy="6857355"/>
          </a:xfrm>
          <a:prstGeom prst="rect">
            <a:avLst/>
          </a:prstGeom>
        </p:spPr>
      </p:pic>
      <p:pic>
        <p:nvPicPr>
          <p:cNvPr id="8" name="Picture 7" descr="code slide background.png"/>
          <p:cNvPicPr>
            <a:picLocks noChangeAspect="1"/>
          </p:cNvPicPr>
          <p:nvPr userDrawn="1"/>
        </p:nvPicPr>
        <p:blipFill>
          <a:blip r:embed="rId3"/>
          <a:stretch>
            <a:fillRect/>
          </a:stretch>
        </p:blipFill>
        <p:spPr bwMode="white">
          <a:xfrm>
            <a:off x="-166245" y="552450"/>
            <a:ext cx="9300720" cy="5362575"/>
          </a:xfrm>
          <a:prstGeom prst="rect">
            <a:avLst/>
          </a:prstGeom>
        </p:spPr>
      </p:pic>
      <p:sp>
        <p:nvSpPr>
          <p:cNvPr id="2" name="Title 1"/>
          <p:cNvSpPr>
            <a:spLocks noGrp="1"/>
          </p:cNvSpPr>
          <p:nvPr>
            <p:ph type="title"/>
          </p:nvPr>
        </p:nvSpPr>
        <p:spPr>
          <a:xfrm>
            <a:off x="1320503" y="228600"/>
            <a:ext cx="7699671" cy="676275"/>
          </a:xfrm>
          <a:prstGeom prst="rect">
            <a:avLst/>
          </a:prstGeom>
        </p:spPr>
        <p:txBody>
          <a:bodyPr/>
          <a:lstStyle>
            <a:lvl1pPr>
              <a:defRPr sz="4400"/>
            </a:lvl1pPr>
          </a:lstStyle>
          <a:p>
            <a:r>
              <a:rPr lang="fr-FR" smtClean="0"/>
              <a:t>Cliquez pour modifier le style du titre</a:t>
            </a:r>
            <a:endParaRPr lang="en-US" dirty="0"/>
          </a:p>
        </p:txBody>
      </p:sp>
      <p:sp>
        <p:nvSpPr>
          <p:cNvPr id="7" name="Text Placeholder 6"/>
          <p:cNvSpPr>
            <a:spLocks noGrp="1"/>
          </p:cNvSpPr>
          <p:nvPr>
            <p:ph type="body" sz="quarter" idx="10"/>
          </p:nvPr>
        </p:nvSpPr>
        <p:spPr>
          <a:xfrm>
            <a:off x="444206" y="1543789"/>
            <a:ext cx="8528344" cy="4275986"/>
          </a:xfrm>
          <a:prstGeom prst="rect">
            <a:avLst/>
          </a:prstGeo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Slide vierge noir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766" r:id="rId1"/>
    <p:sldLayoutId id="2147483738" r:id="rId2"/>
    <p:sldLayoutId id="2147483768" r:id="rId3"/>
    <p:sldLayoutId id="2147483765" r:id="rId4"/>
    <p:sldLayoutId id="2147483744" r:id="rId5"/>
    <p:sldLayoutId id="2147483769" r:id="rId6"/>
    <p:sldLayoutId id="2147483742" r:id="rId7"/>
    <p:sldLayoutId id="2147483745" r:id="rId8"/>
    <p:sldLayoutId id="2147483746" r:id="rId9"/>
    <p:sldLayoutId id="2147483754" r:id="rId10"/>
    <p:sldLayoutId id="2147483749" r:id="rId11"/>
    <p:sldLayoutId id="2147483771" r:id="rId12"/>
    <p:sldLayoutId id="2147483772" r:id="rId13"/>
    <p:sldLayoutId id="2147483773" r:id="rId14"/>
    <p:sldLayoutId id="2147483774" r:id="rId1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17"/>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17"/>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17"/>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17"/>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17"/>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image" Target="../media/image24.png"/><Relationship Id="rId16"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dirty="0" smtClean="0"/>
              <a:t>Pierre </a:t>
            </a:r>
            <a:r>
              <a:rPr lang="fr-FR" dirty="0" err="1" smtClean="0"/>
              <a:t>Couzy</a:t>
            </a:r>
            <a:r>
              <a:rPr lang="fr-FR" dirty="0" smtClean="0"/>
              <a:t> </a:t>
            </a:r>
          </a:p>
          <a:p>
            <a:r>
              <a:rPr lang="fr-FR" dirty="0" smtClean="0"/>
              <a:t>Régis </a:t>
            </a:r>
            <a:r>
              <a:rPr lang="fr-FR" dirty="0" err="1" smtClean="0"/>
              <a:t>Mauger</a:t>
            </a:r>
            <a:endParaRPr lang="fr-FR" dirty="0"/>
          </a:p>
        </p:txBody>
      </p:sp>
      <p:sp>
        <p:nvSpPr>
          <p:cNvPr id="3" name="Titre 2"/>
          <p:cNvSpPr>
            <a:spLocks noGrp="1"/>
          </p:cNvSpPr>
          <p:nvPr>
            <p:ph type="title"/>
          </p:nvPr>
        </p:nvSpPr>
        <p:spPr/>
        <p:txBody>
          <a:bodyPr/>
          <a:lstStyle/>
          <a:p>
            <a:r>
              <a:rPr lang="fr-FR" dirty="0" smtClean="0"/>
              <a:t>SOA, </a:t>
            </a:r>
            <a:br>
              <a:rPr lang="fr-FR" dirty="0" smtClean="0"/>
            </a:br>
            <a:r>
              <a:rPr lang="fr-FR" dirty="0" smtClean="0"/>
              <a:t>une vision pragmatique</a:t>
            </a:r>
            <a:endParaRPr lang="fr-FR"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9442" name="Rectangle 2"/>
          <p:cNvSpPr>
            <a:spLocks noGrp="1" noChangeArrowheads="1"/>
          </p:cNvSpPr>
          <p:nvPr>
            <p:ph type="title"/>
          </p:nvPr>
        </p:nvSpPr>
        <p:spPr/>
        <p:txBody>
          <a:bodyPr/>
          <a:lstStyle/>
          <a:p>
            <a:r>
              <a:rPr lang="fr-FR" dirty="0" err="1" smtClean="0"/>
              <a:t>Behaviors</a:t>
            </a:r>
            <a:r>
              <a:rPr lang="fr-FR" dirty="0" smtClean="0"/>
              <a:t> : </a:t>
            </a:r>
            <a:r>
              <a:rPr lang="fr-FR" dirty="0" err="1" smtClean="0"/>
              <a:t>Throttling</a:t>
            </a:r>
            <a:r>
              <a:rPr lang="fr-FR" dirty="0" smtClean="0"/>
              <a:t> WCF</a:t>
            </a:r>
            <a:endParaRPr lang="fr-FR" dirty="0"/>
          </a:p>
        </p:txBody>
      </p:sp>
      <p:sp>
        <p:nvSpPr>
          <p:cNvPr id="5" name="Espace réservé du contenu 4"/>
          <p:cNvSpPr>
            <a:spLocks noGrp="1"/>
          </p:cNvSpPr>
          <p:nvPr>
            <p:ph sz="quarter" idx="10"/>
          </p:nvPr>
        </p:nvSpPr>
        <p:spPr/>
        <p:txBody>
          <a:bodyPr/>
          <a:lstStyle/>
          <a:p>
            <a:endParaRPr lang="fr-FR"/>
          </a:p>
        </p:txBody>
      </p:sp>
      <p:sp>
        <p:nvSpPr>
          <p:cNvPr id="4" name="Espace réservé du numéro de diapositive 3"/>
          <p:cNvSpPr>
            <a:spLocks noGrp="1"/>
          </p:cNvSpPr>
          <p:nvPr>
            <p:ph type="sldNum" sz="quarter" idx="4294967295"/>
          </p:nvPr>
        </p:nvSpPr>
        <p:spPr>
          <a:xfrm>
            <a:off x="0" y="6356350"/>
            <a:ext cx="2133600" cy="365125"/>
          </a:xfrm>
          <a:prstGeom prst="rect">
            <a:avLst/>
          </a:prstGeom>
        </p:spPr>
        <p:txBody>
          <a:bodyPr/>
          <a:lstStyle/>
          <a:p>
            <a:fld id="{81DAD34C-E210-4C66-BAB6-133E7A4D0692}" type="slidenum">
              <a:rPr lang="en-US"/>
              <a:pPr/>
              <a:t>10</a:t>
            </a:fld>
            <a:endParaRPr lang="en-US"/>
          </a:p>
        </p:txBody>
      </p:sp>
      <p:sp>
        <p:nvSpPr>
          <p:cNvPr id="7869443" name="Rectangle 3"/>
          <p:cNvSpPr>
            <a:spLocks noChangeArrowheads="1"/>
          </p:cNvSpPr>
          <p:nvPr/>
        </p:nvSpPr>
        <p:spPr bwMode="auto">
          <a:xfrm>
            <a:off x="482600" y="1752600"/>
            <a:ext cx="8196263" cy="3733800"/>
          </a:xfrm>
          <a:prstGeom prst="rect">
            <a:avLst/>
          </a:prstGeom>
          <a:solidFill>
            <a:schemeClr val="tx1"/>
          </a:solidFill>
          <a:ln w="9525">
            <a:solidFill>
              <a:schemeClr val="bg2"/>
            </a:solidFill>
            <a:miter lim="800000"/>
            <a:headEnd/>
            <a:tailEnd/>
          </a:ln>
          <a:effectLst>
            <a:outerShdw dist="107763" dir="2700000" algn="ctr" rotWithShape="0">
              <a:schemeClr val="bg2">
                <a:alpha val="50000"/>
              </a:schemeClr>
            </a:outerShdw>
          </a:effectLst>
        </p:spPr>
        <p:txBody>
          <a:bodyPr wrap="none" anchor="ctr"/>
          <a:lstStyle/>
          <a:p>
            <a:r>
              <a:rPr lang="en-US">
                <a:solidFill>
                  <a:schemeClr val="bg2"/>
                </a:solidFill>
                <a:latin typeface="Lucida Console" pitchFamily="49" charset="0"/>
                <a:cs typeface="Arial" charset="0"/>
              </a:rPr>
              <a:t>&lt;?xml version=“1.0” encoding=“UTF-8” ?&gt;</a:t>
            </a:r>
            <a:br>
              <a:rPr lang="en-US">
                <a:solidFill>
                  <a:schemeClr val="bg2"/>
                </a:solidFill>
                <a:latin typeface="Lucida Console" pitchFamily="49" charset="0"/>
                <a:cs typeface="Arial" charset="0"/>
              </a:rPr>
            </a:br>
            <a:r>
              <a:rPr lang="en-US">
                <a:solidFill>
                  <a:schemeClr val="bg2"/>
                </a:solidFill>
                <a:latin typeface="Lucida Console" pitchFamily="49" charset="0"/>
                <a:cs typeface="Arial" charset="0"/>
              </a:rPr>
              <a:t>&lt;configuration&gt;</a:t>
            </a:r>
            <a:br>
              <a:rPr lang="en-US">
                <a:solidFill>
                  <a:schemeClr val="bg2"/>
                </a:solidFill>
                <a:latin typeface="Lucida Console" pitchFamily="49" charset="0"/>
                <a:cs typeface="Arial" charset="0"/>
              </a:rPr>
            </a:br>
            <a:r>
              <a:rPr lang="en-US">
                <a:solidFill>
                  <a:schemeClr val="bg2"/>
                </a:solidFill>
                <a:latin typeface="Lucida Console" pitchFamily="49" charset="0"/>
                <a:cs typeface="Arial" charset="0"/>
              </a:rPr>
              <a:t>  &lt;system.serviceModel&gt;</a:t>
            </a:r>
            <a:br>
              <a:rPr lang="en-US">
                <a:solidFill>
                  <a:schemeClr val="bg2"/>
                </a:solidFill>
                <a:latin typeface="Lucida Console" pitchFamily="49" charset="0"/>
                <a:cs typeface="Arial" charset="0"/>
              </a:rPr>
            </a:br>
            <a:r>
              <a:rPr lang="en-US" b="1">
                <a:solidFill>
                  <a:schemeClr val="bg2"/>
                </a:solidFill>
                <a:latin typeface="Lucida Console" pitchFamily="49" charset="0"/>
                <a:cs typeface="Arial" charset="0"/>
              </a:rPr>
              <a:t>    &lt;behaviors&gt;</a:t>
            </a:r>
            <a:br>
              <a:rPr lang="en-US" b="1">
                <a:solidFill>
                  <a:schemeClr val="bg2"/>
                </a:solidFill>
                <a:latin typeface="Lucida Console" pitchFamily="49" charset="0"/>
                <a:cs typeface="Arial" charset="0"/>
              </a:rPr>
            </a:br>
            <a:r>
              <a:rPr lang="en-US" b="1">
                <a:solidFill>
                  <a:schemeClr val="bg2"/>
                </a:solidFill>
                <a:latin typeface="Lucida Console" pitchFamily="49" charset="0"/>
                <a:cs typeface="Arial" charset="0"/>
              </a:rPr>
              <a:t>      &lt;behavior configurationName=“NormalLoad”</a:t>
            </a:r>
            <a:br>
              <a:rPr lang="en-US" b="1">
                <a:solidFill>
                  <a:schemeClr val="bg2"/>
                </a:solidFill>
                <a:latin typeface="Lucida Console" pitchFamily="49" charset="0"/>
                <a:cs typeface="Arial" charset="0"/>
              </a:rPr>
            </a:br>
            <a:r>
              <a:rPr lang="en-US" b="1">
                <a:solidFill>
                  <a:schemeClr val="bg2"/>
                </a:solidFill>
                <a:latin typeface="Lucida Console" pitchFamily="49" charset="0"/>
                <a:cs typeface="Arial" charset="0"/>
              </a:rPr>
              <a:t>        &lt;throttling maxConcurrentCalls="10"</a:t>
            </a:r>
          </a:p>
          <a:p>
            <a:r>
              <a:rPr lang="en-US" b="1">
                <a:solidFill>
                  <a:schemeClr val="bg2"/>
                </a:solidFill>
                <a:latin typeface="Lucida Console" pitchFamily="49" charset="0"/>
                <a:cs typeface="Arial" charset="0"/>
              </a:rPr>
              <a:t>                    maxConnections="3"</a:t>
            </a:r>
          </a:p>
          <a:p>
            <a:r>
              <a:rPr lang="en-US" b="1">
                <a:solidFill>
                  <a:schemeClr val="bg2"/>
                </a:solidFill>
                <a:latin typeface="Lucida Console" pitchFamily="49" charset="0"/>
                <a:cs typeface="Arial" charset="0"/>
              </a:rPr>
              <a:t>                    maxInstances=“3"</a:t>
            </a:r>
          </a:p>
          <a:p>
            <a:r>
              <a:rPr lang="en-US" b="1">
                <a:solidFill>
                  <a:schemeClr val="bg2"/>
                </a:solidFill>
                <a:latin typeface="Lucida Console" pitchFamily="49" charset="0"/>
                <a:cs typeface="Arial" charset="0"/>
              </a:rPr>
              <a:t>                    maxPendingOperations=“100" /&gt;</a:t>
            </a:r>
          </a:p>
          <a:p>
            <a:r>
              <a:rPr lang="en-US" b="1">
                <a:solidFill>
                  <a:schemeClr val="bg2"/>
                </a:solidFill>
                <a:latin typeface="Lucida Console" pitchFamily="49" charset="0"/>
                <a:cs typeface="Arial" charset="0"/>
              </a:rPr>
              <a:t>      &lt;/behavior&gt;</a:t>
            </a:r>
            <a:br>
              <a:rPr lang="en-US" b="1">
                <a:solidFill>
                  <a:schemeClr val="bg2"/>
                </a:solidFill>
                <a:latin typeface="Lucida Console" pitchFamily="49" charset="0"/>
                <a:cs typeface="Arial" charset="0"/>
              </a:rPr>
            </a:br>
            <a:r>
              <a:rPr lang="en-US" b="1">
                <a:solidFill>
                  <a:schemeClr val="bg2"/>
                </a:solidFill>
                <a:latin typeface="Lucida Console" pitchFamily="49" charset="0"/>
                <a:cs typeface="Arial" charset="0"/>
              </a:rPr>
              <a:t>    &lt;/behaviors&gt;</a:t>
            </a:r>
            <a:br>
              <a:rPr lang="en-US" b="1">
                <a:solidFill>
                  <a:schemeClr val="bg2"/>
                </a:solidFill>
                <a:latin typeface="Lucida Console" pitchFamily="49" charset="0"/>
                <a:cs typeface="Arial" charset="0"/>
              </a:rPr>
            </a:br>
            <a:r>
              <a:rPr lang="en-US">
                <a:solidFill>
                  <a:schemeClr val="bg2"/>
                </a:solidFill>
                <a:latin typeface="Lucida Console" pitchFamily="49" charset="0"/>
                <a:cs typeface="Arial" charset="0"/>
              </a:rPr>
              <a:t>  &lt;/system.serviceModel&gt;</a:t>
            </a:r>
            <a:br>
              <a:rPr lang="en-US">
                <a:solidFill>
                  <a:schemeClr val="bg2"/>
                </a:solidFill>
                <a:latin typeface="Lucida Console" pitchFamily="49" charset="0"/>
                <a:cs typeface="Arial" charset="0"/>
              </a:rPr>
            </a:br>
            <a:r>
              <a:rPr lang="en-US">
                <a:solidFill>
                  <a:schemeClr val="bg2"/>
                </a:solidFill>
                <a:latin typeface="Lucida Console" pitchFamily="49" charset="0"/>
                <a:cs typeface="Arial" charset="0"/>
              </a:rPr>
              <a:t>&lt;/configuration                 </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notion de Host</a:t>
            </a:r>
            <a:endParaRPr lang="fr-FR" dirty="0"/>
          </a:p>
        </p:txBody>
      </p:sp>
      <p:sp>
        <p:nvSpPr>
          <p:cNvPr id="3" name="Espace réservé du contenu 2"/>
          <p:cNvSpPr>
            <a:spLocks noGrp="1"/>
          </p:cNvSpPr>
          <p:nvPr>
            <p:ph sz="quarter" idx="10"/>
          </p:nvPr>
        </p:nvSpPr>
        <p:spPr>
          <a:xfrm>
            <a:off x="447675" y="1314450"/>
            <a:ext cx="8458200" cy="4086225"/>
          </a:xfrm>
        </p:spPr>
        <p:txBody>
          <a:bodyPr/>
          <a:lstStyle/>
          <a:p>
            <a:r>
              <a:rPr lang="fr-FR" dirty="0" smtClean="0"/>
              <a:t>Avoir un tissu entre les </a:t>
            </a:r>
            <a:r>
              <a:rPr lang="fr-FR" dirty="0" err="1" smtClean="0"/>
              <a:t>endpoints</a:t>
            </a:r>
            <a:r>
              <a:rPr lang="fr-FR" dirty="0" smtClean="0"/>
              <a:t> permet pas mal de souplesse.</a:t>
            </a:r>
          </a:p>
          <a:p>
            <a:pPr lvl="1"/>
            <a:r>
              <a:rPr lang="fr-FR" dirty="0" smtClean="0"/>
              <a:t>Dans l’exemple précédent, que deviennent les messages superfétatoires ?</a:t>
            </a:r>
          </a:p>
          <a:p>
            <a:pPr lvl="1"/>
            <a:r>
              <a:rPr lang="fr-FR" dirty="0" smtClean="0"/>
              <a:t>Indépendamment de sa topologie</a:t>
            </a:r>
          </a:p>
          <a:p>
            <a:r>
              <a:rPr lang="fr-FR" dirty="0" smtClean="0"/>
              <a:t>Un problème classique : priorisation et/ou adaptation de rythmes</a:t>
            </a:r>
          </a:p>
          <a:p>
            <a:pPr lvl="1"/>
            <a:r>
              <a:rPr lang="fr-FR" dirty="0" smtClean="0"/>
              <a:t>Des solutions techniques (jouer sur le transport)</a:t>
            </a:r>
          </a:p>
          <a:p>
            <a:pPr lvl="1"/>
            <a:r>
              <a:rPr lang="fr-FR" dirty="0" smtClean="0"/>
              <a:t>Des solutions fonctionnelles (jouer sur les contrats)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hape 7169"/>
          <p:cNvSpPr>
            <a:spLocks noGrp="1"/>
          </p:cNvSpPr>
          <p:nvPr>
            <p:ph type="title"/>
          </p:nvPr>
        </p:nvSpPr>
        <p:spPr/>
        <p:txBody>
          <a:bodyPr/>
          <a:lstStyle/>
          <a:p>
            <a:pPr marL="0" indent="0" defTabSz="914400" eaLnBrk="1" hangingPunct="1"/>
            <a:r>
              <a:rPr lang="en-CA" dirty="0" smtClean="0"/>
              <a:t>BizTalk : </a:t>
            </a:r>
            <a:r>
              <a:rPr lang="en-CA" dirty="0" err="1" smtClean="0"/>
              <a:t>vue</a:t>
            </a:r>
            <a:r>
              <a:rPr lang="en-CA" dirty="0" smtClean="0"/>
              <a:t> </a:t>
            </a:r>
            <a:r>
              <a:rPr lang="en-CA" smtClean="0"/>
              <a:t>logique</a:t>
            </a:r>
            <a:endParaRPr lang="en-CA" dirty="0" smtClean="0"/>
          </a:p>
        </p:txBody>
      </p:sp>
      <p:pic>
        <p:nvPicPr>
          <p:cNvPr id="48" name="Rectangle 47"/>
          <p:cNvPicPr>
            <a:picLocks noChangeAspect="1" noChangeArrowheads="1"/>
          </p:cNvPicPr>
          <p:nvPr/>
        </p:nvPicPr>
        <p:blipFill>
          <a:blip r:embed="rId2"/>
          <a:srcRect/>
          <a:stretch>
            <a:fillRect/>
          </a:stretch>
        </p:blipFill>
        <p:spPr bwMode="auto">
          <a:xfrm>
            <a:off x="3416300" y="2519363"/>
            <a:ext cx="2117725" cy="2166937"/>
          </a:xfrm>
          <a:prstGeom prst="rect">
            <a:avLst/>
          </a:prstGeom>
          <a:noFill/>
          <a:ln w="9525">
            <a:noFill/>
            <a:miter lim="800000"/>
            <a:headEnd/>
            <a:tailEnd/>
          </a:ln>
        </p:spPr>
      </p:pic>
      <p:pic>
        <p:nvPicPr>
          <p:cNvPr id="50" name="Rectangle 49"/>
          <p:cNvPicPr>
            <a:picLocks noChangeAspect="1" noChangeArrowheads="1"/>
          </p:cNvPicPr>
          <p:nvPr/>
        </p:nvPicPr>
        <p:blipFill>
          <a:blip r:embed="rId3"/>
          <a:srcRect/>
          <a:stretch>
            <a:fillRect/>
          </a:stretch>
        </p:blipFill>
        <p:spPr bwMode="auto">
          <a:xfrm>
            <a:off x="3676650" y="2682875"/>
            <a:ext cx="1651000" cy="1524000"/>
          </a:xfrm>
          <a:prstGeom prst="rect">
            <a:avLst/>
          </a:prstGeom>
          <a:noFill/>
          <a:ln w="9525">
            <a:noFill/>
            <a:miter lim="800000"/>
            <a:headEnd/>
            <a:tailEnd/>
          </a:ln>
        </p:spPr>
      </p:pic>
      <p:pic>
        <p:nvPicPr>
          <p:cNvPr id="35845" name="Rectangle 43011"/>
          <p:cNvPicPr>
            <a:picLocks noChangeAspect="1" noChangeArrowheads="1"/>
          </p:cNvPicPr>
          <p:nvPr/>
        </p:nvPicPr>
        <p:blipFill>
          <a:blip r:embed="rId2"/>
          <a:srcRect/>
          <a:stretch>
            <a:fillRect/>
          </a:stretch>
        </p:blipFill>
        <p:spPr bwMode="auto">
          <a:xfrm>
            <a:off x="628650" y="2638425"/>
            <a:ext cx="2117725" cy="3276600"/>
          </a:xfrm>
          <a:prstGeom prst="rect">
            <a:avLst/>
          </a:prstGeom>
          <a:noFill/>
          <a:ln w="9525">
            <a:noFill/>
            <a:miter lim="800000"/>
            <a:headEnd/>
            <a:tailEnd/>
          </a:ln>
        </p:spPr>
      </p:pic>
      <p:pic>
        <p:nvPicPr>
          <p:cNvPr id="35846" name="Rectangle 43012"/>
          <p:cNvPicPr>
            <a:picLocks noChangeAspect="1" noChangeArrowheads="1"/>
          </p:cNvPicPr>
          <p:nvPr/>
        </p:nvPicPr>
        <p:blipFill>
          <a:blip r:embed="rId4"/>
          <a:srcRect/>
          <a:stretch>
            <a:fillRect/>
          </a:stretch>
        </p:blipFill>
        <p:spPr bwMode="auto">
          <a:xfrm>
            <a:off x="903288" y="2790825"/>
            <a:ext cx="1630362" cy="601663"/>
          </a:xfrm>
          <a:prstGeom prst="rect">
            <a:avLst/>
          </a:prstGeom>
          <a:noFill/>
          <a:ln w="9525">
            <a:noFill/>
            <a:miter lim="800000"/>
            <a:headEnd/>
            <a:tailEnd/>
          </a:ln>
        </p:spPr>
      </p:pic>
      <p:pic>
        <p:nvPicPr>
          <p:cNvPr id="35847" name="Rectangle 43013"/>
          <p:cNvPicPr>
            <a:picLocks noChangeAspect="1" noChangeArrowheads="1"/>
          </p:cNvPicPr>
          <p:nvPr/>
        </p:nvPicPr>
        <p:blipFill>
          <a:blip r:embed="rId5"/>
          <a:srcRect/>
          <a:stretch>
            <a:fillRect/>
          </a:stretch>
        </p:blipFill>
        <p:spPr bwMode="auto">
          <a:xfrm>
            <a:off x="1058863" y="3552825"/>
            <a:ext cx="1169987" cy="1038225"/>
          </a:xfrm>
          <a:prstGeom prst="rect">
            <a:avLst/>
          </a:prstGeom>
          <a:noFill/>
          <a:ln w="9525">
            <a:noFill/>
            <a:miter lim="800000"/>
            <a:headEnd/>
            <a:tailEnd/>
          </a:ln>
        </p:spPr>
      </p:pic>
      <p:pic>
        <p:nvPicPr>
          <p:cNvPr id="35848" name="Rectangle 43014"/>
          <p:cNvPicPr>
            <a:picLocks noChangeAspect="1" noChangeArrowheads="1"/>
          </p:cNvPicPr>
          <p:nvPr/>
        </p:nvPicPr>
        <p:blipFill>
          <a:blip r:embed="rId2"/>
          <a:srcRect/>
          <a:stretch>
            <a:fillRect/>
          </a:stretch>
        </p:blipFill>
        <p:spPr bwMode="auto">
          <a:xfrm>
            <a:off x="6419850" y="2324100"/>
            <a:ext cx="2117725" cy="3276600"/>
          </a:xfrm>
          <a:prstGeom prst="rect">
            <a:avLst/>
          </a:prstGeom>
          <a:noFill/>
          <a:ln w="9525">
            <a:noFill/>
            <a:miter lim="800000"/>
            <a:headEnd/>
            <a:tailEnd/>
          </a:ln>
        </p:spPr>
      </p:pic>
      <p:pic>
        <p:nvPicPr>
          <p:cNvPr id="35849" name="Rectangle 43015"/>
          <p:cNvPicPr>
            <a:picLocks noChangeAspect="1" noChangeArrowheads="1"/>
          </p:cNvPicPr>
          <p:nvPr/>
        </p:nvPicPr>
        <p:blipFill>
          <a:blip r:embed="rId4"/>
          <a:srcRect/>
          <a:stretch>
            <a:fillRect/>
          </a:stretch>
        </p:blipFill>
        <p:spPr bwMode="auto">
          <a:xfrm>
            <a:off x="6657975" y="2476500"/>
            <a:ext cx="1630363" cy="601663"/>
          </a:xfrm>
          <a:prstGeom prst="rect">
            <a:avLst/>
          </a:prstGeom>
          <a:noFill/>
          <a:ln w="9525">
            <a:noFill/>
            <a:miter lim="800000"/>
            <a:headEnd/>
            <a:tailEnd/>
          </a:ln>
        </p:spPr>
      </p:pic>
      <p:pic>
        <p:nvPicPr>
          <p:cNvPr id="35850" name="Rectangle 43016"/>
          <p:cNvPicPr>
            <a:picLocks noChangeAspect="1" noChangeArrowheads="1"/>
          </p:cNvPicPr>
          <p:nvPr/>
        </p:nvPicPr>
        <p:blipFill>
          <a:blip r:embed="rId6"/>
          <a:srcRect/>
          <a:stretch>
            <a:fillRect/>
          </a:stretch>
        </p:blipFill>
        <p:spPr bwMode="auto">
          <a:xfrm>
            <a:off x="6886575" y="3114675"/>
            <a:ext cx="1169988" cy="1038225"/>
          </a:xfrm>
          <a:prstGeom prst="rect">
            <a:avLst/>
          </a:prstGeom>
          <a:noFill/>
          <a:ln w="9525">
            <a:noFill/>
            <a:miter lim="800000"/>
            <a:headEnd/>
            <a:tailEnd/>
          </a:ln>
        </p:spPr>
      </p:pic>
      <p:pic>
        <p:nvPicPr>
          <p:cNvPr id="35851" name="Rectangle 43017"/>
          <p:cNvPicPr>
            <a:picLocks noChangeAspect="1" noChangeArrowheads="1"/>
          </p:cNvPicPr>
          <p:nvPr/>
        </p:nvPicPr>
        <p:blipFill>
          <a:blip r:embed="rId7"/>
          <a:srcRect/>
          <a:stretch>
            <a:fillRect/>
          </a:stretch>
        </p:blipFill>
        <p:spPr bwMode="auto">
          <a:xfrm>
            <a:off x="3219450" y="4991100"/>
            <a:ext cx="2743200" cy="1371600"/>
          </a:xfrm>
          <a:prstGeom prst="rect">
            <a:avLst/>
          </a:prstGeom>
          <a:noFill/>
          <a:ln w="9525">
            <a:noFill/>
            <a:miter lim="800000"/>
            <a:headEnd/>
            <a:tailEnd/>
          </a:ln>
        </p:spPr>
      </p:pic>
      <p:grpSp>
        <p:nvGrpSpPr>
          <p:cNvPr id="2" name="Group 64"/>
          <p:cNvGrpSpPr>
            <a:grpSpLocks/>
          </p:cNvGrpSpPr>
          <p:nvPr/>
        </p:nvGrpSpPr>
        <p:grpSpPr bwMode="auto">
          <a:xfrm>
            <a:off x="4129088" y="3060700"/>
            <a:ext cx="730250" cy="1092200"/>
            <a:chOff x="2979" y="605"/>
            <a:chExt cx="1078" cy="1612"/>
          </a:xfrm>
        </p:grpSpPr>
        <p:cxnSp>
          <p:nvCxnSpPr>
            <p:cNvPr id="35886" name="Straight Arrow Connector 43052"/>
            <p:cNvCxnSpPr>
              <a:cxnSpLocks noChangeShapeType="1"/>
            </p:cNvCxnSpPr>
            <p:nvPr/>
          </p:nvCxnSpPr>
          <p:spPr bwMode="auto">
            <a:xfrm>
              <a:off x="3252" y="1497"/>
              <a:ext cx="0" cy="0"/>
            </a:xfrm>
            <a:prstGeom prst="straightConnector1">
              <a:avLst/>
            </a:prstGeom>
            <a:noFill/>
            <a:ln w="12700" algn="ctr">
              <a:solidFill>
                <a:schemeClr val="accent2"/>
              </a:solidFill>
              <a:round/>
              <a:headEnd/>
              <a:tailEnd/>
            </a:ln>
          </p:spPr>
        </p:cxnSp>
        <p:cxnSp>
          <p:nvCxnSpPr>
            <p:cNvPr id="35887" name="Straight Arrow Connector 43053"/>
            <p:cNvCxnSpPr>
              <a:cxnSpLocks noChangeShapeType="1"/>
            </p:cNvCxnSpPr>
            <p:nvPr/>
          </p:nvCxnSpPr>
          <p:spPr bwMode="auto">
            <a:xfrm>
              <a:off x="3252" y="1497"/>
              <a:ext cx="0" cy="0"/>
            </a:xfrm>
            <a:prstGeom prst="straightConnector1">
              <a:avLst/>
            </a:prstGeom>
            <a:noFill/>
            <a:ln w="12700" algn="ctr">
              <a:solidFill>
                <a:schemeClr val="accent2"/>
              </a:solidFill>
              <a:round/>
              <a:headEnd/>
              <a:tailEnd/>
            </a:ln>
          </p:spPr>
        </p:cxnSp>
        <p:cxnSp>
          <p:nvCxnSpPr>
            <p:cNvPr id="35888" name="Straight Arrow Connector 43054"/>
            <p:cNvCxnSpPr>
              <a:cxnSpLocks noChangeShapeType="1"/>
            </p:cNvCxnSpPr>
            <p:nvPr/>
          </p:nvCxnSpPr>
          <p:spPr bwMode="auto">
            <a:xfrm>
              <a:off x="3525" y="852"/>
              <a:ext cx="0" cy="74"/>
            </a:xfrm>
            <a:prstGeom prst="straightConnector1">
              <a:avLst/>
            </a:prstGeom>
            <a:noFill/>
            <a:ln w="25400" algn="ctr">
              <a:solidFill>
                <a:schemeClr val="tx2"/>
              </a:solidFill>
              <a:round/>
              <a:headEnd/>
              <a:tailEnd/>
            </a:ln>
          </p:spPr>
        </p:cxnSp>
        <p:cxnSp>
          <p:nvCxnSpPr>
            <p:cNvPr id="35889" name="Straight Arrow Connector 43055"/>
            <p:cNvCxnSpPr>
              <a:cxnSpLocks noChangeShapeType="1"/>
            </p:cNvCxnSpPr>
            <p:nvPr/>
          </p:nvCxnSpPr>
          <p:spPr bwMode="auto">
            <a:xfrm flipH="1">
              <a:off x="3248" y="1497"/>
              <a:ext cx="4" cy="31"/>
            </a:xfrm>
            <a:prstGeom prst="straightConnector1">
              <a:avLst/>
            </a:prstGeom>
            <a:noFill/>
            <a:ln w="25400" algn="ctr">
              <a:solidFill>
                <a:schemeClr val="tx2"/>
              </a:solidFill>
              <a:round/>
              <a:headEnd/>
              <a:tailEnd/>
            </a:ln>
          </p:spPr>
        </p:cxnSp>
        <p:grpSp>
          <p:nvGrpSpPr>
            <p:cNvPr id="3" name="Group 69"/>
            <p:cNvGrpSpPr>
              <a:grpSpLocks/>
            </p:cNvGrpSpPr>
            <p:nvPr/>
          </p:nvGrpSpPr>
          <p:grpSpPr bwMode="auto">
            <a:xfrm>
              <a:off x="2979" y="605"/>
              <a:ext cx="1078" cy="1612"/>
              <a:chOff x="2979" y="605"/>
              <a:chExt cx="1078" cy="1612"/>
            </a:xfrm>
          </p:grpSpPr>
          <p:pic>
            <p:nvPicPr>
              <p:cNvPr id="35891" name="Rectangle 43057"/>
              <p:cNvPicPr>
                <a:picLocks noChangeAspect="1" noChangeArrowheads="1"/>
              </p:cNvPicPr>
              <p:nvPr/>
            </p:nvPicPr>
            <p:blipFill>
              <a:blip r:embed="rId8"/>
              <a:srcRect/>
              <a:stretch>
                <a:fillRect/>
              </a:stretch>
            </p:blipFill>
            <p:spPr bwMode="auto">
              <a:xfrm>
                <a:off x="3529" y="1350"/>
                <a:ext cx="528" cy="330"/>
              </a:xfrm>
              <a:prstGeom prst="rect">
                <a:avLst/>
              </a:prstGeom>
              <a:noFill/>
              <a:ln w="9525">
                <a:noFill/>
                <a:miter lim="800000"/>
                <a:headEnd/>
                <a:tailEnd/>
              </a:ln>
            </p:spPr>
          </p:pic>
          <p:pic>
            <p:nvPicPr>
              <p:cNvPr id="35892" name="Rectangle 43058"/>
              <p:cNvPicPr>
                <a:picLocks noChangeAspect="1" noChangeArrowheads="1"/>
              </p:cNvPicPr>
              <p:nvPr/>
            </p:nvPicPr>
            <p:blipFill>
              <a:blip r:embed="rId9"/>
              <a:srcRect/>
              <a:stretch>
                <a:fillRect/>
              </a:stretch>
            </p:blipFill>
            <p:spPr bwMode="auto">
              <a:xfrm>
                <a:off x="3385" y="1929"/>
                <a:ext cx="270" cy="288"/>
              </a:xfrm>
              <a:prstGeom prst="rect">
                <a:avLst/>
              </a:prstGeom>
              <a:noFill/>
              <a:ln w="9525">
                <a:noFill/>
                <a:miter lim="800000"/>
                <a:headEnd/>
                <a:tailEnd/>
              </a:ln>
            </p:spPr>
          </p:pic>
          <p:grpSp>
            <p:nvGrpSpPr>
              <p:cNvPr id="4" name="Group 72"/>
              <p:cNvGrpSpPr>
                <a:grpSpLocks/>
              </p:cNvGrpSpPr>
              <p:nvPr/>
            </p:nvGrpSpPr>
            <p:grpSpPr bwMode="auto">
              <a:xfrm>
                <a:off x="2979" y="605"/>
                <a:ext cx="820" cy="1345"/>
                <a:chOff x="2979" y="608"/>
                <a:chExt cx="820" cy="1345"/>
              </a:xfrm>
            </p:grpSpPr>
            <p:cxnSp>
              <p:nvCxnSpPr>
                <p:cNvPr id="35895" name="Shape 43061"/>
                <p:cNvCxnSpPr>
                  <a:cxnSpLocks noChangeShapeType="1"/>
                </p:cNvCxnSpPr>
                <p:nvPr/>
              </p:nvCxnSpPr>
              <p:spPr bwMode="auto">
                <a:xfrm rot="-5400000">
                  <a:off x="3245" y="1043"/>
                  <a:ext cx="183" cy="170"/>
                </a:xfrm>
                <a:prstGeom prst="bentConnector2">
                  <a:avLst/>
                </a:prstGeom>
                <a:noFill/>
                <a:ln w="25400" algn="ctr">
                  <a:solidFill>
                    <a:schemeClr val="tx2"/>
                  </a:solidFill>
                  <a:miter lim="800000"/>
                  <a:headEnd/>
                  <a:tailEnd/>
                </a:ln>
              </p:spPr>
            </p:cxnSp>
            <p:cxnSp>
              <p:nvCxnSpPr>
                <p:cNvPr id="35896" name="Shape 43062"/>
                <p:cNvCxnSpPr>
                  <a:cxnSpLocks noChangeShapeType="1"/>
                </p:cNvCxnSpPr>
                <p:nvPr/>
              </p:nvCxnSpPr>
              <p:spPr bwMode="auto">
                <a:xfrm>
                  <a:off x="3628" y="1036"/>
                  <a:ext cx="171" cy="330"/>
                </a:xfrm>
                <a:prstGeom prst="bentConnector2">
                  <a:avLst/>
                </a:prstGeom>
                <a:noFill/>
                <a:ln w="25400" algn="ctr">
                  <a:solidFill>
                    <a:schemeClr val="tx2"/>
                  </a:solidFill>
                  <a:miter lim="800000"/>
                  <a:headEnd/>
                  <a:tailEnd/>
                </a:ln>
              </p:spPr>
            </p:cxnSp>
            <p:cxnSp>
              <p:nvCxnSpPr>
                <p:cNvPr id="35897" name="Elbow Connector 43063"/>
                <p:cNvCxnSpPr>
                  <a:cxnSpLocks noChangeShapeType="1"/>
                </p:cNvCxnSpPr>
                <p:nvPr/>
              </p:nvCxnSpPr>
              <p:spPr bwMode="auto">
                <a:xfrm rot="16200000" flipH="1">
                  <a:off x="3313" y="1741"/>
                  <a:ext cx="147" cy="277"/>
                </a:xfrm>
                <a:prstGeom prst="bentConnector3">
                  <a:avLst>
                    <a:gd name="adj1" fmla="val 49731"/>
                  </a:avLst>
                </a:prstGeom>
                <a:noFill/>
                <a:ln w="25400" algn="ctr">
                  <a:solidFill>
                    <a:schemeClr val="tx2"/>
                  </a:solidFill>
                  <a:miter lim="800000"/>
                  <a:headEnd/>
                  <a:tailEnd/>
                </a:ln>
              </p:spPr>
            </p:cxnSp>
            <p:cxnSp>
              <p:nvCxnSpPr>
                <p:cNvPr id="35898" name="Shape 43064"/>
                <p:cNvCxnSpPr>
                  <a:cxnSpLocks noChangeShapeType="1"/>
                </p:cNvCxnSpPr>
                <p:nvPr/>
              </p:nvCxnSpPr>
              <p:spPr bwMode="auto">
                <a:xfrm flipV="1">
                  <a:off x="3491" y="1644"/>
                  <a:ext cx="308" cy="235"/>
                </a:xfrm>
                <a:prstGeom prst="bentConnector2">
                  <a:avLst/>
                </a:prstGeom>
                <a:noFill/>
                <a:ln w="25400" algn="ctr">
                  <a:solidFill>
                    <a:schemeClr val="tx2"/>
                  </a:solidFill>
                  <a:miter lim="800000"/>
                  <a:headEnd/>
                  <a:tailEnd/>
                </a:ln>
              </p:spPr>
            </p:cxnSp>
            <p:pic>
              <p:nvPicPr>
                <p:cNvPr id="35899" name="Rectangle 43065"/>
                <p:cNvPicPr>
                  <a:picLocks noChangeAspect="1" noChangeArrowheads="1"/>
                </p:cNvPicPr>
                <p:nvPr/>
              </p:nvPicPr>
              <p:blipFill>
                <a:blip r:embed="rId10"/>
                <a:srcRect/>
                <a:stretch>
                  <a:fillRect/>
                </a:stretch>
              </p:blipFill>
              <p:spPr bwMode="auto">
                <a:xfrm>
                  <a:off x="3397" y="608"/>
                  <a:ext cx="270" cy="288"/>
                </a:xfrm>
                <a:prstGeom prst="rect">
                  <a:avLst/>
                </a:prstGeom>
                <a:noFill/>
                <a:ln w="9525">
                  <a:noFill/>
                  <a:miter lim="800000"/>
                  <a:headEnd/>
                  <a:tailEnd/>
                </a:ln>
              </p:spPr>
            </p:pic>
            <p:pic>
              <p:nvPicPr>
                <p:cNvPr id="35900" name="Rectangle 43066"/>
                <p:cNvPicPr>
                  <a:picLocks noChangeAspect="1" noChangeArrowheads="1"/>
                </p:cNvPicPr>
                <p:nvPr/>
              </p:nvPicPr>
              <p:blipFill>
                <a:blip r:embed="rId11"/>
                <a:srcRect/>
                <a:stretch>
                  <a:fillRect/>
                </a:stretch>
              </p:blipFill>
              <p:spPr bwMode="auto">
                <a:xfrm>
                  <a:off x="3394" y="908"/>
                  <a:ext cx="258" cy="282"/>
                </a:xfrm>
                <a:prstGeom prst="rect">
                  <a:avLst/>
                </a:prstGeom>
                <a:noFill/>
                <a:ln w="9525">
                  <a:noFill/>
                  <a:miter lim="800000"/>
                  <a:headEnd/>
                  <a:tailEnd/>
                </a:ln>
              </p:spPr>
            </p:pic>
            <p:pic>
              <p:nvPicPr>
                <p:cNvPr id="35901" name="Rectangle 43067"/>
                <p:cNvPicPr>
                  <a:picLocks noChangeAspect="1" noChangeArrowheads="1"/>
                </p:cNvPicPr>
                <p:nvPr/>
              </p:nvPicPr>
              <p:blipFill>
                <a:blip r:embed="rId8"/>
                <a:srcRect/>
                <a:stretch>
                  <a:fillRect/>
                </a:stretch>
              </p:blipFill>
              <p:spPr bwMode="auto">
                <a:xfrm>
                  <a:off x="2979" y="1198"/>
                  <a:ext cx="528" cy="330"/>
                </a:xfrm>
                <a:prstGeom prst="rect">
                  <a:avLst/>
                </a:prstGeom>
                <a:noFill/>
                <a:ln w="9525">
                  <a:noFill/>
                  <a:miter lim="800000"/>
                  <a:headEnd/>
                  <a:tailEnd/>
                </a:ln>
              </p:spPr>
            </p:pic>
          </p:grpSp>
          <p:pic>
            <p:nvPicPr>
              <p:cNvPr id="35894" name="Rectangle 43060"/>
              <p:cNvPicPr>
                <a:picLocks noChangeAspect="1" noChangeArrowheads="1"/>
              </p:cNvPicPr>
              <p:nvPr/>
            </p:nvPicPr>
            <p:blipFill>
              <a:blip r:embed="rId8"/>
              <a:srcRect/>
              <a:stretch>
                <a:fillRect/>
              </a:stretch>
            </p:blipFill>
            <p:spPr bwMode="auto">
              <a:xfrm>
                <a:off x="2979" y="1521"/>
                <a:ext cx="528" cy="330"/>
              </a:xfrm>
              <a:prstGeom prst="rect">
                <a:avLst/>
              </a:prstGeom>
              <a:noFill/>
              <a:ln w="9525">
                <a:noFill/>
                <a:miter lim="800000"/>
                <a:headEnd/>
                <a:tailEnd/>
              </a:ln>
            </p:spPr>
          </p:pic>
        </p:grpSp>
      </p:grpSp>
      <p:grpSp>
        <p:nvGrpSpPr>
          <p:cNvPr id="5" name="Group 81"/>
          <p:cNvGrpSpPr>
            <a:grpSpLocks/>
          </p:cNvGrpSpPr>
          <p:nvPr/>
        </p:nvGrpSpPr>
        <p:grpSpPr bwMode="auto">
          <a:xfrm>
            <a:off x="849313" y="4587875"/>
            <a:ext cx="1601787" cy="889000"/>
            <a:chOff x="241" y="2160"/>
            <a:chExt cx="1084" cy="560"/>
          </a:xfrm>
        </p:grpSpPr>
        <p:pic>
          <p:nvPicPr>
            <p:cNvPr id="35884" name="Rectangle 43050"/>
            <p:cNvPicPr>
              <a:picLocks noChangeAspect="1" noChangeArrowheads="1"/>
            </p:cNvPicPr>
            <p:nvPr/>
          </p:nvPicPr>
          <p:blipFill>
            <a:blip r:embed="rId12"/>
            <a:srcRect t="42412"/>
            <a:stretch>
              <a:fillRect/>
            </a:stretch>
          </p:blipFill>
          <p:spPr bwMode="auto">
            <a:xfrm rot="5400000">
              <a:off x="451" y="1950"/>
              <a:ext cx="560" cy="979"/>
            </a:xfrm>
            <a:prstGeom prst="rect">
              <a:avLst/>
            </a:prstGeom>
            <a:noFill/>
            <a:ln w="9525">
              <a:noFill/>
              <a:miter lim="800000"/>
              <a:headEnd/>
              <a:tailEnd/>
            </a:ln>
          </p:spPr>
        </p:pic>
        <p:pic>
          <p:nvPicPr>
            <p:cNvPr id="35885" name="Rectangle 43051"/>
            <p:cNvPicPr>
              <a:picLocks noChangeAspect="1" noChangeArrowheads="1"/>
            </p:cNvPicPr>
            <p:nvPr/>
          </p:nvPicPr>
          <p:blipFill>
            <a:blip r:embed="rId13"/>
            <a:srcRect/>
            <a:stretch>
              <a:fillRect/>
            </a:stretch>
          </p:blipFill>
          <p:spPr bwMode="auto">
            <a:xfrm rot="5400000">
              <a:off x="940" y="2335"/>
              <a:ext cx="560" cy="210"/>
            </a:xfrm>
            <a:prstGeom prst="rect">
              <a:avLst/>
            </a:prstGeom>
            <a:noFill/>
            <a:ln w="9525">
              <a:noFill/>
              <a:miter lim="800000"/>
              <a:headEnd/>
              <a:tailEnd/>
            </a:ln>
          </p:spPr>
        </p:pic>
      </p:grpSp>
      <p:grpSp>
        <p:nvGrpSpPr>
          <p:cNvPr id="6" name="Group 84"/>
          <p:cNvGrpSpPr>
            <a:grpSpLocks/>
          </p:cNvGrpSpPr>
          <p:nvPr/>
        </p:nvGrpSpPr>
        <p:grpSpPr bwMode="auto">
          <a:xfrm>
            <a:off x="6678613" y="4229100"/>
            <a:ext cx="1601787" cy="889000"/>
            <a:chOff x="241" y="2160"/>
            <a:chExt cx="1084" cy="560"/>
          </a:xfrm>
        </p:grpSpPr>
        <p:pic>
          <p:nvPicPr>
            <p:cNvPr id="35882" name="Rectangle 43048"/>
            <p:cNvPicPr>
              <a:picLocks noChangeAspect="1" noChangeArrowheads="1"/>
            </p:cNvPicPr>
            <p:nvPr/>
          </p:nvPicPr>
          <p:blipFill>
            <a:blip r:embed="rId12"/>
            <a:srcRect t="42412"/>
            <a:stretch>
              <a:fillRect/>
            </a:stretch>
          </p:blipFill>
          <p:spPr bwMode="auto">
            <a:xfrm rot="5400000">
              <a:off x="451" y="1950"/>
              <a:ext cx="560" cy="979"/>
            </a:xfrm>
            <a:prstGeom prst="rect">
              <a:avLst/>
            </a:prstGeom>
            <a:noFill/>
            <a:ln w="9525">
              <a:noFill/>
              <a:miter lim="800000"/>
              <a:headEnd/>
              <a:tailEnd/>
            </a:ln>
          </p:spPr>
        </p:pic>
        <p:pic>
          <p:nvPicPr>
            <p:cNvPr id="35883" name="Rectangle 43049"/>
            <p:cNvPicPr>
              <a:picLocks noChangeAspect="1" noChangeArrowheads="1"/>
            </p:cNvPicPr>
            <p:nvPr/>
          </p:nvPicPr>
          <p:blipFill>
            <a:blip r:embed="rId13"/>
            <a:srcRect/>
            <a:stretch>
              <a:fillRect/>
            </a:stretch>
          </p:blipFill>
          <p:spPr bwMode="auto">
            <a:xfrm rot="5400000">
              <a:off x="940" y="2335"/>
              <a:ext cx="560" cy="210"/>
            </a:xfrm>
            <a:prstGeom prst="rect">
              <a:avLst/>
            </a:prstGeom>
            <a:noFill/>
            <a:ln w="9525">
              <a:noFill/>
              <a:miter lim="800000"/>
              <a:headEnd/>
              <a:tailEnd/>
            </a:ln>
          </p:spPr>
        </p:pic>
      </p:grpSp>
      <p:pic>
        <p:nvPicPr>
          <p:cNvPr id="35855" name="Rectangle 43021"/>
          <p:cNvPicPr>
            <a:picLocks noChangeAspect="1" noChangeArrowheads="1"/>
          </p:cNvPicPr>
          <p:nvPr/>
        </p:nvPicPr>
        <p:blipFill>
          <a:blip r:embed="rId14"/>
          <a:srcRect/>
          <a:stretch>
            <a:fillRect/>
          </a:stretch>
        </p:blipFill>
        <p:spPr bwMode="auto">
          <a:xfrm rot="-3084662">
            <a:off x="2646362" y="4525963"/>
            <a:ext cx="619125" cy="1841500"/>
          </a:xfrm>
          <a:prstGeom prst="rect">
            <a:avLst/>
          </a:prstGeom>
          <a:noFill/>
          <a:ln w="9525">
            <a:noFill/>
            <a:miter lim="800000"/>
            <a:headEnd/>
            <a:tailEnd/>
          </a:ln>
        </p:spPr>
      </p:pic>
      <p:pic>
        <p:nvPicPr>
          <p:cNvPr id="35856" name="Rectangle 43022"/>
          <p:cNvPicPr>
            <a:picLocks noChangeAspect="1" noChangeArrowheads="1"/>
          </p:cNvPicPr>
          <p:nvPr/>
        </p:nvPicPr>
        <p:blipFill>
          <a:blip r:embed="rId14"/>
          <a:srcRect/>
          <a:stretch>
            <a:fillRect/>
          </a:stretch>
        </p:blipFill>
        <p:spPr bwMode="auto">
          <a:xfrm rot="-7597299">
            <a:off x="5865812" y="4449763"/>
            <a:ext cx="619125" cy="1841500"/>
          </a:xfrm>
          <a:prstGeom prst="rect">
            <a:avLst/>
          </a:prstGeom>
          <a:noFill/>
          <a:ln w="9525">
            <a:noFill/>
            <a:miter lim="800000"/>
            <a:headEnd/>
            <a:tailEnd/>
          </a:ln>
        </p:spPr>
      </p:pic>
      <p:sp>
        <p:nvSpPr>
          <p:cNvPr id="90" name="TextBox 89"/>
          <p:cNvSpPr txBox="1">
            <a:spLocks noChangeArrowheads="1"/>
          </p:cNvSpPr>
          <p:nvPr/>
        </p:nvSpPr>
        <p:spPr bwMode="auto">
          <a:xfrm>
            <a:off x="1260475" y="2867025"/>
            <a:ext cx="793750" cy="476250"/>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lnSpc>
                <a:spcPct val="90000"/>
              </a:lnSpc>
              <a:spcBef>
                <a:spcPct val="20000"/>
              </a:spcBef>
              <a:defRPr/>
            </a:pPr>
            <a:r>
              <a:rPr lang="en-US" sz="1400">
                <a:solidFill>
                  <a:srgbClr val="FFFFFF"/>
                </a:solidFill>
                <a:effectLst>
                  <a:outerShdw blurRad="38100" dist="38100" dir="2700000" algn="tl">
                    <a:srgbClr val="C0C0C0"/>
                  </a:outerShdw>
                </a:effectLst>
                <a:latin typeface="Segoe Semibold" pitchFamily="34" charset="0"/>
                <a:cs typeface="Arial" pitchFamily="34" charset="0"/>
              </a:rPr>
              <a:t>Receive</a:t>
            </a:r>
            <a:br>
              <a:rPr lang="en-US" sz="1400">
                <a:solidFill>
                  <a:srgbClr val="FFFFFF"/>
                </a:solidFill>
                <a:effectLst>
                  <a:outerShdw blurRad="38100" dist="38100" dir="2700000" algn="tl">
                    <a:srgbClr val="C0C0C0"/>
                  </a:outerShdw>
                </a:effectLst>
                <a:latin typeface="Segoe Semibold" pitchFamily="34" charset="0"/>
                <a:cs typeface="Arial" pitchFamily="34" charset="0"/>
              </a:rPr>
            </a:br>
            <a:r>
              <a:rPr lang="en-US" sz="1400">
                <a:solidFill>
                  <a:srgbClr val="FFFFFF"/>
                </a:solidFill>
                <a:effectLst>
                  <a:outerShdw blurRad="38100" dist="38100" dir="2700000" algn="tl">
                    <a:srgbClr val="C0C0C0"/>
                  </a:outerShdw>
                </a:effectLst>
                <a:latin typeface="Segoe Semibold" pitchFamily="34" charset="0"/>
                <a:cs typeface="Arial" pitchFamily="34" charset="0"/>
              </a:rPr>
              <a:t>Port</a:t>
            </a:r>
            <a:endParaRPr lang="en-US">
              <a:solidFill>
                <a:srgbClr val="000000"/>
              </a:solidFill>
              <a:latin typeface="Arial" pitchFamily="34" charset="0"/>
              <a:cs typeface="Arial" pitchFamily="34" charset="0"/>
            </a:endParaRPr>
          </a:p>
        </p:txBody>
      </p:sp>
      <p:sp>
        <p:nvSpPr>
          <p:cNvPr id="91" name="TextBox 90"/>
          <p:cNvSpPr txBox="1">
            <a:spLocks noChangeArrowheads="1"/>
          </p:cNvSpPr>
          <p:nvPr/>
        </p:nvSpPr>
        <p:spPr bwMode="auto">
          <a:xfrm>
            <a:off x="1189038" y="3589338"/>
            <a:ext cx="901700" cy="476250"/>
          </a:xfrm>
          <a:prstGeom prst="rect">
            <a:avLst/>
          </a:prstGeom>
          <a:noFill/>
          <a:ln w="12700" cap="flat" cmpd="sng" algn="ctr">
            <a:noFill/>
            <a:prstDash val="solid"/>
            <a:miter lim="800000"/>
            <a:headEnd type="none" w="med" len="med"/>
            <a:tailEnd type="none" w="med" len="med"/>
          </a:ln>
          <a:effectLst/>
        </p:spPr>
        <p:txBody>
          <a:bodyPr>
            <a:spAutoFit/>
          </a:bodyPr>
          <a:lstStyle/>
          <a:p>
            <a:pPr algn="ctr">
              <a:lnSpc>
                <a:spcPct val="90000"/>
              </a:lnSpc>
              <a:spcBef>
                <a:spcPct val="20000"/>
              </a:spcBef>
              <a:defRPr/>
            </a:pPr>
            <a:r>
              <a:rPr lang="en-US" sz="1400">
                <a:solidFill>
                  <a:srgbClr val="FFFFFF"/>
                </a:solidFill>
                <a:effectLst>
                  <a:outerShdw blurRad="38100" dist="38100" dir="2700000" algn="tl">
                    <a:srgbClr val="C0C0C0"/>
                  </a:outerShdw>
                </a:effectLst>
                <a:latin typeface="Segoe Semibold" pitchFamily="34" charset="0"/>
                <a:cs typeface="Arial" pitchFamily="34" charset="0"/>
              </a:rPr>
              <a:t>Receive Adapter</a:t>
            </a:r>
            <a:endParaRPr lang="en-US">
              <a:solidFill>
                <a:srgbClr val="000000"/>
              </a:solidFill>
              <a:latin typeface="Arial" pitchFamily="34" charset="0"/>
              <a:cs typeface="Arial" pitchFamily="34" charset="0"/>
            </a:endParaRPr>
          </a:p>
        </p:txBody>
      </p:sp>
      <p:sp>
        <p:nvSpPr>
          <p:cNvPr id="92" name="TextBox 91"/>
          <p:cNvSpPr txBox="1">
            <a:spLocks noChangeArrowheads="1"/>
          </p:cNvSpPr>
          <p:nvPr/>
        </p:nvSpPr>
        <p:spPr bwMode="auto">
          <a:xfrm>
            <a:off x="1220788" y="4789488"/>
            <a:ext cx="830262" cy="476250"/>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lnSpc>
                <a:spcPct val="90000"/>
              </a:lnSpc>
              <a:spcBef>
                <a:spcPct val="20000"/>
              </a:spcBef>
              <a:defRPr/>
            </a:pPr>
            <a:r>
              <a:rPr lang="en-US" sz="1400">
                <a:solidFill>
                  <a:srgbClr val="FFFFFF"/>
                </a:solidFill>
                <a:effectLst>
                  <a:outerShdw blurRad="38100" dist="38100" dir="2700000" algn="tl">
                    <a:srgbClr val="C0C0C0"/>
                  </a:outerShdw>
                </a:effectLst>
                <a:latin typeface="Segoe Semibold" pitchFamily="34" charset="0"/>
                <a:cs typeface="Arial" pitchFamily="34" charset="0"/>
              </a:rPr>
              <a:t>Receive</a:t>
            </a:r>
            <a:br>
              <a:rPr lang="en-US" sz="1400">
                <a:solidFill>
                  <a:srgbClr val="FFFFFF"/>
                </a:solidFill>
                <a:effectLst>
                  <a:outerShdw blurRad="38100" dist="38100" dir="2700000" algn="tl">
                    <a:srgbClr val="C0C0C0"/>
                  </a:outerShdw>
                </a:effectLst>
                <a:latin typeface="Segoe Semibold" pitchFamily="34" charset="0"/>
                <a:cs typeface="Arial" pitchFamily="34" charset="0"/>
              </a:rPr>
            </a:br>
            <a:r>
              <a:rPr lang="en-US" sz="1400">
                <a:solidFill>
                  <a:srgbClr val="FFFFFF"/>
                </a:solidFill>
                <a:effectLst>
                  <a:outerShdw blurRad="38100" dist="38100" dir="2700000" algn="tl">
                    <a:srgbClr val="C0C0C0"/>
                  </a:outerShdw>
                </a:effectLst>
                <a:latin typeface="Segoe Semibold" pitchFamily="34" charset="0"/>
                <a:cs typeface="Arial" pitchFamily="34" charset="0"/>
              </a:rPr>
              <a:t>Pipeline</a:t>
            </a:r>
            <a:endParaRPr lang="en-US">
              <a:solidFill>
                <a:srgbClr val="000000"/>
              </a:solidFill>
              <a:latin typeface="Arial" pitchFamily="34" charset="0"/>
              <a:cs typeface="Arial" pitchFamily="34" charset="0"/>
            </a:endParaRPr>
          </a:p>
        </p:txBody>
      </p:sp>
      <p:sp>
        <p:nvSpPr>
          <p:cNvPr id="93" name="TextBox 92"/>
          <p:cNvSpPr txBox="1">
            <a:spLocks noChangeArrowheads="1"/>
          </p:cNvSpPr>
          <p:nvPr/>
        </p:nvSpPr>
        <p:spPr bwMode="auto">
          <a:xfrm>
            <a:off x="7070725" y="2552700"/>
            <a:ext cx="742950" cy="476250"/>
          </a:xfrm>
          <a:prstGeom prst="rect">
            <a:avLst/>
          </a:prstGeom>
          <a:noFill/>
          <a:ln w="12700" cap="flat" cmpd="sng" algn="ctr">
            <a:noFill/>
            <a:prstDash val="solid"/>
            <a:miter lim="800000"/>
            <a:headEnd type="none" w="med" len="med"/>
            <a:tailEnd type="none" w="med" len="med"/>
          </a:ln>
          <a:effectLst/>
        </p:spPr>
        <p:txBody>
          <a:bodyPr>
            <a:spAutoFit/>
          </a:bodyPr>
          <a:lstStyle/>
          <a:p>
            <a:pPr algn="ctr">
              <a:lnSpc>
                <a:spcPct val="90000"/>
              </a:lnSpc>
              <a:spcBef>
                <a:spcPct val="20000"/>
              </a:spcBef>
              <a:defRPr/>
            </a:pPr>
            <a:r>
              <a:rPr lang="en-US" sz="1400">
                <a:solidFill>
                  <a:srgbClr val="FFFFFF"/>
                </a:solidFill>
                <a:effectLst>
                  <a:outerShdw blurRad="38100" dist="38100" dir="2700000" algn="tl">
                    <a:srgbClr val="C0C0C0"/>
                  </a:outerShdw>
                </a:effectLst>
                <a:latin typeface="Segoe Semibold" pitchFamily="34" charset="0"/>
                <a:cs typeface="Arial" pitchFamily="34" charset="0"/>
              </a:rPr>
              <a:t>Send Port</a:t>
            </a:r>
            <a:endParaRPr lang="en-US">
              <a:solidFill>
                <a:srgbClr val="000000"/>
              </a:solidFill>
              <a:latin typeface="Arial" pitchFamily="34" charset="0"/>
              <a:cs typeface="Arial" pitchFamily="34" charset="0"/>
            </a:endParaRPr>
          </a:p>
        </p:txBody>
      </p:sp>
      <p:sp>
        <p:nvSpPr>
          <p:cNvPr id="94" name="TextBox 93"/>
          <p:cNvSpPr txBox="1">
            <a:spLocks noChangeArrowheads="1"/>
          </p:cNvSpPr>
          <p:nvPr/>
        </p:nvSpPr>
        <p:spPr bwMode="auto">
          <a:xfrm>
            <a:off x="7043738" y="3543300"/>
            <a:ext cx="833437" cy="476250"/>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lnSpc>
                <a:spcPct val="90000"/>
              </a:lnSpc>
              <a:spcBef>
                <a:spcPct val="20000"/>
              </a:spcBef>
              <a:defRPr/>
            </a:pPr>
            <a:r>
              <a:rPr lang="en-US" sz="1400">
                <a:solidFill>
                  <a:srgbClr val="FFFFFF"/>
                </a:solidFill>
                <a:effectLst>
                  <a:outerShdw blurRad="38100" dist="38100" dir="2700000" algn="tl">
                    <a:srgbClr val="C0C0C0"/>
                  </a:outerShdw>
                </a:effectLst>
                <a:latin typeface="Segoe Semibold" pitchFamily="34" charset="0"/>
                <a:cs typeface="Arial" pitchFamily="34" charset="0"/>
              </a:rPr>
              <a:t>Send</a:t>
            </a:r>
            <a:br>
              <a:rPr lang="en-US" sz="1400">
                <a:solidFill>
                  <a:srgbClr val="FFFFFF"/>
                </a:solidFill>
                <a:effectLst>
                  <a:outerShdw blurRad="38100" dist="38100" dir="2700000" algn="tl">
                    <a:srgbClr val="C0C0C0"/>
                  </a:outerShdw>
                </a:effectLst>
                <a:latin typeface="Segoe Semibold" pitchFamily="34" charset="0"/>
                <a:cs typeface="Arial" pitchFamily="34" charset="0"/>
              </a:rPr>
            </a:br>
            <a:r>
              <a:rPr lang="en-US" sz="1400">
                <a:solidFill>
                  <a:srgbClr val="FFFFFF"/>
                </a:solidFill>
                <a:effectLst>
                  <a:outerShdw blurRad="38100" dist="38100" dir="2700000" algn="tl">
                    <a:srgbClr val="C0C0C0"/>
                  </a:outerShdw>
                </a:effectLst>
                <a:latin typeface="Segoe Semibold" pitchFamily="34" charset="0"/>
                <a:cs typeface="Arial" pitchFamily="34" charset="0"/>
              </a:rPr>
              <a:t>Adapter</a:t>
            </a:r>
            <a:endParaRPr lang="en-US">
              <a:solidFill>
                <a:srgbClr val="000000"/>
              </a:solidFill>
              <a:latin typeface="Arial" pitchFamily="34" charset="0"/>
              <a:cs typeface="Arial" pitchFamily="34" charset="0"/>
            </a:endParaRPr>
          </a:p>
        </p:txBody>
      </p:sp>
      <p:sp>
        <p:nvSpPr>
          <p:cNvPr id="95" name="TextBox 94"/>
          <p:cNvSpPr txBox="1">
            <a:spLocks noChangeArrowheads="1"/>
          </p:cNvSpPr>
          <p:nvPr/>
        </p:nvSpPr>
        <p:spPr bwMode="auto">
          <a:xfrm>
            <a:off x="7026275" y="4430713"/>
            <a:ext cx="830263" cy="476250"/>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lnSpc>
                <a:spcPct val="90000"/>
              </a:lnSpc>
              <a:spcBef>
                <a:spcPct val="20000"/>
              </a:spcBef>
              <a:defRPr/>
            </a:pPr>
            <a:r>
              <a:rPr lang="en-US" sz="1400">
                <a:solidFill>
                  <a:srgbClr val="FFFFFF"/>
                </a:solidFill>
                <a:effectLst>
                  <a:outerShdw blurRad="38100" dist="38100" dir="2700000" algn="tl">
                    <a:srgbClr val="C0C0C0"/>
                  </a:outerShdw>
                </a:effectLst>
                <a:latin typeface="Segoe Semibold" pitchFamily="34" charset="0"/>
                <a:cs typeface="Arial" pitchFamily="34" charset="0"/>
              </a:rPr>
              <a:t>Send</a:t>
            </a:r>
            <a:br>
              <a:rPr lang="en-US" sz="1400">
                <a:solidFill>
                  <a:srgbClr val="FFFFFF"/>
                </a:solidFill>
                <a:effectLst>
                  <a:outerShdw blurRad="38100" dist="38100" dir="2700000" algn="tl">
                    <a:srgbClr val="C0C0C0"/>
                  </a:outerShdw>
                </a:effectLst>
                <a:latin typeface="Segoe Semibold" pitchFamily="34" charset="0"/>
                <a:cs typeface="Arial" pitchFamily="34" charset="0"/>
              </a:rPr>
            </a:br>
            <a:r>
              <a:rPr lang="en-US" sz="1400">
                <a:solidFill>
                  <a:srgbClr val="FFFFFF"/>
                </a:solidFill>
                <a:effectLst>
                  <a:outerShdw blurRad="38100" dist="38100" dir="2700000" algn="tl">
                    <a:srgbClr val="C0C0C0"/>
                  </a:outerShdw>
                </a:effectLst>
                <a:latin typeface="Segoe Semibold" pitchFamily="34" charset="0"/>
                <a:cs typeface="Arial" pitchFamily="34" charset="0"/>
              </a:rPr>
              <a:t>Pipeline</a:t>
            </a:r>
            <a:endParaRPr lang="en-US">
              <a:solidFill>
                <a:srgbClr val="000000"/>
              </a:solidFill>
              <a:latin typeface="Arial" pitchFamily="34" charset="0"/>
              <a:cs typeface="Arial" pitchFamily="34" charset="0"/>
            </a:endParaRPr>
          </a:p>
        </p:txBody>
      </p:sp>
      <p:sp>
        <p:nvSpPr>
          <p:cNvPr id="96" name="TextBox 95"/>
          <p:cNvSpPr txBox="1">
            <a:spLocks noChangeArrowheads="1"/>
          </p:cNvSpPr>
          <p:nvPr/>
        </p:nvSpPr>
        <p:spPr bwMode="auto">
          <a:xfrm>
            <a:off x="3676650" y="5600700"/>
            <a:ext cx="1797050" cy="587375"/>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lnSpc>
                <a:spcPct val="90000"/>
              </a:lnSpc>
              <a:spcBef>
                <a:spcPct val="20000"/>
              </a:spcBef>
              <a:defRPr/>
            </a:pPr>
            <a:r>
              <a:rPr lang="en-US">
                <a:solidFill>
                  <a:schemeClr val="bg2"/>
                </a:solidFill>
                <a:effectLst>
                  <a:outerShdw blurRad="38100" dist="38100" dir="2700000" algn="tl">
                    <a:srgbClr val="C0C0C0"/>
                  </a:outerShdw>
                </a:effectLst>
                <a:latin typeface="Segoe Semibold" pitchFamily="34" charset="0"/>
                <a:cs typeface="Arial" pitchFamily="34" charset="0"/>
              </a:rPr>
              <a:t>MessageBox</a:t>
            </a:r>
            <a:br>
              <a:rPr lang="en-US">
                <a:solidFill>
                  <a:schemeClr val="bg2"/>
                </a:solidFill>
                <a:effectLst>
                  <a:outerShdw blurRad="38100" dist="38100" dir="2700000" algn="tl">
                    <a:srgbClr val="C0C0C0"/>
                  </a:outerShdw>
                </a:effectLst>
                <a:latin typeface="Segoe Semibold" pitchFamily="34" charset="0"/>
                <a:cs typeface="Arial" pitchFamily="34" charset="0"/>
              </a:rPr>
            </a:br>
            <a:r>
              <a:rPr lang="en-US">
                <a:solidFill>
                  <a:schemeClr val="bg2"/>
                </a:solidFill>
                <a:effectLst>
                  <a:outerShdw blurRad="38100" dist="38100" dir="2700000" algn="tl">
                    <a:srgbClr val="C0C0C0"/>
                  </a:outerShdw>
                </a:effectLst>
                <a:latin typeface="Segoe Semibold" pitchFamily="34" charset="0"/>
                <a:cs typeface="Arial" pitchFamily="34" charset="0"/>
              </a:rPr>
              <a:t>Persistent Store</a:t>
            </a:r>
            <a:endParaRPr lang="en-US">
              <a:solidFill>
                <a:srgbClr val="000000"/>
              </a:solidFill>
              <a:latin typeface="Arial" pitchFamily="34" charset="0"/>
              <a:cs typeface="Arial" pitchFamily="34" charset="0"/>
            </a:endParaRPr>
          </a:p>
        </p:txBody>
      </p:sp>
      <p:sp>
        <p:nvSpPr>
          <p:cNvPr id="97" name="TextBox 96"/>
          <p:cNvSpPr txBox="1">
            <a:spLocks noChangeArrowheads="1"/>
          </p:cNvSpPr>
          <p:nvPr/>
        </p:nvSpPr>
        <p:spPr bwMode="auto">
          <a:xfrm>
            <a:off x="1296988" y="5499100"/>
            <a:ext cx="666750" cy="339725"/>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lnSpc>
                <a:spcPct val="90000"/>
              </a:lnSpc>
              <a:spcBef>
                <a:spcPct val="20000"/>
              </a:spcBef>
              <a:defRPr/>
            </a:pPr>
            <a:r>
              <a:rPr lang="en-US">
                <a:solidFill>
                  <a:schemeClr val="bg2"/>
                </a:solidFill>
                <a:effectLst>
                  <a:outerShdw blurRad="38100" dist="38100" dir="2700000" algn="tl">
                    <a:srgbClr val="C0C0C0"/>
                  </a:outerShdw>
                </a:effectLst>
                <a:latin typeface="Segoe Semibold" pitchFamily="34" charset="0"/>
                <a:cs typeface="Arial" pitchFamily="34" charset="0"/>
              </a:rPr>
              <a:t>Host</a:t>
            </a:r>
            <a:endParaRPr lang="en-US">
              <a:solidFill>
                <a:srgbClr val="000000"/>
              </a:solidFill>
              <a:latin typeface="Arial" pitchFamily="34" charset="0"/>
              <a:cs typeface="Arial" pitchFamily="34" charset="0"/>
            </a:endParaRPr>
          </a:p>
        </p:txBody>
      </p:sp>
      <p:sp>
        <p:nvSpPr>
          <p:cNvPr id="98" name="TextBox 97"/>
          <p:cNvSpPr txBox="1">
            <a:spLocks noChangeArrowheads="1"/>
          </p:cNvSpPr>
          <p:nvPr/>
        </p:nvSpPr>
        <p:spPr bwMode="auto">
          <a:xfrm>
            <a:off x="7110413" y="5184775"/>
            <a:ext cx="666750" cy="339725"/>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lnSpc>
                <a:spcPct val="90000"/>
              </a:lnSpc>
              <a:spcBef>
                <a:spcPct val="20000"/>
              </a:spcBef>
              <a:defRPr/>
            </a:pPr>
            <a:r>
              <a:rPr lang="en-US">
                <a:solidFill>
                  <a:schemeClr val="bg2"/>
                </a:solidFill>
                <a:effectLst>
                  <a:outerShdw blurRad="38100" dist="38100" dir="2700000" algn="tl">
                    <a:srgbClr val="C0C0C0"/>
                  </a:outerShdw>
                </a:effectLst>
                <a:latin typeface="Segoe Semibold" pitchFamily="34" charset="0"/>
                <a:cs typeface="Arial" pitchFamily="34" charset="0"/>
              </a:rPr>
              <a:t>Host</a:t>
            </a:r>
            <a:endParaRPr lang="en-US">
              <a:solidFill>
                <a:srgbClr val="000000"/>
              </a:solidFill>
              <a:latin typeface="Arial" pitchFamily="34" charset="0"/>
              <a:cs typeface="Arial" pitchFamily="34" charset="0"/>
            </a:endParaRPr>
          </a:p>
        </p:txBody>
      </p:sp>
      <p:sp>
        <p:nvSpPr>
          <p:cNvPr id="99" name="TextBox 98"/>
          <p:cNvSpPr txBox="1">
            <a:spLocks noChangeArrowheads="1"/>
          </p:cNvSpPr>
          <p:nvPr/>
        </p:nvSpPr>
        <p:spPr bwMode="auto">
          <a:xfrm>
            <a:off x="4168775" y="4251325"/>
            <a:ext cx="666750" cy="339725"/>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lnSpc>
                <a:spcPct val="90000"/>
              </a:lnSpc>
              <a:spcBef>
                <a:spcPct val="20000"/>
              </a:spcBef>
              <a:defRPr/>
            </a:pPr>
            <a:r>
              <a:rPr lang="en-US">
                <a:solidFill>
                  <a:schemeClr val="bg2"/>
                </a:solidFill>
                <a:effectLst>
                  <a:outerShdw blurRad="38100" dist="38100" dir="2700000" algn="tl">
                    <a:srgbClr val="C0C0C0"/>
                  </a:outerShdw>
                </a:effectLst>
                <a:latin typeface="Segoe Semibold" pitchFamily="34" charset="0"/>
                <a:cs typeface="Arial" pitchFamily="34" charset="0"/>
              </a:rPr>
              <a:t>Host</a:t>
            </a:r>
            <a:endParaRPr lang="en-US">
              <a:solidFill>
                <a:srgbClr val="000000"/>
              </a:solidFill>
              <a:latin typeface="Arial" pitchFamily="34" charset="0"/>
              <a:cs typeface="Arial" pitchFamily="34" charset="0"/>
            </a:endParaRPr>
          </a:p>
        </p:txBody>
      </p:sp>
      <p:pic>
        <p:nvPicPr>
          <p:cNvPr id="100" name="Rectangle 99"/>
          <p:cNvPicPr>
            <a:picLocks noChangeAspect="1" noChangeArrowheads="1"/>
          </p:cNvPicPr>
          <p:nvPr/>
        </p:nvPicPr>
        <p:blipFill>
          <a:blip r:embed="rId14"/>
          <a:srcRect/>
          <a:stretch>
            <a:fillRect/>
          </a:stretch>
        </p:blipFill>
        <p:spPr bwMode="auto">
          <a:xfrm>
            <a:off x="4494213" y="4448175"/>
            <a:ext cx="619125" cy="890588"/>
          </a:xfrm>
          <a:prstGeom prst="rect">
            <a:avLst/>
          </a:prstGeom>
          <a:noFill/>
          <a:ln w="9525">
            <a:noFill/>
            <a:miter lim="800000"/>
            <a:headEnd/>
            <a:tailEnd/>
          </a:ln>
        </p:spPr>
      </p:pic>
      <p:pic>
        <p:nvPicPr>
          <p:cNvPr id="101" name="Rectangle 100"/>
          <p:cNvPicPr>
            <a:picLocks noChangeAspect="1" noChangeArrowheads="1"/>
          </p:cNvPicPr>
          <p:nvPr/>
        </p:nvPicPr>
        <p:blipFill>
          <a:blip r:embed="rId15"/>
          <a:srcRect/>
          <a:stretch>
            <a:fillRect/>
          </a:stretch>
        </p:blipFill>
        <p:spPr bwMode="auto">
          <a:xfrm>
            <a:off x="3836988" y="4452938"/>
            <a:ext cx="619125" cy="890587"/>
          </a:xfrm>
          <a:prstGeom prst="rect">
            <a:avLst/>
          </a:prstGeom>
          <a:noFill/>
          <a:ln w="9525">
            <a:noFill/>
            <a:miter lim="800000"/>
            <a:headEnd/>
            <a:tailEnd/>
          </a:ln>
        </p:spPr>
      </p:pic>
      <p:sp>
        <p:nvSpPr>
          <p:cNvPr id="103" name="TextBox 102"/>
          <p:cNvSpPr txBox="1">
            <a:spLocks noChangeArrowheads="1"/>
          </p:cNvSpPr>
          <p:nvPr/>
        </p:nvSpPr>
        <p:spPr bwMode="auto">
          <a:xfrm>
            <a:off x="3860800" y="2787650"/>
            <a:ext cx="1281113" cy="284163"/>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lnSpc>
                <a:spcPct val="90000"/>
              </a:lnSpc>
              <a:spcBef>
                <a:spcPct val="20000"/>
              </a:spcBef>
              <a:defRPr/>
            </a:pPr>
            <a:r>
              <a:rPr lang="en-US" sz="1400">
                <a:solidFill>
                  <a:srgbClr val="FFFFFF"/>
                </a:solidFill>
                <a:effectLst>
                  <a:outerShdw blurRad="38100" dist="38100" dir="2700000" algn="tl">
                    <a:srgbClr val="C0C0C0"/>
                  </a:outerShdw>
                </a:effectLst>
                <a:latin typeface="Segoe Semibold" pitchFamily="34" charset="0"/>
                <a:cs typeface="Arial" pitchFamily="34" charset="0"/>
              </a:rPr>
              <a:t>Orchestration</a:t>
            </a:r>
            <a:endParaRPr lang="en-US">
              <a:solidFill>
                <a:srgbClr val="000000"/>
              </a:solidFill>
              <a:latin typeface="Arial" pitchFamily="34" charset="0"/>
              <a:cs typeface="Arial" pitchFamily="34" charset="0"/>
            </a:endParaRPr>
          </a:p>
        </p:txBody>
      </p:sp>
      <p:pic>
        <p:nvPicPr>
          <p:cNvPr id="35870" name="Rectangle 43036"/>
          <p:cNvPicPr>
            <a:picLocks noChangeAspect="1" noChangeArrowheads="1"/>
          </p:cNvPicPr>
          <p:nvPr/>
        </p:nvPicPr>
        <p:blipFill>
          <a:blip r:embed="rId16"/>
          <a:srcRect/>
          <a:stretch>
            <a:fillRect/>
          </a:stretch>
        </p:blipFill>
        <p:spPr bwMode="auto">
          <a:xfrm>
            <a:off x="7218363" y="1966913"/>
            <a:ext cx="619125" cy="890587"/>
          </a:xfrm>
          <a:prstGeom prst="rect">
            <a:avLst/>
          </a:prstGeom>
          <a:noFill/>
          <a:ln w="9525">
            <a:noFill/>
            <a:miter lim="800000"/>
            <a:headEnd/>
            <a:tailEnd/>
          </a:ln>
        </p:spPr>
      </p:pic>
      <p:pic>
        <p:nvPicPr>
          <p:cNvPr id="35871" name="Rectangle 43037"/>
          <p:cNvPicPr>
            <a:picLocks noChangeAspect="1" noChangeArrowheads="1"/>
          </p:cNvPicPr>
          <p:nvPr/>
        </p:nvPicPr>
        <p:blipFill>
          <a:blip r:embed="rId14"/>
          <a:srcRect/>
          <a:stretch>
            <a:fillRect/>
          </a:stretch>
        </p:blipFill>
        <p:spPr bwMode="auto">
          <a:xfrm>
            <a:off x="1298575" y="1731963"/>
            <a:ext cx="619125" cy="890587"/>
          </a:xfrm>
          <a:prstGeom prst="rect">
            <a:avLst/>
          </a:prstGeom>
          <a:noFill/>
          <a:ln w="9525">
            <a:noFill/>
            <a:miter lim="800000"/>
            <a:headEnd/>
            <a:tailEnd/>
          </a:ln>
        </p:spPr>
      </p:pic>
      <p:grpSp>
        <p:nvGrpSpPr>
          <p:cNvPr id="7" name="Group 105"/>
          <p:cNvGrpSpPr>
            <a:grpSpLocks/>
          </p:cNvGrpSpPr>
          <p:nvPr/>
        </p:nvGrpSpPr>
        <p:grpSpPr bwMode="auto">
          <a:xfrm>
            <a:off x="1358900" y="1558925"/>
            <a:ext cx="1363663" cy="619125"/>
            <a:chOff x="556" y="952"/>
            <a:chExt cx="859" cy="390"/>
          </a:xfrm>
        </p:grpSpPr>
        <p:pic>
          <p:nvPicPr>
            <p:cNvPr id="35880" name="Rectangle 43046"/>
            <p:cNvPicPr>
              <a:picLocks noChangeAspect="1" noChangeArrowheads="1"/>
            </p:cNvPicPr>
            <p:nvPr/>
          </p:nvPicPr>
          <p:blipFill>
            <a:blip r:embed="rId17"/>
            <a:srcRect/>
            <a:stretch>
              <a:fillRect/>
            </a:stretch>
          </p:blipFill>
          <p:spPr bwMode="auto">
            <a:xfrm>
              <a:off x="556" y="952"/>
              <a:ext cx="308" cy="390"/>
            </a:xfrm>
            <a:prstGeom prst="rect">
              <a:avLst/>
            </a:prstGeom>
            <a:noFill/>
            <a:ln w="9525">
              <a:noFill/>
              <a:miter lim="800000"/>
              <a:headEnd/>
              <a:tailEnd/>
            </a:ln>
          </p:spPr>
        </p:pic>
        <p:sp>
          <p:nvSpPr>
            <p:cNvPr id="108" name="TextBox 107"/>
            <p:cNvSpPr txBox="1">
              <a:spLocks noChangeArrowheads="1"/>
            </p:cNvSpPr>
            <p:nvPr/>
          </p:nvSpPr>
          <p:spPr bwMode="auto">
            <a:xfrm>
              <a:off x="859" y="1056"/>
              <a:ext cx="556" cy="179"/>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lnSpc>
                  <a:spcPct val="90000"/>
                </a:lnSpc>
                <a:spcBef>
                  <a:spcPct val="20000"/>
                </a:spcBef>
                <a:defRPr/>
              </a:pPr>
              <a:r>
                <a:rPr lang="en-US" sz="1400">
                  <a:solidFill>
                    <a:srgbClr val="FFFFFF"/>
                  </a:solidFill>
                  <a:effectLst>
                    <a:outerShdw blurRad="38100" dist="38100" dir="2700000" algn="tl">
                      <a:srgbClr val="C0C0C0"/>
                    </a:outerShdw>
                  </a:effectLst>
                  <a:latin typeface="Segoe Semibold" pitchFamily="34" charset="0"/>
                  <a:cs typeface="Arial" pitchFamily="34" charset="0"/>
                </a:rPr>
                <a:t>Message</a:t>
              </a:r>
              <a:endParaRPr lang="en-US">
                <a:solidFill>
                  <a:srgbClr val="000000"/>
                </a:solidFill>
                <a:latin typeface="Arial" pitchFamily="34" charset="0"/>
                <a:cs typeface="Arial" pitchFamily="34" charset="0"/>
              </a:endParaRPr>
            </a:p>
          </p:txBody>
        </p:sp>
      </p:grpSp>
      <p:pic>
        <p:nvPicPr>
          <p:cNvPr id="35873" name="Rectangle 43039"/>
          <p:cNvPicPr>
            <a:picLocks noChangeAspect="1" noChangeArrowheads="1"/>
          </p:cNvPicPr>
          <p:nvPr/>
        </p:nvPicPr>
        <p:blipFill>
          <a:blip r:embed="rId18"/>
          <a:srcRect/>
          <a:stretch>
            <a:fillRect/>
          </a:stretch>
        </p:blipFill>
        <p:spPr bwMode="auto">
          <a:xfrm>
            <a:off x="1200150" y="3541713"/>
            <a:ext cx="906463" cy="1049337"/>
          </a:xfrm>
          <a:prstGeom prst="rect">
            <a:avLst/>
          </a:prstGeom>
          <a:noFill/>
          <a:ln w="9525">
            <a:noFill/>
            <a:miter lim="800000"/>
            <a:headEnd/>
            <a:tailEnd/>
          </a:ln>
        </p:spPr>
      </p:pic>
      <p:grpSp>
        <p:nvGrpSpPr>
          <p:cNvPr id="8" name="Group 109"/>
          <p:cNvGrpSpPr>
            <a:grpSpLocks/>
          </p:cNvGrpSpPr>
          <p:nvPr/>
        </p:nvGrpSpPr>
        <p:grpSpPr bwMode="auto">
          <a:xfrm>
            <a:off x="7180263" y="3425825"/>
            <a:ext cx="1363662" cy="619125"/>
            <a:chOff x="556" y="952"/>
            <a:chExt cx="859" cy="390"/>
          </a:xfrm>
        </p:grpSpPr>
        <p:pic>
          <p:nvPicPr>
            <p:cNvPr id="35878" name="Rectangle 43044"/>
            <p:cNvPicPr>
              <a:picLocks noChangeAspect="1" noChangeArrowheads="1"/>
            </p:cNvPicPr>
            <p:nvPr/>
          </p:nvPicPr>
          <p:blipFill>
            <a:blip r:embed="rId17"/>
            <a:srcRect/>
            <a:stretch>
              <a:fillRect/>
            </a:stretch>
          </p:blipFill>
          <p:spPr bwMode="auto">
            <a:xfrm>
              <a:off x="556" y="952"/>
              <a:ext cx="308" cy="390"/>
            </a:xfrm>
            <a:prstGeom prst="rect">
              <a:avLst/>
            </a:prstGeom>
            <a:noFill/>
            <a:ln w="9525">
              <a:noFill/>
              <a:miter lim="800000"/>
              <a:headEnd/>
              <a:tailEnd/>
            </a:ln>
          </p:spPr>
        </p:pic>
        <p:sp>
          <p:nvSpPr>
            <p:cNvPr id="112" name="TextBox 111"/>
            <p:cNvSpPr txBox="1">
              <a:spLocks noChangeArrowheads="1"/>
            </p:cNvSpPr>
            <p:nvPr/>
          </p:nvSpPr>
          <p:spPr bwMode="auto">
            <a:xfrm>
              <a:off x="859" y="1056"/>
              <a:ext cx="556" cy="179"/>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lnSpc>
                  <a:spcPct val="90000"/>
                </a:lnSpc>
                <a:spcBef>
                  <a:spcPct val="20000"/>
                </a:spcBef>
                <a:defRPr/>
              </a:pPr>
              <a:r>
                <a:rPr lang="en-US" sz="1400">
                  <a:solidFill>
                    <a:srgbClr val="FFFFFF"/>
                  </a:solidFill>
                  <a:effectLst>
                    <a:outerShdw blurRad="38100" dist="38100" dir="2700000" algn="tl">
                      <a:srgbClr val="C0C0C0"/>
                    </a:outerShdw>
                  </a:effectLst>
                  <a:latin typeface="Segoe Semibold" pitchFamily="34" charset="0"/>
                  <a:cs typeface="Arial" pitchFamily="34" charset="0"/>
                </a:rPr>
                <a:t>Message</a:t>
              </a:r>
              <a:endParaRPr lang="en-US">
                <a:solidFill>
                  <a:srgbClr val="000000"/>
                </a:solidFill>
                <a:latin typeface="Arial" pitchFamily="34" charset="0"/>
                <a:cs typeface="Arial" pitchFamily="34" charset="0"/>
              </a:endParaRPr>
            </a:p>
          </p:txBody>
        </p:sp>
      </p:grpSp>
      <p:grpSp>
        <p:nvGrpSpPr>
          <p:cNvPr id="9" name="Group 112"/>
          <p:cNvGrpSpPr>
            <a:grpSpLocks/>
          </p:cNvGrpSpPr>
          <p:nvPr/>
        </p:nvGrpSpPr>
        <p:grpSpPr bwMode="auto">
          <a:xfrm>
            <a:off x="7264400" y="1444625"/>
            <a:ext cx="1490663" cy="619125"/>
            <a:chOff x="476" y="992"/>
            <a:chExt cx="939" cy="390"/>
          </a:xfrm>
        </p:grpSpPr>
        <p:pic>
          <p:nvPicPr>
            <p:cNvPr id="35876" name="Rectangle 43042"/>
            <p:cNvPicPr>
              <a:picLocks noChangeAspect="1" noChangeArrowheads="1"/>
            </p:cNvPicPr>
            <p:nvPr/>
          </p:nvPicPr>
          <p:blipFill>
            <a:blip r:embed="rId17"/>
            <a:srcRect/>
            <a:stretch>
              <a:fillRect/>
            </a:stretch>
          </p:blipFill>
          <p:spPr bwMode="auto">
            <a:xfrm>
              <a:off x="476" y="992"/>
              <a:ext cx="308" cy="390"/>
            </a:xfrm>
            <a:prstGeom prst="rect">
              <a:avLst/>
            </a:prstGeom>
            <a:noFill/>
            <a:ln w="9525">
              <a:noFill/>
              <a:miter lim="800000"/>
              <a:headEnd/>
              <a:tailEnd/>
            </a:ln>
          </p:spPr>
        </p:pic>
        <p:sp>
          <p:nvSpPr>
            <p:cNvPr id="115" name="TextBox 114"/>
            <p:cNvSpPr txBox="1">
              <a:spLocks noChangeArrowheads="1"/>
            </p:cNvSpPr>
            <p:nvPr/>
          </p:nvSpPr>
          <p:spPr bwMode="auto">
            <a:xfrm>
              <a:off x="859" y="1056"/>
              <a:ext cx="556" cy="179"/>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lnSpc>
                  <a:spcPct val="90000"/>
                </a:lnSpc>
                <a:spcBef>
                  <a:spcPct val="20000"/>
                </a:spcBef>
                <a:defRPr/>
              </a:pPr>
              <a:r>
                <a:rPr lang="en-US" sz="1400">
                  <a:solidFill>
                    <a:srgbClr val="FFFFFF"/>
                  </a:solidFill>
                  <a:effectLst>
                    <a:outerShdw blurRad="38100" dist="38100" dir="2700000" algn="tl">
                      <a:srgbClr val="C0C0C0"/>
                    </a:outerShdw>
                  </a:effectLst>
                  <a:latin typeface="Segoe Semibold" pitchFamily="34" charset="0"/>
                  <a:cs typeface="Arial" pitchFamily="34" charset="0"/>
                </a:rPr>
                <a:t>Message</a:t>
              </a:r>
              <a:endParaRPr lang="en-US">
                <a:solidFill>
                  <a:srgbClr val="000000"/>
                </a:solidFill>
                <a:latin typeface="Arial" pitchFamily="34" charset="0"/>
                <a:cs typeface="Arial"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Exposer, Composer, Consommer</a:t>
            </a:r>
            <a:endParaRPr lang="fr-FR" dirty="0"/>
          </a:p>
        </p:txBody>
      </p:sp>
      <p:sp>
        <p:nvSpPr>
          <p:cNvPr id="5" name="Espace réservé du texte 4"/>
          <p:cNvSpPr>
            <a:spLocks noGrp="1"/>
          </p:cNvSpPr>
          <p:nvPr>
            <p:ph type="body" sz="quarter" idx="11"/>
          </p:nvPr>
        </p:nvSpPr>
        <p:spPr/>
        <p:txBody>
          <a:bodyPr/>
          <a:lstStyle/>
          <a:p>
            <a:endParaRPr lang="fr-F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Biztalk : vue organique</a:t>
            </a:r>
            <a:endParaRPr lang="fr-FR" dirty="0"/>
          </a:p>
        </p:txBody>
      </p:sp>
      <p:sp>
        <p:nvSpPr>
          <p:cNvPr id="3" name="Espace réservé du contenu 2"/>
          <p:cNvSpPr>
            <a:spLocks noGrp="1"/>
          </p:cNvSpPr>
          <p:nvPr>
            <p:ph sz="quarter" idx="10"/>
          </p:nvPr>
        </p:nvSpPr>
        <p:spPr/>
        <p:txBody>
          <a:bodyPr/>
          <a:lstStyle/>
          <a:p>
            <a:endParaRPr lang="fr-FR" dirty="0"/>
          </a:p>
        </p:txBody>
      </p:sp>
      <p:sp>
        <p:nvSpPr>
          <p:cNvPr id="5" name="TextBox 27"/>
          <p:cNvSpPr txBox="1"/>
          <p:nvPr/>
        </p:nvSpPr>
        <p:spPr>
          <a:xfrm>
            <a:off x="2833051" y="5000636"/>
            <a:ext cx="537327" cy="246221"/>
          </a:xfrm>
          <a:prstGeom prst="rect">
            <a:avLst/>
          </a:prstGeom>
          <a:noFill/>
        </p:spPr>
        <p:txBody>
          <a:bodyPr wrap="none" rtlCol="0">
            <a:spAutoFit/>
          </a:bodyPr>
          <a:lstStyle/>
          <a:p>
            <a:r>
              <a:rPr lang="fr-FR" sz="1000" b="1" dirty="0" err="1" smtClean="0"/>
              <a:t>Legacy</a:t>
            </a:r>
            <a:endParaRPr lang="fr-FR" sz="1000" b="1" dirty="0"/>
          </a:p>
        </p:txBody>
      </p:sp>
      <p:sp>
        <p:nvSpPr>
          <p:cNvPr id="6" name="TextBox 29"/>
          <p:cNvSpPr txBox="1"/>
          <p:nvPr/>
        </p:nvSpPr>
        <p:spPr>
          <a:xfrm>
            <a:off x="4101511" y="5040167"/>
            <a:ext cx="697627" cy="246221"/>
          </a:xfrm>
          <a:prstGeom prst="rect">
            <a:avLst/>
          </a:prstGeom>
          <a:noFill/>
        </p:spPr>
        <p:txBody>
          <a:bodyPr wrap="none" rtlCol="0">
            <a:spAutoFit/>
          </a:bodyPr>
          <a:lstStyle/>
          <a:p>
            <a:r>
              <a:rPr lang="fr-FR" sz="1000" b="1" dirty="0" smtClean="0"/>
              <a:t>Dynamics</a:t>
            </a:r>
            <a:endParaRPr lang="fr-FR" sz="1000" b="1" dirty="0"/>
          </a:p>
        </p:txBody>
      </p:sp>
      <p:sp>
        <p:nvSpPr>
          <p:cNvPr id="7" name="TextBox 30"/>
          <p:cNvSpPr txBox="1"/>
          <p:nvPr/>
        </p:nvSpPr>
        <p:spPr>
          <a:xfrm>
            <a:off x="5440294" y="5029154"/>
            <a:ext cx="639920" cy="400110"/>
          </a:xfrm>
          <a:prstGeom prst="rect">
            <a:avLst/>
          </a:prstGeom>
          <a:noFill/>
        </p:spPr>
        <p:txBody>
          <a:bodyPr wrap="none" rtlCol="0">
            <a:spAutoFit/>
          </a:bodyPr>
          <a:lstStyle/>
          <a:p>
            <a:pPr algn="ctr"/>
            <a:r>
              <a:rPr lang="fr-FR" sz="1000" b="1" dirty="0" smtClean="0"/>
              <a:t>Base de </a:t>
            </a:r>
          </a:p>
          <a:p>
            <a:pPr algn="ctr"/>
            <a:r>
              <a:rPr lang="fr-FR" sz="1000" b="1" dirty="0" smtClean="0"/>
              <a:t>données</a:t>
            </a:r>
            <a:endParaRPr lang="fr-FR" sz="1000" b="1" dirty="0"/>
          </a:p>
        </p:txBody>
      </p:sp>
      <p:sp>
        <p:nvSpPr>
          <p:cNvPr id="8" name="Oval 34"/>
          <p:cNvSpPr/>
          <p:nvPr/>
        </p:nvSpPr>
        <p:spPr>
          <a:xfrm>
            <a:off x="2714612" y="4643446"/>
            <a:ext cx="785818" cy="357190"/>
          </a:xfrm>
          <a:prstGeom prst="ellipse">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6200000" scaled="1"/>
            <a:tileRect/>
          </a:gradFill>
          <a:ln w="9525">
            <a:solidFill>
              <a:srgbClr val="7030A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Oval 36"/>
          <p:cNvSpPr/>
          <p:nvPr/>
        </p:nvSpPr>
        <p:spPr>
          <a:xfrm>
            <a:off x="4071934" y="4643446"/>
            <a:ext cx="785818" cy="357190"/>
          </a:xfrm>
          <a:prstGeom prst="ellipse">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6200000" scaled="1"/>
            <a:tileRect/>
          </a:gradFill>
          <a:ln w="9525">
            <a:solidFill>
              <a:srgbClr val="7030A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val 37"/>
          <p:cNvSpPr/>
          <p:nvPr/>
        </p:nvSpPr>
        <p:spPr>
          <a:xfrm>
            <a:off x="5357818" y="4643446"/>
            <a:ext cx="785818" cy="357190"/>
          </a:xfrm>
          <a:prstGeom prst="ellipse">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6200000" scaled="1"/>
            <a:tileRect/>
          </a:gradFill>
          <a:ln w="9525">
            <a:solidFill>
              <a:srgbClr val="7030A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Box 45"/>
          <p:cNvSpPr txBox="1"/>
          <p:nvPr/>
        </p:nvSpPr>
        <p:spPr>
          <a:xfrm>
            <a:off x="4714876" y="2324729"/>
            <a:ext cx="429926" cy="246221"/>
          </a:xfrm>
          <a:prstGeom prst="rect">
            <a:avLst/>
          </a:prstGeom>
          <a:noFill/>
        </p:spPr>
        <p:txBody>
          <a:bodyPr wrap="none" rtlCol="0">
            <a:spAutoFit/>
          </a:bodyPr>
          <a:lstStyle/>
          <a:p>
            <a:pPr algn="ctr"/>
            <a:r>
              <a:rPr lang="fr-FR" sz="1000" b="1" dirty="0" smtClean="0"/>
              <a:t>.NET</a:t>
            </a:r>
            <a:endParaRPr lang="fr-FR" sz="1000" b="1" dirty="0"/>
          </a:p>
        </p:txBody>
      </p:sp>
      <p:sp>
        <p:nvSpPr>
          <p:cNvPr id="12" name="TextBox 65"/>
          <p:cNvSpPr txBox="1"/>
          <p:nvPr/>
        </p:nvSpPr>
        <p:spPr>
          <a:xfrm>
            <a:off x="5680744" y="2324729"/>
            <a:ext cx="391454" cy="246221"/>
          </a:xfrm>
          <a:prstGeom prst="rect">
            <a:avLst/>
          </a:prstGeom>
          <a:noFill/>
        </p:spPr>
        <p:txBody>
          <a:bodyPr wrap="none" rtlCol="0">
            <a:spAutoFit/>
          </a:bodyPr>
          <a:lstStyle/>
          <a:p>
            <a:pPr algn="ctr"/>
            <a:r>
              <a:rPr lang="fr-FR" sz="1000" b="1" dirty="0" smtClean="0"/>
              <a:t>B2B</a:t>
            </a:r>
            <a:endParaRPr lang="fr-FR" sz="1000" b="1" dirty="0"/>
          </a:p>
        </p:txBody>
      </p:sp>
      <p:cxnSp>
        <p:nvCxnSpPr>
          <p:cNvPr id="13" name="Straight Connector 71"/>
          <p:cNvCxnSpPr>
            <a:stCxn id="39" idx="4"/>
          </p:cNvCxnSpPr>
          <p:nvPr/>
        </p:nvCxnSpPr>
        <p:spPr>
          <a:xfrm rot="5400000">
            <a:off x="2786050" y="3285330"/>
            <a:ext cx="285752" cy="1588"/>
          </a:xfrm>
          <a:prstGeom prst="line">
            <a:avLst/>
          </a:prstGeom>
          <a:ln w="12700">
            <a:solidFill>
              <a:srgbClr val="7030A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 name="Straight Connector 72"/>
          <p:cNvCxnSpPr>
            <a:stCxn id="37" idx="4"/>
          </p:cNvCxnSpPr>
          <p:nvPr/>
        </p:nvCxnSpPr>
        <p:spPr>
          <a:xfrm rot="5400000">
            <a:off x="3786182" y="3285330"/>
            <a:ext cx="285752" cy="1588"/>
          </a:xfrm>
          <a:prstGeom prst="line">
            <a:avLst/>
          </a:prstGeom>
          <a:ln w="12700">
            <a:solidFill>
              <a:srgbClr val="7030A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Straight Connector 75"/>
          <p:cNvCxnSpPr>
            <a:stCxn id="17" idx="4"/>
          </p:cNvCxnSpPr>
          <p:nvPr/>
        </p:nvCxnSpPr>
        <p:spPr>
          <a:xfrm rot="5400000">
            <a:off x="4786314" y="3285330"/>
            <a:ext cx="285752" cy="1588"/>
          </a:xfrm>
          <a:prstGeom prst="line">
            <a:avLst/>
          </a:prstGeom>
          <a:ln w="12700">
            <a:solidFill>
              <a:srgbClr val="7030A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6" name="Straight Connector 78"/>
          <p:cNvCxnSpPr>
            <a:stCxn id="35" idx="4"/>
          </p:cNvCxnSpPr>
          <p:nvPr/>
        </p:nvCxnSpPr>
        <p:spPr>
          <a:xfrm rot="5400000">
            <a:off x="5786446" y="3285330"/>
            <a:ext cx="285752" cy="1588"/>
          </a:xfrm>
          <a:prstGeom prst="line">
            <a:avLst/>
          </a:prstGeom>
          <a:ln w="12700">
            <a:solidFill>
              <a:srgbClr val="7030A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Oval 47"/>
          <p:cNvSpPr/>
          <p:nvPr/>
        </p:nvSpPr>
        <p:spPr>
          <a:xfrm>
            <a:off x="4572000" y="2785264"/>
            <a:ext cx="714380" cy="357190"/>
          </a:xfrm>
          <a:prstGeom prst="ellipse">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6200000" scaled="1"/>
            <a:tileRect/>
          </a:gradFill>
          <a:ln w="9525">
            <a:solidFill>
              <a:srgbClr val="7030A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Picture 2" descr="C:\Program Files\Microsoft Resource DVD Artwork\DVD_ART\Artwork_Imagery\HARDWARE_IMAGERY\Illustration - Misc Hardware\XML Icons\XML Web Service.png"/>
          <p:cNvPicPr>
            <a:picLocks noChangeAspect="1" noChangeArrowheads="1"/>
          </p:cNvPicPr>
          <p:nvPr/>
        </p:nvPicPr>
        <p:blipFill>
          <a:blip r:embed="rId2" cstate="print"/>
          <a:srcRect/>
          <a:stretch>
            <a:fillRect/>
          </a:stretch>
        </p:blipFill>
        <p:spPr bwMode="auto">
          <a:xfrm>
            <a:off x="4786314" y="2656744"/>
            <a:ext cx="285752" cy="343176"/>
          </a:xfrm>
          <a:prstGeom prst="rect">
            <a:avLst/>
          </a:prstGeom>
          <a:noFill/>
          <a:ln w="9525">
            <a:noFill/>
            <a:miter lim="800000"/>
            <a:headEnd/>
            <a:tailEnd/>
          </a:ln>
        </p:spPr>
      </p:pic>
      <p:sp>
        <p:nvSpPr>
          <p:cNvPr id="19" name="TextBox 81"/>
          <p:cNvSpPr txBox="1"/>
          <p:nvPr/>
        </p:nvSpPr>
        <p:spPr>
          <a:xfrm>
            <a:off x="3571868" y="2324729"/>
            <a:ext cx="639919" cy="246221"/>
          </a:xfrm>
          <a:prstGeom prst="rect">
            <a:avLst/>
          </a:prstGeom>
          <a:noFill/>
        </p:spPr>
        <p:txBody>
          <a:bodyPr wrap="none" rtlCol="0">
            <a:spAutoFit/>
          </a:bodyPr>
          <a:lstStyle/>
          <a:p>
            <a:pPr algn="ctr"/>
            <a:r>
              <a:rPr lang="fr-FR" sz="1000" b="1" dirty="0" smtClean="0"/>
              <a:t>Mobilité</a:t>
            </a:r>
            <a:endParaRPr lang="fr-FR" sz="1000" b="1" dirty="0"/>
          </a:p>
        </p:txBody>
      </p:sp>
      <p:sp>
        <p:nvSpPr>
          <p:cNvPr id="20" name="TextBox 82"/>
          <p:cNvSpPr txBox="1"/>
          <p:nvPr/>
        </p:nvSpPr>
        <p:spPr>
          <a:xfrm>
            <a:off x="2726138" y="2324729"/>
            <a:ext cx="417102" cy="246221"/>
          </a:xfrm>
          <a:prstGeom prst="rect">
            <a:avLst/>
          </a:prstGeom>
          <a:noFill/>
        </p:spPr>
        <p:txBody>
          <a:bodyPr wrap="none" rtlCol="0">
            <a:spAutoFit/>
          </a:bodyPr>
          <a:lstStyle/>
          <a:p>
            <a:pPr algn="ctr"/>
            <a:r>
              <a:rPr lang="fr-FR" sz="1000" b="1" dirty="0" smtClean="0"/>
              <a:t>J2EE</a:t>
            </a:r>
            <a:endParaRPr lang="fr-FR" sz="1000" b="1" dirty="0"/>
          </a:p>
        </p:txBody>
      </p:sp>
      <p:cxnSp>
        <p:nvCxnSpPr>
          <p:cNvPr id="21" name="Straight Connector 38"/>
          <p:cNvCxnSpPr/>
          <p:nvPr/>
        </p:nvCxnSpPr>
        <p:spPr>
          <a:xfrm rot="5400000">
            <a:off x="2751125" y="4321975"/>
            <a:ext cx="642942" cy="1588"/>
          </a:xfrm>
          <a:prstGeom prst="line">
            <a:avLst/>
          </a:prstGeom>
          <a:ln w="19050">
            <a:solidFill>
              <a:srgbClr val="7030A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 name="Straight Connector 41"/>
          <p:cNvCxnSpPr/>
          <p:nvPr/>
        </p:nvCxnSpPr>
        <p:spPr>
          <a:xfrm rot="5400000">
            <a:off x="4108447" y="4321181"/>
            <a:ext cx="642942" cy="1588"/>
          </a:xfrm>
          <a:prstGeom prst="line">
            <a:avLst/>
          </a:prstGeom>
          <a:ln w="19050">
            <a:solidFill>
              <a:srgbClr val="7030A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3" name="Straight Connector 42"/>
          <p:cNvCxnSpPr/>
          <p:nvPr/>
        </p:nvCxnSpPr>
        <p:spPr>
          <a:xfrm rot="5400000">
            <a:off x="5394331" y="4321181"/>
            <a:ext cx="642942" cy="1588"/>
          </a:xfrm>
          <a:prstGeom prst="line">
            <a:avLst/>
          </a:prstGeom>
          <a:ln w="19050">
            <a:solidFill>
              <a:srgbClr val="7030A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24" name="Rectangle 10247"/>
          <p:cNvPicPr>
            <a:picLocks noChangeAspect="1" noChangeArrowheads="1"/>
          </p:cNvPicPr>
          <p:nvPr/>
        </p:nvPicPr>
        <p:blipFill>
          <a:blip r:embed="rId3" cstate="print">
            <a:lum bright="-12000" contrast="42000"/>
          </a:blip>
          <a:srcRect/>
          <a:stretch>
            <a:fillRect/>
          </a:stretch>
        </p:blipFill>
        <p:spPr bwMode="auto">
          <a:xfrm flipH="1">
            <a:off x="2571736" y="4214818"/>
            <a:ext cx="810878" cy="726543"/>
          </a:xfrm>
          <a:prstGeom prst="rect">
            <a:avLst/>
          </a:prstGeom>
          <a:noFill/>
          <a:ln w="9525">
            <a:noFill/>
            <a:miter lim="800000"/>
            <a:headEnd/>
            <a:tailEnd/>
          </a:ln>
        </p:spPr>
      </p:pic>
      <p:pic>
        <p:nvPicPr>
          <p:cNvPr id="25" name="Picture 15"/>
          <p:cNvPicPr>
            <a:picLocks noChangeAspect="1" noChangeArrowheads="1"/>
          </p:cNvPicPr>
          <p:nvPr/>
        </p:nvPicPr>
        <p:blipFill>
          <a:blip r:embed="rId4" cstate="print"/>
          <a:srcRect/>
          <a:stretch>
            <a:fillRect/>
          </a:stretch>
        </p:blipFill>
        <p:spPr bwMode="auto">
          <a:xfrm>
            <a:off x="4214810" y="4214818"/>
            <a:ext cx="485240" cy="743745"/>
          </a:xfrm>
          <a:prstGeom prst="rect">
            <a:avLst/>
          </a:prstGeom>
          <a:noFill/>
          <a:ln w="9525">
            <a:noFill/>
            <a:miter lim="800000"/>
            <a:headEnd/>
            <a:tailEnd/>
          </a:ln>
        </p:spPr>
      </p:pic>
      <p:pic>
        <p:nvPicPr>
          <p:cNvPr id="26" name="Picture 3" descr="C:\Program Files\Microsoft Resource DVD Artwork\DVD_ART\Artwork_Imagery\HARDWARE_IMAGERY\Illustration - Misc Hardware\XML Icons\Database blue.png"/>
          <p:cNvPicPr>
            <a:picLocks noChangeAspect="1" noChangeArrowheads="1"/>
          </p:cNvPicPr>
          <p:nvPr/>
        </p:nvPicPr>
        <p:blipFill>
          <a:blip r:embed="rId5" cstate="print"/>
          <a:srcRect/>
          <a:stretch>
            <a:fillRect/>
          </a:stretch>
        </p:blipFill>
        <p:spPr bwMode="auto">
          <a:xfrm>
            <a:off x="5500694" y="4341327"/>
            <a:ext cx="487920" cy="587871"/>
          </a:xfrm>
          <a:prstGeom prst="rect">
            <a:avLst/>
          </a:prstGeom>
          <a:noFill/>
        </p:spPr>
      </p:pic>
      <p:sp>
        <p:nvSpPr>
          <p:cNvPr id="27" name="Cylindre 134"/>
          <p:cNvSpPr/>
          <p:nvPr/>
        </p:nvSpPr>
        <p:spPr bwMode="auto">
          <a:xfrm rot="16200000">
            <a:off x="4129362" y="1700477"/>
            <a:ext cx="599524" cy="4000528"/>
          </a:xfrm>
          <a:prstGeom prst="can">
            <a:avLst>
              <a:gd name="adj" fmla="val 19270"/>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0"/>
            <a:tileRect/>
          </a:gradFill>
          <a:ln w="9525" cap="flat" cmpd="sng" algn="ctr">
            <a:solidFill>
              <a:srgbClr val="ACB1B7">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vert" wrap="none" anchor="ctr">
            <a:scene3d>
              <a:camera prst="orthographicFront"/>
              <a:lightRig rig="balanced" dir="t">
                <a:rot lat="0" lon="0" rev="2100000"/>
              </a:lightRig>
            </a:scene3d>
            <a:sp3d extrusionH="57150" prstMaterial="metal">
              <a:bevelT w="38100" h="25400"/>
              <a:extrusionClr>
                <a:schemeClr val="accent2"/>
              </a:extrusionClr>
              <a:contourClr>
                <a:schemeClr val="bg2"/>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w="50800"/>
              <a:solidFill>
                <a:srgbClr val="2C4862">
                  <a:shade val="50000"/>
                </a:srgbClr>
              </a:solidFill>
              <a:effectLst/>
              <a:uLnTx/>
              <a:uFillTx/>
              <a:latin typeface="Segoe"/>
              <a:ea typeface="+mn-ea"/>
              <a:cs typeface="+mn-cs"/>
            </a:endParaRPr>
          </a:p>
        </p:txBody>
      </p:sp>
      <p:pic>
        <p:nvPicPr>
          <p:cNvPr id="28" name="Image 137" descr="BTServer06R2_rgb.png"/>
          <p:cNvPicPr>
            <a:picLocks noChangeAspect="1"/>
          </p:cNvPicPr>
          <p:nvPr/>
        </p:nvPicPr>
        <p:blipFill>
          <a:blip r:embed="rId6"/>
          <a:stretch>
            <a:fillRect/>
          </a:stretch>
        </p:blipFill>
        <p:spPr>
          <a:xfrm>
            <a:off x="3143240" y="3571876"/>
            <a:ext cx="2643691" cy="329519"/>
          </a:xfrm>
          <a:prstGeom prst="rect">
            <a:avLst/>
          </a:prstGeom>
        </p:spPr>
      </p:pic>
      <p:pic>
        <p:nvPicPr>
          <p:cNvPr id="29" name="Picture 122" descr="PerspectiveRetail_silo"/>
          <p:cNvPicPr>
            <a:picLocks noChangeAspect="1" noChangeArrowheads="1"/>
          </p:cNvPicPr>
          <p:nvPr/>
        </p:nvPicPr>
        <p:blipFill>
          <a:blip r:embed="rId7"/>
          <a:srcRect/>
          <a:stretch>
            <a:fillRect/>
          </a:stretch>
        </p:blipFill>
        <p:spPr bwMode="auto">
          <a:xfrm>
            <a:off x="7500958" y="2714620"/>
            <a:ext cx="685501" cy="715892"/>
          </a:xfrm>
          <a:prstGeom prst="rect">
            <a:avLst/>
          </a:prstGeom>
          <a:noFill/>
          <a:ln w="9525">
            <a:noFill/>
            <a:miter lim="800000"/>
            <a:headEnd/>
            <a:tailEnd/>
          </a:ln>
        </p:spPr>
      </p:pic>
      <p:cxnSp>
        <p:nvCxnSpPr>
          <p:cNvPr id="30" name="Straight Connector 70"/>
          <p:cNvCxnSpPr>
            <a:stCxn id="35" idx="6"/>
          </p:cNvCxnSpPr>
          <p:nvPr/>
        </p:nvCxnSpPr>
        <p:spPr>
          <a:xfrm flipV="1">
            <a:off x="6286512" y="2714620"/>
            <a:ext cx="785818" cy="249239"/>
          </a:xfrm>
          <a:prstGeom prst="line">
            <a:avLst/>
          </a:prstGeom>
          <a:ln w="12700">
            <a:solidFill>
              <a:srgbClr val="7030A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1" name="Straight Connector 76"/>
          <p:cNvCxnSpPr>
            <a:stCxn id="35" idx="6"/>
          </p:cNvCxnSpPr>
          <p:nvPr/>
        </p:nvCxnSpPr>
        <p:spPr>
          <a:xfrm>
            <a:off x="6286512" y="2963859"/>
            <a:ext cx="1357322" cy="107951"/>
          </a:xfrm>
          <a:prstGeom prst="line">
            <a:avLst/>
          </a:prstGeom>
          <a:ln w="12700">
            <a:solidFill>
              <a:srgbClr val="7030A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2" name="Straight Connector 80"/>
          <p:cNvCxnSpPr>
            <a:stCxn id="35" idx="6"/>
          </p:cNvCxnSpPr>
          <p:nvPr/>
        </p:nvCxnSpPr>
        <p:spPr>
          <a:xfrm>
            <a:off x="6286512" y="2963859"/>
            <a:ext cx="1000132" cy="679455"/>
          </a:xfrm>
          <a:prstGeom prst="line">
            <a:avLst/>
          </a:prstGeom>
          <a:ln w="12700">
            <a:solidFill>
              <a:srgbClr val="7030A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33" name="Picture 120" descr="PerspectiveDist_silo"/>
          <p:cNvPicPr>
            <a:picLocks noChangeAspect="1" noChangeArrowheads="1"/>
          </p:cNvPicPr>
          <p:nvPr/>
        </p:nvPicPr>
        <p:blipFill>
          <a:blip r:embed="rId8"/>
          <a:srcRect/>
          <a:stretch>
            <a:fillRect/>
          </a:stretch>
        </p:blipFill>
        <p:spPr bwMode="auto">
          <a:xfrm>
            <a:off x="7000892" y="3214686"/>
            <a:ext cx="973016" cy="898527"/>
          </a:xfrm>
          <a:prstGeom prst="rect">
            <a:avLst/>
          </a:prstGeom>
          <a:noFill/>
          <a:ln w="9525">
            <a:noFill/>
            <a:miter lim="800000"/>
            <a:headEnd/>
            <a:tailEnd/>
          </a:ln>
        </p:spPr>
      </p:pic>
      <p:pic>
        <p:nvPicPr>
          <p:cNvPr id="34" name="Picture 121" descr="PerspectiveManf_silo"/>
          <p:cNvPicPr>
            <a:picLocks noChangeAspect="1" noChangeArrowheads="1"/>
          </p:cNvPicPr>
          <p:nvPr/>
        </p:nvPicPr>
        <p:blipFill>
          <a:blip r:embed="rId9"/>
          <a:srcRect/>
          <a:stretch>
            <a:fillRect/>
          </a:stretch>
        </p:blipFill>
        <p:spPr bwMode="auto">
          <a:xfrm>
            <a:off x="6929454" y="2285992"/>
            <a:ext cx="643982" cy="653499"/>
          </a:xfrm>
          <a:prstGeom prst="rect">
            <a:avLst/>
          </a:prstGeom>
          <a:noFill/>
          <a:ln w="9525">
            <a:noFill/>
            <a:miter lim="800000"/>
            <a:headEnd/>
            <a:tailEnd/>
          </a:ln>
        </p:spPr>
      </p:pic>
      <p:sp>
        <p:nvSpPr>
          <p:cNvPr id="35" name="Oval 60"/>
          <p:cNvSpPr/>
          <p:nvPr/>
        </p:nvSpPr>
        <p:spPr>
          <a:xfrm>
            <a:off x="5572132" y="2785264"/>
            <a:ext cx="714380" cy="357190"/>
          </a:xfrm>
          <a:prstGeom prst="ellipse">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6200000" scaled="1"/>
            <a:tileRect/>
          </a:gradFill>
          <a:ln w="9525">
            <a:solidFill>
              <a:srgbClr val="7030A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6" name="Picture 3" descr="C:\Program Files\Microsoft Resource DVD Artwork\DVD_ART\Artwork_Imagery\HARDWARE_IMAGERY\Illustration - Misc Hardware\Windows Vista Illustration Icons\Firewall.png"/>
          <p:cNvPicPr>
            <a:picLocks noChangeAspect="1" noChangeArrowheads="1"/>
          </p:cNvPicPr>
          <p:nvPr/>
        </p:nvPicPr>
        <p:blipFill>
          <a:blip r:embed="rId10" cstate="print"/>
          <a:srcRect/>
          <a:stretch>
            <a:fillRect/>
          </a:stretch>
        </p:blipFill>
        <p:spPr bwMode="ltGray">
          <a:xfrm flipH="1">
            <a:off x="5715008" y="2642388"/>
            <a:ext cx="428628" cy="428628"/>
          </a:xfrm>
          <a:prstGeom prst="rect">
            <a:avLst/>
          </a:prstGeom>
          <a:noFill/>
        </p:spPr>
      </p:pic>
      <p:sp>
        <p:nvSpPr>
          <p:cNvPr id="37" name="Oval 49"/>
          <p:cNvSpPr/>
          <p:nvPr/>
        </p:nvSpPr>
        <p:spPr>
          <a:xfrm>
            <a:off x="3571868" y="2785264"/>
            <a:ext cx="714380" cy="357190"/>
          </a:xfrm>
          <a:prstGeom prst="ellipse">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6200000" scaled="1"/>
            <a:tileRect/>
          </a:gradFill>
          <a:ln w="9525">
            <a:solidFill>
              <a:srgbClr val="7030A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Rectangle 11365"/>
          <p:cNvPicPr>
            <a:picLocks noChangeAspect="1" noChangeArrowheads="1"/>
          </p:cNvPicPr>
          <p:nvPr/>
        </p:nvPicPr>
        <p:blipFill>
          <a:blip r:embed="rId11" cstate="print"/>
          <a:srcRect/>
          <a:stretch>
            <a:fillRect/>
          </a:stretch>
        </p:blipFill>
        <p:spPr bwMode="auto">
          <a:xfrm>
            <a:off x="3822066" y="2570950"/>
            <a:ext cx="228880" cy="455659"/>
          </a:xfrm>
          <a:prstGeom prst="rect">
            <a:avLst/>
          </a:prstGeom>
          <a:noFill/>
          <a:ln w="9525">
            <a:noFill/>
            <a:miter lim="800000"/>
            <a:headEnd/>
            <a:tailEnd/>
          </a:ln>
        </p:spPr>
      </p:pic>
      <p:sp>
        <p:nvSpPr>
          <p:cNvPr id="39" name="Oval 50"/>
          <p:cNvSpPr/>
          <p:nvPr/>
        </p:nvSpPr>
        <p:spPr>
          <a:xfrm>
            <a:off x="2571736" y="2785264"/>
            <a:ext cx="714380" cy="357190"/>
          </a:xfrm>
          <a:prstGeom prst="ellipse">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6200000" scaled="1"/>
            <a:tileRect/>
          </a:gradFill>
          <a:ln w="9525">
            <a:solidFill>
              <a:srgbClr val="7030A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0" name="Picture 2" descr="http://www.protenus.com/Portals/0/java%20logo.png"/>
          <p:cNvPicPr>
            <a:picLocks noChangeAspect="1" noChangeArrowheads="1"/>
          </p:cNvPicPr>
          <p:nvPr/>
        </p:nvPicPr>
        <p:blipFill>
          <a:blip r:embed="rId12" cstate="print"/>
          <a:srcRect/>
          <a:stretch>
            <a:fillRect/>
          </a:stretch>
        </p:blipFill>
        <p:spPr bwMode="auto">
          <a:xfrm>
            <a:off x="2786050" y="2539448"/>
            <a:ext cx="285752" cy="531568"/>
          </a:xfrm>
          <a:prstGeom prst="rect">
            <a:avLst/>
          </a:prstGeom>
          <a:no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Observer</a:t>
            </a:r>
            <a:endParaRPr lang="fr-FR" dirty="0"/>
          </a:p>
        </p:txBody>
      </p:sp>
      <p:sp>
        <p:nvSpPr>
          <p:cNvPr id="3" name="Espace réservé du contenu 2"/>
          <p:cNvSpPr>
            <a:spLocks noGrp="1"/>
          </p:cNvSpPr>
          <p:nvPr>
            <p:ph sz="quarter" idx="10"/>
          </p:nvPr>
        </p:nvSpPr>
        <p:spPr/>
        <p:txBody>
          <a:bodyPr>
            <a:normAutofit/>
          </a:bodyPr>
          <a:lstStyle/>
          <a:p>
            <a:r>
              <a:rPr lang="fr-FR" dirty="0" smtClean="0"/>
              <a:t>Business </a:t>
            </a:r>
            <a:r>
              <a:rPr lang="fr-FR" dirty="0" err="1" smtClean="0"/>
              <a:t>Activity</a:t>
            </a:r>
            <a:r>
              <a:rPr lang="fr-FR" dirty="0" smtClean="0"/>
              <a:t> Monitoring</a:t>
            </a:r>
          </a:p>
          <a:p>
            <a:r>
              <a:rPr lang="fr-FR" dirty="0" smtClean="0"/>
              <a:t>BAM répond à plusieurs problématiques, quelle est la vôtre ?</a:t>
            </a:r>
          </a:p>
          <a:p>
            <a:pPr lvl="1"/>
            <a:r>
              <a:rPr lang="fr-FR" dirty="0" smtClean="0"/>
              <a:t>La collecte ?</a:t>
            </a:r>
          </a:p>
          <a:p>
            <a:pPr lvl="1"/>
            <a:r>
              <a:rPr lang="fr-FR" dirty="0" smtClean="0"/>
              <a:t>Le rendu ?</a:t>
            </a:r>
          </a:p>
          <a:p>
            <a:pPr lvl="2"/>
            <a:r>
              <a:rPr lang="fr-FR" dirty="0" smtClean="0"/>
              <a:t>SQL / OWC / Excel / BI</a:t>
            </a:r>
          </a:p>
          <a:p>
            <a:pPr lvl="1"/>
            <a:r>
              <a:rPr lang="fr-FR" dirty="0" smtClean="0"/>
              <a:t>Les alertes ?</a:t>
            </a:r>
          </a:p>
          <a:p>
            <a:r>
              <a:rPr lang="fr-FR" dirty="0" smtClean="0"/>
              <a:t>Voyons tout ça par la pratique ..</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Exposer, Composer, Consommer</a:t>
            </a:r>
            <a:endParaRPr lang="fr-FR" dirty="0"/>
          </a:p>
        </p:txBody>
      </p:sp>
      <p:sp>
        <p:nvSpPr>
          <p:cNvPr id="5" name="Espace réservé du texte 4"/>
          <p:cNvSpPr>
            <a:spLocks noGrp="1"/>
          </p:cNvSpPr>
          <p:nvPr>
            <p:ph type="body" sz="quarter" idx="11"/>
          </p:nvPr>
        </p:nvSpPr>
        <p:spPr/>
        <p:txBody>
          <a:bodyPr/>
          <a:lstStyle/>
          <a:p>
            <a:endParaRPr lang="fr-F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685800" y="2741613"/>
            <a:ext cx="8229600" cy="1143000"/>
          </a:xfrm>
          <a:ln w="12700">
            <a:noFill/>
          </a:ln>
        </p:spPr>
        <p:txBody>
          <a:bodyPr>
            <a:noAutofit/>
          </a:bodyPr>
          <a:lstStyle/>
          <a:p>
            <a:pPr algn="ctr"/>
            <a:r>
              <a:rPr sz="4400" smtClean="0">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latin typeface="Arial" pitchFamily="34" charset="0"/>
                <a:ea typeface="+mn-ea"/>
                <a:cs typeface="Arial" charset="0"/>
              </a:rPr>
              <a:t>Fonctionnalités </a:t>
            </a:r>
            <a:br>
              <a:rPr sz="4400" smtClean="0">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latin typeface="Arial" pitchFamily="34" charset="0"/>
                <a:ea typeface="+mn-ea"/>
                <a:cs typeface="Arial" charset="0"/>
              </a:rPr>
            </a:br>
            <a:r>
              <a:rPr sz="4400" smtClean="0">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latin typeface="Arial" pitchFamily="34" charset="0"/>
                <a:ea typeface="+mn-ea"/>
                <a:cs typeface="Arial" charset="0"/>
              </a:rPr>
              <a:t>possibles</a:t>
            </a:r>
            <a:endParaRPr sz="4400">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latin typeface="Arial" pitchFamily="34" charset="0"/>
              <a:ea typeface="+mn-ea"/>
              <a:cs typeface="Arial" charset="0"/>
            </a:endParaRPr>
          </a:p>
        </p:txBody>
      </p:sp>
      <p:grpSp>
        <p:nvGrpSpPr>
          <p:cNvPr id="3" name="Group 15"/>
          <p:cNvGrpSpPr/>
          <p:nvPr/>
        </p:nvGrpSpPr>
        <p:grpSpPr bwMode="blackWhite">
          <a:xfrm>
            <a:off x="5921006" y="965604"/>
            <a:ext cx="1664768" cy="437323"/>
            <a:chOff x="4160114" y="116697"/>
            <a:chExt cx="636277" cy="318138"/>
          </a:xfrm>
        </p:grpSpPr>
        <p:sp>
          <p:nvSpPr>
            <p:cNvPr id="74" name="Rounded Rectangle 73"/>
            <p:cNvSpPr/>
            <p:nvPr/>
          </p:nvSpPr>
          <p:spPr bwMode="blackWhite">
            <a:xfrm>
              <a:off x="4160114" y="116697"/>
              <a:ext cx="636277" cy="318138"/>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sp>
        <p:sp>
          <p:nvSpPr>
            <p:cNvPr id="75" name="Rounded Rectangle 6"/>
            <p:cNvSpPr/>
            <p:nvPr/>
          </p:nvSpPr>
          <p:spPr bwMode="blackWhite">
            <a:xfrm>
              <a:off x="4175644" y="132227"/>
              <a:ext cx="605217" cy="287078"/>
            </a:xfrm>
            <a:prstGeom prst="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lvl="0" algn="ctr" defTabSz="1096963">
                <a:lnSpc>
                  <a:spcPct val="90000"/>
                </a:lnSpc>
              </a:pPr>
              <a:r>
                <a:rPr lang="en-US" sz="1100" dirty="0" smtClean="0">
                  <a:solidFill>
                    <a:schemeClr val="tx1"/>
                  </a:solidFill>
                  <a:effectLst>
                    <a:outerShdw blurRad="38100" dist="38100" dir="2700000" algn="tl">
                      <a:srgbClr val="000000">
                        <a:alpha val="43137"/>
                      </a:srgbClr>
                    </a:outerShdw>
                  </a:effectLst>
                </a:rPr>
                <a:t>Service Isolation</a:t>
              </a:r>
              <a:endParaRPr lang="en-US" sz="1100" dirty="0">
                <a:solidFill>
                  <a:schemeClr val="tx1"/>
                </a:solidFill>
                <a:effectLst>
                  <a:outerShdw blurRad="38100" dist="38100" dir="2700000" algn="tl">
                    <a:srgbClr val="000000">
                      <a:alpha val="43137"/>
                    </a:srgbClr>
                  </a:outerShdw>
                </a:effectLst>
              </a:endParaRPr>
            </a:p>
          </p:txBody>
        </p:sp>
      </p:grpSp>
      <p:grpSp>
        <p:nvGrpSpPr>
          <p:cNvPr id="4" name="Group 16"/>
          <p:cNvGrpSpPr/>
          <p:nvPr/>
        </p:nvGrpSpPr>
        <p:grpSpPr bwMode="blackWhite">
          <a:xfrm>
            <a:off x="6669649" y="1531159"/>
            <a:ext cx="1664768" cy="437323"/>
            <a:chOff x="4838419" y="443351"/>
            <a:chExt cx="636277" cy="318138"/>
          </a:xfrm>
        </p:grpSpPr>
        <p:sp>
          <p:nvSpPr>
            <p:cNvPr id="72" name="Rounded Rectangle 71"/>
            <p:cNvSpPr/>
            <p:nvPr/>
          </p:nvSpPr>
          <p:spPr bwMode="blackWhite">
            <a:xfrm>
              <a:off x="4838419" y="443351"/>
              <a:ext cx="636277" cy="318138"/>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sp>
        <p:sp>
          <p:nvSpPr>
            <p:cNvPr id="73" name="Rounded Rectangle 8"/>
            <p:cNvSpPr/>
            <p:nvPr/>
          </p:nvSpPr>
          <p:spPr bwMode="blackWhite">
            <a:xfrm>
              <a:off x="4853949" y="458881"/>
              <a:ext cx="605217" cy="287078"/>
            </a:xfrm>
            <a:prstGeom prst="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lvl="0" algn="ctr" defTabSz="1096963">
                <a:lnSpc>
                  <a:spcPct val="90000"/>
                </a:lnSpc>
              </a:pPr>
              <a:r>
                <a:rPr lang="en-US" sz="1100" dirty="0" smtClean="0">
                  <a:solidFill>
                    <a:schemeClr val="tx1"/>
                  </a:solidFill>
                  <a:effectLst>
                    <a:outerShdw blurRad="38100" dist="38100" dir="2700000" algn="tl">
                      <a:srgbClr val="000000">
                        <a:alpha val="43137"/>
                      </a:srgbClr>
                    </a:outerShdw>
                  </a:effectLst>
                </a:rPr>
                <a:t>Exception Configuration</a:t>
              </a:r>
              <a:endParaRPr lang="en-US" sz="1100" dirty="0">
                <a:solidFill>
                  <a:schemeClr val="tx1"/>
                </a:solidFill>
                <a:effectLst>
                  <a:outerShdw blurRad="38100" dist="38100" dir="2700000" algn="tl">
                    <a:srgbClr val="000000">
                      <a:alpha val="43137"/>
                    </a:srgbClr>
                  </a:outerShdw>
                </a:effectLst>
              </a:endParaRPr>
            </a:p>
          </p:txBody>
        </p:sp>
      </p:grpSp>
      <p:grpSp>
        <p:nvGrpSpPr>
          <p:cNvPr id="5" name="Group 17"/>
          <p:cNvGrpSpPr/>
          <p:nvPr/>
        </p:nvGrpSpPr>
        <p:grpSpPr bwMode="blackWhite">
          <a:xfrm>
            <a:off x="7092583" y="2096714"/>
            <a:ext cx="1664768" cy="437323"/>
            <a:chOff x="5390306" y="955428"/>
            <a:chExt cx="636277" cy="318138"/>
          </a:xfrm>
        </p:grpSpPr>
        <p:sp>
          <p:nvSpPr>
            <p:cNvPr id="70" name="Rounded Rectangle 69"/>
            <p:cNvSpPr/>
            <p:nvPr/>
          </p:nvSpPr>
          <p:spPr bwMode="blackWhite">
            <a:xfrm>
              <a:off x="5390306" y="955428"/>
              <a:ext cx="636277" cy="318138"/>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sp>
        <p:sp>
          <p:nvSpPr>
            <p:cNvPr id="71" name="Rounded Rectangle 10"/>
            <p:cNvSpPr/>
            <p:nvPr/>
          </p:nvSpPr>
          <p:spPr bwMode="blackWhite">
            <a:xfrm>
              <a:off x="5405836" y="970958"/>
              <a:ext cx="605217" cy="287078"/>
            </a:xfrm>
            <a:prstGeom prst="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lvl="0" algn="ctr" defTabSz="1096963">
                <a:lnSpc>
                  <a:spcPct val="90000"/>
                </a:lnSpc>
              </a:pPr>
              <a:r>
                <a:rPr lang="en-US" sz="1100" dirty="0" smtClean="0">
                  <a:solidFill>
                    <a:schemeClr val="tx1"/>
                  </a:solidFill>
                  <a:effectLst>
                    <a:outerShdw blurRad="38100" dist="38100" dir="2700000" algn="tl">
                      <a:srgbClr val="000000">
                        <a:alpha val="43137"/>
                      </a:srgbClr>
                    </a:outerShdw>
                  </a:effectLst>
                </a:rPr>
                <a:t>Failed Message Management</a:t>
              </a:r>
              <a:endParaRPr lang="en-US" sz="1100" dirty="0">
                <a:solidFill>
                  <a:schemeClr val="tx1"/>
                </a:solidFill>
                <a:effectLst>
                  <a:outerShdw blurRad="38100" dist="38100" dir="2700000" algn="tl">
                    <a:srgbClr val="000000">
                      <a:alpha val="43137"/>
                    </a:srgbClr>
                  </a:outerShdw>
                </a:effectLst>
              </a:endParaRPr>
            </a:p>
          </p:txBody>
        </p:sp>
      </p:grpSp>
      <p:grpSp>
        <p:nvGrpSpPr>
          <p:cNvPr id="6" name="Group 18"/>
          <p:cNvGrpSpPr/>
          <p:nvPr/>
        </p:nvGrpSpPr>
        <p:grpSpPr bwMode="blackWhite">
          <a:xfrm>
            <a:off x="7242610" y="2662269"/>
            <a:ext cx="1664768" cy="437323"/>
            <a:chOff x="5766737" y="1607425"/>
            <a:chExt cx="636277" cy="318138"/>
          </a:xfrm>
        </p:grpSpPr>
        <p:sp>
          <p:nvSpPr>
            <p:cNvPr id="68" name="Rounded Rectangle 67"/>
            <p:cNvSpPr/>
            <p:nvPr/>
          </p:nvSpPr>
          <p:spPr bwMode="blackWhite">
            <a:xfrm>
              <a:off x="5766737" y="1607425"/>
              <a:ext cx="636277" cy="318138"/>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sp>
        <p:sp>
          <p:nvSpPr>
            <p:cNvPr id="69" name="Rounded Rectangle 12"/>
            <p:cNvSpPr/>
            <p:nvPr/>
          </p:nvSpPr>
          <p:spPr bwMode="blackWhite">
            <a:xfrm>
              <a:off x="5782267" y="1622955"/>
              <a:ext cx="605217" cy="287078"/>
            </a:xfrm>
            <a:prstGeom prst="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lvl="0" algn="ctr" defTabSz="1096963">
                <a:lnSpc>
                  <a:spcPct val="90000"/>
                </a:lnSpc>
              </a:pPr>
              <a:r>
                <a:rPr lang="en-US" sz="1100" dirty="0" smtClean="0">
                  <a:solidFill>
                    <a:schemeClr val="tx1"/>
                  </a:solidFill>
                  <a:effectLst>
                    <a:outerShdw blurRad="38100" dist="38100" dir="2700000" algn="tl">
                      <a:srgbClr val="000000">
                        <a:alpha val="43137"/>
                      </a:srgbClr>
                    </a:outerShdw>
                  </a:effectLst>
                </a:rPr>
                <a:t>Message Tracking</a:t>
              </a:r>
              <a:endParaRPr lang="en-US" sz="1100" dirty="0">
                <a:solidFill>
                  <a:schemeClr val="tx1"/>
                </a:solidFill>
                <a:effectLst>
                  <a:outerShdw blurRad="38100" dist="38100" dir="2700000" algn="tl">
                    <a:srgbClr val="000000">
                      <a:alpha val="43137"/>
                    </a:srgbClr>
                  </a:outerShdw>
                </a:effectLst>
              </a:endParaRPr>
            </a:p>
          </p:txBody>
        </p:sp>
      </p:grpSp>
      <p:grpSp>
        <p:nvGrpSpPr>
          <p:cNvPr id="7" name="Group 19"/>
          <p:cNvGrpSpPr/>
          <p:nvPr/>
        </p:nvGrpSpPr>
        <p:grpSpPr bwMode="blackWhite">
          <a:xfrm>
            <a:off x="7328077" y="3227824"/>
            <a:ext cx="1664768" cy="437323"/>
            <a:chOff x="5934265" y="2341412"/>
            <a:chExt cx="636277" cy="318138"/>
          </a:xfrm>
        </p:grpSpPr>
        <p:sp>
          <p:nvSpPr>
            <p:cNvPr id="66" name="Rounded Rectangle 65"/>
            <p:cNvSpPr/>
            <p:nvPr/>
          </p:nvSpPr>
          <p:spPr bwMode="blackWhite">
            <a:xfrm>
              <a:off x="5934265" y="2341412"/>
              <a:ext cx="636277" cy="318138"/>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sp>
        <p:sp>
          <p:nvSpPr>
            <p:cNvPr id="67" name="Rounded Rectangle 14"/>
            <p:cNvSpPr/>
            <p:nvPr/>
          </p:nvSpPr>
          <p:spPr bwMode="blackWhite">
            <a:xfrm>
              <a:off x="5949795" y="2356942"/>
              <a:ext cx="605217" cy="287078"/>
            </a:xfrm>
            <a:prstGeom prst="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lvl="0" algn="ctr" defTabSz="1096963">
                <a:lnSpc>
                  <a:spcPct val="90000"/>
                </a:lnSpc>
              </a:pPr>
              <a:r>
                <a:rPr lang="en-US" sz="1000" dirty="0" smtClean="0">
                  <a:solidFill>
                    <a:schemeClr val="tx1"/>
                  </a:solidFill>
                  <a:effectLst>
                    <a:outerShdw blurRad="38100" dist="38100" dir="2700000" algn="tl">
                      <a:srgbClr val="000000">
                        <a:alpha val="43137"/>
                      </a:srgbClr>
                    </a:outerShdw>
                  </a:effectLst>
                </a:rPr>
                <a:t>Composite Execution Tracking</a:t>
              </a:r>
              <a:endParaRPr lang="en-US" sz="1000" dirty="0">
                <a:solidFill>
                  <a:schemeClr val="tx1"/>
                </a:solidFill>
                <a:effectLst>
                  <a:outerShdw blurRad="38100" dist="38100" dir="2700000" algn="tl">
                    <a:srgbClr val="000000">
                      <a:alpha val="43137"/>
                    </a:srgbClr>
                  </a:outerShdw>
                </a:effectLst>
              </a:endParaRPr>
            </a:p>
          </p:txBody>
        </p:sp>
      </p:grpSp>
      <p:grpSp>
        <p:nvGrpSpPr>
          <p:cNvPr id="8" name="Group 20"/>
          <p:cNvGrpSpPr/>
          <p:nvPr/>
        </p:nvGrpSpPr>
        <p:grpSpPr bwMode="blackWhite">
          <a:xfrm>
            <a:off x="7306984" y="3793379"/>
            <a:ext cx="1664768" cy="437323"/>
            <a:chOff x="5878003" y="3092169"/>
            <a:chExt cx="636277" cy="318138"/>
          </a:xfrm>
        </p:grpSpPr>
        <p:sp>
          <p:nvSpPr>
            <p:cNvPr id="64" name="Rounded Rectangle 63"/>
            <p:cNvSpPr/>
            <p:nvPr/>
          </p:nvSpPr>
          <p:spPr bwMode="blackWhite">
            <a:xfrm>
              <a:off x="5878003" y="3092169"/>
              <a:ext cx="636277" cy="318138"/>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sp>
        <p:sp>
          <p:nvSpPr>
            <p:cNvPr id="65" name="Rounded Rectangle 16"/>
            <p:cNvSpPr/>
            <p:nvPr/>
          </p:nvSpPr>
          <p:spPr bwMode="blackWhite">
            <a:xfrm>
              <a:off x="5893533" y="3107699"/>
              <a:ext cx="605217" cy="287078"/>
            </a:xfrm>
            <a:prstGeom prst="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lvl="0" algn="ctr" defTabSz="1096963">
                <a:lnSpc>
                  <a:spcPct val="90000"/>
                </a:lnSpc>
              </a:pPr>
              <a:r>
                <a:rPr lang="en-US" sz="1100" dirty="0" smtClean="0">
                  <a:solidFill>
                    <a:schemeClr val="tx1"/>
                  </a:solidFill>
                  <a:effectLst>
                    <a:outerShdw blurRad="38100" dist="38100" dir="2700000" algn="tl">
                      <a:srgbClr val="000000">
                        <a:alpha val="43137"/>
                      </a:srgbClr>
                    </a:outerShdw>
                  </a:effectLst>
                </a:rPr>
                <a:t>Composite State Management</a:t>
              </a:r>
              <a:endParaRPr lang="en-US" sz="1100" dirty="0">
                <a:solidFill>
                  <a:schemeClr val="tx1"/>
                </a:solidFill>
                <a:effectLst>
                  <a:outerShdw blurRad="38100" dist="38100" dir="2700000" algn="tl">
                    <a:srgbClr val="000000">
                      <a:alpha val="43137"/>
                    </a:srgbClr>
                  </a:outerShdw>
                </a:effectLst>
              </a:endParaRPr>
            </a:p>
          </p:txBody>
        </p:sp>
      </p:grpSp>
      <p:grpSp>
        <p:nvGrpSpPr>
          <p:cNvPr id="9" name="Group 21"/>
          <p:cNvGrpSpPr/>
          <p:nvPr/>
        </p:nvGrpSpPr>
        <p:grpSpPr bwMode="blackWhite">
          <a:xfrm>
            <a:off x="7172609" y="4358934"/>
            <a:ext cx="1664768" cy="437323"/>
            <a:chOff x="5602952" y="3792988"/>
            <a:chExt cx="636277" cy="318138"/>
          </a:xfrm>
        </p:grpSpPr>
        <p:sp>
          <p:nvSpPr>
            <p:cNvPr id="62" name="Rounded Rectangle 61"/>
            <p:cNvSpPr/>
            <p:nvPr/>
          </p:nvSpPr>
          <p:spPr bwMode="blackWhite">
            <a:xfrm>
              <a:off x="5602952" y="3792988"/>
              <a:ext cx="636277" cy="318138"/>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sp>
        <p:sp>
          <p:nvSpPr>
            <p:cNvPr id="63" name="Rounded Rectangle 18"/>
            <p:cNvSpPr/>
            <p:nvPr/>
          </p:nvSpPr>
          <p:spPr bwMode="blackWhite">
            <a:xfrm>
              <a:off x="5618482" y="3808518"/>
              <a:ext cx="605217" cy="287078"/>
            </a:xfrm>
            <a:prstGeom prst="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lvl="0" algn="ctr" defTabSz="1096963">
                <a:lnSpc>
                  <a:spcPct val="90000"/>
                </a:lnSpc>
              </a:pPr>
              <a:r>
                <a:rPr lang="en-US" sz="1100" dirty="0" smtClean="0">
                  <a:solidFill>
                    <a:schemeClr val="tx1"/>
                  </a:solidFill>
                  <a:effectLst>
                    <a:outerShdw blurRad="38100" dist="38100" dir="2700000" algn="tl">
                      <a:srgbClr val="000000">
                        <a:alpha val="43137"/>
                      </a:srgbClr>
                    </a:outerShdw>
                  </a:effectLst>
                </a:rPr>
                <a:t>Load Balancing</a:t>
              </a:r>
              <a:endParaRPr lang="en-US" sz="1100" dirty="0">
                <a:solidFill>
                  <a:schemeClr val="tx1"/>
                </a:solidFill>
                <a:effectLst>
                  <a:outerShdw blurRad="38100" dist="38100" dir="2700000" algn="tl">
                    <a:srgbClr val="000000">
                      <a:alpha val="43137"/>
                    </a:srgbClr>
                  </a:outerShdw>
                </a:effectLst>
              </a:endParaRPr>
            </a:p>
          </p:txBody>
        </p:sp>
      </p:grpSp>
      <p:grpSp>
        <p:nvGrpSpPr>
          <p:cNvPr id="10" name="Group 22"/>
          <p:cNvGrpSpPr/>
          <p:nvPr/>
        </p:nvGrpSpPr>
        <p:grpSpPr bwMode="blackWhite">
          <a:xfrm>
            <a:off x="6988226" y="4924489"/>
            <a:ext cx="1664768" cy="437323"/>
            <a:chOff x="5133550" y="4381599"/>
            <a:chExt cx="636277" cy="318138"/>
          </a:xfrm>
        </p:grpSpPr>
        <p:sp>
          <p:nvSpPr>
            <p:cNvPr id="60" name="Rounded Rectangle 59"/>
            <p:cNvSpPr/>
            <p:nvPr/>
          </p:nvSpPr>
          <p:spPr bwMode="blackWhite">
            <a:xfrm>
              <a:off x="5133550" y="4381599"/>
              <a:ext cx="636277" cy="318138"/>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sp>
        <p:sp>
          <p:nvSpPr>
            <p:cNvPr id="61" name="Rounded Rectangle 20"/>
            <p:cNvSpPr/>
            <p:nvPr/>
          </p:nvSpPr>
          <p:spPr bwMode="blackWhite">
            <a:xfrm>
              <a:off x="5149080" y="4397129"/>
              <a:ext cx="605217" cy="287078"/>
            </a:xfrm>
            <a:prstGeom prst="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lvl="0" algn="ctr" defTabSz="1096963">
                <a:lnSpc>
                  <a:spcPct val="90000"/>
                </a:lnSpc>
              </a:pPr>
              <a:r>
                <a:rPr lang="en-US" sz="1100" dirty="0" smtClean="0">
                  <a:solidFill>
                    <a:schemeClr val="tx1"/>
                  </a:solidFill>
                  <a:effectLst>
                    <a:outerShdw blurRad="38100" dist="38100" dir="2700000" algn="tl">
                      <a:srgbClr val="000000">
                        <a:alpha val="43137"/>
                      </a:srgbClr>
                    </a:outerShdw>
                  </a:effectLst>
                </a:rPr>
                <a:t>Fail-over</a:t>
              </a:r>
              <a:endParaRPr lang="en-US" sz="1100" dirty="0">
                <a:solidFill>
                  <a:schemeClr val="tx1"/>
                </a:solidFill>
                <a:effectLst>
                  <a:outerShdw blurRad="38100" dist="38100" dir="2700000" algn="tl">
                    <a:srgbClr val="000000">
                      <a:alpha val="43137"/>
                    </a:srgbClr>
                  </a:outerShdw>
                </a:effectLst>
              </a:endParaRPr>
            </a:p>
          </p:txBody>
        </p:sp>
      </p:grpSp>
      <p:grpSp>
        <p:nvGrpSpPr>
          <p:cNvPr id="11" name="Group 23"/>
          <p:cNvGrpSpPr/>
          <p:nvPr/>
        </p:nvGrpSpPr>
        <p:grpSpPr bwMode="blackWhite">
          <a:xfrm>
            <a:off x="6471689" y="5490044"/>
            <a:ext cx="1664768" cy="437323"/>
            <a:chOff x="4511506" y="4805702"/>
            <a:chExt cx="636277" cy="318138"/>
          </a:xfrm>
        </p:grpSpPr>
        <p:sp>
          <p:nvSpPr>
            <p:cNvPr id="58" name="Rounded Rectangle 57"/>
            <p:cNvSpPr/>
            <p:nvPr/>
          </p:nvSpPr>
          <p:spPr bwMode="blackWhite">
            <a:xfrm>
              <a:off x="4511506" y="4805702"/>
              <a:ext cx="636277" cy="318138"/>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sp>
        <p:sp>
          <p:nvSpPr>
            <p:cNvPr id="59" name="Rounded Rectangle 22"/>
            <p:cNvSpPr/>
            <p:nvPr/>
          </p:nvSpPr>
          <p:spPr bwMode="blackWhite">
            <a:xfrm>
              <a:off x="4527036" y="4821232"/>
              <a:ext cx="605217" cy="287078"/>
            </a:xfrm>
            <a:prstGeom prst="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lvl="0" algn="ctr" defTabSz="1096963">
                <a:lnSpc>
                  <a:spcPct val="90000"/>
                </a:lnSpc>
              </a:pPr>
              <a:r>
                <a:rPr lang="en-US" sz="1100" dirty="0" smtClean="0">
                  <a:solidFill>
                    <a:schemeClr val="tx1"/>
                  </a:solidFill>
                  <a:effectLst>
                    <a:outerShdw blurRad="38100" dist="38100" dir="2700000" algn="tl">
                      <a:srgbClr val="000000">
                        <a:alpha val="43137"/>
                      </a:srgbClr>
                    </a:outerShdw>
                  </a:effectLst>
                </a:rPr>
                <a:t>Throttling</a:t>
              </a:r>
              <a:endParaRPr lang="en-US" sz="1100" dirty="0">
                <a:solidFill>
                  <a:schemeClr val="tx1"/>
                </a:solidFill>
                <a:effectLst>
                  <a:outerShdw blurRad="38100" dist="38100" dir="2700000" algn="tl">
                    <a:srgbClr val="000000">
                      <a:alpha val="43137"/>
                    </a:srgbClr>
                  </a:outerShdw>
                </a:effectLst>
              </a:endParaRPr>
            </a:p>
          </p:txBody>
        </p:sp>
      </p:grpSp>
      <p:grpSp>
        <p:nvGrpSpPr>
          <p:cNvPr id="12" name="Group 24"/>
          <p:cNvGrpSpPr/>
          <p:nvPr/>
        </p:nvGrpSpPr>
        <p:grpSpPr bwMode="blackWhite">
          <a:xfrm>
            <a:off x="5482646" y="6055600"/>
            <a:ext cx="1664768" cy="437323"/>
            <a:chOff x="3792092" y="5027612"/>
            <a:chExt cx="636277" cy="318138"/>
          </a:xfrm>
        </p:grpSpPr>
        <p:sp>
          <p:nvSpPr>
            <p:cNvPr id="56" name="Rounded Rectangle 55"/>
            <p:cNvSpPr/>
            <p:nvPr/>
          </p:nvSpPr>
          <p:spPr bwMode="blackWhite">
            <a:xfrm>
              <a:off x="3792092" y="5027612"/>
              <a:ext cx="636277" cy="318138"/>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sp>
        <p:sp>
          <p:nvSpPr>
            <p:cNvPr id="57" name="Rounded Rectangle 24"/>
            <p:cNvSpPr/>
            <p:nvPr/>
          </p:nvSpPr>
          <p:spPr bwMode="blackWhite">
            <a:xfrm>
              <a:off x="3807622" y="5043142"/>
              <a:ext cx="605217" cy="287078"/>
            </a:xfrm>
            <a:prstGeom prst="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lvl="0" algn="ctr" defTabSz="1096963">
                <a:lnSpc>
                  <a:spcPct val="90000"/>
                </a:lnSpc>
              </a:pPr>
              <a:r>
                <a:rPr lang="en-US" sz="1100" dirty="0" smtClean="0">
                  <a:solidFill>
                    <a:schemeClr val="tx1"/>
                  </a:solidFill>
                  <a:effectLst>
                    <a:outerShdw blurRad="38100" dist="38100" dir="2700000" algn="tl">
                      <a:srgbClr val="000000">
                        <a:alpha val="43137"/>
                      </a:srgbClr>
                    </a:outerShdw>
                  </a:effectLst>
                </a:rPr>
                <a:t>Scale-out Configuration</a:t>
              </a:r>
              <a:endParaRPr lang="en-US" sz="1100" dirty="0">
                <a:solidFill>
                  <a:schemeClr val="tx1"/>
                </a:solidFill>
                <a:effectLst>
                  <a:outerShdw blurRad="38100" dist="38100" dir="2700000" algn="tl">
                    <a:srgbClr val="000000">
                      <a:alpha val="43137"/>
                    </a:srgbClr>
                  </a:outerShdw>
                </a:effectLst>
              </a:endParaRPr>
            </a:p>
          </p:txBody>
        </p:sp>
      </p:grpSp>
      <p:grpSp>
        <p:nvGrpSpPr>
          <p:cNvPr id="13" name="Group 25"/>
          <p:cNvGrpSpPr/>
          <p:nvPr/>
        </p:nvGrpSpPr>
        <p:grpSpPr bwMode="auto">
          <a:xfrm>
            <a:off x="2056446" y="6075967"/>
            <a:ext cx="1829533" cy="426735"/>
            <a:chOff x="3039230" y="5027612"/>
            <a:chExt cx="636277" cy="318138"/>
          </a:xfrm>
        </p:grpSpPr>
        <p:sp>
          <p:nvSpPr>
            <p:cNvPr id="54" name="Rounded Rectangle 53"/>
            <p:cNvSpPr/>
            <p:nvPr/>
          </p:nvSpPr>
          <p:spPr bwMode="auto">
            <a:xfrm>
              <a:off x="3039230" y="5027612"/>
              <a:ext cx="636277" cy="318138"/>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sp>
        <p:sp>
          <p:nvSpPr>
            <p:cNvPr id="55" name="Rounded Rectangle 26"/>
            <p:cNvSpPr/>
            <p:nvPr/>
          </p:nvSpPr>
          <p:spPr bwMode="auto">
            <a:xfrm>
              <a:off x="3054760" y="5043142"/>
              <a:ext cx="605217" cy="287078"/>
            </a:xfrm>
            <a:prstGeom prst="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lvl="0" algn="ctr" defTabSz="1096963">
                <a:lnSpc>
                  <a:spcPct val="90000"/>
                </a:lnSpc>
              </a:pPr>
              <a:r>
                <a:rPr lang="en-US" sz="1100" dirty="0" smtClean="0">
                  <a:solidFill>
                    <a:schemeClr val="tx1"/>
                  </a:solidFill>
                  <a:effectLst>
                    <a:outerShdw blurRad="38100" dist="38100" dir="2700000" algn="tl">
                      <a:srgbClr val="000000">
                        <a:alpha val="43137"/>
                      </a:srgbClr>
                    </a:outerShdw>
                  </a:effectLst>
                </a:rPr>
                <a:t>Identity &amp; Impersonation</a:t>
              </a:r>
              <a:endParaRPr lang="en-US" sz="1100" dirty="0">
                <a:solidFill>
                  <a:schemeClr val="tx1"/>
                </a:solidFill>
                <a:effectLst>
                  <a:outerShdw blurRad="38100" dist="38100" dir="2700000" algn="tl">
                    <a:srgbClr val="000000">
                      <a:alpha val="43137"/>
                    </a:srgbClr>
                  </a:outerShdw>
                </a:effectLst>
              </a:endParaRPr>
            </a:p>
          </p:txBody>
        </p:sp>
      </p:grpSp>
      <p:grpSp>
        <p:nvGrpSpPr>
          <p:cNvPr id="14" name="Group 26"/>
          <p:cNvGrpSpPr/>
          <p:nvPr/>
        </p:nvGrpSpPr>
        <p:grpSpPr bwMode="auto">
          <a:xfrm>
            <a:off x="1090848" y="5509804"/>
            <a:ext cx="1829533" cy="426735"/>
            <a:chOff x="2319815" y="4805702"/>
            <a:chExt cx="636277" cy="318138"/>
          </a:xfrm>
        </p:grpSpPr>
        <p:sp>
          <p:nvSpPr>
            <p:cNvPr id="52" name="Rounded Rectangle 51"/>
            <p:cNvSpPr/>
            <p:nvPr/>
          </p:nvSpPr>
          <p:spPr bwMode="auto">
            <a:xfrm>
              <a:off x="2319815" y="4805702"/>
              <a:ext cx="636277" cy="318138"/>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sp>
        <p:sp>
          <p:nvSpPr>
            <p:cNvPr id="53" name="Rounded Rectangle 28"/>
            <p:cNvSpPr/>
            <p:nvPr/>
          </p:nvSpPr>
          <p:spPr bwMode="auto">
            <a:xfrm>
              <a:off x="2335345" y="4821232"/>
              <a:ext cx="605217" cy="287078"/>
            </a:xfrm>
            <a:prstGeom prst="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lvl="0" algn="ctr" defTabSz="1096963">
                <a:lnSpc>
                  <a:spcPct val="90000"/>
                </a:lnSpc>
              </a:pPr>
              <a:r>
                <a:rPr lang="en-US" sz="1100" dirty="0" smtClean="0">
                  <a:solidFill>
                    <a:schemeClr val="tx1"/>
                  </a:solidFill>
                  <a:effectLst>
                    <a:outerShdw blurRad="38100" dist="38100" dir="2700000" algn="tl">
                      <a:srgbClr val="000000">
                        <a:alpha val="43137"/>
                      </a:srgbClr>
                    </a:outerShdw>
                  </a:effectLst>
                </a:rPr>
                <a:t>Configuration Management</a:t>
              </a:r>
              <a:endParaRPr lang="en-US" sz="1100" dirty="0">
                <a:solidFill>
                  <a:schemeClr val="tx1"/>
                </a:solidFill>
                <a:effectLst>
                  <a:outerShdw blurRad="38100" dist="38100" dir="2700000" algn="tl">
                    <a:srgbClr val="000000">
                      <a:alpha val="43137"/>
                    </a:srgbClr>
                  </a:outerShdw>
                </a:effectLst>
              </a:endParaRPr>
            </a:p>
          </p:txBody>
        </p:sp>
      </p:grpSp>
      <p:grpSp>
        <p:nvGrpSpPr>
          <p:cNvPr id="15" name="Group 27"/>
          <p:cNvGrpSpPr/>
          <p:nvPr/>
        </p:nvGrpSpPr>
        <p:grpSpPr bwMode="auto">
          <a:xfrm>
            <a:off x="597757" y="4943641"/>
            <a:ext cx="1829533" cy="426735"/>
            <a:chOff x="1697771" y="4381599"/>
            <a:chExt cx="636277" cy="318138"/>
          </a:xfrm>
        </p:grpSpPr>
        <p:sp>
          <p:nvSpPr>
            <p:cNvPr id="50" name="Rounded Rectangle 49"/>
            <p:cNvSpPr/>
            <p:nvPr/>
          </p:nvSpPr>
          <p:spPr bwMode="auto">
            <a:xfrm>
              <a:off x="1697771" y="4381599"/>
              <a:ext cx="636277" cy="318138"/>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sp>
        <p:sp>
          <p:nvSpPr>
            <p:cNvPr id="51" name="Rounded Rectangle 30"/>
            <p:cNvSpPr/>
            <p:nvPr/>
          </p:nvSpPr>
          <p:spPr bwMode="auto">
            <a:xfrm>
              <a:off x="1713301" y="4397129"/>
              <a:ext cx="605217" cy="287078"/>
            </a:xfrm>
            <a:prstGeom prst="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lvl="0" algn="ctr" defTabSz="1096963">
                <a:lnSpc>
                  <a:spcPct val="90000"/>
                </a:lnSpc>
              </a:pPr>
              <a:r>
                <a:rPr lang="en-US" sz="1050" dirty="0" smtClean="0">
                  <a:solidFill>
                    <a:schemeClr val="tx1"/>
                  </a:solidFill>
                  <a:effectLst>
                    <a:outerShdw blurRad="38100" dist="38100" dir="2700000" algn="tl">
                      <a:srgbClr val="000000">
                        <a:alpha val="43137"/>
                      </a:srgbClr>
                    </a:outerShdw>
                  </a:effectLst>
                </a:rPr>
                <a:t>Multi-environment Deployment Model</a:t>
              </a:r>
              <a:endParaRPr lang="en-US" sz="1050" dirty="0">
                <a:solidFill>
                  <a:schemeClr val="tx1"/>
                </a:solidFill>
                <a:effectLst>
                  <a:outerShdw blurRad="38100" dist="38100" dir="2700000" algn="tl">
                    <a:srgbClr val="000000">
                      <a:alpha val="43137"/>
                    </a:srgbClr>
                  </a:outerShdw>
                </a:effectLst>
              </a:endParaRPr>
            </a:p>
          </p:txBody>
        </p:sp>
      </p:grpSp>
      <p:grpSp>
        <p:nvGrpSpPr>
          <p:cNvPr id="16" name="Group 28"/>
          <p:cNvGrpSpPr/>
          <p:nvPr/>
        </p:nvGrpSpPr>
        <p:grpSpPr bwMode="auto">
          <a:xfrm>
            <a:off x="335342" y="4377478"/>
            <a:ext cx="1829533" cy="426735"/>
            <a:chOff x="1228370" y="3792988"/>
            <a:chExt cx="636277" cy="318138"/>
          </a:xfrm>
        </p:grpSpPr>
        <p:sp>
          <p:nvSpPr>
            <p:cNvPr id="48" name="Rounded Rectangle 47"/>
            <p:cNvSpPr/>
            <p:nvPr/>
          </p:nvSpPr>
          <p:spPr bwMode="auto">
            <a:xfrm>
              <a:off x="1228370" y="3792988"/>
              <a:ext cx="636277" cy="318138"/>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sp>
        <p:sp>
          <p:nvSpPr>
            <p:cNvPr id="49" name="Rounded Rectangle 32"/>
            <p:cNvSpPr/>
            <p:nvPr/>
          </p:nvSpPr>
          <p:spPr bwMode="auto">
            <a:xfrm>
              <a:off x="1243900" y="3808518"/>
              <a:ext cx="605217" cy="287078"/>
            </a:xfrm>
            <a:prstGeom prst="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lvl="0" algn="ctr" defTabSz="1096963">
                <a:lnSpc>
                  <a:spcPct val="90000"/>
                </a:lnSpc>
              </a:pPr>
              <a:r>
                <a:rPr lang="en-US" sz="1100" dirty="0" smtClean="0">
                  <a:solidFill>
                    <a:schemeClr val="tx1"/>
                  </a:solidFill>
                  <a:effectLst>
                    <a:outerShdw blurRad="38100" dist="38100" dir="2700000" algn="tl">
                      <a:srgbClr val="000000">
                        <a:alpha val="43137"/>
                      </a:srgbClr>
                    </a:outerShdw>
                  </a:effectLst>
                </a:rPr>
                <a:t>Availability Monitoring</a:t>
              </a:r>
              <a:endParaRPr lang="en-US" sz="1100" dirty="0">
                <a:solidFill>
                  <a:schemeClr val="tx1"/>
                </a:solidFill>
                <a:effectLst>
                  <a:outerShdw blurRad="38100" dist="38100" dir="2700000" algn="tl">
                    <a:srgbClr val="000000">
                      <a:alpha val="43137"/>
                    </a:srgbClr>
                  </a:outerShdw>
                </a:effectLst>
              </a:endParaRPr>
            </a:p>
          </p:txBody>
        </p:sp>
      </p:grpSp>
      <p:grpSp>
        <p:nvGrpSpPr>
          <p:cNvPr id="17" name="Group 29"/>
          <p:cNvGrpSpPr/>
          <p:nvPr/>
        </p:nvGrpSpPr>
        <p:grpSpPr bwMode="auto">
          <a:xfrm>
            <a:off x="177520" y="3811315"/>
            <a:ext cx="1829533" cy="426735"/>
            <a:chOff x="953318" y="3092169"/>
            <a:chExt cx="636277" cy="318138"/>
          </a:xfrm>
        </p:grpSpPr>
        <p:sp>
          <p:nvSpPr>
            <p:cNvPr id="46" name="Rounded Rectangle 45"/>
            <p:cNvSpPr/>
            <p:nvPr/>
          </p:nvSpPr>
          <p:spPr bwMode="auto">
            <a:xfrm>
              <a:off x="953318" y="3092169"/>
              <a:ext cx="636277" cy="318138"/>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sp>
        <p:sp>
          <p:nvSpPr>
            <p:cNvPr id="47" name="Rounded Rectangle 34"/>
            <p:cNvSpPr/>
            <p:nvPr/>
          </p:nvSpPr>
          <p:spPr bwMode="auto">
            <a:xfrm>
              <a:off x="968848" y="3107699"/>
              <a:ext cx="605217" cy="287078"/>
            </a:xfrm>
            <a:prstGeom prst="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lvl="0" algn="ctr" defTabSz="1096963">
                <a:lnSpc>
                  <a:spcPct val="90000"/>
                </a:lnSpc>
              </a:pPr>
              <a:r>
                <a:rPr lang="en-US" sz="1100" dirty="0" smtClean="0">
                  <a:solidFill>
                    <a:schemeClr val="tx1"/>
                  </a:solidFill>
                  <a:effectLst>
                    <a:outerShdw blurRad="38100" dist="38100" dir="2700000" algn="tl">
                      <a:srgbClr val="000000">
                        <a:alpha val="43137"/>
                      </a:srgbClr>
                    </a:outerShdw>
                  </a:effectLst>
                </a:rPr>
                <a:t>Health Monitoring</a:t>
              </a:r>
              <a:endParaRPr lang="en-US" sz="1100" dirty="0">
                <a:solidFill>
                  <a:schemeClr val="tx1"/>
                </a:solidFill>
                <a:effectLst>
                  <a:outerShdw blurRad="38100" dist="38100" dir="2700000" algn="tl">
                    <a:srgbClr val="000000">
                      <a:alpha val="43137"/>
                    </a:srgbClr>
                  </a:outerShdw>
                </a:effectLst>
              </a:endParaRPr>
            </a:p>
          </p:txBody>
        </p:sp>
      </p:grpSp>
      <p:grpSp>
        <p:nvGrpSpPr>
          <p:cNvPr id="18" name="Group 30"/>
          <p:cNvGrpSpPr/>
          <p:nvPr/>
        </p:nvGrpSpPr>
        <p:grpSpPr bwMode="auto">
          <a:xfrm>
            <a:off x="156428" y="3245152"/>
            <a:ext cx="1829533" cy="426735"/>
            <a:chOff x="897057" y="2341412"/>
            <a:chExt cx="636277" cy="318138"/>
          </a:xfrm>
        </p:grpSpPr>
        <p:sp>
          <p:nvSpPr>
            <p:cNvPr id="44" name="Rounded Rectangle 43"/>
            <p:cNvSpPr/>
            <p:nvPr/>
          </p:nvSpPr>
          <p:spPr bwMode="auto">
            <a:xfrm>
              <a:off x="897057" y="2341412"/>
              <a:ext cx="636277" cy="318138"/>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sp>
        <p:sp>
          <p:nvSpPr>
            <p:cNvPr id="45" name="Rounded Rectangle 36"/>
            <p:cNvSpPr/>
            <p:nvPr/>
          </p:nvSpPr>
          <p:spPr bwMode="auto">
            <a:xfrm>
              <a:off x="912587" y="2356942"/>
              <a:ext cx="605217" cy="287078"/>
            </a:xfrm>
            <a:prstGeom prst="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lvl="0" algn="ctr" defTabSz="1096963">
                <a:lnSpc>
                  <a:spcPct val="90000"/>
                </a:lnSpc>
              </a:pPr>
              <a:r>
                <a:rPr lang="en-US" sz="1100" dirty="0" smtClean="0">
                  <a:solidFill>
                    <a:schemeClr val="tx1"/>
                  </a:solidFill>
                  <a:effectLst>
                    <a:outerShdw blurRad="38100" dist="38100" dir="2700000" algn="tl">
                      <a:srgbClr val="000000">
                        <a:alpha val="43137"/>
                      </a:srgbClr>
                    </a:outerShdw>
                  </a:effectLst>
                </a:rPr>
                <a:t>Utilization/Performance Tracking</a:t>
              </a:r>
              <a:endParaRPr lang="en-US" sz="1100" dirty="0">
                <a:solidFill>
                  <a:schemeClr val="tx1"/>
                </a:solidFill>
                <a:effectLst>
                  <a:outerShdw blurRad="38100" dist="38100" dir="2700000" algn="tl">
                    <a:srgbClr val="000000">
                      <a:alpha val="43137"/>
                    </a:srgbClr>
                  </a:outerShdw>
                </a:effectLst>
              </a:endParaRPr>
            </a:p>
          </p:txBody>
        </p:sp>
      </p:grpSp>
      <p:grpSp>
        <p:nvGrpSpPr>
          <p:cNvPr id="19" name="Group 31"/>
          <p:cNvGrpSpPr/>
          <p:nvPr/>
        </p:nvGrpSpPr>
        <p:grpSpPr bwMode="auto">
          <a:xfrm>
            <a:off x="265340" y="2678989"/>
            <a:ext cx="1829533" cy="426735"/>
            <a:chOff x="1064584" y="1607425"/>
            <a:chExt cx="636277" cy="318138"/>
          </a:xfrm>
        </p:grpSpPr>
        <p:sp>
          <p:nvSpPr>
            <p:cNvPr id="42" name="Rounded Rectangle 41"/>
            <p:cNvSpPr/>
            <p:nvPr/>
          </p:nvSpPr>
          <p:spPr bwMode="auto">
            <a:xfrm>
              <a:off x="1064584" y="1607425"/>
              <a:ext cx="636277" cy="318138"/>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sp>
        <p:sp>
          <p:nvSpPr>
            <p:cNvPr id="43" name="Rounded Rectangle 38"/>
            <p:cNvSpPr/>
            <p:nvPr/>
          </p:nvSpPr>
          <p:spPr bwMode="auto">
            <a:xfrm>
              <a:off x="1080114" y="1622955"/>
              <a:ext cx="605217" cy="287078"/>
            </a:xfrm>
            <a:prstGeom prst="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lvl="0" algn="ctr" defTabSz="1096963">
                <a:lnSpc>
                  <a:spcPct val="90000"/>
                </a:lnSpc>
              </a:pPr>
              <a:r>
                <a:rPr lang="en-US" sz="1100" dirty="0" smtClean="0">
                  <a:solidFill>
                    <a:schemeClr val="tx1"/>
                  </a:solidFill>
                  <a:effectLst>
                    <a:outerShdw blurRad="38100" dist="38100" dir="2700000" algn="tl">
                      <a:srgbClr val="000000">
                        <a:alpha val="43137"/>
                      </a:srgbClr>
                    </a:outerShdw>
                  </a:effectLst>
                </a:rPr>
                <a:t>Disaster Recovery</a:t>
              </a:r>
              <a:endParaRPr lang="en-US" sz="1100" dirty="0">
                <a:solidFill>
                  <a:schemeClr val="tx1"/>
                </a:solidFill>
                <a:effectLst>
                  <a:outerShdw blurRad="38100" dist="38100" dir="2700000" algn="tl">
                    <a:srgbClr val="000000">
                      <a:alpha val="43137"/>
                    </a:srgbClr>
                  </a:outerShdw>
                </a:effectLst>
              </a:endParaRPr>
            </a:p>
          </p:txBody>
        </p:sp>
      </p:grpSp>
      <p:grpSp>
        <p:nvGrpSpPr>
          <p:cNvPr id="20" name="Group 32"/>
          <p:cNvGrpSpPr/>
          <p:nvPr/>
        </p:nvGrpSpPr>
        <p:grpSpPr bwMode="auto">
          <a:xfrm>
            <a:off x="469954" y="2112826"/>
            <a:ext cx="1829533" cy="426735"/>
            <a:chOff x="1441015" y="955428"/>
            <a:chExt cx="636277" cy="318138"/>
          </a:xfrm>
        </p:grpSpPr>
        <p:sp>
          <p:nvSpPr>
            <p:cNvPr id="40" name="Rounded Rectangle 39"/>
            <p:cNvSpPr/>
            <p:nvPr/>
          </p:nvSpPr>
          <p:spPr bwMode="auto">
            <a:xfrm>
              <a:off x="1441015" y="955428"/>
              <a:ext cx="636277" cy="318138"/>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sp>
        <p:sp>
          <p:nvSpPr>
            <p:cNvPr id="41" name="Rounded Rectangle 40"/>
            <p:cNvSpPr/>
            <p:nvPr/>
          </p:nvSpPr>
          <p:spPr bwMode="auto">
            <a:xfrm>
              <a:off x="1456545" y="970958"/>
              <a:ext cx="605217" cy="287078"/>
            </a:xfrm>
            <a:prstGeom prst="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lvl="0" algn="ctr" defTabSz="1096963">
                <a:lnSpc>
                  <a:spcPct val="90000"/>
                </a:lnSpc>
              </a:pPr>
              <a:r>
                <a:rPr lang="en-US" sz="1100" dirty="0" smtClean="0">
                  <a:solidFill>
                    <a:schemeClr val="tx1"/>
                  </a:solidFill>
                  <a:effectLst>
                    <a:outerShdw blurRad="38100" dist="38100" dir="2700000" algn="tl">
                      <a:srgbClr val="000000">
                        <a:alpha val="43137"/>
                      </a:srgbClr>
                    </a:outerShdw>
                  </a:effectLst>
                </a:rPr>
                <a:t>Archiving &amp; Purging</a:t>
              </a:r>
              <a:endParaRPr lang="en-US" sz="1100" dirty="0">
                <a:solidFill>
                  <a:schemeClr val="tx1"/>
                </a:solidFill>
                <a:effectLst>
                  <a:outerShdw blurRad="38100" dist="38100" dir="2700000" algn="tl">
                    <a:srgbClr val="000000">
                      <a:alpha val="43137"/>
                    </a:srgbClr>
                  </a:outerShdw>
                </a:effectLst>
              </a:endParaRPr>
            </a:p>
          </p:txBody>
        </p:sp>
      </p:grpSp>
      <p:grpSp>
        <p:nvGrpSpPr>
          <p:cNvPr id="21" name="Group 33"/>
          <p:cNvGrpSpPr/>
          <p:nvPr/>
        </p:nvGrpSpPr>
        <p:grpSpPr bwMode="auto">
          <a:xfrm>
            <a:off x="835736" y="1546663"/>
            <a:ext cx="1829533" cy="426735"/>
            <a:chOff x="1992902" y="443351"/>
            <a:chExt cx="636277" cy="318138"/>
          </a:xfrm>
        </p:grpSpPr>
        <p:sp>
          <p:nvSpPr>
            <p:cNvPr id="38" name="Rounded Rectangle 37"/>
            <p:cNvSpPr/>
            <p:nvPr/>
          </p:nvSpPr>
          <p:spPr bwMode="auto">
            <a:xfrm>
              <a:off x="1992902" y="443351"/>
              <a:ext cx="636277" cy="318138"/>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sp>
        <p:sp>
          <p:nvSpPr>
            <p:cNvPr id="39" name="Rounded Rectangle 42"/>
            <p:cNvSpPr/>
            <p:nvPr/>
          </p:nvSpPr>
          <p:spPr bwMode="auto">
            <a:xfrm>
              <a:off x="2008432" y="458881"/>
              <a:ext cx="605217" cy="287078"/>
            </a:xfrm>
            <a:prstGeom prst="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lvl="0" algn="ctr" defTabSz="1096963">
                <a:lnSpc>
                  <a:spcPct val="90000"/>
                </a:lnSpc>
              </a:pPr>
              <a:r>
                <a:rPr lang="en-US" sz="1100" dirty="0" smtClean="0">
                  <a:solidFill>
                    <a:schemeClr val="tx1"/>
                  </a:solidFill>
                  <a:effectLst>
                    <a:outerShdw blurRad="38100" dist="38100" dir="2700000" algn="tl">
                      <a:srgbClr val="000000">
                        <a:alpha val="43137"/>
                      </a:srgbClr>
                    </a:outerShdw>
                  </a:effectLst>
                </a:rPr>
                <a:t>Regulatory Compliance</a:t>
              </a:r>
              <a:endParaRPr lang="en-US" sz="1100" dirty="0">
                <a:solidFill>
                  <a:schemeClr val="tx1"/>
                </a:solidFill>
                <a:effectLst>
                  <a:outerShdw blurRad="38100" dist="38100" dir="2700000" algn="tl">
                    <a:srgbClr val="000000">
                      <a:alpha val="43137"/>
                    </a:srgbClr>
                  </a:outerShdw>
                </a:effectLst>
              </a:endParaRPr>
            </a:p>
          </p:txBody>
        </p:sp>
      </p:grpSp>
      <p:grpSp>
        <p:nvGrpSpPr>
          <p:cNvPr id="22" name="Group 34"/>
          <p:cNvGrpSpPr/>
          <p:nvPr/>
        </p:nvGrpSpPr>
        <p:grpSpPr bwMode="auto">
          <a:xfrm>
            <a:off x="1558369" y="980500"/>
            <a:ext cx="1829533" cy="426735"/>
            <a:chOff x="2671208" y="116697"/>
            <a:chExt cx="636277" cy="318138"/>
          </a:xfrm>
        </p:grpSpPr>
        <p:sp>
          <p:nvSpPr>
            <p:cNvPr id="36" name="Rounded Rectangle 35"/>
            <p:cNvSpPr/>
            <p:nvPr/>
          </p:nvSpPr>
          <p:spPr bwMode="auto">
            <a:xfrm>
              <a:off x="2671208" y="116697"/>
              <a:ext cx="636277" cy="318138"/>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sp>
        <p:sp>
          <p:nvSpPr>
            <p:cNvPr id="37" name="Rounded Rectangle 44"/>
            <p:cNvSpPr/>
            <p:nvPr/>
          </p:nvSpPr>
          <p:spPr bwMode="auto">
            <a:xfrm>
              <a:off x="2686738" y="132227"/>
              <a:ext cx="605217" cy="287078"/>
            </a:xfrm>
            <a:prstGeom prst="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lvl="0" algn="ctr" defTabSz="1096963">
                <a:lnSpc>
                  <a:spcPct val="90000"/>
                </a:lnSpc>
              </a:pPr>
              <a:r>
                <a:rPr lang="en-US" sz="900" dirty="0" smtClean="0">
                  <a:solidFill>
                    <a:schemeClr val="tx1"/>
                  </a:solidFill>
                  <a:effectLst>
                    <a:outerShdw blurRad="38100" dist="38100" dir="2700000" algn="tl">
                      <a:srgbClr val="000000">
                        <a:alpha val="43137"/>
                      </a:srgbClr>
                    </a:outerShdw>
                  </a:effectLst>
                </a:rPr>
                <a:t>Scripting &amp; </a:t>
              </a:r>
              <a:br>
                <a:rPr lang="en-US" sz="900" dirty="0" smtClean="0">
                  <a:solidFill>
                    <a:schemeClr val="tx1"/>
                  </a:solidFill>
                  <a:effectLst>
                    <a:outerShdw blurRad="38100" dist="38100" dir="2700000" algn="tl">
                      <a:srgbClr val="000000">
                        <a:alpha val="43137"/>
                      </a:srgbClr>
                    </a:outerShdw>
                  </a:effectLst>
                </a:rPr>
              </a:br>
              <a:r>
                <a:rPr lang="en-US" sz="900" dirty="0" smtClean="0">
                  <a:solidFill>
                    <a:schemeClr val="tx1"/>
                  </a:solidFill>
                  <a:effectLst>
                    <a:outerShdw blurRad="38100" dist="38100" dir="2700000" algn="tl">
                      <a:srgbClr val="000000">
                        <a:alpha val="43137"/>
                      </a:srgbClr>
                    </a:outerShdw>
                  </a:effectLst>
                </a:rPr>
                <a:t>Programmability APIs</a:t>
              </a:r>
              <a:endParaRPr lang="en-US" sz="900" dirty="0">
                <a:solidFill>
                  <a:schemeClr val="tx1"/>
                </a:solidFill>
                <a:effectLst>
                  <a:outerShdw blurRad="38100" dist="38100" dir="2700000" algn="tl">
                    <a:srgbClr val="000000">
                      <a:alpha val="43137"/>
                    </a:srgbClr>
                  </a:outerShdw>
                </a:effectLst>
              </a:endParaRPr>
            </a:p>
          </p:txBody>
        </p:sp>
      </p:grpSp>
      <p:grpSp>
        <p:nvGrpSpPr>
          <p:cNvPr id="23" name="Group 78"/>
          <p:cNvGrpSpPr/>
          <p:nvPr/>
        </p:nvGrpSpPr>
        <p:grpSpPr bwMode="blackWhite">
          <a:xfrm>
            <a:off x="5151949" y="400049"/>
            <a:ext cx="1764688" cy="437323"/>
            <a:chOff x="2671208" y="116697"/>
            <a:chExt cx="636277" cy="318138"/>
          </a:xfrm>
        </p:grpSpPr>
        <p:sp>
          <p:nvSpPr>
            <p:cNvPr id="81" name="Rounded Rectangle 80"/>
            <p:cNvSpPr/>
            <p:nvPr/>
          </p:nvSpPr>
          <p:spPr bwMode="blackWhite">
            <a:xfrm>
              <a:off x="2671208" y="116697"/>
              <a:ext cx="636277" cy="318138"/>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sp>
        <p:sp>
          <p:nvSpPr>
            <p:cNvPr id="82" name="Rounded Rectangle 44"/>
            <p:cNvSpPr/>
            <p:nvPr/>
          </p:nvSpPr>
          <p:spPr bwMode="blackWhite">
            <a:xfrm>
              <a:off x="2686738" y="132227"/>
              <a:ext cx="605217" cy="287078"/>
            </a:xfrm>
            <a:prstGeom prst="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lvl="0" algn="ctr" defTabSz="1096963">
                <a:lnSpc>
                  <a:spcPct val="90000"/>
                </a:lnSpc>
              </a:pPr>
              <a:r>
                <a:rPr lang="en-US" sz="1100" dirty="0" smtClean="0">
                  <a:solidFill>
                    <a:schemeClr val="tx1"/>
                  </a:solidFill>
                  <a:effectLst>
                    <a:outerShdw blurRad="38100" dist="38100" dir="2700000" algn="tl">
                      <a:srgbClr val="000000">
                        <a:alpha val="43137"/>
                      </a:srgbClr>
                    </a:outerShdw>
                  </a:effectLst>
                </a:rPr>
                <a:t>Memory Management</a:t>
              </a:r>
              <a:endParaRPr lang="en-US" sz="1100" dirty="0">
                <a:solidFill>
                  <a:schemeClr val="tx1"/>
                </a:solidFill>
                <a:effectLst>
                  <a:outerShdw blurRad="38100" dist="38100" dir="2700000" algn="tl">
                    <a:srgbClr val="000000">
                      <a:alpha val="43137"/>
                    </a:srgbClr>
                  </a:outerShdw>
                </a:effectLst>
              </a:endParaRPr>
            </a:p>
          </p:txBody>
        </p:sp>
      </p:grpSp>
      <p:grpSp>
        <p:nvGrpSpPr>
          <p:cNvPr id="24" name="Group 75"/>
          <p:cNvGrpSpPr/>
          <p:nvPr/>
        </p:nvGrpSpPr>
        <p:grpSpPr bwMode="auto">
          <a:xfrm>
            <a:off x="2357948" y="414337"/>
            <a:ext cx="1829533" cy="426735"/>
            <a:chOff x="2671208" y="116697"/>
            <a:chExt cx="636277" cy="318138"/>
          </a:xfrm>
        </p:grpSpPr>
        <p:sp>
          <p:nvSpPr>
            <p:cNvPr id="77" name="Rounded Rectangle 76"/>
            <p:cNvSpPr/>
            <p:nvPr/>
          </p:nvSpPr>
          <p:spPr bwMode="auto">
            <a:xfrm>
              <a:off x="2671208" y="116697"/>
              <a:ext cx="636277" cy="318138"/>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sp>
        <p:sp>
          <p:nvSpPr>
            <p:cNvPr id="78" name="Rounded Rectangle 44"/>
            <p:cNvSpPr/>
            <p:nvPr/>
          </p:nvSpPr>
          <p:spPr bwMode="auto">
            <a:xfrm>
              <a:off x="2686738" y="132227"/>
              <a:ext cx="605217" cy="287078"/>
            </a:xfrm>
            <a:prstGeom prst="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freezing" dir="t"/>
            </a:scene3d>
            <a:sp3d prstMaterial="powder">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lvl="0" algn="ctr" defTabSz="1096963">
                <a:lnSpc>
                  <a:spcPct val="90000"/>
                </a:lnSpc>
              </a:pPr>
              <a:r>
                <a:rPr lang="en-US" sz="1100" dirty="0" smtClean="0">
                  <a:solidFill>
                    <a:schemeClr val="tx1"/>
                  </a:solidFill>
                  <a:effectLst>
                    <a:outerShdw blurRad="38100" dist="38100" dir="2700000" algn="tl">
                      <a:srgbClr val="000000">
                        <a:alpha val="43137"/>
                      </a:srgbClr>
                    </a:outerShdw>
                  </a:effectLst>
                </a:rPr>
                <a:t>Thread Management</a:t>
              </a:r>
              <a:endParaRPr lang="en-US" sz="1100" dirty="0">
                <a:solidFill>
                  <a:schemeClr val="tx1"/>
                </a:solidFill>
                <a:effectLst>
                  <a:outerShdw blurRad="38100" dist="38100" dir="2700000" algn="tl">
                    <a:srgbClr val="000000">
                      <a:alpha val="43137"/>
                    </a:srgbClr>
                  </a:outerShdw>
                </a:effectLst>
              </a:endParaRPr>
            </a:p>
          </p:txBody>
        </p:sp>
      </p:gr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problème du Firewall</a:t>
            </a:r>
            <a:endParaRPr lang="fr-FR" dirty="0"/>
          </a:p>
        </p:txBody>
      </p:sp>
      <p:sp>
        <p:nvSpPr>
          <p:cNvPr id="3" name="Espace réservé du contenu 2"/>
          <p:cNvSpPr>
            <a:spLocks noGrp="1"/>
          </p:cNvSpPr>
          <p:nvPr>
            <p:ph sz="quarter" idx="10"/>
          </p:nvPr>
        </p:nvSpPr>
        <p:spPr/>
        <p:txBody>
          <a:bodyPr/>
          <a:lstStyle/>
          <a:p>
            <a:r>
              <a:rPr lang="fr-FR" dirty="0" smtClean="0"/>
              <a:t>Comment projeter son architecture sur celle de ses partenaires ?</a:t>
            </a:r>
          </a:p>
          <a:p>
            <a:pPr lvl="1"/>
            <a:r>
              <a:rPr lang="fr-FR" dirty="0" smtClean="0"/>
              <a:t>Faire chacun la même chose au même rythme</a:t>
            </a:r>
          </a:p>
          <a:p>
            <a:pPr lvl="1"/>
            <a:r>
              <a:rPr lang="fr-FR" dirty="0" smtClean="0"/>
              <a:t>S’appuyer sur un standard commun</a:t>
            </a:r>
          </a:p>
          <a:p>
            <a:pPr lvl="1"/>
            <a:r>
              <a:rPr lang="fr-FR" dirty="0" smtClean="0"/>
              <a:t>S’appuyer sur une/des ressources communes</a:t>
            </a:r>
          </a:p>
          <a:p>
            <a:r>
              <a:rPr lang="fr-FR" dirty="0" smtClean="0"/>
              <a:t>Bus de services : l’entreprise à l’Internet</a:t>
            </a:r>
          </a:p>
          <a:p>
            <a:pPr lvl="1"/>
            <a:r>
              <a:rPr lang="fr-FR" dirty="0" smtClean="0"/>
              <a:t>Rappelons-nous de nos 5 piliers</a:t>
            </a:r>
          </a:p>
          <a:p>
            <a:pPr lvl="2"/>
            <a:r>
              <a:rPr lang="fr-FR" dirty="0" smtClean="0"/>
              <a:t>Messagerie, Identité, Processus, Données, Interaction</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problème du Firewall</a:t>
            </a:r>
          </a:p>
        </p:txBody>
      </p:sp>
      <p:sp>
        <p:nvSpPr>
          <p:cNvPr id="3" name="Espace réservé du contenu 2"/>
          <p:cNvSpPr>
            <a:spLocks noGrp="1"/>
          </p:cNvSpPr>
          <p:nvPr>
            <p:ph sz="quarter" idx="10"/>
          </p:nvPr>
        </p:nvSpPr>
        <p:spPr/>
        <p:txBody>
          <a:bodyPr/>
          <a:lstStyle/>
          <a:p>
            <a:endParaRPr lang="fr-FR"/>
          </a:p>
        </p:txBody>
      </p:sp>
      <p:pic>
        <p:nvPicPr>
          <p:cNvPr id="28674" name="Picture 2" descr="C:\Program Files (x86)\Microsoft BizTalk Services SDK\Architecture.gif"/>
          <p:cNvPicPr>
            <a:picLocks noChangeAspect="1" noChangeArrowheads="1"/>
          </p:cNvPicPr>
          <p:nvPr/>
        </p:nvPicPr>
        <p:blipFill>
          <a:blip r:embed="rId2"/>
          <a:srcRect/>
          <a:stretch>
            <a:fillRect/>
          </a:stretch>
        </p:blipFill>
        <p:spPr bwMode="auto">
          <a:xfrm>
            <a:off x="0" y="1238250"/>
            <a:ext cx="9239250" cy="5619750"/>
          </a:xfrm>
          <a:prstGeom prst="rect">
            <a:avLst/>
          </a:prstGeom>
          <a:solidFill>
            <a:schemeClr val="tx1"/>
          </a:solid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Agenda</a:t>
            </a:r>
            <a:endParaRPr lang="fr-FR" dirty="0"/>
          </a:p>
        </p:txBody>
      </p:sp>
      <p:sp>
        <p:nvSpPr>
          <p:cNvPr id="5" name="Espace réservé du contenu 4"/>
          <p:cNvSpPr>
            <a:spLocks noGrp="1"/>
          </p:cNvSpPr>
          <p:nvPr>
            <p:ph sz="quarter" idx="10"/>
          </p:nvPr>
        </p:nvSpPr>
        <p:spPr/>
        <p:txBody>
          <a:bodyPr/>
          <a:lstStyle/>
          <a:p>
            <a:r>
              <a:rPr lang="fr-FR" dirty="0" smtClean="0"/>
              <a:t>SOA, pour quoi faire ?</a:t>
            </a:r>
          </a:p>
          <a:p>
            <a:r>
              <a:rPr lang="fr-FR" dirty="0" smtClean="0"/>
              <a:t>SOAP, la Lingua Franca du SI ?</a:t>
            </a:r>
          </a:p>
          <a:p>
            <a:r>
              <a:rPr lang="fr-FR" dirty="0" smtClean="0"/>
              <a:t>Exposer, Composer, Consommer</a:t>
            </a:r>
          </a:p>
          <a:p>
            <a:r>
              <a:rPr lang="fr-FR" dirty="0" smtClean="0"/>
              <a:t>Observer, Présenter, Alerter</a:t>
            </a:r>
          </a:p>
          <a:p>
            <a:r>
              <a:rPr lang="fr-FR" dirty="0" smtClean="0"/>
              <a:t>Le problème du Firewall</a:t>
            </a:r>
          </a:p>
          <a:p>
            <a:r>
              <a:rPr lang="fr-FR" dirty="0" err="1" smtClean="0"/>
              <a:t>Roadmap</a:t>
            </a:r>
            <a:r>
              <a:rPr lang="fr-FR" dirty="0" smtClean="0"/>
              <a:t> : Biztalk 2009</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ISB : un effort soutenu</a:t>
            </a:r>
            <a:endParaRPr lang="fr-FR" dirty="0"/>
          </a:p>
        </p:txBody>
      </p:sp>
      <p:sp>
        <p:nvSpPr>
          <p:cNvPr id="3" name="Espace réservé du contenu 2"/>
          <p:cNvSpPr>
            <a:spLocks noGrp="1"/>
          </p:cNvSpPr>
          <p:nvPr>
            <p:ph sz="quarter" idx="10"/>
          </p:nvPr>
        </p:nvSpPr>
        <p:spPr/>
        <p:txBody>
          <a:bodyPr/>
          <a:lstStyle/>
          <a:p>
            <a:endParaRPr lang="fr-FR" dirty="0"/>
          </a:p>
        </p:txBody>
      </p:sp>
      <p:pic>
        <p:nvPicPr>
          <p:cNvPr id="32770" name="Picture 2"/>
          <p:cNvPicPr>
            <a:picLocks noChangeAspect="1" noChangeArrowheads="1"/>
          </p:cNvPicPr>
          <p:nvPr/>
        </p:nvPicPr>
        <p:blipFill>
          <a:blip r:embed="rId2"/>
          <a:srcRect/>
          <a:stretch>
            <a:fillRect/>
          </a:stretch>
        </p:blipFill>
        <p:spPr bwMode="auto">
          <a:xfrm>
            <a:off x="595313" y="1314450"/>
            <a:ext cx="7381875" cy="72580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965200" y="2489200"/>
            <a:ext cx="7340600" cy="35052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 name="Titre 3"/>
          <p:cNvSpPr>
            <a:spLocks noGrp="1"/>
          </p:cNvSpPr>
          <p:nvPr>
            <p:ph type="ctrTitle"/>
          </p:nvPr>
        </p:nvSpPr>
        <p:spPr>
          <a:xfrm>
            <a:off x="2120314" y="1530351"/>
            <a:ext cx="7223712" cy="1523495"/>
          </a:xfrm>
        </p:spPr>
        <p:txBody>
          <a:bodyPr/>
          <a:lstStyle/>
          <a:p>
            <a:r>
              <a:rPr lang="fr-FR" dirty="0" smtClean="0"/>
              <a:t>Internet Service Bus</a:t>
            </a:r>
            <a:endParaRPr lang="fr-FR" dirty="0"/>
          </a:p>
        </p:txBody>
      </p:sp>
      <p:sp>
        <p:nvSpPr>
          <p:cNvPr id="5" name="Espace réservé du texte 4"/>
          <p:cNvSpPr>
            <a:spLocks noGrp="1"/>
          </p:cNvSpPr>
          <p:nvPr>
            <p:ph type="body" sz="quarter" idx="11"/>
          </p:nvPr>
        </p:nvSpPr>
        <p:spPr>
          <a:xfrm>
            <a:off x="1265238" y="3543300"/>
            <a:ext cx="6994950" cy="1384994"/>
          </a:xfrm>
        </p:spPr>
        <p:txBody>
          <a:bodyPr/>
          <a:lstStyle/>
          <a:p>
            <a:endParaRPr lang="fr-FR" dirty="0"/>
          </a:p>
        </p:txBody>
      </p:sp>
      <p:pic>
        <p:nvPicPr>
          <p:cNvPr id="6" name="Picture 2" descr="Figure 15: The Identity Provider creates security tokens for applications"/>
          <p:cNvPicPr>
            <a:picLocks noChangeAspect="1" noChangeArrowheads="1"/>
          </p:cNvPicPr>
          <p:nvPr/>
        </p:nvPicPr>
        <p:blipFill>
          <a:blip r:embed="rId2"/>
          <a:srcRect/>
          <a:stretch>
            <a:fillRect/>
          </a:stretch>
        </p:blipFill>
        <p:spPr bwMode="auto">
          <a:xfrm>
            <a:off x="1908175" y="4286250"/>
            <a:ext cx="4286250" cy="1638300"/>
          </a:xfrm>
          <a:prstGeom prst="rect">
            <a:avLst/>
          </a:prstGeom>
          <a:solidFill>
            <a:schemeClr val="tx1"/>
          </a:solidFill>
        </p:spPr>
      </p:pic>
      <p:pic>
        <p:nvPicPr>
          <p:cNvPr id="7" name="Picture 2" descr="Figure 16: BizTalk Connectivity Services lets a WCF client  communicate transparently with a WCF service via the Internet"/>
          <p:cNvPicPr>
            <a:picLocks noChangeAspect="1" noChangeArrowheads="1"/>
          </p:cNvPicPr>
          <p:nvPr/>
        </p:nvPicPr>
        <p:blipFill>
          <a:blip r:embed="rId3"/>
          <a:srcRect/>
          <a:stretch>
            <a:fillRect/>
          </a:stretch>
        </p:blipFill>
        <p:spPr bwMode="auto">
          <a:xfrm>
            <a:off x="1908175" y="2713037"/>
            <a:ext cx="4286250" cy="1581151"/>
          </a:xfrm>
          <a:prstGeom prst="rect">
            <a:avLst/>
          </a:prstGeom>
          <a:solidFill>
            <a:schemeClr val="tx1"/>
          </a:solid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14346" y="1214422"/>
            <a:ext cx="10426700" cy="57912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re 1"/>
          <p:cNvSpPr>
            <a:spLocks noGrp="1"/>
          </p:cNvSpPr>
          <p:nvPr>
            <p:ph type="title"/>
          </p:nvPr>
        </p:nvSpPr>
        <p:spPr/>
        <p:txBody>
          <a:bodyPr/>
          <a:lstStyle/>
          <a:p>
            <a:r>
              <a:rPr lang="fr-FR" dirty="0" smtClean="0"/>
              <a:t>ISB : 3/5, un bon début</a:t>
            </a:r>
            <a:endParaRPr lang="fr-FR" dirty="0"/>
          </a:p>
        </p:txBody>
      </p:sp>
      <p:sp>
        <p:nvSpPr>
          <p:cNvPr id="6" name="Espace réservé du contenu 5"/>
          <p:cNvSpPr>
            <a:spLocks noGrp="1"/>
          </p:cNvSpPr>
          <p:nvPr>
            <p:ph sz="quarter" idx="10"/>
          </p:nvPr>
        </p:nvSpPr>
        <p:spPr/>
        <p:txBody>
          <a:bodyPr/>
          <a:lstStyle/>
          <a:p>
            <a:endParaRPr lang="fr-FR" dirty="0"/>
          </a:p>
        </p:txBody>
      </p:sp>
      <p:pic>
        <p:nvPicPr>
          <p:cNvPr id="5" name="Picture 2" descr="Building Block Services Architecture"/>
          <p:cNvPicPr>
            <a:picLocks noChangeAspect="1" noChangeArrowheads="1"/>
          </p:cNvPicPr>
          <p:nvPr/>
        </p:nvPicPr>
        <p:blipFill>
          <a:blip r:embed="rId2"/>
          <a:srcRect/>
          <a:stretch>
            <a:fillRect/>
          </a:stretch>
        </p:blipFill>
        <p:spPr bwMode="auto">
          <a:xfrm>
            <a:off x="977900" y="1350946"/>
            <a:ext cx="7115175" cy="5153026"/>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fontAlgn="base">
              <a:lnSpc>
                <a:spcPct val="90000"/>
              </a:lnSpc>
              <a:spcAft>
                <a:spcPct val="0"/>
              </a:spcAft>
            </a:pPr>
            <a:r>
              <a:rPr lang="fr-FR" sz="4600" b="0" dirty="0" smtClean="0">
                <a:latin typeface="Segoe Semibold" pitchFamily="34" charset="0"/>
                <a:ea typeface="+mn-ea"/>
                <a:cs typeface="Arial" charset="0"/>
              </a:rPr>
              <a:t>Vision…Implémentation</a:t>
            </a:r>
            <a:endParaRPr lang="fr-FR" sz="4600" b="0" dirty="0">
              <a:latin typeface="Segoe Semibold" pitchFamily="34" charset="0"/>
              <a:ea typeface="+mn-ea"/>
              <a:cs typeface="Arial" charset="0"/>
            </a:endParaRPr>
          </a:p>
        </p:txBody>
      </p:sp>
      <p:sp>
        <p:nvSpPr>
          <p:cNvPr id="6" name="Espace réservé du contenu 5"/>
          <p:cNvSpPr>
            <a:spLocks noGrp="1"/>
          </p:cNvSpPr>
          <p:nvPr>
            <p:ph sz="quarter" idx="10"/>
          </p:nvPr>
        </p:nvSpPr>
        <p:spPr/>
        <p:txBody>
          <a:bodyPr/>
          <a:lstStyle/>
          <a:p>
            <a:endParaRPr lang="fr-FR"/>
          </a:p>
        </p:txBody>
      </p:sp>
      <p:graphicFrame>
        <p:nvGraphicFramePr>
          <p:cNvPr id="7" name="Diagramme 6"/>
          <p:cNvGraphicFramePr/>
          <p:nvPr/>
        </p:nvGraphicFramePr>
        <p:xfrm>
          <a:off x="1552575" y="120681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riangle isocèle 7"/>
          <p:cNvSpPr/>
          <p:nvPr/>
        </p:nvSpPr>
        <p:spPr bwMode="auto">
          <a:xfrm rot="5400000">
            <a:off x="3290887" y="2281236"/>
            <a:ext cx="471489" cy="404815"/>
          </a:xfrm>
          <a:prstGeom prst="triangle">
            <a:avLst/>
          </a:prstGeom>
          <a:solidFill>
            <a:schemeClr val="tx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solidFill>
                <a:schemeClr val="tx1"/>
              </a:solidFill>
              <a:effectLst>
                <a:outerShdw blurRad="38100" dist="38100" dir="2700000" algn="tl">
                  <a:srgbClr val="000000">
                    <a:alpha val="43137"/>
                  </a:srgbClr>
                </a:outerShdw>
              </a:effectLst>
              <a:latin typeface="Segoe" pitchFamily="34" charset="0"/>
            </a:endParaRPr>
          </a:p>
        </p:txBody>
      </p:sp>
      <p:sp>
        <p:nvSpPr>
          <p:cNvPr id="9" name="Triangle isocèle 8"/>
          <p:cNvSpPr/>
          <p:nvPr/>
        </p:nvSpPr>
        <p:spPr bwMode="auto">
          <a:xfrm rot="5400000">
            <a:off x="5376862" y="2281236"/>
            <a:ext cx="471489" cy="404815"/>
          </a:xfrm>
          <a:prstGeom prst="triangle">
            <a:avLst/>
          </a:prstGeom>
          <a:solidFill>
            <a:schemeClr val="tx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600" dirty="0" smtClean="0"/>
              <a:t>SOA Pragmatique</a:t>
            </a:r>
            <a:endParaRPr lang="fr-FR" sz="4600" dirty="0"/>
          </a:p>
        </p:txBody>
      </p:sp>
      <p:sp>
        <p:nvSpPr>
          <p:cNvPr id="3" name="Content Placeholder 2"/>
          <p:cNvSpPr>
            <a:spLocks noGrp="1"/>
          </p:cNvSpPr>
          <p:nvPr>
            <p:ph sz="quarter" idx="10"/>
          </p:nvPr>
        </p:nvSpPr>
        <p:spPr/>
        <p:txBody>
          <a:bodyPr>
            <a:normAutofit/>
          </a:bodyPr>
          <a:lstStyle/>
          <a:p>
            <a:r>
              <a:rPr lang="fr-FR" dirty="0" smtClean="0"/>
              <a:t>Basée sur la maturité de votre organisation</a:t>
            </a:r>
          </a:p>
          <a:p>
            <a:r>
              <a:rPr lang="fr-FR" dirty="0" smtClean="0"/>
              <a:t>Vision ET pragmatisme</a:t>
            </a:r>
          </a:p>
          <a:p>
            <a:r>
              <a:rPr lang="fr-FR" dirty="0" smtClean="0"/>
              <a:t>Concevoir en pensant à l’exploitation</a:t>
            </a:r>
          </a:p>
        </p:txBody>
      </p:sp>
      <p:sp>
        <p:nvSpPr>
          <p:cNvPr id="5" name="Oval 27"/>
          <p:cNvSpPr>
            <a:spLocks noChangeArrowheads="1"/>
          </p:cNvSpPr>
          <p:nvPr/>
        </p:nvSpPr>
        <p:spPr bwMode="auto">
          <a:xfrm>
            <a:off x="2846485" y="4147338"/>
            <a:ext cx="3889751" cy="1308521"/>
          </a:xfrm>
          <a:prstGeom prst="ellipse">
            <a:avLst/>
          </a:prstGeom>
          <a:gradFill rotWithShape="1">
            <a:gsLst>
              <a:gs pos="0">
                <a:schemeClr val="tx1"/>
              </a:gs>
              <a:gs pos="100000">
                <a:schemeClr val="tx1">
                  <a:alpha val="0"/>
                </a:schemeClr>
              </a:gs>
            </a:gsLst>
            <a:path path="shape">
              <a:fillToRect l="50000" t="50000" r="50000" b="50000"/>
            </a:path>
          </a:gradFill>
          <a:ln w="9525">
            <a:noFill/>
            <a:round/>
            <a:headEnd/>
            <a:tailEnd/>
          </a:ln>
        </p:spPr>
        <p:txBody>
          <a:bodyPr wrap="none" anchor="ctr"/>
          <a:lstStyle/>
          <a:p>
            <a:pPr algn="ctr" eaLnBrk="0" hangingPunct="0">
              <a:lnSpc>
                <a:spcPct val="85000"/>
              </a:lnSpc>
              <a:spcBef>
                <a:spcPct val="20000"/>
              </a:spcBef>
              <a:defRPr/>
            </a:pPr>
            <a:endParaRPr lang="en-US">
              <a:latin typeface="Arial" charset="0"/>
            </a:endParaRPr>
          </a:p>
        </p:txBody>
      </p:sp>
      <p:grpSp>
        <p:nvGrpSpPr>
          <p:cNvPr id="4" name="Group 15"/>
          <p:cNvGrpSpPr>
            <a:grpSpLocks/>
          </p:cNvGrpSpPr>
          <p:nvPr/>
        </p:nvGrpSpPr>
        <p:grpSpPr bwMode="auto">
          <a:xfrm>
            <a:off x="1060924" y="3359642"/>
            <a:ext cx="5481791" cy="3114343"/>
            <a:chOff x="344488" y="3089275"/>
            <a:chExt cx="6296025" cy="3525838"/>
          </a:xfrm>
        </p:grpSpPr>
        <p:pic>
          <p:nvPicPr>
            <p:cNvPr id="7" name="Picture 14" descr="3 piece arrow circular connected 2"/>
            <p:cNvPicPr>
              <a:picLocks noChangeAspect="1" noChangeArrowheads="1"/>
            </p:cNvPicPr>
            <p:nvPr/>
          </p:nvPicPr>
          <p:blipFill>
            <a:blip r:embed="rId2" cstate="email">
              <a:lum bright="12000"/>
            </a:blip>
            <a:srcRect/>
            <a:stretch>
              <a:fillRect/>
            </a:stretch>
          </p:blipFill>
          <p:spPr bwMode="auto">
            <a:xfrm>
              <a:off x="2836863" y="3089275"/>
              <a:ext cx="3367087" cy="3525838"/>
            </a:xfrm>
            <a:prstGeom prst="rect">
              <a:avLst/>
            </a:prstGeom>
            <a:noFill/>
            <a:ln w="9525">
              <a:noFill/>
              <a:miter lim="800000"/>
              <a:headEnd/>
              <a:tailEnd/>
            </a:ln>
          </p:spPr>
        </p:pic>
        <p:pic>
          <p:nvPicPr>
            <p:cNvPr id="8" name="Picture 15" descr="cooltools-1"/>
            <p:cNvPicPr>
              <a:picLocks noChangeAspect="1" noChangeArrowheads="1"/>
            </p:cNvPicPr>
            <p:nvPr/>
          </p:nvPicPr>
          <p:blipFill>
            <a:blip r:embed="rId3" cstate="email"/>
            <a:srcRect/>
            <a:stretch>
              <a:fillRect/>
            </a:stretch>
          </p:blipFill>
          <p:spPr bwMode="invGray">
            <a:xfrm>
              <a:off x="344488" y="3403600"/>
              <a:ext cx="2132012" cy="341313"/>
            </a:xfrm>
            <a:prstGeom prst="rect">
              <a:avLst/>
            </a:prstGeom>
            <a:noFill/>
            <a:ln w="9525">
              <a:noFill/>
              <a:miter lim="800000"/>
              <a:headEnd/>
              <a:tailEnd/>
            </a:ln>
          </p:spPr>
        </p:pic>
        <p:sp>
          <p:nvSpPr>
            <p:cNvPr id="9" name="Rectangle 8"/>
            <p:cNvSpPr>
              <a:spLocks noChangeArrowheads="1"/>
            </p:cNvSpPr>
            <p:nvPr/>
          </p:nvSpPr>
          <p:spPr bwMode="auto">
            <a:xfrm>
              <a:off x="4344971" y="3478638"/>
              <a:ext cx="151751" cy="268753"/>
            </a:xfrm>
            <a:prstGeom prst="rect">
              <a:avLst/>
            </a:prstGeom>
            <a:noFill/>
            <a:ln w="9525">
              <a:noFill/>
              <a:miter lim="800000"/>
              <a:headEnd/>
              <a:tailEnd/>
            </a:ln>
            <a:effectLst/>
          </p:spPr>
          <p:txBody>
            <a:bodyPr wrap="none">
              <a:spAutoFit/>
            </a:bodyPr>
            <a:lstStyle/>
            <a:p>
              <a:pPr algn="ctr" eaLnBrk="0" hangingPunct="0">
                <a:lnSpc>
                  <a:spcPct val="85000"/>
                </a:lnSpc>
                <a:spcBef>
                  <a:spcPct val="20000"/>
                </a:spcBef>
                <a:defRPr/>
              </a:pPr>
              <a:endParaRPr lang="en-US">
                <a:effectLst>
                  <a:outerShdw blurRad="38100" dist="38100" dir="2700000" algn="tl">
                    <a:srgbClr val="000000"/>
                  </a:outerShdw>
                </a:effectLst>
                <a:latin typeface="Arial" charset="0"/>
              </a:endParaRPr>
            </a:p>
          </p:txBody>
        </p:sp>
        <p:pic>
          <p:nvPicPr>
            <p:cNvPr id="10" name="Picture 18" descr="cooltools-1"/>
            <p:cNvPicPr>
              <a:picLocks noChangeAspect="1" noChangeArrowheads="1"/>
            </p:cNvPicPr>
            <p:nvPr/>
          </p:nvPicPr>
          <p:blipFill>
            <a:blip r:embed="rId4" cstate="email"/>
            <a:srcRect/>
            <a:stretch>
              <a:fillRect/>
            </a:stretch>
          </p:blipFill>
          <p:spPr bwMode="invGray">
            <a:xfrm>
              <a:off x="4106863" y="3449638"/>
              <a:ext cx="1081087" cy="477837"/>
            </a:xfrm>
            <a:prstGeom prst="rect">
              <a:avLst/>
            </a:prstGeom>
            <a:noFill/>
            <a:ln w="9525">
              <a:noFill/>
              <a:miter lim="800000"/>
              <a:headEnd/>
              <a:tailEnd/>
            </a:ln>
          </p:spPr>
        </p:pic>
        <p:pic>
          <p:nvPicPr>
            <p:cNvPr id="11" name="Picture 19" descr="cooltools-1"/>
            <p:cNvPicPr>
              <a:picLocks noChangeAspect="1" noChangeArrowheads="1"/>
            </p:cNvPicPr>
            <p:nvPr/>
          </p:nvPicPr>
          <p:blipFill>
            <a:blip r:embed="rId5" cstate="email"/>
            <a:srcRect/>
            <a:stretch>
              <a:fillRect/>
            </a:stretch>
          </p:blipFill>
          <p:spPr bwMode="invGray">
            <a:xfrm>
              <a:off x="5210175" y="5146675"/>
              <a:ext cx="1430338" cy="482600"/>
            </a:xfrm>
            <a:prstGeom prst="rect">
              <a:avLst/>
            </a:prstGeom>
            <a:noFill/>
            <a:ln w="9525">
              <a:noFill/>
              <a:miter lim="800000"/>
              <a:headEnd/>
              <a:tailEnd/>
            </a:ln>
          </p:spPr>
        </p:pic>
        <p:pic>
          <p:nvPicPr>
            <p:cNvPr id="12" name="Picture 20" descr="cooltools-1"/>
            <p:cNvPicPr>
              <a:picLocks noChangeAspect="1" noChangeArrowheads="1"/>
            </p:cNvPicPr>
            <p:nvPr/>
          </p:nvPicPr>
          <p:blipFill>
            <a:blip r:embed="rId6" cstate="email"/>
            <a:srcRect/>
            <a:stretch>
              <a:fillRect/>
            </a:stretch>
          </p:blipFill>
          <p:spPr bwMode="invGray">
            <a:xfrm>
              <a:off x="2320925" y="4899025"/>
              <a:ext cx="1435100" cy="392113"/>
            </a:xfrm>
            <a:prstGeom prst="rect">
              <a:avLst/>
            </a:prstGeom>
            <a:noFill/>
            <a:ln w="9525">
              <a:noFill/>
              <a:miter lim="800000"/>
              <a:headEnd/>
              <a:tailEnd/>
            </a:ln>
          </p:spPr>
        </p:pic>
        <p:grpSp>
          <p:nvGrpSpPr>
            <p:cNvPr id="6" name="Group 24"/>
            <p:cNvGrpSpPr>
              <a:grpSpLocks/>
            </p:cNvGrpSpPr>
            <p:nvPr/>
          </p:nvGrpSpPr>
          <p:grpSpPr bwMode="auto">
            <a:xfrm>
              <a:off x="3602038" y="4256088"/>
              <a:ext cx="1836737" cy="782637"/>
              <a:chOff x="2215" y="1915"/>
              <a:chExt cx="1329" cy="566"/>
            </a:xfrm>
          </p:grpSpPr>
          <p:pic>
            <p:nvPicPr>
              <p:cNvPr id="16" name="Picture 15" descr="cooltools-1"/>
              <p:cNvPicPr>
                <a:picLocks noChangeAspect="1" noChangeArrowheads="1"/>
              </p:cNvPicPr>
              <p:nvPr/>
            </p:nvPicPr>
            <p:blipFill>
              <a:blip r:embed="rId7" cstate="email"/>
              <a:srcRect/>
              <a:stretch>
                <a:fillRect/>
              </a:stretch>
            </p:blipFill>
            <p:spPr bwMode="invGray">
              <a:xfrm>
                <a:off x="2215" y="1915"/>
                <a:ext cx="1329" cy="321"/>
              </a:xfrm>
              <a:prstGeom prst="rect">
                <a:avLst/>
              </a:prstGeom>
              <a:noFill/>
              <a:ln w="9525">
                <a:noFill/>
                <a:miter lim="800000"/>
                <a:headEnd/>
                <a:tailEnd/>
              </a:ln>
              <a:effectLst>
                <a:outerShdw dist="35921" dir="2700000" algn="ctr" rotWithShape="0">
                  <a:srgbClr val="333333"/>
                </a:outerShdw>
              </a:effectLst>
            </p:spPr>
          </p:pic>
          <p:pic>
            <p:nvPicPr>
              <p:cNvPr id="17" name="Picture 16" descr="cooltools-1"/>
              <p:cNvPicPr>
                <a:picLocks noChangeAspect="1" noChangeArrowheads="1"/>
              </p:cNvPicPr>
              <p:nvPr/>
            </p:nvPicPr>
            <p:blipFill>
              <a:blip r:embed="rId8" cstate="email"/>
              <a:srcRect r="-2040"/>
              <a:stretch>
                <a:fillRect/>
              </a:stretch>
            </p:blipFill>
            <p:spPr bwMode="invGray">
              <a:xfrm>
                <a:off x="2379" y="2160"/>
                <a:ext cx="1002" cy="321"/>
              </a:xfrm>
              <a:prstGeom prst="rect">
                <a:avLst/>
              </a:prstGeom>
              <a:noFill/>
              <a:ln w="9525">
                <a:noFill/>
                <a:miter lim="800000"/>
                <a:headEnd/>
                <a:tailEnd/>
              </a:ln>
              <a:effectLst>
                <a:outerShdw dist="35921" dir="2700000" algn="ctr" rotWithShape="0">
                  <a:srgbClr val="333333"/>
                </a:outerShdw>
              </a:effectLst>
            </p:spPr>
          </p:pic>
        </p:grpSp>
        <p:pic>
          <p:nvPicPr>
            <p:cNvPr id="15" name="Picture 16" descr="arrow 1 Teal Curved Arrow Large"/>
            <p:cNvPicPr>
              <a:picLocks noChangeAspect="1" noChangeArrowheads="1"/>
            </p:cNvPicPr>
            <p:nvPr/>
          </p:nvPicPr>
          <p:blipFill>
            <a:blip r:embed="rId9" cstate="email"/>
            <a:srcRect/>
            <a:stretch>
              <a:fillRect/>
            </a:stretch>
          </p:blipFill>
          <p:spPr bwMode="auto">
            <a:xfrm rot="528774" flipH="1">
              <a:off x="481013" y="3351213"/>
              <a:ext cx="2136775" cy="1239837"/>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4"/>
          <p:cNvSpPr>
            <a:spLocks noChangeArrowheads="1"/>
          </p:cNvSpPr>
          <p:nvPr/>
        </p:nvSpPr>
        <p:spPr bwMode="auto">
          <a:xfrm>
            <a:off x="189494" y="1805355"/>
            <a:ext cx="8736330" cy="3763108"/>
          </a:xfrm>
          <a:prstGeom prst="roundRect">
            <a:avLst>
              <a:gd name="adj" fmla="val 4070"/>
            </a:avLst>
          </a:prstGeom>
          <a:gradFill rotWithShape="1">
            <a:gsLst>
              <a:gs pos="0">
                <a:srgbClr val="7E848D">
                  <a:tint val="73000"/>
                  <a:satMod val="150000"/>
                </a:srgbClr>
              </a:gs>
              <a:gs pos="25000">
                <a:srgbClr val="7E848D">
                  <a:tint val="96000"/>
                  <a:shade val="80000"/>
                  <a:satMod val="105000"/>
                </a:srgbClr>
              </a:gs>
              <a:gs pos="38000">
                <a:srgbClr val="7E848D">
                  <a:tint val="96000"/>
                  <a:shade val="59000"/>
                  <a:satMod val="120000"/>
                </a:srgbClr>
              </a:gs>
              <a:gs pos="55000">
                <a:srgbClr val="7E848D">
                  <a:shade val="57000"/>
                  <a:satMod val="120000"/>
                </a:srgbClr>
              </a:gs>
              <a:gs pos="80000">
                <a:srgbClr val="7E848D">
                  <a:shade val="56000"/>
                  <a:satMod val="145000"/>
                </a:srgbClr>
              </a:gs>
              <a:gs pos="88000">
                <a:srgbClr val="7E848D">
                  <a:shade val="63000"/>
                  <a:satMod val="160000"/>
                </a:srgbClr>
              </a:gs>
              <a:gs pos="100000">
                <a:srgbClr val="7E848D">
                  <a:tint val="99555"/>
                  <a:satMod val="155000"/>
                </a:srgbClr>
              </a:gs>
            </a:gsLst>
            <a:lin ang="5400000" scaled="1"/>
          </a:gradFill>
          <a:ln>
            <a:noFill/>
            <a:headEnd/>
            <a:tailEnd/>
          </a:ln>
          <a:effectLst>
            <a:glow rad="76200">
              <a:srgbClr val="7E848D">
                <a:tint val="30000"/>
                <a:shade val="95000"/>
                <a:satMod val="300000"/>
                <a:alpha val="50000"/>
              </a:srgbClr>
            </a:glow>
          </a:effectLst>
          <a:scene3d>
            <a:camera prst="orthographicFront" fov="0">
              <a:rot lat="0" lon="0" rev="0"/>
            </a:camera>
            <a:lightRig rig="harsh" dir="t">
              <a:rot lat="6000000" lon="6000000" rev="0"/>
            </a:lightRig>
          </a:scene3d>
          <a:sp3d contourW="10000" prstMaterial="metal">
            <a:bevelT w="20000" h="9000" prst="softRound"/>
            <a:contourClr>
              <a:srgbClr val="7E848D">
                <a:shade val="30000"/>
                <a:satMod val="200000"/>
              </a:srgbClr>
            </a:contourClr>
          </a:sp3d>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6" name="AutoShape 4"/>
          <p:cNvSpPr>
            <a:spLocks noChangeArrowheads="1"/>
          </p:cNvSpPr>
          <p:nvPr/>
        </p:nvSpPr>
        <p:spPr bwMode="auto">
          <a:xfrm>
            <a:off x="284866" y="4859216"/>
            <a:ext cx="8429942" cy="457200"/>
          </a:xfrm>
          <a:prstGeom prst="roundRect">
            <a:avLst>
              <a:gd name="adj" fmla="val 16667"/>
            </a:avLst>
          </a:prstGeom>
          <a:gradFill rotWithShape="1">
            <a:gsLst>
              <a:gs pos="0">
                <a:srgbClr val="7E848D">
                  <a:tint val="73000"/>
                  <a:satMod val="150000"/>
                </a:srgbClr>
              </a:gs>
              <a:gs pos="25000">
                <a:srgbClr val="7E848D">
                  <a:tint val="96000"/>
                  <a:shade val="80000"/>
                  <a:satMod val="105000"/>
                </a:srgbClr>
              </a:gs>
              <a:gs pos="38000">
                <a:srgbClr val="7E848D">
                  <a:tint val="96000"/>
                  <a:shade val="59000"/>
                  <a:satMod val="120000"/>
                </a:srgbClr>
              </a:gs>
              <a:gs pos="55000">
                <a:srgbClr val="7E848D">
                  <a:shade val="57000"/>
                  <a:satMod val="120000"/>
                </a:srgbClr>
              </a:gs>
              <a:gs pos="80000">
                <a:srgbClr val="7E848D">
                  <a:shade val="56000"/>
                  <a:satMod val="145000"/>
                </a:srgbClr>
              </a:gs>
              <a:gs pos="88000">
                <a:srgbClr val="7E848D">
                  <a:shade val="63000"/>
                  <a:satMod val="160000"/>
                </a:srgbClr>
              </a:gs>
              <a:gs pos="100000">
                <a:srgbClr val="7E848D">
                  <a:tint val="99555"/>
                  <a:satMod val="155000"/>
                </a:srgbClr>
              </a:gs>
            </a:gsLst>
            <a:lin ang="5400000" scaled="1"/>
          </a:gradFill>
          <a:ln>
            <a:noFill/>
            <a:headEnd/>
            <a:tailEnd/>
          </a:ln>
          <a:effectLst>
            <a:glow rad="76200">
              <a:srgbClr val="7E848D">
                <a:tint val="30000"/>
                <a:shade val="95000"/>
                <a:satMod val="300000"/>
                <a:alpha val="50000"/>
              </a:srgbClr>
            </a:glow>
          </a:effectLst>
          <a:scene3d>
            <a:camera prst="orthographicFront" fov="0">
              <a:rot lat="0" lon="0" rev="0"/>
            </a:camera>
            <a:lightRig rig="harsh" dir="t">
              <a:rot lat="6000000" lon="6000000" rev="0"/>
            </a:lightRig>
          </a:scene3d>
          <a:sp3d contourW="10000" prstMaterial="metal">
            <a:bevelT w="20000" h="9000" prst="softRound"/>
            <a:contourClr>
              <a:srgbClr val="7E848D">
                <a:shade val="30000"/>
                <a:satMod val="200000"/>
              </a:srgbClr>
            </a:contourClr>
          </a:sp3d>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7" name="AutoShape 4"/>
          <p:cNvSpPr>
            <a:spLocks noChangeArrowheads="1"/>
          </p:cNvSpPr>
          <p:nvPr/>
        </p:nvSpPr>
        <p:spPr bwMode="auto">
          <a:xfrm>
            <a:off x="343482" y="2455985"/>
            <a:ext cx="8429942" cy="457200"/>
          </a:xfrm>
          <a:prstGeom prst="roundRect">
            <a:avLst>
              <a:gd name="adj" fmla="val 16667"/>
            </a:avLst>
          </a:prstGeom>
          <a:gradFill rotWithShape="1">
            <a:gsLst>
              <a:gs pos="0">
                <a:srgbClr val="7E848D">
                  <a:tint val="73000"/>
                  <a:satMod val="150000"/>
                </a:srgbClr>
              </a:gs>
              <a:gs pos="25000">
                <a:srgbClr val="7E848D">
                  <a:tint val="96000"/>
                  <a:shade val="80000"/>
                  <a:satMod val="105000"/>
                </a:srgbClr>
              </a:gs>
              <a:gs pos="38000">
                <a:srgbClr val="7E848D">
                  <a:tint val="96000"/>
                  <a:shade val="59000"/>
                  <a:satMod val="120000"/>
                </a:srgbClr>
              </a:gs>
              <a:gs pos="55000">
                <a:srgbClr val="7E848D">
                  <a:shade val="57000"/>
                  <a:satMod val="120000"/>
                </a:srgbClr>
              </a:gs>
              <a:gs pos="80000">
                <a:srgbClr val="7E848D">
                  <a:shade val="56000"/>
                  <a:satMod val="145000"/>
                </a:srgbClr>
              </a:gs>
              <a:gs pos="88000">
                <a:srgbClr val="7E848D">
                  <a:shade val="63000"/>
                  <a:satMod val="160000"/>
                </a:srgbClr>
              </a:gs>
              <a:gs pos="100000">
                <a:srgbClr val="7E848D">
                  <a:tint val="99555"/>
                  <a:satMod val="155000"/>
                </a:srgbClr>
              </a:gs>
            </a:gsLst>
            <a:lin ang="5400000" scaled="1"/>
          </a:gradFill>
          <a:ln>
            <a:noFill/>
            <a:headEnd/>
            <a:tailEnd/>
          </a:ln>
          <a:effectLst>
            <a:glow rad="76200">
              <a:srgbClr val="7E848D">
                <a:tint val="30000"/>
                <a:shade val="95000"/>
                <a:satMod val="300000"/>
                <a:alpha val="50000"/>
              </a:srgbClr>
            </a:glow>
          </a:effectLst>
          <a:scene3d>
            <a:camera prst="orthographicFront" fov="0">
              <a:rot lat="0" lon="0" rev="0"/>
            </a:camera>
            <a:lightRig rig="harsh" dir="t">
              <a:rot lat="6000000" lon="6000000" rev="0"/>
            </a:lightRig>
          </a:scene3d>
          <a:sp3d contourW="10000" prstMaterial="metal">
            <a:bevelT w="20000" h="9000" prst="softRound"/>
            <a:contourClr>
              <a:srgbClr val="7E848D">
                <a:shade val="30000"/>
                <a:satMod val="200000"/>
              </a:srgbClr>
            </a:contourClr>
          </a:sp3d>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8" name="Text Box 50"/>
          <p:cNvSpPr txBox="1">
            <a:spLocks noChangeArrowheads="1"/>
          </p:cNvSpPr>
          <p:nvPr/>
        </p:nvSpPr>
        <p:spPr bwMode="auto">
          <a:xfrm>
            <a:off x="530536" y="1771140"/>
            <a:ext cx="7804150" cy="584775"/>
          </a:xfrm>
          <a:prstGeom prst="rect">
            <a:avLst/>
          </a:prstGeom>
          <a:noFill/>
          <a:ln w="12700">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sz="3200" b="1" i="0" u="none" strike="noStrike" kern="0" cap="none" spc="0" normalizeH="0" baseline="0" noProof="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uLnTx/>
                <a:uFillTx/>
                <a:latin typeface="Segoe Semibold" pitchFamily="34" charset="0"/>
              </a:rPr>
              <a:t>Service Oriented Architecture</a:t>
            </a:r>
            <a:endParaRPr kumimoji="0" lang="en-US" sz="3200" b="1" i="0" u="none" strike="noStrike" kern="0" cap="none" spc="0" normalizeH="0" baseline="0" noProof="0" dirty="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uLnTx/>
              <a:uFillTx/>
              <a:latin typeface="Segoe Semibold" pitchFamily="34" charset="0"/>
            </a:endParaRPr>
          </a:p>
        </p:txBody>
      </p:sp>
      <p:sp>
        <p:nvSpPr>
          <p:cNvPr id="19" name="Text Box 67"/>
          <p:cNvSpPr txBox="1">
            <a:spLocks noChangeArrowheads="1"/>
          </p:cNvSpPr>
          <p:nvPr/>
        </p:nvSpPr>
        <p:spPr bwMode="auto">
          <a:xfrm>
            <a:off x="689643" y="2438972"/>
            <a:ext cx="7804150" cy="461665"/>
          </a:xfrm>
          <a:prstGeom prst="rect">
            <a:avLst/>
          </a:prstGeom>
          <a:noFill/>
          <a:ln w="12700">
            <a:noFill/>
            <a:miter lim="800000"/>
            <a:headEnd/>
            <a:tailEnd/>
          </a:ln>
          <a:effectLst/>
        </p:spPr>
        <p:txBody>
          <a:bodyPr>
            <a:spAutoFit/>
          </a:bodyPr>
          <a:lstStyle/>
          <a:p>
            <a:pPr algn="ctr" eaLnBrk="1" hangingPunct="1">
              <a:lnSpc>
                <a:spcPct val="100000"/>
              </a:lnSpc>
              <a:spcBef>
                <a:spcPct val="50000"/>
              </a:spcBef>
              <a:defRPr/>
            </a:pPr>
            <a:r>
              <a:rPr lang="fr-FR" sz="2400" smtClean="0">
                <a:effectLst>
                  <a:outerShdw blurRad="38100" dist="88900" dir="2700000" algn="tl">
                    <a:srgbClr val="000000">
                      <a:alpha val="70000"/>
                    </a:srgbClr>
                  </a:outerShdw>
                </a:effectLst>
                <a:latin typeface="Segoe Semibold" pitchFamily="34" charset="0"/>
              </a:rPr>
              <a:t>Modélisation et outils intégrés</a:t>
            </a:r>
            <a:endParaRPr lang="fr-FR" sz="2400" dirty="0">
              <a:effectLst>
                <a:outerShdw blurRad="38100" dist="88900" dir="2700000" algn="tl">
                  <a:srgbClr val="000000">
                    <a:alpha val="70000"/>
                  </a:srgbClr>
                </a:outerShdw>
              </a:effectLst>
              <a:latin typeface="Segoe Semibold" pitchFamily="34" charset="0"/>
            </a:endParaRPr>
          </a:p>
        </p:txBody>
      </p:sp>
      <p:sp>
        <p:nvSpPr>
          <p:cNvPr id="20" name="Text Box 64"/>
          <p:cNvSpPr txBox="1">
            <a:spLocks noChangeArrowheads="1"/>
          </p:cNvSpPr>
          <p:nvPr/>
        </p:nvSpPr>
        <p:spPr bwMode="auto">
          <a:xfrm>
            <a:off x="788441" y="4843581"/>
            <a:ext cx="7526338" cy="461665"/>
          </a:xfrm>
          <a:prstGeom prst="rect">
            <a:avLst/>
          </a:prstGeom>
          <a:noFill/>
          <a:ln w="12700">
            <a:noFill/>
            <a:miter lim="800000"/>
            <a:headEnd/>
            <a:tailEnd/>
          </a:ln>
          <a:effectLst/>
        </p:spPr>
        <p:txBody>
          <a:bodyPr>
            <a:spAutoFit/>
          </a:bodyPr>
          <a:lstStyle/>
          <a:p>
            <a:pPr algn="ctr" eaLnBrk="1" hangingPunct="1">
              <a:lnSpc>
                <a:spcPct val="100000"/>
              </a:lnSpc>
              <a:spcBef>
                <a:spcPct val="50000"/>
              </a:spcBef>
              <a:defRPr/>
            </a:pPr>
            <a:r>
              <a:rPr lang="fr-FR" sz="2400" smtClean="0">
                <a:effectLst>
                  <a:outerShdw blurRad="38100" dist="88900" dir="2700000" algn="tl">
                    <a:srgbClr val="000000">
                      <a:alpha val="70000"/>
                    </a:srgbClr>
                  </a:outerShdw>
                </a:effectLst>
                <a:latin typeface="Segoe Semibold" pitchFamily="34" charset="0"/>
              </a:rPr>
              <a:t>Gouvernance et supervision intégrées</a:t>
            </a:r>
            <a:endParaRPr lang="fr-FR" sz="2400" dirty="0">
              <a:effectLst>
                <a:outerShdw blurRad="38100" dist="88900" dir="2700000" algn="tl">
                  <a:srgbClr val="000000">
                    <a:alpha val="70000"/>
                  </a:srgbClr>
                </a:outerShdw>
              </a:effectLst>
              <a:latin typeface="Segoe Semibold" pitchFamily="34" charset="0"/>
            </a:endParaRPr>
          </a:p>
        </p:txBody>
      </p:sp>
      <p:sp>
        <p:nvSpPr>
          <p:cNvPr id="21" name="Rounded Rectangle 20"/>
          <p:cNvSpPr/>
          <p:nvPr/>
        </p:nvSpPr>
        <p:spPr>
          <a:xfrm>
            <a:off x="324313" y="3253154"/>
            <a:ext cx="1553308" cy="1248507"/>
          </a:xfrm>
          <a:prstGeom prst="roundRect">
            <a:avLst/>
          </a:prstGeom>
          <a:gradFill rotWithShape="1">
            <a:gsLst>
              <a:gs pos="0">
                <a:srgbClr val="6EA0B0">
                  <a:tint val="73000"/>
                  <a:satMod val="150000"/>
                </a:srgbClr>
              </a:gs>
              <a:gs pos="25000">
                <a:srgbClr val="6EA0B0">
                  <a:tint val="96000"/>
                  <a:shade val="80000"/>
                  <a:satMod val="105000"/>
                </a:srgbClr>
              </a:gs>
              <a:gs pos="38000">
                <a:srgbClr val="6EA0B0">
                  <a:tint val="96000"/>
                  <a:shade val="59000"/>
                  <a:satMod val="120000"/>
                </a:srgbClr>
              </a:gs>
              <a:gs pos="55000">
                <a:srgbClr val="6EA0B0">
                  <a:shade val="57000"/>
                  <a:satMod val="120000"/>
                </a:srgbClr>
              </a:gs>
              <a:gs pos="80000">
                <a:srgbClr val="6EA0B0">
                  <a:shade val="56000"/>
                  <a:satMod val="145000"/>
                </a:srgbClr>
              </a:gs>
              <a:gs pos="88000">
                <a:srgbClr val="6EA0B0">
                  <a:shade val="63000"/>
                  <a:satMod val="160000"/>
                </a:srgbClr>
              </a:gs>
              <a:gs pos="100000">
                <a:srgbClr val="6EA0B0">
                  <a:tint val="99555"/>
                  <a:satMod val="155000"/>
                </a:srgbClr>
              </a:gs>
            </a:gsLst>
            <a:lin ang="5400000" scaled="1"/>
          </a:gradFill>
          <a:ln>
            <a:noFill/>
          </a:ln>
          <a:effectLst>
            <a:glow rad="76200">
              <a:srgbClr val="6EA0B0">
                <a:tint val="30000"/>
                <a:shade val="95000"/>
                <a:satMod val="300000"/>
                <a:alpha val="50000"/>
              </a:srgbClr>
            </a:glow>
          </a:effectLst>
          <a:scene3d>
            <a:camera prst="orthographicFront" fov="0">
              <a:rot lat="0" lon="0" rev="0"/>
            </a:camera>
            <a:lightRig rig="harsh" dir="t">
              <a:rot lat="6000000" lon="6000000" rev="0"/>
            </a:lightRig>
          </a:scene3d>
          <a:sp3d contourW="10000" prstMaterial="metal">
            <a:bevelT w="20000" h="9000" prst="softRound"/>
            <a:contourClr>
              <a:srgbClr val="6EA0B0">
                <a:shade val="30000"/>
                <a:satMod val="200000"/>
              </a:srgbClr>
            </a:contourClr>
          </a:sp3d>
        </p:spPr>
        <p:txBody>
          <a:bodyPr lIns="0" rIns="0" rtlCol="0" anchor="ctr">
            <a:sp3d extrusionH="57150">
              <a:bevelT w="38100" h="38100" prst="slope"/>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ysClr val="window" lastClr="FFFFFF"/>
                </a:solidFill>
                <a:effectLst/>
                <a:uLnTx/>
                <a:uFillTx/>
                <a:latin typeface="Segoe Semibold"/>
                <a:ea typeface="+mn-ea"/>
                <a:cs typeface="+mn-cs"/>
              </a:rPr>
              <a:t>Orientation</a:t>
            </a:r>
          </a:p>
          <a:p>
            <a:pPr marL="0" marR="0" lvl="0" indent="0" algn="ctr" defTabSz="914400" eaLnBrk="1" fontAlgn="auto" latinLnBrk="0" hangingPunct="1">
              <a:lnSpc>
                <a:spcPct val="100000"/>
              </a:lnSpc>
              <a:spcBef>
                <a:spcPts val="0"/>
              </a:spcBef>
              <a:spcAft>
                <a:spcPts val="0"/>
              </a:spcAft>
              <a:buClrTx/>
              <a:buSzTx/>
              <a:buFontTx/>
              <a:buNone/>
              <a:tabLst/>
              <a:defRPr/>
            </a:pPr>
            <a:r>
              <a:rPr lang="fr-FR" sz="2000" b="0" kern="0" dirty="0" smtClean="0">
                <a:solidFill>
                  <a:sysClr val="window" lastClr="FFFFFF"/>
                </a:solidFill>
                <a:effectLst/>
                <a:latin typeface="Segoe Semibold"/>
              </a:rPr>
              <a:t>Service</a:t>
            </a:r>
            <a:endParaRPr kumimoji="0" lang="fr-FR" sz="2000" b="0" i="0" u="none" strike="noStrike" kern="0" cap="none" spc="0" normalizeH="0" baseline="0" noProof="0" dirty="0">
              <a:ln>
                <a:noFill/>
              </a:ln>
              <a:solidFill>
                <a:sysClr val="window" lastClr="FFFFFF"/>
              </a:solidFill>
              <a:effectLst/>
              <a:uLnTx/>
              <a:uFillTx/>
              <a:latin typeface="Segoe Semibold"/>
              <a:ea typeface="+mn-ea"/>
              <a:cs typeface="+mn-cs"/>
            </a:endParaRPr>
          </a:p>
        </p:txBody>
      </p:sp>
      <p:sp>
        <p:nvSpPr>
          <p:cNvPr id="22" name="Rounded Rectangle 21"/>
          <p:cNvSpPr/>
          <p:nvPr/>
        </p:nvSpPr>
        <p:spPr>
          <a:xfrm>
            <a:off x="2022694" y="3253155"/>
            <a:ext cx="1553308" cy="1248507"/>
          </a:xfrm>
          <a:prstGeom prst="roundRect">
            <a:avLst/>
          </a:prstGeom>
          <a:gradFill rotWithShape="1">
            <a:gsLst>
              <a:gs pos="0">
                <a:srgbClr val="CCAF0A">
                  <a:tint val="73000"/>
                  <a:satMod val="150000"/>
                </a:srgbClr>
              </a:gs>
              <a:gs pos="25000">
                <a:srgbClr val="CCAF0A">
                  <a:tint val="96000"/>
                  <a:shade val="80000"/>
                  <a:satMod val="105000"/>
                </a:srgbClr>
              </a:gs>
              <a:gs pos="38000">
                <a:srgbClr val="CCAF0A">
                  <a:tint val="96000"/>
                  <a:shade val="59000"/>
                  <a:satMod val="120000"/>
                </a:srgbClr>
              </a:gs>
              <a:gs pos="55000">
                <a:srgbClr val="CCAF0A">
                  <a:shade val="57000"/>
                  <a:satMod val="120000"/>
                </a:srgbClr>
              </a:gs>
              <a:gs pos="80000">
                <a:srgbClr val="CCAF0A">
                  <a:shade val="56000"/>
                  <a:satMod val="145000"/>
                </a:srgbClr>
              </a:gs>
              <a:gs pos="88000">
                <a:srgbClr val="CCAF0A">
                  <a:shade val="63000"/>
                  <a:satMod val="160000"/>
                </a:srgbClr>
              </a:gs>
              <a:gs pos="100000">
                <a:srgbClr val="CCAF0A">
                  <a:tint val="99555"/>
                  <a:satMod val="155000"/>
                </a:srgbClr>
              </a:gs>
            </a:gsLst>
            <a:lin ang="5400000" scaled="1"/>
          </a:gradFill>
          <a:ln>
            <a:noFill/>
          </a:ln>
          <a:effectLst>
            <a:glow rad="76200">
              <a:srgbClr val="CCAF0A">
                <a:tint val="30000"/>
                <a:shade val="95000"/>
                <a:satMod val="300000"/>
                <a:alpha val="50000"/>
              </a:srgbClr>
            </a:glow>
          </a:effectLst>
          <a:scene3d>
            <a:camera prst="orthographicFront" fov="0">
              <a:rot lat="0" lon="0" rev="0"/>
            </a:camera>
            <a:lightRig rig="harsh" dir="t">
              <a:rot lat="6000000" lon="6000000" rev="0"/>
            </a:lightRig>
          </a:scene3d>
          <a:sp3d contourW="10000" prstMaterial="metal">
            <a:bevelT w="20000" h="9000" prst="softRound"/>
            <a:contourClr>
              <a:srgbClr val="CCAF0A">
                <a:shade val="30000"/>
                <a:satMod val="200000"/>
              </a:srgbClr>
            </a:contourClr>
          </a:sp3d>
        </p:spPr>
        <p:txBody>
          <a:bodyPr lIns="0" rIns="0" rtlCol="0" anchor="ctr">
            <a:sp3d extrusionH="57150">
              <a:bevelT w="38100" h="38100" prst="slope"/>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ysClr val="window" lastClr="FFFFFF"/>
                </a:solidFill>
                <a:effectLst/>
                <a:uLnTx/>
                <a:uFillTx/>
                <a:latin typeface="Segoe Semibold"/>
                <a:ea typeface="+mn-ea"/>
                <a:cs typeface="+mn-cs"/>
              </a:rPr>
              <a:t>Expérience</a:t>
            </a:r>
          </a:p>
          <a:p>
            <a:pPr marL="0" marR="0" lvl="0" indent="0" algn="ctr" defTabSz="914400" eaLnBrk="1" fontAlgn="auto" latinLnBrk="0" hangingPunct="1">
              <a:lnSpc>
                <a:spcPct val="100000"/>
              </a:lnSpc>
              <a:spcBef>
                <a:spcPts val="0"/>
              </a:spcBef>
              <a:spcAft>
                <a:spcPts val="0"/>
              </a:spcAft>
              <a:buClrTx/>
              <a:buSzTx/>
              <a:buFontTx/>
              <a:buNone/>
              <a:tabLst/>
              <a:defRPr/>
            </a:pPr>
            <a:r>
              <a:rPr lang="fr-FR" sz="2000" b="0" kern="0" dirty="0" smtClean="0">
                <a:solidFill>
                  <a:sysClr val="window" lastClr="FFFFFF"/>
                </a:solidFill>
                <a:effectLst/>
                <a:latin typeface="Segoe Semibold"/>
              </a:rPr>
              <a:t>Utilisateur</a:t>
            </a:r>
            <a:endParaRPr kumimoji="0" lang="fr-FR" sz="2000" b="0" i="0" u="none" strike="noStrike" kern="0" cap="none" spc="0" normalizeH="0" baseline="0" noProof="0" dirty="0">
              <a:ln>
                <a:noFill/>
              </a:ln>
              <a:solidFill>
                <a:sysClr val="window" lastClr="FFFFFF"/>
              </a:solidFill>
              <a:effectLst/>
              <a:uLnTx/>
              <a:uFillTx/>
              <a:latin typeface="Segoe Semibold"/>
              <a:ea typeface="+mn-ea"/>
              <a:cs typeface="+mn-cs"/>
            </a:endParaRPr>
          </a:p>
        </p:txBody>
      </p:sp>
      <p:sp>
        <p:nvSpPr>
          <p:cNvPr id="23" name="Rounded Rectangle 22"/>
          <p:cNvSpPr/>
          <p:nvPr/>
        </p:nvSpPr>
        <p:spPr>
          <a:xfrm>
            <a:off x="3721075" y="3259015"/>
            <a:ext cx="1553308" cy="1248507"/>
          </a:xfrm>
          <a:prstGeom prst="roundRect">
            <a:avLst/>
          </a:prstGeom>
          <a:gradFill rotWithShape="1">
            <a:gsLst>
              <a:gs pos="0">
                <a:srgbClr val="748560">
                  <a:tint val="73000"/>
                  <a:satMod val="150000"/>
                </a:srgbClr>
              </a:gs>
              <a:gs pos="25000">
                <a:srgbClr val="748560">
                  <a:tint val="96000"/>
                  <a:shade val="80000"/>
                  <a:satMod val="105000"/>
                </a:srgbClr>
              </a:gs>
              <a:gs pos="38000">
                <a:srgbClr val="748560">
                  <a:tint val="96000"/>
                  <a:shade val="59000"/>
                  <a:satMod val="120000"/>
                </a:srgbClr>
              </a:gs>
              <a:gs pos="55000">
                <a:srgbClr val="748560">
                  <a:shade val="57000"/>
                  <a:satMod val="120000"/>
                </a:srgbClr>
              </a:gs>
              <a:gs pos="80000">
                <a:srgbClr val="748560">
                  <a:shade val="56000"/>
                  <a:satMod val="145000"/>
                </a:srgbClr>
              </a:gs>
              <a:gs pos="88000">
                <a:srgbClr val="748560">
                  <a:shade val="63000"/>
                  <a:satMod val="160000"/>
                </a:srgbClr>
              </a:gs>
              <a:gs pos="100000">
                <a:srgbClr val="748560">
                  <a:tint val="99555"/>
                  <a:satMod val="155000"/>
                </a:srgbClr>
              </a:gs>
            </a:gsLst>
            <a:lin ang="5400000" scaled="1"/>
          </a:gradFill>
          <a:ln>
            <a:noFill/>
          </a:ln>
          <a:effectLst>
            <a:glow rad="76200">
              <a:srgbClr val="748560">
                <a:tint val="30000"/>
                <a:shade val="95000"/>
                <a:satMod val="300000"/>
                <a:alpha val="50000"/>
              </a:srgbClr>
            </a:glow>
          </a:effectLst>
          <a:scene3d>
            <a:camera prst="orthographicFront" fov="0">
              <a:rot lat="0" lon="0" rev="0"/>
            </a:camera>
            <a:lightRig rig="harsh" dir="t">
              <a:rot lat="6000000" lon="6000000" rev="0"/>
            </a:lightRig>
          </a:scene3d>
          <a:sp3d contourW="10000" prstMaterial="metal">
            <a:bevelT w="20000" h="9000" prst="softRound"/>
            <a:contourClr>
              <a:srgbClr val="748560">
                <a:shade val="30000"/>
                <a:satMod val="200000"/>
              </a:srgbClr>
            </a:contourClr>
          </a:sp3d>
        </p:spPr>
        <p:txBody>
          <a:bodyPr rtlCol="0" anchor="ctr">
            <a:sp3d extrusionH="57150">
              <a:bevelT w="38100" h="38100" prst="slope"/>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smtClean="0">
                <a:ln>
                  <a:noFill/>
                </a:ln>
                <a:solidFill>
                  <a:sysClr val="window" lastClr="FFFFFF"/>
                </a:solidFill>
                <a:effectLst/>
                <a:uLnTx/>
                <a:uFillTx/>
                <a:latin typeface="Segoe Semibold"/>
                <a:ea typeface="+mn-ea"/>
                <a:cs typeface="+mn-cs"/>
              </a:rPr>
              <a:t>Workflow</a:t>
            </a:r>
            <a:endParaRPr kumimoji="0" lang="fr-FR" sz="2000" b="0" i="0" u="none" strike="noStrike" kern="0" cap="none" spc="0" normalizeH="0" baseline="0" noProof="0" dirty="0">
              <a:ln>
                <a:noFill/>
              </a:ln>
              <a:solidFill>
                <a:sysClr val="window" lastClr="FFFFFF"/>
              </a:solidFill>
              <a:effectLst/>
              <a:uLnTx/>
              <a:uFillTx/>
              <a:latin typeface="Segoe Semibold"/>
              <a:ea typeface="+mn-ea"/>
              <a:cs typeface="+mn-cs"/>
            </a:endParaRPr>
          </a:p>
        </p:txBody>
      </p:sp>
      <p:sp>
        <p:nvSpPr>
          <p:cNvPr id="24" name="Rounded Rectangle 23"/>
          <p:cNvSpPr/>
          <p:nvPr/>
        </p:nvSpPr>
        <p:spPr>
          <a:xfrm>
            <a:off x="5419456" y="3241431"/>
            <a:ext cx="1553308" cy="1248507"/>
          </a:xfrm>
          <a:prstGeom prst="roundRect">
            <a:avLst/>
          </a:prstGeom>
          <a:gradFill rotWithShape="1">
            <a:gsLst>
              <a:gs pos="0">
                <a:srgbClr val="8D89A4">
                  <a:tint val="73000"/>
                  <a:satMod val="150000"/>
                </a:srgbClr>
              </a:gs>
              <a:gs pos="25000">
                <a:srgbClr val="8D89A4">
                  <a:tint val="96000"/>
                  <a:shade val="80000"/>
                  <a:satMod val="105000"/>
                </a:srgbClr>
              </a:gs>
              <a:gs pos="38000">
                <a:srgbClr val="8D89A4">
                  <a:tint val="96000"/>
                  <a:shade val="59000"/>
                  <a:satMod val="120000"/>
                </a:srgbClr>
              </a:gs>
              <a:gs pos="55000">
                <a:srgbClr val="8D89A4">
                  <a:shade val="57000"/>
                  <a:satMod val="120000"/>
                </a:srgbClr>
              </a:gs>
              <a:gs pos="80000">
                <a:srgbClr val="8D89A4">
                  <a:shade val="56000"/>
                  <a:satMod val="145000"/>
                </a:srgbClr>
              </a:gs>
              <a:gs pos="88000">
                <a:srgbClr val="8D89A4">
                  <a:shade val="63000"/>
                  <a:satMod val="160000"/>
                </a:srgbClr>
              </a:gs>
              <a:gs pos="100000">
                <a:srgbClr val="8D89A4">
                  <a:tint val="99555"/>
                  <a:satMod val="155000"/>
                </a:srgbClr>
              </a:gs>
            </a:gsLst>
            <a:lin ang="5400000" scaled="1"/>
          </a:gradFill>
          <a:ln>
            <a:noFill/>
          </a:ln>
          <a:effectLst>
            <a:glow rad="76200">
              <a:srgbClr val="8D89A4">
                <a:tint val="30000"/>
                <a:shade val="95000"/>
                <a:satMod val="300000"/>
                <a:alpha val="50000"/>
              </a:srgbClr>
            </a:glow>
          </a:effectLst>
          <a:scene3d>
            <a:camera prst="orthographicFront" fov="0">
              <a:rot lat="0" lon="0" rev="0"/>
            </a:camera>
            <a:lightRig rig="harsh" dir="t">
              <a:rot lat="6000000" lon="6000000" rev="0"/>
            </a:lightRig>
          </a:scene3d>
          <a:sp3d contourW="10000" prstMaterial="metal">
            <a:bevelT w="20000" h="9000" prst="softRound"/>
            <a:contourClr>
              <a:srgbClr val="8D89A4">
                <a:shade val="30000"/>
                <a:satMod val="200000"/>
              </a:srgbClr>
            </a:contourClr>
          </a:sp3d>
        </p:spPr>
        <p:txBody>
          <a:bodyPr rtlCol="0" anchor="ctr">
            <a:sp3d extrusionH="57150">
              <a:bevelT w="38100" h="38100" prst="slope"/>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ysClr val="window" lastClr="FFFFFF"/>
                </a:solidFill>
                <a:effectLst/>
                <a:uLnTx/>
                <a:uFillTx/>
                <a:latin typeface="Segoe Semibold"/>
                <a:ea typeface="+mn-ea"/>
                <a:cs typeface="+mn-cs"/>
              </a:rPr>
              <a:t>Fédération</a:t>
            </a:r>
          </a:p>
          <a:p>
            <a:pPr marL="0" marR="0" lvl="0" indent="0" algn="ctr" defTabSz="914400" eaLnBrk="1" fontAlgn="auto" latinLnBrk="0" hangingPunct="1">
              <a:lnSpc>
                <a:spcPct val="100000"/>
              </a:lnSpc>
              <a:spcBef>
                <a:spcPts val="0"/>
              </a:spcBef>
              <a:spcAft>
                <a:spcPts val="0"/>
              </a:spcAft>
              <a:buClrTx/>
              <a:buSzTx/>
              <a:buFontTx/>
              <a:buNone/>
              <a:tabLst/>
              <a:defRPr/>
            </a:pPr>
            <a:r>
              <a:rPr lang="fr-FR" sz="2000" b="0" kern="0" dirty="0" smtClean="0">
                <a:solidFill>
                  <a:sysClr val="window" lastClr="FFFFFF"/>
                </a:solidFill>
                <a:effectLst/>
                <a:latin typeface="Segoe Semibold"/>
              </a:rPr>
              <a:t>d’identités</a:t>
            </a:r>
            <a:endParaRPr kumimoji="0" lang="fr-FR" sz="2000" b="0" i="0" u="none" strike="noStrike" kern="0" cap="none" spc="0" normalizeH="0" baseline="0" noProof="0" dirty="0">
              <a:ln>
                <a:noFill/>
              </a:ln>
              <a:solidFill>
                <a:sysClr val="window" lastClr="FFFFFF"/>
              </a:solidFill>
              <a:effectLst/>
              <a:uLnTx/>
              <a:uFillTx/>
              <a:latin typeface="Segoe Semibold"/>
              <a:ea typeface="+mn-ea"/>
              <a:cs typeface="+mn-cs"/>
            </a:endParaRPr>
          </a:p>
        </p:txBody>
      </p:sp>
      <p:sp>
        <p:nvSpPr>
          <p:cNvPr id="25" name="Rounded Rectangle 24"/>
          <p:cNvSpPr/>
          <p:nvPr/>
        </p:nvSpPr>
        <p:spPr>
          <a:xfrm>
            <a:off x="7117836" y="3253154"/>
            <a:ext cx="1553308" cy="1248507"/>
          </a:xfrm>
          <a:prstGeom prst="roundRect">
            <a:avLst/>
          </a:prstGeom>
          <a:gradFill rotWithShape="1">
            <a:gsLst>
              <a:gs pos="0">
                <a:srgbClr val="9E9273">
                  <a:tint val="73000"/>
                  <a:satMod val="150000"/>
                </a:srgbClr>
              </a:gs>
              <a:gs pos="25000">
                <a:srgbClr val="9E9273">
                  <a:tint val="96000"/>
                  <a:shade val="80000"/>
                  <a:satMod val="105000"/>
                </a:srgbClr>
              </a:gs>
              <a:gs pos="38000">
                <a:srgbClr val="9E9273">
                  <a:tint val="96000"/>
                  <a:shade val="59000"/>
                  <a:satMod val="120000"/>
                </a:srgbClr>
              </a:gs>
              <a:gs pos="55000">
                <a:srgbClr val="9E9273">
                  <a:shade val="57000"/>
                  <a:satMod val="120000"/>
                </a:srgbClr>
              </a:gs>
              <a:gs pos="80000">
                <a:srgbClr val="9E9273">
                  <a:shade val="56000"/>
                  <a:satMod val="145000"/>
                </a:srgbClr>
              </a:gs>
              <a:gs pos="88000">
                <a:srgbClr val="9E9273">
                  <a:shade val="63000"/>
                  <a:satMod val="160000"/>
                </a:srgbClr>
              </a:gs>
              <a:gs pos="100000">
                <a:srgbClr val="9E9273">
                  <a:tint val="99555"/>
                  <a:satMod val="155000"/>
                </a:srgbClr>
              </a:gs>
            </a:gsLst>
            <a:lin ang="5400000" scaled="1"/>
          </a:gradFill>
          <a:ln>
            <a:noFill/>
          </a:ln>
          <a:effectLst>
            <a:glow rad="76200">
              <a:srgbClr val="9E9273">
                <a:tint val="30000"/>
                <a:shade val="95000"/>
                <a:satMod val="300000"/>
                <a:alpha val="50000"/>
              </a:srgbClr>
            </a:glow>
          </a:effectLst>
          <a:scene3d>
            <a:camera prst="orthographicFront" fov="0">
              <a:rot lat="0" lon="0" rev="0"/>
            </a:camera>
            <a:lightRig rig="harsh" dir="t">
              <a:rot lat="6000000" lon="6000000" rev="0"/>
            </a:lightRig>
          </a:scene3d>
          <a:sp3d contourW="10000" prstMaterial="metal">
            <a:bevelT w="20000" h="9000" prst="softRound"/>
            <a:contourClr>
              <a:srgbClr val="9E9273">
                <a:shade val="30000"/>
                <a:satMod val="200000"/>
              </a:srgbClr>
            </a:contourClr>
          </a:sp3d>
        </p:spPr>
        <p:txBody>
          <a:bodyPr rtlCol="0" anchor="ctr">
            <a:sp3d extrusionH="57150">
              <a:bevelT w="38100" h="38100" prst="slope"/>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smtClean="0">
                <a:ln>
                  <a:noFill/>
                </a:ln>
                <a:solidFill>
                  <a:sysClr val="window" lastClr="FFFFFF"/>
                </a:solidFill>
                <a:effectLst/>
                <a:uLnTx/>
                <a:uFillTx/>
                <a:latin typeface="Segoe Semibold"/>
                <a:ea typeface="+mn-ea"/>
                <a:cs typeface="+mn-cs"/>
              </a:rPr>
              <a:t>Fédération de données</a:t>
            </a:r>
            <a:endParaRPr kumimoji="0" lang="fr-FR" sz="2000" b="0" i="0" u="none" strike="noStrike" kern="0" cap="none" spc="0" normalizeH="0" baseline="0" noProof="0" dirty="0">
              <a:ln>
                <a:noFill/>
              </a:ln>
              <a:solidFill>
                <a:sysClr val="window" lastClr="FFFFFF"/>
              </a:solidFill>
              <a:effectLst/>
              <a:uLnTx/>
              <a:uFillTx/>
              <a:latin typeface="Segoe Semibold"/>
              <a:ea typeface="+mn-ea"/>
              <a:cs typeface="+mn-cs"/>
            </a:endParaRPr>
          </a:p>
        </p:txBody>
      </p:sp>
      <p:sp>
        <p:nvSpPr>
          <p:cNvPr id="26" name="Rectangle 4"/>
          <p:cNvSpPr>
            <a:spLocks noGrp="1" noChangeArrowheads="1"/>
          </p:cNvSpPr>
          <p:nvPr>
            <p:ph type="title"/>
          </p:nvPr>
        </p:nvSpPr>
        <p:spPr/>
        <p:txBody>
          <a:bodyPr>
            <a:noAutofit/>
          </a:bodyPr>
          <a:lstStyle/>
          <a:p>
            <a:pPr fontAlgn="base">
              <a:lnSpc>
                <a:spcPct val="90000"/>
              </a:lnSpc>
              <a:spcAft>
                <a:spcPct val="0"/>
              </a:spcAft>
              <a:defRPr/>
            </a:pPr>
            <a:r>
              <a:rPr lang="en-US" b="0" dirty="0" smtClean="0">
                <a:latin typeface="Segoe Semibold" pitchFamily="34" charset="0"/>
                <a:ea typeface="+mn-ea"/>
                <a:cs typeface="Arial" charset="0"/>
              </a:rPr>
              <a:t>SOA Aptitudes</a:t>
            </a:r>
          </a:p>
        </p:txBody>
      </p:sp>
      <p:sp>
        <p:nvSpPr>
          <p:cNvPr id="14" name="Espace réservé du contenu 13"/>
          <p:cNvSpPr>
            <a:spLocks noGrp="1"/>
          </p:cNvSpPr>
          <p:nvPr>
            <p:ph sz="quarter" idx="10"/>
          </p:nvPr>
        </p:nvSpPr>
        <p:spPr/>
        <p:txBody>
          <a:bodyPr/>
          <a:lstStyle/>
          <a:p>
            <a:endParaRPr lang="fr-F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bwMode="auto">
          <a:xfrm>
            <a:off x="571472" y="1190624"/>
            <a:ext cx="8563003" cy="5524523"/>
          </a:xfrm>
          <a:custGeom>
            <a:avLst/>
            <a:gdLst>
              <a:gd name="connsiteX0" fmla="*/ 4752975 w 8439150"/>
              <a:gd name="connsiteY0" fmla="*/ 0 h 5353050"/>
              <a:gd name="connsiteX1" fmla="*/ 8439150 w 8439150"/>
              <a:gd name="connsiteY1" fmla="*/ 0 h 5353050"/>
              <a:gd name="connsiteX2" fmla="*/ 8429625 w 8439150"/>
              <a:gd name="connsiteY2" fmla="*/ 5353050 h 5353050"/>
              <a:gd name="connsiteX3" fmla="*/ 0 w 8439150"/>
              <a:gd name="connsiteY3" fmla="*/ 5353050 h 5353050"/>
              <a:gd name="connsiteX4" fmla="*/ 4752975 w 8439150"/>
              <a:gd name="connsiteY4" fmla="*/ 0 h 535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9150" h="5353050">
                <a:moveTo>
                  <a:pt x="4752975" y="0"/>
                </a:moveTo>
                <a:lnTo>
                  <a:pt x="8439150" y="0"/>
                </a:lnTo>
                <a:lnTo>
                  <a:pt x="8429625" y="5353050"/>
                </a:lnTo>
                <a:lnTo>
                  <a:pt x="0" y="5353050"/>
                </a:lnTo>
                <a:lnTo>
                  <a:pt x="4752975" y="0"/>
                </a:lnTo>
                <a:close/>
              </a:path>
            </a:pathLst>
          </a:custGeom>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lnSpc>
                <a:spcPct val="85000"/>
              </a:lnSpc>
              <a:spcBef>
                <a:spcPct val="20000"/>
              </a:spcBef>
            </a:pPr>
            <a:endParaRPr lang="fr-FR" smtClean="0">
              <a:solidFill>
                <a:schemeClr val="tx1"/>
              </a:solidFill>
              <a:latin typeface="Segoe" pitchFamily="34" charset="0"/>
            </a:endParaRPr>
          </a:p>
        </p:txBody>
      </p:sp>
      <p:sp>
        <p:nvSpPr>
          <p:cNvPr id="2" name="Title 1"/>
          <p:cNvSpPr>
            <a:spLocks noGrp="1"/>
          </p:cNvSpPr>
          <p:nvPr>
            <p:ph type="title"/>
          </p:nvPr>
        </p:nvSpPr>
        <p:spPr>
          <a:xfrm>
            <a:off x="236973" y="4192"/>
            <a:ext cx="8382000" cy="757130"/>
          </a:xfrm>
        </p:spPr>
        <p:txBody>
          <a:bodyPr/>
          <a:lstStyle/>
          <a:p>
            <a:r>
              <a:rPr lang="fr-FR" sz="4600" dirty="0" smtClean="0"/>
              <a:t>         </a:t>
            </a:r>
            <a:r>
              <a:rPr lang="fr-FR" sz="4600" dirty="0" err="1" smtClean="0"/>
              <a:t>Roadmap</a:t>
            </a:r>
            <a:r>
              <a:rPr lang="fr-FR" sz="4600" dirty="0" smtClean="0"/>
              <a:t> BizTalk</a:t>
            </a:r>
            <a:endParaRPr lang="fr-FR" sz="4600" dirty="0"/>
          </a:p>
        </p:txBody>
      </p:sp>
      <p:sp>
        <p:nvSpPr>
          <p:cNvPr id="10" name="Flèche droite 26"/>
          <p:cNvSpPr/>
          <p:nvPr/>
        </p:nvSpPr>
        <p:spPr>
          <a:xfrm rot="18684850">
            <a:off x="-1164935" y="3564456"/>
            <a:ext cx="8401736" cy="403663"/>
          </a:xfrm>
          <a:prstGeom prst="rightArrow">
            <a:avLst>
              <a:gd name="adj1" fmla="val 50000"/>
              <a:gd name="adj2" fmla="val 96967"/>
            </a:avLst>
          </a:prstGeom>
          <a:solidFill>
            <a:schemeClr val="tx1"/>
          </a:solidFill>
          <a:ln>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3" name="Ellipse 21"/>
          <p:cNvSpPr/>
          <p:nvPr/>
        </p:nvSpPr>
        <p:spPr>
          <a:xfrm rot="18677050">
            <a:off x="588168" y="6049117"/>
            <a:ext cx="428628" cy="428627"/>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4" name="Ellipse 22"/>
          <p:cNvSpPr/>
          <p:nvPr/>
        </p:nvSpPr>
        <p:spPr>
          <a:xfrm rot="18677050">
            <a:off x="1302548" y="5303085"/>
            <a:ext cx="428628" cy="428627"/>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5" name="Ellipse 23"/>
          <p:cNvSpPr/>
          <p:nvPr/>
        </p:nvSpPr>
        <p:spPr>
          <a:xfrm rot="18677050">
            <a:off x="1945490" y="4517266"/>
            <a:ext cx="428628" cy="428627"/>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6" name="Ellipse 24"/>
          <p:cNvSpPr/>
          <p:nvPr/>
        </p:nvSpPr>
        <p:spPr>
          <a:xfrm rot="18677050">
            <a:off x="2659870" y="3731449"/>
            <a:ext cx="428628" cy="428627"/>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7" name="Ellipse 25"/>
          <p:cNvSpPr/>
          <p:nvPr/>
        </p:nvSpPr>
        <p:spPr>
          <a:xfrm rot="18677050">
            <a:off x="3374250" y="2945630"/>
            <a:ext cx="428628" cy="428627"/>
          </a:xfrm>
          <a:prstGeom prst="ellipse">
            <a:avLst/>
          </a:prstGeom>
          <a:solidFill>
            <a:srgbClr val="FF9933"/>
          </a:solidFill>
          <a:ln>
            <a:noFill/>
          </a:ln>
          <a:effectLst>
            <a:glow rad="228600">
              <a:srgbClr val="FF9933">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1" name="Ellipse 24"/>
          <p:cNvSpPr/>
          <p:nvPr/>
        </p:nvSpPr>
        <p:spPr>
          <a:xfrm rot="18677050">
            <a:off x="4088631" y="2159813"/>
            <a:ext cx="428628" cy="428627"/>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6" name="ZoneTexte 3"/>
          <p:cNvSpPr txBox="1"/>
          <p:nvPr/>
        </p:nvSpPr>
        <p:spPr>
          <a:xfrm>
            <a:off x="1214414" y="6072206"/>
            <a:ext cx="1475789" cy="461665"/>
          </a:xfrm>
          <a:prstGeom prst="rect">
            <a:avLst/>
          </a:prstGeom>
          <a:noFill/>
        </p:spPr>
        <p:txBody>
          <a:bodyPr wrap="none" rtlCol="0">
            <a:spAutoFit/>
          </a:bodyPr>
          <a:lstStyle/>
          <a:p>
            <a:r>
              <a:rPr lang="en-US" sz="1200" b="1" dirty="0" smtClean="0">
                <a:solidFill>
                  <a:schemeClr val="bg1"/>
                </a:solidFill>
              </a:rPr>
              <a:t>BizTalk Server 2000</a:t>
            </a:r>
          </a:p>
          <a:p>
            <a:r>
              <a:rPr lang="en-US" sz="1200" dirty="0" smtClean="0">
                <a:solidFill>
                  <a:schemeClr val="bg1"/>
                </a:solidFill>
              </a:rPr>
              <a:t>Visio, DCOM, MSMQ</a:t>
            </a:r>
            <a:endParaRPr lang="en-US" sz="1200" dirty="0">
              <a:solidFill>
                <a:schemeClr val="bg1"/>
              </a:solidFill>
            </a:endParaRPr>
          </a:p>
        </p:txBody>
      </p:sp>
      <p:sp>
        <p:nvSpPr>
          <p:cNvPr id="17" name="ZoneTexte 4"/>
          <p:cNvSpPr txBox="1"/>
          <p:nvPr/>
        </p:nvSpPr>
        <p:spPr>
          <a:xfrm>
            <a:off x="1870857" y="5357826"/>
            <a:ext cx="1415259" cy="461665"/>
          </a:xfrm>
          <a:prstGeom prst="rect">
            <a:avLst/>
          </a:prstGeom>
          <a:noFill/>
        </p:spPr>
        <p:txBody>
          <a:bodyPr wrap="none" rtlCol="0">
            <a:spAutoFit/>
          </a:bodyPr>
          <a:lstStyle/>
          <a:p>
            <a:r>
              <a:rPr lang="en-US" sz="1200" b="1" dirty="0" smtClean="0">
                <a:solidFill>
                  <a:schemeClr val="bg1"/>
                </a:solidFill>
              </a:rPr>
              <a:t>BizTalk Server 2002</a:t>
            </a:r>
          </a:p>
          <a:p>
            <a:r>
              <a:rPr lang="en-US" sz="1200" dirty="0" smtClean="0">
                <a:solidFill>
                  <a:schemeClr val="bg1"/>
                </a:solidFill>
              </a:rPr>
              <a:t>Support .NET 1.1 </a:t>
            </a:r>
            <a:endParaRPr lang="en-US" sz="1200" dirty="0">
              <a:solidFill>
                <a:schemeClr val="bg1"/>
              </a:solidFill>
            </a:endParaRPr>
          </a:p>
        </p:txBody>
      </p:sp>
      <p:sp>
        <p:nvSpPr>
          <p:cNvPr id="18" name="ZoneTexte 5"/>
          <p:cNvSpPr txBox="1"/>
          <p:nvPr/>
        </p:nvSpPr>
        <p:spPr>
          <a:xfrm>
            <a:off x="2643206" y="4429132"/>
            <a:ext cx="5857884" cy="830997"/>
          </a:xfrm>
          <a:prstGeom prst="rect">
            <a:avLst/>
          </a:prstGeom>
          <a:noFill/>
        </p:spPr>
        <p:txBody>
          <a:bodyPr wrap="square" rtlCol="0">
            <a:spAutoFit/>
          </a:bodyPr>
          <a:lstStyle/>
          <a:p>
            <a:r>
              <a:rPr lang="en-US" sz="1200" b="1" dirty="0" smtClean="0">
                <a:solidFill>
                  <a:schemeClr val="bg1"/>
                </a:solidFill>
              </a:rPr>
              <a:t>BizTalk Server 2004</a:t>
            </a:r>
          </a:p>
          <a:p>
            <a:r>
              <a:rPr lang="en-US" sz="1200" dirty="0" smtClean="0">
                <a:solidFill>
                  <a:schemeClr val="bg1"/>
                </a:solidFill>
              </a:rPr>
              <a:t>Nouvelle architecture (.NET 1.1), Visual Studio 2003, SQL Server 2000</a:t>
            </a:r>
          </a:p>
          <a:p>
            <a:r>
              <a:rPr lang="en-US" sz="1200" dirty="0" smtClean="0">
                <a:solidFill>
                  <a:schemeClr val="bg1"/>
                </a:solidFill>
              </a:rPr>
              <a:t>Orchestration designer, Business Activity Monitoring (BAM), Business Rule Engine (BRE), Business Activity Services (BAS), Web Services Extension (WSE 2.0)</a:t>
            </a:r>
            <a:endParaRPr lang="en-US" sz="1200" dirty="0">
              <a:solidFill>
                <a:schemeClr val="bg1"/>
              </a:solidFill>
            </a:endParaRPr>
          </a:p>
        </p:txBody>
      </p:sp>
      <p:sp>
        <p:nvSpPr>
          <p:cNvPr id="19" name="ZoneTexte 6"/>
          <p:cNvSpPr txBox="1"/>
          <p:nvPr/>
        </p:nvSpPr>
        <p:spPr>
          <a:xfrm>
            <a:off x="3319488" y="3643314"/>
            <a:ext cx="5038726" cy="646331"/>
          </a:xfrm>
          <a:prstGeom prst="rect">
            <a:avLst/>
          </a:prstGeom>
          <a:noFill/>
        </p:spPr>
        <p:txBody>
          <a:bodyPr wrap="square" rtlCol="0">
            <a:spAutoFit/>
          </a:bodyPr>
          <a:lstStyle/>
          <a:p>
            <a:r>
              <a:rPr lang="en-US" sz="1200" b="1" dirty="0" smtClean="0">
                <a:solidFill>
                  <a:schemeClr val="bg1"/>
                </a:solidFill>
              </a:rPr>
              <a:t>BizTalk Server 2006</a:t>
            </a:r>
          </a:p>
          <a:p>
            <a:r>
              <a:rPr lang="en-US" sz="1200" dirty="0" smtClean="0">
                <a:solidFill>
                  <a:schemeClr val="bg1"/>
                </a:solidFill>
              </a:rPr>
              <a:t>.NET2.0, Visual Studio 2005, SQL Server 2005, Support 64bits</a:t>
            </a:r>
          </a:p>
          <a:p>
            <a:r>
              <a:rPr lang="en-US" sz="1200" dirty="0" smtClean="0">
                <a:solidFill>
                  <a:schemeClr val="bg1"/>
                </a:solidFill>
              </a:rPr>
              <a:t>Console Administration MMC, Evolutions BAM, Connecteurs  Inclus, WSE3.0</a:t>
            </a:r>
            <a:endParaRPr lang="en-US" sz="1200" dirty="0">
              <a:solidFill>
                <a:schemeClr val="bg1"/>
              </a:solidFill>
            </a:endParaRPr>
          </a:p>
        </p:txBody>
      </p:sp>
      <p:sp>
        <p:nvSpPr>
          <p:cNvPr id="20" name="ZoneTexte 7"/>
          <p:cNvSpPr txBox="1"/>
          <p:nvPr/>
        </p:nvSpPr>
        <p:spPr>
          <a:xfrm>
            <a:off x="4143372" y="2857496"/>
            <a:ext cx="4714908" cy="646331"/>
          </a:xfrm>
          <a:prstGeom prst="rect">
            <a:avLst/>
          </a:prstGeom>
          <a:noFill/>
        </p:spPr>
        <p:txBody>
          <a:bodyPr wrap="square" rtlCol="0">
            <a:spAutoFit/>
          </a:bodyPr>
          <a:lstStyle/>
          <a:p>
            <a:r>
              <a:rPr lang="en-US" sz="1200" b="1" dirty="0" smtClean="0">
                <a:solidFill>
                  <a:schemeClr val="bg1"/>
                </a:solidFill>
              </a:rPr>
              <a:t>BizTalk Server 2006 R2</a:t>
            </a:r>
            <a:endParaRPr lang="en-US" sz="1200" b="1" dirty="0" smtClean="0">
              <a:solidFill>
                <a:schemeClr val="bg1"/>
              </a:solidFill>
              <a:effectLst/>
            </a:endParaRPr>
          </a:p>
          <a:p>
            <a:r>
              <a:rPr lang="en-US" sz="1200" dirty="0" smtClean="0">
                <a:solidFill>
                  <a:schemeClr val="bg1"/>
                </a:solidFill>
              </a:rPr>
              <a:t>.NET 3.0, SOA (WCF support, ESB Guidance), Adapter Framework, Supply chain (RFID, EDI &amp; AS2), BizTalk Services beta1 (S+S)</a:t>
            </a:r>
            <a:endParaRPr lang="en-US" sz="1200" dirty="0">
              <a:solidFill>
                <a:schemeClr val="bg1"/>
              </a:solidFill>
            </a:endParaRPr>
          </a:p>
        </p:txBody>
      </p:sp>
      <p:sp>
        <p:nvSpPr>
          <p:cNvPr id="21" name="ZoneTexte 3"/>
          <p:cNvSpPr txBox="1"/>
          <p:nvPr/>
        </p:nvSpPr>
        <p:spPr>
          <a:xfrm>
            <a:off x="5286380" y="1285860"/>
            <a:ext cx="1755096" cy="646331"/>
          </a:xfrm>
          <a:prstGeom prst="rect">
            <a:avLst/>
          </a:prstGeom>
          <a:noFill/>
        </p:spPr>
        <p:txBody>
          <a:bodyPr wrap="none" rtlCol="0">
            <a:spAutoFit/>
          </a:bodyPr>
          <a:lstStyle/>
          <a:p>
            <a:r>
              <a:rPr lang="en-US" b="1" dirty="0" smtClean="0">
                <a:solidFill>
                  <a:schemeClr val="bg1"/>
                </a:solidFill>
              </a:rPr>
              <a:t>“OSLO”</a:t>
            </a:r>
          </a:p>
          <a:p>
            <a:r>
              <a:rPr lang="en-US" dirty="0" smtClean="0">
                <a:solidFill>
                  <a:schemeClr val="bg1"/>
                </a:solidFill>
              </a:rPr>
              <a:t>‘BizTalk Server 7’</a:t>
            </a:r>
            <a:endParaRPr lang="en-US" dirty="0">
              <a:solidFill>
                <a:schemeClr val="bg1"/>
              </a:solidFill>
            </a:endParaRPr>
          </a:p>
        </p:txBody>
      </p:sp>
      <p:sp>
        <p:nvSpPr>
          <p:cNvPr id="28" name="ZoneTexte 27"/>
          <p:cNvSpPr txBox="1"/>
          <p:nvPr/>
        </p:nvSpPr>
        <p:spPr>
          <a:xfrm>
            <a:off x="71406" y="5539103"/>
            <a:ext cx="875753" cy="461665"/>
          </a:xfrm>
          <a:prstGeom prst="rect">
            <a:avLst/>
          </a:prstGeom>
          <a:noFill/>
        </p:spPr>
        <p:txBody>
          <a:bodyPr wrap="none" rtlCol="0">
            <a:spAutoFit/>
          </a:bodyPr>
          <a:lstStyle/>
          <a:p>
            <a:pPr algn="ctr"/>
            <a:r>
              <a:rPr lang="en-US" sz="1200" b="1" dirty="0" smtClean="0"/>
              <a:t>XML / B2B</a:t>
            </a:r>
          </a:p>
          <a:p>
            <a:pPr algn="ctr"/>
            <a:r>
              <a:rPr lang="en-US" sz="1200" dirty="0" smtClean="0"/>
              <a:t>500 Clients</a:t>
            </a:r>
            <a:endParaRPr lang="en-US" sz="1200" dirty="0"/>
          </a:p>
        </p:txBody>
      </p:sp>
      <p:sp>
        <p:nvSpPr>
          <p:cNvPr id="29" name="ZoneTexte 28"/>
          <p:cNvSpPr txBox="1"/>
          <p:nvPr/>
        </p:nvSpPr>
        <p:spPr>
          <a:xfrm>
            <a:off x="642910" y="4786322"/>
            <a:ext cx="954299" cy="461665"/>
          </a:xfrm>
          <a:prstGeom prst="rect">
            <a:avLst/>
          </a:prstGeom>
          <a:noFill/>
        </p:spPr>
        <p:txBody>
          <a:bodyPr wrap="none" rtlCol="0">
            <a:spAutoFit/>
          </a:bodyPr>
          <a:lstStyle/>
          <a:p>
            <a:pPr algn="ctr"/>
            <a:r>
              <a:rPr lang="en-US" sz="1200" b="1" dirty="0" smtClean="0"/>
              <a:t>EAI / B2B</a:t>
            </a:r>
          </a:p>
          <a:p>
            <a:pPr algn="ctr"/>
            <a:r>
              <a:rPr lang="en-US" sz="1200" dirty="0" smtClean="0"/>
              <a:t>2000 Clients</a:t>
            </a:r>
            <a:endParaRPr lang="en-US" sz="1200" dirty="0"/>
          </a:p>
        </p:txBody>
      </p:sp>
      <p:sp>
        <p:nvSpPr>
          <p:cNvPr id="30" name="ZoneTexte 29"/>
          <p:cNvSpPr txBox="1"/>
          <p:nvPr/>
        </p:nvSpPr>
        <p:spPr>
          <a:xfrm>
            <a:off x="1071538" y="3786190"/>
            <a:ext cx="1219949" cy="646331"/>
          </a:xfrm>
          <a:prstGeom prst="rect">
            <a:avLst/>
          </a:prstGeom>
          <a:noFill/>
        </p:spPr>
        <p:txBody>
          <a:bodyPr wrap="none" rtlCol="0">
            <a:spAutoFit/>
          </a:bodyPr>
          <a:lstStyle/>
          <a:p>
            <a:pPr algn="ctr"/>
            <a:r>
              <a:rPr lang="en-US" sz="1200" b="1" dirty="0" smtClean="0"/>
              <a:t>BPM / EAI / B2B</a:t>
            </a:r>
          </a:p>
          <a:p>
            <a:pPr algn="ctr"/>
            <a:r>
              <a:rPr lang="en-US" sz="1200" b="1" dirty="0" smtClean="0"/>
              <a:t>web services</a:t>
            </a:r>
          </a:p>
          <a:p>
            <a:pPr algn="ctr"/>
            <a:r>
              <a:rPr lang="en-US" sz="1200" dirty="0" smtClean="0"/>
              <a:t>4000 Clients</a:t>
            </a:r>
            <a:endParaRPr lang="en-US" sz="1200" dirty="0"/>
          </a:p>
        </p:txBody>
      </p:sp>
      <p:sp>
        <p:nvSpPr>
          <p:cNvPr id="31" name="ZoneTexte 30"/>
          <p:cNvSpPr txBox="1"/>
          <p:nvPr/>
        </p:nvSpPr>
        <p:spPr>
          <a:xfrm>
            <a:off x="2000232" y="3071810"/>
            <a:ext cx="1080745" cy="461665"/>
          </a:xfrm>
          <a:prstGeom prst="rect">
            <a:avLst/>
          </a:prstGeom>
          <a:noFill/>
        </p:spPr>
        <p:txBody>
          <a:bodyPr wrap="none" rtlCol="0">
            <a:spAutoFit/>
          </a:bodyPr>
          <a:lstStyle/>
          <a:p>
            <a:pPr algn="ctr"/>
            <a:r>
              <a:rPr lang="en-US" sz="1200" b="1" dirty="0" smtClean="0"/>
              <a:t>BPM / SOA</a:t>
            </a:r>
          </a:p>
          <a:p>
            <a:pPr algn="ctr"/>
            <a:r>
              <a:rPr lang="en-US" sz="1200" dirty="0" smtClean="0"/>
              <a:t>8200 Clients</a:t>
            </a:r>
            <a:endParaRPr lang="en-US" sz="1200" dirty="0"/>
          </a:p>
        </p:txBody>
      </p:sp>
      <p:sp>
        <p:nvSpPr>
          <p:cNvPr id="32" name="ZoneTexte 31"/>
          <p:cNvSpPr txBox="1"/>
          <p:nvPr/>
        </p:nvSpPr>
        <p:spPr>
          <a:xfrm>
            <a:off x="2526285" y="2285992"/>
            <a:ext cx="1429302" cy="461665"/>
          </a:xfrm>
          <a:prstGeom prst="rect">
            <a:avLst/>
          </a:prstGeom>
          <a:noFill/>
        </p:spPr>
        <p:txBody>
          <a:bodyPr wrap="none" rtlCol="0">
            <a:spAutoFit/>
          </a:bodyPr>
          <a:lstStyle/>
          <a:p>
            <a:pPr algn="ctr"/>
            <a:r>
              <a:rPr lang="en-US" sz="1200" b="1" dirty="0" smtClean="0"/>
              <a:t>BPM / SOA / ESB</a:t>
            </a:r>
          </a:p>
          <a:p>
            <a:pPr algn="ctr"/>
            <a:r>
              <a:rPr lang="en-US" sz="1200" b="1" dirty="0" smtClean="0"/>
              <a:t>Supply Chain</a:t>
            </a:r>
          </a:p>
        </p:txBody>
      </p:sp>
      <p:sp>
        <p:nvSpPr>
          <p:cNvPr id="33" name="ZoneTexte 31"/>
          <p:cNvSpPr txBox="1"/>
          <p:nvPr/>
        </p:nvSpPr>
        <p:spPr>
          <a:xfrm>
            <a:off x="3380239" y="1353909"/>
            <a:ext cx="977447" cy="646331"/>
          </a:xfrm>
          <a:prstGeom prst="rect">
            <a:avLst/>
          </a:prstGeom>
          <a:noFill/>
        </p:spPr>
        <p:txBody>
          <a:bodyPr wrap="none" rtlCol="0">
            <a:spAutoFit/>
          </a:bodyPr>
          <a:lstStyle/>
          <a:p>
            <a:pPr algn="ctr"/>
            <a:r>
              <a:rPr lang="en-US" sz="1200" b="1" dirty="0" smtClean="0"/>
              <a:t>Composite</a:t>
            </a:r>
          </a:p>
          <a:p>
            <a:pPr algn="ctr"/>
            <a:r>
              <a:rPr lang="en-US" sz="1200" b="1" dirty="0" smtClean="0"/>
              <a:t>Applications</a:t>
            </a:r>
          </a:p>
          <a:p>
            <a:pPr algn="ctr"/>
            <a:r>
              <a:rPr lang="en-US" sz="1200" b="1" dirty="0" smtClean="0"/>
              <a:t>S+S</a:t>
            </a:r>
          </a:p>
        </p:txBody>
      </p:sp>
      <p:sp>
        <p:nvSpPr>
          <p:cNvPr id="37" name="Ellipse 24"/>
          <p:cNvSpPr/>
          <p:nvPr/>
        </p:nvSpPr>
        <p:spPr>
          <a:xfrm rot="18677050">
            <a:off x="4731573" y="1373994"/>
            <a:ext cx="428628" cy="428627"/>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9" name="ZoneTexte 7"/>
          <p:cNvSpPr txBox="1"/>
          <p:nvPr/>
        </p:nvSpPr>
        <p:spPr>
          <a:xfrm>
            <a:off x="4714876" y="1972753"/>
            <a:ext cx="4071966" cy="646331"/>
          </a:xfrm>
          <a:prstGeom prst="rect">
            <a:avLst/>
          </a:prstGeom>
          <a:noFill/>
        </p:spPr>
        <p:txBody>
          <a:bodyPr wrap="square" rtlCol="0">
            <a:spAutoFit/>
          </a:bodyPr>
          <a:lstStyle/>
          <a:p>
            <a:r>
              <a:rPr lang="en-US" sz="1200" b="1" dirty="0" smtClean="0">
                <a:solidFill>
                  <a:schemeClr val="bg1"/>
                </a:solidFill>
              </a:rPr>
              <a:t>BizTalk Server 2009</a:t>
            </a:r>
          </a:p>
          <a:p>
            <a:r>
              <a:rPr lang="en-US" sz="1200" dirty="0" smtClean="0">
                <a:solidFill>
                  <a:schemeClr val="bg1"/>
                </a:solidFill>
              </a:rPr>
              <a:t>Services Registry, Service Enablement (new LOB connector)</a:t>
            </a:r>
          </a:p>
          <a:p>
            <a:r>
              <a:rPr lang="en-US" sz="1200" dirty="0" smtClean="0">
                <a:solidFill>
                  <a:schemeClr val="bg1"/>
                </a:solidFill>
              </a:rPr>
              <a:t>RFID Mobile, New EDI Services, SOA pattern &amp; Guidance</a:t>
            </a:r>
            <a:endParaRPr lang="en-US" sz="12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SOA : plus d’offre que de demande ?</a:t>
            </a:r>
            <a:endParaRPr lang="fr-FR" dirty="0"/>
          </a:p>
        </p:txBody>
      </p:sp>
      <p:sp>
        <p:nvSpPr>
          <p:cNvPr id="3" name="Espace réservé du contenu 2"/>
          <p:cNvSpPr>
            <a:spLocks noGrp="1"/>
          </p:cNvSpPr>
          <p:nvPr>
            <p:ph sz="quarter" idx="10"/>
          </p:nvPr>
        </p:nvSpPr>
        <p:spPr/>
        <p:txBody>
          <a:bodyPr/>
          <a:lstStyle/>
          <a:p>
            <a:r>
              <a:rPr lang="fr-FR" dirty="0" smtClean="0"/>
              <a:t>Chaque éditeur a aujourd’hui une offre SOA</a:t>
            </a:r>
          </a:p>
          <a:p>
            <a:pPr lvl="1"/>
            <a:r>
              <a:rPr lang="fr-FR" dirty="0" smtClean="0"/>
              <a:t>Et MDM, EAI, BPM, BAM, ESB, KPI, …</a:t>
            </a:r>
          </a:p>
          <a:p>
            <a:r>
              <a:rPr lang="fr-FR" dirty="0" smtClean="0"/>
              <a:t>Chaque éditeur (nous aussi) sait présenter une vision SOA</a:t>
            </a:r>
          </a:p>
          <a:p>
            <a:pPr lvl="1"/>
            <a:r>
              <a:rPr lang="fr-FR" dirty="0" smtClean="0"/>
              <a:t>Comment refondre </a:t>
            </a:r>
            <a:r>
              <a:rPr lang="fr-FR" b="1" i="1" dirty="0" smtClean="0"/>
              <a:t>votre</a:t>
            </a:r>
            <a:r>
              <a:rPr lang="fr-FR" dirty="0" smtClean="0"/>
              <a:t> SI avec </a:t>
            </a:r>
            <a:r>
              <a:rPr lang="fr-FR" b="1" i="1" dirty="0" smtClean="0"/>
              <a:t>nos</a:t>
            </a:r>
            <a:r>
              <a:rPr lang="fr-FR" dirty="0" smtClean="0"/>
              <a:t> produits ..</a:t>
            </a:r>
          </a:p>
          <a:p>
            <a:r>
              <a:rPr lang="fr-FR" dirty="0" smtClean="0"/>
              <a:t>Un éditeur</a:t>
            </a:r>
          </a:p>
          <a:p>
            <a:pPr lvl="1"/>
            <a:r>
              <a:rPr lang="fr-FR" dirty="0" smtClean="0"/>
              <a:t>Répond à une somme de besoins</a:t>
            </a:r>
          </a:p>
          <a:p>
            <a:r>
              <a:rPr lang="fr-FR" dirty="0" smtClean="0"/>
              <a:t>Vous</a:t>
            </a:r>
          </a:p>
          <a:p>
            <a:pPr lvl="1"/>
            <a:r>
              <a:rPr lang="fr-FR" dirty="0" smtClean="0"/>
              <a:t>Avez un sous-ensemble de ces besoins</a:t>
            </a:r>
          </a:p>
          <a:p>
            <a:pPr lvl="1"/>
            <a:endParaRPr lang="fr-FR" dirty="0" smtClean="0"/>
          </a:p>
          <a:p>
            <a:endParaRPr lang="fr-FR"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SOA : les basiques</a:t>
            </a:r>
            <a:endParaRPr lang="fr-FR" dirty="0"/>
          </a:p>
        </p:txBody>
      </p:sp>
      <p:sp>
        <p:nvSpPr>
          <p:cNvPr id="3" name="Espace réservé du contenu 2"/>
          <p:cNvSpPr>
            <a:spLocks noGrp="1"/>
          </p:cNvSpPr>
          <p:nvPr>
            <p:ph sz="quarter" idx="10"/>
          </p:nvPr>
        </p:nvSpPr>
        <p:spPr/>
        <p:txBody>
          <a:bodyPr/>
          <a:lstStyle/>
          <a:p>
            <a:r>
              <a:rPr lang="fr-FR" dirty="0" smtClean="0"/>
              <a:t>Oublions le terme, quel est votre problème ?</a:t>
            </a:r>
          </a:p>
          <a:p>
            <a:pPr lvl="1"/>
            <a:r>
              <a:rPr lang="fr-FR" dirty="0" smtClean="0"/>
              <a:t>Ajuster les pièces de </a:t>
            </a:r>
            <a:br>
              <a:rPr lang="fr-FR" dirty="0" smtClean="0"/>
            </a:br>
            <a:r>
              <a:rPr lang="fr-FR" dirty="0" smtClean="0"/>
              <a:t>votre SI à vos contraintes</a:t>
            </a:r>
          </a:p>
          <a:p>
            <a:r>
              <a:rPr lang="fr-FR" dirty="0" smtClean="0"/>
              <a:t>SOA est plus un </a:t>
            </a:r>
            <a:br>
              <a:rPr lang="fr-FR" dirty="0" smtClean="0"/>
            </a:br>
            <a:r>
              <a:rPr lang="fr-FR" dirty="0" smtClean="0"/>
              <a:t>ensemble de patterns</a:t>
            </a:r>
            <a:br>
              <a:rPr lang="fr-FR" dirty="0" smtClean="0"/>
            </a:br>
            <a:r>
              <a:rPr lang="fr-FR" dirty="0" smtClean="0"/>
              <a:t>et de bonnes pratiques </a:t>
            </a:r>
            <a:br>
              <a:rPr lang="fr-FR" dirty="0" smtClean="0"/>
            </a:br>
            <a:r>
              <a:rPr lang="fr-FR" dirty="0" smtClean="0"/>
              <a:t>qu’un ensemble de </a:t>
            </a:r>
            <a:br>
              <a:rPr lang="fr-FR" dirty="0" smtClean="0"/>
            </a:br>
            <a:r>
              <a:rPr lang="fr-FR" dirty="0" smtClean="0"/>
              <a:t>produits</a:t>
            </a:r>
          </a:p>
          <a:p>
            <a:r>
              <a:rPr lang="fr-FR" dirty="0" smtClean="0"/>
              <a:t>A vous de panacher </a:t>
            </a:r>
            <a:br>
              <a:rPr lang="fr-FR" dirty="0" smtClean="0"/>
            </a:br>
            <a:r>
              <a:rPr lang="fr-FR" dirty="0" smtClean="0"/>
              <a:t>selon vos besoins</a:t>
            </a:r>
          </a:p>
          <a:p>
            <a:endParaRPr lang="fr-FR" dirty="0" smtClean="0"/>
          </a:p>
          <a:p>
            <a:endParaRPr lang="fr-FR" dirty="0" smtClean="0"/>
          </a:p>
        </p:txBody>
      </p:sp>
      <p:graphicFrame>
        <p:nvGraphicFramePr>
          <p:cNvPr id="7" name="Diagramme 6"/>
          <p:cNvGraphicFramePr/>
          <p:nvPr/>
        </p:nvGraphicFramePr>
        <p:xfrm>
          <a:off x="3724275" y="1962150"/>
          <a:ext cx="5600700" cy="423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lingua franca des SI ?</a:t>
            </a:r>
            <a:endParaRPr lang="fr-FR" dirty="0"/>
          </a:p>
        </p:txBody>
      </p:sp>
      <p:sp>
        <p:nvSpPr>
          <p:cNvPr id="3" name="Espace réservé du contenu 2"/>
          <p:cNvSpPr>
            <a:spLocks noGrp="1"/>
          </p:cNvSpPr>
          <p:nvPr>
            <p:ph sz="quarter" idx="10"/>
          </p:nvPr>
        </p:nvSpPr>
        <p:spPr/>
        <p:txBody>
          <a:bodyPr/>
          <a:lstStyle/>
          <a:p>
            <a:r>
              <a:rPr lang="fr-FR" dirty="0" smtClean="0"/>
              <a:t>.. SOAP ?</a:t>
            </a:r>
          </a:p>
          <a:p>
            <a:r>
              <a:rPr lang="fr-FR" dirty="0" smtClean="0"/>
              <a:t>.. REST ?</a:t>
            </a:r>
          </a:p>
          <a:p>
            <a:r>
              <a:rPr lang="fr-FR" dirty="0" smtClean="0"/>
              <a:t>.. JSON ?</a:t>
            </a:r>
          </a:p>
          <a:p>
            <a:r>
              <a:rPr lang="fr-FR" dirty="0" smtClean="0"/>
              <a:t>.. XML ? + XSD ?</a:t>
            </a:r>
          </a:p>
          <a:p>
            <a:r>
              <a:rPr lang="fr-FR" dirty="0" smtClean="0"/>
              <a:t>Face à cette diversité de formats et transports, une première couche d’abstraction : WCF </a:t>
            </a:r>
            <a:endParaRPr lang="fr-FR"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02" name="Rectangle 2"/>
          <p:cNvSpPr>
            <a:spLocks noGrp="1" noChangeArrowheads="1"/>
          </p:cNvSpPr>
          <p:nvPr>
            <p:ph type="title"/>
          </p:nvPr>
        </p:nvSpPr>
        <p:spPr/>
        <p:txBody>
          <a:bodyPr/>
          <a:lstStyle/>
          <a:p>
            <a:r>
              <a:rPr lang="fr-FR" sz="4000" dirty="0" smtClean="0"/>
              <a:t>Trop de technos ?</a:t>
            </a:r>
            <a:endParaRPr lang="fr-FR" sz="2000" i="1" dirty="0"/>
          </a:p>
        </p:txBody>
      </p:sp>
      <p:sp>
        <p:nvSpPr>
          <p:cNvPr id="25" name="Espace réservé du contenu 24"/>
          <p:cNvSpPr>
            <a:spLocks noGrp="1"/>
          </p:cNvSpPr>
          <p:nvPr>
            <p:ph sz="quarter" idx="10"/>
          </p:nvPr>
        </p:nvSpPr>
        <p:spPr/>
        <p:txBody>
          <a:bodyPr/>
          <a:lstStyle/>
          <a:p>
            <a:endParaRPr lang="fr-FR"/>
          </a:p>
        </p:txBody>
      </p:sp>
      <p:sp>
        <p:nvSpPr>
          <p:cNvPr id="24" name="Espace réservé du numéro de diapositive 3"/>
          <p:cNvSpPr>
            <a:spLocks noGrp="1"/>
          </p:cNvSpPr>
          <p:nvPr>
            <p:ph type="sldNum" sz="quarter" idx="4294967295"/>
          </p:nvPr>
        </p:nvSpPr>
        <p:spPr>
          <a:xfrm>
            <a:off x="0" y="6356350"/>
            <a:ext cx="2133600" cy="365125"/>
          </a:xfrm>
          <a:prstGeom prst="rect">
            <a:avLst/>
          </a:prstGeom>
        </p:spPr>
        <p:txBody>
          <a:bodyPr/>
          <a:lstStyle/>
          <a:p>
            <a:fld id="{DCDA3CCC-9912-4C90-B22B-9739FAB64CED}" type="slidenum">
              <a:rPr lang="en-US"/>
              <a:pPr/>
              <a:t>6</a:t>
            </a:fld>
            <a:endParaRPr lang="en-US"/>
          </a:p>
        </p:txBody>
      </p:sp>
      <p:pic>
        <p:nvPicPr>
          <p:cNvPr id="6912003" name="Picture 3" descr="Microsoft_20b_Arrows"/>
          <p:cNvPicPr>
            <a:picLocks noChangeAspect="1" noChangeArrowheads="1"/>
          </p:cNvPicPr>
          <p:nvPr/>
        </p:nvPicPr>
        <p:blipFill>
          <a:blip r:embed="rId3"/>
          <a:srcRect/>
          <a:stretch>
            <a:fillRect/>
          </a:stretch>
        </p:blipFill>
        <p:spPr bwMode="auto">
          <a:xfrm>
            <a:off x="344488" y="2527300"/>
            <a:ext cx="8455025" cy="4013200"/>
          </a:xfrm>
          <a:prstGeom prst="rect">
            <a:avLst/>
          </a:prstGeom>
          <a:noFill/>
        </p:spPr>
      </p:pic>
      <p:grpSp>
        <p:nvGrpSpPr>
          <p:cNvPr id="2" name="Group 4"/>
          <p:cNvGrpSpPr>
            <a:grpSpLocks/>
          </p:cNvGrpSpPr>
          <p:nvPr/>
        </p:nvGrpSpPr>
        <p:grpSpPr bwMode="auto">
          <a:xfrm>
            <a:off x="2767013" y="685800"/>
            <a:ext cx="3629025" cy="3625850"/>
            <a:chOff x="1743" y="288"/>
            <a:chExt cx="2286" cy="2284"/>
          </a:xfrm>
        </p:grpSpPr>
        <p:pic>
          <p:nvPicPr>
            <p:cNvPr id="6912005" name="Picture 5" descr="Microsoft_20a_IndigoCircle"/>
            <p:cNvPicPr>
              <a:picLocks noChangeAspect="1" noChangeArrowheads="1"/>
            </p:cNvPicPr>
            <p:nvPr/>
          </p:nvPicPr>
          <p:blipFill>
            <a:blip r:embed="rId4"/>
            <a:srcRect/>
            <a:stretch>
              <a:fillRect/>
            </a:stretch>
          </p:blipFill>
          <p:spPr bwMode="auto">
            <a:xfrm>
              <a:off x="1743" y="288"/>
              <a:ext cx="2286" cy="2284"/>
            </a:xfrm>
            <a:prstGeom prst="rect">
              <a:avLst/>
            </a:prstGeom>
            <a:noFill/>
          </p:spPr>
        </p:pic>
        <p:pic>
          <p:nvPicPr>
            <p:cNvPr id="6912006" name="Picture 6"/>
            <p:cNvPicPr>
              <a:picLocks noChangeAspect="1" noChangeArrowheads="1"/>
            </p:cNvPicPr>
            <p:nvPr/>
          </p:nvPicPr>
          <p:blipFill>
            <a:blip r:embed="rId5"/>
            <a:srcRect/>
            <a:stretch>
              <a:fillRect/>
            </a:stretch>
          </p:blipFill>
          <p:spPr bwMode="auto">
            <a:xfrm>
              <a:off x="2413" y="1226"/>
              <a:ext cx="951" cy="393"/>
            </a:xfrm>
            <a:prstGeom prst="rect">
              <a:avLst/>
            </a:prstGeom>
            <a:noFill/>
            <a:ln w="12700" algn="ctr">
              <a:noFill/>
              <a:miter lim="800000"/>
              <a:headEnd/>
              <a:tailEnd/>
            </a:ln>
            <a:effectLst/>
          </p:spPr>
        </p:pic>
      </p:grpSp>
      <p:pic>
        <p:nvPicPr>
          <p:cNvPr id="6912007" name="Picture 7" descr="Rounded Bottom"/>
          <p:cNvPicPr>
            <a:picLocks noChangeAspect="1" noChangeArrowheads="1"/>
          </p:cNvPicPr>
          <p:nvPr/>
        </p:nvPicPr>
        <p:blipFill>
          <a:blip r:embed="rId6"/>
          <a:srcRect/>
          <a:stretch>
            <a:fillRect/>
          </a:stretch>
        </p:blipFill>
        <p:spPr bwMode="auto">
          <a:xfrm>
            <a:off x="501650" y="2922588"/>
            <a:ext cx="1936750" cy="1479550"/>
          </a:xfrm>
          <a:prstGeom prst="rect">
            <a:avLst/>
          </a:prstGeom>
          <a:noFill/>
        </p:spPr>
      </p:pic>
      <p:pic>
        <p:nvPicPr>
          <p:cNvPr id="6912008" name="Picture 8" descr="Rounded Top"/>
          <p:cNvPicPr>
            <a:picLocks noChangeAspect="1" noChangeArrowheads="1"/>
          </p:cNvPicPr>
          <p:nvPr/>
        </p:nvPicPr>
        <p:blipFill>
          <a:blip r:embed="rId7"/>
          <a:srcRect/>
          <a:stretch>
            <a:fillRect/>
          </a:stretch>
        </p:blipFill>
        <p:spPr bwMode="auto">
          <a:xfrm>
            <a:off x="881063" y="4562475"/>
            <a:ext cx="1936750" cy="1449388"/>
          </a:xfrm>
          <a:prstGeom prst="rect">
            <a:avLst/>
          </a:prstGeom>
          <a:noFill/>
        </p:spPr>
      </p:pic>
      <p:pic>
        <p:nvPicPr>
          <p:cNvPr id="6912009" name="Picture 9" descr="Rounded Top"/>
          <p:cNvPicPr>
            <a:picLocks noChangeAspect="1" noChangeArrowheads="1"/>
          </p:cNvPicPr>
          <p:nvPr/>
        </p:nvPicPr>
        <p:blipFill>
          <a:blip r:embed="rId7"/>
          <a:srcRect/>
          <a:stretch>
            <a:fillRect/>
          </a:stretch>
        </p:blipFill>
        <p:spPr bwMode="auto">
          <a:xfrm>
            <a:off x="3621088" y="4962525"/>
            <a:ext cx="1936750" cy="1449388"/>
          </a:xfrm>
          <a:prstGeom prst="rect">
            <a:avLst/>
          </a:prstGeom>
          <a:noFill/>
        </p:spPr>
      </p:pic>
      <p:pic>
        <p:nvPicPr>
          <p:cNvPr id="6912010" name="Picture 10" descr="Rounded Top"/>
          <p:cNvPicPr>
            <a:picLocks noChangeAspect="1" noChangeArrowheads="1"/>
          </p:cNvPicPr>
          <p:nvPr/>
        </p:nvPicPr>
        <p:blipFill>
          <a:blip r:embed="rId7"/>
          <a:srcRect/>
          <a:stretch>
            <a:fillRect/>
          </a:stretch>
        </p:blipFill>
        <p:spPr bwMode="auto">
          <a:xfrm>
            <a:off x="6346825" y="4564063"/>
            <a:ext cx="1936750" cy="1449387"/>
          </a:xfrm>
          <a:prstGeom prst="rect">
            <a:avLst/>
          </a:prstGeom>
          <a:noFill/>
        </p:spPr>
      </p:pic>
      <p:pic>
        <p:nvPicPr>
          <p:cNvPr id="6912011" name="Picture 11" descr="Rounded Bottom"/>
          <p:cNvPicPr>
            <a:picLocks noChangeAspect="1" noChangeArrowheads="1"/>
          </p:cNvPicPr>
          <p:nvPr/>
        </p:nvPicPr>
        <p:blipFill>
          <a:blip r:embed="rId6"/>
          <a:srcRect/>
          <a:stretch>
            <a:fillRect/>
          </a:stretch>
        </p:blipFill>
        <p:spPr bwMode="auto">
          <a:xfrm>
            <a:off x="6726238" y="2908300"/>
            <a:ext cx="1936750" cy="1479550"/>
          </a:xfrm>
          <a:prstGeom prst="rect">
            <a:avLst/>
          </a:prstGeom>
          <a:noFill/>
        </p:spPr>
      </p:pic>
      <p:sp>
        <p:nvSpPr>
          <p:cNvPr id="6912012" name="Text Box 12"/>
          <p:cNvSpPr txBox="1">
            <a:spLocks noChangeArrowheads="1"/>
          </p:cNvSpPr>
          <p:nvPr/>
        </p:nvSpPr>
        <p:spPr bwMode="auto">
          <a:xfrm>
            <a:off x="422275" y="3543300"/>
            <a:ext cx="2087563" cy="668338"/>
          </a:xfrm>
          <a:prstGeom prst="rect">
            <a:avLst/>
          </a:prstGeom>
          <a:noFill/>
          <a:ln w="12700" algn="ctr">
            <a:noFill/>
            <a:miter lim="800000"/>
            <a:headEnd/>
            <a:tailEnd/>
          </a:ln>
          <a:effectLst/>
        </p:spPr>
        <p:txBody>
          <a:bodyPr>
            <a:spAutoFit/>
          </a:bodyPr>
          <a:lstStyle/>
          <a:p>
            <a:pPr algn="ctr" eaLnBrk="0" hangingPunct="0">
              <a:lnSpc>
                <a:spcPct val="70000"/>
              </a:lnSpc>
              <a:spcBef>
                <a:spcPct val="25000"/>
              </a:spcBef>
            </a:pPr>
            <a:r>
              <a:rPr lang="fr-FR">
                <a:effectLst>
                  <a:outerShdw blurRad="38100" dist="38100" dir="2700000" algn="tl">
                    <a:srgbClr val="000000"/>
                  </a:outerShdw>
                </a:effectLst>
                <a:latin typeface="Segoe Semibold" pitchFamily="34" charset="0"/>
              </a:rPr>
              <a:t>Interopérabilité avec d’autres</a:t>
            </a:r>
          </a:p>
          <a:p>
            <a:pPr algn="ctr" eaLnBrk="0" hangingPunct="0">
              <a:lnSpc>
                <a:spcPct val="70000"/>
              </a:lnSpc>
              <a:spcBef>
                <a:spcPct val="25000"/>
              </a:spcBef>
            </a:pPr>
            <a:r>
              <a:rPr lang="fr-FR">
                <a:effectLst>
                  <a:outerShdw blurRad="38100" dist="38100" dir="2700000" algn="tl">
                    <a:srgbClr val="000000"/>
                  </a:outerShdw>
                </a:effectLst>
                <a:latin typeface="Segoe Semibold" pitchFamily="34" charset="0"/>
              </a:rPr>
              <a:t>plateformes</a:t>
            </a:r>
          </a:p>
        </p:txBody>
      </p:sp>
      <p:sp>
        <p:nvSpPr>
          <p:cNvPr id="6912013" name="Text Box 13"/>
          <p:cNvSpPr txBox="1">
            <a:spLocks noChangeArrowheads="1"/>
          </p:cNvSpPr>
          <p:nvPr/>
        </p:nvSpPr>
        <p:spPr bwMode="auto">
          <a:xfrm>
            <a:off x="749300" y="3051175"/>
            <a:ext cx="1435100" cy="273050"/>
          </a:xfrm>
          <a:prstGeom prst="rect">
            <a:avLst/>
          </a:prstGeom>
          <a:noFill/>
          <a:ln w="12700" algn="ctr">
            <a:noFill/>
            <a:miter lim="800000"/>
            <a:headEnd/>
            <a:tailEnd/>
          </a:ln>
          <a:effectLst/>
        </p:spPr>
        <p:txBody>
          <a:bodyPr>
            <a:spAutoFit/>
          </a:bodyPr>
          <a:lstStyle/>
          <a:p>
            <a:pPr algn="ctr" eaLnBrk="0" hangingPunct="0">
              <a:lnSpc>
                <a:spcPct val="85000"/>
              </a:lnSpc>
              <a:spcBef>
                <a:spcPct val="50000"/>
              </a:spcBef>
            </a:pPr>
            <a:r>
              <a:rPr lang="fr-FR" sz="1400" b="1">
                <a:solidFill>
                  <a:srgbClr val="FFFFFF"/>
                </a:solidFill>
              </a:rPr>
              <a:t>ASMX</a:t>
            </a:r>
          </a:p>
        </p:txBody>
      </p:sp>
      <p:sp>
        <p:nvSpPr>
          <p:cNvPr id="6912014" name="Text Box 14"/>
          <p:cNvSpPr txBox="1">
            <a:spLocks noChangeArrowheads="1"/>
          </p:cNvSpPr>
          <p:nvPr/>
        </p:nvSpPr>
        <p:spPr bwMode="auto">
          <a:xfrm>
            <a:off x="820738" y="4667250"/>
            <a:ext cx="2087562" cy="496888"/>
          </a:xfrm>
          <a:prstGeom prst="rect">
            <a:avLst/>
          </a:prstGeom>
          <a:noFill/>
          <a:ln w="12700" algn="ctr">
            <a:noFill/>
            <a:miter lim="800000"/>
            <a:headEnd/>
            <a:tailEnd/>
          </a:ln>
          <a:effectLst/>
        </p:spPr>
        <p:txBody>
          <a:bodyPr>
            <a:spAutoFit/>
          </a:bodyPr>
          <a:lstStyle/>
          <a:p>
            <a:pPr algn="ctr" eaLnBrk="0" hangingPunct="0">
              <a:lnSpc>
                <a:spcPct val="70000"/>
              </a:lnSpc>
              <a:spcBef>
                <a:spcPct val="25000"/>
              </a:spcBef>
            </a:pPr>
            <a:r>
              <a:rPr lang="fr-FR">
                <a:effectLst>
                  <a:outerShdw blurRad="38100" dist="38100" dir="2700000" algn="tl">
                    <a:srgbClr val="000000"/>
                  </a:outerShdw>
                </a:effectLst>
                <a:latin typeface="Segoe Semibold" pitchFamily="34" charset="0"/>
              </a:rPr>
              <a:t>Transaction</a:t>
            </a:r>
          </a:p>
          <a:p>
            <a:pPr algn="ctr" eaLnBrk="0" hangingPunct="0">
              <a:lnSpc>
                <a:spcPct val="70000"/>
              </a:lnSpc>
              <a:spcBef>
                <a:spcPct val="25000"/>
              </a:spcBef>
            </a:pPr>
            <a:r>
              <a:rPr lang="fr-FR">
                <a:effectLst>
                  <a:outerShdw blurRad="38100" dist="38100" dir="2700000" algn="tl">
                    <a:srgbClr val="000000"/>
                  </a:outerShdw>
                </a:effectLst>
                <a:latin typeface="Segoe Semibold" pitchFamily="34" charset="0"/>
              </a:rPr>
              <a:t>Performance</a:t>
            </a:r>
          </a:p>
        </p:txBody>
      </p:sp>
      <p:sp>
        <p:nvSpPr>
          <p:cNvPr id="6912015" name="Text Box 15"/>
          <p:cNvSpPr txBox="1">
            <a:spLocks noChangeArrowheads="1"/>
          </p:cNvSpPr>
          <p:nvPr/>
        </p:nvSpPr>
        <p:spPr bwMode="auto">
          <a:xfrm>
            <a:off x="1184275" y="5543550"/>
            <a:ext cx="1358900" cy="454025"/>
          </a:xfrm>
          <a:prstGeom prst="rect">
            <a:avLst/>
          </a:prstGeom>
          <a:noFill/>
          <a:ln w="12700" algn="ctr">
            <a:noFill/>
            <a:miter lim="800000"/>
            <a:headEnd/>
            <a:tailEnd/>
          </a:ln>
          <a:effectLst/>
        </p:spPr>
        <p:txBody>
          <a:bodyPr>
            <a:spAutoFit/>
          </a:bodyPr>
          <a:lstStyle/>
          <a:p>
            <a:pPr algn="ctr" eaLnBrk="0" hangingPunct="0">
              <a:lnSpc>
                <a:spcPct val="85000"/>
              </a:lnSpc>
              <a:spcBef>
                <a:spcPct val="50000"/>
              </a:spcBef>
            </a:pPr>
            <a:r>
              <a:rPr lang="fr-FR" sz="1400" b="1">
                <a:solidFill>
                  <a:srgbClr val="FFFFFF"/>
                </a:solidFill>
              </a:rPr>
              <a:t>Enterprise Services</a:t>
            </a:r>
          </a:p>
        </p:txBody>
      </p:sp>
      <p:sp>
        <p:nvSpPr>
          <p:cNvPr id="6912016" name="Text Box 16"/>
          <p:cNvSpPr txBox="1">
            <a:spLocks noChangeArrowheads="1"/>
          </p:cNvSpPr>
          <p:nvPr/>
        </p:nvSpPr>
        <p:spPr bwMode="auto">
          <a:xfrm>
            <a:off x="3692525" y="5048250"/>
            <a:ext cx="1846263" cy="730250"/>
          </a:xfrm>
          <a:prstGeom prst="rect">
            <a:avLst/>
          </a:prstGeom>
          <a:noFill/>
          <a:ln w="12700" algn="ctr">
            <a:noFill/>
            <a:miter lim="800000"/>
            <a:headEnd/>
            <a:tailEnd/>
          </a:ln>
          <a:effectLst/>
        </p:spPr>
        <p:txBody>
          <a:bodyPr>
            <a:spAutoFit/>
          </a:bodyPr>
          <a:lstStyle/>
          <a:p>
            <a:pPr algn="ctr" eaLnBrk="0" hangingPunct="0">
              <a:lnSpc>
                <a:spcPct val="70000"/>
              </a:lnSpc>
              <a:spcBef>
                <a:spcPct val="25000"/>
              </a:spcBef>
            </a:pPr>
            <a:endParaRPr lang="fr-FR">
              <a:effectLst>
                <a:outerShdw blurRad="38100" dist="38100" dir="2700000" algn="tl">
                  <a:srgbClr val="000000"/>
                </a:outerShdw>
              </a:effectLst>
              <a:latin typeface="Segoe Semibold" pitchFamily="34" charset="0"/>
            </a:endParaRPr>
          </a:p>
          <a:p>
            <a:pPr algn="ctr" eaLnBrk="0" hangingPunct="0">
              <a:lnSpc>
                <a:spcPct val="70000"/>
              </a:lnSpc>
              <a:spcBef>
                <a:spcPct val="25000"/>
              </a:spcBef>
            </a:pPr>
            <a:r>
              <a:rPr lang="fr-FR">
                <a:effectLst>
                  <a:outerShdw blurRad="38100" dist="38100" dir="2700000" algn="tl">
                    <a:srgbClr val="000000"/>
                  </a:outerShdw>
                </a:effectLst>
                <a:latin typeface="Segoe Semibold" pitchFamily="34" charset="0"/>
              </a:rPr>
              <a:t>Protocoles </a:t>
            </a:r>
            <a:r>
              <a:rPr lang="fr-FR">
                <a:effectLst>
                  <a:outerShdw blurRad="38100" dist="38100" dir="2700000" algn="tl">
                    <a:srgbClr val="000000"/>
                  </a:outerShdw>
                </a:effectLst>
              </a:rPr>
              <a:t>WS-*</a:t>
            </a:r>
            <a:endParaRPr lang="fr-FR">
              <a:effectLst>
                <a:outerShdw blurRad="38100" dist="38100" dir="2700000" algn="tl">
                  <a:srgbClr val="000000"/>
                </a:outerShdw>
              </a:effectLst>
              <a:latin typeface="Segoe Semibold" pitchFamily="34" charset="0"/>
            </a:endParaRPr>
          </a:p>
          <a:p>
            <a:pPr algn="ctr" eaLnBrk="0" hangingPunct="0">
              <a:lnSpc>
                <a:spcPct val="70000"/>
              </a:lnSpc>
              <a:spcBef>
                <a:spcPct val="25000"/>
              </a:spcBef>
            </a:pPr>
            <a:endParaRPr lang="fr-FR">
              <a:effectLst>
                <a:outerShdw blurRad="38100" dist="38100" dir="2700000" algn="tl">
                  <a:srgbClr val="000000"/>
                </a:outerShdw>
              </a:effectLst>
              <a:latin typeface="Segoe Semibold" pitchFamily="34" charset="0"/>
            </a:endParaRPr>
          </a:p>
        </p:txBody>
      </p:sp>
      <p:sp>
        <p:nvSpPr>
          <p:cNvPr id="6912017" name="Text Box 17"/>
          <p:cNvSpPr txBox="1">
            <a:spLocks noChangeArrowheads="1"/>
          </p:cNvSpPr>
          <p:nvPr/>
        </p:nvSpPr>
        <p:spPr bwMode="auto">
          <a:xfrm>
            <a:off x="3935413" y="6000750"/>
            <a:ext cx="1358900" cy="273050"/>
          </a:xfrm>
          <a:prstGeom prst="rect">
            <a:avLst/>
          </a:prstGeom>
          <a:noFill/>
          <a:ln w="12700" algn="ctr">
            <a:noFill/>
            <a:miter lim="800000"/>
            <a:headEnd/>
            <a:tailEnd/>
          </a:ln>
          <a:effectLst/>
        </p:spPr>
        <p:txBody>
          <a:bodyPr>
            <a:spAutoFit/>
          </a:bodyPr>
          <a:lstStyle/>
          <a:p>
            <a:pPr algn="ctr" eaLnBrk="0" hangingPunct="0">
              <a:lnSpc>
                <a:spcPct val="85000"/>
              </a:lnSpc>
              <a:spcBef>
                <a:spcPct val="50000"/>
              </a:spcBef>
            </a:pPr>
            <a:r>
              <a:rPr lang="fr-FR" sz="1400" b="1">
                <a:solidFill>
                  <a:srgbClr val="FFFFFF"/>
                </a:solidFill>
              </a:rPr>
              <a:t>WSE</a:t>
            </a:r>
          </a:p>
        </p:txBody>
      </p:sp>
      <p:sp>
        <p:nvSpPr>
          <p:cNvPr id="6912018" name="Text Box 18"/>
          <p:cNvSpPr txBox="1">
            <a:spLocks noChangeArrowheads="1"/>
          </p:cNvSpPr>
          <p:nvPr/>
        </p:nvSpPr>
        <p:spPr bwMode="auto">
          <a:xfrm>
            <a:off x="6265863" y="4673600"/>
            <a:ext cx="2087562" cy="434975"/>
          </a:xfrm>
          <a:prstGeom prst="rect">
            <a:avLst/>
          </a:prstGeom>
          <a:noFill/>
          <a:ln w="12700" algn="ctr">
            <a:noFill/>
            <a:miter lim="800000"/>
            <a:headEnd/>
            <a:tailEnd/>
          </a:ln>
          <a:effectLst/>
        </p:spPr>
        <p:txBody>
          <a:bodyPr>
            <a:spAutoFit/>
          </a:bodyPr>
          <a:lstStyle/>
          <a:p>
            <a:pPr algn="ctr" eaLnBrk="0" hangingPunct="0">
              <a:lnSpc>
                <a:spcPct val="70000"/>
              </a:lnSpc>
              <a:spcBef>
                <a:spcPct val="25000"/>
              </a:spcBef>
            </a:pPr>
            <a:r>
              <a:rPr lang="fr-FR">
                <a:effectLst>
                  <a:outerShdw blurRad="38100" dist="38100" dir="2700000" algn="tl">
                    <a:srgbClr val="000000"/>
                  </a:outerShdw>
                </a:effectLst>
                <a:latin typeface="Segoe Semibold" pitchFamily="34" charset="0"/>
              </a:rPr>
              <a:t>Programmation orientée Message</a:t>
            </a:r>
          </a:p>
        </p:txBody>
      </p:sp>
      <p:sp>
        <p:nvSpPr>
          <p:cNvPr id="6912019" name="Text Box 19"/>
          <p:cNvSpPr txBox="1">
            <a:spLocks noChangeArrowheads="1"/>
          </p:cNvSpPr>
          <p:nvPr/>
        </p:nvSpPr>
        <p:spPr bwMode="auto">
          <a:xfrm>
            <a:off x="6359525" y="5610225"/>
            <a:ext cx="1936750" cy="273050"/>
          </a:xfrm>
          <a:prstGeom prst="rect">
            <a:avLst/>
          </a:prstGeom>
          <a:noFill/>
          <a:ln w="12700" algn="ctr">
            <a:noFill/>
            <a:miter lim="800000"/>
            <a:headEnd/>
            <a:tailEnd/>
          </a:ln>
          <a:effectLst/>
        </p:spPr>
        <p:txBody>
          <a:bodyPr>
            <a:spAutoFit/>
          </a:bodyPr>
          <a:lstStyle/>
          <a:p>
            <a:pPr algn="ctr" eaLnBrk="0" hangingPunct="0">
              <a:lnSpc>
                <a:spcPct val="85000"/>
              </a:lnSpc>
              <a:spcBef>
                <a:spcPct val="50000"/>
              </a:spcBef>
            </a:pPr>
            <a:r>
              <a:rPr lang="fr-FR" sz="1400" b="1">
                <a:solidFill>
                  <a:srgbClr val="FFFFFF"/>
                </a:solidFill>
              </a:rPr>
              <a:t>System.Messaging</a:t>
            </a:r>
          </a:p>
        </p:txBody>
      </p:sp>
      <p:sp>
        <p:nvSpPr>
          <p:cNvPr id="6912020" name="Text Box 20"/>
          <p:cNvSpPr txBox="1">
            <a:spLocks noChangeArrowheads="1"/>
          </p:cNvSpPr>
          <p:nvPr/>
        </p:nvSpPr>
        <p:spPr bwMode="auto">
          <a:xfrm>
            <a:off x="6648450" y="3543300"/>
            <a:ext cx="2087563" cy="496888"/>
          </a:xfrm>
          <a:prstGeom prst="rect">
            <a:avLst/>
          </a:prstGeom>
          <a:noFill/>
          <a:ln w="12700" algn="ctr">
            <a:noFill/>
            <a:miter lim="800000"/>
            <a:headEnd/>
            <a:tailEnd/>
          </a:ln>
          <a:effectLst/>
        </p:spPr>
        <p:txBody>
          <a:bodyPr>
            <a:spAutoFit/>
          </a:bodyPr>
          <a:lstStyle/>
          <a:p>
            <a:pPr algn="ctr" eaLnBrk="0" hangingPunct="0">
              <a:lnSpc>
                <a:spcPct val="70000"/>
              </a:lnSpc>
              <a:spcBef>
                <a:spcPct val="25000"/>
              </a:spcBef>
            </a:pPr>
            <a:r>
              <a:rPr lang="fr-FR">
                <a:effectLst>
                  <a:outerShdw blurRad="38100" dist="38100" dir="2700000" algn="tl">
                    <a:srgbClr val="000000"/>
                  </a:outerShdw>
                </a:effectLst>
                <a:latin typeface="Segoe Semibold" pitchFamily="34" charset="0"/>
              </a:rPr>
              <a:t>Extensibilité</a:t>
            </a:r>
          </a:p>
          <a:p>
            <a:pPr algn="ctr" eaLnBrk="0" hangingPunct="0">
              <a:lnSpc>
                <a:spcPct val="70000"/>
              </a:lnSpc>
              <a:spcBef>
                <a:spcPct val="25000"/>
              </a:spcBef>
            </a:pPr>
            <a:r>
              <a:rPr lang="fr-FR">
                <a:effectLst>
                  <a:outerShdw blurRad="38100" dist="38100" dir="2700000" algn="tl">
                    <a:srgbClr val="000000"/>
                  </a:outerShdw>
                </a:effectLst>
                <a:latin typeface="Segoe Semibold" pitchFamily="34" charset="0"/>
              </a:rPr>
              <a:t>Mode binaire </a:t>
            </a:r>
          </a:p>
        </p:txBody>
      </p:sp>
      <p:sp>
        <p:nvSpPr>
          <p:cNvPr id="6912021" name="Text Box 21"/>
          <p:cNvSpPr txBox="1">
            <a:spLocks noChangeArrowheads="1"/>
          </p:cNvSpPr>
          <p:nvPr/>
        </p:nvSpPr>
        <p:spPr bwMode="auto">
          <a:xfrm>
            <a:off x="6967538" y="2990850"/>
            <a:ext cx="1447800" cy="454025"/>
          </a:xfrm>
          <a:prstGeom prst="rect">
            <a:avLst/>
          </a:prstGeom>
          <a:noFill/>
          <a:ln w="12700" algn="ctr">
            <a:noFill/>
            <a:miter lim="800000"/>
            <a:headEnd/>
            <a:tailEnd/>
          </a:ln>
          <a:effectLst/>
        </p:spPr>
        <p:txBody>
          <a:bodyPr>
            <a:spAutoFit/>
          </a:bodyPr>
          <a:lstStyle/>
          <a:p>
            <a:pPr algn="ctr" eaLnBrk="0" hangingPunct="0">
              <a:lnSpc>
                <a:spcPct val="85000"/>
              </a:lnSpc>
              <a:spcBef>
                <a:spcPct val="50000"/>
              </a:spcBef>
            </a:pPr>
            <a:r>
              <a:rPr lang="fr-FR" sz="1400" b="1">
                <a:solidFill>
                  <a:srgbClr val="FFFFFF"/>
                </a:solidFill>
              </a:rPr>
              <a:t>.NET Remoting</a:t>
            </a:r>
          </a:p>
        </p:txBody>
      </p:sp>
      <p:pic>
        <p:nvPicPr>
          <p:cNvPr id="6912022" name="Picture 22" descr="WinV-Button"/>
          <p:cNvPicPr>
            <a:picLocks noChangeAspect="1" noChangeArrowheads="1"/>
          </p:cNvPicPr>
          <p:nvPr/>
        </p:nvPicPr>
        <p:blipFill>
          <a:blip r:embed="rId8">
            <a:lum bright="-30000"/>
          </a:blip>
          <a:srcRect/>
          <a:stretch>
            <a:fillRect/>
          </a:stretch>
        </p:blipFill>
        <p:spPr bwMode="auto">
          <a:xfrm>
            <a:off x="3603625" y="1511300"/>
            <a:ext cx="2054225" cy="2054225"/>
          </a:xfrm>
          <a:prstGeom prst="rect">
            <a:avLst/>
          </a:prstGeom>
          <a:noFill/>
          <a:ln w="9525">
            <a:noFill/>
            <a:miter lim="800000"/>
            <a:headEnd/>
            <a:tailEnd/>
          </a:ln>
        </p:spPr>
      </p:pic>
      <p:pic>
        <p:nvPicPr>
          <p:cNvPr id="6912023" name="Picture 23" descr="TitleText copy"/>
          <p:cNvPicPr>
            <a:picLocks noChangeAspect="1" noChangeArrowheads="1"/>
          </p:cNvPicPr>
          <p:nvPr/>
        </p:nvPicPr>
        <p:blipFill>
          <a:blip r:embed="rId9"/>
          <a:srcRect t="-10001" r="77800"/>
          <a:stretch>
            <a:fillRect/>
          </a:stretch>
        </p:blipFill>
        <p:spPr bwMode="auto">
          <a:xfrm>
            <a:off x="3810000" y="2171700"/>
            <a:ext cx="1466850" cy="727075"/>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2007" name="Rectangle 23"/>
          <p:cNvSpPr>
            <a:spLocks noGrp="1" noChangeArrowheads="1"/>
          </p:cNvSpPr>
          <p:nvPr>
            <p:ph type="title"/>
          </p:nvPr>
        </p:nvSpPr>
        <p:spPr/>
        <p:txBody>
          <a:bodyPr/>
          <a:lstStyle/>
          <a:p>
            <a:r>
              <a:rPr lang="fr-FR" dirty="0" smtClean="0"/>
              <a:t>Trop de protocoles ?</a:t>
            </a:r>
            <a:endParaRPr lang="fr-FR" sz="3600" dirty="0">
              <a:solidFill>
                <a:srgbClr val="A50021"/>
              </a:solidFill>
            </a:endParaRPr>
          </a:p>
        </p:txBody>
      </p:sp>
      <p:sp>
        <p:nvSpPr>
          <p:cNvPr id="154" name="Espace réservé du contenu 153"/>
          <p:cNvSpPr>
            <a:spLocks noGrp="1"/>
          </p:cNvSpPr>
          <p:nvPr>
            <p:ph sz="quarter" idx="10"/>
          </p:nvPr>
        </p:nvSpPr>
        <p:spPr/>
        <p:txBody>
          <a:bodyPr/>
          <a:lstStyle/>
          <a:p>
            <a:endParaRPr lang="fr-FR"/>
          </a:p>
        </p:txBody>
      </p:sp>
      <p:sp>
        <p:nvSpPr>
          <p:cNvPr id="153" name="Espace réservé du numéro de diapositive 3"/>
          <p:cNvSpPr>
            <a:spLocks noGrp="1"/>
          </p:cNvSpPr>
          <p:nvPr>
            <p:ph type="sldNum" sz="quarter" idx="4294967295"/>
          </p:nvPr>
        </p:nvSpPr>
        <p:spPr>
          <a:xfrm>
            <a:off x="0" y="6356350"/>
            <a:ext cx="2133600" cy="365125"/>
          </a:xfrm>
          <a:prstGeom prst="rect">
            <a:avLst/>
          </a:prstGeom>
        </p:spPr>
        <p:txBody>
          <a:bodyPr/>
          <a:lstStyle/>
          <a:p>
            <a:fld id="{05B38C32-AC4D-47D3-A514-2FD6104E3B1F}" type="slidenum">
              <a:rPr lang="en-US"/>
              <a:pPr/>
              <a:t>7</a:t>
            </a:fld>
            <a:endParaRPr lang="en-US"/>
          </a:p>
        </p:txBody>
      </p:sp>
      <p:sp>
        <p:nvSpPr>
          <p:cNvPr id="7721986" name="AutoShape 2"/>
          <p:cNvSpPr>
            <a:spLocks noChangeArrowheads="1"/>
          </p:cNvSpPr>
          <p:nvPr/>
        </p:nvSpPr>
        <p:spPr bwMode="auto">
          <a:xfrm>
            <a:off x="5148263" y="1206500"/>
            <a:ext cx="1497012" cy="5448300"/>
          </a:xfrm>
          <a:prstGeom prst="homePlate">
            <a:avLst>
              <a:gd name="adj" fmla="val 37644"/>
            </a:avLst>
          </a:prstGeom>
          <a:gradFill rotWithShape="1">
            <a:gsLst>
              <a:gs pos="0">
                <a:srgbClr val="B2B2B2">
                  <a:alpha val="50000"/>
                </a:srgbClr>
              </a:gs>
              <a:gs pos="100000">
                <a:srgbClr val="232323">
                  <a:alpha val="50000"/>
                </a:srgbClr>
              </a:gs>
            </a:gsLst>
            <a:lin ang="2700000" scaled="1"/>
          </a:gradFill>
          <a:ln w="9525">
            <a:noFill/>
            <a:miter lim="800000"/>
            <a:headEnd/>
            <a:tailEnd/>
          </a:ln>
          <a:effectLst/>
        </p:spPr>
        <p:txBody>
          <a:bodyPr wrap="none" lIns="45720"/>
          <a:lstStyle/>
          <a:p>
            <a:r>
              <a:rPr lang="en-US" sz="800">
                <a:latin typeface="Segoe" pitchFamily="34" charset="0"/>
              </a:rPr>
              <a:t>Evolve and Extend</a:t>
            </a:r>
          </a:p>
          <a:p>
            <a:endParaRPr lang="en-US" sz="800">
              <a:latin typeface="Segoe" pitchFamily="34" charset="0"/>
            </a:endParaRPr>
          </a:p>
        </p:txBody>
      </p:sp>
      <p:sp>
        <p:nvSpPr>
          <p:cNvPr id="7721987" name="Rectangle 3"/>
          <p:cNvSpPr>
            <a:spLocks noChangeArrowheads="1"/>
          </p:cNvSpPr>
          <p:nvPr/>
        </p:nvSpPr>
        <p:spPr bwMode="auto">
          <a:xfrm>
            <a:off x="3535363" y="1393825"/>
            <a:ext cx="1612900" cy="5260975"/>
          </a:xfrm>
          <a:prstGeom prst="rect">
            <a:avLst/>
          </a:prstGeom>
          <a:gradFill rotWithShape="1">
            <a:gsLst>
              <a:gs pos="0">
                <a:srgbClr val="B2B2B2">
                  <a:alpha val="50000"/>
                </a:srgbClr>
              </a:gs>
              <a:gs pos="100000">
                <a:srgbClr val="232323">
                  <a:alpha val="50000"/>
                </a:srgbClr>
              </a:gs>
            </a:gsLst>
            <a:lin ang="2700000" scaled="1"/>
          </a:gradFill>
          <a:ln w="19050">
            <a:noFill/>
            <a:miter lim="800000"/>
            <a:headEnd/>
            <a:tailEnd/>
          </a:ln>
          <a:effectLst/>
        </p:spPr>
        <p:txBody>
          <a:bodyPr lIns="45720" rIns="45720" bIns="0"/>
          <a:lstStyle/>
          <a:p>
            <a:r>
              <a:rPr lang="en-US" sz="800">
                <a:latin typeface="Segoe" pitchFamily="34" charset="0"/>
              </a:rPr>
              <a:t>Secure, Reliable, Transacted</a:t>
            </a:r>
          </a:p>
        </p:txBody>
      </p:sp>
      <p:sp>
        <p:nvSpPr>
          <p:cNvPr id="7721988" name="Rectangle 4"/>
          <p:cNvSpPr>
            <a:spLocks noChangeArrowheads="1"/>
          </p:cNvSpPr>
          <p:nvPr/>
        </p:nvSpPr>
        <p:spPr bwMode="auto">
          <a:xfrm>
            <a:off x="808038" y="1563688"/>
            <a:ext cx="2727325" cy="5091112"/>
          </a:xfrm>
          <a:prstGeom prst="rect">
            <a:avLst/>
          </a:prstGeom>
          <a:gradFill rotWithShape="1">
            <a:gsLst>
              <a:gs pos="0">
                <a:srgbClr val="B2B2B2">
                  <a:alpha val="50000"/>
                </a:srgbClr>
              </a:gs>
              <a:gs pos="100000">
                <a:srgbClr val="232323">
                  <a:alpha val="50000"/>
                </a:srgbClr>
              </a:gs>
            </a:gsLst>
            <a:lin ang="2700000" scaled="1"/>
          </a:gradFill>
          <a:ln w="19050">
            <a:noFill/>
            <a:miter lim="800000"/>
            <a:headEnd/>
            <a:tailEnd/>
          </a:ln>
          <a:effectLst/>
        </p:spPr>
        <p:txBody>
          <a:bodyPr lIns="45720" rIns="45720" bIns="0"/>
          <a:lstStyle/>
          <a:p>
            <a:r>
              <a:rPr lang="en-US" sz="800">
                <a:latin typeface="Segoe" pitchFamily="34" charset="0"/>
              </a:rPr>
              <a:t>Fundamentals</a:t>
            </a:r>
          </a:p>
        </p:txBody>
      </p:sp>
      <p:sp>
        <p:nvSpPr>
          <p:cNvPr id="7721989" name="Line 5"/>
          <p:cNvSpPr>
            <a:spLocks noChangeShapeType="1"/>
          </p:cNvSpPr>
          <p:nvPr/>
        </p:nvSpPr>
        <p:spPr bwMode="auto">
          <a:xfrm flipV="1">
            <a:off x="3535363" y="2114550"/>
            <a:ext cx="0" cy="4540250"/>
          </a:xfrm>
          <a:prstGeom prst="line">
            <a:avLst/>
          </a:prstGeom>
          <a:noFill/>
          <a:ln w="9525">
            <a:solidFill>
              <a:srgbClr val="C0C0C0"/>
            </a:solidFill>
            <a:round/>
            <a:headEnd/>
            <a:tailEnd/>
          </a:ln>
          <a:effectLst/>
        </p:spPr>
        <p:txBody>
          <a:bodyPr/>
          <a:lstStyle/>
          <a:p>
            <a:endParaRPr lang="fr-FR"/>
          </a:p>
        </p:txBody>
      </p:sp>
      <p:sp>
        <p:nvSpPr>
          <p:cNvPr id="7721990" name="Line 6"/>
          <p:cNvSpPr>
            <a:spLocks noChangeShapeType="1"/>
          </p:cNvSpPr>
          <p:nvPr/>
        </p:nvSpPr>
        <p:spPr bwMode="auto">
          <a:xfrm flipV="1">
            <a:off x="3995738" y="2698750"/>
            <a:ext cx="0" cy="3963988"/>
          </a:xfrm>
          <a:prstGeom prst="line">
            <a:avLst/>
          </a:prstGeom>
          <a:noFill/>
          <a:ln w="9525">
            <a:solidFill>
              <a:srgbClr val="C0C0C0"/>
            </a:solidFill>
            <a:round/>
            <a:headEnd/>
            <a:tailEnd/>
          </a:ln>
          <a:effectLst/>
        </p:spPr>
        <p:txBody>
          <a:bodyPr/>
          <a:lstStyle/>
          <a:p>
            <a:endParaRPr lang="fr-FR"/>
          </a:p>
        </p:txBody>
      </p:sp>
      <p:sp>
        <p:nvSpPr>
          <p:cNvPr id="7721991" name="Line 7"/>
          <p:cNvSpPr>
            <a:spLocks noChangeShapeType="1"/>
          </p:cNvSpPr>
          <p:nvPr/>
        </p:nvSpPr>
        <p:spPr bwMode="auto">
          <a:xfrm flipH="1" flipV="1">
            <a:off x="3879850" y="4657725"/>
            <a:ext cx="1588" cy="2005013"/>
          </a:xfrm>
          <a:prstGeom prst="line">
            <a:avLst/>
          </a:prstGeom>
          <a:noFill/>
          <a:ln w="9525">
            <a:solidFill>
              <a:srgbClr val="C0C0C0"/>
            </a:solidFill>
            <a:round/>
            <a:headEnd/>
            <a:tailEnd/>
          </a:ln>
          <a:effectLst/>
        </p:spPr>
        <p:txBody>
          <a:bodyPr/>
          <a:lstStyle/>
          <a:p>
            <a:endParaRPr lang="fr-FR"/>
          </a:p>
        </p:txBody>
      </p:sp>
      <p:sp>
        <p:nvSpPr>
          <p:cNvPr id="7721992" name="Line 8"/>
          <p:cNvSpPr>
            <a:spLocks noChangeShapeType="1"/>
          </p:cNvSpPr>
          <p:nvPr/>
        </p:nvSpPr>
        <p:spPr bwMode="auto">
          <a:xfrm flipH="1" flipV="1">
            <a:off x="3762375" y="6308725"/>
            <a:ext cx="4763" cy="354013"/>
          </a:xfrm>
          <a:prstGeom prst="line">
            <a:avLst/>
          </a:prstGeom>
          <a:noFill/>
          <a:ln w="9525">
            <a:solidFill>
              <a:srgbClr val="C0C0C0"/>
            </a:solidFill>
            <a:round/>
            <a:headEnd/>
            <a:tailEnd/>
          </a:ln>
          <a:effectLst/>
        </p:spPr>
        <p:txBody>
          <a:bodyPr/>
          <a:lstStyle/>
          <a:p>
            <a:endParaRPr lang="fr-FR"/>
          </a:p>
        </p:txBody>
      </p:sp>
      <p:sp>
        <p:nvSpPr>
          <p:cNvPr id="7721993" name="Line 9"/>
          <p:cNvSpPr>
            <a:spLocks noChangeShapeType="1"/>
          </p:cNvSpPr>
          <p:nvPr/>
        </p:nvSpPr>
        <p:spPr bwMode="auto">
          <a:xfrm flipH="1" flipV="1">
            <a:off x="4454525" y="3806825"/>
            <a:ext cx="1588" cy="2855913"/>
          </a:xfrm>
          <a:prstGeom prst="line">
            <a:avLst/>
          </a:prstGeom>
          <a:noFill/>
          <a:ln w="9525">
            <a:solidFill>
              <a:srgbClr val="C0C0C0"/>
            </a:solidFill>
            <a:round/>
            <a:headEnd/>
            <a:tailEnd/>
          </a:ln>
          <a:effectLst/>
        </p:spPr>
        <p:txBody>
          <a:bodyPr/>
          <a:lstStyle/>
          <a:p>
            <a:endParaRPr lang="fr-FR"/>
          </a:p>
        </p:txBody>
      </p:sp>
      <p:sp>
        <p:nvSpPr>
          <p:cNvPr id="7721994" name="Line 10"/>
          <p:cNvSpPr>
            <a:spLocks noChangeShapeType="1"/>
          </p:cNvSpPr>
          <p:nvPr/>
        </p:nvSpPr>
        <p:spPr bwMode="auto">
          <a:xfrm flipH="1" flipV="1">
            <a:off x="4800600" y="2344738"/>
            <a:ext cx="3175" cy="4310062"/>
          </a:xfrm>
          <a:prstGeom prst="line">
            <a:avLst/>
          </a:prstGeom>
          <a:noFill/>
          <a:ln w="9525">
            <a:solidFill>
              <a:srgbClr val="C0C0C0"/>
            </a:solidFill>
            <a:round/>
            <a:headEnd/>
            <a:tailEnd/>
          </a:ln>
          <a:effectLst/>
        </p:spPr>
        <p:txBody>
          <a:bodyPr/>
          <a:lstStyle/>
          <a:p>
            <a:endParaRPr lang="fr-FR"/>
          </a:p>
        </p:txBody>
      </p:sp>
      <p:sp>
        <p:nvSpPr>
          <p:cNvPr id="7721995" name="Line 11"/>
          <p:cNvSpPr>
            <a:spLocks noChangeShapeType="1"/>
          </p:cNvSpPr>
          <p:nvPr/>
        </p:nvSpPr>
        <p:spPr bwMode="auto">
          <a:xfrm flipH="1" flipV="1">
            <a:off x="5146675" y="4657725"/>
            <a:ext cx="1588" cy="2005013"/>
          </a:xfrm>
          <a:prstGeom prst="line">
            <a:avLst/>
          </a:prstGeom>
          <a:noFill/>
          <a:ln w="9525">
            <a:solidFill>
              <a:srgbClr val="C0C0C0"/>
            </a:solidFill>
            <a:round/>
            <a:headEnd/>
            <a:tailEnd/>
          </a:ln>
          <a:effectLst/>
        </p:spPr>
        <p:txBody>
          <a:bodyPr/>
          <a:lstStyle/>
          <a:p>
            <a:endParaRPr lang="fr-FR"/>
          </a:p>
        </p:txBody>
      </p:sp>
      <p:sp>
        <p:nvSpPr>
          <p:cNvPr id="7721996" name="Line 12"/>
          <p:cNvSpPr>
            <a:spLocks noChangeShapeType="1"/>
          </p:cNvSpPr>
          <p:nvPr/>
        </p:nvSpPr>
        <p:spPr bwMode="auto">
          <a:xfrm flipH="1" flipV="1">
            <a:off x="5264150" y="3600450"/>
            <a:ext cx="0" cy="3062288"/>
          </a:xfrm>
          <a:prstGeom prst="line">
            <a:avLst/>
          </a:prstGeom>
          <a:noFill/>
          <a:ln w="9525">
            <a:solidFill>
              <a:srgbClr val="C0C0C0"/>
            </a:solidFill>
            <a:round/>
            <a:headEnd/>
            <a:tailEnd/>
          </a:ln>
          <a:effectLst/>
        </p:spPr>
        <p:txBody>
          <a:bodyPr/>
          <a:lstStyle/>
          <a:p>
            <a:endParaRPr lang="fr-FR"/>
          </a:p>
        </p:txBody>
      </p:sp>
      <p:sp>
        <p:nvSpPr>
          <p:cNvPr id="7721997" name="Line 13"/>
          <p:cNvSpPr>
            <a:spLocks noChangeShapeType="1"/>
          </p:cNvSpPr>
          <p:nvPr/>
        </p:nvSpPr>
        <p:spPr bwMode="auto">
          <a:xfrm flipH="1" flipV="1">
            <a:off x="5378450" y="1584325"/>
            <a:ext cx="0" cy="5070475"/>
          </a:xfrm>
          <a:prstGeom prst="line">
            <a:avLst/>
          </a:prstGeom>
          <a:noFill/>
          <a:ln w="9525">
            <a:solidFill>
              <a:srgbClr val="C0C0C0"/>
            </a:solidFill>
            <a:round/>
            <a:headEnd/>
            <a:tailEnd/>
          </a:ln>
          <a:effectLst/>
        </p:spPr>
        <p:txBody>
          <a:bodyPr/>
          <a:lstStyle/>
          <a:p>
            <a:endParaRPr lang="fr-FR"/>
          </a:p>
        </p:txBody>
      </p:sp>
      <p:sp>
        <p:nvSpPr>
          <p:cNvPr id="7721998" name="Line 14"/>
          <p:cNvSpPr>
            <a:spLocks noChangeShapeType="1"/>
          </p:cNvSpPr>
          <p:nvPr/>
        </p:nvSpPr>
        <p:spPr bwMode="auto">
          <a:xfrm flipH="1" flipV="1">
            <a:off x="5494338" y="2114550"/>
            <a:ext cx="0" cy="4540250"/>
          </a:xfrm>
          <a:prstGeom prst="line">
            <a:avLst/>
          </a:prstGeom>
          <a:noFill/>
          <a:ln w="9525">
            <a:solidFill>
              <a:srgbClr val="C0C0C0"/>
            </a:solidFill>
            <a:round/>
            <a:headEnd/>
            <a:tailEnd/>
          </a:ln>
          <a:effectLst/>
        </p:spPr>
        <p:txBody>
          <a:bodyPr/>
          <a:lstStyle/>
          <a:p>
            <a:endParaRPr lang="fr-FR"/>
          </a:p>
        </p:txBody>
      </p:sp>
      <p:sp>
        <p:nvSpPr>
          <p:cNvPr id="7721999" name="Line 15"/>
          <p:cNvSpPr>
            <a:spLocks noChangeShapeType="1"/>
          </p:cNvSpPr>
          <p:nvPr/>
        </p:nvSpPr>
        <p:spPr bwMode="auto">
          <a:xfrm flipH="1" flipV="1">
            <a:off x="5838825" y="4419600"/>
            <a:ext cx="0" cy="2235200"/>
          </a:xfrm>
          <a:prstGeom prst="line">
            <a:avLst/>
          </a:prstGeom>
          <a:noFill/>
          <a:ln w="9525">
            <a:solidFill>
              <a:srgbClr val="C0C0C0"/>
            </a:solidFill>
            <a:round/>
            <a:headEnd/>
            <a:tailEnd/>
          </a:ln>
          <a:effectLst/>
        </p:spPr>
        <p:txBody>
          <a:bodyPr/>
          <a:lstStyle/>
          <a:p>
            <a:endParaRPr lang="fr-FR"/>
          </a:p>
        </p:txBody>
      </p:sp>
      <p:sp>
        <p:nvSpPr>
          <p:cNvPr id="7722000" name="Line 16"/>
          <p:cNvSpPr>
            <a:spLocks noChangeShapeType="1"/>
          </p:cNvSpPr>
          <p:nvPr/>
        </p:nvSpPr>
        <p:spPr bwMode="auto">
          <a:xfrm flipH="1" flipV="1">
            <a:off x="5954713" y="2913063"/>
            <a:ext cx="0" cy="3741737"/>
          </a:xfrm>
          <a:prstGeom prst="line">
            <a:avLst/>
          </a:prstGeom>
          <a:noFill/>
          <a:ln w="9525">
            <a:solidFill>
              <a:srgbClr val="C0C0C0"/>
            </a:solidFill>
            <a:round/>
            <a:headEnd/>
            <a:tailEnd/>
          </a:ln>
          <a:effectLst/>
        </p:spPr>
        <p:txBody>
          <a:bodyPr/>
          <a:lstStyle/>
          <a:p>
            <a:endParaRPr lang="fr-FR"/>
          </a:p>
        </p:txBody>
      </p:sp>
      <p:sp>
        <p:nvSpPr>
          <p:cNvPr id="7722001" name="Line 17"/>
          <p:cNvSpPr>
            <a:spLocks noChangeShapeType="1"/>
          </p:cNvSpPr>
          <p:nvPr/>
        </p:nvSpPr>
        <p:spPr bwMode="auto">
          <a:xfrm flipH="1" flipV="1">
            <a:off x="6070600" y="5118100"/>
            <a:ext cx="0" cy="1536700"/>
          </a:xfrm>
          <a:prstGeom prst="line">
            <a:avLst/>
          </a:prstGeom>
          <a:noFill/>
          <a:ln w="9525">
            <a:solidFill>
              <a:srgbClr val="C0C0C0"/>
            </a:solidFill>
            <a:round/>
            <a:headEnd/>
            <a:tailEnd/>
          </a:ln>
          <a:effectLst/>
        </p:spPr>
        <p:txBody>
          <a:bodyPr/>
          <a:lstStyle/>
          <a:p>
            <a:endParaRPr lang="fr-FR"/>
          </a:p>
        </p:txBody>
      </p:sp>
      <p:sp>
        <p:nvSpPr>
          <p:cNvPr id="7722002" name="Line 18"/>
          <p:cNvSpPr>
            <a:spLocks noChangeShapeType="1"/>
          </p:cNvSpPr>
          <p:nvPr/>
        </p:nvSpPr>
        <p:spPr bwMode="auto">
          <a:xfrm flipV="1">
            <a:off x="3419475" y="1584325"/>
            <a:ext cx="0" cy="5078413"/>
          </a:xfrm>
          <a:prstGeom prst="line">
            <a:avLst/>
          </a:prstGeom>
          <a:noFill/>
          <a:ln w="9525">
            <a:solidFill>
              <a:srgbClr val="C0C0C0"/>
            </a:solidFill>
            <a:round/>
            <a:headEnd/>
            <a:tailEnd/>
          </a:ln>
          <a:effectLst/>
        </p:spPr>
        <p:txBody>
          <a:bodyPr/>
          <a:lstStyle/>
          <a:p>
            <a:endParaRPr lang="fr-FR"/>
          </a:p>
        </p:txBody>
      </p:sp>
      <p:sp>
        <p:nvSpPr>
          <p:cNvPr id="7722003" name="Line 19"/>
          <p:cNvSpPr>
            <a:spLocks noChangeShapeType="1"/>
          </p:cNvSpPr>
          <p:nvPr/>
        </p:nvSpPr>
        <p:spPr bwMode="auto">
          <a:xfrm flipV="1">
            <a:off x="2843213" y="4873625"/>
            <a:ext cx="0" cy="1781175"/>
          </a:xfrm>
          <a:prstGeom prst="line">
            <a:avLst/>
          </a:prstGeom>
          <a:noFill/>
          <a:ln w="9525">
            <a:solidFill>
              <a:srgbClr val="C0C0C0"/>
            </a:solidFill>
            <a:round/>
            <a:headEnd/>
            <a:tailEnd/>
          </a:ln>
          <a:effectLst/>
        </p:spPr>
        <p:txBody>
          <a:bodyPr/>
          <a:lstStyle/>
          <a:p>
            <a:endParaRPr lang="fr-FR"/>
          </a:p>
        </p:txBody>
      </p:sp>
      <p:sp>
        <p:nvSpPr>
          <p:cNvPr id="7722004" name="Line 20"/>
          <p:cNvSpPr>
            <a:spLocks noChangeShapeType="1"/>
          </p:cNvSpPr>
          <p:nvPr/>
        </p:nvSpPr>
        <p:spPr bwMode="auto">
          <a:xfrm flipV="1">
            <a:off x="2728913" y="5934075"/>
            <a:ext cx="0" cy="720725"/>
          </a:xfrm>
          <a:prstGeom prst="line">
            <a:avLst/>
          </a:prstGeom>
          <a:noFill/>
          <a:ln w="9525">
            <a:solidFill>
              <a:srgbClr val="C0C0C0"/>
            </a:solidFill>
            <a:round/>
            <a:headEnd/>
            <a:tailEnd/>
          </a:ln>
          <a:effectLst/>
        </p:spPr>
        <p:txBody>
          <a:bodyPr/>
          <a:lstStyle/>
          <a:p>
            <a:endParaRPr lang="fr-FR"/>
          </a:p>
        </p:txBody>
      </p:sp>
      <p:sp>
        <p:nvSpPr>
          <p:cNvPr id="7722005" name="Line 21"/>
          <p:cNvSpPr>
            <a:spLocks noChangeShapeType="1"/>
          </p:cNvSpPr>
          <p:nvPr/>
        </p:nvSpPr>
        <p:spPr bwMode="auto">
          <a:xfrm flipV="1">
            <a:off x="2382838" y="4657725"/>
            <a:ext cx="0" cy="1997075"/>
          </a:xfrm>
          <a:prstGeom prst="line">
            <a:avLst/>
          </a:prstGeom>
          <a:noFill/>
          <a:ln w="9525">
            <a:solidFill>
              <a:srgbClr val="C0C0C0"/>
            </a:solidFill>
            <a:round/>
            <a:headEnd/>
            <a:tailEnd/>
          </a:ln>
          <a:effectLst/>
        </p:spPr>
        <p:txBody>
          <a:bodyPr/>
          <a:lstStyle/>
          <a:p>
            <a:endParaRPr lang="fr-FR"/>
          </a:p>
        </p:txBody>
      </p:sp>
      <p:sp>
        <p:nvSpPr>
          <p:cNvPr id="7722006" name="Line 22"/>
          <p:cNvSpPr>
            <a:spLocks noChangeShapeType="1"/>
          </p:cNvSpPr>
          <p:nvPr/>
        </p:nvSpPr>
        <p:spPr bwMode="auto">
          <a:xfrm flipV="1">
            <a:off x="2036763" y="4873625"/>
            <a:ext cx="0" cy="1781175"/>
          </a:xfrm>
          <a:prstGeom prst="line">
            <a:avLst/>
          </a:prstGeom>
          <a:noFill/>
          <a:ln w="9525">
            <a:solidFill>
              <a:srgbClr val="C0C0C0"/>
            </a:solidFill>
            <a:round/>
            <a:headEnd/>
            <a:tailEnd/>
          </a:ln>
          <a:effectLst/>
        </p:spPr>
        <p:txBody>
          <a:bodyPr/>
          <a:lstStyle/>
          <a:p>
            <a:endParaRPr lang="fr-FR"/>
          </a:p>
        </p:txBody>
      </p:sp>
      <p:grpSp>
        <p:nvGrpSpPr>
          <p:cNvPr id="2" name="Group 24"/>
          <p:cNvGrpSpPr>
            <a:grpSpLocks/>
          </p:cNvGrpSpPr>
          <p:nvPr/>
        </p:nvGrpSpPr>
        <p:grpSpPr bwMode="auto">
          <a:xfrm>
            <a:off x="423863" y="6654800"/>
            <a:ext cx="8262937" cy="284163"/>
            <a:chOff x="267" y="2160"/>
            <a:chExt cx="5205" cy="179"/>
          </a:xfrm>
        </p:grpSpPr>
        <p:sp>
          <p:nvSpPr>
            <p:cNvPr id="7722009" name="Line 25"/>
            <p:cNvSpPr>
              <a:spLocks noChangeShapeType="1"/>
            </p:cNvSpPr>
            <p:nvPr/>
          </p:nvSpPr>
          <p:spPr bwMode="auto">
            <a:xfrm>
              <a:off x="288" y="2160"/>
              <a:ext cx="5184" cy="0"/>
            </a:xfrm>
            <a:prstGeom prst="line">
              <a:avLst/>
            </a:prstGeom>
            <a:noFill/>
            <a:ln w="19050">
              <a:solidFill>
                <a:schemeClr val="tx1"/>
              </a:solidFill>
              <a:round/>
              <a:headEnd/>
              <a:tailEnd type="triangle" w="lg" len="lg"/>
            </a:ln>
            <a:effectLst/>
          </p:spPr>
          <p:txBody>
            <a:bodyPr/>
            <a:lstStyle/>
            <a:p>
              <a:endParaRPr lang="fr-FR"/>
            </a:p>
          </p:txBody>
        </p:sp>
        <p:grpSp>
          <p:nvGrpSpPr>
            <p:cNvPr id="3" name="Group 26"/>
            <p:cNvGrpSpPr>
              <a:grpSpLocks/>
            </p:cNvGrpSpPr>
            <p:nvPr/>
          </p:nvGrpSpPr>
          <p:grpSpPr bwMode="auto">
            <a:xfrm>
              <a:off x="2856" y="2160"/>
              <a:ext cx="822" cy="179"/>
              <a:chOff x="2856" y="2160"/>
              <a:chExt cx="822" cy="179"/>
            </a:xfrm>
          </p:grpSpPr>
          <p:sp>
            <p:nvSpPr>
              <p:cNvPr id="7722011" name="Line 27"/>
              <p:cNvSpPr>
                <a:spLocks noChangeShapeType="1"/>
              </p:cNvSpPr>
              <p:nvPr/>
            </p:nvSpPr>
            <p:spPr bwMode="auto">
              <a:xfrm>
                <a:off x="2880" y="2160"/>
                <a:ext cx="0" cy="145"/>
              </a:xfrm>
              <a:prstGeom prst="line">
                <a:avLst/>
              </a:prstGeom>
              <a:noFill/>
              <a:ln w="19050">
                <a:solidFill>
                  <a:schemeClr val="tx1"/>
                </a:solidFill>
                <a:round/>
                <a:headEnd/>
                <a:tailEnd/>
              </a:ln>
              <a:effectLst/>
            </p:spPr>
            <p:txBody>
              <a:bodyPr/>
              <a:lstStyle/>
              <a:p>
                <a:endParaRPr lang="fr-FR"/>
              </a:p>
            </p:txBody>
          </p:sp>
          <p:sp>
            <p:nvSpPr>
              <p:cNvPr id="7722012" name="Text Box 28"/>
              <p:cNvSpPr txBox="1">
                <a:spLocks noChangeArrowheads="1"/>
              </p:cNvSpPr>
              <p:nvPr/>
            </p:nvSpPr>
            <p:spPr bwMode="auto">
              <a:xfrm>
                <a:off x="2856" y="2185"/>
                <a:ext cx="292" cy="154"/>
              </a:xfrm>
              <a:prstGeom prst="rect">
                <a:avLst/>
              </a:prstGeom>
              <a:noFill/>
              <a:ln w="9525">
                <a:noFill/>
                <a:miter lim="800000"/>
                <a:headEnd/>
                <a:tailEnd/>
              </a:ln>
              <a:effectLst/>
            </p:spPr>
            <p:txBody>
              <a:bodyPr wrap="none">
                <a:spAutoFit/>
              </a:bodyPr>
              <a:lstStyle/>
              <a:p>
                <a:r>
                  <a:rPr lang="en-US" sz="1000">
                    <a:latin typeface="Segoe" pitchFamily="34" charset="0"/>
                  </a:rPr>
                  <a:t>2003</a:t>
                </a:r>
              </a:p>
            </p:txBody>
          </p:sp>
          <p:sp>
            <p:nvSpPr>
              <p:cNvPr id="7722013" name="Line 29"/>
              <p:cNvSpPr>
                <a:spLocks noChangeShapeType="1"/>
              </p:cNvSpPr>
              <p:nvPr/>
            </p:nvSpPr>
            <p:spPr bwMode="auto">
              <a:xfrm>
                <a:off x="3170" y="2160"/>
                <a:ext cx="0" cy="24"/>
              </a:xfrm>
              <a:prstGeom prst="line">
                <a:avLst/>
              </a:prstGeom>
              <a:noFill/>
              <a:ln w="19050">
                <a:solidFill>
                  <a:schemeClr val="tx1"/>
                </a:solidFill>
                <a:round/>
                <a:headEnd/>
                <a:tailEnd/>
              </a:ln>
              <a:effectLst/>
            </p:spPr>
            <p:txBody>
              <a:bodyPr/>
              <a:lstStyle/>
              <a:p>
                <a:endParaRPr lang="fr-FR"/>
              </a:p>
            </p:txBody>
          </p:sp>
          <p:sp>
            <p:nvSpPr>
              <p:cNvPr id="7722014" name="Line 30"/>
              <p:cNvSpPr>
                <a:spLocks noChangeShapeType="1"/>
              </p:cNvSpPr>
              <p:nvPr/>
            </p:nvSpPr>
            <p:spPr bwMode="auto">
              <a:xfrm>
                <a:off x="3461" y="2160"/>
                <a:ext cx="0" cy="24"/>
              </a:xfrm>
              <a:prstGeom prst="line">
                <a:avLst/>
              </a:prstGeom>
              <a:noFill/>
              <a:ln w="19050">
                <a:solidFill>
                  <a:schemeClr val="tx1"/>
                </a:solidFill>
                <a:round/>
                <a:headEnd/>
                <a:tailEnd/>
              </a:ln>
              <a:effectLst/>
            </p:spPr>
            <p:txBody>
              <a:bodyPr/>
              <a:lstStyle/>
              <a:p>
                <a:endParaRPr lang="fr-FR"/>
              </a:p>
            </p:txBody>
          </p:sp>
          <p:sp>
            <p:nvSpPr>
              <p:cNvPr id="7722015" name="Line 31"/>
              <p:cNvSpPr>
                <a:spLocks noChangeShapeType="1"/>
              </p:cNvSpPr>
              <p:nvPr/>
            </p:nvSpPr>
            <p:spPr bwMode="auto">
              <a:xfrm>
                <a:off x="3315" y="2160"/>
                <a:ext cx="0" cy="48"/>
              </a:xfrm>
              <a:prstGeom prst="line">
                <a:avLst/>
              </a:prstGeom>
              <a:noFill/>
              <a:ln w="19050">
                <a:solidFill>
                  <a:schemeClr val="tx1"/>
                </a:solidFill>
                <a:round/>
                <a:headEnd/>
                <a:tailEnd/>
              </a:ln>
              <a:effectLst/>
            </p:spPr>
            <p:txBody>
              <a:bodyPr/>
              <a:lstStyle/>
              <a:p>
                <a:endParaRPr lang="fr-FR"/>
              </a:p>
            </p:txBody>
          </p:sp>
          <p:sp>
            <p:nvSpPr>
              <p:cNvPr id="7722016" name="Line 32"/>
              <p:cNvSpPr>
                <a:spLocks noChangeShapeType="1"/>
              </p:cNvSpPr>
              <p:nvPr/>
            </p:nvSpPr>
            <p:spPr bwMode="auto">
              <a:xfrm>
                <a:off x="3025" y="2160"/>
                <a:ext cx="0" cy="24"/>
              </a:xfrm>
              <a:prstGeom prst="line">
                <a:avLst/>
              </a:prstGeom>
              <a:noFill/>
              <a:ln w="19050">
                <a:solidFill>
                  <a:schemeClr val="tx1"/>
                </a:solidFill>
                <a:round/>
                <a:headEnd/>
                <a:tailEnd/>
              </a:ln>
              <a:effectLst/>
            </p:spPr>
            <p:txBody>
              <a:bodyPr/>
              <a:lstStyle/>
              <a:p>
                <a:endParaRPr lang="fr-FR"/>
              </a:p>
            </p:txBody>
          </p:sp>
          <p:sp>
            <p:nvSpPr>
              <p:cNvPr id="7722017" name="Line 33"/>
              <p:cNvSpPr>
                <a:spLocks noChangeShapeType="1"/>
              </p:cNvSpPr>
              <p:nvPr/>
            </p:nvSpPr>
            <p:spPr bwMode="auto">
              <a:xfrm>
                <a:off x="3606" y="2160"/>
                <a:ext cx="0" cy="24"/>
              </a:xfrm>
              <a:prstGeom prst="line">
                <a:avLst/>
              </a:prstGeom>
              <a:noFill/>
              <a:ln w="19050">
                <a:solidFill>
                  <a:schemeClr val="tx1"/>
                </a:solidFill>
                <a:round/>
                <a:headEnd/>
                <a:tailEnd/>
              </a:ln>
              <a:effectLst/>
            </p:spPr>
            <p:txBody>
              <a:bodyPr/>
              <a:lstStyle/>
              <a:p>
                <a:endParaRPr lang="fr-FR"/>
              </a:p>
            </p:txBody>
          </p:sp>
          <p:sp>
            <p:nvSpPr>
              <p:cNvPr id="7722018" name="Line 34"/>
              <p:cNvSpPr>
                <a:spLocks noChangeShapeType="1"/>
              </p:cNvSpPr>
              <p:nvPr/>
            </p:nvSpPr>
            <p:spPr bwMode="auto">
              <a:xfrm>
                <a:off x="3098" y="2160"/>
                <a:ext cx="0" cy="48"/>
              </a:xfrm>
              <a:prstGeom prst="line">
                <a:avLst/>
              </a:prstGeom>
              <a:noFill/>
              <a:ln w="19050">
                <a:solidFill>
                  <a:schemeClr val="tx1"/>
                </a:solidFill>
                <a:round/>
                <a:headEnd/>
                <a:tailEnd/>
              </a:ln>
              <a:effectLst/>
            </p:spPr>
            <p:txBody>
              <a:bodyPr/>
              <a:lstStyle/>
              <a:p>
                <a:endParaRPr lang="fr-FR"/>
              </a:p>
            </p:txBody>
          </p:sp>
          <p:sp>
            <p:nvSpPr>
              <p:cNvPr id="7722019" name="Line 35"/>
              <p:cNvSpPr>
                <a:spLocks noChangeShapeType="1"/>
              </p:cNvSpPr>
              <p:nvPr/>
            </p:nvSpPr>
            <p:spPr bwMode="auto">
              <a:xfrm>
                <a:off x="2953" y="2160"/>
                <a:ext cx="0" cy="24"/>
              </a:xfrm>
              <a:prstGeom prst="line">
                <a:avLst/>
              </a:prstGeom>
              <a:noFill/>
              <a:ln w="19050">
                <a:solidFill>
                  <a:schemeClr val="tx1"/>
                </a:solidFill>
                <a:round/>
                <a:headEnd/>
                <a:tailEnd/>
              </a:ln>
              <a:effectLst/>
            </p:spPr>
            <p:txBody>
              <a:bodyPr/>
              <a:lstStyle/>
              <a:p>
                <a:endParaRPr lang="fr-FR"/>
              </a:p>
            </p:txBody>
          </p:sp>
          <p:sp>
            <p:nvSpPr>
              <p:cNvPr id="7722020" name="Line 36"/>
              <p:cNvSpPr>
                <a:spLocks noChangeShapeType="1"/>
              </p:cNvSpPr>
              <p:nvPr/>
            </p:nvSpPr>
            <p:spPr bwMode="auto">
              <a:xfrm>
                <a:off x="3243" y="2160"/>
                <a:ext cx="0" cy="24"/>
              </a:xfrm>
              <a:prstGeom prst="line">
                <a:avLst/>
              </a:prstGeom>
              <a:noFill/>
              <a:ln w="19050">
                <a:solidFill>
                  <a:schemeClr val="tx1"/>
                </a:solidFill>
                <a:round/>
                <a:headEnd/>
                <a:tailEnd/>
              </a:ln>
              <a:effectLst/>
            </p:spPr>
            <p:txBody>
              <a:bodyPr/>
              <a:lstStyle/>
              <a:p>
                <a:endParaRPr lang="fr-FR"/>
              </a:p>
            </p:txBody>
          </p:sp>
          <p:sp>
            <p:nvSpPr>
              <p:cNvPr id="7722021" name="Line 37"/>
              <p:cNvSpPr>
                <a:spLocks noChangeShapeType="1"/>
              </p:cNvSpPr>
              <p:nvPr/>
            </p:nvSpPr>
            <p:spPr bwMode="auto">
              <a:xfrm>
                <a:off x="3388" y="2160"/>
                <a:ext cx="0" cy="24"/>
              </a:xfrm>
              <a:prstGeom prst="line">
                <a:avLst/>
              </a:prstGeom>
              <a:noFill/>
              <a:ln w="19050">
                <a:solidFill>
                  <a:schemeClr val="tx1"/>
                </a:solidFill>
                <a:round/>
                <a:headEnd/>
                <a:tailEnd/>
              </a:ln>
              <a:effectLst/>
            </p:spPr>
            <p:txBody>
              <a:bodyPr/>
              <a:lstStyle/>
              <a:p>
                <a:endParaRPr lang="fr-FR"/>
              </a:p>
            </p:txBody>
          </p:sp>
          <p:sp>
            <p:nvSpPr>
              <p:cNvPr id="7722022" name="Line 38"/>
              <p:cNvSpPr>
                <a:spLocks noChangeShapeType="1"/>
              </p:cNvSpPr>
              <p:nvPr/>
            </p:nvSpPr>
            <p:spPr bwMode="auto">
              <a:xfrm>
                <a:off x="3533" y="2160"/>
                <a:ext cx="0" cy="48"/>
              </a:xfrm>
              <a:prstGeom prst="line">
                <a:avLst/>
              </a:prstGeom>
              <a:noFill/>
              <a:ln w="19050">
                <a:solidFill>
                  <a:schemeClr val="tx1"/>
                </a:solidFill>
                <a:round/>
                <a:headEnd/>
                <a:tailEnd/>
              </a:ln>
              <a:effectLst/>
            </p:spPr>
            <p:txBody>
              <a:bodyPr/>
              <a:lstStyle/>
              <a:p>
                <a:endParaRPr lang="fr-FR"/>
              </a:p>
            </p:txBody>
          </p:sp>
          <p:sp>
            <p:nvSpPr>
              <p:cNvPr id="7722023" name="Line 39"/>
              <p:cNvSpPr>
                <a:spLocks noChangeShapeType="1"/>
              </p:cNvSpPr>
              <p:nvPr/>
            </p:nvSpPr>
            <p:spPr bwMode="auto">
              <a:xfrm>
                <a:off x="3678" y="2160"/>
                <a:ext cx="0" cy="24"/>
              </a:xfrm>
              <a:prstGeom prst="line">
                <a:avLst/>
              </a:prstGeom>
              <a:noFill/>
              <a:ln w="19050">
                <a:solidFill>
                  <a:schemeClr val="tx1"/>
                </a:solidFill>
                <a:round/>
                <a:headEnd/>
                <a:tailEnd/>
              </a:ln>
              <a:effectLst/>
            </p:spPr>
            <p:txBody>
              <a:bodyPr/>
              <a:lstStyle/>
              <a:p>
                <a:endParaRPr lang="fr-FR"/>
              </a:p>
            </p:txBody>
          </p:sp>
        </p:grpSp>
        <p:grpSp>
          <p:nvGrpSpPr>
            <p:cNvPr id="4" name="Group 40"/>
            <p:cNvGrpSpPr>
              <a:grpSpLocks/>
            </p:cNvGrpSpPr>
            <p:nvPr/>
          </p:nvGrpSpPr>
          <p:grpSpPr bwMode="auto">
            <a:xfrm>
              <a:off x="267" y="2160"/>
              <a:ext cx="822" cy="179"/>
              <a:chOff x="2856" y="2160"/>
              <a:chExt cx="822" cy="179"/>
            </a:xfrm>
          </p:grpSpPr>
          <p:sp>
            <p:nvSpPr>
              <p:cNvPr id="7722025" name="Line 41"/>
              <p:cNvSpPr>
                <a:spLocks noChangeShapeType="1"/>
              </p:cNvSpPr>
              <p:nvPr/>
            </p:nvSpPr>
            <p:spPr bwMode="auto">
              <a:xfrm>
                <a:off x="2880" y="2160"/>
                <a:ext cx="0" cy="145"/>
              </a:xfrm>
              <a:prstGeom prst="line">
                <a:avLst/>
              </a:prstGeom>
              <a:noFill/>
              <a:ln w="19050">
                <a:solidFill>
                  <a:schemeClr val="tx1"/>
                </a:solidFill>
                <a:round/>
                <a:headEnd/>
                <a:tailEnd/>
              </a:ln>
              <a:effectLst/>
            </p:spPr>
            <p:txBody>
              <a:bodyPr/>
              <a:lstStyle/>
              <a:p>
                <a:endParaRPr lang="fr-FR"/>
              </a:p>
            </p:txBody>
          </p:sp>
          <p:sp>
            <p:nvSpPr>
              <p:cNvPr id="7722026" name="Text Box 42"/>
              <p:cNvSpPr txBox="1">
                <a:spLocks noChangeArrowheads="1"/>
              </p:cNvSpPr>
              <p:nvPr/>
            </p:nvSpPr>
            <p:spPr bwMode="auto">
              <a:xfrm>
                <a:off x="2856" y="2185"/>
                <a:ext cx="292" cy="154"/>
              </a:xfrm>
              <a:prstGeom prst="rect">
                <a:avLst/>
              </a:prstGeom>
              <a:noFill/>
              <a:ln w="9525">
                <a:noFill/>
                <a:miter lim="800000"/>
                <a:headEnd/>
                <a:tailEnd/>
              </a:ln>
              <a:effectLst/>
            </p:spPr>
            <p:txBody>
              <a:bodyPr wrap="none">
                <a:spAutoFit/>
              </a:bodyPr>
              <a:lstStyle/>
              <a:p>
                <a:r>
                  <a:rPr lang="en-US" sz="1000">
                    <a:latin typeface="Segoe" pitchFamily="34" charset="0"/>
                  </a:rPr>
                  <a:t>2000</a:t>
                </a:r>
              </a:p>
            </p:txBody>
          </p:sp>
          <p:sp>
            <p:nvSpPr>
              <p:cNvPr id="7722027" name="Line 43"/>
              <p:cNvSpPr>
                <a:spLocks noChangeShapeType="1"/>
              </p:cNvSpPr>
              <p:nvPr/>
            </p:nvSpPr>
            <p:spPr bwMode="auto">
              <a:xfrm>
                <a:off x="3170" y="2160"/>
                <a:ext cx="0" cy="24"/>
              </a:xfrm>
              <a:prstGeom prst="line">
                <a:avLst/>
              </a:prstGeom>
              <a:noFill/>
              <a:ln w="19050">
                <a:solidFill>
                  <a:schemeClr val="tx1"/>
                </a:solidFill>
                <a:round/>
                <a:headEnd/>
                <a:tailEnd/>
              </a:ln>
              <a:effectLst/>
            </p:spPr>
            <p:txBody>
              <a:bodyPr/>
              <a:lstStyle/>
              <a:p>
                <a:endParaRPr lang="fr-FR"/>
              </a:p>
            </p:txBody>
          </p:sp>
          <p:sp>
            <p:nvSpPr>
              <p:cNvPr id="7722028" name="Line 44"/>
              <p:cNvSpPr>
                <a:spLocks noChangeShapeType="1"/>
              </p:cNvSpPr>
              <p:nvPr/>
            </p:nvSpPr>
            <p:spPr bwMode="auto">
              <a:xfrm>
                <a:off x="3461" y="2160"/>
                <a:ext cx="0" cy="24"/>
              </a:xfrm>
              <a:prstGeom prst="line">
                <a:avLst/>
              </a:prstGeom>
              <a:noFill/>
              <a:ln w="19050">
                <a:solidFill>
                  <a:schemeClr val="tx1"/>
                </a:solidFill>
                <a:round/>
                <a:headEnd/>
                <a:tailEnd/>
              </a:ln>
              <a:effectLst/>
            </p:spPr>
            <p:txBody>
              <a:bodyPr/>
              <a:lstStyle/>
              <a:p>
                <a:endParaRPr lang="fr-FR"/>
              </a:p>
            </p:txBody>
          </p:sp>
          <p:sp>
            <p:nvSpPr>
              <p:cNvPr id="7722029" name="Line 45"/>
              <p:cNvSpPr>
                <a:spLocks noChangeShapeType="1"/>
              </p:cNvSpPr>
              <p:nvPr/>
            </p:nvSpPr>
            <p:spPr bwMode="auto">
              <a:xfrm>
                <a:off x="3315" y="2160"/>
                <a:ext cx="0" cy="48"/>
              </a:xfrm>
              <a:prstGeom prst="line">
                <a:avLst/>
              </a:prstGeom>
              <a:noFill/>
              <a:ln w="19050">
                <a:solidFill>
                  <a:schemeClr val="tx1"/>
                </a:solidFill>
                <a:round/>
                <a:headEnd/>
                <a:tailEnd/>
              </a:ln>
              <a:effectLst/>
            </p:spPr>
            <p:txBody>
              <a:bodyPr/>
              <a:lstStyle/>
              <a:p>
                <a:endParaRPr lang="fr-FR"/>
              </a:p>
            </p:txBody>
          </p:sp>
          <p:sp>
            <p:nvSpPr>
              <p:cNvPr id="7722030" name="Line 46"/>
              <p:cNvSpPr>
                <a:spLocks noChangeShapeType="1"/>
              </p:cNvSpPr>
              <p:nvPr/>
            </p:nvSpPr>
            <p:spPr bwMode="auto">
              <a:xfrm>
                <a:off x="3025" y="2160"/>
                <a:ext cx="0" cy="24"/>
              </a:xfrm>
              <a:prstGeom prst="line">
                <a:avLst/>
              </a:prstGeom>
              <a:noFill/>
              <a:ln w="19050">
                <a:solidFill>
                  <a:schemeClr val="tx1"/>
                </a:solidFill>
                <a:round/>
                <a:headEnd/>
                <a:tailEnd/>
              </a:ln>
              <a:effectLst/>
            </p:spPr>
            <p:txBody>
              <a:bodyPr/>
              <a:lstStyle/>
              <a:p>
                <a:endParaRPr lang="fr-FR"/>
              </a:p>
            </p:txBody>
          </p:sp>
          <p:sp>
            <p:nvSpPr>
              <p:cNvPr id="7722031" name="Line 47"/>
              <p:cNvSpPr>
                <a:spLocks noChangeShapeType="1"/>
              </p:cNvSpPr>
              <p:nvPr/>
            </p:nvSpPr>
            <p:spPr bwMode="auto">
              <a:xfrm>
                <a:off x="3606" y="2160"/>
                <a:ext cx="0" cy="24"/>
              </a:xfrm>
              <a:prstGeom prst="line">
                <a:avLst/>
              </a:prstGeom>
              <a:noFill/>
              <a:ln w="19050">
                <a:solidFill>
                  <a:schemeClr val="tx1"/>
                </a:solidFill>
                <a:round/>
                <a:headEnd/>
                <a:tailEnd/>
              </a:ln>
              <a:effectLst/>
            </p:spPr>
            <p:txBody>
              <a:bodyPr/>
              <a:lstStyle/>
              <a:p>
                <a:endParaRPr lang="fr-FR"/>
              </a:p>
            </p:txBody>
          </p:sp>
          <p:sp>
            <p:nvSpPr>
              <p:cNvPr id="7722032" name="Line 48"/>
              <p:cNvSpPr>
                <a:spLocks noChangeShapeType="1"/>
              </p:cNvSpPr>
              <p:nvPr/>
            </p:nvSpPr>
            <p:spPr bwMode="auto">
              <a:xfrm>
                <a:off x="3098" y="2160"/>
                <a:ext cx="0" cy="48"/>
              </a:xfrm>
              <a:prstGeom prst="line">
                <a:avLst/>
              </a:prstGeom>
              <a:noFill/>
              <a:ln w="19050">
                <a:solidFill>
                  <a:schemeClr val="tx1"/>
                </a:solidFill>
                <a:round/>
                <a:headEnd/>
                <a:tailEnd/>
              </a:ln>
              <a:effectLst/>
            </p:spPr>
            <p:txBody>
              <a:bodyPr/>
              <a:lstStyle/>
              <a:p>
                <a:endParaRPr lang="fr-FR"/>
              </a:p>
            </p:txBody>
          </p:sp>
          <p:sp>
            <p:nvSpPr>
              <p:cNvPr id="7722033" name="Line 49"/>
              <p:cNvSpPr>
                <a:spLocks noChangeShapeType="1"/>
              </p:cNvSpPr>
              <p:nvPr/>
            </p:nvSpPr>
            <p:spPr bwMode="auto">
              <a:xfrm>
                <a:off x="2953" y="2160"/>
                <a:ext cx="0" cy="24"/>
              </a:xfrm>
              <a:prstGeom prst="line">
                <a:avLst/>
              </a:prstGeom>
              <a:noFill/>
              <a:ln w="19050">
                <a:solidFill>
                  <a:schemeClr val="tx1"/>
                </a:solidFill>
                <a:round/>
                <a:headEnd/>
                <a:tailEnd/>
              </a:ln>
              <a:effectLst/>
            </p:spPr>
            <p:txBody>
              <a:bodyPr/>
              <a:lstStyle/>
              <a:p>
                <a:endParaRPr lang="fr-FR"/>
              </a:p>
            </p:txBody>
          </p:sp>
          <p:sp>
            <p:nvSpPr>
              <p:cNvPr id="7722034" name="Line 50"/>
              <p:cNvSpPr>
                <a:spLocks noChangeShapeType="1"/>
              </p:cNvSpPr>
              <p:nvPr/>
            </p:nvSpPr>
            <p:spPr bwMode="auto">
              <a:xfrm>
                <a:off x="3243" y="2160"/>
                <a:ext cx="0" cy="24"/>
              </a:xfrm>
              <a:prstGeom prst="line">
                <a:avLst/>
              </a:prstGeom>
              <a:noFill/>
              <a:ln w="19050">
                <a:solidFill>
                  <a:schemeClr val="tx1"/>
                </a:solidFill>
                <a:round/>
                <a:headEnd/>
                <a:tailEnd/>
              </a:ln>
              <a:effectLst/>
            </p:spPr>
            <p:txBody>
              <a:bodyPr/>
              <a:lstStyle/>
              <a:p>
                <a:endParaRPr lang="fr-FR"/>
              </a:p>
            </p:txBody>
          </p:sp>
          <p:sp>
            <p:nvSpPr>
              <p:cNvPr id="7722035" name="Line 51"/>
              <p:cNvSpPr>
                <a:spLocks noChangeShapeType="1"/>
              </p:cNvSpPr>
              <p:nvPr/>
            </p:nvSpPr>
            <p:spPr bwMode="auto">
              <a:xfrm>
                <a:off x="3388" y="2160"/>
                <a:ext cx="0" cy="24"/>
              </a:xfrm>
              <a:prstGeom prst="line">
                <a:avLst/>
              </a:prstGeom>
              <a:noFill/>
              <a:ln w="19050">
                <a:solidFill>
                  <a:schemeClr val="tx1"/>
                </a:solidFill>
                <a:round/>
                <a:headEnd/>
                <a:tailEnd/>
              </a:ln>
              <a:effectLst/>
            </p:spPr>
            <p:txBody>
              <a:bodyPr/>
              <a:lstStyle/>
              <a:p>
                <a:endParaRPr lang="fr-FR"/>
              </a:p>
            </p:txBody>
          </p:sp>
          <p:sp>
            <p:nvSpPr>
              <p:cNvPr id="7722036" name="Line 52"/>
              <p:cNvSpPr>
                <a:spLocks noChangeShapeType="1"/>
              </p:cNvSpPr>
              <p:nvPr/>
            </p:nvSpPr>
            <p:spPr bwMode="auto">
              <a:xfrm>
                <a:off x="3533" y="2160"/>
                <a:ext cx="0" cy="48"/>
              </a:xfrm>
              <a:prstGeom prst="line">
                <a:avLst/>
              </a:prstGeom>
              <a:noFill/>
              <a:ln w="19050">
                <a:solidFill>
                  <a:schemeClr val="tx1"/>
                </a:solidFill>
                <a:round/>
                <a:headEnd/>
                <a:tailEnd/>
              </a:ln>
              <a:effectLst/>
            </p:spPr>
            <p:txBody>
              <a:bodyPr/>
              <a:lstStyle/>
              <a:p>
                <a:endParaRPr lang="fr-FR"/>
              </a:p>
            </p:txBody>
          </p:sp>
          <p:sp>
            <p:nvSpPr>
              <p:cNvPr id="7722037" name="Line 53"/>
              <p:cNvSpPr>
                <a:spLocks noChangeShapeType="1"/>
              </p:cNvSpPr>
              <p:nvPr/>
            </p:nvSpPr>
            <p:spPr bwMode="auto">
              <a:xfrm>
                <a:off x="3678" y="2160"/>
                <a:ext cx="0" cy="24"/>
              </a:xfrm>
              <a:prstGeom prst="line">
                <a:avLst/>
              </a:prstGeom>
              <a:noFill/>
              <a:ln w="19050">
                <a:solidFill>
                  <a:schemeClr val="tx1"/>
                </a:solidFill>
                <a:round/>
                <a:headEnd/>
                <a:tailEnd/>
              </a:ln>
              <a:effectLst/>
            </p:spPr>
            <p:txBody>
              <a:bodyPr/>
              <a:lstStyle/>
              <a:p>
                <a:endParaRPr lang="fr-FR"/>
              </a:p>
            </p:txBody>
          </p:sp>
        </p:grpSp>
        <p:grpSp>
          <p:nvGrpSpPr>
            <p:cNvPr id="5" name="Group 54"/>
            <p:cNvGrpSpPr>
              <a:grpSpLocks/>
            </p:cNvGrpSpPr>
            <p:nvPr/>
          </p:nvGrpSpPr>
          <p:grpSpPr bwMode="auto">
            <a:xfrm>
              <a:off x="1114" y="2160"/>
              <a:ext cx="822" cy="179"/>
              <a:chOff x="2856" y="2160"/>
              <a:chExt cx="822" cy="179"/>
            </a:xfrm>
          </p:grpSpPr>
          <p:sp>
            <p:nvSpPr>
              <p:cNvPr id="7722039" name="Line 55"/>
              <p:cNvSpPr>
                <a:spLocks noChangeShapeType="1"/>
              </p:cNvSpPr>
              <p:nvPr/>
            </p:nvSpPr>
            <p:spPr bwMode="auto">
              <a:xfrm>
                <a:off x="2880" y="2160"/>
                <a:ext cx="0" cy="145"/>
              </a:xfrm>
              <a:prstGeom prst="line">
                <a:avLst/>
              </a:prstGeom>
              <a:noFill/>
              <a:ln w="19050">
                <a:solidFill>
                  <a:schemeClr val="tx1"/>
                </a:solidFill>
                <a:round/>
                <a:headEnd/>
                <a:tailEnd/>
              </a:ln>
              <a:effectLst/>
            </p:spPr>
            <p:txBody>
              <a:bodyPr/>
              <a:lstStyle/>
              <a:p>
                <a:endParaRPr lang="fr-FR"/>
              </a:p>
            </p:txBody>
          </p:sp>
          <p:sp>
            <p:nvSpPr>
              <p:cNvPr id="7722040" name="Text Box 56"/>
              <p:cNvSpPr txBox="1">
                <a:spLocks noChangeArrowheads="1"/>
              </p:cNvSpPr>
              <p:nvPr/>
            </p:nvSpPr>
            <p:spPr bwMode="auto">
              <a:xfrm>
                <a:off x="2856" y="2185"/>
                <a:ext cx="292" cy="154"/>
              </a:xfrm>
              <a:prstGeom prst="rect">
                <a:avLst/>
              </a:prstGeom>
              <a:noFill/>
              <a:ln w="9525">
                <a:noFill/>
                <a:miter lim="800000"/>
                <a:headEnd/>
                <a:tailEnd/>
              </a:ln>
              <a:effectLst/>
            </p:spPr>
            <p:txBody>
              <a:bodyPr wrap="none">
                <a:spAutoFit/>
              </a:bodyPr>
              <a:lstStyle/>
              <a:p>
                <a:r>
                  <a:rPr lang="en-US" sz="1000">
                    <a:latin typeface="Segoe" pitchFamily="34" charset="0"/>
                  </a:rPr>
                  <a:t>2001</a:t>
                </a:r>
              </a:p>
            </p:txBody>
          </p:sp>
          <p:sp>
            <p:nvSpPr>
              <p:cNvPr id="7722041" name="Line 57"/>
              <p:cNvSpPr>
                <a:spLocks noChangeShapeType="1"/>
              </p:cNvSpPr>
              <p:nvPr/>
            </p:nvSpPr>
            <p:spPr bwMode="auto">
              <a:xfrm>
                <a:off x="3170" y="2160"/>
                <a:ext cx="0" cy="24"/>
              </a:xfrm>
              <a:prstGeom prst="line">
                <a:avLst/>
              </a:prstGeom>
              <a:noFill/>
              <a:ln w="19050">
                <a:solidFill>
                  <a:schemeClr val="tx1"/>
                </a:solidFill>
                <a:round/>
                <a:headEnd/>
                <a:tailEnd/>
              </a:ln>
              <a:effectLst/>
            </p:spPr>
            <p:txBody>
              <a:bodyPr/>
              <a:lstStyle/>
              <a:p>
                <a:endParaRPr lang="fr-FR"/>
              </a:p>
            </p:txBody>
          </p:sp>
          <p:sp>
            <p:nvSpPr>
              <p:cNvPr id="7722042" name="Line 58"/>
              <p:cNvSpPr>
                <a:spLocks noChangeShapeType="1"/>
              </p:cNvSpPr>
              <p:nvPr/>
            </p:nvSpPr>
            <p:spPr bwMode="auto">
              <a:xfrm>
                <a:off x="3461" y="2160"/>
                <a:ext cx="0" cy="24"/>
              </a:xfrm>
              <a:prstGeom prst="line">
                <a:avLst/>
              </a:prstGeom>
              <a:noFill/>
              <a:ln w="19050">
                <a:solidFill>
                  <a:schemeClr val="tx1"/>
                </a:solidFill>
                <a:round/>
                <a:headEnd/>
                <a:tailEnd/>
              </a:ln>
              <a:effectLst/>
            </p:spPr>
            <p:txBody>
              <a:bodyPr/>
              <a:lstStyle/>
              <a:p>
                <a:endParaRPr lang="fr-FR"/>
              </a:p>
            </p:txBody>
          </p:sp>
          <p:sp>
            <p:nvSpPr>
              <p:cNvPr id="7722043" name="Line 59"/>
              <p:cNvSpPr>
                <a:spLocks noChangeShapeType="1"/>
              </p:cNvSpPr>
              <p:nvPr/>
            </p:nvSpPr>
            <p:spPr bwMode="auto">
              <a:xfrm>
                <a:off x="3315" y="2160"/>
                <a:ext cx="0" cy="48"/>
              </a:xfrm>
              <a:prstGeom prst="line">
                <a:avLst/>
              </a:prstGeom>
              <a:noFill/>
              <a:ln w="19050">
                <a:solidFill>
                  <a:schemeClr val="tx1"/>
                </a:solidFill>
                <a:round/>
                <a:headEnd/>
                <a:tailEnd/>
              </a:ln>
              <a:effectLst/>
            </p:spPr>
            <p:txBody>
              <a:bodyPr/>
              <a:lstStyle/>
              <a:p>
                <a:endParaRPr lang="fr-FR"/>
              </a:p>
            </p:txBody>
          </p:sp>
          <p:sp>
            <p:nvSpPr>
              <p:cNvPr id="7722044" name="Line 60"/>
              <p:cNvSpPr>
                <a:spLocks noChangeShapeType="1"/>
              </p:cNvSpPr>
              <p:nvPr/>
            </p:nvSpPr>
            <p:spPr bwMode="auto">
              <a:xfrm>
                <a:off x="3025" y="2160"/>
                <a:ext cx="0" cy="24"/>
              </a:xfrm>
              <a:prstGeom prst="line">
                <a:avLst/>
              </a:prstGeom>
              <a:noFill/>
              <a:ln w="19050">
                <a:solidFill>
                  <a:schemeClr val="tx1"/>
                </a:solidFill>
                <a:round/>
                <a:headEnd/>
                <a:tailEnd/>
              </a:ln>
              <a:effectLst/>
            </p:spPr>
            <p:txBody>
              <a:bodyPr/>
              <a:lstStyle/>
              <a:p>
                <a:endParaRPr lang="fr-FR"/>
              </a:p>
            </p:txBody>
          </p:sp>
          <p:sp>
            <p:nvSpPr>
              <p:cNvPr id="7722045" name="Line 61"/>
              <p:cNvSpPr>
                <a:spLocks noChangeShapeType="1"/>
              </p:cNvSpPr>
              <p:nvPr/>
            </p:nvSpPr>
            <p:spPr bwMode="auto">
              <a:xfrm>
                <a:off x="3606" y="2160"/>
                <a:ext cx="0" cy="24"/>
              </a:xfrm>
              <a:prstGeom prst="line">
                <a:avLst/>
              </a:prstGeom>
              <a:noFill/>
              <a:ln w="19050">
                <a:solidFill>
                  <a:schemeClr val="tx1"/>
                </a:solidFill>
                <a:round/>
                <a:headEnd/>
                <a:tailEnd/>
              </a:ln>
              <a:effectLst/>
            </p:spPr>
            <p:txBody>
              <a:bodyPr/>
              <a:lstStyle/>
              <a:p>
                <a:endParaRPr lang="fr-FR"/>
              </a:p>
            </p:txBody>
          </p:sp>
          <p:sp>
            <p:nvSpPr>
              <p:cNvPr id="7722046" name="Line 62"/>
              <p:cNvSpPr>
                <a:spLocks noChangeShapeType="1"/>
              </p:cNvSpPr>
              <p:nvPr/>
            </p:nvSpPr>
            <p:spPr bwMode="auto">
              <a:xfrm>
                <a:off x="3098" y="2160"/>
                <a:ext cx="0" cy="48"/>
              </a:xfrm>
              <a:prstGeom prst="line">
                <a:avLst/>
              </a:prstGeom>
              <a:noFill/>
              <a:ln w="19050">
                <a:solidFill>
                  <a:schemeClr val="tx1"/>
                </a:solidFill>
                <a:round/>
                <a:headEnd/>
                <a:tailEnd/>
              </a:ln>
              <a:effectLst/>
            </p:spPr>
            <p:txBody>
              <a:bodyPr/>
              <a:lstStyle/>
              <a:p>
                <a:endParaRPr lang="fr-FR"/>
              </a:p>
            </p:txBody>
          </p:sp>
          <p:sp>
            <p:nvSpPr>
              <p:cNvPr id="7722047" name="Line 63"/>
              <p:cNvSpPr>
                <a:spLocks noChangeShapeType="1"/>
              </p:cNvSpPr>
              <p:nvPr/>
            </p:nvSpPr>
            <p:spPr bwMode="auto">
              <a:xfrm>
                <a:off x="2953" y="2160"/>
                <a:ext cx="0" cy="24"/>
              </a:xfrm>
              <a:prstGeom prst="line">
                <a:avLst/>
              </a:prstGeom>
              <a:noFill/>
              <a:ln w="19050">
                <a:solidFill>
                  <a:schemeClr val="tx1"/>
                </a:solidFill>
                <a:round/>
                <a:headEnd/>
                <a:tailEnd/>
              </a:ln>
              <a:effectLst/>
            </p:spPr>
            <p:txBody>
              <a:bodyPr/>
              <a:lstStyle/>
              <a:p>
                <a:endParaRPr lang="fr-FR"/>
              </a:p>
            </p:txBody>
          </p:sp>
          <p:sp>
            <p:nvSpPr>
              <p:cNvPr id="7722048" name="Line 64"/>
              <p:cNvSpPr>
                <a:spLocks noChangeShapeType="1"/>
              </p:cNvSpPr>
              <p:nvPr/>
            </p:nvSpPr>
            <p:spPr bwMode="auto">
              <a:xfrm>
                <a:off x="3243" y="2160"/>
                <a:ext cx="0" cy="24"/>
              </a:xfrm>
              <a:prstGeom prst="line">
                <a:avLst/>
              </a:prstGeom>
              <a:noFill/>
              <a:ln w="19050">
                <a:solidFill>
                  <a:schemeClr val="tx1"/>
                </a:solidFill>
                <a:round/>
                <a:headEnd/>
                <a:tailEnd/>
              </a:ln>
              <a:effectLst/>
            </p:spPr>
            <p:txBody>
              <a:bodyPr/>
              <a:lstStyle/>
              <a:p>
                <a:endParaRPr lang="fr-FR"/>
              </a:p>
            </p:txBody>
          </p:sp>
          <p:sp>
            <p:nvSpPr>
              <p:cNvPr id="7722049" name="Line 65"/>
              <p:cNvSpPr>
                <a:spLocks noChangeShapeType="1"/>
              </p:cNvSpPr>
              <p:nvPr/>
            </p:nvSpPr>
            <p:spPr bwMode="auto">
              <a:xfrm>
                <a:off x="3388" y="2160"/>
                <a:ext cx="0" cy="24"/>
              </a:xfrm>
              <a:prstGeom prst="line">
                <a:avLst/>
              </a:prstGeom>
              <a:noFill/>
              <a:ln w="19050">
                <a:solidFill>
                  <a:schemeClr val="tx1"/>
                </a:solidFill>
                <a:round/>
                <a:headEnd/>
                <a:tailEnd/>
              </a:ln>
              <a:effectLst/>
            </p:spPr>
            <p:txBody>
              <a:bodyPr/>
              <a:lstStyle/>
              <a:p>
                <a:endParaRPr lang="fr-FR"/>
              </a:p>
            </p:txBody>
          </p:sp>
          <p:sp>
            <p:nvSpPr>
              <p:cNvPr id="7722050" name="Line 66"/>
              <p:cNvSpPr>
                <a:spLocks noChangeShapeType="1"/>
              </p:cNvSpPr>
              <p:nvPr/>
            </p:nvSpPr>
            <p:spPr bwMode="auto">
              <a:xfrm>
                <a:off x="3533" y="2160"/>
                <a:ext cx="0" cy="48"/>
              </a:xfrm>
              <a:prstGeom prst="line">
                <a:avLst/>
              </a:prstGeom>
              <a:noFill/>
              <a:ln w="19050">
                <a:solidFill>
                  <a:schemeClr val="tx1"/>
                </a:solidFill>
                <a:round/>
                <a:headEnd/>
                <a:tailEnd/>
              </a:ln>
              <a:effectLst/>
            </p:spPr>
            <p:txBody>
              <a:bodyPr/>
              <a:lstStyle/>
              <a:p>
                <a:endParaRPr lang="fr-FR"/>
              </a:p>
            </p:txBody>
          </p:sp>
          <p:sp>
            <p:nvSpPr>
              <p:cNvPr id="7722051" name="Line 67"/>
              <p:cNvSpPr>
                <a:spLocks noChangeShapeType="1"/>
              </p:cNvSpPr>
              <p:nvPr/>
            </p:nvSpPr>
            <p:spPr bwMode="auto">
              <a:xfrm>
                <a:off x="3678" y="2160"/>
                <a:ext cx="0" cy="24"/>
              </a:xfrm>
              <a:prstGeom prst="line">
                <a:avLst/>
              </a:prstGeom>
              <a:noFill/>
              <a:ln w="19050">
                <a:solidFill>
                  <a:schemeClr val="tx1"/>
                </a:solidFill>
                <a:round/>
                <a:headEnd/>
                <a:tailEnd/>
              </a:ln>
              <a:effectLst/>
            </p:spPr>
            <p:txBody>
              <a:bodyPr/>
              <a:lstStyle/>
              <a:p>
                <a:endParaRPr lang="fr-FR"/>
              </a:p>
            </p:txBody>
          </p:sp>
        </p:grpSp>
        <p:grpSp>
          <p:nvGrpSpPr>
            <p:cNvPr id="6" name="Group 68"/>
            <p:cNvGrpSpPr>
              <a:grpSpLocks/>
            </p:cNvGrpSpPr>
            <p:nvPr/>
          </p:nvGrpSpPr>
          <p:grpSpPr bwMode="auto">
            <a:xfrm>
              <a:off x="1985" y="2160"/>
              <a:ext cx="822" cy="179"/>
              <a:chOff x="2856" y="2160"/>
              <a:chExt cx="822" cy="179"/>
            </a:xfrm>
          </p:grpSpPr>
          <p:sp>
            <p:nvSpPr>
              <p:cNvPr id="7722053" name="Line 69"/>
              <p:cNvSpPr>
                <a:spLocks noChangeShapeType="1"/>
              </p:cNvSpPr>
              <p:nvPr/>
            </p:nvSpPr>
            <p:spPr bwMode="auto">
              <a:xfrm>
                <a:off x="2880" y="2160"/>
                <a:ext cx="0" cy="145"/>
              </a:xfrm>
              <a:prstGeom prst="line">
                <a:avLst/>
              </a:prstGeom>
              <a:noFill/>
              <a:ln w="19050">
                <a:solidFill>
                  <a:schemeClr val="tx1"/>
                </a:solidFill>
                <a:round/>
                <a:headEnd/>
                <a:tailEnd/>
              </a:ln>
              <a:effectLst/>
            </p:spPr>
            <p:txBody>
              <a:bodyPr/>
              <a:lstStyle/>
              <a:p>
                <a:endParaRPr lang="fr-FR"/>
              </a:p>
            </p:txBody>
          </p:sp>
          <p:sp>
            <p:nvSpPr>
              <p:cNvPr id="7722054" name="Text Box 70"/>
              <p:cNvSpPr txBox="1">
                <a:spLocks noChangeArrowheads="1"/>
              </p:cNvSpPr>
              <p:nvPr/>
            </p:nvSpPr>
            <p:spPr bwMode="auto">
              <a:xfrm>
                <a:off x="2856" y="2185"/>
                <a:ext cx="292" cy="154"/>
              </a:xfrm>
              <a:prstGeom prst="rect">
                <a:avLst/>
              </a:prstGeom>
              <a:noFill/>
              <a:ln w="9525">
                <a:noFill/>
                <a:miter lim="800000"/>
                <a:headEnd/>
                <a:tailEnd/>
              </a:ln>
              <a:effectLst/>
            </p:spPr>
            <p:txBody>
              <a:bodyPr wrap="none">
                <a:spAutoFit/>
              </a:bodyPr>
              <a:lstStyle/>
              <a:p>
                <a:r>
                  <a:rPr lang="en-US" sz="1000">
                    <a:latin typeface="Segoe" pitchFamily="34" charset="0"/>
                  </a:rPr>
                  <a:t>2002</a:t>
                </a:r>
              </a:p>
            </p:txBody>
          </p:sp>
          <p:sp>
            <p:nvSpPr>
              <p:cNvPr id="7722055" name="Line 71"/>
              <p:cNvSpPr>
                <a:spLocks noChangeShapeType="1"/>
              </p:cNvSpPr>
              <p:nvPr/>
            </p:nvSpPr>
            <p:spPr bwMode="auto">
              <a:xfrm>
                <a:off x="3170" y="2160"/>
                <a:ext cx="0" cy="24"/>
              </a:xfrm>
              <a:prstGeom prst="line">
                <a:avLst/>
              </a:prstGeom>
              <a:noFill/>
              <a:ln w="19050">
                <a:solidFill>
                  <a:schemeClr val="tx1"/>
                </a:solidFill>
                <a:round/>
                <a:headEnd/>
                <a:tailEnd/>
              </a:ln>
              <a:effectLst/>
            </p:spPr>
            <p:txBody>
              <a:bodyPr/>
              <a:lstStyle/>
              <a:p>
                <a:endParaRPr lang="fr-FR"/>
              </a:p>
            </p:txBody>
          </p:sp>
          <p:sp>
            <p:nvSpPr>
              <p:cNvPr id="7722056" name="Line 72"/>
              <p:cNvSpPr>
                <a:spLocks noChangeShapeType="1"/>
              </p:cNvSpPr>
              <p:nvPr/>
            </p:nvSpPr>
            <p:spPr bwMode="auto">
              <a:xfrm>
                <a:off x="3461" y="2160"/>
                <a:ext cx="0" cy="24"/>
              </a:xfrm>
              <a:prstGeom prst="line">
                <a:avLst/>
              </a:prstGeom>
              <a:noFill/>
              <a:ln w="19050">
                <a:solidFill>
                  <a:schemeClr val="tx1"/>
                </a:solidFill>
                <a:round/>
                <a:headEnd/>
                <a:tailEnd/>
              </a:ln>
              <a:effectLst/>
            </p:spPr>
            <p:txBody>
              <a:bodyPr/>
              <a:lstStyle/>
              <a:p>
                <a:endParaRPr lang="fr-FR"/>
              </a:p>
            </p:txBody>
          </p:sp>
          <p:sp>
            <p:nvSpPr>
              <p:cNvPr id="7722057" name="Line 73"/>
              <p:cNvSpPr>
                <a:spLocks noChangeShapeType="1"/>
              </p:cNvSpPr>
              <p:nvPr/>
            </p:nvSpPr>
            <p:spPr bwMode="auto">
              <a:xfrm>
                <a:off x="3315" y="2160"/>
                <a:ext cx="0" cy="48"/>
              </a:xfrm>
              <a:prstGeom prst="line">
                <a:avLst/>
              </a:prstGeom>
              <a:noFill/>
              <a:ln w="19050">
                <a:solidFill>
                  <a:schemeClr val="tx1"/>
                </a:solidFill>
                <a:round/>
                <a:headEnd/>
                <a:tailEnd/>
              </a:ln>
              <a:effectLst/>
            </p:spPr>
            <p:txBody>
              <a:bodyPr/>
              <a:lstStyle/>
              <a:p>
                <a:endParaRPr lang="fr-FR"/>
              </a:p>
            </p:txBody>
          </p:sp>
          <p:sp>
            <p:nvSpPr>
              <p:cNvPr id="7722058" name="Line 74"/>
              <p:cNvSpPr>
                <a:spLocks noChangeShapeType="1"/>
              </p:cNvSpPr>
              <p:nvPr/>
            </p:nvSpPr>
            <p:spPr bwMode="auto">
              <a:xfrm>
                <a:off x="3025" y="2160"/>
                <a:ext cx="0" cy="24"/>
              </a:xfrm>
              <a:prstGeom prst="line">
                <a:avLst/>
              </a:prstGeom>
              <a:noFill/>
              <a:ln w="19050">
                <a:solidFill>
                  <a:schemeClr val="tx1"/>
                </a:solidFill>
                <a:round/>
                <a:headEnd/>
                <a:tailEnd/>
              </a:ln>
              <a:effectLst/>
            </p:spPr>
            <p:txBody>
              <a:bodyPr/>
              <a:lstStyle/>
              <a:p>
                <a:endParaRPr lang="fr-FR"/>
              </a:p>
            </p:txBody>
          </p:sp>
          <p:sp>
            <p:nvSpPr>
              <p:cNvPr id="7722059" name="Line 75"/>
              <p:cNvSpPr>
                <a:spLocks noChangeShapeType="1"/>
              </p:cNvSpPr>
              <p:nvPr/>
            </p:nvSpPr>
            <p:spPr bwMode="auto">
              <a:xfrm>
                <a:off x="3606" y="2160"/>
                <a:ext cx="0" cy="24"/>
              </a:xfrm>
              <a:prstGeom prst="line">
                <a:avLst/>
              </a:prstGeom>
              <a:noFill/>
              <a:ln w="19050">
                <a:solidFill>
                  <a:schemeClr val="tx1"/>
                </a:solidFill>
                <a:round/>
                <a:headEnd/>
                <a:tailEnd/>
              </a:ln>
              <a:effectLst/>
            </p:spPr>
            <p:txBody>
              <a:bodyPr/>
              <a:lstStyle/>
              <a:p>
                <a:endParaRPr lang="fr-FR"/>
              </a:p>
            </p:txBody>
          </p:sp>
          <p:sp>
            <p:nvSpPr>
              <p:cNvPr id="7722060" name="Line 76"/>
              <p:cNvSpPr>
                <a:spLocks noChangeShapeType="1"/>
              </p:cNvSpPr>
              <p:nvPr/>
            </p:nvSpPr>
            <p:spPr bwMode="auto">
              <a:xfrm>
                <a:off x="3098" y="2160"/>
                <a:ext cx="0" cy="48"/>
              </a:xfrm>
              <a:prstGeom prst="line">
                <a:avLst/>
              </a:prstGeom>
              <a:noFill/>
              <a:ln w="19050">
                <a:solidFill>
                  <a:schemeClr val="tx1"/>
                </a:solidFill>
                <a:round/>
                <a:headEnd/>
                <a:tailEnd/>
              </a:ln>
              <a:effectLst/>
            </p:spPr>
            <p:txBody>
              <a:bodyPr/>
              <a:lstStyle/>
              <a:p>
                <a:endParaRPr lang="fr-FR"/>
              </a:p>
            </p:txBody>
          </p:sp>
          <p:sp>
            <p:nvSpPr>
              <p:cNvPr id="7722061" name="Line 77"/>
              <p:cNvSpPr>
                <a:spLocks noChangeShapeType="1"/>
              </p:cNvSpPr>
              <p:nvPr/>
            </p:nvSpPr>
            <p:spPr bwMode="auto">
              <a:xfrm>
                <a:off x="2953" y="2160"/>
                <a:ext cx="0" cy="24"/>
              </a:xfrm>
              <a:prstGeom prst="line">
                <a:avLst/>
              </a:prstGeom>
              <a:noFill/>
              <a:ln w="19050">
                <a:solidFill>
                  <a:schemeClr val="tx1"/>
                </a:solidFill>
                <a:round/>
                <a:headEnd/>
                <a:tailEnd/>
              </a:ln>
              <a:effectLst/>
            </p:spPr>
            <p:txBody>
              <a:bodyPr/>
              <a:lstStyle/>
              <a:p>
                <a:endParaRPr lang="fr-FR"/>
              </a:p>
            </p:txBody>
          </p:sp>
          <p:sp>
            <p:nvSpPr>
              <p:cNvPr id="7722062" name="Line 78"/>
              <p:cNvSpPr>
                <a:spLocks noChangeShapeType="1"/>
              </p:cNvSpPr>
              <p:nvPr/>
            </p:nvSpPr>
            <p:spPr bwMode="auto">
              <a:xfrm>
                <a:off x="3243" y="2160"/>
                <a:ext cx="0" cy="24"/>
              </a:xfrm>
              <a:prstGeom prst="line">
                <a:avLst/>
              </a:prstGeom>
              <a:noFill/>
              <a:ln w="19050">
                <a:solidFill>
                  <a:schemeClr val="tx1"/>
                </a:solidFill>
                <a:round/>
                <a:headEnd/>
                <a:tailEnd/>
              </a:ln>
              <a:effectLst/>
            </p:spPr>
            <p:txBody>
              <a:bodyPr/>
              <a:lstStyle/>
              <a:p>
                <a:endParaRPr lang="fr-FR"/>
              </a:p>
            </p:txBody>
          </p:sp>
          <p:sp>
            <p:nvSpPr>
              <p:cNvPr id="7722063" name="Line 79"/>
              <p:cNvSpPr>
                <a:spLocks noChangeShapeType="1"/>
              </p:cNvSpPr>
              <p:nvPr/>
            </p:nvSpPr>
            <p:spPr bwMode="auto">
              <a:xfrm>
                <a:off x="3388" y="2160"/>
                <a:ext cx="0" cy="24"/>
              </a:xfrm>
              <a:prstGeom prst="line">
                <a:avLst/>
              </a:prstGeom>
              <a:noFill/>
              <a:ln w="19050">
                <a:solidFill>
                  <a:schemeClr val="tx1"/>
                </a:solidFill>
                <a:round/>
                <a:headEnd/>
                <a:tailEnd/>
              </a:ln>
              <a:effectLst/>
            </p:spPr>
            <p:txBody>
              <a:bodyPr/>
              <a:lstStyle/>
              <a:p>
                <a:endParaRPr lang="fr-FR"/>
              </a:p>
            </p:txBody>
          </p:sp>
          <p:sp>
            <p:nvSpPr>
              <p:cNvPr id="7722064" name="Line 80"/>
              <p:cNvSpPr>
                <a:spLocks noChangeShapeType="1"/>
              </p:cNvSpPr>
              <p:nvPr/>
            </p:nvSpPr>
            <p:spPr bwMode="auto">
              <a:xfrm>
                <a:off x="3533" y="2160"/>
                <a:ext cx="0" cy="48"/>
              </a:xfrm>
              <a:prstGeom prst="line">
                <a:avLst/>
              </a:prstGeom>
              <a:noFill/>
              <a:ln w="19050">
                <a:solidFill>
                  <a:schemeClr val="tx1"/>
                </a:solidFill>
                <a:round/>
                <a:headEnd/>
                <a:tailEnd/>
              </a:ln>
              <a:effectLst/>
            </p:spPr>
            <p:txBody>
              <a:bodyPr/>
              <a:lstStyle/>
              <a:p>
                <a:endParaRPr lang="fr-FR"/>
              </a:p>
            </p:txBody>
          </p:sp>
          <p:sp>
            <p:nvSpPr>
              <p:cNvPr id="7722065" name="Line 81"/>
              <p:cNvSpPr>
                <a:spLocks noChangeShapeType="1"/>
              </p:cNvSpPr>
              <p:nvPr/>
            </p:nvSpPr>
            <p:spPr bwMode="auto">
              <a:xfrm>
                <a:off x="3678" y="2160"/>
                <a:ext cx="0" cy="24"/>
              </a:xfrm>
              <a:prstGeom prst="line">
                <a:avLst/>
              </a:prstGeom>
              <a:noFill/>
              <a:ln w="19050">
                <a:solidFill>
                  <a:schemeClr val="tx1"/>
                </a:solidFill>
                <a:round/>
                <a:headEnd/>
                <a:tailEnd/>
              </a:ln>
              <a:effectLst/>
            </p:spPr>
            <p:txBody>
              <a:bodyPr/>
              <a:lstStyle/>
              <a:p>
                <a:endParaRPr lang="fr-FR"/>
              </a:p>
            </p:txBody>
          </p:sp>
        </p:grpSp>
        <p:grpSp>
          <p:nvGrpSpPr>
            <p:cNvPr id="7" name="Group 82"/>
            <p:cNvGrpSpPr>
              <a:grpSpLocks/>
            </p:cNvGrpSpPr>
            <p:nvPr/>
          </p:nvGrpSpPr>
          <p:grpSpPr bwMode="auto">
            <a:xfrm>
              <a:off x="3727" y="2160"/>
              <a:ext cx="822" cy="179"/>
              <a:chOff x="2856" y="2160"/>
              <a:chExt cx="822" cy="179"/>
            </a:xfrm>
          </p:grpSpPr>
          <p:sp>
            <p:nvSpPr>
              <p:cNvPr id="7722067" name="Line 83"/>
              <p:cNvSpPr>
                <a:spLocks noChangeShapeType="1"/>
              </p:cNvSpPr>
              <p:nvPr/>
            </p:nvSpPr>
            <p:spPr bwMode="auto">
              <a:xfrm>
                <a:off x="2880" y="2160"/>
                <a:ext cx="0" cy="145"/>
              </a:xfrm>
              <a:prstGeom prst="line">
                <a:avLst/>
              </a:prstGeom>
              <a:noFill/>
              <a:ln w="19050">
                <a:solidFill>
                  <a:schemeClr val="tx1"/>
                </a:solidFill>
                <a:round/>
                <a:headEnd/>
                <a:tailEnd/>
              </a:ln>
              <a:effectLst/>
            </p:spPr>
            <p:txBody>
              <a:bodyPr/>
              <a:lstStyle/>
              <a:p>
                <a:endParaRPr lang="fr-FR"/>
              </a:p>
            </p:txBody>
          </p:sp>
          <p:sp>
            <p:nvSpPr>
              <p:cNvPr id="7722068" name="Text Box 84"/>
              <p:cNvSpPr txBox="1">
                <a:spLocks noChangeArrowheads="1"/>
              </p:cNvSpPr>
              <p:nvPr/>
            </p:nvSpPr>
            <p:spPr bwMode="auto">
              <a:xfrm>
                <a:off x="2856" y="2185"/>
                <a:ext cx="292" cy="154"/>
              </a:xfrm>
              <a:prstGeom prst="rect">
                <a:avLst/>
              </a:prstGeom>
              <a:noFill/>
              <a:ln w="9525">
                <a:noFill/>
                <a:miter lim="800000"/>
                <a:headEnd/>
                <a:tailEnd/>
              </a:ln>
              <a:effectLst/>
            </p:spPr>
            <p:txBody>
              <a:bodyPr wrap="none">
                <a:spAutoFit/>
              </a:bodyPr>
              <a:lstStyle/>
              <a:p>
                <a:r>
                  <a:rPr lang="en-US" sz="1000">
                    <a:latin typeface="Segoe" pitchFamily="34" charset="0"/>
                  </a:rPr>
                  <a:t>2004</a:t>
                </a:r>
              </a:p>
            </p:txBody>
          </p:sp>
          <p:sp>
            <p:nvSpPr>
              <p:cNvPr id="7722069" name="Line 85"/>
              <p:cNvSpPr>
                <a:spLocks noChangeShapeType="1"/>
              </p:cNvSpPr>
              <p:nvPr/>
            </p:nvSpPr>
            <p:spPr bwMode="auto">
              <a:xfrm>
                <a:off x="3170" y="2160"/>
                <a:ext cx="0" cy="24"/>
              </a:xfrm>
              <a:prstGeom prst="line">
                <a:avLst/>
              </a:prstGeom>
              <a:noFill/>
              <a:ln w="19050">
                <a:solidFill>
                  <a:schemeClr val="tx1"/>
                </a:solidFill>
                <a:round/>
                <a:headEnd/>
                <a:tailEnd/>
              </a:ln>
              <a:effectLst/>
            </p:spPr>
            <p:txBody>
              <a:bodyPr/>
              <a:lstStyle/>
              <a:p>
                <a:endParaRPr lang="fr-FR"/>
              </a:p>
            </p:txBody>
          </p:sp>
          <p:sp>
            <p:nvSpPr>
              <p:cNvPr id="7722070" name="Line 86"/>
              <p:cNvSpPr>
                <a:spLocks noChangeShapeType="1"/>
              </p:cNvSpPr>
              <p:nvPr/>
            </p:nvSpPr>
            <p:spPr bwMode="auto">
              <a:xfrm>
                <a:off x="3461" y="2160"/>
                <a:ext cx="0" cy="24"/>
              </a:xfrm>
              <a:prstGeom prst="line">
                <a:avLst/>
              </a:prstGeom>
              <a:noFill/>
              <a:ln w="19050">
                <a:solidFill>
                  <a:schemeClr val="tx1"/>
                </a:solidFill>
                <a:round/>
                <a:headEnd/>
                <a:tailEnd/>
              </a:ln>
              <a:effectLst/>
            </p:spPr>
            <p:txBody>
              <a:bodyPr/>
              <a:lstStyle/>
              <a:p>
                <a:endParaRPr lang="fr-FR"/>
              </a:p>
            </p:txBody>
          </p:sp>
          <p:sp>
            <p:nvSpPr>
              <p:cNvPr id="7722071" name="Line 87"/>
              <p:cNvSpPr>
                <a:spLocks noChangeShapeType="1"/>
              </p:cNvSpPr>
              <p:nvPr/>
            </p:nvSpPr>
            <p:spPr bwMode="auto">
              <a:xfrm>
                <a:off x="3315" y="2160"/>
                <a:ext cx="0" cy="48"/>
              </a:xfrm>
              <a:prstGeom prst="line">
                <a:avLst/>
              </a:prstGeom>
              <a:noFill/>
              <a:ln w="19050">
                <a:solidFill>
                  <a:schemeClr val="tx1"/>
                </a:solidFill>
                <a:round/>
                <a:headEnd/>
                <a:tailEnd/>
              </a:ln>
              <a:effectLst/>
            </p:spPr>
            <p:txBody>
              <a:bodyPr/>
              <a:lstStyle/>
              <a:p>
                <a:endParaRPr lang="fr-FR"/>
              </a:p>
            </p:txBody>
          </p:sp>
          <p:sp>
            <p:nvSpPr>
              <p:cNvPr id="7722072" name="Line 88"/>
              <p:cNvSpPr>
                <a:spLocks noChangeShapeType="1"/>
              </p:cNvSpPr>
              <p:nvPr/>
            </p:nvSpPr>
            <p:spPr bwMode="auto">
              <a:xfrm>
                <a:off x="3025" y="2160"/>
                <a:ext cx="0" cy="24"/>
              </a:xfrm>
              <a:prstGeom prst="line">
                <a:avLst/>
              </a:prstGeom>
              <a:noFill/>
              <a:ln w="19050">
                <a:solidFill>
                  <a:schemeClr val="tx1"/>
                </a:solidFill>
                <a:round/>
                <a:headEnd/>
                <a:tailEnd/>
              </a:ln>
              <a:effectLst/>
            </p:spPr>
            <p:txBody>
              <a:bodyPr/>
              <a:lstStyle/>
              <a:p>
                <a:endParaRPr lang="fr-FR"/>
              </a:p>
            </p:txBody>
          </p:sp>
          <p:sp>
            <p:nvSpPr>
              <p:cNvPr id="7722073" name="Line 89"/>
              <p:cNvSpPr>
                <a:spLocks noChangeShapeType="1"/>
              </p:cNvSpPr>
              <p:nvPr/>
            </p:nvSpPr>
            <p:spPr bwMode="auto">
              <a:xfrm>
                <a:off x="3606" y="2160"/>
                <a:ext cx="0" cy="24"/>
              </a:xfrm>
              <a:prstGeom prst="line">
                <a:avLst/>
              </a:prstGeom>
              <a:noFill/>
              <a:ln w="19050">
                <a:solidFill>
                  <a:schemeClr val="tx1"/>
                </a:solidFill>
                <a:round/>
                <a:headEnd/>
                <a:tailEnd/>
              </a:ln>
              <a:effectLst/>
            </p:spPr>
            <p:txBody>
              <a:bodyPr/>
              <a:lstStyle/>
              <a:p>
                <a:endParaRPr lang="fr-FR"/>
              </a:p>
            </p:txBody>
          </p:sp>
          <p:sp>
            <p:nvSpPr>
              <p:cNvPr id="7722074" name="Line 90"/>
              <p:cNvSpPr>
                <a:spLocks noChangeShapeType="1"/>
              </p:cNvSpPr>
              <p:nvPr/>
            </p:nvSpPr>
            <p:spPr bwMode="auto">
              <a:xfrm>
                <a:off x="3098" y="2160"/>
                <a:ext cx="0" cy="48"/>
              </a:xfrm>
              <a:prstGeom prst="line">
                <a:avLst/>
              </a:prstGeom>
              <a:noFill/>
              <a:ln w="19050">
                <a:solidFill>
                  <a:schemeClr val="tx1"/>
                </a:solidFill>
                <a:round/>
                <a:headEnd/>
                <a:tailEnd/>
              </a:ln>
              <a:effectLst/>
            </p:spPr>
            <p:txBody>
              <a:bodyPr/>
              <a:lstStyle/>
              <a:p>
                <a:endParaRPr lang="fr-FR"/>
              </a:p>
            </p:txBody>
          </p:sp>
          <p:sp>
            <p:nvSpPr>
              <p:cNvPr id="7722075" name="Line 91"/>
              <p:cNvSpPr>
                <a:spLocks noChangeShapeType="1"/>
              </p:cNvSpPr>
              <p:nvPr/>
            </p:nvSpPr>
            <p:spPr bwMode="auto">
              <a:xfrm>
                <a:off x="2953" y="2160"/>
                <a:ext cx="0" cy="24"/>
              </a:xfrm>
              <a:prstGeom prst="line">
                <a:avLst/>
              </a:prstGeom>
              <a:noFill/>
              <a:ln w="19050">
                <a:solidFill>
                  <a:schemeClr val="tx1"/>
                </a:solidFill>
                <a:round/>
                <a:headEnd/>
                <a:tailEnd/>
              </a:ln>
              <a:effectLst/>
            </p:spPr>
            <p:txBody>
              <a:bodyPr/>
              <a:lstStyle/>
              <a:p>
                <a:endParaRPr lang="fr-FR"/>
              </a:p>
            </p:txBody>
          </p:sp>
          <p:sp>
            <p:nvSpPr>
              <p:cNvPr id="7722076" name="Line 92"/>
              <p:cNvSpPr>
                <a:spLocks noChangeShapeType="1"/>
              </p:cNvSpPr>
              <p:nvPr/>
            </p:nvSpPr>
            <p:spPr bwMode="auto">
              <a:xfrm>
                <a:off x="3243" y="2160"/>
                <a:ext cx="0" cy="24"/>
              </a:xfrm>
              <a:prstGeom prst="line">
                <a:avLst/>
              </a:prstGeom>
              <a:noFill/>
              <a:ln w="19050">
                <a:solidFill>
                  <a:schemeClr val="tx1"/>
                </a:solidFill>
                <a:round/>
                <a:headEnd/>
                <a:tailEnd/>
              </a:ln>
              <a:effectLst/>
            </p:spPr>
            <p:txBody>
              <a:bodyPr/>
              <a:lstStyle/>
              <a:p>
                <a:endParaRPr lang="fr-FR"/>
              </a:p>
            </p:txBody>
          </p:sp>
          <p:sp>
            <p:nvSpPr>
              <p:cNvPr id="7722077" name="Line 93"/>
              <p:cNvSpPr>
                <a:spLocks noChangeShapeType="1"/>
              </p:cNvSpPr>
              <p:nvPr/>
            </p:nvSpPr>
            <p:spPr bwMode="auto">
              <a:xfrm>
                <a:off x="3388" y="2160"/>
                <a:ext cx="0" cy="24"/>
              </a:xfrm>
              <a:prstGeom prst="line">
                <a:avLst/>
              </a:prstGeom>
              <a:noFill/>
              <a:ln w="19050">
                <a:solidFill>
                  <a:schemeClr val="tx1"/>
                </a:solidFill>
                <a:round/>
                <a:headEnd/>
                <a:tailEnd/>
              </a:ln>
              <a:effectLst/>
            </p:spPr>
            <p:txBody>
              <a:bodyPr/>
              <a:lstStyle/>
              <a:p>
                <a:endParaRPr lang="fr-FR"/>
              </a:p>
            </p:txBody>
          </p:sp>
          <p:sp>
            <p:nvSpPr>
              <p:cNvPr id="7722078" name="Line 94"/>
              <p:cNvSpPr>
                <a:spLocks noChangeShapeType="1"/>
              </p:cNvSpPr>
              <p:nvPr/>
            </p:nvSpPr>
            <p:spPr bwMode="auto">
              <a:xfrm>
                <a:off x="3533" y="2160"/>
                <a:ext cx="0" cy="48"/>
              </a:xfrm>
              <a:prstGeom prst="line">
                <a:avLst/>
              </a:prstGeom>
              <a:noFill/>
              <a:ln w="19050">
                <a:solidFill>
                  <a:schemeClr val="tx1"/>
                </a:solidFill>
                <a:round/>
                <a:headEnd/>
                <a:tailEnd/>
              </a:ln>
              <a:effectLst/>
            </p:spPr>
            <p:txBody>
              <a:bodyPr/>
              <a:lstStyle/>
              <a:p>
                <a:endParaRPr lang="fr-FR"/>
              </a:p>
            </p:txBody>
          </p:sp>
          <p:sp>
            <p:nvSpPr>
              <p:cNvPr id="7722079" name="Line 95"/>
              <p:cNvSpPr>
                <a:spLocks noChangeShapeType="1"/>
              </p:cNvSpPr>
              <p:nvPr/>
            </p:nvSpPr>
            <p:spPr bwMode="auto">
              <a:xfrm>
                <a:off x="3678" y="2160"/>
                <a:ext cx="0" cy="24"/>
              </a:xfrm>
              <a:prstGeom prst="line">
                <a:avLst/>
              </a:prstGeom>
              <a:noFill/>
              <a:ln w="19050">
                <a:solidFill>
                  <a:schemeClr val="tx1"/>
                </a:solidFill>
                <a:round/>
                <a:headEnd/>
                <a:tailEnd/>
              </a:ln>
              <a:effectLst/>
            </p:spPr>
            <p:txBody>
              <a:bodyPr/>
              <a:lstStyle/>
              <a:p>
                <a:endParaRPr lang="fr-FR"/>
              </a:p>
            </p:txBody>
          </p:sp>
        </p:grpSp>
        <p:grpSp>
          <p:nvGrpSpPr>
            <p:cNvPr id="8" name="Group 96"/>
            <p:cNvGrpSpPr>
              <a:grpSpLocks/>
            </p:cNvGrpSpPr>
            <p:nvPr/>
          </p:nvGrpSpPr>
          <p:grpSpPr bwMode="auto">
            <a:xfrm>
              <a:off x="4598" y="2160"/>
              <a:ext cx="822" cy="179"/>
              <a:chOff x="2856" y="2160"/>
              <a:chExt cx="822" cy="179"/>
            </a:xfrm>
          </p:grpSpPr>
          <p:sp>
            <p:nvSpPr>
              <p:cNvPr id="7722081" name="Line 97"/>
              <p:cNvSpPr>
                <a:spLocks noChangeShapeType="1"/>
              </p:cNvSpPr>
              <p:nvPr/>
            </p:nvSpPr>
            <p:spPr bwMode="auto">
              <a:xfrm>
                <a:off x="2880" y="2160"/>
                <a:ext cx="0" cy="145"/>
              </a:xfrm>
              <a:prstGeom prst="line">
                <a:avLst/>
              </a:prstGeom>
              <a:noFill/>
              <a:ln w="19050">
                <a:solidFill>
                  <a:schemeClr val="tx1"/>
                </a:solidFill>
                <a:round/>
                <a:headEnd/>
                <a:tailEnd/>
              </a:ln>
              <a:effectLst/>
            </p:spPr>
            <p:txBody>
              <a:bodyPr/>
              <a:lstStyle/>
              <a:p>
                <a:endParaRPr lang="fr-FR"/>
              </a:p>
            </p:txBody>
          </p:sp>
          <p:sp>
            <p:nvSpPr>
              <p:cNvPr id="7722082" name="Text Box 98"/>
              <p:cNvSpPr txBox="1">
                <a:spLocks noChangeArrowheads="1"/>
              </p:cNvSpPr>
              <p:nvPr/>
            </p:nvSpPr>
            <p:spPr bwMode="auto">
              <a:xfrm>
                <a:off x="2856" y="2185"/>
                <a:ext cx="292" cy="154"/>
              </a:xfrm>
              <a:prstGeom prst="rect">
                <a:avLst/>
              </a:prstGeom>
              <a:noFill/>
              <a:ln w="9525">
                <a:noFill/>
                <a:miter lim="800000"/>
                <a:headEnd/>
                <a:tailEnd/>
              </a:ln>
              <a:effectLst/>
            </p:spPr>
            <p:txBody>
              <a:bodyPr wrap="none">
                <a:spAutoFit/>
              </a:bodyPr>
              <a:lstStyle/>
              <a:p>
                <a:r>
                  <a:rPr lang="en-US" sz="1000">
                    <a:latin typeface="Segoe" pitchFamily="34" charset="0"/>
                  </a:rPr>
                  <a:t>2005</a:t>
                </a:r>
              </a:p>
            </p:txBody>
          </p:sp>
          <p:sp>
            <p:nvSpPr>
              <p:cNvPr id="7722083" name="Line 99"/>
              <p:cNvSpPr>
                <a:spLocks noChangeShapeType="1"/>
              </p:cNvSpPr>
              <p:nvPr/>
            </p:nvSpPr>
            <p:spPr bwMode="auto">
              <a:xfrm>
                <a:off x="3170" y="2160"/>
                <a:ext cx="0" cy="24"/>
              </a:xfrm>
              <a:prstGeom prst="line">
                <a:avLst/>
              </a:prstGeom>
              <a:noFill/>
              <a:ln w="19050">
                <a:solidFill>
                  <a:schemeClr val="tx1"/>
                </a:solidFill>
                <a:round/>
                <a:headEnd/>
                <a:tailEnd/>
              </a:ln>
              <a:effectLst/>
            </p:spPr>
            <p:txBody>
              <a:bodyPr/>
              <a:lstStyle/>
              <a:p>
                <a:endParaRPr lang="fr-FR"/>
              </a:p>
            </p:txBody>
          </p:sp>
          <p:sp>
            <p:nvSpPr>
              <p:cNvPr id="7722084" name="Line 100"/>
              <p:cNvSpPr>
                <a:spLocks noChangeShapeType="1"/>
              </p:cNvSpPr>
              <p:nvPr/>
            </p:nvSpPr>
            <p:spPr bwMode="auto">
              <a:xfrm>
                <a:off x="3461" y="2160"/>
                <a:ext cx="0" cy="24"/>
              </a:xfrm>
              <a:prstGeom prst="line">
                <a:avLst/>
              </a:prstGeom>
              <a:noFill/>
              <a:ln w="19050">
                <a:solidFill>
                  <a:schemeClr val="tx1"/>
                </a:solidFill>
                <a:round/>
                <a:headEnd/>
                <a:tailEnd/>
              </a:ln>
              <a:effectLst/>
            </p:spPr>
            <p:txBody>
              <a:bodyPr/>
              <a:lstStyle/>
              <a:p>
                <a:endParaRPr lang="fr-FR"/>
              </a:p>
            </p:txBody>
          </p:sp>
          <p:sp>
            <p:nvSpPr>
              <p:cNvPr id="7722085" name="Line 101"/>
              <p:cNvSpPr>
                <a:spLocks noChangeShapeType="1"/>
              </p:cNvSpPr>
              <p:nvPr/>
            </p:nvSpPr>
            <p:spPr bwMode="auto">
              <a:xfrm>
                <a:off x="3315" y="2160"/>
                <a:ext cx="0" cy="48"/>
              </a:xfrm>
              <a:prstGeom prst="line">
                <a:avLst/>
              </a:prstGeom>
              <a:noFill/>
              <a:ln w="19050">
                <a:solidFill>
                  <a:schemeClr val="tx1"/>
                </a:solidFill>
                <a:round/>
                <a:headEnd/>
                <a:tailEnd/>
              </a:ln>
              <a:effectLst/>
            </p:spPr>
            <p:txBody>
              <a:bodyPr/>
              <a:lstStyle/>
              <a:p>
                <a:endParaRPr lang="fr-FR"/>
              </a:p>
            </p:txBody>
          </p:sp>
          <p:sp>
            <p:nvSpPr>
              <p:cNvPr id="7722086" name="Line 102"/>
              <p:cNvSpPr>
                <a:spLocks noChangeShapeType="1"/>
              </p:cNvSpPr>
              <p:nvPr/>
            </p:nvSpPr>
            <p:spPr bwMode="auto">
              <a:xfrm>
                <a:off x="3025" y="2160"/>
                <a:ext cx="0" cy="24"/>
              </a:xfrm>
              <a:prstGeom prst="line">
                <a:avLst/>
              </a:prstGeom>
              <a:noFill/>
              <a:ln w="19050">
                <a:solidFill>
                  <a:schemeClr val="tx1"/>
                </a:solidFill>
                <a:round/>
                <a:headEnd/>
                <a:tailEnd/>
              </a:ln>
              <a:effectLst/>
            </p:spPr>
            <p:txBody>
              <a:bodyPr/>
              <a:lstStyle/>
              <a:p>
                <a:endParaRPr lang="fr-FR"/>
              </a:p>
            </p:txBody>
          </p:sp>
          <p:sp>
            <p:nvSpPr>
              <p:cNvPr id="7722087" name="Line 103"/>
              <p:cNvSpPr>
                <a:spLocks noChangeShapeType="1"/>
              </p:cNvSpPr>
              <p:nvPr/>
            </p:nvSpPr>
            <p:spPr bwMode="auto">
              <a:xfrm>
                <a:off x="3606" y="2160"/>
                <a:ext cx="0" cy="24"/>
              </a:xfrm>
              <a:prstGeom prst="line">
                <a:avLst/>
              </a:prstGeom>
              <a:noFill/>
              <a:ln w="19050">
                <a:solidFill>
                  <a:schemeClr val="tx1"/>
                </a:solidFill>
                <a:round/>
                <a:headEnd/>
                <a:tailEnd/>
              </a:ln>
              <a:effectLst/>
            </p:spPr>
            <p:txBody>
              <a:bodyPr/>
              <a:lstStyle/>
              <a:p>
                <a:endParaRPr lang="fr-FR"/>
              </a:p>
            </p:txBody>
          </p:sp>
          <p:sp>
            <p:nvSpPr>
              <p:cNvPr id="7722088" name="Line 104"/>
              <p:cNvSpPr>
                <a:spLocks noChangeShapeType="1"/>
              </p:cNvSpPr>
              <p:nvPr/>
            </p:nvSpPr>
            <p:spPr bwMode="auto">
              <a:xfrm>
                <a:off x="3098" y="2160"/>
                <a:ext cx="0" cy="48"/>
              </a:xfrm>
              <a:prstGeom prst="line">
                <a:avLst/>
              </a:prstGeom>
              <a:noFill/>
              <a:ln w="19050">
                <a:solidFill>
                  <a:schemeClr val="tx1"/>
                </a:solidFill>
                <a:round/>
                <a:headEnd/>
                <a:tailEnd/>
              </a:ln>
              <a:effectLst/>
            </p:spPr>
            <p:txBody>
              <a:bodyPr/>
              <a:lstStyle/>
              <a:p>
                <a:endParaRPr lang="fr-FR"/>
              </a:p>
            </p:txBody>
          </p:sp>
          <p:sp>
            <p:nvSpPr>
              <p:cNvPr id="7722089" name="Line 105"/>
              <p:cNvSpPr>
                <a:spLocks noChangeShapeType="1"/>
              </p:cNvSpPr>
              <p:nvPr/>
            </p:nvSpPr>
            <p:spPr bwMode="auto">
              <a:xfrm>
                <a:off x="2953" y="2160"/>
                <a:ext cx="0" cy="24"/>
              </a:xfrm>
              <a:prstGeom prst="line">
                <a:avLst/>
              </a:prstGeom>
              <a:noFill/>
              <a:ln w="19050">
                <a:solidFill>
                  <a:schemeClr val="tx1"/>
                </a:solidFill>
                <a:round/>
                <a:headEnd/>
                <a:tailEnd/>
              </a:ln>
              <a:effectLst/>
            </p:spPr>
            <p:txBody>
              <a:bodyPr/>
              <a:lstStyle/>
              <a:p>
                <a:endParaRPr lang="fr-FR"/>
              </a:p>
            </p:txBody>
          </p:sp>
          <p:sp>
            <p:nvSpPr>
              <p:cNvPr id="7722090" name="Line 106"/>
              <p:cNvSpPr>
                <a:spLocks noChangeShapeType="1"/>
              </p:cNvSpPr>
              <p:nvPr/>
            </p:nvSpPr>
            <p:spPr bwMode="auto">
              <a:xfrm>
                <a:off x="3243" y="2160"/>
                <a:ext cx="0" cy="24"/>
              </a:xfrm>
              <a:prstGeom prst="line">
                <a:avLst/>
              </a:prstGeom>
              <a:noFill/>
              <a:ln w="19050">
                <a:solidFill>
                  <a:schemeClr val="tx1"/>
                </a:solidFill>
                <a:round/>
                <a:headEnd/>
                <a:tailEnd/>
              </a:ln>
              <a:effectLst/>
            </p:spPr>
            <p:txBody>
              <a:bodyPr/>
              <a:lstStyle/>
              <a:p>
                <a:endParaRPr lang="fr-FR"/>
              </a:p>
            </p:txBody>
          </p:sp>
          <p:sp>
            <p:nvSpPr>
              <p:cNvPr id="7722091" name="Line 107"/>
              <p:cNvSpPr>
                <a:spLocks noChangeShapeType="1"/>
              </p:cNvSpPr>
              <p:nvPr/>
            </p:nvSpPr>
            <p:spPr bwMode="auto">
              <a:xfrm>
                <a:off x="3388" y="2160"/>
                <a:ext cx="0" cy="24"/>
              </a:xfrm>
              <a:prstGeom prst="line">
                <a:avLst/>
              </a:prstGeom>
              <a:noFill/>
              <a:ln w="19050">
                <a:solidFill>
                  <a:schemeClr val="tx1"/>
                </a:solidFill>
                <a:round/>
                <a:headEnd/>
                <a:tailEnd/>
              </a:ln>
              <a:effectLst/>
            </p:spPr>
            <p:txBody>
              <a:bodyPr/>
              <a:lstStyle/>
              <a:p>
                <a:endParaRPr lang="fr-FR"/>
              </a:p>
            </p:txBody>
          </p:sp>
          <p:sp>
            <p:nvSpPr>
              <p:cNvPr id="7722092" name="Line 108"/>
              <p:cNvSpPr>
                <a:spLocks noChangeShapeType="1"/>
              </p:cNvSpPr>
              <p:nvPr/>
            </p:nvSpPr>
            <p:spPr bwMode="auto">
              <a:xfrm>
                <a:off x="3533" y="2160"/>
                <a:ext cx="0" cy="48"/>
              </a:xfrm>
              <a:prstGeom prst="line">
                <a:avLst/>
              </a:prstGeom>
              <a:noFill/>
              <a:ln w="19050">
                <a:solidFill>
                  <a:schemeClr val="tx1"/>
                </a:solidFill>
                <a:round/>
                <a:headEnd/>
                <a:tailEnd/>
              </a:ln>
              <a:effectLst/>
            </p:spPr>
            <p:txBody>
              <a:bodyPr/>
              <a:lstStyle/>
              <a:p>
                <a:endParaRPr lang="fr-FR"/>
              </a:p>
            </p:txBody>
          </p:sp>
          <p:sp>
            <p:nvSpPr>
              <p:cNvPr id="7722093" name="Line 109"/>
              <p:cNvSpPr>
                <a:spLocks noChangeShapeType="1"/>
              </p:cNvSpPr>
              <p:nvPr/>
            </p:nvSpPr>
            <p:spPr bwMode="auto">
              <a:xfrm>
                <a:off x="3678" y="2160"/>
                <a:ext cx="0" cy="24"/>
              </a:xfrm>
              <a:prstGeom prst="line">
                <a:avLst/>
              </a:prstGeom>
              <a:noFill/>
              <a:ln w="19050">
                <a:solidFill>
                  <a:schemeClr val="tx1"/>
                </a:solidFill>
                <a:round/>
                <a:headEnd/>
                <a:tailEnd/>
              </a:ln>
              <a:effectLst/>
            </p:spPr>
            <p:txBody>
              <a:bodyPr/>
              <a:lstStyle/>
              <a:p>
                <a:endParaRPr lang="fr-FR"/>
              </a:p>
            </p:txBody>
          </p:sp>
        </p:grpSp>
      </p:grpSp>
      <p:sp>
        <p:nvSpPr>
          <p:cNvPr id="7722094" name="Rectangle 110"/>
          <p:cNvSpPr>
            <a:spLocks noChangeArrowheads="1"/>
          </p:cNvSpPr>
          <p:nvPr/>
        </p:nvSpPr>
        <p:spPr bwMode="auto">
          <a:xfrm>
            <a:off x="4802188" y="3259138"/>
            <a:ext cx="1547812" cy="168275"/>
          </a:xfrm>
          <a:prstGeom prst="rect">
            <a:avLst/>
          </a:prstGeom>
          <a:gradFill rotWithShape="1">
            <a:gsLst>
              <a:gs pos="0">
                <a:srgbClr val="000066"/>
              </a:gs>
              <a:gs pos="100000">
                <a:srgbClr val="000066">
                  <a:gamma/>
                  <a:shade val="46275"/>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100">
                <a:latin typeface="Segoe" pitchFamily="34" charset="0"/>
              </a:rPr>
              <a:t>WS-ReliableMessaging</a:t>
            </a:r>
          </a:p>
        </p:txBody>
      </p:sp>
      <p:sp>
        <p:nvSpPr>
          <p:cNvPr id="7722095" name="Rectangle 111"/>
          <p:cNvSpPr>
            <a:spLocks noChangeArrowheads="1"/>
          </p:cNvSpPr>
          <p:nvPr/>
        </p:nvSpPr>
        <p:spPr bwMode="auto">
          <a:xfrm rot="5400000">
            <a:off x="8062913" y="3503613"/>
            <a:ext cx="635000" cy="152400"/>
          </a:xfrm>
          <a:prstGeom prst="rect">
            <a:avLst/>
          </a:prstGeom>
          <a:gradFill rotWithShape="1">
            <a:gsLst>
              <a:gs pos="0">
                <a:srgbClr val="000066"/>
              </a:gs>
              <a:gs pos="100000">
                <a:srgbClr val="000066">
                  <a:gamma/>
                  <a:shade val="46275"/>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000">
                <a:latin typeface="Segoe" pitchFamily="34" charset="0"/>
              </a:rPr>
              <a:t>Reliability</a:t>
            </a:r>
          </a:p>
        </p:txBody>
      </p:sp>
      <p:sp>
        <p:nvSpPr>
          <p:cNvPr id="7722096" name="Rectangle 112"/>
          <p:cNvSpPr>
            <a:spLocks noChangeArrowheads="1"/>
          </p:cNvSpPr>
          <p:nvPr/>
        </p:nvSpPr>
        <p:spPr bwMode="auto">
          <a:xfrm>
            <a:off x="3419475" y="1584325"/>
            <a:ext cx="873125" cy="168275"/>
          </a:xfrm>
          <a:prstGeom prst="rect">
            <a:avLst/>
          </a:prstGeom>
          <a:gradFill rotWithShape="1">
            <a:gsLst>
              <a:gs pos="0">
                <a:schemeClr val="hlink"/>
              </a:gs>
              <a:gs pos="100000">
                <a:schemeClr val="hlink">
                  <a:gamma/>
                  <a:shade val="46275"/>
                  <a:invGamma/>
                  <a:alpha val="30000"/>
                </a:scheme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100">
                <a:latin typeface="Segoe" pitchFamily="34" charset="0"/>
              </a:rPr>
              <a:t>WS-I formed</a:t>
            </a:r>
          </a:p>
        </p:txBody>
      </p:sp>
      <p:sp>
        <p:nvSpPr>
          <p:cNvPr id="7722097" name="Rectangle 113"/>
          <p:cNvSpPr>
            <a:spLocks noChangeArrowheads="1"/>
          </p:cNvSpPr>
          <p:nvPr/>
        </p:nvSpPr>
        <p:spPr bwMode="auto">
          <a:xfrm rot="5400000">
            <a:off x="8102600" y="1974850"/>
            <a:ext cx="927100" cy="152400"/>
          </a:xfrm>
          <a:prstGeom prst="rect">
            <a:avLst/>
          </a:prstGeom>
          <a:gradFill rotWithShape="1">
            <a:gsLst>
              <a:gs pos="0">
                <a:schemeClr val="hlink"/>
              </a:gs>
              <a:gs pos="100000">
                <a:schemeClr val="hlink">
                  <a:gamma/>
                  <a:shade val="46275"/>
                  <a:invGamma/>
                  <a:alpha val="30000"/>
                </a:scheme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000">
                <a:latin typeface="Segoe" pitchFamily="34" charset="0"/>
              </a:rPr>
              <a:t>Interopérabilité</a:t>
            </a:r>
          </a:p>
        </p:txBody>
      </p:sp>
      <p:sp>
        <p:nvSpPr>
          <p:cNvPr id="7722098" name="Rectangle 114"/>
          <p:cNvSpPr>
            <a:spLocks noChangeArrowheads="1"/>
          </p:cNvSpPr>
          <p:nvPr/>
        </p:nvSpPr>
        <p:spPr bwMode="auto">
          <a:xfrm>
            <a:off x="5378450" y="1584325"/>
            <a:ext cx="858838" cy="168275"/>
          </a:xfrm>
          <a:prstGeom prst="rect">
            <a:avLst/>
          </a:prstGeom>
          <a:gradFill rotWithShape="1">
            <a:gsLst>
              <a:gs pos="0">
                <a:schemeClr val="hlink"/>
              </a:gs>
              <a:gs pos="100000">
                <a:schemeClr val="hlink">
                  <a:gamma/>
                  <a:shade val="46275"/>
                  <a:invGamma/>
                  <a:alpha val="30000"/>
                </a:scheme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100">
                <a:latin typeface="Segoe" pitchFamily="34" charset="0"/>
              </a:rPr>
              <a:t>WS-I BP 1.0</a:t>
            </a:r>
          </a:p>
        </p:txBody>
      </p:sp>
      <p:sp>
        <p:nvSpPr>
          <p:cNvPr id="7722099" name="Rectangle 115"/>
          <p:cNvSpPr>
            <a:spLocks noChangeArrowheads="1"/>
          </p:cNvSpPr>
          <p:nvPr/>
        </p:nvSpPr>
        <p:spPr bwMode="auto">
          <a:xfrm>
            <a:off x="3535363" y="2112963"/>
            <a:ext cx="1241425" cy="168275"/>
          </a:xfrm>
          <a:prstGeom prst="rect">
            <a:avLst/>
          </a:prstGeom>
          <a:gradFill rotWithShape="1">
            <a:gsLst>
              <a:gs pos="0">
                <a:srgbClr val="00CC00"/>
              </a:gs>
              <a:gs pos="100000">
                <a:srgbClr val="00CC00">
                  <a:gamma/>
                  <a:shade val="46275"/>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100">
                <a:latin typeface="Segoe" pitchFamily="34" charset="0"/>
              </a:rPr>
              <a:t>Security Roadmap</a:t>
            </a:r>
          </a:p>
        </p:txBody>
      </p:sp>
      <p:sp>
        <p:nvSpPr>
          <p:cNvPr id="7722100" name="Rectangle 116"/>
          <p:cNvSpPr>
            <a:spLocks noChangeArrowheads="1"/>
          </p:cNvSpPr>
          <p:nvPr/>
        </p:nvSpPr>
        <p:spPr bwMode="auto">
          <a:xfrm rot="5400000">
            <a:off x="7979569" y="2440782"/>
            <a:ext cx="801687" cy="152400"/>
          </a:xfrm>
          <a:prstGeom prst="rect">
            <a:avLst/>
          </a:prstGeom>
          <a:gradFill rotWithShape="1">
            <a:gsLst>
              <a:gs pos="0">
                <a:srgbClr val="00CC00"/>
              </a:gs>
              <a:gs pos="100000">
                <a:srgbClr val="00CC00">
                  <a:gamma/>
                  <a:shade val="46275"/>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000">
                <a:latin typeface="Segoe" pitchFamily="34" charset="0"/>
              </a:rPr>
              <a:t>Whitepapers</a:t>
            </a:r>
          </a:p>
        </p:txBody>
      </p:sp>
      <p:sp>
        <p:nvSpPr>
          <p:cNvPr id="7722101" name="Rectangle 117"/>
          <p:cNvSpPr>
            <a:spLocks noChangeArrowheads="1"/>
          </p:cNvSpPr>
          <p:nvPr/>
        </p:nvSpPr>
        <p:spPr bwMode="auto">
          <a:xfrm>
            <a:off x="4802188" y="2344738"/>
            <a:ext cx="1958975" cy="168275"/>
          </a:xfrm>
          <a:prstGeom prst="rect">
            <a:avLst/>
          </a:prstGeom>
          <a:gradFill rotWithShape="1">
            <a:gsLst>
              <a:gs pos="0">
                <a:srgbClr val="00CC00"/>
              </a:gs>
              <a:gs pos="100000">
                <a:srgbClr val="00CC00">
                  <a:gamma/>
                  <a:shade val="46275"/>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100">
                <a:latin typeface="Segoe" pitchFamily="34" charset="0"/>
              </a:rPr>
              <a:t>Reliable Messaging Roadmap</a:t>
            </a:r>
          </a:p>
        </p:txBody>
      </p:sp>
      <p:sp>
        <p:nvSpPr>
          <p:cNvPr id="7722102" name="Rectangle 118"/>
          <p:cNvSpPr>
            <a:spLocks noChangeArrowheads="1"/>
          </p:cNvSpPr>
          <p:nvPr/>
        </p:nvSpPr>
        <p:spPr bwMode="auto">
          <a:xfrm>
            <a:off x="5494338" y="2112963"/>
            <a:ext cx="2025650" cy="168275"/>
          </a:xfrm>
          <a:prstGeom prst="rect">
            <a:avLst/>
          </a:prstGeom>
          <a:gradFill rotWithShape="1">
            <a:gsLst>
              <a:gs pos="0">
                <a:srgbClr val="00CC00"/>
              </a:gs>
              <a:gs pos="100000">
                <a:srgbClr val="00CC00">
                  <a:gamma/>
                  <a:shade val="46275"/>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100">
                <a:latin typeface="Segoe" pitchFamily="34" charset="0"/>
              </a:rPr>
              <a:t>SRT Web Services Whitepaper</a:t>
            </a:r>
          </a:p>
        </p:txBody>
      </p:sp>
      <p:sp>
        <p:nvSpPr>
          <p:cNvPr id="7722103" name="Rectangle 119"/>
          <p:cNvSpPr>
            <a:spLocks noChangeArrowheads="1"/>
          </p:cNvSpPr>
          <p:nvPr/>
        </p:nvSpPr>
        <p:spPr bwMode="auto">
          <a:xfrm>
            <a:off x="3535363" y="3581400"/>
            <a:ext cx="868362" cy="168275"/>
          </a:xfrm>
          <a:prstGeom prst="rect">
            <a:avLst/>
          </a:prstGeom>
          <a:gradFill rotWithShape="1">
            <a:gsLst>
              <a:gs pos="0">
                <a:srgbClr val="CC0000"/>
              </a:gs>
              <a:gs pos="100000">
                <a:srgbClr val="CC0000">
                  <a:gamma/>
                  <a:shade val="46275"/>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100">
                <a:latin typeface="Segoe" pitchFamily="34" charset="0"/>
              </a:rPr>
              <a:t>WS-Security</a:t>
            </a:r>
          </a:p>
        </p:txBody>
      </p:sp>
      <p:sp>
        <p:nvSpPr>
          <p:cNvPr id="7722104" name="Rectangle 120"/>
          <p:cNvSpPr>
            <a:spLocks noChangeArrowheads="1"/>
          </p:cNvSpPr>
          <p:nvPr/>
        </p:nvSpPr>
        <p:spPr bwMode="auto">
          <a:xfrm>
            <a:off x="4456113" y="3806825"/>
            <a:ext cx="681037" cy="168275"/>
          </a:xfrm>
          <a:prstGeom prst="rect">
            <a:avLst/>
          </a:prstGeom>
          <a:gradFill rotWithShape="1">
            <a:gsLst>
              <a:gs pos="0">
                <a:srgbClr val="CC0000"/>
              </a:gs>
              <a:gs pos="100000">
                <a:srgbClr val="CC0000">
                  <a:gamma/>
                  <a:shade val="46275"/>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100">
                <a:latin typeface="Segoe" pitchFamily="34" charset="0"/>
              </a:rPr>
              <a:t>WS-Trust</a:t>
            </a:r>
          </a:p>
        </p:txBody>
      </p:sp>
      <p:sp>
        <p:nvSpPr>
          <p:cNvPr id="7722105" name="Rectangle 121"/>
          <p:cNvSpPr>
            <a:spLocks noChangeArrowheads="1"/>
          </p:cNvSpPr>
          <p:nvPr/>
        </p:nvSpPr>
        <p:spPr bwMode="auto">
          <a:xfrm rot="5400000">
            <a:off x="7907337" y="3784601"/>
            <a:ext cx="549275" cy="152400"/>
          </a:xfrm>
          <a:prstGeom prst="rect">
            <a:avLst/>
          </a:prstGeom>
          <a:gradFill rotWithShape="1">
            <a:gsLst>
              <a:gs pos="0">
                <a:srgbClr val="CC0000"/>
              </a:gs>
              <a:gs pos="100000">
                <a:srgbClr val="CC0000">
                  <a:gamma/>
                  <a:shade val="46275"/>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000">
                <a:latin typeface="Segoe" pitchFamily="34" charset="0"/>
              </a:rPr>
              <a:t>Security</a:t>
            </a:r>
          </a:p>
        </p:txBody>
      </p:sp>
      <p:sp>
        <p:nvSpPr>
          <p:cNvPr id="7722106" name="Rectangle 122"/>
          <p:cNvSpPr>
            <a:spLocks noChangeArrowheads="1"/>
          </p:cNvSpPr>
          <p:nvPr/>
        </p:nvSpPr>
        <p:spPr bwMode="auto">
          <a:xfrm>
            <a:off x="3995738" y="4021138"/>
            <a:ext cx="1181100" cy="366712"/>
          </a:xfrm>
          <a:prstGeom prst="rect">
            <a:avLst/>
          </a:prstGeom>
          <a:gradFill rotWithShape="1">
            <a:gsLst>
              <a:gs pos="0">
                <a:srgbClr val="CC0000"/>
              </a:gs>
              <a:gs pos="100000">
                <a:srgbClr val="CC0000">
                  <a:gamma/>
                  <a:shade val="46275"/>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800">
                <a:latin typeface="Segoe" pitchFamily="34" charset="0"/>
              </a:rPr>
              <a:t>WS-Security Addendum</a:t>
            </a:r>
          </a:p>
          <a:p>
            <a:r>
              <a:rPr lang="en-US" sz="800">
                <a:latin typeface="Segoe" pitchFamily="34" charset="0"/>
              </a:rPr>
              <a:t>WS-Security Profile for</a:t>
            </a:r>
          </a:p>
          <a:p>
            <a:r>
              <a:rPr lang="en-US" sz="800">
                <a:latin typeface="Segoe" pitchFamily="34" charset="0"/>
              </a:rPr>
              <a:t> Tokens</a:t>
            </a:r>
          </a:p>
        </p:txBody>
      </p:sp>
      <p:sp>
        <p:nvSpPr>
          <p:cNvPr id="7722107" name="Rectangle 123"/>
          <p:cNvSpPr>
            <a:spLocks noChangeArrowheads="1"/>
          </p:cNvSpPr>
          <p:nvPr/>
        </p:nvSpPr>
        <p:spPr bwMode="auto">
          <a:xfrm>
            <a:off x="5262563" y="3584575"/>
            <a:ext cx="1901825" cy="304800"/>
          </a:xfrm>
          <a:prstGeom prst="rect">
            <a:avLst/>
          </a:prstGeom>
          <a:gradFill rotWithShape="1">
            <a:gsLst>
              <a:gs pos="0">
                <a:srgbClr val="CC0000"/>
              </a:gs>
              <a:gs pos="100000">
                <a:srgbClr val="CC0000">
                  <a:gamma/>
                  <a:shade val="46275"/>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200">
                <a:latin typeface="Segoe" pitchFamily="34" charset="0"/>
              </a:rPr>
              <a:t>WS-Federation</a:t>
            </a:r>
          </a:p>
          <a:p>
            <a:r>
              <a:rPr lang="en-US" sz="800">
                <a:latin typeface="Segoe" pitchFamily="34" charset="0"/>
              </a:rPr>
              <a:t>WS-Federation Active Requestor Profile</a:t>
            </a:r>
          </a:p>
        </p:txBody>
      </p:sp>
      <p:sp>
        <p:nvSpPr>
          <p:cNvPr id="7722108" name="Rectangle 124"/>
          <p:cNvSpPr>
            <a:spLocks noChangeArrowheads="1"/>
          </p:cNvSpPr>
          <p:nvPr/>
        </p:nvSpPr>
        <p:spPr bwMode="auto">
          <a:xfrm>
            <a:off x="5378450" y="4021138"/>
            <a:ext cx="2071688" cy="366712"/>
          </a:xfrm>
          <a:prstGeom prst="rect">
            <a:avLst/>
          </a:prstGeom>
          <a:gradFill rotWithShape="1">
            <a:gsLst>
              <a:gs pos="0">
                <a:srgbClr val="CC0000"/>
              </a:gs>
              <a:gs pos="100000">
                <a:srgbClr val="CC0000">
                  <a:gamma/>
                  <a:shade val="46275"/>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800">
                <a:latin typeface="Segoe" pitchFamily="34" charset="0"/>
              </a:rPr>
              <a:t>WS-Security SOAP Message Security</a:t>
            </a:r>
          </a:p>
          <a:p>
            <a:r>
              <a:rPr lang="en-US" sz="800">
                <a:latin typeface="Segoe" pitchFamily="34" charset="0"/>
              </a:rPr>
              <a:t>WS-Security Username Token Profile</a:t>
            </a:r>
          </a:p>
          <a:p>
            <a:r>
              <a:rPr lang="en-US" sz="800">
                <a:latin typeface="Segoe" pitchFamily="34" charset="0"/>
              </a:rPr>
              <a:t>WS-Security X.509 Certificate Token Profile</a:t>
            </a:r>
          </a:p>
        </p:txBody>
      </p:sp>
      <p:sp>
        <p:nvSpPr>
          <p:cNvPr id="7722109" name="Rectangle 125"/>
          <p:cNvSpPr>
            <a:spLocks noChangeArrowheads="1"/>
          </p:cNvSpPr>
          <p:nvPr/>
        </p:nvSpPr>
        <p:spPr bwMode="auto">
          <a:xfrm>
            <a:off x="5838825" y="4419600"/>
            <a:ext cx="1470025" cy="122238"/>
          </a:xfrm>
          <a:prstGeom prst="rect">
            <a:avLst/>
          </a:prstGeom>
          <a:gradFill rotWithShape="1">
            <a:gsLst>
              <a:gs pos="0">
                <a:srgbClr val="CC0000"/>
              </a:gs>
              <a:gs pos="100000">
                <a:srgbClr val="CC0000">
                  <a:gamma/>
                  <a:shade val="46275"/>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800">
                <a:latin typeface="Segoe" pitchFamily="34" charset="0"/>
              </a:rPr>
              <a:t>WS-Security Kerberos Binding</a:t>
            </a:r>
          </a:p>
        </p:txBody>
      </p:sp>
      <p:sp>
        <p:nvSpPr>
          <p:cNvPr id="7722110" name="Rectangle 126"/>
          <p:cNvSpPr>
            <a:spLocks noChangeArrowheads="1"/>
          </p:cNvSpPr>
          <p:nvPr/>
        </p:nvSpPr>
        <p:spPr bwMode="auto">
          <a:xfrm>
            <a:off x="3995738" y="2697163"/>
            <a:ext cx="1157287" cy="336550"/>
          </a:xfrm>
          <a:prstGeom prst="rect">
            <a:avLst/>
          </a:prstGeom>
          <a:gradFill rotWithShape="1">
            <a:gsLst>
              <a:gs pos="0">
                <a:srgbClr val="003300"/>
              </a:gs>
              <a:gs pos="100000">
                <a:srgbClr val="003300">
                  <a:gamma/>
                  <a:shade val="46275"/>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100">
                <a:latin typeface="Segoe" pitchFamily="34" charset="0"/>
              </a:rPr>
              <a:t>WS-Coordination</a:t>
            </a:r>
          </a:p>
          <a:p>
            <a:r>
              <a:rPr lang="en-US" sz="1100">
                <a:latin typeface="Segoe" pitchFamily="34" charset="0"/>
              </a:rPr>
              <a:t>WS-Transaction</a:t>
            </a:r>
          </a:p>
        </p:txBody>
      </p:sp>
      <p:sp>
        <p:nvSpPr>
          <p:cNvPr id="7722111" name="Rectangle 127"/>
          <p:cNvSpPr>
            <a:spLocks noChangeArrowheads="1"/>
          </p:cNvSpPr>
          <p:nvPr/>
        </p:nvSpPr>
        <p:spPr bwMode="auto">
          <a:xfrm rot="5400000">
            <a:off x="8158162" y="3032126"/>
            <a:ext cx="815975" cy="152400"/>
          </a:xfrm>
          <a:prstGeom prst="rect">
            <a:avLst/>
          </a:prstGeom>
          <a:gradFill rotWithShape="1">
            <a:gsLst>
              <a:gs pos="0">
                <a:srgbClr val="003300"/>
              </a:gs>
              <a:gs pos="100000">
                <a:srgbClr val="003300">
                  <a:gamma/>
                  <a:shade val="46275"/>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000">
                <a:latin typeface="Segoe" pitchFamily="34" charset="0"/>
              </a:rPr>
              <a:t>Transactions</a:t>
            </a:r>
          </a:p>
        </p:txBody>
      </p:sp>
      <p:sp>
        <p:nvSpPr>
          <p:cNvPr id="7722112" name="Rectangle 128"/>
          <p:cNvSpPr>
            <a:spLocks noChangeArrowheads="1"/>
          </p:cNvSpPr>
          <p:nvPr/>
        </p:nvSpPr>
        <p:spPr bwMode="auto">
          <a:xfrm>
            <a:off x="5494338" y="2697163"/>
            <a:ext cx="1520825" cy="168275"/>
          </a:xfrm>
          <a:prstGeom prst="rect">
            <a:avLst/>
          </a:prstGeom>
          <a:gradFill rotWithShape="1">
            <a:gsLst>
              <a:gs pos="0">
                <a:srgbClr val="003300"/>
              </a:gs>
              <a:gs pos="100000">
                <a:srgbClr val="003300">
                  <a:gamma/>
                  <a:shade val="46275"/>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100">
                <a:latin typeface="Segoe" pitchFamily="34" charset="0"/>
              </a:rPr>
              <a:t>WS-AtomicTransaction</a:t>
            </a:r>
          </a:p>
        </p:txBody>
      </p:sp>
      <p:sp>
        <p:nvSpPr>
          <p:cNvPr id="7722113" name="Rectangle 129"/>
          <p:cNvSpPr>
            <a:spLocks noChangeArrowheads="1"/>
          </p:cNvSpPr>
          <p:nvPr/>
        </p:nvSpPr>
        <p:spPr bwMode="auto">
          <a:xfrm>
            <a:off x="5954713" y="2913063"/>
            <a:ext cx="1374775" cy="168275"/>
          </a:xfrm>
          <a:prstGeom prst="rect">
            <a:avLst/>
          </a:prstGeom>
          <a:gradFill rotWithShape="1">
            <a:gsLst>
              <a:gs pos="0">
                <a:srgbClr val="003300"/>
              </a:gs>
              <a:gs pos="100000">
                <a:srgbClr val="003300">
                  <a:gamma/>
                  <a:shade val="46275"/>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100">
                <a:latin typeface="Segoe" pitchFamily="34" charset="0"/>
              </a:rPr>
              <a:t>WS-BusinessActivity</a:t>
            </a:r>
          </a:p>
        </p:txBody>
      </p:sp>
      <p:sp>
        <p:nvSpPr>
          <p:cNvPr id="7722114" name="Line 130"/>
          <p:cNvSpPr>
            <a:spLocks noChangeShapeType="1"/>
          </p:cNvSpPr>
          <p:nvPr/>
        </p:nvSpPr>
        <p:spPr bwMode="auto">
          <a:xfrm flipV="1">
            <a:off x="808038" y="5732463"/>
            <a:ext cx="0" cy="922337"/>
          </a:xfrm>
          <a:prstGeom prst="line">
            <a:avLst/>
          </a:prstGeom>
          <a:noFill/>
          <a:ln w="9525">
            <a:solidFill>
              <a:srgbClr val="C0C0C0"/>
            </a:solidFill>
            <a:round/>
            <a:headEnd/>
            <a:tailEnd/>
          </a:ln>
          <a:effectLst/>
        </p:spPr>
        <p:txBody>
          <a:bodyPr/>
          <a:lstStyle/>
          <a:p>
            <a:endParaRPr lang="fr-FR"/>
          </a:p>
        </p:txBody>
      </p:sp>
      <p:sp>
        <p:nvSpPr>
          <p:cNvPr id="7722115" name="Rectangle 131"/>
          <p:cNvSpPr>
            <a:spLocks noChangeArrowheads="1"/>
          </p:cNvSpPr>
          <p:nvPr/>
        </p:nvSpPr>
        <p:spPr bwMode="auto">
          <a:xfrm>
            <a:off x="808038" y="5732463"/>
            <a:ext cx="712787" cy="168275"/>
          </a:xfrm>
          <a:prstGeom prst="rect">
            <a:avLst/>
          </a:prstGeom>
          <a:gradFill rotWithShape="1">
            <a:gsLst>
              <a:gs pos="0">
                <a:srgbClr val="480048"/>
              </a:gs>
              <a:gs pos="100000">
                <a:srgbClr val="480048">
                  <a:gamma/>
                  <a:shade val="46275"/>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100">
                <a:latin typeface="Segoe" pitchFamily="34" charset="0"/>
              </a:rPr>
              <a:t>SOAP 1.1</a:t>
            </a:r>
          </a:p>
        </p:txBody>
      </p:sp>
      <p:sp>
        <p:nvSpPr>
          <p:cNvPr id="7722116" name="Rectangle 132"/>
          <p:cNvSpPr>
            <a:spLocks noChangeArrowheads="1"/>
          </p:cNvSpPr>
          <p:nvPr/>
        </p:nvSpPr>
        <p:spPr bwMode="auto">
          <a:xfrm rot="5400000">
            <a:off x="8214519" y="6011069"/>
            <a:ext cx="703262" cy="152400"/>
          </a:xfrm>
          <a:prstGeom prst="rect">
            <a:avLst/>
          </a:prstGeom>
          <a:gradFill rotWithShape="1">
            <a:gsLst>
              <a:gs pos="0">
                <a:srgbClr val="480048"/>
              </a:gs>
              <a:gs pos="100000">
                <a:srgbClr val="480048">
                  <a:gamma/>
                  <a:shade val="46275"/>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000">
                <a:latin typeface="Segoe" pitchFamily="34" charset="0"/>
              </a:rPr>
              <a:t>Messaging</a:t>
            </a:r>
          </a:p>
        </p:txBody>
      </p:sp>
      <p:sp>
        <p:nvSpPr>
          <p:cNvPr id="7722117" name="Line 133"/>
          <p:cNvSpPr>
            <a:spLocks noChangeShapeType="1"/>
          </p:cNvSpPr>
          <p:nvPr/>
        </p:nvSpPr>
        <p:spPr bwMode="auto">
          <a:xfrm flipV="1">
            <a:off x="1730375" y="6300788"/>
            <a:ext cx="0" cy="354012"/>
          </a:xfrm>
          <a:prstGeom prst="line">
            <a:avLst/>
          </a:prstGeom>
          <a:noFill/>
          <a:ln w="9525">
            <a:solidFill>
              <a:srgbClr val="C0C0C0"/>
            </a:solidFill>
            <a:round/>
            <a:headEnd/>
            <a:tailEnd/>
          </a:ln>
          <a:effectLst/>
        </p:spPr>
        <p:txBody>
          <a:bodyPr/>
          <a:lstStyle/>
          <a:p>
            <a:endParaRPr lang="fr-FR"/>
          </a:p>
        </p:txBody>
      </p:sp>
      <p:sp>
        <p:nvSpPr>
          <p:cNvPr id="7722118" name="Rectangle 134"/>
          <p:cNvSpPr>
            <a:spLocks noChangeArrowheads="1"/>
          </p:cNvSpPr>
          <p:nvPr/>
        </p:nvSpPr>
        <p:spPr bwMode="auto">
          <a:xfrm>
            <a:off x="1730375" y="6300788"/>
            <a:ext cx="900113" cy="244475"/>
          </a:xfrm>
          <a:prstGeom prst="rect">
            <a:avLst/>
          </a:prstGeom>
          <a:gradFill rotWithShape="1">
            <a:gsLst>
              <a:gs pos="0">
                <a:srgbClr val="480048"/>
              </a:gs>
              <a:gs pos="100000">
                <a:srgbClr val="480048">
                  <a:gamma/>
                  <a:shade val="46275"/>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800">
                <a:latin typeface="Segoe" pitchFamily="34" charset="0"/>
              </a:rPr>
              <a:t>SOAP Messages</a:t>
            </a:r>
          </a:p>
          <a:p>
            <a:r>
              <a:rPr lang="en-US" sz="800">
                <a:latin typeface="Segoe" pitchFamily="34" charset="0"/>
              </a:rPr>
              <a:t> with Attachments</a:t>
            </a:r>
          </a:p>
        </p:txBody>
      </p:sp>
      <p:sp>
        <p:nvSpPr>
          <p:cNvPr id="7722119" name="Rectangle 135"/>
          <p:cNvSpPr>
            <a:spLocks noChangeArrowheads="1"/>
          </p:cNvSpPr>
          <p:nvPr/>
        </p:nvSpPr>
        <p:spPr bwMode="auto">
          <a:xfrm>
            <a:off x="2728913" y="5934075"/>
            <a:ext cx="860425" cy="336550"/>
          </a:xfrm>
          <a:prstGeom prst="rect">
            <a:avLst/>
          </a:prstGeom>
          <a:gradFill rotWithShape="1">
            <a:gsLst>
              <a:gs pos="0">
                <a:srgbClr val="480048"/>
              </a:gs>
              <a:gs pos="100000">
                <a:srgbClr val="480048">
                  <a:gamma/>
                  <a:shade val="46275"/>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100">
                <a:latin typeface="Segoe" pitchFamily="34" charset="0"/>
              </a:rPr>
              <a:t>WS-Referral</a:t>
            </a:r>
          </a:p>
          <a:p>
            <a:r>
              <a:rPr lang="en-US" sz="1100">
                <a:latin typeface="Segoe" pitchFamily="34" charset="0"/>
              </a:rPr>
              <a:t>WS-Routing</a:t>
            </a:r>
          </a:p>
        </p:txBody>
      </p:sp>
      <p:sp>
        <p:nvSpPr>
          <p:cNvPr id="7722120" name="Rectangle 136"/>
          <p:cNvSpPr>
            <a:spLocks noChangeArrowheads="1"/>
          </p:cNvSpPr>
          <p:nvPr/>
        </p:nvSpPr>
        <p:spPr bwMode="auto">
          <a:xfrm>
            <a:off x="2859088" y="6308725"/>
            <a:ext cx="441325" cy="168275"/>
          </a:xfrm>
          <a:prstGeom prst="rect">
            <a:avLst/>
          </a:prstGeom>
          <a:gradFill rotWithShape="1">
            <a:gsLst>
              <a:gs pos="0">
                <a:srgbClr val="480048"/>
              </a:gs>
              <a:gs pos="100000">
                <a:srgbClr val="480048">
                  <a:gamma/>
                  <a:shade val="46275"/>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100">
                <a:latin typeface="Segoe" pitchFamily="34" charset="0"/>
              </a:rPr>
              <a:t>DIME</a:t>
            </a:r>
          </a:p>
        </p:txBody>
      </p:sp>
      <p:sp>
        <p:nvSpPr>
          <p:cNvPr id="7722121" name="Rectangle 137"/>
          <p:cNvSpPr>
            <a:spLocks noChangeArrowheads="1"/>
          </p:cNvSpPr>
          <p:nvPr/>
        </p:nvSpPr>
        <p:spPr bwMode="auto">
          <a:xfrm>
            <a:off x="3762375" y="6308725"/>
            <a:ext cx="1138238" cy="168275"/>
          </a:xfrm>
          <a:prstGeom prst="rect">
            <a:avLst/>
          </a:prstGeom>
          <a:gradFill rotWithShape="1">
            <a:gsLst>
              <a:gs pos="0">
                <a:srgbClr val="480048"/>
              </a:gs>
              <a:gs pos="100000">
                <a:srgbClr val="480048">
                  <a:gamma/>
                  <a:shade val="46275"/>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100">
                <a:latin typeface="Segoe" pitchFamily="34" charset="0"/>
              </a:rPr>
              <a:t>WS-Attachments</a:t>
            </a:r>
          </a:p>
        </p:txBody>
      </p:sp>
      <p:sp>
        <p:nvSpPr>
          <p:cNvPr id="7722122" name="Rectangle 138"/>
          <p:cNvSpPr>
            <a:spLocks noChangeArrowheads="1"/>
          </p:cNvSpPr>
          <p:nvPr/>
        </p:nvSpPr>
        <p:spPr bwMode="auto">
          <a:xfrm>
            <a:off x="4802188" y="5948363"/>
            <a:ext cx="1063625" cy="168275"/>
          </a:xfrm>
          <a:prstGeom prst="rect">
            <a:avLst/>
          </a:prstGeom>
          <a:gradFill rotWithShape="1">
            <a:gsLst>
              <a:gs pos="0">
                <a:srgbClr val="480048"/>
              </a:gs>
              <a:gs pos="100000">
                <a:srgbClr val="480048">
                  <a:gamma/>
                  <a:shade val="46275"/>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100">
                <a:latin typeface="Segoe" pitchFamily="34" charset="0"/>
              </a:rPr>
              <a:t>WS-Addressing</a:t>
            </a:r>
          </a:p>
        </p:txBody>
      </p:sp>
      <p:sp>
        <p:nvSpPr>
          <p:cNvPr id="7722123" name="Rectangle 139"/>
          <p:cNvSpPr>
            <a:spLocks noChangeArrowheads="1"/>
          </p:cNvSpPr>
          <p:nvPr/>
        </p:nvSpPr>
        <p:spPr bwMode="auto">
          <a:xfrm>
            <a:off x="5148263" y="5732463"/>
            <a:ext cx="712787" cy="168275"/>
          </a:xfrm>
          <a:prstGeom prst="rect">
            <a:avLst/>
          </a:prstGeom>
          <a:gradFill rotWithShape="1">
            <a:gsLst>
              <a:gs pos="0">
                <a:srgbClr val="480048"/>
              </a:gs>
              <a:gs pos="100000">
                <a:srgbClr val="480048">
                  <a:gamma/>
                  <a:shade val="46275"/>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100">
                <a:latin typeface="Segoe" pitchFamily="34" charset="0"/>
              </a:rPr>
              <a:t>SOAP 1.2</a:t>
            </a:r>
          </a:p>
        </p:txBody>
      </p:sp>
      <p:sp>
        <p:nvSpPr>
          <p:cNvPr id="7722124" name="Rectangle 140"/>
          <p:cNvSpPr>
            <a:spLocks noChangeArrowheads="1"/>
          </p:cNvSpPr>
          <p:nvPr/>
        </p:nvSpPr>
        <p:spPr bwMode="auto">
          <a:xfrm>
            <a:off x="5262563" y="6308725"/>
            <a:ext cx="517525" cy="168275"/>
          </a:xfrm>
          <a:prstGeom prst="rect">
            <a:avLst/>
          </a:prstGeom>
          <a:gradFill rotWithShape="1">
            <a:gsLst>
              <a:gs pos="0">
                <a:srgbClr val="480048"/>
              </a:gs>
              <a:gs pos="100000">
                <a:srgbClr val="480048">
                  <a:gamma/>
                  <a:shade val="46275"/>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100">
                <a:latin typeface="Segoe" pitchFamily="34" charset="0"/>
              </a:rPr>
              <a:t>MTOM</a:t>
            </a:r>
          </a:p>
        </p:txBody>
      </p:sp>
      <p:sp>
        <p:nvSpPr>
          <p:cNvPr id="7722125" name="Rectangle 141"/>
          <p:cNvSpPr>
            <a:spLocks noChangeArrowheads="1"/>
          </p:cNvSpPr>
          <p:nvPr/>
        </p:nvSpPr>
        <p:spPr bwMode="auto">
          <a:xfrm>
            <a:off x="5954713" y="6078538"/>
            <a:ext cx="908050" cy="168275"/>
          </a:xfrm>
          <a:prstGeom prst="rect">
            <a:avLst/>
          </a:prstGeom>
          <a:gradFill rotWithShape="1">
            <a:gsLst>
              <a:gs pos="0">
                <a:srgbClr val="480048"/>
              </a:gs>
              <a:gs pos="100000">
                <a:srgbClr val="480048">
                  <a:gamma/>
                  <a:shade val="46275"/>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100">
                <a:latin typeface="Segoe" pitchFamily="34" charset="0"/>
              </a:rPr>
              <a:t>WS-Eventing</a:t>
            </a:r>
          </a:p>
        </p:txBody>
      </p:sp>
      <p:sp>
        <p:nvSpPr>
          <p:cNvPr id="7722126" name="Rectangle 142"/>
          <p:cNvSpPr>
            <a:spLocks noChangeArrowheads="1"/>
          </p:cNvSpPr>
          <p:nvPr/>
        </p:nvSpPr>
        <p:spPr bwMode="auto">
          <a:xfrm>
            <a:off x="5148263" y="4657725"/>
            <a:ext cx="1300162" cy="412750"/>
          </a:xfrm>
          <a:prstGeom prst="rect">
            <a:avLst/>
          </a:prstGeom>
          <a:gradFill rotWithShape="1">
            <a:gsLst>
              <a:gs pos="0">
                <a:srgbClr val="333399"/>
              </a:gs>
              <a:gs pos="100000">
                <a:srgbClr val="333399">
                  <a:gamma/>
                  <a:shade val="0"/>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100">
                <a:latin typeface="Segoe" pitchFamily="34" charset="0"/>
              </a:rPr>
              <a:t>WS-Policy 1.1</a:t>
            </a:r>
          </a:p>
          <a:p>
            <a:r>
              <a:rPr lang="en-US" sz="800">
                <a:latin typeface="Segoe" pitchFamily="34" charset="0"/>
              </a:rPr>
              <a:t>WS-PolicyAttachments 1.1</a:t>
            </a:r>
          </a:p>
          <a:p>
            <a:r>
              <a:rPr lang="en-US" sz="800">
                <a:latin typeface="Segoe" pitchFamily="34" charset="0"/>
              </a:rPr>
              <a:t>WS-PolicyAssertions 1.1</a:t>
            </a:r>
          </a:p>
        </p:txBody>
      </p:sp>
      <p:sp>
        <p:nvSpPr>
          <p:cNvPr id="7722127" name="Rectangle 143"/>
          <p:cNvSpPr>
            <a:spLocks noChangeArrowheads="1"/>
          </p:cNvSpPr>
          <p:nvPr/>
        </p:nvSpPr>
        <p:spPr bwMode="auto">
          <a:xfrm>
            <a:off x="4456113" y="5121275"/>
            <a:ext cx="1128712" cy="534988"/>
          </a:xfrm>
          <a:prstGeom prst="rect">
            <a:avLst/>
          </a:prstGeom>
          <a:gradFill rotWithShape="1">
            <a:gsLst>
              <a:gs pos="0">
                <a:srgbClr val="333399"/>
              </a:gs>
              <a:gs pos="100000">
                <a:srgbClr val="333399">
                  <a:gamma/>
                  <a:shade val="0"/>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100">
                <a:latin typeface="Segoe" pitchFamily="34" charset="0"/>
              </a:rPr>
              <a:t>WS-Policy</a:t>
            </a:r>
          </a:p>
          <a:p>
            <a:r>
              <a:rPr lang="en-US" sz="800">
                <a:latin typeface="Segoe" pitchFamily="34" charset="0"/>
              </a:rPr>
              <a:t>WS-PolicyAttachments</a:t>
            </a:r>
          </a:p>
          <a:p>
            <a:r>
              <a:rPr lang="en-US" sz="800">
                <a:latin typeface="Segoe" pitchFamily="34" charset="0"/>
              </a:rPr>
              <a:t>WS-PolicyAssertions</a:t>
            </a:r>
          </a:p>
          <a:p>
            <a:r>
              <a:rPr lang="en-US" sz="800">
                <a:latin typeface="Segoe" pitchFamily="34" charset="0"/>
              </a:rPr>
              <a:t>WS-SecurityPolicy</a:t>
            </a:r>
          </a:p>
        </p:txBody>
      </p:sp>
      <p:sp>
        <p:nvSpPr>
          <p:cNvPr id="7722128" name="Rectangle 144"/>
          <p:cNvSpPr>
            <a:spLocks noChangeArrowheads="1"/>
          </p:cNvSpPr>
          <p:nvPr/>
        </p:nvSpPr>
        <p:spPr bwMode="auto">
          <a:xfrm rot="5400000">
            <a:off x="8257381" y="4891882"/>
            <a:ext cx="617537" cy="152400"/>
          </a:xfrm>
          <a:prstGeom prst="rect">
            <a:avLst/>
          </a:prstGeom>
          <a:gradFill rotWithShape="1">
            <a:gsLst>
              <a:gs pos="0">
                <a:srgbClr val="333399"/>
              </a:gs>
              <a:gs pos="100000">
                <a:srgbClr val="333399">
                  <a:gamma/>
                  <a:shade val="0"/>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000">
                <a:latin typeface="Segoe" pitchFamily="34" charset="0"/>
              </a:rPr>
              <a:t>Metadata</a:t>
            </a:r>
          </a:p>
        </p:txBody>
      </p:sp>
      <p:sp>
        <p:nvSpPr>
          <p:cNvPr id="7722129" name="Line 145"/>
          <p:cNvSpPr>
            <a:spLocks noChangeShapeType="1"/>
          </p:cNvSpPr>
          <p:nvPr/>
        </p:nvSpPr>
        <p:spPr bwMode="auto">
          <a:xfrm flipV="1">
            <a:off x="1384300" y="4657725"/>
            <a:ext cx="0" cy="1997075"/>
          </a:xfrm>
          <a:prstGeom prst="line">
            <a:avLst/>
          </a:prstGeom>
          <a:noFill/>
          <a:ln w="9525">
            <a:solidFill>
              <a:srgbClr val="C0C0C0"/>
            </a:solidFill>
            <a:round/>
            <a:headEnd/>
            <a:tailEnd/>
          </a:ln>
          <a:effectLst/>
        </p:spPr>
        <p:txBody>
          <a:bodyPr/>
          <a:lstStyle/>
          <a:p>
            <a:endParaRPr lang="fr-FR"/>
          </a:p>
        </p:txBody>
      </p:sp>
      <p:sp>
        <p:nvSpPr>
          <p:cNvPr id="7722130" name="Rectangle 146"/>
          <p:cNvSpPr>
            <a:spLocks noChangeArrowheads="1"/>
          </p:cNvSpPr>
          <p:nvPr/>
        </p:nvSpPr>
        <p:spPr bwMode="auto">
          <a:xfrm>
            <a:off x="1385888" y="4657725"/>
            <a:ext cx="666750" cy="168275"/>
          </a:xfrm>
          <a:prstGeom prst="rect">
            <a:avLst/>
          </a:prstGeom>
          <a:gradFill rotWithShape="1">
            <a:gsLst>
              <a:gs pos="0">
                <a:srgbClr val="333399"/>
              </a:gs>
              <a:gs pos="100000">
                <a:srgbClr val="333399">
                  <a:gamma/>
                  <a:shade val="0"/>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100">
                <a:latin typeface="Segoe" pitchFamily="34" charset="0"/>
              </a:rPr>
              <a:t>UDDI 1.0</a:t>
            </a:r>
          </a:p>
        </p:txBody>
      </p:sp>
      <p:sp>
        <p:nvSpPr>
          <p:cNvPr id="7722131" name="Rectangle 147"/>
          <p:cNvSpPr>
            <a:spLocks noChangeArrowheads="1"/>
          </p:cNvSpPr>
          <p:nvPr/>
        </p:nvSpPr>
        <p:spPr bwMode="auto">
          <a:xfrm>
            <a:off x="2036763" y="4873625"/>
            <a:ext cx="496887" cy="168275"/>
          </a:xfrm>
          <a:prstGeom prst="rect">
            <a:avLst/>
          </a:prstGeom>
          <a:gradFill rotWithShape="1">
            <a:gsLst>
              <a:gs pos="0">
                <a:srgbClr val="333399"/>
              </a:gs>
              <a:gs pos="100000">
                <a:srgbClr val="333399">
                  <a:gamma/>
                  <a:shade val="0"/>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100">
                <a:latin typeface="Segoe" pitchFamily="34" charset="0"/>
              </a:rPr>
              <a:t>WSDL</a:t>
            </a:r>
          </a:p>
        </p:txBody>
      </p:sp>
      <p:sp>
        <p:nvSpPr>
          <p:cNvPr id="7722132" name="Rectangle 148"/>
          <p:cNvSpPr>
            <a:spLocks noChangeArrowheads="1"/>
          </p:cNvSpPr>
          <p:nvPr/>
        </p:nvSpPr>
        <p:spPr bwMode="auto">
          <a:xfrm>
            <a:off x="2382838" y="4657725"/>
            <a:ext cx="666750" cy="168275"/>
          </a:xfrm>
          <a:prstGeom prst="rect">
            <a:avLst/>
          </a:prstGeom>
          <a:gradFill rotWithShape="1">
            <a:gsLst>
              <a:gs pos="0">
                <a:srgbClr val="333399"/>
              </a:gs>
              <a:gs pos="100000">
                <a:srgbClr val="333399">
                  <a:gamma/>
                  <a:shade val="0"/>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100">
                <a:latin typeface="Segoe" pitchFamily="34" charset="0"/>
              </a:rPr>
              <a:t>UDDI 2.0</a:t>
            </a:r>
          </a:p>
        </p:txBody>
      </p:sp>
      <p:sp>
        <p:nvSpPr>
          <p:cNvPr id="7722133" name="Rectangle 149"/>
          <p:cNvSpPr>
            <a:spLocks noChangeArrowheads="1"/>
          </p:cNvSpPr>
          <p:nvPr/>
        </p:nvSpPr>
        <p:spPr bwMode="auto">
          <a:xfrm>
            <a:off x="2859088" y="4872038"/>
            <a:ext cx="1000125" cy="168275"/>
          </a:xfrm>
          <a:prstGeom prst="rect">
            <a:avLst/>
          </a:prstGeom>
          <a:gradFill rotWithShape="1">
            <a:gsLst>
              <a:gs pos="0">
                <a:srgbClr val="333399"/>
              </a:gs>
              <a:gs pos="100000">
                <a:srgbClr val="333399">
                  <a:gamma/>
                  <a:shade val="0"/>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100">
                <a:latin typeface="Segoe" pitchFamily="34" charset="0"/>
              </a:rPr>
              <a:t>WS-Inspection</a:t>
            </a:r>
          </a:p>
        </p:txBody>
      </p:sp>
      <p:sp>
        <p:nvSpPr>
          <p:cNvPr id="7722134" name="Rectangle 150"/>
          <p:cNvSpPr>
            <a:spLocks noChangeArrowheads="1"/>
          </p:cNvSpPr>
          <p:nvPr/>
        </p:nvSpPr>
        <p:spPr bwMode="auto">
          <a:xfrm>
            <a:off x="3883025" y="4657725"/>
            <a:ext cx="666750" cy="168275"/>
          </a:xfrm>
          <a:prstGeom prst="rect">
            <a:avLst/>
          </a:prstGeom>
          <a:gradFill rotWithShape="1">
            <a:gsLst>
              <a:gs pos="0">
                <a:srgbClr val="333399"/>
              </a:gs>
              <a:gs pos="100000">
                <a:srgbClr val="333399">
                  <a:gamma/>
                  <a:shade val="0"/>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100">
                <a:latin typeface="Segoe" pitchFamily="34" charset="0"/>
              </a:rPr>
              <a:t>UDDI 3.0</a:t>
            </a:r>
          </a:p>
        </p:txBody>
      </p:sp>
      <p:sp>
        <p:nvSpPr>
          <p:cNvPr id="7722135" name="Rectangle 151"/>
          <p:cNvSpPr>
            <a:spLocks noChangeArrowheads="1"/>
          </p:cNvSpPr>
          <p:nvPr/>
        </p:nvSpPr>
        <p:spPr bwMode="auto">
          <a:xfrm>
            <a:off x="6070600" y="5118100"/>
            <a:ext cx="1566863" cy="336550"/>
          </a:xfrm>
          <a:prstGeom prst="rect">
            <a:avLst/>
          </a:prstGeom>
          <a:gradFill rotWithShape="1">
            <a:gsLst>
              <a:gs pos="0">
                <a:srgbClr val="333399"/>
              </a:gs>
              <a:gs pos="100000">
                <a:srgbClr val="333399">
                  <a:gamma/>
                  <a:shade val="0"/>
                  <a:invGamma/>
                  <a:alpha val="30000"/>
                </a:srgbClr>
              </a:gs>
            </a:gsLst>
            <a:lin ang="0" scaled="1"/>
          </a:gradFill>
          <a:ln w="19050">
            <a:noFill/>
            <a:miter lim="800000"/>
            <a:headEnd/>
            <a:tailEnd/>
          </a:ln>
          <a:effectLst>
            <a:outerShdw dist="53882" dir="2700000" algn="ctr" rotWithShape="0">
              <a:srgbClr val="5F5F5F">
                <a:alpha val="75000"/>
              </a:srgbClr>
            </a:outerShdw>
          </a:effectLst>
        </p:spPr>
        <p:txBody>
          <a:bodyPr wrap="none" lIns="45720" tIns="0" rIns="45720" bIns="0">
            <a:spAutoFit/>
          </a:bodyPr>
          <a:lstStyle/>
          <a:p>
            <a:r>
              <a:rPr lang="en-US" sz="1100">
                <a:latin typeface="Segoe" pitchFamily="34" charset="0"/>
              </a:rPr>
              <a:t>WS-Discovery</a:t>
            </a:r>
          </a:p>
          <a:p>
            <a:r>
              <a:rPr lang="en-US" sz="1100">
                <a:latin typeface="Segoe" pitchFamily="34" charset="0"/>
              </a:rPr>
              <a:t>WS-MetadataExchange</a:t>
            </a:r>
          </a:p>
        </p:txBody>
      </p:sp>
      <p:sp>
        <p:nvSpPr>
          <p:cNvPr id="7722136" name="Text Box 152"/>
          <p:cNvSpPr txBox="1">
            <a:spLocks noChangeArrowheads="1"/>
          </p:cNvSpPr>
          <p:nvPr/>
        </p:nvSpPr>
        <p:spPr bwMode="auto">
          <a:xfrm>
            <a:off x="385763" y="1957388"/>
            <a:ext cx="923925" cy="244475"/>
          </a:xfrm>
          <a:prstGeom prst="rect">
            <a:avLst/>
          </a:prstGeom>
          <a:noFill/>
          <a:ln w="9525">
            <a:noFill/>
            <a:miter lim="800000"/>
            <a:headEnd/>
            <a:tailEnd/>
          </a:ln>
          <a:effectLst/>
        </p:spPr>
        <p:txBody>
          <a:bodyPr wrap="none">
            <a:spAutoFit/>
          </a:bodyPr>
          <a:lstStyle/>
          <a:p>
            <a:r>
              <a:rPr lang="en-US" sz="1000">
                <a:latin typeface="Segoe" pitchFamily="34" charset="0"/>
              </a:rPr>
              <a:t>As of 2/2004 </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0753" name="Rectangle 17"/>
          <p:cNvSpPr>
            <a:spLocks noGrp="1" noChangeArrowheads="1"/>
          </p:cNvSpPr>
          <p:nvPr>
            <p:ph type="title"/>
          </p:nvPr>
        </p:nvSpPr>
        <p:spPr/>
        <p:txBody>
          <a:bodyPr/>
          <a:lstStyle/>
          <a:p>
            <a:r>
              <a:rPr lang="fr-FR" dirty="0" smtClean="0"/>
              <a:t>Composition d’un </a:t>
            </a:r>
            <a:r>
              <a:rPr lang="fr-FR" dirty="0" err="1" smtClean="0"/>
              <a:t>endpoint</a:t>
            </a:r>
            <a:endParaRPr lang="fr-FR" dirty="0"/>
          </a:p>
        </p:txBody>
      </p:sp>
      <p:graphicFrame>
        <p:nvGraphicFramePr>
          <p:cNvPr id="6900766" name="Object 30"/>
          <p:cNvGraphicFramePr>
            <a:graphicFrameLocks noChangeAspect="1"/>
          </p:cNvGraphicFramePr>
          <p:nvPr>
            <p:ph sz="quarter" idx="10"/>
          </p:nvPr>
        </p:nvGraphicFramePr>
        <p:xfrm>
          <a:off x="3963988" y="3208338"/>
          <a:ext cx="1366837" cy="1041400"/>
        </p:xfrm>
        <a:graphic>
          <a:graphicData uri="http://schemas.openxmlformats.org/presentationml/2006/ole">
            <p:oleObj spid="_x0000_s1026" name="Visio" r:id="rId4" imgW="1367573" imgH="1041502" progId="">
              <p:embed/>
            </p:oleObj>
          </a:graphicData>
        </a:graphic>
      </p:graphicFrame>
      <p:sp>
        <p:nvSpPr>
          <p:cNvPr id="31" name="Espace réservé du numéro de diapositive 3"/>
          <p:cNvSpPr>
            <a:spLocks noGrp="1"/>
          </p:cNvSpPr>
          <p:nvPr>
            <p:ph type="sldNum" sz="quarter" idx="4294967295"/>
          </p:nvPr>
        </p:nvSpPr>
        <p:spPr>
          <a:xfrm>
            <a:off x="0" y="6356350"/>
            <a:ext cx="2133600" cy="365125"/>
          </a:xfrm>
          <a:prstGeom prst="rect">
            <a:avLst/>
          </a:prstGeom>
        </p:spPr>
        <p:txBody>
          <a:bodyPr/>
          <a:lstStyle/>
          <a:p>
            <a:fld id="{C3559E42-F276-4E88-B36B-2A540E362784}" type="slidenum">
              <a:rPr lang="en-US"/>
              <a:pPr/>
              <a:t>8</a:t>
            </a:fld>
            <a:endParaRPr lang="en-US"/>
          </a:p>
        </p:txBody>
      </p:sp>
      <p:sp>
        <p:nvSpPr>
          <p:cNvPr id="6900738" name="AutoShape 2"/>
          <p:cNvSpPr>
            <a:spLocks noChangeArrowheads="1"/>
          </p:cNvSpPr>
          <p:nvPr/>
        </p:nvSpPr>
        <p:spPr bwMode="auto">
          <a:xfrm>
            <a:off x="5721350" y="2047875"/>
            <a:ext cx="2660650" cy="1889125"/>
          </a:xfrm>
          <a:prstGeom prst="roundRect">
            <a:avLst>
              <a:gd name="adj" fmla="val 10171"/>
            </a:avLst>
          </a:prstGeom>
          <a:solidFill>
            <a:schemeClr val="folHlink">
              <a:alpha val="64999"/>
            </a:schemeClr>
          </a:solidFill>
          <a:ln w="9525">
            <a:noFill/>
            <a:round/>
            <a:headEnd/>
            <a:tailEnd/>
          </a:ln>
          <a:effectLst/>
        </p:spPr>
        <p:txBody>
          <a:bodyPr wrap="none" anchorCtr="1"/>
          <a:lstStyle/>
          <a:p>
            <a:pPr algn="ctr"/>
            <a:r>
              <a:rPr lang="fr-FR"/>
              <a:t>Service</a:t>
            </a:r>
          </a:p>
        </p:txBody>
      </p:sp>
      <p:grpSp>
        <p:nvGrpSpPr>
          <p:cNvPr id="2" name="Group 3"/>
          <p:cNvGrpSpPr>
            <a:grpSpLocks/>
          </p:cNvGrpSpPr>
          <p:nvPr/>
        </p:nvGrpSpPr>
        <p:grpSpPr bwMode="auto">
          <a:xfrm>
            <a:off x="4954588" y="2792413"/>
            <a:ext cx="1138237" cy="385762"/>
            <a:chOff x="3126" y="749"/>
            <a:chExt cx="717" cy="243"/>
          </a:xfrm>
        </p:grpSpPr>
        <p:sp>
          <p:nvSpPr>
            <p:cNvPr id="6900740" name="AutoShape 4"/>
            <p:cNvSpPr>
              <a:spLocks noChangeArrowheads="1"/>
            </p:cNvSpPr>
            <p:nvPr/>
          </p:nvSpPr>
          <p:spPr bwMode="auto">
            <a:xfrm>
              <a:off x="3610" y="749"/>
              <a:ext cx="233" cy="243"/>
            </a:xfrm>
            <a:prstGeom prst="roundRect">
              <a:avLst>
                <a:gd name="adj" fmla="val 10171"/>
              </a:avLst>
            </a:prstGeom>
            <a:solidFill>
              <a:schemeClr val="hlink">
                <a:alpha val="64999"/>
              </a:schemeClr>
            </a:solidFill>
            <a:ln w="9525">
              <a:noFill/>
              <a:round/>
              <a:headEnd/>
              <a:tailEnd/>
            </a:ln>
            <a:effectLst/>
          </p:spPr>
          <p:txBody>
            <a:bodyPr wrap="none" anchor="b"/>
            <a:lstStyle/>
            <a:p>
              <a:pPr algn="ctr"/>
              <a:r>
                <a:rPr lang="fr-FR" b="1"/>
                <a:t>C</a:t>
              </a:r>
            </a:p>
          </p:txBody>
        </p:sp>
        <p:sp>
          <p:nvSpPr>
            <p:cNvPr id="6900741" name="AutoShape 5"/>
            <p:cNvSpPr>
              <a:spLocks noChangeArrowheads="1"/>
            </p:cNvSpPr>
            <p:nvPr/>
          </p:nvSpPr>
          <p:spPr bwMode="auto">
            <a:xfrm>
              <a:off x="3367" y="749"/>
              <a:ext cx="233" cy="243"/>
            </a:xfrm>
            <a:prstGeom prst="roundRect">
              <a:avLst>
                <a:gd name="adj" fmla="val 10171"/>
              </a:avLst>
            </a:prstGeom>
            <a:solidFill>
              <a:schemeClr val="tx2">
                <a:alpha val="64999"/>
              </a:schemeClr>
            </a:solidFill>
            <a:ln w="9525">
              <a:noFill/>
              <a:round/>
              <a:headEnd/>
              <a:tailEnd/>
            </a:ln>
            <a:effectLst/>
          </p:spPr>
          <p:txBody>
            <a:bodyPr wrap="none" anchor="b"/>
            <a:lstStyle/>
            <a:p>
              <a:pPr algn="ctr"/>
              <a:r>
                <a:rPr lang="fr-FR" b="1"/>
                <a:t>B</a:t>
              </a:r>
            </a:p>
          </p:txBody>
        </p:sp>
        <p:sp>
          <p:nvSpPr>
            <p:cNvPr id="6900742" name="AutoShape 6"/>
            <p:cNvSpPr>
              <a:spLocks noChangeArrowheads="1"/>
            </p:cNvSpPr>
            <p:nvPr/>
          </p:nvSpPr>
          <p:spPr bwMode="auto">
            <a:xfrm>
              <a:off x="3126" y="749"/>
              <a:ext cx="233" cy="243"/>
            </a:xfrm>
            <a:prstGeom prst="roundRect">
              <a:avLst>
                <a:gd name="adj" fmla="val 10171"/>
              </a:avLst>
            </a:prstGeom>
            <a:solidFill>
              <a:schemeClr val="bg1">
                <a:alpha val="64999"/>
              </a:schemeClr>
            </a:solidFill>
            <a:ln w="9525">
              <a:noFill/>
              <a:round/>
              <a:headEnd/>
              <a:tailEnd/>
            </a:ln>
            <a:effectLst/>
          </p:spPr>
          <p:txBody>
            <a:bodyPr wrap="none" anchor="b"/>
            <a:lstStyle/>
            <a:p>
              <a:pPr algn="ctr"/>
              <a:r>
                <a:rPr lang="fr-FR" b="1"/>
                <a:t>A</a:t>
              </a:r>
            </a:p>
          </p:txBody>
        </p:sp>
      </p:grpSp>
      <p:grpSp>
        <p:nvGrpSpPr>
          <p:cNvPr id="3" name="Group 7"/>
          <p:cNvGrpSpPr>
            <a:grpSpLocks/>
          </p:cNvGrpSpPr>
          <p:nvPr/>
        </p:nvGrpSpPr>
        <p:grpSpPr bwMode="auto">
          <a:xfrm>
            <a:off x="4948238" y="3249613"/>
            <a:ext cx="1138237" cy="385762"/>
            <a:chOff x="3126" y="749"/>
            <a:chExt cx="717" cy="243"/>
          </a:xfrm>
        </p:grpSpPr>
        <p:sp>
          <p:nvSpPr>
            <p:cNvPr id="6900744" name="AutoShape 8"/>
            <p:cNvSpPr>
              <a:spLocks noChangeArrowheads="1"/>
            </p:cNvSpPr>
            <p:nvPr/>
          </p:nvSpPr>
          <p:spPr bwMode="auto">
            <a:xfrm>
              <a:off x="3610" y="749"/>
              <a:ext cx="233" cy="243"/>
            </a:xfrm>
            <a:prstGeom prst="roundRect">
              <a:avLst>
                <a:gd name="adj" fmla="val 10171"/>
              </a:avLst>
            </a:prstGeom>
            <a:solidFill>
              <a:schemeClr val="hlink">
                <a:alpha val="64999"/>
              </a:schemeClr>
            </a:solidFill>
            <a:ln w="9525">
              <a:noFill/>
              <a:round/>
              <a:headEnd/>
              <a:tailEnd/>
            </a:ln>
            <a:effectLst/>
          </p:spPr>
          <p:txBody>
            <a:bodyPr wrap="none" anchor="b"/>
            <a:lstStyle/>
            <a:p>
              <a:pPr algn="ctr"/>
              <a:r>
                <a:rPr lang="fr-FR" b="1"/>
                <a:t>C</a:t>
              </a:r>
            </a:p>
          </p:txBody>
        </p:sp>
        <p:sp>
          <p:nvSpPr>
            <p:cNvPr id="6900745" name="AutoShape 9"/>
            <p:cNvSpPr>
              <a:spLocks noChangeArrowheads="1"/>
            </p:cNvSpPr>
            <p:nvPr/>
          </p:nvSpPr>
          <p:spPr bwMode="auto">
            <a:xfrm>
              <a:off x="3367" y="749"/>
              <a:ext cx="233" cy="243"/>
            </a:xfrm>
            <a:prstGeom prst="roundRect">
              <a:avLst>
                <a:gd name="adj" fmla="val 10171"/>
              </a:avLst>
            </a:prstGeom>
            <a:solidFill>
              <a:schemeClr val="tx2">
                <a:alpha val="64999"/>
              </a:schemeClr>
            </a:solidFill>
            <a:ln w="9525">
              <a:noFill/>
              <a:round/>
              <a:headEnd/>
              <a:tailEnd/>
            </a:ln>
            <a:effectLst/>
          </p:spPr>
          <p:txBody>
            <a:bodyPr wrap="none" anchor="b"/>
            <a:lstStyle/>
            <a:p>
              <a:pPr algn="ctr"/>
              <a:r>
                <a:rPr lang="fr-FR" b="1"/>
                <a:t>B</a:t>
              </a:r>
            </a:p>
          </p:txBody>
        </p:sp>
        <p:sp>
          <p:nvSpPr>
            <p:cNvPr id="6900746" name="AutoShape 10"/>
            <p:cNvSpPr>
              <a:spLocks noChangeArrowheads="1"/>
            </p:cNvSpPr>
            <p:nvPr/>
          </p:nvSpPr>
          <p:spPr bwMode="auto">
            <a:xfrm>
              <a:off x="3126" y="749"/>
              <a:ext cx="233" cy="243"/>
            </a:xfrm>
            <a:prstGeom prst="roundRect">
              <a:avLst>
                <a:gd name="adj" fmla="val 10171"/>
              </a:avLst>
            </a:prstGeom>
            <a:solidFill>
              <a:schemeClr val="bg1">
                <a:alpha val="64999"/>
              </a:schemeClr>
            </a:solidFill>
            <a:ln w="9525">
              <a:noFill/>
              <a:round/>
              <a:headEnd/>
              <a:tailEnd/>
            </a:ln>
            <a:effectLst/>
          </p:spPr>
          <p:txBody>
            <a:bodyPr wrap="none" anchor="b"/>
            <a:lstStyle/>
            <a:p>
              <a:pPr algn="ctr"/>
              <a:r>
                <a:rPr lang="fr-FR" b="1"/>
                <a:t>A</a:t>
              </a:r>
            </a:p>
          </p:txBody>
        </p:sp>
      </p:grpSp>
      <p:sp>
        <p:nvSpPr>
          <p:cNvPr id="6900747" name="AutoShape 11"/>
          <p:cNvSpPr>
            <a:spLocks noChangeArrowheads="1"/>
          </p:cNvSpPr>
          <p:nvPr/>
        </p:nvSpPr>
        <p:spPr bwMode="auto">
          <a:xfrm>
            <a:off x="381000" y="4349750"/>
            <a:ext cx="8067675" cy="1085850"/>
          </a:xfrm>
          <a:prstGeom prst="roundRect">
            <a:avLst>
              <a:gd name="adj" fmla="val 10171"/>
            </a:avLst>
          </a:prstGeom>
          <a:solidFill>
            <a:srgbClr val="FF5050">
              <a:alpha val="64999"/>
            </a:srgbClr>
          </a:solidFill>
          <a:ln w="9525">
            <a:noFill/>
            <a:round/>
            <a:headEnd/>
            <a:tailEnd/>
          </a:ln>
          <a:effectLst/>
        </p:spPr>
        <p:txBody>
          <a:bodyPr wrap="none" anchor="b"/>
          <a:lstStyle/>
          <a:p>
            <a:pPr algn="ctr"/>
            <a:endParaRPr lang="fr-FR" b="1"/>
          </a:p>
        </p:txBody>
      </p:sp>
      <p:cxnSp>
        <p:nvCxnSpPr>
          <p:cNvPr id="6900748" name="AutoShape 12"/>
          <p:cNvCxnSpPr>
            <a:cxnSpLocks noChangeShapeType="1"/>
            <a:stCxn id="6900755" idx="3"/>
          </p:cNvCxnSpPr>
          <p:nvPr/>
        </p:nvCxnSpPr>
        <p:spPr bwMode="auto">
          <a:xfrm>
            <a:off x="2767013" y="2992438"/>
            <a:ext cx="2189162" cy="0"/>
          </a:xfrm>
          <a:prstGeom prst="straightConnector1">
            <a:avLst/>
          </a:prstGeom>
          <a:noFill/>
          <a:ln w="57150">
            <a:solidFill>
              <a:srgbClr val="DDDDDD"/>
            </a:solidFill>
            <a:round/>
            <a:headEnd/>
            <a:tailEnd type="triangle" w="med" len="med"/>
          </a:ln>
          <a:effectLst/>
        </p:spPr>
      </p:cxnSp>
      <p:sp>
        <p:nvSpPr>
          <p:cNvPr id="6900749" name="AutoShape 13"/>
          <p:cNvSpPr>
            <a:spLocks noChangeArrowheads="1"/>
          </p:cNvSpPr>
          <p:nvPr/>
        </p:nvSpPr>
        <p:spPr bwMode="auto">
          <a:xfrm>
            <a:off x="468313" y="2047875"/>
            <a:ext cx="1522412" cy="1889125"/>
          </a:xfrm>
          <a:prstGeom prst="roundRect">
            <a:avLst>
              <a:gd name="adj" fmla="val 10171"/>
            </a:avLst>
          </a:prstGeom>
          <a:solidFill>
            <a:schemeClr val="folHlink">
              <a:alpha val="64999"/>
            </a:schemeClr>
          </a:solidFill>
          <a:ln w="9525">
            <a:noFill/>
            <a:round/>
            <a:headEnd/>
            <a:tailEnd/>
          </a:ln>
          <a:effectLst/>
        </p:spPr>
        <p:txBody>
          <a:bodyPr wrap="none" anchorCtr="1"/>
          <a:lstStyle/>
          <a:p>
            <a:pPr algn="ctr"/>
            <a:r>
              <a:rPr lang="fr-FR"/>
              <a:t>Client</a:t>
            </a:r>
          </a:p>
        </p:txBody>
      </p:sp>
      <p:pic>
        <p:nvPicPr>
          <p:cNvPr id="6900750" name="Picture 14" descr="PC Running XML Web Service sm"/>
          <p:cNvPicPr>
            <a:picLocks noChangeAspect="1" noChangeArrowheads="1"/>
          </p:cNvPicPr>
          <p:nvPr/>
        </p:nvPicPr>
        <p:blipFill>
          <a:blip r:embed="rId5"/>
          <a:srcRect/>
          <a:stretch>
            <a:fillRect/>
          </a:stretch>
        </p:blipFill>
        <p:spPr bwMode="auto">
          <a:xfrm>
            <a:off x="547688" y="2495550"/>
            <a:ext cx="1001712" cy="992188"/>
          </a:xfrm>
          <a:prstGeom prst="rect">
            <a:avLst/>
          </a:prstGeom>
          <a:noFill/>
        </p:spPr>
      </p:pic>
      <p:pic>
        <p:nvPicPr>
          <p:cNvPr id="6900751" name="Picture 15" descr="Server and XML Web Service sm"/>
          <p:cNvPicPr>
            <a:picLocks noChangeAspect="1" noChangeArrowheads="1"/>
          </p:cNvPicPr>
          <p:nvPr/>
        </p:nvPicPr>
        <p:blipFill>
          <a:blip r:embed="rId6"/>
          <a:srcRect/>
          <a:stretch>
            <a:fillRect/>
          </a:stretch>
        </p:blipFill>
        <p:spPr bwMode="auto">
          <a:xfrm>
            <a:off x="6281738" y="2484438"/>
            <a:ext cx="668337" cy="1014412"/>
          </a:xfrm>
          <a:prstGeom prst="rect">
            <a:avLst/>
          </a:prstGeom>
          <a:noFill/>
        </p:spPr>
      </p:pic>
      <p:pic>
        <p:nvPicPr>
          <p:cNvPr id="6900752" name="Picture 16" descr="Folders sm"/>
          <p:cNvPicPr>
            <a:picLocks noChangeAspect="1" noChangeArrowheads="1"/>
          </p:cNvPicPr>
          <p:nvPr/>
        </p:nvPicPr>
        <p:blipFill>
          <a:blip r:embed="rId7"/>
          <a:srcRect/>
          <a:stretch>
            <a:fillRect/>
          </a:stretch>
        </p:blipFill>
        <p:spPr bwMode="auto">
          <a:xfrm>
            <a:off x="7308850" y="2649538"/>
            <a:ext cx="879475" cy="684212"/>
          </a:xfrm>
          <a:prstGeom prst="rect">
            <a:avLst/>
          </a:prstGeom>
          <a:noFill/>
        </p:spPr>
      </p:pic>
      <p:grpSp>
        <p:nvGrpSpPr>
          <p:cNvPr id="4" name="Group 18"/>
          <p:cNvGrpSpPr>
            <a:grpSpLocks/>
          </p:cNvGrpSpPr>
          <p:nvPr/>
        </p:nvGrpSpPr>
        <p:grpSpPr bwMode="auto">
          <a:xfrm>
            <a:off x="1616075" y="2798763"/>
            <a:ext cx="1150938" cy="385762"/>
            <a:chOff x="1018" y="1763"/>
            <a:chExt cx="725" cy="243"/>
          </a:xfrm>
        </p:grpSpPr>
        <p:sp>
          <p:nvSpPr>
            <p:cNvPr id="6900755" name="AutoShape 19"/>
            <p:cNvSpPr>
              <a:spLocks noChangeArrowheads="1"/>
            </p:cNvSpPr>
            <p:nvPr/>
          </p:nvSpPr>
          <p:spPr bwMode="auto">
            <a:xfrm>
              <a:off x="1497" y="1763"/>
              <a:ext cx="246" cy="243"/>
            </a:xfrm>
            <a:prstGeom prst="roundRect">
              <a:avLst>
                <a:gd name="adj" fmla="val 10171"/>
              </a:avLst>
            </a:prstGeom>
            <a:solidFill>
              <a:schemeClr val="bg1">
                <a:alpha val="64999"/>
              </a:schemeClr>
            </a:solidFill>
            <a:ln w="9525">
              <a:noFill/>
              <a:round/>
              <a:headEnd/>
              <a:tailEnd/>
            </a:ln>
            <a:effectLst/>
          </p:spPr>
          <p:txBody>
            <a:bodyPr wrap="none" anchor="b"/>
            <a:lstStyle/>
            <a:p>
              <a:pPr algn="ctr"/>
              <a:r>
                <a:rPr lang="fr-FR" b="1"/>
                <a:t>A</a:t>
              </a:r>
            </a:p>
          </p:txBody>
        </p:sp>
        <p:sp>
          <p:nvSpPr>
            <p:cNvPr id="6900756" name="AutoShape 20"/>
            <p:cNvSpPr>
              <a:spLocks noChangeArrowheads="1"/>
            </p:cNvSpPr>
            <p:nvPr/>
          </p:nvSpPr>
          <p:spPr bwMode="auto">
            <a:xfrm>
              <a:off x="1259" y="1763"/>
              <a:ext cx="233" cy="243"/>
            </a:xfrm>
            <a:prstGeom prst="roundRect">
              <a:avLst>
                <a:gd name="adj" fmla="val 10171"/>
              </a:avLst>
            </a:prstGeom>
            <a:solidFill>
              <a:schemeClr val="tx2">
                <a:alpha val="64999"/>
              </a:schemeClr>
            </a:solidFill>
            <a:ln w="9525">
              <a:noFill/>
              <a:round/>
              <a:headEnd/>
              <a:tailEnd/>
            </a:ln>
            <a:effectLst/>
          </p:spPr>
          <p:txBody>
            <a:bodyPr wrap="none" anchor="b"/>
            <a:lstStyle/>
            <a:p>
              <a:pPr algn="ctr"/>
              <a:r>
                <a:rPr lang="fr-FR" b="1"/>
                <a:t>B</a:t>
              </a:r>
            </a:p>
          </p:txBody>
        </p:sp>
        <p:sp>
          <p:nvSpPr>
            <p:cNvPr id="6900757" name="AutoShape 21"/>
            <p:cNvSpPr>
              <a:spLocks noChangeArrowheads="1"/>
            </p:cNvSpPr>
            <p:nvPr/>
          </p:nvSpPr>
          <p:spPr bwMode="auto">
            <a:xfrm>
              <a:off x="1018" y="1763"/>
              <a:ext cx="233" cy="243"/>
            </a:xfrm>
            <a:prstGeom prst="roundRect">
              <a:avLst>
                <a:gd name="adj" fmla="val 10171"/>
              </a:avLst>
            </a:prstGeom>
            <a:solidFill>
              <a:schemeClr val="hlink">
                <a:alpha val="64999"/>
              </a:schemeClr>
            </a:solidFill>
            <a:ln w="9525">
              <a:noFill/>
              <a:round/>
              <a:headEnd/>
              <a:tailEnd/>
            </a:ln>
            <a:effectLst/>
          </p:spPr>
          <p:txBody>
            <a:bodyPr wrap="none" anchor="b"/>
            <a:lstStyle/>
            <a:p>
              <a:pPr algn="ctr"/>
              <a:r>
                <a:rPr lang="fr-FR" b="1"/>
                <a:t>C</a:t>
              </a:r>
            </a:p>
          </p:txBody>
        </p:sp>
      </p:grpSp>
      <p:sp>
        <p:nvSpPr>
          <p:cNvPr id="6900758" name="AutoShape 22"/>
          <p:cNvSpPr>
            <a:spLocks noChangeArrowheads="1"/>
          </p:cNvSpPr>
          <p:nvPr/>
        </p:nvSpPr>
        <p:spPr bwMode="auto">
          <a:xfrm>
            <a:off x="468313" y="4452938"/>
            <a:ext cx="2449512" cy="887412"/>
          </a:xfrm>
          <a:prstGeom prst="roundRect">
            <a:avLst>
              <a:gd name="adj" fmla="val 10171"/>
            </a:avLst>
          </a:prstGeom>
          <a:solidFill>
            <a:schemeClr val="bg1">
              <a:alpha val="64999"/>
            </a:schemeClr>
          </a:solidFill>
          <a:ln w="9525">
            <a:noFill/>
            <a:round/>
            <a:headEnd/>
            <a:tailEnd/>
          </a:ln>
          <a:effectLst/>
        </p:spPr>
        <p:txBody>
          <a:bodyPr wrap="none" anchor="b"/>
          <a:lstStyle/>
          <a:p>
            <a:pPr algn="ctr"/>
            <a:r>
              <a:rPr lang="fr-FR" sz="2400" b="1"/>
              <a:t>Adresse</a:t>
            </a:r>
            <a:endParaRPr lang="fr-FR" sz="1000" b="1"/>
          </a:p>
          <a:p>
            <a:pPr algn="ctr"/>
            <a:endParaRPr lang="fr-FR" sz="1000" b="1"/>
          </a:p>
          <a:p>
            <a:pPr algn="ctr"/>
            <a:r>
              <a:rPr lang="fr-FR" b="1"/>
              <a:t>Où?</a:t>
            </a:r>
          </a:p>
        </p:txBody>
      </p:sp>
      <p:sp>
        <p:nvSpPr>
          <p:cNvPr id="6900759" name="AutoShape 23"/>
          <p:cNvSpPr>
            <a:spLocks noChangeArrowheads="1"/>
          </p:cNvSpPr>
          <p:nvPr/>
        </p:nvSpPr>
        <p:spPr bwMode="auto">
          <a:xfrm>
            <a:off x="5932488" y="4452938"/>
            <a:ext cx="2449512" cy="887412"/>
          </a:xfrm>
          <a:prstGeom prst="roundRect">
            <a:avLst>
              <a:gd name="adj" fmla="val 10171"/>
            </a:avLst>
          </a:prstGeom>
          <a:solidFill>
            <a:schemeClr val="hlink">
              <a:alpha val="64999"/>
            </a:schemeClr>
          </a:solidFill>
          <a:ln w="9525">
            <a:noFill/>
            <a:round/>
            <a:headEnd/>
            <a:tailEnd/>
          </a:ln>
          <a:effectLst/>
        </p:spPr>
        <p:txBody>
          <a:bodyPr wrap="none" anchor="b"/>
          <a:lstStyle/>
          <a:p>
            <a:pPr algn="ctr"/>
            <a:r>
              <a:rPr lang="fr-FR" sz="2400" b="1"/>
              <a:t>Contrat</a:t>
            </a:r>
            <a:endParaRPr lang="fr-FR" sz="1000" b="1"/>
          </a:p>
          <a:p>
            <a:pPr algn="ctr"/>
            <a:endParaRPr lang="fr-FR" sz="1000" b="1"/>
          </a:p>
          <a:p>
            <a:pPr algn="ctr"/>
            <a:r>
              <a:rPr lang="fr-FR" b="1"/>
              <a:t>Quoi?</a:t>
            </a:r>
          </a:p>
        </p:txBody>
      </p:sp>
      <p:sp>
        <p:nvSpPr>
          <p:cNvPr id="6900760" name="AutoShape 24"/>
          <p:cNvSpPr>
            <a:spLocks noChangeArrowheads="1"/>
          </p:cNvSpPr>
          <p:nvPr/>
        </p:nvSpPr>
        <p:spPr bwMode="auto">
          <a:xfrm>
            <a:off x="3200400" y="4452938"/>
            <a:ext cx="2449513" cy="887412"/>
          </a:xfrm>
          <a:prstGeom prst="roundRect">
            <a:avLst>
              <a:gd name="adj" fmla="val 10171"/>
            </a:avLst>
          </a:prstGeom>
          <a:solidFill>
            <a:schemeClr val="tx2">
              <a:alpha val="64999"/>
            </a:schemeClr>
          </a:solidFill>
          <a:ln w="9525">
            <a:noFill/>
            <a:round/>
            <a:headEnd/>
            <a:tailEnd/>
          </a:ln>
          <a:effectLst/>
        </p:spPr>
        <p:txBody>
          <a:bodyPr wrap="none" anchor="b"/>
          <a:lstStyle/>
          <a:p>
            <a:pPr algn="ctr"/>
            <a:r>
              <a:rPr lang="fr-FR" sz="2400" b="1"/>
              <a:t>« Binding »</a:t>
            </a:r>
            <a:endParaRPr lang="fr-FR" sz="1000" b="1"/>
          </a:p>
          <a:p>
            <a:pPr algn="ctr"/>
            <a:endParaRPr lang="fr-FR" sz="1000" b="1"/>
          </a:p>
          <a:p>
            <a:pPr algn="ctr"/>
            <a:r>
              <a:rPr lang="fr-FR" b="1"/>
              <a:t>Comment?</a:t>
            </a:r>
          </a:p>
        </p:txBody>
      </p:sp>
      <p:grpSp>
        <p:nvGrpSpPr>
          <p:cNvPr id="5" name="Group 26"/>
          <p:cNvGrpSpPr>
            <a:grpSpLocks/>
          </p:cNvGrpSpPr>
          <p:nvPr/>
        </p:nvGrpSpPr>
        <p:grpSpPr bwMode="auto">
          <a:xfrm>
            <a:off x="4948238" y="2346325"/>
            <a:ext cx="1138237" cy="385763"/>
            <a:chOff x="3126" y="749"/>
            <a:chExt cx="717" cy="243"/>
          </a:xfrm>
        </p:grpSpPr>
        <p:sp>
          <p:nvSpPr>
            <p:cNvPr id="6900763" name="AutoShape 27"/>
            <p:cNvSpPr>
              <a:spLocks noChangeArrowheads="1"/>
            </p:cNvSpPr>
            <p:nvPr/>
          </p:nvSpPr>
          <p:spPr bwMode="auto">
            <a:xfrm>
              <a:off x="3610" y="749"/>
              <a:ext cx="233" cy="243"/>
            </a:xfrm>
            <a:prstGeom prst="roundRect">
              <a:avLst>
                <a:gd name="adj" fmla="val 10171"/>
              </a:avLst>
            </a:prstGeom>
            <a:solidFill>
              <a:schemeClr val="hlink">
                <a:alpha val="64999"/>
              </a:schemeClr>
            </a:solidFill>
            <a:ln w="9525">
              <a:noFill/>
              <a:round/>
              <a:headEnd/>
              <a:tailEnd/>
            </a:ln>
            <a:effectLst/>
          </p:spPr>
          <p:txBody>
            <a:bodyPr wrap="none" anchor="b"/>
            <a:lstStyle/>
            <a:p>
              <a:pPr algn="ctr"/>
              <a:r>
                <a:rPr lang="fr-FR" b="1"/>
                <a:t>C</a:t>
              </a:r>
            </a:p>
          </p:txBody>
        </p:sp>
        <p:sp>
          <p:nvSpPr>
            <p:cNvPr id="6900764" name="AutoShape 28"/>
            <p:cNvSpPr>
              <a:spLocks noChangeArrowheads="1"/>
            </p:cNvSpPr>
            <p:nvPr/>
          </p:nvSpPr>
          <p:spPr bwMode="auto">
            <a:xfrm>
              <a:off x="3367" y="749"/>
              <a:ext cx="233" cy="243"/>
            </a:xfrm>
            <a:prstGeom prst="roundRect">
              <a:avLst>
                <a:gd name="adj" fmla="val 10171"/>
              </a:avLst>
            </a:prstGeom>
            <a:solidFill>
              <a:schemeClr val="tx2">
                <a:alpha val="64999"/>
              </a:schemeClr>
            </a:solidFill>
            <a:ln w="9525">
              <a:noFill/>
              <a:round/>
              <a:headEnd/>
              <a:tailEnd/>
            </a:ln>
            <a:effectLst/>
          </p:spPr>
          <p:txBody>
            <a:bodyPr wrap="none" anchor="b"/>
            <a:lstStyle/>
            <a:p>
              <a:pPr algn="ctr"/>
              <a:r>
                <a:rPr lang="fr-FR" b="1"/>
                <a:t>B</a:t>
              </a:r>
            </a:p>
          </p:txBody>
        </p:sp>
        <p:sp>
          <p:nvSpPr>
            <p:cNvPr id="6900765" name="AutoShape 29"/>
            <p:cNvSpPr>
              <a:spLocks noChangeArrowheads="1"/>
            </p:cNvSpPr>
            <p:nvPr/>
          </p:nvSpPr>
          <p:spPr bwMode="auto">
            <a:xfrm>
              <a:off x="3126" y="749"/>
              <a:ext cx="233" cy="243"/>
            </a:xfrm>
            <a:prstGeom prst="roundRect">
              <a:avLst>
                <a:gd name="adj" fmla="val 10171"/>
              </a:avLst>
            </a:prstGeom>
            <a:solidFill>
              <a:schemeClr val="bg1">
                <a:alpha val="64999"/>
              </a:schemeClr>
            </a:solidFill>
            <a:ln w="9525">
              <a:noFill/>
              <a:round/>
              <a:headEnd/>
              <a:tailEnd/>
            </a:ln>
            <a:effectLst/>
          </p:spPr>
          <p:txBody>
            <a:bodyPr wrap="none" anchor="b"/>
            <a:lstStyle/>
            <a:p>
              <a:pPr algn="ctr"/>
              <a:r>
                <a:rPr lang="fr-FR" b="1"/>
                <a:t>A</a:t>
              </a:r>
            </a:p>
          </p:txBody>
        </p:sp>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WCF : notion de </a:t>
            </a:r>
            <a:r>
              <a:rPr lang="fr-FR" dirty="0" err="1" smtClean="0"/>
              <a:t>endpoint</a:t>
            </a:r>
            <a:endParaRPr lang="fr-FR" dirty="0"/>
          </a:p>
        </p:txBody>
      </p:sp>
      <p:sp>
        <p:nvSpPr>
          <p:cNvPr id="5" name="Espace réservé du texte 4"/>
          <p:cNvSpPr>
            <a:spLocks noGrp="1"/>
          </p:cNvSpPr>
          <p:nvPr>
            <p:ph type="body" sz="quarter" idx="11"/>
          </p:nvPr>
        </p:nvSpPr>
        <p:spPr/>
        <p:txBody>
          <a:bodyPr/>
          <a:lstStyle/>
          <a:p>
            <a:endParaRPr lang="fr-F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plate MS Days">
  <a:themeElements>
    <a:clrScheme name="TechEd IT Pro - blue">
      <a:dk1>
        <a:srgbClr val="000000"/>
      </a:dk1>
      <a:lt1>
        <a:srgbClr val="FFFFFF"/>
      </a:lt1>
      <a:dk2>
        <a:srgbClr val="5F5F5F"/>
      </a:dk2>
      <a:lt2>
        <a:srgbClr val="4A93E4"/>
      </a:lt2>
      <a:accent1>
        <a:srgbClr val="FFC000"/>
      </a:accent1>
      <a:accent2>
        <a:srgbClr val="2DB557"/>
      </a:accent2>
      <a:accent3>
        <a:srgbClr val="DF8045"/>
      </a:accent3>
      <a:accent4>
        <a:srgbClr val="2A86DA"/>
      </a:accent4>
      <a:accent5>
        <a:srgbClr val="FF9929"/>
      </a:accent5>
      <a:accent6>
        <a:srgbClr val="808080"/>
      </a:accent6>
      <a:hlink>
        <a:srgbClr val="79AFEB"/>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19920ECD49E2438B61BD4C6FCE16E7" ma:contentTypeVersion="0" ma:contentTypeDescription="Crée un document." ma:contentTypeScope="" ma:versionID="e4b70cf94f27510c1802aec49085ff06">
  <xsd:schema xmlns:xsd="http://www.w3.org/2001/XMLSchema" xmlns:p="http://schemas.microsoft.com/office/2006/metadata/properties" targetNamespace="http://schemas.microsoft.com/office/2006/metadata/properties" ma:root="true" ma:fieldsID="75019ab185b48580fc336df4da24a70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6E36A69-20AF-4475-8E56-46E6A5BAB14A}"/>
</file>

<file path=customXml/itemProps2.xml><?xml version="1.0" encoding="utf-8"?>
<ds:datastoreItem xmlns:ds="http://schemas.openxmlformats.org/officeDocument/2006/customXml" ds:itemID="{727A27AF-67A1-4A64-B04E-6572043AD347}"/>
</file>

<file path=customXml/itemProps3.xml><?xml version="1.0" encoding="utf-8"?>
<ds:datastoreItem xmlns:ds="http://schemas.openxmlformats.org/officeDocument/2006/customXml" ds:itemID="{765BCB08-2579-4DE5-83C7-711874B87153}"/>
</file>

<file path=docProps/app.xml><?xml version="1.0" encoding="utf-8"?>
<Properties xmlns="http://schemas.openxmlformats.org/officeDocument/2006/extended-properties" xmlns:vt="http://schemas.openxmlformats.org/officeDocument/2006/docPropsVTypes">
  <Template>Template MS Days</Template>
  <TotalTime>7984</TotalTime>
  <Words>1325</Words>
  <Application>Microsoft Office PowerPoint</Application>
  <PresentationFormat>Affichage à l'écran (4:3)</PresentationFormat>
  <Paragraphs>323</Paragraphs>
  <Slides>27</Slides>
  <Notes>8</Notes>
  <HiddenSlides>1</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27</vt:i4>
      </vt:variant>
    </vt:vector>
  </HeadingPairs>
  <TitlesOfParts>
    <vt:vector size="29" baseType="lpstr">
      <vt:lpstr>Template MS Days</vt:lpstr>
      <vt:lpstr>Visio</vt:lpstr>
      <vt:lpstr>SOA,  une vision pragmatique</vt:lpstr>
      <vt:lpstr>Agenda</vt:lpstr>
      <vt:lpstr>SOA : plus d’offre que de demande ?</vt:lpstr>
      <vt:lpstr>SOA : les basiques</vt:lpstr>
      <vt:lpstr>La lingua franca des SI ?</vt:lpstr>
      <vt:lpstr>Trop de technos ?</vt:lpstr>
      <vt:lpstr>Trop de protocoles ?</vt:lpstr>
      <vt:lpstr>Composition d’un endpoint</vt:lpstr>
      <vt:lpstr>WCF : notion de endpoint</vt:lpstr>
      <vt:lpstr>Behaviors : Throttling WCF</vt:lpstr>
      <vt:lpstr>La notion de Host</vt:lpstr>
      <vt:lpstr>BizTalk : vue logique</vt:lpstr>
      <vt:lpstr>Exposer, Composer, Consommer</vt:lpstr>
      <vt:lpstr>Biztalk : vue organique</vt:lpstr>
      <vt:lpstr>Observer</vt:lpstr>
      <vt:lpstr>Exposer, Composer, Consommer</vt:lpstr>
      <vt:lpstr>Fonctionnalités  possibles</vt:lpstr>
      <vt:lpstr>Le problème du Firewall</vt:lpstr>
      <vt:lpstr>Le problème du Firewall</vt:lpstr>
      <vt:lpstr>ISB : un effort soutenu</vt:lpstr>
      <vt:lpstr>Internet Service Bus</vt:lpstr>
      <vt:lpstr>ISB : 3/5, un bon début</vt:lpstr>
      <vt:lpstr>Vision…Implémentation</vt:lpstr>
      <vt:lpstr>SOA Pragmatique</vt:lpstr>
      <vt:lpstr>SOA Aptitudes</vt:lpstr>
      <vt:lpstr>         Roadmap BizTalk</vt:lpstr>
      <vt:lpstr>Diapositive 27</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Partenaires Platinium à intégrer</dc:title>
  <dc:creator>Philippe Ouensanga</dc:creator>
  <cp:keywords>Microsoft Days</cp:keywords>
  <dc:description>Base TechEd 2008</dc:description>
  <cp:lastModifiedBy>Pierre Couzy</cp:lastModifiedBy>
  <cp:revision>115</cp:revision>
  <dcterms:created xsi:type="dcterms:W3CDTF">2008-09-19T00:36:10Z</dcterms:created>
  <dcterms:modified xsi:type="dcterms:W3CDTF">2008-10-15T13:25:11Z</dcterms:modified>
  <cp:category>Présentations clients</cp:category>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0x0101009919920ECD49E2438B61BD4C6FCE16E7</vt:lpwstr>
  </property>
  <property fmtid="{D5CDD505-2E9C-101B-9397-08002B2CF9AE}" pid="3" name="Notes0">
    <vt:lpwstr>Please review</vt:lpwstr>
  </property>
</Properties>
</file>